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ommentAuthors.xml" ContentType="application/vnd.openxmlformats-officedocument.presentationml.commentAuthors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  <p:sldMasterId id="2147483653" r:id="rId2"/>
    <p:sldMasterId id="2147483810" r:id="rId3"/>
  </p:sldMasterIdLst>
  <p:notesMasterIdLst>
    <p:notesMasterId r:id="rId45"/>
  </p:notesMasterIdLst>
  <p:handoutMasterIdLst>
    <p:handoutMasterId r:id="rId46"/>
  </p:handoutMasterIdLst>
  <p:sldIdLst>
    <p:sldId id="600" r:id="rId4"/>
    <p:sldId id="646" r:id="rId5"/>
    <p:sldId id="647" r:id="rId6"/>
    <p:sldId id="648" r:id="rId7"/>
    <p:sldId id="649" r:id="rId8"/>
    <p:sldId id="650" r:id="rId9"/>
    <p:sldId id="651" r:id="rId10"/>
    <p:sldId id="652" r:id="rId11"/>
    <p:sldId id="653" r:id="rId12"/>
    <p:sldId id="684" r:id="rId13"/>
    <p:sldId id="654" r:id="rId14"/>
    <p:sldId id="655" r:id="rId15"/>
    <p:sldId id="656" r:id="rId16"/>
    <p:sldId id="657" r:id="rId17"/>
    <p:sldId id="658" r:id="rId18"/>
    <p:sldId id="659" r:id="rId19"/>
    <p:sldId id="660" r:id="rId20"/>
    <p:sldId id="661" r:id="rId21"/>
    <p:sldId id="662" r:id="rId22"/>
    <p:sldId id="663" r:id="rId23"/>
    <p:sldId id="664" r:id="rId24"/>
    <p:sldId id="665" r:id="rId25"/>
    <p:sldId id="683" r:id="rId26"/>
    <p:sldId id="666" r:id="rId27"/>
    <p:sldId id="667" r:id="rId28"/>
    <p:sldId id="668" r:id="rId29"/>
    <p:sldId id="669" r:id="rId30"/>
    <p:sldId id="670" r:id="rId31"/>
    <p:sldId id="671" r:id="rId32"/>
    <p:sldId id="672" r:id="rId33"/>
    <p:sldId id="673" r:id="rId34"/>
    <p:sldId id="674" r:id="rId35"/>
    <p:sldId id="677" r:id="rId36"/>
    <p:sldId id="678" r:id="rId37"/>
    <p:sldId id="679" r:id="rId38"/>
    <p:sldId id="680" r:id="rId39"/>
    <p:sldId id="681" r:id="rId40"/>
    <p:sldId id="682" r:id="rId41"/>
    <p:sldId id="675" r:id="rId42"/>
    <p:sldId id="676" r:id="rId43"/>
    <p:sldId id="685" r:id="rId44"/>
  </p:sldIdLst>
  <p:sldSz cx="9144000" cy="6858000" type="screen4x3"/>
  <p:notesSz cx="7315200" cy="9601200"/>
  <p:custDataLst>
    <p:tags r:id="rId47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a Pedroni" initials="MP" lastIdx="3" clrIdx="0"/>
  <p:cmAuthor id="1" name="Till G. Bay" initials="TG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8000"/>
    </p:penClr>
  </p:showPr>
  <p:clrMru>
    <a:srgbClr val="333399"/>
    <a:srgbClr val="3333FF"/>
    <a:srgbClr val="990000"/>
    <a:srgbClr val="EFFE62"/>
    <a:srgbClr val="FF6161"/>
    <a:srgbClr val="008080"/>
    <a:srgbClr val="000099"/>
    <a:srgbClr val="99FF99"/>
    <a:srgbClr val="006699"/>
    <a:srgbClr val="92D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61" autoAdjust="0"/>
    <p:restoredTop sz="81302" autoAdjust="0"/>
  </p:normalViewPr>
  <p:slideViewPr>
    <p:cSldViewPr snapToGrid="0">
      <p:cViewPr varScale="1">
        <p:scale>
          <a:sx n="83" d="100"/>
          <a:sy n="83" d="100"/>
        </p:scale>
        <p:origin x="-979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tags" Target="tags/tag1.xml"/><Relationship Id="rId50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commentAuthors" Target="commentAuthors.xml"/><Relationship Id="rId8" Type="http://schemas.openxmlformats.org/officeDocument/2006/relationships/slide" Target="slides/slide5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Probably should</a:t>
            </a:r>
            <a:r>
              <a:rPr lang="en-US" baseline="0" dirty="0" smtClean="0"/>
              <a:t> be omitted </a:t>
            </a:r>
            <a:r>
              <a:rPr lang="en-US" baseline="0" smtClean="0"/>
              <a:t>at level A.</a:t>
            </a:r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You may want to give students an analogy for name scoping from the real life, e.g. “You have a nickname that can only be used inside a certain forum (or blog), but outside of this forum nobody knows that this nickname denotes you, so nobody can call you in such a way. On the other hand, in another forum there can be another user with the same nichname.”</a:t>
            </a:r>
            <a:endParaRPr lang="de-CH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338873-956D-4C41-8ED0-2FEB57CF0359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You may want to ask the students, why not append semicolon directly to “name”, why we need to copy it.</a:t>
            </a:r>
            <a:endParaRPr lang="de-CH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B6FA16-D2DF-4351-986F-8104318CBB75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and qualified/unqualified</a:t>
            </a:r>
            <a:r>
              <a:rPr lang="en-US" baseline="0" dirty="0" smtClean="0"/>
              <a:t> calls was already covered in session 1. Though for level A it might make sense to repeat. Otherwise hide the slides 31-33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Explain that if there is more that one call on a line the question refers to the outermost one (to the one that will be executed last).</a:t>
            </a:r>
            <a:endParaRPr lang="de-CH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8F8494-627D-408E-954E-CFB287EA1DB5}" type="slidenum">
              <a:rPr lang="en-US" smtClean="0"/>
              <a:pPr/>
              <a:t>35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 short:</a:t>
            </a:r>
            <a:r>
              <a:rPr lang="en-US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Query can be changed between attribute and function without breaking the client.</a:t>
            </a:r>
          </a:p>
          <a:p>
            <a:r>
              <a:rPr lang="en-US" b="1" dirty="0" smtClean="0"/>
              <a:t>In not-so-short:</a:t>
            </a:r>
            <a:r>
              <a:rPr lang="en-US" baseline="0" dirty="0" smtClean="0"/>
              <a:t> </a:t>
            </a:r>
            <a:r>
              <a:rPr lang="en-US" dirty="0" smtClean="0"/>
              <a:t>It follows from the uniform access principle</a:t>
            </a:r>
            <a:r>
              <a:rPr lang="en-US" baseline="0" dirty="0" smtClean="0"/>
              <a:t> that y, in </a:t>
            </a:r>
            <a:r>
              <a:rPr lang="en-US" baseline="0" dirty="0" err="1" smtClean="0"/>
              <a:t>x.y</a:t>
            </a:r>
            <a:r>
              <a:rPr lang="en-US" baseline="0" dirty="0" smtClean="0"/>
              <a:t>, can be implemented as either an </a:t>
            </a:r>
            <a:r>
              <a:rPr lang="en-US" baseline="0" dirty="0" err="1" smtClean="0"/>
              <a:t>argumentless</a:t>
            </a:r>
            <a:r>
              <a:rPr lang="en-US" baseline="0" dirty="0" smtClean="0"/>
              <a:t> function or an attribute, and that a client does not need to distinguish between them. On the other hand, any usage of such a feature call in the client code should not prevent the implementation from adopting either of the two choices</a:t>
            </a:r>
            <a:r>
              <a:rPr lang="en-US" baseline="0" smtClean="0"/>
              <a:t>. Allowing </a:t>
            </a:r>
            <a:r>
              <a:rPr lang="en-US" baseline="0" dirty="0" err="1" smtClean="0"/>
              <a:t>x.y</a:t>
            </a:r>
            <a:r>
              <a:rPr lang="en-US" baseline="0" dirty="0" smtClean="0"/>
              <a:t> := 5 to be used in the client code will prevent feature y from being implemented as a function.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You might want to explain that “attribute name” means unqualified attribute call.</a:t>
            </a:r>
            <a:endParaRPr lang="de-CH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5D3815-8156-41F7-B66C-3879E6481579}" type="slidenum">
              <a:rPr lang="en-US" smtClean="0"/>
              <a:pPr/>
              <a:t>37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Here in the call “p.print (s, 50)” second argument is the number of invitations to print. INVITATION_PRINTER is an imaginary class that will really print the invitation cards (not just display them on the screen) with appropriate formatting and so on...</a:t>
            </a:r>
            <a:endParaRPr lang="de-CH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4B34DE-8791-43C8-9E3D-1585AC024622}" type="slidenum">
              <a:rPr lang="en-US" smtClean="0"/>
              <a:pPr/>
              <a:t>40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696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424862" cy="511333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13543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67225" y="1268413"/>
            <a:ext cx="4137025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67225" y="3900488"/>
            <a:ext cx="4137025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="1" baseline="0">
                <a:latin typeface="Arial Rounded MT 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  <p:sldLayoutId id="2147483822" r:id="rId14"/>
    <p:sldLayoutId id="2147483823" r:id="rId15"/>
    <p:sldLayoutId id="2147483824" r:id="rId16"/>
    <p:sldLayoutId id="2147483825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baseline="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pic>
        <p:nvPicPr>
          <p:cNvPr id="5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948" y="19444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84104"/>
            <a:ext cx="8229600" cy="244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626" y="183735"/>
            <a:ext cx="500132" cy="518630"/>
          </a:xfrm>
          <a:prstGeom prst="rect">
            <a:avLst/>
          </a:prstGeom>
          <a:noFill/>
        </p:spPr>
      </p:pic>
      <p:pic>
        <p:nvPicPr>
          <p:cNvPr id="8" name="Picture 14" descr="eth_zurich_pic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2195" y="27912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429248" y="55659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654" y="1700934"/>
            <a:ext cx="7772400" cy="1790411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990000"/>
                </a:solidFill>
                <a:latin typeface="Comic Sans MS" pitchFamily="66" charset="0"/>
              </a:rPr>
              <a:t>Einführung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 in die </a:t>
            </a:r>
            <a:r>
              <a:rPr lang="en-US" dirty="0" err="1" smtClean="0">
                <a:solidFill>
                  <a:srgbClr val="990000"/>
                </a:solidFill>
                <a:latin typeface="Comic Sans MS" pitchFamily="66" charset="0"/>
              </a:rPr>
              <a:t>Programmierung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Introduction to Programming</a:t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>Prof. Dr. Bertrand Meyer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383" y="4184072"/>
            <a:ext cx="7301344" cy="116378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endParaRPr lang="en-US" dirty="0" smtClean="0">
              <a:solidFill>
                <a:srgbClr val="3E609E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3E609E"/>
                </a:solidFill>
                <a:latin typeface="Comic Sans MS" pitchFamily="66" charset="0"/>
              </a:rPr>
              <a:t>Exercise Session 5</a:t>
            </a:r>
          </a:p>
          <a:p>
            <a:pPr>
              <a:spcBef>
                <a:spcPct val="50000"/>
              </a:spcBef>
            </a:pPr>
            <a:endParaRPr lang="en-US" dirty="0">
              <a:solidFill>
                <a:srgbClr val="3E609E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Assignment</a:t>
            </a:r>
            <a:endParaRPr lang="ru-RU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990000"/>
                </a:solidFill>
              </a:rPr>
              <a:t>Assignment</a:t>
            </a:r>
            <a:r>
              <a:rPr lang="en-US" dirty="0" smtClean="0">
                <a:solidFill>
                  <a:schemeClr val="tx1"/>
                </a:solidFill>
              </a:rPr>
              <a:t> is an instruction (What other instructions do you know?)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990000"/>
                </a:solidFill>
              </a:rPr>
              <a:t>Syntax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i="1" dirty="0" smtClean="0"/>
              <a:t>a</a:t>
            </a:r>
            <a:r>
              <a:rPr lang="en-US" dirty="0" smtClean="0"/>
              <a:t> := </a:t>
            </a:r>
            <a:r>
              <a:rPr lang="en-US" i="1" dirty="0" smtClean="0"/>
              <a:t>b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where </a:t>
            </a:r>
            <a:r>
              <a:rPr lang="en-US" i="1" dirty="0" smtClean="0"/>
              <a:t>a</a:t>
            </a:r>
            <a:r>
              <a:rPr lang="en-US" dirty="0" smtClean="0">
                <a:solidFill>
                  <a:schemeClr val="tx1"/>
                </a:solidFill>
              </a:rPr>
              <a:t> is a variable (e.g., attribute) and </a:t>
            </a:r>
            <a:r>
              <a:rPr lang="en-US" i="1" dirty="0" smtClean="0"/>
              <a:t>b</a:t>
            </a:r>
            <a:r>
              <a:rPr lang="en-US" dirty="0" smtClean="0">
                <a:solidFill>
                  <a:schemeClr val="tx1"/>
                </a:solidFill>
              </a:rPr>
              <a:t> is an expression (e.g. argument, query call);</a:t>
            </a:r>
          </a:p>
          <a:p>
            <a:pPr lvl="1"/>
            <a:r>
              <a:rPr lang="en-US" i="1" dirty="0" smtClean="0"/>
              <a:t>a</a:t>
            </a:r>
            <a:r>
              <a:rPr lang="en-US" dirty="0" smtClean="0">
                <a:solidFill>
                  <a:schemeClr val="tx1"/>
                </a:solidFill>
              </a:rPr>
              <a:t> is called the </a:t>
            </a:r>
            <a:r>
              <a:rPr lang="en-US" dirty="0" smtClean="0">
                <a:solidFill>
                  <a:srgbClr val="990000"/>
                </a:solidFill>
              </a:rPr>
              <a:t>target</a:t>
            </a:r>
            <a:r>
              <a:rPr lang="en-US" dirty="0" smtClean="0">
                <a:solidFill>
                  <a:schemeClr val="tx1"/>
                </a:solidFill>
              </a:rPr>
              <a:t> of the assignment and </a:t>
            </a:r>
            <a:r>
              <a:rPr lang="en-US" i="1" dirty="0" smtClean="0"/>
              <a:t>b</a:t>
            </a:r>
            <a:r>
              <a:rPr lang="en-US" dirty="0" smtClean="0">
                <a:solidFill>
                  <a:schemeClr val="tx1"/>
                </a:solidFill>
              </a:rPr>
              <a:t> the </a:t>
            </a:r>
            <a:r>
              <a:rPr lang="en-US" dirty="0" smtClean="0">
                <a:solidFill>
                  <a:srgbClr val="990000"/>
                </a:solidFill>
              </a:rPr>
              <a:t>source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990000"/>
                </a:solidFill>
              </a:rPr>
              <a:t>Semantics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after the assignment </a:t>
            </a:r>
            <a:r>
              <a:rPr lang="en-US" i="1" dirty="0" smtClean="0"/>
              <a:t>a</a:t>
            </a:r>
            <a:r>
              <a:rPr lang="en-US" dirty="0" smtClean="0">
                <a:solidFill>
                  <a:schemeClr val="tx1"/>
                </a:solidFill>
              </a:rPr>
              <a:t> equals </a:t>
            </a:r>
            <a:r>
              <a:rPr lang="en-US" i="1" dirty="0" smtClean="0"/>
              <a:t>b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i="1" dirty="0" smtClean="0"/>
              <a:t>a</a:t>
            </a:r>
            <a:r>
              <a:rPr lang="en-US" dirty="0" smtClean="0"/>
              <a:t> = </a:t>
            </a:r>
            <a:r>
              <a:rPr lang="en-US" i="1" dirty="0" smtClean="0"/>
              <a:t>b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 value of </a:t>
            </a:r>
            <a:r>
              <a:rPr lang="en-US" i="1" dirty="0" smtClean="0"/>
              <a:t>b</a:t>
            </a:r>
            <a:r>
              <a:rPr lang="en-US" dirty="0" smtClean="0">
                <a:solidFill>
                  <a:schemeClr val="tx1"/>
                </a:solidFill>
              </a:rPr>
              <a:t> is not changed by the assignment. 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 assignment</a:t>
            </a:r>
            <a:endParaRPr lang="ru-RU" smtClean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873125" y="1547813"/>
            <a:ext cx="1285875" cy="314325"/>
          </a:xfrm>
          <a:prstGeom prst="rect">
            <a:avLst/>
          </a:prstGeom>
          <a:solidFill>
            <a:srgbClr val="008080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de-CH">
                <a:latin typeface="+mn-lt"/>
              </a:rPr>
              <a:t>1.0</a:t>
            </a: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876300" y="1862138"/>
            <a:ext cx="1281113" cy="304800"/>
          </a:xfrm>
          <a:prstGeom prst="rect">
            <a:avLst/>
          </a:prstGeom>
          <a:solidFill>
            <a:schemeClr val="bg1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de-CH">
                <a:latin typeface="+mn-lt"/>
              </a:rPr>
              <a:t>2.0</a:t>
            </a:r>
          </a:p>
        </p:txBody>
      </p:sp>
      <p:sp>
        <p:nvSpPr>
          <p:cNvPr id="11269" name="Text Box 9"/>
          <p:cNvSpPr txBox="1">
            <a:spLocks noChangeArrowheads="1"/>
          </p:cNvSpPr>
          <p:nvPr/>
        </p:nvSpPr>
        <p:spPr bwMode="auto">
          <a:xfrm>
            <a:off x="687388" y="2162175"/>
            <a:ext cx="1651000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smtClean="0">
                <a:solidFill>
                  <a:srgbClr val="3333FF"/>
                </a:solidFill>
                <a:latin typeface="+mn-lt"/>
              </a:rPr>
              <a:t>(</a:t>
            </a:r>
            <a:r>
              <a:rPr lang="en-GB" sz="2000" i="1" dirty="0" smtClean="0">
                <a:solidFill>
                  <a:srgbClr val="3333FF"/>
                </a:solidFill>
                <a:latin typeface="+mn-lt"/>
              </a:rPr>
              <a:t>VECTOR </a:t>
            </a:r>
            <a:r>
              <a:rPr lang="en-GB" sz="2000" dirty="0">
                <a:solidFill>
                  <a:srgbClr val="3333FF"/>
                </a:solidFill>
                <a:latin typeface="+mn-lt"/>
              </a:rPr>
              <a:t>)</a:t>
            </a:r>
          </a:p>
        </p:txBody>
      </p:sp>
      <p:sp>
        <p:nvSpPr>
          <p:cNvPr id="11270" name="Rectangle 3"/>
          <p:cNvSpPr>
            <a:spLocks noChangeArrowheads="1"/>
          </p:cNvSpPr>
          <p:nvPr/>
        </p:nvSpPr>
        <p:spPr bwMode="auto">
          <a:xfrm>
            <a:off x="2665413" y="1563688"/>
            <a:ext cx="1281112" cy="304800"/>
          </a:xfrm>
          <a:prstGeom prst="rect">
            <a:avLst/>
          </a:prstGeom>
          <a:solidFill>
            <a:schemeClr val="bg1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endParaRPr lang="de-CH">
              <a:latin typeface="+mn-lt"/>
            </a:endParaRPr>
          </a:p>
        </p:txBody>
      </p:sp>
      <p:sp>
        <p:nvSpPr>
          <p:cNvPr id="11271" name="Text Box 8"/>
          <p:cNvSpPr txBox="1">
            <a:spLocks noChangeArrowheads="1"/>
          </p:cNvSpPr>
          <p:nvPr/>
        </p:nvSpPr>
        <p:spPr bwMode="auto">
          <a:xfrm>
            <a:off x="3952875" y="1243013"/>
            <a:ext cx="406400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>
                <a:solidFill>
                  <a:srgbClr val="3333FF"/>
                </a:solidFill>
                <a:latin typeface="+mn-lt"/>
              </a:rPr>
              <a:t>a</a:t>
            </a:r>
          </a:p>
        </p:txBody>
      </p:sp>
      <p:sp>
        <p:nvSpPr>
          <p:cNvPr id="56335" name="Line 7"/>
          <p:cNvSpPr>
            <a:spLocks noChangeShapeType="1"/>
          </p:cNvSpPr>
          <p:nvPr/>
        </p:nvSpPr>
        <p:spPr bwMode="auto">
          <a:xfrm>
            <a:off x="2170113" y="1711325"/>
            <a:ext cx="871537" cy="1588"/>
          </a:xfrm>
          <a:prstGeom prst="line">
            <a:avLst/>
          </a:prstGeom>
          <a:noFill/>
          <a:ln w="19050">
            <a:solidFill>
              <a:srgbClr val="A50021"/>
            </a:solidFill>
            <a:miter lim="800000"/>
            <a:headEnd type="triangle" w="lg" len="lg"/>
            <a:tailEnd type="none" w="lg" len="lg"/>
          </a:ln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11273" name="Rectangle 3"/>
          <p:cNvSpPr>
            <a:spLocks noChangeArrowheads="1"/>
          </p:cNvSpPr>
          <p:nvPr/>
        </p:nvSpPr>
        <p:spPr bwMode="auto">
          <a:xfrm>
            <a:off x="5184775" y="1568450"/>
            <a:ext cx="1285875" cy="314325"/>
          </a:xfrm>
          <a:prstGeom prst="rect">
            <a:avLst/>
          </a:prstGeom>
          <a:solidFill>
            <a:srgbClr val="008080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de-CH">
                <a:latin typeface="+mn-lt"/>
              </a:rPr>
              <a:t>0.0</a:t>
            </a:r>
          </a:p>
        </p:txBody>
      </p:sp>
      <p:sp>
        <p:nvSpPr>
          <p:cNvPr id="11274" name="Rectangle 3"/>
          <p:cNvSpPr>
            <a:spLocks noChangeArrowheads="1"/>
          </p:cNvSpPr>
          <p:nvPr/>
        </p:nvSpPr>
        <p:spPr bwMode="auto">
          <a:xfrm>
            <a:off x="5187950" y="1882775"/>
            <a:ext cx="1281113" cy="304800"/>
          </a:xfrm>
          <a:prstGeom prst="rect">
            <a:avLst/>
          </a:prstGeom>
          <a:solidFill>
            <a:schemeClr val="bg1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de-CH">
                <a:latin typeface="+mn-lt"/>
              </a:rPr>
              <a:t>-1.0</a:t>
            </a:r>
          </a:p>
        </p:txBody>
      </p:sp>
      <p:sp>
        <p:nvSpPr>
          <p:cNvPr id="11275" name="Text Box 9"/>
          <p:cNvSpPr txBox="1">
            <a:spLocks noChangeArrowheads="1"/>
          </p:cNvSpPr>
          <p:nvPr/>
        </p:nvSpPr>
        <p:spPr bwMode="auto">
          <a:xfrm>
            <a:off x="4999038" y="2182813"/>
            <a:ext cx="1651000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smtClean="0">
                <a:solidFill>
                  <a:srgbClr val="3333FF"/>
                </a:solidFill>
                <a:latin typeface="+mn-lt"/>
              </a:rPr>
              <a:t>(</a:t>
            </a:r>
            <a:r>
              <a:rPr lang="en-GB" sz="2000" i="1" dirty="0" smtClean="0">
                <a:solidFill>
                  <a:srgbClr val="3333FF"/>
                </a:solidFill>
                <a:latin typeface="+mn-lt"/>
              </a:rPr>
              <a:t>VECTOR </a:t>
            </a:r>
            <a:r>
              <a:rPr lang="en-GB" sz="2000" dirty="0">
                <a:solidFill>
                  <a:srgbClr val="3333FF"/>
                </a:solidFill>
                <a:latin typeface="+mn-lt"/>
              </a:rPr>
              <a:t>)</a:t>
            </a:r>
          </a:p>
        </p:txBody>
      </p:sp>
      <p:sp>
        <p:nvSpPr>
          <p:cNvPr id="11276" name="Rectangle 3"/>
          <p:cNvSpPr>
            <a:spLocks noChangeArrowheads="1"/>
          </p:cNvSpPr>
          <p:nvPr/>
        </p:nvSpPr>
        <p:spPr bwMode="auto">
          <a:xfrm>
            <a:off x="6977063" y="1584325"/>
            <a:ext cx="1281112" cy="304800"/>
          </a:xfrm>
          <a:prstGeom prst="rect">
            <a:avLst/>
          </a:prstGeom>
          <a:solidFill>
            <a:schemeClr val="bg1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endParaRPr lang="de-CH">
              <a:latin typeface="+mn-lt"/>
            </a:endParaRPr>
          </a:p>
        </p:txBody>
      </p:sp>
      <p:sp>
        <p:nvSpPr>
          <p:cNvPr id="11277" name="Text Box 8"/>
          <p:cNvSpPr txBox="1">
            <a:spLocks noChangeArrowheads="1"/>
          </p:cNvSpPr>
          <p:nvPr/>
        </p:nvSpPr>
        <p:spPr bwMode="auto">
          <a:xfrm>
            <a:off x="8264525" y="1263650"/>
            <a:ext cx="406400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>
                <a:solidFill>
                  <a:srgbClr val="3333FF"/>
                </a:solidFill>
                <a:latin typeface="+mn-lt"/>
              </a:rPr>
              <a:t>b</a:t>
            </a:r>
          </a:p>
        </p:txBody>
      </p:sp>
      <p:sp>
        <p:nvSpPr>
          <p:cNvPr id="11278" name="Line 7"/>
          <p:cNvSpPr>
            <a:spLocks noChangeShapeType="1"/>
          </p:cNvSpPr>
          <p:nvPr/>
        </p:nvSpPr>
        <p:spPr bwMode="auto">
          <a:xfrm>
            <a:off x="6481763" y="1731963"/>
            <a:ext cx="871537" cy="1587"/>
          </a:xfrm>
          <a:prstGeom prst="line">
            <a:avLst/>
          </a:prstGeom>
          <a:noFill/>
          <a:ln w="19050">
            <a:solidFill>
              <a:srgbClr val="A50021"/>
            </a:solidFill>
            <a:miter lim="800000"/>
            <a:headEnd type="triangle" w="lg" len="lg"/>
            <a:tailEnd type="none" w="lg" len="lg"/>
          </a:ln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56342" name="Rectangle 22"/>
          <p:cNvSpPr>
            <a:spLocks noChangeArrowheads="1"/>
          </p:cNvSpPr>
          <p:nvPr/>
        </p:nvSpPr>
        <p:spPr bwMode="auto">
          <a:xfrm>
            <a:off x="0" y="3068638"/>
            <a:ext cx="91440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/>
          <a:lstStyle/>
          <a:p>
            <a:pPr marL="342900" indent="-342900" eaLnBrk="0" hangingPunct="0">
              <a:spcBef>
                <a:spcPct val="20000"/>
              </a:spcBef>
              <a:buFont typeface="Wingdings" charset="2"/>
              <a:buNone/>
            </a:pPr>
            <a:r>
              <a:rPr lang="en-US" i="1" dirty="0">
                <a:solidFill>
                  <a:srgbClr val="3333FF"/>
                </a:solidFill>
                <a:latin typeface="+mn-lt"/>
              </a:rPr>
              <a:t>a</a:t>
            </a:r>
            <a:r>
              <a:rPr lang="en-US" dirty="0">
                <a:solidFill>
                  <a:srgbClr val="3333FF"/>
                </a:solidFill>
                <a:latin typeface="+mn-lt"/>
              </a:rPr>
              <a:t> := </a:t>
            </a:r>
            <a:r>
              <a:rPr lang="en-US" i="1" dirty="0">
                <a:solidFill>
                  <a:srgbClr val="3333FF"/>
                </a:solidFill>
                <a:latin typeface="+mn-lt"/>
              </a:rPr>
              <a:t>b</a:t>
            </a:r>
            <a:endParaRPr lang="ru-RU" b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56343" name="Line 7"/>
          <p:cNvSpPr>
            <a:spLocks noChangeShapeType="1"/>
          </p:cNvSpPr>
          <p:nvPr/>
        </p:nvSpPr>
        <p:spPr bwMode="auto">
          <a:xfrm>
            <a:off x="3689350" y="1712913"/>
            <a:ext cx="1528763" cy="1587"/>
          </a:xfrm>
          <a:prstGeom prst="line">
            <a:avLst/>
          </a:prstGeom>
          <a:noFill/>
          <a:ln w="19080">
            <a:solidFill>
              <a:srgbClr val="A50021"/>
            </a:solidFill>
            <a:miter lim="800000"/>
            <a:headEnd/>
            <a:tailEnd type="triangle" w="lg" len="lg"/>
          </a:ln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56344" name="Rectangle 24"/>
          <p:cNvSpPr>
            <a:spLocks noChangeArrowheads="1"/>
          </p:cNvSpPr>
          <p:nvPr/>
        </p:nvSpPr>
        <p:spPr bwMode="auto">
          <a:xfrm>
            <a:off x="457200" y="4251325"/>
            <a:ext cx="8142288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charset="2"/>
              <a:buNone/>
            </a:pPr>
            <a:r>
              <a:rPr lang="en-US" i="1" dirty="0">
                <a:solidFill>
                  <a:srgbClr val="3333FF"/>
                </a:solidFill>
                <a:latin typeface="+mn-lt"/>
              </a:rPr>
              <a:t>a</a:t>
            </a:r>
            <a:r>
              <a:rPr lang="en-US" i="1" dirty="0">
                <a:solidFill>
                  <a:srgbClr val="3E609E"/>
                </a:solidFill>
                <a:latin typeface="+mn-lt"/>
              </a:rPr>
              <a:t> </a:t>
            </a:r>
            <a:r>
              <a:rPr lang="en-US" dirty="0">
                <a:latin typeface="+mn-lt"/>
              </a:rPr>
              <a:t>references the same object as </a:t>
            </a:r>
            <a:r>
              <a:rPr lang="en-US" i="1" dirty="0">
                <a:solidFill>
                  <a:srgbClr val="3333FF"/>
                </a:solidFill>
                <a:latin typeface="+mn-lt"/>
              </a:rPr>
              <a:t>b</a:t>
            </a:r>
            <a:r>
              <a:rPr lang="en-US" dirty="0">
                <a:latin typeface="+mn-lt"/>
              </a:rPr>
              <a:t>:</a:t>
            </a:r>
          </a:p>
          <a:p>
            <a:pPr marL="342900" indent="-342900" eaLnBrk="0" hangingPunct="0">
              <a:spcBef>
                <a:spcPct val="20000"/>
              </a:spcBef>
              <a:buFont typeface="Wingdings" charset="2"/>
              <a:buNone/>
            </a:pPr>
            <a:r>
              <a:rPr lang="en-US" i="1" dirty="0">
                <a:solidFill>
                  <a:srgbClr val="3E609E"/>
                </a:solidFill>
                <a:latin typeface="+mn-lt"/>
              </a:rPr>
              <a:t>					</a:t>
            </a:r>
            <a:r>
              <a:rPr lang="en-US" i="1" dirty="0">
                <a:solidFill>
                  <a:srgbClr val="3333FF"/>
                </a:solidFill>
                <a:latin typeface="+mn-lt"/>
              </a:rPr>
              <a:t>a</a:t>
            </a:r>
            <a:r>
              <a:rPr lang="en-US" dirty="0">
                <a:solidFill>
                  <a:srgbClr val="3333FF"/>
                </a:solidFill>
                <a:latin typeface="+mn-lt"/>
              </a:rPr>
              <a:t> = </a:t>
            </a:r>
            <a:r>
              <a:rPr lang="en-US" i="1" dirty="0">
                <a:solidFill>
                  <a:srgbClr val="3333FF"/>
                </a:solidFill>
                <a:latin typeface="+mn-lt"/>
              </a:rPr>
              <a:t>b</a:t>
            </a:r>
            <a:endParaRPr lang="ru-RU" b="1" dirty="0">
              <a:solidFill>
                <a:srgbClr val="3333F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5" grpId="0" animBg="1"/>
      <p:bldP spid="56342" grpId="0"/>
      <p:bldP spid="56343" grpId="0" animBg="1"/>
      <p:bldP spid="563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Expanded assignment</a:t>
            </a:r>
            <a:endParaRPr lang="ru-RU" smtClean="0"/>
          </a:p>
        </p:txBody>
      </p:sp>
      <p:sp>
        <p:nvSpPr>
          <p:cNvPr id="12291" name="Text Box 8"/>
          <p:cNvSpPr txBox="1">
            <a:spLocks noChangeArrowheads="1"/>
          </p:cNvSpPr>
          <p:nvPr/>
        </p:nvSpPr>
        <p:spPr bwMode="auto">
          <a:xfrm>
            <a:off x="1309688" y="1136650"/>
            <a:ext cx="406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>
                <a:solidFill>
                  <a:srgbClr val="008000"/>
                </a:solidFill>
              </a:rPr>
              <a:t>a</a:t>
            </a:r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1804988" y="1193800"/>
            <a:ext cx="1676400" cy="1171575"/>
          </a:xfrm>
          <a:prstGeom prst="rect">
            <a:avLst/>
          </a:prstGeom>
          <a:solidFill>
            <a:schemeClr val="bg1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57350" name="Rectangle 3"/>
          <p:cNvSpPr>
            <a:spLocks noChangeArrowheads="1"/>
          </p:cNvSpPr>
          <p:nvPr/>
        </p:nvSpPr>
        <p:spPr bwMode="auto">
          <a:xfrm>
            <a:off x="1985963" y="1289050"/>
            <a:ext cx="1285875" cy="314325"/>
          </a:xfrm>
          <a:prstGeom prst="rect">
            <a:avLst/>
          </a:prstGeom>
          <a:solidFill>
            <a:srgbClr val="008080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de-CH"/>
              <a:t>1.2</a:t>
            </a:r>
          </a:p>
        </p:txBody>
      </p:sp>
      <p:sp>
        <p:nvSpPr>
          <p:cNvPr id="57351" name="Rectangle 3"/>
          <p:cNvSpPr>
            <a:spLocks noChangeArrowheads="1"/>
          </p:cNvSpPr>
          <p:nvPr/>
        </p:nvSpPr>
        <p:spPr bwMode="auto">
          <a:xfrm>
            <a:off x="1989138" y="1603375"/>
            <a:ext cx="1281112" cy="304800"/>
          </a:xfrm>
          <a:prstGeom prst="rect">
            <a:avLst/>
          </a:prstGeom>
          <a:solidFill>
            <a:schemeClr val="bg1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de-CH"/>
              <a:t>5.0</a:t>
            </a:r>
          </a:p>
        </p:txBody>
      </p:sp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1973263" y="1903413"/>
            <a:ext cx="1303337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smtClean="0">
                <a:solidFill>
                  <a:srgbClr val="008000"/>
                </a:solidFill>
              </a:rPr>
              <a:t>(</a:t>
            </a:r>
            <a:r>
              <a:rPr lang="en-GB" sz="2000" i="1" dirty="0" smtClean="0">
                <a:solidFill>
                  <a:srgbClr val="008000"/>
                </a:solidFill>
              </a:rPr>
              <a:t>POINT </a:t>
            </a:r>
            <a:r>
              <a:rPr lang="en-GB" sz="2000" dirty="0">
                <a:solidFill>
                  <a:srgbClr val="008000"/>
                </a:solidFill>
              </a:rPr>
              <a:t>)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5156200" y="1136650"/>
            <a:ext cx="406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>
                <a:solidFill>
                  <a:srgbClr val="008000"/>
                </a:solidFill>
              </a:rPr>
              <a:t>b</a:t>
            </a:r>
          </a:p>
        </p:txBody>
      </p:sp>
      <p:sp>
        <p:nvSpPr>
          <p:cNvPr id="12297" name="Rectangle 6"/>
          <p:cNvSpPr>
            <a:spLocks noChangeArrowheads="1"/>
          </p:cNvSpPr>
          <p:nvPr/>
        </p:nvSpPr>
        <p:spPr bwMode="auto">
          <a:xfrm>
            <a:off x="5651500" y="1193800"/>
            <a:ext cx="1676400" cy="1171575"/>
          </a:xfrm>
          <a:prstGeom prst="rect">
            <a:avLst/>
          </a:prstGeom>
          <a:solidFill>
            <a:schemeClr val="bg1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12298" name="Rectangle 3"/>
          <p:cNvSpPr>
            <a:spLocks noChangeArrowheads="1"/>
          </p:cNvSpPr>
          <p:nvPr/>
        </p:nvSpPr>
        <p:spPr bwMode="auto">
          <a:xfrm>
            <a:off x="5832475" y="1289050"/>
            <a:ext cx="1285875" cy="314325"/>
          </a:xfrm>
          <a:prstGeom prst="rect">
            <a:avLst/>
          </a:prstGeom>
          <a:solidFill>
            <a:srgbClr val="008080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de-CH"/>
              <a:t>-2.0</a:t>
            </a:r>
          </a:p>
        </p:txBody>
      </p:sp>
      <p:sp>
        <p:nvSpPr>
          <p:cNvPr id="12299" name="Rectangle 3"/>
          <p:cNvSpPr>
            <a:spLocks noChangeArrowheads="1"/>
          </p:cNvSpPr>
          <p:nvPr/>
        </p:nvSpPr>
        <p:spPr bwMode="auto">
          <a:xfrm>
            <a:off x="5835650" y="1603375"/>
            <a:ext cx="1281113" cy="304800"/>
          </a:xfrm>
          <a:prstGeom prst="rect">
            <a:avLst/>
          </a:prstGeom>
          <a:solidFill>
            <a:schemeClr val="bg1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de-CH"/>
              <a:t>7.8</a:t>
            </a:r>
          </a:p>
        </p:txBody>
      </p:sp>
      <p:sp>
        <p:nvSpPr>
          <p:cNvPr id="12300" name="Text Box 9"/>
          <p:cNvSpPr txBox="1">
            <a:spLocks noChangeArrowheads="1"/>
          </p:cNvSpPr>
          <p:nvPr/>
        </p:nvSpPr>
        <p:spPr bwMode="auto">
          <a:xfrm>
            <a:off x="5819775" y="1903413"/>
            <a:ext cx="1303338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smtClean="0">
                <a:solidFill>
                  <a:srgbClr val="008000"/>
                </a:solidFill>
              </a:rPr>
              <a:t>(</a:t>
            </a:r>
            <a:r>
              <a:rPr lang="en-GB" sz="2000" i="1" dirty="0" smtClean="0">
                <a:solidFill>
                  <a:srgbClr val="008000"/>
                </a:solidFill>
              </a:rPr>
              <a:t>POINT </a:t>
            </a:r>
            <a:r>
              <a:rPr lang="en-GB" sz="2000" dirty="0">
                <a:solidFill>
                  <a:srgbClr val="008000"/>
                </a:solidFill>
              </a:rPr>
              <a:t>)</a:t>
            </a:r>
          </a:p>
        </p:txBody>
      </p:sp>
      <p:sp>
        <p:nvSpPr>
          <p:cNvPr id="57362" name="Rectangle 18"/>
          <p:cNvSpPr>
            <a:spLocks noChangeArrowheads="1"/>
          </p:cNvSpPr>
          <p:nvPr/>
        </p:nvSpPr>
        <p:spPr bwMode="auto">
          <a:xfrm>
            <a:off x="0" y="3090863"/>
            <a:ext cx="91440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/>
          <a:lstStyle/>
          <a:p>
            <a:pPr marL="342900" indent="-342900" eaLnBrk="0" hangingPunct="0">
              <a:spcBef>
                <a:spcPct val="20000"/>
              </a:spcBef>
              <a:buFont typeface="Wingdings" charset="2"/>
              <a:buNone/>
            </a:pPr>
            <a:r>
              <a:rPr lang="en-US" i="1" dirty="0">
                <a:solidFill>
                  <a:srgbClr val="3333FF"/>
                </a:solidFill>
                <a:latin typeface="+mn-lt"/>
              </a:rPr>
              <a:t>a</a:t>
            </a:r>
            <a:r>
              <a:rPr lang="en-US" dirty="0">
                <a:solidFill>
                  <a:srgbClr val="3333FF"/>
                </a:solidFill>
                <a:latin typeface="+mn-lt"/>
              </a:rPr>
              <a:t> := </a:t>
            </a:r>
            <a:r>
              <a:rPr lang="en-US" i="1" dirty="0">
                <a:solidFill>
                  <a:srgbClr val="3333FF"/>
                </a:solidFill>
                <a:latin typeface="+mn-lt"/>
              </a:rPr>
              <a:t>b</a:t>
            </a:r>
            <a:endParaRPr lang="ru-RU" b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57363" name="Rectangle 19"/>
          <p:cNvSpPr>
            <a:spLocks noChangeArrowheads="1"/>
          </p:cNvSpPr>
          <p:nvPr/>
        </p:nvSpPr>
        <p:spPr bwMode="auto">
          <a:xfrm>
            <a:off x="457200" y="4286250"/>
            <a:ext cx="8142288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charset="2"/>
              <a:buNone/>
            </a:pPr>
            <a:r>
              <a:rPr lang="en-US" dirty="0">
                <a:latin typeface="+mn-lt"/>
              </a:rPr>
              <a:t>The value of </a:t>
            </a:r>
            <a:r>
              <a:rPr lang="en-US" i="1" dirty="0">
                <a:solidFill>
                  <a:srgbClr val="3333FF"/>
                </a:solidFill>
                <a:latin typeface="+mn-lt"/>
              </a:rPr>
              <a:t>b</a:t>
            </a:r>
            <a:r>
              <a:rPr lang="en-US" i="1" dirty="0">
                <a:solidFill>
                  <a:srgbClr val="3E609E"/>
                </a:solidFill>
                <a:latin typeface="+mn-lt"/>
              </a:rPr>
              <a:t> </a:t>
            </a:r>
            <a:r>
              <a:rPr lang="en-US" dirty="0">
                <a:latin typeface="+mn-lt"/>
              </a:rPr>
              <a:t>is copied to </a:t>
            </a:r>
            <a:r>
              <a:rPr lang="en-US" i="1" dirty="0">
                <a:solidFill>
                  <a:srgbClr val="3333FF"/>
                </a:solidFill>
                <a:latin typeface="+mn-lt"/>
              </a:rPr>
              <a:t>a</a:t>
            </a:r>
            <a:r>
              <a:rPr lang="en-US" dirty="0">
                <a:latin typeface="+mn-lt"/>
              </a:rPr>
              <a:t>, but again:</a:t>
            </a:r>
          </a:p>
          <a:p>
            <a:pPr marL="342900" indent="-342900" eaLnBrk="0" hangingPunct="0">
              <a:spcBef>
                <a:spcPct val="20000"/>
              </a:spcBef>
              <a:buFont typeface="Wingdings" charset="2"/>
              <a:buNone/>
            </a:pPr>
            <a:r>
              <a:rPr lang="en-US" i="1" dirty="0">
                <a:solidFill>
                  <a:srgbClr val="3E609E"/>
                </a:solidFill>
                <a:latin typeface="+mn-lt"/>
              </a:rPr>
              <a:t>					</a:t>
            </a:r>
            <a:r>
              <a:rPr lang="en-US" i="1" dirty="0">
                <a:solidFill>
                  <a:srgbClr val="3333FF"/>
                </a:solidFill>
                <a:latin typeface="+mn-lt"/>
              </a:rPr>
              <a:t>a</a:t>
            </a:r>
            <a:r>
              <a:rPr lang="en-US" dirty="0">
                <a:solidFill>
                  <a:srgbClr val="3333FF"/>
                </a:solidFill>
                <a:latin typeface="+mn-lt"/>
              </a:rPr>
              <a:t> = </a:t>
            </a:r>
            <a:r>
              <a:rPr lang="en-US" i="1" dirty="0">
                <a:solidFill>
                  <a:srgbClr val="3333FF"/>
                </a:solidFill>
                <a:latin typeface="+mn-lt"/>
              </a:rPr>
              <a:t>b</a:t>
            </a:r>
            <a:endParaRPr lang="ru-RU" b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57364" name="Rectangle 3"/>
          <p:cNvSpPr>
            <a:spLocks noChangeArrowheads="1"/>
          </p:cNvSpPr>
          <p:nvPr/>
        </p:nvSpPr>
        <p:spPr bwMode="auto">
          <a:xfrm>
            <a:off x="1978025" y="1289050"/>
            <a:ext cx="1285875" cy="314325"/>
          </a:xfrm>
          <a:prstGeom prst="rect">
            <a:avLst/>
          </a:prstGeom>
          <a:solidFill>
            <a:srgbClr val="008080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de-CH"/>
              <a:t>-2.0</a:t>
            </a:r>
          </a:p>
        </p:txBody>
      </p:sp>
      <p:sp>
        <p:nvSpPr>
          <p:cNvPr id="57365" name="Rectangle 3"/>
          <p:cNvSpPr>
            <a:spLocks noChangeArrowheads="1"/>
          </p:cNvSpPr>
          <p:nvPr/>
        </p:nvSpPr>
        <p:spPr bwMode="auto">
          <a:xfrm>
            <a:off x="1981200" y="1603375"/>
            <a:ext cx="1281113" cy="304800"/>
          </a:xfrm>
          <a:prstGeom prst="rect">
            <a:avLst/>
          </a:prstGeom>
          <a:solidFill>
            <a:schemeClr val="bg1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de-CH"/>
              <a:t>7.8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7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0" grpId="0" animBg="1"/>
      <p:bldP spid="57351" grpId="0" animBg="1"/>
      <p:bldP spid="57362" grpId="0"/>
      <p:bldP spid="57363" grpId="0"/>
      <p:bldP spid="57364" grpId="0" animBg="1"/>
      <p:bldP spid="5736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Assignment</a:t>
            </a:r>
            <a:endParaRPr lang="ru-RU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424862" cy="985837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dirty="0" smtClean="0">
                <a:solidFill>
                  <a:schemeClr val="tx1"/>
                </a:solidFill>
              </a:rPr>
              <a:t>Explain graphically the effect of an </a:t>
            </a:r>
          </a:p>
          <a:p>
            <a:pPr>
              <a:buFont typeface="Wingdings" charset="2"/>
              <a:buNone/>
            </a:pPr>
            <a:r>
              <a:rPr lang="en-US" dirty="0" smtClean="0">
                <a:solidFill>
                  <a:schemeClr val="tx1"/>
                </a:solidFill>
              </a:rPr>
              <a:t>assignment: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 rot="2280000">
            <a:off x="6413500" y="885825"/>
            <a:ext cx="2728913" cy="765175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13317" name="Text Box 15"/>
          <p:cNvSpPr txBox="1">
            <a:spLocks noChangeArrowheads="1"/>
          </p:cNvSpPr>
          <p:nvPr/>
        </p:nvSpPr>
        <p:spPr bwMode="auto">
          <a:xfrm>
            <a:off x="461107" y="2795588"/>
            <a:ext cx="906951" cy="27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3333FF"/>
                </a:solidFill>
                <a:latin typeface="+mn-lt"/>
              </a:rPr>
              <a:t>(HUMAN)</a:t>
            </a:r>
          </a:p>
        </p:txBody>
      </p:sp>
      <p:sp>
        <p:nvSpPr>
          <p:cNvPr id="13318" name="Rectangle 1"/>
          <p:cNvSpPr>
            <a:spLocks noChangeArrowheads="1"/>
          </p:cNvSpPr>
          <p:nvPr/>
        </p:nvSpPr>
        <p:spPr bwMode="auto">
          <a:xfrm>
            <a:off x="522288" y="2381250"/>
            <a:ext cx="796925" cy="42703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bIns="10800" anchor="b" anchorCtr="1"/>
          <a:lstStyle/>
          <a:p>
            <a:r>
              <a:rPr lang="de-CH" sz="1400">
                <a:latin typeface="+mn-lt"/>
              </a:rPr>
              <a:t>32</a:t>
            </a:r>
          </a:p>
        </p:txBody>
      </p:sp>
      <p:sp>
        <p:nvSpPr>
          <p:cNvPr id="13319" name="Rectangle 49"/>
          <p:cNvSpPr>
            <a:spLocks noChangeArrowheads="1"/>
          </p:cNvSpPr>
          <p:nvPr/>
        </p:nvSpPr>
        <p:spPr bwMode="auto">
          <a:xfrm>
            <a:off x="522288" y="2381250"/>
            <a:ext cx="796925" cy="2159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CH" sz="1400">
                <a:latin typeface="+mn-lt"/>
              </a:rPr>
              <a:t>„John“</a:t>
            </a:r>
          </a:p>
        </p:txBody>
      </p:sp>
      <p:sp>
        <p:nvSpPr>
          <p:cNvPr id="13320" name="Text Box 15"/>
          <p:cNvSpPr txBox="1">
            <a:spLocks noChangeArrowheads="1"/>
          </p:cNvSpPr>
          <p:nvPr/>
        </p:nvSpPr>
        <p:spPr bwMode="auto">
          <a:xfrm>
            <a:off x="445476" y="3475038"/>
            <a:ext cx="958728" cy="27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3333FF"/>
                </a:solidFill>
                <a:latin typeface="+mn-lt"/>
              </a:rPr>
              <a:t>(HUMAN)</a:t>
            </a:r>
          </a:p>
        </p:txBody>
      </p:sp>
      <p:sp>
        <p:nvSpPr>
          <p:cNvPr id="13321" name="Text Box 8"/>
          <p:cNvSpPr txBox="1">
            <a:spLocks noChangeArrowheads="1"/>
          </p:cNvSpPr>
          <p:nvPr/>
        </p:nvSpPr>
        <p:spPr bwMode="auto">
          <a:xfrm>
            <a:off x="3687763" y="2195513"/>
            <a:ext cx="406400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>
                <a:solidFill>
                  <a:srgbClr val="008000"/>
                </a:solidFill>
                <a:latin typeface="+mn-lt"/>
              </a:rPr>
              <a:t>a</a:t>
            </a:r>
          </a:p>
        </p:txBody>
      </p:sp>
      <p:sp>
        <p:nvSpPr>
          <p:cNvPr id="13322" name="Rectangle 1"/>
          <p:cNvSpPr>
            <a:spLocks noChangeArrowheads="1"/>
          </p:cNvSpPr>
          <p:nvPr/>
        </p:nvSpPr>
        <p:spPr bwMode="auto">
          <a:xfrm>
            <a:off x="528638" y="3073400"/>
            <a:ext cx="796925" cy="42703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bIns="10800" anchor="b" anchorCtr="1"/>
          <a:lstStyle/>
          <a:p>
            <a:r>
              <a:rPr lang="de-CH" sz="1400">
                <a:latin typeface="+mn-lt"/>
              </a:rPr>
              <a:t>30</a:t>
            </a:r>
          </a:p>
        </p:txBody>
      </p:sp>
      <p:sp>
        <p:nvSpPr>
          <p:cNvPr id="13323" name="Rectangle 49"/>
          <p:cNvSpPr>
            <a:spLocks noChangeArrowheads="1"/>
          </p:cNvSpPr>
          <p:nvPr/>
        </p:nvSpPr>
        <p:spPr bwMode="auto">
          <a:xfrm>
            <a:off x="528638" y="3073400"/>
            <a:ext cx="796925" cy="2159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CH" sz="1400">
                <a:latin typeface="+mn-lt"/>
              </a:rPr>
              <a:t>„Jane“</a:t>
            </a:r>
          </a:p>
        </p:txBody>
      </p:sp>
      <p:sp>
        <p:nvSpPr>
          <p:cNvPr id="13324" name="Text Box 15"/>
          <p:cNvSpPr txBox="1">
            <a:spLocks noChangeArrowheads="1"/>
          </p:cNvSpPr>
          <p:nvPr/>
        </p:nvSpPr>
        <p:spPr bwMode="auto">
          <a:xfrm>
            <a:off x="4634521" y="2819400"/>
            <a:ext cx="927467" cy="27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3333FF"/>
                </a:solidFill>
                <a:latin typeface="+mn-lt"/>
              </a:rPr>
              <a:t>(HUMAN)</a:t>
            </a:r>
          </a:p>
        </p:txBody>
      </p:sp>
      <p:sp>
        <p:nvSpPr>
          <p:cNvPr id="13325" name="Rectangle 1"/>
          <p:cNvSpPr>
            <a:spLocks noChangeArrowheads="1"/>
          </p:cNvSpPr>
          <p:nvPr/>
        </p:nvSpPr>
        <p:spPr bwMode="auto">
          <a:xfrm>
            <a:off x="4700588" y="2405063"/>
            <a:ext cx="796925" cy="42703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bIns="10800" anchor="b" anchorCtr="1"/>
          <a:lstStyle/>
          <a:p>
            <a:r>
              <a:rPr lang="de-CH" sz="1400">
                <a:latin typeface="+mn-lt"/>
              </a:rPr>
              <a:t>25</a:t>
            </a:r>
          </a:p>
        </p:txBody>
      </p:sp>
      <p:sp>
        <p:nvSpPr>
          <p:cNvPr id="13326" name="Rectangle 49"/>
          <p:cNvSpPr>
            <a:spLocks noChangeArrowheads="1"/>
          </p:cNvSpPr>
          <p:nvPr/>
        </p:nvSpPr>
        <p:spPr bwMode="auto">
          <a:xfrm>
            <a:off x="4700588" y="2405063"/>
            <a:ext cx="796925" cy="2159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CH" sz="1400">
                <a:latin typeface="+mn-lt"/>
              </a:rPr>
              <a:t>„Dan“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642337" y="3498850"/>
            <a:ext cx="947982" cy="27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3333FF"/>
                </a:solidFill>
                <a:latin typeface="+mn-lt"/>
              </a:rPr>
              <a:t>(HUMAN)</a:t>
            </a:r>
          </a:p>
        </p:txBody>
      </p:sp>
      <p:sp>
        <p:nvSpPr>
          <p:cNvPr id="13328" name="Rectangle 1"/>
          <p:cNvSpPr>
            <a:spLocks noChangeArrowheads="1"/>
          </p:cNvSpPr>
          <p:nvPr/>
        </p:nvSpPr>
        <p:spPr bwMode="auto">
          <a:xfrm>
            <a:off x="4706938" y="3097213"/>
            <a:ext cx="796925" cy="42703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bIns="10800" anchor="b" anchorCtr="1"/>
          <a:lstStyle/>
          <a:p>
            <a:r>
              <a:rPr lang="de-CH" sz="1400">
                <a:latin typeface="+mn-lt"/>
              </a:rPr>
              <a:t>24</a:t>
            </a:r>
          </a:p>
        </p:txBody>
      </p:sp>
      <p:sp>
        <p:nvSpPr>
          <p:cNvPr id="13329" name="Rectangle 49"/>
          <p:cNvSpPr>
            <a:spLocks noChangeArrowheads="1"/>
          </p:cNvSpPr>
          <p:nvPr/>
        </p:nvSpPr>
        <p:spPr bwMode="auto">
          <a:xfrm>
            <a:off x="4706938" y="3097213"/>
            <a:ext cx="796925" cy="2159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CH" sz="1400">
                <a:latin typeface="+mn-lt"/>
              </a:rPr>
              <a:t>„Lisa“</a:t>
            </a:r>
          </a:p>
        </p:txBody>
      </p:sp>
      <p:sp>
        <p:nvSpPr>
          <p:cNvPr id="13330" name="Rectangle 6"/>
          <p:cNvSpPr>
            <a:spLocks noChangeArrowheads="1"/>
          </p:cNvSpPr>
          <p:nvPr/>
        </p:nvSpPr>
        <p:spPr bwMode="auto">
          <a:xfrm>
            <a:off x="2028825" y="2525713"/>
            <a:ext cx="1676400" cy="1514475"/>
          </a:xfrm>
          <a:prstGeom prst="rect">
            <a:avLst/>
          </a:prstGeom>
          <a:solidFill>
            <a:schemeClr val="bg1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331" name="Rectangle 3"/>
          <p:cNvSpPr>
            <a:spLocks noChangeArrowheads="1"/>
          </p:cNvSpPr>
          <p:nvPr/>
        </p:nvSpPr>
        <p:spPr bwMode="auto">
          <a:xfrm>
            <a:off x="2216150" y="2598738"/>
            <a:ext cx="1285875" cy="314325"/>
          </a:xfrm>
          <a:prstGeom prst="rect">
            <a:avLst/>
          </a:prstGeom>
          <a:solidFill>
            <a:srgbClr val="008080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endParaRPr lang="de-CH">
              <a:latin typeface="+mn-lt"/>
            </a:endParaRPr>
          </a:p>
        </p:txBody>
      </p:sp>
      <p:sp>
        <p:nvSpPr>
          <p:cNvPr id="13332" name="Rectangle 3"/>
          <p:cNvSpPr>
            <a:spLocks noChangeArrowheads="1"/>
          </p:cNvSpPr>
          <p:nvPr/>
        </p:nvSpPr>
        <p:spPr bwMode="auto">
          <a:xfrm>
            <a:off x="2219325" y="2913063"/>
            <a:ext cx="1281113" cy="304800"/>
          </a:xfrm>
          <a:prstGeom prst="rect">
            <a:avLst/>
          </a:prstGeom>
          <a:solidFill>
            <a:schemeClr val="bg1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endParaRPr lang="de-CH">
              <a:latin typeface="+mn-lt"/>
            </a:endParaRPr>
          </a:p>
        </p:txBody>
      </p:sp>
      <p:sp>
        <p:nvSpPr>
          <p:cNvPr id="13333" name="Text Box 9"/>
          <p:cNvSpPr txBox="1">
            <a:spLocks noChangeArrowheads="1"/>
          </p:cNvSpPr>
          <p:nvPr/>
        </p:nvSpPr>
        <p:spPr bwMode="auto">
          <a:xfrm>
            <a:off x="2097088" y="3546475"/>
            <a:ext cx="1565275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smtClean="0">
                <a:solidFill>
                  <a:srgbClr val="008000"/>
                </a:solidFill>
                <a:latin typeface="+mn-lt"/>
              </a:rPr>
              <a:t>(</a:t>
            </a:r>
            <a:r>
              <a:rPr lang="en-GB" sz="2000" i="1" dirty="0" smtClean="0">
                <a:solidFill>
                  <a:srgbClr val="008000"/>
                </a:solidFill>
                <a:latin typeface="+mn-lt"/>
              </a:rPr>
              <a:t>COUPLE </a:t>
            </a:r>
            <a:r>
              <a:rPr lang="en-GB" sz="2000" dirty="0">
                <a:solidFill>
                  <a:srgbClr val="008000"/>
                </a:solidFill>
                <a:latin typeface="+mn-lt"/>
              </a:rPr>
              <a:t>)</a:t>
            </a:r>
          </a:p>
        </p:txBody>
      </p:sp>
      <p:sp>
        <p:nvSpPr>
          <p:cNvPr id="58403" name="Rectangle 3"/>
          <p:cNvSpPr>
            <a:spLocks noChangeArrowheads="1"/>
          </p:cNvSpPr>
          <p:nvPr/>
        </p:nvSpPr>
        <p:spPr bwMode="auto">
          <a:xfrm>
            <a:off x="2216150" y="3217863"/>
            <a:ext cx="1285875" cy="314325"/>
          </a:xfrm>
          <a:prstGeom prst="rect">
            <a:avLst/>
          </a:prstGeom>
          <a:solidFill>
            <a:srgbClr val="008080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de-CH">
                <a:latin typeface="+mn-lt"/>
              </a:rPr>
              <a:t>10</a:t>
            </a:r>
          </a:p>
        </p:txBody>
      </p:sp>
      <p:sp>
        <p:nvSpPr>
          <p:cNvPr id="58382" name="Line 7"/>
          <p:cNvSpPr>
            <a:spLocks noChangeShapeType="1"/>
          </p:cNvSpPr>
          <p:nvPr/>
        </p:nvSpPr>
        <p:spPr bwMode="auto">
          <a:xfrm>
            <a:off x="1311275" y="3133725"/>
            <a:ext cx="1528763" cy="1588"/>
          </a:xfrm>
          <a:prstGeom prst="line">
            <a:avLst/>
          </a:prstGeom>
          <a:noFill/>
          <a:ln w="19050">
            <a:solidFill>
              <a:srgbClr val="A50021"/>
            </a:solidFill>
            <a:miter lim="800000"/>
            <a:headEnd type="triangle" w="lg" len="lg"/>
            <a:tailEnd type="none" w="lg" len="lg"/>
          </a:ln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58381" name="Line 7"/>
          <p:cNvSpPr>
            <a:spLocks noChangeShapeType="1"/>
          </p:cNvSpPr>
          <p:nvPr/>
        </p:nvSpPr>
        <p:spPr bwMode="auto">
          <a:xfrm>
            <a:off x="1311275" y="2705100"/>
            <a:ext cx="1528763" cy="1588"/>
          </a:xfrm>
          <a:prstGeom prst="line">
            <a:avLst/>
          </a:prstGeom>
          <a:noFill/>
          <a:ln w="19050">
            <a:solidFill>
              <a:srgbClr val="A50021"/>
            </a:solidFill>
            <a:miter lim="800000"/>
            <a:headEnd type="triangle" w="lg" len="lg"/>
            <a:tailEnd type="none" w="lg" len="lg"/>
          </a:ln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13337" name="Rectangle 41"/>
          <p:cNvSpPr>
            <a:spLocks noChangeArrowheads="1"/>
          </p:cNvSpPr>
          <p:nvPr/>
        </p:nvSpPr>
        <p:spPr bwMode="auto">
          <a:xfrm>
            <a:off x="0" y="4616450"/>
            <a:ext cx="91440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/>
          <a:lstStyle/>
          <a:p>
            <a:pPr marL="342900" indent="-342900" eaLnBrk="0" hangingPunct="0">
              <a:spcBef>
                <a:spcPct val="20000"/>
              </a:spcBef>
              <a:buFont typeface="Wingdings" charset="2"/>
              <a:buNone/>
            </a:pPr>
            <a:r>
              <a:rPr lang="en-US" i="1" dirty="0">
                <a:solidFill>
                  <a:srgbClr val="3333FF"/>
                </a:solidFill>
                <a:latin typeface="+mn-lt"/>
              </a:rPr>
              <a:t>a</a:t>
            </a:r>
            <a:r>
              <a:rPr lang="en-US" dirty="0">
                <a:solidFill>
                  <a:srgbClr val="3333FF"/>
                </a:solidFill>
                <a:latin typeface="+mn-lt"/>
              </a:rPr>
              <a:t> := </a:t>
            </a:r>
            <a:r>
              <a:rPr lang="en-US" i="1" dirty="0">
                <a:solidFill>
                  <a:srgbClr val="3333FF"/>
                </a:solidFill>
                <a:latin typeface="+mn-lt"/>
              </a:rPr>
              <a:t>b</a:t>
            </a:r>
            <a:endParaRPr lang="ru-RU" b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3338" name="Text Box 8"/>
          <p:cNvSpPr txBox="1">
            <a:spLocks noChangeArrowheads="1"/>
          </p:cNvSpPr>
          <p:nvPr/>
        </p:nvSpPr>
        <p:spPr bwMode="auto">
          <a:xfrm>
            <a:off x="7889875" y="2217738"/>
            <a:ext cx="406400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>
                <a:solidFill>
                  <a:srgbClr val="008000"/>
                </a:solidFill>
                <a:latin typeface="+mn-lt"/>
              </a:rPr>
              <a:t>b</a:t>
            </a:r>
          </a:p>
        </p:txBody>
      </p:sp>
      <p:sp>
        <p:nvSpPr>
          <p:cNvPr id="13339" name="Rectangle 6"/>
          <p:cNvSpPr>
            <a:spLocks noChangeArrowheads="1"/>
          </p:cNvSpPr>
          <p:nvPr/>
        </p:nvSpPr>
        <p:spPr bwMode="auto">
          <a:xfrm>
            <a:off x="6230938" y="2547938"/>
            <a:ext cx="1676400" cy="1514475"/>
          </a:xfrm>
          <a:prstGeom prst="rect">
            <a:avLst/>
          </a:prstGeom>
          <a:solidFill>
            <a:schemeClr val="bg1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340" name="Rectangle 3"/>
          <p:cNvSpPr>
            <a:spLocks noChangeArrowheads="1"/>
          </p:cNvSpPr>
          <p:nvPr/>
        </p:nvSpPr>
        <p:spPr bwMode="auto">
          <a:xfrm>
            <a:off x="6418263" y="2620963"/>
            <a:ext cx="1285875" cy="314325"/>
          </a:xfrm>
          <a:prstGeom prst="rect">
            <a:avLst/>
          </a:prstGeom>
          <a:solidFill>
            <a:srgbClr val="008080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endParaRPr lang="de-CH">
              <a:latin typeface="+mn-lt"/>
            </a:endParaRPr>
          </a:p>
        </p:txBody>
      </p:sp>
      <p:sp>
        <p:nvSpPr>
          <p:cNvPr id="13341" name="Rectangle 3"/>
          <p:cNvSpPr>
            <a:spLocks noChangeArrowheads="1"/>
          </p:cNvSpPr>
          <p:nvPr/>
        </p:nvSpPr>
        <p:spPr bwMode="auto">
          <a:xfrm>
            <a:off x="6421438" y="2935288"/>
            <a:ext cx="1281112" cy="304800"/>
          </a:xfrm>
          <a:prstGeom prst="rect">
            <a:avLst/>
          </a:prstGeom>
          <a:solidFill>
            <a:schemeClr val="bg1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endParaRPr lang="de-CH">
              <a:latin typeface="+mn-lt"/>
            </a:endParaRPr>
          </a:p>
        </p:txBody>
      </p:sp>
      <p:sp>
        <p:nvSpPr>
          <p:cNvPr id="13342" name="Text Box 9"/>
          <p:cNvSpPr txBox="1">
            <a:spLocks noChangeArrowheads="1"/>
          </p:cNvSpPr>
          <p:nvPr/>
        </p:nvSpPr>
        <p:spPr bwMode="auto">
          <a:xfrm>
            <a:off x="6299200" y="3568700"/>
            <a:ext cx="1565275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smtClean="0">
                <a:solidFill>
                  <a:srgbClr val="008000"/>
                </a:solidFill>
                <a:latin typeface="+mn-lt"/>
              </a:rPr>
              <a:t>(</a:t>
            </a:r>
            <a:r>
              <a:rPr lang="en-GB" sz="2000" i="1" dirty="0" smtClean="0">
                <a:solidFill>
                  <a:srgbClr val="008000"/>
                </a:solidFill>
                <a:latin typeface="+mn-lt"/>
              </a:rPr>
              <a:t>COUPLE </a:t>
            </a:r>
            <a:r>
              <a:rPr lang="en-GB" sz="2000" dirty="0">
                <a:solidFill>
                  <a:srgbClr val="008000"/>
                </a:solidFill>
                <a:latin typeface="+mn-lt"/>
              </a:rPr>
              <a:t>)</a:t>
            </a:r>
          </a:p>
        </p:txBody>
      </p:sp>
      <p:sp>
        <p:nvSpPr>
          <p:cNvPr id="13343" name="Rectangle 3"/>
          <p:cNvSpPr>
            <a:spLocks noChangeArrowheads="1"/>
          </p:cNvSpPr>
          <p:nvPr/>
        </p:nvSpPr>
        <p:spPr bwMode="auto">
          <a:xfrm>
            <a:off x="6418263" y="3240088"/>
            <a:ext cx="1285875" cy="314325"/>
          </a:xfrm>
          <a:prstGeom prst="rect">
            <a:avLst/>
          </a:prstGeom>
          <a:solidFill>
            <a:srgbClr val="008080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de-CH">
                <a:latin typeface="+mn-lt"/>
              </a:rPr>
              <a:t>4</a:t>
            </a:r>
          </a:p>
        </p:txBody>
      </p:sp>
      <p:sp>
        <p:nvSpPr>
          <p:cNvPr id="13344" name="Line 7"/>
          <p:cNvSpPr>
            <a:spLocks noChangeShapeType="1"/>
          </p:cNvSpPr>
          <p:nvPr/>
        </p:nvSpPr>
        <p:spPr bwMode="auto">
          <a:xfrm>
            <a:off x="5513388" y="3155950"/>
            <a:ext cx="1528762" cy="1588"/>
          </a:xfrm>
          <a:prstGeom prst="line">
            <a:avLst/>
          </a:prstGeom>
          <a:noFill/>
          <a:ln w="19050">
            <a:solidFill>
              <a:srgbClr val="A50021"/>
            </a:solidFill>
            <a:miter lim="800000"/>
            <a:headEnd type="triangle" w="lg" len="lg"/>
            <a:tailEnd type="none" w="lg" len="lg"/>
          </a:ln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13345" name="Line 7"/>
          <p:cNvSpPr>
            <a:spLocks noChangeShapeType="1"/>
          </p:cNvSpPr>
          <p:nvPr/>
        </p:nvSpPr>
        <p:spPr bwMode="auto">
          <a:xfrm>
            <a:off x="5513388" y="2727325"/>
            <a:ext cx="1528762" cy="1588"/>
          </a:xfrm>
          <a:prstGeom prst="line">
            <a:avLst/>
          </a:prstGeom>
          <a:noFill/>
          <a:ln w="19050">
            <a:solidFill>
              <a:srgbClr val="A50021"/>
            </a:solidFill>
            <a:miter lim="800000"/>
            <a:headEnd type="triangle" w="lg" len="lg"/>
            <a:tailEnd type="none" w="lg" len="lg"/>
          </a:ln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58418" name="Line 7"/>
          <p:cNvSpPr>
            <a:spLocks noChangeShapeType="1"/>
          </p:cNvSpPr>
          <p:nvPr/>
        </p:nvSpPr>
        <p:spPr bwMode="auto">
          <a:xfrm>
            <a:off x="3184525" y="2705100"/>
            <a:ext cx="1528763" cy="1588"/>
          </a:xfrm>
          <a:prstGeom prst="line">
            <a:avLst/>
          </a:prstGeom>
          <a:noFill/>
          <a:ln w="19050">
            <a:solidFill>
              <a:srgbClr val="A50021"/>
            </a:solidFill>
            <a:miter lim="800000"/>
            <a:headEnd type="none" w="lg" len="lg"/>
            <a:tailEnd type="triangle" w="lg" len="lg"/>
          </a:ln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58419" name="Line 7"/>
          <p:cNvSpPr>
            <a:spLocks noChangeShapeType="1"/>
          </p:cNvSpPr>
          <p:nvPr/>
        </p:nvSpPr>
        <p:spPr bwMode="auto">
          <a:xfrm>
            <a:off x="3184525" y="3140075"/>
            <a:ext cx="1528763" cy="1588"/>
          </a:xfrm>
          <a:prstGeom prst="line">
            <a:avLst/>
          </a:prstGeom>
          <a:noFill/>
          <a:ln w="19050">
            <a:solidFill>
              <a:srgbClr val="A50021"/>
            </a:solidFill>
            <a:miter lim="800000"/>
            <a:headEnd type="none" w="lg" len="lg"/>
            <a:tailEnd type="triangle" w="lg" len="lg"/>
          </a:ln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58420" name="Rectangle 3"/>
          <p:cNvSpPr>
            <a:spLocks noChangeArrowheads="1"/>
          </p:cNvSpPr>
          <p:nvPr/>
        </p:nvSpPr>
        <p:spPr bwMode="auto">
          <a:xfrm>
            <a:off x="2208213" y="3221038"/>
            <a:ext cx="1285875" cy="314325"/>
          </a:xfrm>
          <a:prstGeom prst="rect">
            <a:avLst/>
          </a:prstGeom>
          <a:solidFill>
            <a:srgbClr val="008080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de-CH">
                <a:latin typeface="+mn-lt"/>
              </a:rPr>
              <a:t>4</a:t>
            </a:r>
          </a:p>
        </p:txBody>
      </p:sp>
      <p:sp>
        <p:nvSpPr>
          <p:cNvPr id="13349" name="TextBox 36"/>
          <p:cNvSpPr txBox="1">
            <a:spLocks noChangeArrowheads="1"/>
          </p:cNvSpPr>
          <p:nvPr/>
        </p:nvSpPr>
        <p:spPr bwMode="auto">
          <a:xfrm>
            <a:off x="514350" y="5122863"/>
            <a:ext cx="83534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charset="2"/>
              <a:buNone/>
            </a:pPr>
            <a:r>
              <a:rPr lang="en-US" dirty="0">
                <a:latin typeface="+mn-lt"/>
              </a:rPr>
              <a:t>Here </a:t>
            </a:r>
            <a:r>
              <a:rPr lang="en-US" i="1" dirty="0">
                <a:solidFill>
                  <a:srgbClr val="008000"/>
                </a:solidFill>
                <a:latin typeface="+mn-lt"/>
              </a:rPr>
              <a:t>COUPLE</a:t>
            </a:r>
            <a:r>
              <a:rPr lang="en-US" dirty="0">
                <a:latin typeface="+mn-lt"/>
              </a:rPr>
              <a:t> is an expanded class, </a:t>
            </a:r>
            <a:r>
              <a:rPr lang="en-US" i="1" dirty="0">
                <a:solidFill>
                  <a:srgbClr val="3333FF"/>
                </a:solidFill>
                <a:latin typeface="+mn-lt"/>
              </a:rPr>
              <a:t>HUMAN</a:t>
            </a:r>
            <a:r>
              <a:rPr lang="en-US" dirty="0">
                <a:latin typeface="+mn-lt"/>
              </a:rPr>
              <a:t> is a reference class</a:t>
            </a:r>
            <a:endParaRPr lang="de-CH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8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8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8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8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03" grpId="0" animBg="1"/>
      <p:bldP spid="58382" grpId="0" animBg="1"/>
      <p:bldP spid="58381" grpId="0" animBg="1"/>
      <p:bldP spid="58418" grpId="0" animBg="1"/>
      <p:bldP spid="58419" grpId="0" animBg="1"/>
      <p:bldP spid="584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Attachment</a:t>
            </a:r>
            <a:endParaRPr lang="ru-RU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More general term than assignment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Includes: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Assignment</a:t>
            </a:r>
          </a:p>
          <a:p>
            <a:pPr lvl="1" algn="ctr">
              <a:buNone/>
            </a:pPr>
            <a:r>
              <a:rPr lang="en-US" i="1" dirty="0" smtClean="0"/>
              <a:t>a</a:t>
            </a:r>
            <a:r>
              <a:rPr lang="en-US" dirty="0" smtClean="0"/>
              <a:t> := </a:t>
            </a:r>
            <a:r>
              <a:rPr lang="en-US" i="1" dirty="0" smtClean="0"/>
              <a:t>b</a:t>
            </a:r>
          </a:p>
          <a:p>
            <a:pPr lvl="1">
              <a:buFont typeface="Wingdings" charset="2"/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Passing arguments to a routine</a:t>
            </a:r>
          </a:p>
          <a:p>
            <a:pPr lvl="1">
              <a:buFont typeface="Wingdings" charset="2"/>
              <a:buNone/>
            </a:pPr>
            <a:r>
              <a:rPr lang="en-US" i="1" dirty="0" smtClean="0"/>
              <a:t>f</a:t>
            </a:r>
            <a:r>
              <a:rPr lang="en-US" dirty="0" smtClean="0"/>
              <a:t> (</a:t>
            </a:r>
            <a:r>
              <a:rPr lang="en-US" i="1" dirty="0" smtClean="0"/>
              <a:t>a</a:t>
            </a:r>
            <a:r>
              <a:rPr lang="en-US" dirty="0" smtClean="0"/>
              <a:t>: </a:t>
            </a:r>
            <a:r>
              <a:rPr lang="en-US" i="1" dirty="0" smtClean="0"/>
              <a:t>SOME_TYPE</a:t>
            </a:r>
            <a:r>
              <a:rPr lang="en-US" dirty="0" smtClean="0"/>
              <a:t>)</a:t>
            </a:r>
            <a:endParaRPr lang="en-US" b="1" dirty="0" smtClean="0">
              <a:solidFill>
                <a:srgbClr val="333399"/>
              </a:solidFill>
            </a:endParaRPr>
          </a:p>
          <a:p>
            <a:pPr lvl="1">
              <a:buFont typeface="Wingdings" charset="2"/>
              <a:buNone/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rgbClr val="333399"/>
                </a:solidFill>
              </a:rPr>
              <a:t>do</a:t>
            </a:r>
            <a:r>
              <a:rPr lang="en-US" dirty="0" smtClean="0">
                <a:solidFill>
                  <a:schemeClr val="tx1"/>
                </a:solidFill>
              </a:rPr>
              <a:t> … </a:t>
            </a:r>
            <a:r>
              <a:rPr lang="en-US" b="1" dirty="0" smtClean="0">
                <a:solidFill>
                  <a:srgbClr val="333399"/>
                </a:solidFill>
              </a:rPr>
              <a:t>end</a:t>
            </a:r>
          </a:p>
          <a:p>
            <a:pPr lvl="1">
              <a:buFont typeface="Wingdings" charset="2"/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Wingdings" charset="2"/>
              <a:buNone/>
            </a:pPr>
            <a:r>
              <a:rPr lang="en-US" i="1" dirty="0" smtClean="0"/>
              <a:t>f </a:t>
            </a:r>
            <a:r>
              <a:rPr lang="en-US" dirty="0" smtClean="0"/>
              <a:t>(</a:t>
            </a:r>
            <a:r>
              <a:rPr lang="en-US" i="1" dirty="0" smtClean="0"/>
              <a:t>b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Same semantics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aliasing</a:t>
            </a:r>
            <a:endParaRPr lang="ru-RU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: </a:t>
            </a:r>
            <a:r>
              <a:rPr lang="en-US" i="1" dirty="0" smtClean="0"/>
              <a:t>VECTOR</a:t>
            </a:r>
          </a:p>
          <a:p>
            <a:pPr>
              <a:buFont typeface="Wingdings" charset="2"/>
              <a:buNone/>
            </a:pPr>
            <a:r>
              <a:rPr lang="en-US" dirty="0" smtClean="0"/>
              <a:t>…</a:t>
            </a:r>
          </a:p>
          <a:p>
            <a:pPr>
              <a:buFont typeface="Wingdings" charset="2"/>
              <a:buNone/>
            </a:pPr>
            <a:r>
              <a:rPr lang="en-US" b="1" dirty="0" smtClean="0">
                <a:solidFill>
                  <a:srgbClr val="333399"/>
                </a:solidFill>
              </a:rPr>
              <a:t>create</a:t>
            </a:r>
            <a:r>
              <a:rPr lang="en-US" dirty="0" smtClean="0"/>
              <a:t> </a:t>
            </a:r>
            <a:r>
              <a:rPr lang="en-US" i="1" dirty="0" err="1" smtClean="0"/>
              <a:t>b.make</a:t>
            </a:r>
            <a:r>
              <a:rPr lang="en-US" dirty="0" smtClean="0"/>
              <a:t> (1.0, 0.0)</a:t>
            </a:r>
          </a:p>
          <a:p>
            <a:pPr>
              <a:buFont typeface="Wingdings" charset="2"/>
              <a:buNone/>
            </a:pPr>
            <a:r>
              <a:rPr lang="en-US" i="1" dirty="0" smtClean="0"/>
              <a:t>a</a:t>
            </a:r>
            <a:r>
              <a:rPr lang="en-US" dirty="0" smtClean="0"/>
              <a:t> := </a:t>
            </a:r>
            <a:r>
              <a:rPr lang="en-US" i="1" dirty="0" smtClean="0"/>
              <a:t>b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now </a:t>
            </a:r>
            <a:r>
              <a:rPr lang="en-US" i="1" dirty="0" smtClean="0"/>
              <a:t>a</a:t>
            </a:r>
            <a:r>
              <a:rPr lang="en-US" dirty="0" smtClean="0">
                <a:solidFill>
                  <a:schemeClr val="tx1"/>
                </a:solidFill>
              </a:rPr>
              <a:t> and </a:t>
            </a:r>
            <a:r>
              <a:rPr lang="en-US" i="1" dirty="0" smtClean="0"/>
              <a:t>b</a:t>
            </a:r>
            <a:r>
              <a:rPr lang="en-US" dirty="0" smtClean="0">
                <a:solidFill>
                  <a:schemeClr val="tx1"/>
                </a:solidFill>
              </a:rPr>
              <a:t> reference the same object (are two names or aliases of the same object)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any change to the object attached to </a:t>
            </a:r>
            <a:r>
              <a:rPr lang="en-US" i="1" dirty="0" smtClean="0"/>
              <a:t>a</a:t>
            </a:r>
            <a:r>
              <a:rPr lang="en-US" dirty="0" smtClean="0">
                <a:solidFill>
                  <a:schemeClr val="tx1"/>
                </a:solidFill>
              </a:rPr>
              <a:t> will be reflected, when accessing it using </a:t>
            </a:r>
            <a:r>
              <a:rPr lang="en-US" i="1" dirty="0" smtClean="0"/>
              <a:t>b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any change to the object attached to </a:t>
            </a:r>
            <a:r>
              <a:rPr lang="en-US" i="1" dirty="0" smtClean="0"/>
              <a:t>b</a:t>
            </a:r>
            <a:r>
              <a:rPr lang="en-US" dirty="0" smtClean="0">
                <a:solidFill>
                  <a:schemeClr val="tx1"/>
                </a:solidFill>
              </a:rPr>
              <a:t> will be reflected, when accessing it using </a:t>
            </a:r>
            <a:r>
              <a:rPr lang="en-US" i="1" dirty="0" smtClean="0"/>
              <a:t>a</a:t>
            </a:r>
            <a:endParaRPr lang="ru-RU" i="1" dirty="0" smtClean="0"/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5273675" y="1792288"/>
            <a:ext cx="1285875" cy="314325"/>
          </a:xfrm>
          <a:prstGeom prst="rect">
            <a:avLst/>
          </a:prstGeom>
          <a:solidFill>
            <a:srgbClr val="008080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de-CH"/>
              <a:t>1.0</a:t>
            </a:r>
          </a:p>
        </p:txBody>
      </p:sp>
      <p:sp>
        <p:nvSpPr>
          <p:cNvPr id="15365" name="Rectangle 3"/>
          <p:cNvSpPr>
            <a:spLocks noChangeArrowheads="1"/>
          </p:cNvSpPr>
          <p:nvPr/>
        </p:nvSpPr>
        <p:spPr bwMode="auto">
          <a:xfrm>
            <a:off x="5276850" y="2106613"/>
            <a:ext cx="1281113" cy="304800"/>
          </a:xfrm>
          <a:prstGeom prst="rect">
            <a:avLst/>
          </a:prstGeom>
          <a:solidFill>
            <a:schemeClr val="bg1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de-CH"/>
              <a:t>0.0</a:t>
            </a:r>
          </a:p>
        </p:txBody>
      </p:sp>
      <p:sp>
        <p:nvSpPr>
          <p:cNvPr id="15366" name="Text Box 9"/>
          <p:cNvSpPr txBox="1">
            <a:spLocks noChangeArrowheads="1"/>
          </p:cNvSpPr>
          <p:nvPr/>
        </p:nvSpPr>
        <p:spPr bwMode="auto">
          <a:xfrm>
            <a:off x="5087938" y="2406650"/>
            <a:ext cx="1651000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smtClean="0">
                <a:solidFill>
                  <a:srgbClr val="3333FF"/>
                </a:solidFill>
              </a:rPr>
              <a:t>(</a:t>
            </a:r>
            <a:r>
              <a:rPr lang="en-GB" sz="2000" i="1" dirty="0" smtClean="0">
                <a:solidFill>
                  <a:srgbClr val="3333FF"/>
                </a:solidFill>
              </a:rPr>
              <a:t>VECTOR </a:t>
            </a:r>
            <a:r>
              <a:rPr lang="en-GB" sz="20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15367" name="Rectangle 3"/>
          <p:cNvSpPr>
            <a:spLocks noChangeArrowheads="1"/>
          </p:cNvSpPr>
          <p:nvPr/>
        </p:nvSpPr>
        <p:spPr bwMode="auto">
          <a:xfrm>
            <a:off x="7065963" y="1385888"/>
            <a:ext cx="1281112" cy="304800"/>
          </a:xfrm>
          <a:prstGeom prst="rect">
            <a:avLst/>
          </a:prstGeom>
          <a:solidFill>
            <a:schemeClr val="bg1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endParaRPr lang="de-CH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8353425" y="1065213"/>
            <a:ext cx="406400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>
                <a:solidFill>
                  <a:srgbClr val="3333FF"/>
                </a:solidFill>
              </a:rPr>
              <a:t>a</a:t>
            </a:r>
          </a:p>
        </p:txBody>
      </p:sp>
      <p:sp>
        <p:nvSpPr>
          <p:cNvPr id="15369" name="Line 7"/>
          <p:cNvSpPr>
            <a:spLocks noChangeShapeType="1"/>
          </p:cNvSpPr>
          <p:nvPr/>
        </p:nvSpPr>
        <p:spPr bwMode="auto">
          <a:xfrm flipV="1">
            <a:off x="6570663" y="1511300"/>
            <a:ext cx="849312" cy="444500"/>
          </a:xfrm>
          <a:prstGeom prst="line">
            <a:avLst/>
          </a:prstGeom>
          <a:noFill/>
          <a:ln w="19050">
            <a:solidFill>
              <a:srgbClr val="A50021"/>
            </a:solidFill>
            <a:miter lim="800000"/>
            <a:headEnd type="triangle" w="lg" len="lg"/>
            <a:tailEnd type="none" w="lg" len="lg"/>
          </a:ln>
        </p:spPr>
        <p:txBody>
          <a:bodyPr/>
          <a:lstStyle/>
          <a:p>
            <a:endParaRPr lang="de-CH"/>
          </a:p>
        </p:txBody>
      </p:sp>
      <p:sp>
        <p:nvSpPr>
          <p:cNvPr id="15370" name="Rectangle 3"/>
          <p:cNvSpPr>
            <a:spLocks noChangeArrowheads="1"/>
          </p:cNvSpPr>
          <p:nvPr/>
        </p:nvSpPr>
        <p:spPr bwMode="auto">
          <a:xfrm>
            <a:off x="7043738" y="2255838"/>
            <a:ext cx="1281112" cy="304800"/>
          </a:xfrm>
          <a:prstGeom prst="rect">
            <a:avLst/>
          </a:prstGeom>
          <a:solidFill>
            <a:schemeClr val="bg1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endParaRPr lang="de-CH"/>
          </a:p>
        </p:txBody>
      </p:sp>
      <p:sp>
        <p:nvSpPr>
          <p:cNvPr id="15371" name="Text Box 8"/>
          <p:cNvSpPr txBox="1">
            <a:spLocks noChangeArrowheads="1"/>
          </p:cNvSpPr>
          <p:nvPr/>
        </p:nvSpPr>
        <p:spPr bwMode="auto">
          <a:xfrm>
            <a:off x="8331200" y="1935163"/>
            <a:ext cx="406400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>
                <a:solidFill>
                  <a:srgbClr val="3333FF"/>
                </a:solidFill>
              </a:rPr>
              <a:t>b</a:t>
            </a:r>
          </a:p>
        </p:txBody>
      </p:sp>
      <p:sp>
        <p:nvSpPr>
          <p:cNvPr id="15372" name="Line 7"/>
          <p:cNvSpPr>
            <a:spLocks noChangeShapeType="1"/>
          </p:cNvSpPr>
          <p:nvPr/>
        </p:nvSpPr>
        <p:spPr bwMode="auto">
          <a:xfrm>
            <a:off x="6592888" y="2022475"/>
            <a:ext cx="849312" cy="336550"/>
          </a:xfrm>
          <a:prstGeom prst="line">
            <a:avLst/>
          </a:prstGeom>
          <a:noFill/>
          <a:ln w="19050">
            <a:solidFill>
              <a:srgbClr val="A50021"/>
            </a:solidFill>
            <a:miter lim="800000"/>
            <a:headEnd type="triangle" w="lg" len="lg"/>
            <a:tailEnd type="none" w="lg" len="lg"/>
          </a:ln>
        </p:spPr>
        <p:txBody>
          <a:bodyPr/>
          <a:lstStyle/>
          <a:p>
            <a:endParaRPr lang="de-CH"/>
          </a:p>
        </p:txBody>
      </p:sp>
      <p:sp>
        <p:nvSpPr>
          <p:cNvPr id="15373" name="Text Box 8"/>
          <p:cNvSpPr txBox="1">
            <a:spLocks noChangeArrowheads="1"/>
          </p:cNvSpPr>
          <p:nvPr/>
        </p:nvSpPr>
        <p:spPr bwMode="auto">
          <a:xfrm>
            <a:off x="4806950" y="1735138"/>
            <a:ext cx="406400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>
                <a:solidFill>
                  <a:srgbClr val="3333FF"/>
                </a:solidFill>
              </a:rPr>
              <a:t>x</a:t>
            </a:r>
          </a:p>
        </p:txBody>
      </p:sp>
      <p:sp>
        <p:nvSpPr>
          <p:cNvPr id="15374" name="Text Box 8"/>
          <p:cNvSpPr txBox="1">
            <a:spLocks noChangeArrowheads="1"/>
          </p:cNvSpPr>
          <p:nvPr/>
        </p:nvSpPr>
        <p:spPr bwMode="auto">
          <a:xfrm>
            <a:off x="4784725" y="2112963"/>
            <a:ext cx="406400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>
                <a:solidFill>
                  <a:srgbClr val="3333FF"/>
                </a:solidFill>
              </a:rPr>
              <a:t>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aliasing</a:t>
            </a:r>
            <a:endParaRPr lang="ru-RU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dirty="0" smtClean="0">
                <a:solidFill>
                  <a:schemeClr val="tx1"/>
                </a:solidFill>
              </a:rPr>
              <a:t>What are the values of </a:t>
            </a:r>
            <a:r>
              <a:rPr lang="en-US" i="1" dirty="0" err="1" smtClean="0"/>
              <a:t>a</a:t>
            </a:r>
            <a:r>
              <a:rPr lang="en-US" dirty="0" err="1" smtClean="0"/>
              <a:t>.</a:t>
            </a:r>
            <a:r>
              <a:rPr lang="en-US" i="1" dirty="0" err="1" smtClean="0"/>
              <a:t>x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i="1" dirty="0" err="1" smtClean="0"/>
              <a:t>a</a:t>
            </a:r>
            <a:r>
              <a:rPr lang="en-US" dirty="0" err="1" smtClean="0"/>
              <a:t>.</a:t>
            </a:r>
            <a:r>
              <a:rPr lang="en-US" i="1" dirty="0" err="1" smtClean="0"/>
              <a:t>y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i="1" dirty="0" err="1" smtClean="0"/>
              <a:t>b</a:t>
            </a:r>
            <a:r>
              <a:rPr lang="en-US" dirty="0" err="1" smtClean="0"/>
              <a:t>.</a:t>
            </a:r>
            <a:r>
              <a:rPr lang="en-US" i="1" dirty="0" err="1" smtClean="0"/>
              <a:t>x</a:t>
            </a:r>
            <a:r>
              <a:rPr lang="en-US" dirty="0" smtClean="0">
                <a:solidFill>
                  <a:schemeClr val="tx1"/>
                </a:solidFill>
              </a:rPr>
              <a:t> and </a:t>
            </a:r>
          </a:p>
          <a:p>
            <a:pPr>
              <a:buFont typeface="Wingdings" charset="2"/>
              <a:buNone/>
            </a:pPr>
            <a:r>
              <a:rPr lang="en-US" i="1" dirty="0" err="1" smtClean="0"/>
              <a:t>b</a:t>
            </a:r>
            <a:r>
              <a:rPr lang="en-US" dirty="0" err="1" smtClean="0"/>
              <a:t>.</a:t>
            </a:r>
            <a:r>
              <a:rPr lang="en-US" i="1" dirty="0" err="1" smtClean="0"/>
              <a:t>y</a:t>
            </a:r>
            <a:r>
              <a:rPr lang="en-US" dirty="0" smtClean="0">
                <a:solidFill>
                  <a:schemeClr val="tx1"/>
                </a:solidFill>
              </a:rPr>
              <a:t> after executing instructions 1-4?</a:t>
            </a:r>
          </a:p>
          <a:p>
            <a:pPr>
              <a:buFont typeface="Wingdings" charset="2"/>
              <a:buNone/>
            </a:pPr>
            <a:endParaRPr lang="en-US" dirty="0" smtClean="0"/>
          </a:p>
          <a:p>
            <a:pPr>
              <a:buFont typeface="Wingdings" charset="2"/>
              <a:buNone/>
            </a:pPr>
            <a:r>
              <a:rPr lang="en-US" dirty="0" smtClean="0"/>
              <a:t>	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: </a:t>
            </a:r>
            <a:r>
              <a:rPr lang="en-US" i="1" dirty="0" smtClean="0"/>
              <a:t>VECTOR</a:t>
            </a:r>
          </a:p>
          <a:p>
            <a:pPr>
              <a:buFont typeface="Wingdings" charset="2"/>
              <a:buNone/>
            </a:pPr>
            <a:r>
              <a:rPr lang="en-US" dirty="0" smtClean="0"/>
              <a:t>	…</a:t>
            </a:r>
          </a:p>
          <a:p>
            <a:pPr>
              <a:buFont typeface="Wingdings" charset="2"/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333399"/>
                </a:solidFill>
              </a:rPr>
              <a:t>create</a:t>
            </a:r>
            <a:r>
              <a:rPr lang="en-US" dirty="0" smtClean="0"/>
              <a:t> </a:t>
            </a:r>
            <a:r>
              <a:rPr lang="en-US" i="1" dirty="0" err="1" smtClean="0"/>
              <a:t>a.make</a:t>
            </a:r>
            <a:r>
              <a:rPr lang="en-US" dirty="0" smtClean="0"/>
              <a:t> (-1.0, 2.0)</a:t>
            </a:r>
          </a:p>
          <a:p>
            <a:pPr>
              <a:buFont typeface="Wingdings" charset="2"/>
              <a:buNone/>
            </a:pPr>
            <a:r>
              <a:rPr lang="en-US" dirty="0" smtClean="0">
                <a:solidFill>
                  <a:srgbClr val="990000"/>
                </a:solidFill>
              </a:rPr>
              <a:t>1</a:t>
            </a:r>
            <a:r>
              <a:rPr lang="en-US" dirty="0" smtClean="0"/>
              <a:t>	</a:t>
            </a:r>
            <a:r>
              <a:rPr lang="en-US" b="1" dirty="0" smtClean="0">
                <a:solidFill>
                  <a:srgbClr val="333399"/>
                </a:solidFill>
              </a:rPr>
              <a:t>create</a:t>
            </a:r>
            <a:r>
              <a:rPr lang="en-US" dirty="0" smtClean="0"/>
              <a:t> </a:t>
            </a:r>
            <a:r>
              <a:rPr lang="en-US" i="1" dirty="0" err="1" smtClean="0"/>
              <a:t>b.make</a:t>
            </a:r>
            <a:r>
              <a:rPr lang="en-US" dirty="0" smtClean="0"/>
              <a:t> (1.0, 0.0)</a:t>
            </a:r>
          </a:p>
          <a:p>
            <a:pPr>
              <a:buFont typeface="Wingdings" charset="2"/>
              <a:buNone/>
            </a:pPr>
            <a:r>
              <a:rPr lang="en-US" dirty="0" smtClean="0">
                <a:solidFill>
                  <a:srgbClr val="990000"/>
                </a:solidFill>
              </a:rPr>
              <a:t>2</a:t>
            </a:r>
            <a:r>
              <a:rPr lang="en-US" dirty="0" smtClean="0"/>
              <a:t>	</a:t>
            </a:r>
            <a:r>
              <a:rPr lang="en-US" i="1" dirty="0" smtClean="0"/>
              <a:t>a</a:t>
            </a:r>
            <a:r>
              <a:rPr lang="en-US" dirty="0" smtClean="0"/>
              <a:t> := </a:t>
            </a:r>
            <a:r>
              <a:rPr lang="en-US" i="1" dirty="0" smtClean="0"/>
              <a:t>b</a:t>
            </a:r>
          </a:p>
          <a:p>
            <a:pPr>
              <a:buFont typeface="Wingdings" charset="2"/>
              <a:buNone/>
            </a:pPr>
            <a:r>
              <a:rPr lang="en-US" dirty="0" smtClean="0">
                <a:solidFill>
                  <a:srgbClr val="990000"/>
                </a:solidFill>
              </a:rPr>
              <a:t>3</a:t>
            </a:r>
            <a:r>
              <a:rPr lang="en-US" dirty="0" smtClean="0"/>
              <a:t>	</a:t>
            </a:r>
            <a:r>
              <a:rPr lang="en-US" i="1" dirty="0" err="1" smtClean="0"/>
              <a:t>b</a:t>
            </a:r>
            <a:r>
              <a:rPr lang="en-US" dirty="0" err="1" smtClean="0"/>
              <a:t>.</a:t>
            </a:r>
            <a:r>
              <a:rPr lang="en-US" i="1" dirty="0" err="1" smtClean="0"/>
              <a:t>set_x</a:t>
            </a:r>
            <a:r>
              <a:rPr lang="en-US" dirty="0" smtClean="0"/>
              <a:t> (5.0)</a:t>
            </a:r>
          </a:p>
          <a:p>
            <a:pPr>
              <a:buFont typeface="Wingdings" charset="2"/>
              <a:buNone/>
            </a:pPr>
            <a:r>
              <a:rPr lang="en-US" dirty="0" smtClean="0">
                <a:solidFill>
                  <a:srgbClr val="990000"/>
                </a:solidFill>
              </a:rPr>
              <a:t>4</a:t>
            </a:r>
            <a:r>
              <a:rPr lang="en-US" dirty="0" smtClean="0"/>
              <a:t>	</a:t>
            </a:r>
            <a:r>
              <a:rPr lang="en-US" i="1" dirty="0" err="1" smtClean="0"/>
              <a:t>a</a:t>
            </a:r>
            <a:r>
              <a:rPr lang="en-US" dirty="0" err="1" smtClean="0"/>
              <a:t>.</a:t>
            </a:r>
            <a:r>
              <a:rPr lang="en-US" i="1" dirty="0" err="1" smtClean="0"/>
              <a:t>set_y</a:t>
            </a:r>
            <a:r>
              <a:rPr lang="en-US" dirty="0" smtClean="0"/>
              <a:t> (-10.0)</a:t>
            </a:r>
            <a:endParaRPr lang="ru-RU" dirty="0" smtClean="0"/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 rot="2280000">
            <a:off x="6413500" y="885825"/>
            <a:ext cx="2728913" cy="765175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273675" y="3864213"/>
            <a:ext cx="1285875" cy="314325"/>
          </a:xfrm>
          <a:prstGeom prst="rect">
            <a:avLst/>
          </a:prstGeom>
          <a:solidFill>
            <a:srgbClr val="008080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de-CH" dirty="0"/>
              <a:t>5</a:t>
            </a:r>
            <a:r>
              <a:rPr lang="de-CH" dirty="0" smtClean="0"/>
              <a:t>.0</a:t>
            </a:r>
            <a:endParaRPr lang="de-CH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276850" y="4178538"/>
            <a:ext cx="1281113" cy="304800"/>
          </a:xfrm>
          <a:prstGeom prst="rect">
            <a:avLst/>
          </a:prstGeom>
          <a:solidFill>
            <a:schemeClr val="bg1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de-CH" dirty="0" smtClean="0"/>
              <a:t>-10.0</a:t>
            </a:r>
            <a:endParaRPr lang="de-CH" dirty="0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5087938" y="4478575"/>
            <a:ext cx="1651000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smtClean="0">
                <a:solidFill>
                  <a:srgbClr val="3333FF"/>
                </a:solidFill>
              </a:rPr>
              <a:t>(</a:t>
            </a:r>
            <a:r>
              <a:rPr lang="en-GB" sz="2000" i="1" dirty="0" smtClean="0">
                <a:solidFill>
                  <a:srgbClr val="3333FF"/>
                </a:solidFill>
              </a:rPr>
              <a:t>VECTOR </a:t>
            </a:r>
            <a:r>
              <a:rPr lang="en-GB" sz="20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065963" y="3585138"/>
            <a:ext cx="1281112" cy="304800"/>
          </a:xfrm>
          <a:prstGeom prst="rect">
            <a:avLst/>
          </a:prstGeom>
          <a:solidFill>
            <a:schemeClr val="bg1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endParaRPr lang="de-CH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8353425" y="3264463"/>
            <a:ext cx="406400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>
                <a:solidFill>
                  <a:srgbClr val="3333FF"/>
                </a:solidFill>
              </a:rPr>
              <a:t>a</a:t>
            </a: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V="1">
            <a:off x="6570663" y="3710550"/>
            <a:ext cx="849312" cy="444500"/>
          </a:xfrm>
          <a:prstGeom prst="line">
            <a:avLst/>
          </a:prstGeom>
          <a:noFill/>
          <a:ln w="19050">
            <a:solidFill>
              <a:srgbClr val="A50021"/>
            </a:solidFill>
            <a:miter lim="800000"/>
            <a:headEnd type="triangle" w="lg" len="lg"/>
            <a:tailEnd type="none" w="lg" len="lg"/>
          </a:ln>
        </p:spPr>
        <p:txBody>
          <a:bodyPr/>
          <a:lstStyle/>
          <a:p>
            <a:endParaRPr lang="de-CH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7043738" y="4455088"/>
            <a:ext cx="1281112" cy="304800"/>
          </a:xfrm>
          <a:prstGeom prst="rect">
            <a:avLst/>
          </a:prstGeom>
          <a:solidFill>
            <a:schemeClr val="bg1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endParaRPr lang="de-CH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8331200" y="4134413"/>
            <a:ext cx="406400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>
                <a:solidFill>
                  <a:srgbClr val="3333FF"/>
                </a:solidFill>
              </a:rPr>
              <a:t>b</a:t>
            </a:r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6592888" y="4221725"/>
            <a:ext cx="849312" cy="336550"/>
          </a:xfrm>
          <a:prstGeom prst="line">
            <a:avLst/>
          </a:prstGeom>
          <a:noFill/>
          <a:ln w="19050">
            <a:solidFill>
              <a:srgbClr val="A50021"/>
            </a:solidFill>
            <a:miter lim="800000"/>
            <a:headEnd type="triangle" w="lg" len="lg"/>
            <a:tailEnd type="none" w="lg" len="lg"/>
          </a:ln>
        </p:spPr>
        <p:txBody>
          <a:bodyPr/>
          <a:lstStyle/>
          <a:p>
            <a:endParaRPr lang="de-CH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806950" y="3807063"/>
            <a:ext cx="406400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>
                <a:solidFill>
                  <a:srgbClr val="3333FF"/>
                </a:solidFill>
              </a:rPr>
              <a:t>x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4784725" y="4184888"/>
            <a:ext cx="406400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>
                <a:solidFill>
                  <a:srgbClr val="3333FF"/>
                </a:solidFill>
              </a:rPr>
              <a:t>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 animBg="1"/>
      <p:bldP spid="9" grpId="0"/>
      <p:bldP spid="10" grpId="0" animBg="1"/>
      <p:bldP spid="11" grpId="0" animBg="1"/>
      <p:bldP spid="12" grpId="0"/>
      <p:bldP spid="13" grpId="0" animBg="1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76015" y="115888"/>
            <a:ext cx="8172450" cy="485897"/>
          </a:xfrm>
        </p:spPr>
        <p:txBody>
          <a:bodyPr/>
          <a:lstStyle/>
          <a:p>
            <a:r>
              <a:rPr lang="en-US" dirty="0" smtClean="0"/>
              <a:t>Where do expanded types come from?</a:t>
            </a:r>
            <a:endParaRPr lang="ru-RU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To get an expanded type, declare a class with keyword </a:t>
            </a:r>
            <a:r>
              <a:rPr lang="en-US" b="1" dirty="0" smtClean="0">
                <a:solidFill>
                  <a:srgbClr val="333399"/>
                </a:solidFill>
              </a:rPr>
              <a:t>expanded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>
              <a:spcBef>
                <a:spcPts val="1800"/>
              </a:spcBef>
              <a:buFont typeface="Wingdings" charset="2"/>
              <a:buNone/>
            </a:pPr>
            <a:r>
              <a:rPr lang="en-US" b="1" dirty="0" smtClean="0">
                <a:solidFill>
                  <a:srgbClr val="333399"/>
                </a:solidFill>
              </a:rPr>
              <a:t>expanded</a:t>
            </a:r>
            <a:r>
              <a:rPr lang="en-US" b="1" dirty="0" smtClean="0">
                <a:solidFill>
                  <a:srgbClr val="003399"/>
                </a:solidFill>
              </a:rPr>
              <a:t> </a:t>
            </a:r>
            <a:r>
              <a:rPr lang="en-US" b="1" dirty="0" smtClean="0">
                <a:solidFill>
                  <a:srgbClr val="333399"/>
                </a:solidFill>
              </a:rPr>
              <a:t>class</a:t>
            </a:r>
            <a:r>
              <a:rPr lang="en-US" dirty="0" smtClean="0"/>
              <a:t> </a:t>
            </a:r>
            <a:r>
              <a:rPr lang="en-US" i="1" dirty="0" smtClean="0"/>
              <a:t>COUPLE</a:t>
            </a:r>
          </a:p>
          <a:p>
            <a:pPr>
              <a:buFont typeface="Wingdings" charset="2"/>
              <a:buNone/>
            </a:pPr>
            <a:r>
              <a:rPr lang="en-US" b="1" dirty="0" smtClean="0">
                <a:solidFill>
                  <a:srgbClr val="333399"/>
                </a:solidFill>
              </a:rPr>
              <a:t>feature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990000"/>
                </a:solidFill>
              </a:rPr>
              <a:t>-- Access</a:t>
            </a:r>
          </a:p>
          <a:p>
            <a:pPr>
              <a:buFont typeface="Wingdings" charset="2"/>
              <a:buNone/>
            </a:pPr>
            <a:r>
              <a:rPr lang="en-US" dirty="0" smtClean="0"/>
              <a:t>	</a:t>
            </a:r>
            <a:r>
              <a:rPr lang="en-US" i="1" dirty="0" smtClean="0"/>
              <a:t>man, woman</a:t>
            </a:r>
            <a:r>
              <a:rPr lang="en-US" dirty="0" smtClean="0"/>
              <a:t>: </a:t>
            </a:r>
            <a:r>
              <a:rPr lang="en-US" i="1" dirty="0" smtClean="0"/>
              <a:t>HUMAN</a:t>
            </a:r>
          </a:p>
          <a:p>
            <a:pPr>
              <a:buFont typeface="Wingdings" charset="2"/>
              <a:buNone/>
            </a:pPr>
            <a:r>
              <a:rPr lang="en-US" dirty="0" smtClean="0"/>
              <a:t>	</a:t>
            </a:r>
            <a:r>
              <a:rPr lang="en-US" i="1" dirty="0" err="1" smtClean="0"/>
              <a:t>years_together</a:t>
            </a:r>
            <a:r>
              <a:rPr lang="en-US" dirty="0" smtClean="0"/>
              <a:t>: </a:t>
            </a:r>
            <a:r>
              <a:rPr lang="en-US" i="1" dirty="0" smtClean="0"/>
              <a:t>INTEGER</a:t>
            </a:r>
          </a:p>
          <a:p>
            <a:pPr>
              <a:buFont typeface="Wingdings" charset="2"/>
              <a:buNone/>
            </a:pPr>
            <a:r>
              <a:rPr lang="en-US" b="1" dirty="0" smtClean="0">
                <a:solidFill>
                  <a:srgbClr val="333399"/>
                </a:solidFill>
              </a:rPr>
              <a:t>end</a:t>
            </a:r>
          </a:p>
          <a:p>
            <a:pPr>
              <a:buFont typeface="Wingdings" charset="2"/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Now all the entities of type </a:t>
            </a:r>
            <a:r>
              <a:rPr lang="en-US" i="1" dirty="0" smtClean="0"/>
              <a:t>COUPLE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will automatically become expanded:</a:t>
            </a:r>
          </a:p>
          <a:p>
            <a:pPr>
              <a:buFont typeface="Wingdings" charset="2"/>
              <a:buNone/>
            </a:pPr>
            <a:r>
              <a:rPr lang="en-US" i="1" dirty="0" err="1" smtClean="0"/>
              <a:t>pitt_and_jolie</a:t>
            </a:r>
            <a:r>
              <a:rPr lang="en-US" dirty="0" smtClean="0"/>
              <a:t>: </a:t>
            </a:r>
            <a:r>
              <a:rPr lang="en-US" i="1" dirty="0" smtClean="0"/>
              <a:t>COUPLE</a:t>
            </a:r>
            <a:r>
              <a:rPr lang="en-US" dirty="0" smtClean="0"/>
              <a:t> </a:t>
            </a:r>
            <a:endParaRPr lang="ru-RU" dirty="0" smtClean="0"/>
          </a:p>
        </p:txBody>
      </p:sp>
      <p:sp>
        <p:nvSpPr>
          <p:cNvPr id="7" name="Rectangular Callout 6"/>
          <p:cNvSpPr/>
          <p:nvPr/>
        </p:nvSpPr>
        <p:spPr bwMode="auto">
          <a:xfrm>
            <a:off x="5218699" y="5671660"/>
            <a:ext cx="2305051" cy="318655"/>
          </a:xfrm>
          <a:prstGeom prst="wedgeRectCallout">
            <a:avLst>
              <a:gd name="adj1" fmla="val -107986"/>
              <a:gd name="adj2" fmla="val -62572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8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Expanded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5765776" y="2733075"/>
            <a:ext cx="2305051" cy="318655"/>
          </a:xfrm>
          <a:prstGeom prst="wedgeRectCallout">
            <a:avLst>
              <a:gd name="adj1" fmla="val -106291"/>
              <a:gd name="adj2" fmla="val 11006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Reference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5765776" y="3209813"/>
            <a:ext cx="2305051" cy="318655"/>
          </a:xfrm>
          <a:prstGeom prst="wedgeRectCallout">
            <a:avLst>
              <a:gd name="adj1" fmla="val -74759"/>
              <a:gd name="adj2" fmla="val 13459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?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types</a:t>
            </a:r>
            <a:endParaRPr lang="ru-RU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So called basic types (</a:t>
            </a:r>
            <a:r>
              <a:rPr lang="en-US" i="1" dirty="0" smtClean="0"/>
              <a:t>BOOLEAN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i="1" dirty="0" smtClean="0"/>
              <a:t>INTEGER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i="1" dirty="0" smtClean="0"/>
              <a:t>NATURAL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/>
              <a:t>REAL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i="1" dirty="0" smtClean="0"/>
              <a:t>CHARACTER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i="1" dirty="0" smtClean="0"/>
              <a:t>STRING</a:t>
            </a:r>
            <a:r>
              <a:rPr lang="en-US" dirty="0" smtClean="0">
                <a:solidFill>
                  <a:schemeClr val="tx1"/>
                </a:solidFill>
              </a:rPr>
              <a:t>) in Eiffel are classes – just like all other types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Most of them are expanded…</a:t>
            </a:r>
          </a:p>
          <a:p>
            <a:pPr>
              <a:buFont typeface="Wingdings" charset="2"/>
              <a:buNone/>
            </a:pPr>
            <a:endParaRPr lang="en-US" dirty="0" smtClean="0"/>
          </a:p>
          <a:p>
            <a:pPr>
              <a:buFont typeface="Wingdings" charset="2"/>
              <a:buNone/>
            </a:pPr>
            <a:r>
              <a:rPr lang="en-US" i="1" dirty="0" smtClean="0"/>
              <a:t>a</a:t>
            </a:r>
            <a:r>
              <a:rPr lang="en-US" dirty="0" smtClean="0"/>
              <a:t> := </a:t>
            </a:r>
            <a:r>
              <a:rPr lang="en-US" i="1" dirty="0" smtClean="0"/>
              <a:t>b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… and immutable (they do not contain commands to change the state of their instances)…</a:t>
            </a:r>
          </a:p>
          <a:p>
            <a:endParaRPr lang="en-US" dirty="0" smtClean="0"/>
          </a:p>
          <a:p>
            <a:pPr>
              <a:buFont typeface="Wingdings" charset="2"/>
              <a:buNone/>
            </a:pPr>
            <a:r>
              <a:rPr lang="en-US" i="1" dirty="0" smtClean="0"/>
              <a:t>a</a:t>
            </a:r>
            <a:r>
              <a:rPr lang="en-US" dirty="0" smtClean="0"/>
              <a:t> := </a:t>
            </a:r>
            <a:r>
              <a:rPr lang="en-US" i="1" dirty="0" err="1" smtClean="0"/>
              <a:t>a</a:t>
            </a:r>
            <a:r>
              <a:rPr lang="en-US" dirty="0" err="1" smtClean="0"/>
              <a:t>.</a:t>
            </a:r>
            <a:r>
              <a:rPr lang="en-US" i="1" dirty="0" err="1" smtClean="0"/>
              <a:t>plus</a:t>
            </a:r>
            <a:r>
              <a:rPr lang="en-US" dirty="0" smtClean="0"/>
              <a:t> (</a:t>
            </a:r>
            <a:r>
              <a:rPr lang="en-US" i="1" dirty="0" smtClean="0"/>
              <a:t>b</a:t>
            </a:r>
            <a:r>
              <a:rPr lang="en-US" dirty="0" smtClean="0"/>
              <a:t>)		</a:t>
            </a:r>
            <a:r>
              <a:rPr lang="en-US" dirty="0" smtClean="0">
                <a:solidFill>
                  <a:schemeClr val="tx1"/>
                </a:solidFill>
              </a:rPr>
              <a:t>instead of</a:t>
            </a:r>
            <a:r>
              <a:rPr lang="en-US" dirty="0" smtClean="0"/>
              <a:t>		</a:t>
            </a:r>
            <a:r>
              <a:rPr lang="en-US" i="1" dirty="0" err="1" smtClean="0"/>
              <a:t>a</a:t>
            </a:r>
            <a:r>
              <a:rPr lang="en-US" dirty="0" err="1" smtClean="0"/>
              <a:t>.</a:t>
            </a:r>
            <a:r>
              <a:rPr lang="en-US" i="1" dirty="0" err="1" smtClean="0"/>
              <a:t>add</a:t>
            </a:r>
            <a:r>
              <a:rPr lang="en-US" dirty="0" smtClean="0"/>
              <a:t> (</a:t>
            </a:r>
            <a:r>
              <a:rPr lang="en-US" i="1" dirty="0" smtClean="0"/>
              <a:t>b</a:t>
            </a:r>
            <a:r>
              <a:rPr lang="en-US" dirty="0" smtClean="0"/>
              <a:t>) </a:t>
            </a:r>
            <a:endParaRPr lang="ru-RU" dirty="0" smtClean="0"/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5207000" y="2770443"/>
            <a:ext cx="1285875" cy="314325"/>
          </a:xfrm>
          <a:prstGeom prst="rect">
            <a:avLst/>
          </a:prstGeom>
          <a:solidFill>
            <a:srgbClr val="008080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de-CH">
                <a:latin typeface="+mn-lt"/>
              </a:rPr>
              <a:t>5</a:t>
            </a:r>
          </a:p>
        </p:txBody>
      </p:sp>
      <p:sp>
        <p:nvSpPr>
          <p:cNvPr id="18437" name="Text Box 8"/>
          <p:cNvSpPr txBox="1">
            <a:spLocks noChangeArrowheads="1"/>
          </p:cNvSpPr>
          <p:nvPr/>
        </p:nvSpPr>
        <p:spPr bwMode="auto">
          <a:xfrm>
            <a:off x="4740275" y="2713293"/>
            <a:ext cx="406400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>
                <a:solidFill>
                  <a:srgbClr val="3333FF"/>
                </a:solidFill>
                <a:latin typeface="+mn-lt"/>
              </a:rPr>
              <a:t>b</a:t>
            </a:r>
          </a:p>
        </p:txBody>
      </p:sp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2687638" y="2776793"/>
            <a:ext cx="1285875" cy="314325"/>
          </a:xfrm>
          <a:prstGeom prst="rect">
            <a:avLst/>
          </a:prstGeom>
          <a:solidFill>
            <a:srgbClr val="008080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de-CH">
                <a:latin typeface="+mn-lt"/>
              </a:rPr>
              <a:t>3</a:t>
            </a:r>
          </a:p>
        </p:txBody>
      </p:sp>
      <p:sp>
        <p:nvSpPr>
          <p:cNvPr id="18439" name="Text Box 8"/>
          <p:cNvSpPr txBox="1">
            <a:spLocks noChangeArrowheads="1"/>
          </p:cNvSpPr>
          <p:nvPr/>
        </p:nvSpPr>
        <p:spPr bwMode="auto">
          <a:xfrm>
            <a:off x="2220913" y="2719643"/>
            <a:ext cx="406400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>
                <a:solidFill>
                  <a:srgbClr val="3333FF"/>
                </a:solidFill>
                <a:latin typeface="+mn-lt"/>
              </a:rPr>
              <a:t>a</a:t>
            </a:r>
          </a:p>
        </p:txBody>
      </p:sp>
      <p:sp>
        <p:nvSpPr>
          <p:cNvPr id="18440" name="Rectangle 3"/>
          <p:cNvSpPr>
            <a:spLocks noChangeArrowheads="1"/>
          </p:cNvSpPr>
          <p:nvPr/>
        </p:nvSpPr>
        <p:spPr bwMode="auto">
          <a:xfrm>
            <a:off x="2684463" y="3557843"/>
            <a:ext cx="1285875" cy="314325"/>
          </a:xfrm>
          <a:prstGeom prst="rect">
            <a:avLst/>
          </a:prstGeom>
          <a:solidFill>
            <a:srgbClr val="008080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de-CH">
                <a:latin typeface="+mn-lt"/>
              </a:rPr>
              <a:t>5</a:t>
            </a:r>
          </a:p>
        </p:txBody>
      </p:sp>
      <p:sp>
        <p:nvSpPr>
          <p:cNvPr id="18441" name="Text Box 8"/>
          <p:cNvSpPr txBox="1">
            <a:spLocks noChangeArrowheads="1"/>
          </p:cNvSpPr>
          <p:nvPr/>
        </p:nvSpPr>
        <p:spPr bwMode="auto">
          <a:xfrm>
            <a:off x="2217738" y="3500693"/>
            <a:ext cx="406400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>
                <a:solidFill>
                  <a:srgbClr val="3333FF"/>
                </a:solidFill>
                <a:latin typeface="+mn-lt"/>
              </a:rPr>
              <a:t>a</a:t>
            </a:r>
          </a:p>
        </p:txBody>
      </p:sp>
      <p:sp>
        <p:nvSpPr>
          <p:cNvPr id="18442" name="Rectangle 3"/>
          <p:cNvSpPr>
            <a:spLocks noChangeArrowheads="1"/>
          </p:cNvSpPr>
          <p:nvPr/>
        </p:nvSpPr>
        <p:spPr bwMode="auto">
          <a:xfrm>
            <a:off x="5205413" y="3554668"/>
            <a:ext cx="1285875" cy="314325"/>
          </a:xfrm>
          <a:prstGeom prst="rect">
            <a:avLst/>
          </a:prstGeom>
          <a:solidFill>
            <a:srgbClr val="008080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de-CH">
                <a:latin typeface="+mn-lt"/>
              </a:rPr>
              <a:t>5</a:t>
            </a:r>
          </a:p>
        </p:txBody>
      </p:sp>
      <p:sp>
        <p:nvSpPr>
          <p:cNvPr id="18443" name="Text Box 8"/>
          <p:cNvSpPr txBox="1">
            <a:spLocks noChangeArrowheads="1"/>
          </p:cNvSpPr>
          <p:nvPr/>
        </p:nvSpPr>
        <p:spPr bwMode="auto">
          <a:xfrm>
            <a:off x="4738688" y="3497518"/>
            <a:ext cx="406400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>
                <a:solidFill>
                  <a:srgbClr val="3333FF"/>
                </a:solidFill>
                <a:latin typeface="+mn-lt"/>
              </a:rPr>
              <a:t>b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845161" y="5490308"/>
            <a:ext cx="1539875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 dirty="0" smtClean="0">
                <a:solidFill>
                  <a:srgbClr val="3333FF"/>
                </a:solidFill>
                <a:latin typeface="+mn-lt"/>
              </a:rPr>
              <a:t>a + b</a:t>
            </a:r>
            <a:endParaRPr lang="de-CH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2328990" y="6009935"/>
            <a:ext cx="2305051" cy="418158"/>
          </a:xfrm>
          <a:prstGeom prst="wedgeRectCallout">
            <a:avLst>
              <a:gd name="adj1" fmla="val -74080"/>
              <a:gd name="adj2" fmla="val -77823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Alias for „add“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types</a:t>
            </a:r>
            <a:endParaRPr lang="ru-RU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… their only privilege is to use </a:t>
            </a:r>
            <a:r>
              <a:rPr lang="en-US" dirty="0" smtClean="0">
                <a:solidFill>
                  <a:srgbClr val="990000"/>
                </a:solidFill>
              </a:rPr>
              <a:t>manifest constants</a:t>
            </a:r>
            <a:r>
              <a:rPr lang="en-US" dirty="0" smtClean="0">
                <a:solidFill>
                  <a:schemeClr val="tx1"/>
                </a:solidFill>
              </a:rPr>
              <a:t> to construct their instances: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charset="2"/>
              <a:buNone/>
            </a:pPr>
            <a:r>
              <a:rPr lang="en-US" i="1" dirty="0" smtClean="0"/>
              <a:t>b</a:t>
            </a:r>
            <a:r>
              <a:rPr lang="en-US" dirty="0" smtClean="0"/>
              <a:t>: </a:t>
            </a:r>
            <a:r>
              <a:rPr lang="en-US" i="1" dirty="0" smtClean="0"/>
              <a:t>BOOLEAN</a:t>
            </a:r>
          </a:p>
          <a:p>
            <a:pPr>
              <a:buFont typeface="Wingdings" charset="2"/>
              <a:buNone/>
            </a:pPr>
            <a:r>
              <a:rPr lang="en-US" i="1" dirty="0" smtClean="0"/>
              <a:t>x</a:t>
            </a:r>
            <a:r>
              <a:rPr lang="en-US" dirty="0" smtClean="0"/>
              <a:t>: </a:t>
            </a:r>
            <a:r>
              <a:rPr lang="en-US" i="1" dirty="0" smtClean="0"/>
              <a:t>INTEGER</a:t>
            </a:r>
          </a:p>
          <a:p>
            <a:pPr>
              <a:buFont typeface="Wingdings" charset="2"/>
              <a:buNone/>
            </a:pPr>
            <a:r>
              <a:rPr lang="en-US" i="1" dirty="0" smtClean="0"/>
              <a:t>c</a:t>
            </a:r>
            <a:r>
              <a:rPr lang="en-US" dirty="0" smtClean="0"/>
              <a:t>: </a:t>
            </a:r>
            <a:r>
              <a:rPr lang="en-US" i="1" dirty="0" smtClean="0"/>
              <a:t>CHARACTER</a:t>
            </a:r>
          </a:p>
          <a:p>
            <a:pPr>
              <a:buFont typeface="Wingdings" charset="2"/>
              <a:buNone/>
            </a:pPr>
            <a:r>
              <a:rPr lang="en-US" i="1" dirty="0" smtClean="0"/>
              <a:t>s</a:t>
            </a:r>
            <a:r>
              <a:rPr lang="en-US" dirty="0" smtClean="0"/>
              <a:t>: </a:t>
            </a:r>
            <a:r>
              <a:rPr lang="en-US" i="1" dirty="0" smtClean="0"/>
              <a:t>STRING</a:t>
            </a:r>
          </a:p>
          <a:p>
            <a:pPr>
              <a:buFont typeface="Wingdings" charset="2"/>
              <a:buNone/>
            </a:pPr>
            <a:r>
              <a:rPr lang="en-US" dirty="0" smtClean="0"/>
              <a:t>…</a:t>
            </a:r>
          </a:p>
          <a:p>
            <a:pPr>
              <a:buFont typeface="Wingdings" charset="2"/>
              <a:buNone/>
            </a:pPr>
            <a:r>
              <a:rPr lang="en-US" i="1" dirty="0" smtClean="0"/>
              <a:t>b</a:t>
            </a:r>
            <a:r>
              <a:rPr lang="en-US" dirty="0" smtClean="0"/>
              <a:t> := </a:t>
            </a:r>
            <a:r>
              <a:rPr lang="en-US" b="1" dirty="0" smtClean="0">
                <a:solidFill>
                  <a:srgbClr val="333399"/>
                </a:solidFill>
              </a:rPr>
              <a:t>True</a:t>
            </a:r>
          </a:p>
          <a:p>
            <a:pPr>
              <a:buFont typeface="Wingdings" charset="2"/>
              <a:buNone/>
            </a:pPr>
            <a:r>
              <a:rPr lang="en-US" i="1" dirty="0" smtClean="0"/>
              <a:t>x</a:t>
            </a:r>
            <a:r>
              <a:rPr lang="en-US" dirty="0" smtClean="0"/>
              <a:t> := 5		  </a:t>
            </a:r>
            <a:r>
              <a:rPr lang="en-US" dirty="0" smtClean="0">
                <a:solidFill>
                  <a:srgbClr val="990000"/>
                </a:solidFill>
              </a:rPr>
              <a:t>-- instead of </a:t>
            </a:r>
            <a:r>
              <a:rPr lang="en-US" b="1" dirty="0" smtClean="0">
                <a:solidFill>
                  <a:srgbClr val="333399"/>
                </a:solidFill>
              </a:rPr>
              <a:t>create</a:t>
            </a:r>
            <a:r>
              <a:rPr lang="en-US" dirty="0" smtClean="0"/>
              <a:t> </a:t>
            </a:r>
            <a:r>
              <a:rPr lang="en-US" i="1" dirty="0" err="1" smtClean="0"/>
              <a:t>x</a:t>
            </a:r>
            <a:r>
              <a:rPr lang="en-US" dirty="0" err="1" smtClean="0"/>
              <a:t>.</a:t>
            </a:r>
            <a:r>
              <a:rPr lang="en-US" i="1" dirty="0" err="1" smtClean="0"/>
              <a:t>make_five</a:t>
            </a:r>
            <a:endParaRPr lang="en-US" i="1" dirty="0" smtClean="0"/>
          </a:p>
          <a:p>
            <a:pPr>
              <a:buFont typeface="Wingdings" charset="2"/>
              <a:buNone/>
            </a:pPr>
            <a:r>
              <a:rPr lang="en-US" i="1" dirty="0" smtClean="0"/>
              <a:t>c</a:t>
            </a:r>
            <a:r>
              <a:rPr lang="en-US" dirty="0" smtClean="0"/>
              <a:t> := ‘c’ </a:t>
            </a:r>
          </a:p>
          <a:p>
            <a:pPr>
              <a:buFont typeface="Wingdings" charset="2"/>
              <a:buNone/>
            </a:pPr>
            <a:r>
              <a:rPr lang="en-US" i="1" dirty="0" smtClean="0"/>
              <a:t>s</a:t>
            </a:r>
            <a:r>
              <a:rPr lang="en-US" dirty="0" smtClean="0"/>
              <a:t> := “I love Eiffel”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Today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Reference types vs. expanded types</a:t>
            </a:r>
            <a:endParaRPr lang="en-GB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 Assignment</a:t>
            </a:r>
          </a:p>
          <a:p>
            <a:pP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 Basic types</a:t>
            </a:r>
          </a:p>
          <a:p>
            <a:pP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Local variables</a:t>
            </a:r>
          </a:p>
          <a:p>
            <a:pP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 Qualified and unqualified calls</a:t>
            </a:r>
          </a:p>
          <a:p>
            <a:pP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 Entities and variables: summary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Strings are a bit different</a:t>
            </a:r>
            <a:endParaRPr lang="ru-RU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Strings in Eiffel are </a:t>
            </a:r>
            <a:r>
              <a:rPr lang="en-US" dirty="0" smtClean="0">
                <a:solidFill>
                  <a:srgbClr val="990000"/>
                </a:solidFill>
              </a:rPr>
              <a:t>not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expanded…</a:t>
            </a:r>
          </a:p>
          <a:p>
            <a:endParaRPr lang="en-US" dirty="0" smtClean="0"/>
          </a:p>
          <a:p>
            <a:pPr>
              <a:buFont typeface="Wingdings" charset="2"/>
              <a:buNone/>
            </a:pPr>
            <a:r>
              <a:rPr lang="en-US" i="1" dirty="0" smtClean="0"/>
              <a:t>s</a:t>
            </a:r>
            <a:r>
              <a:rPr lang="en-US" dirty="0" smtClean="0"/>
              <a:t>: </a:t>
            </a:r>
            <a:r>
              <a:rPr lang="en-US" i="1" dirty="0" smtClean="0"/>
              <a:t>STRING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… and </a:t>
            </a:r>
            <a:r>
              <a:rPr lang="en-US" dirty="0" smtClean="0">
                <a:solidFill>
                  <a:srgbClr val="990000"/>
                </a:solidFill>
              </a:rPr>
              <a:t>not</a:t>
            </a:r>
            <a:r>
              <a:rPr lang="en-US" dirty="0" smtClean="0">
                <a:solidFill>
                  <a:schemeClr val="tx1"/>
                </a:solidFill>
              </a:rPr>
              <a:t> immutable</a:t>
            </a:r>
          </a:p>
          <a:p>
            <a:pPr>
              <a:buFont typeface="Wingdings" charset="2"/>
              <a:buNone/>
            </a:pPr>
            <a:endParaRPr lang="en-US" dirty="0" smtClean="0"/>
          </a:p>
          <a:p>
            <a:pPr>
              <a:buFont typeface="Wingdings" charset="2"/>
              <a:buNone/>
            </a:pPr>
            <a:r>
              <a:rPr lang="en-US" i="1" dirty="0" smtClean="0"/>
              <a:t>s</a:t>
            </a:r>
            <a:r>
              <a:rPr lang="en-US" dirty="0" smtClean="0"/>
              <a:t> := “I love Eiffel”</a:t>
            </a:r>
          </a:p>
          <a:p>
            <a:pPr>
              <a:buFont typeface="Wingdings" charset="2"/>
              <a:buNone/>
            </a:pPr>
            <a:r>
              <a:rPr lang="en-US" i="1" dirty="0" err="1" smtClean="0"/>
              <a:t>s</a:t>
            </a:r>
            <a:r>
              <a:rPr lang="en-US" dirty="0" err="1" smtClean="0"/>
              <a:t>.</a:t>
            </a:r>
            <a:r>
              <a:rPr lang="en-US" i="1" dirty="0" err="1" smtClean="0"/>
              <a:t>append</a:t>
            </a:r>
            <a:r>
              <a:rPr lang="en-US" dirty="0" smtClean="0"/>
              <a:t> (“ very much!”)</a:t>
            </a:r>
            <a:endParaRPr lang="ru-RU" dirty="0" smtClean="0"/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1787525" y="2795970"/>
            <a:ext cx="1281113" cy="304800"/>
          </a:xfrm>
          <a:prstGeom prst="rect">
            <a:avLst/>
          </a:prstGeom>
          <a:solidFill>
            <a:schemeClr val="bg1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endParaRPr lang="de-CH"/>
          </a:p>
        </p:txBody>
      </p:sp>
      <p:sp>
        <p:nvSpPr>
          <p:cNvPr id="20485" name="Line 7"/>
          <p:cNvSpPr>
            <a:spLocks noChangeShapeType="1"/>
          </p:cNvSpPr>
          <p:nvPr/>
        </p:nvSpPr>
        <p:spPr bwMode="auto">
          <a:xfrm>
            <a:off x="2778125" y="2962658"/>
            <a:ext cx="1052513" cy="1587"/>
          </a:xfrm>
          <a:prstGeom prst="line">
            <a:avLst/>
          </a:prstGeom>
          <a:noFill/>
          <a:ln w="19080">
            <a:solidFill>
              <a:srgbClr val="A50021"/>
            </a:solidFill>
            <a:miter lim="800000"/>
            <a:headEnd/>
            <a:tailEnd type="triangle" w="lg" len="lg"/>
          </a:ln>
        </p:spPr>
        <p:txBody>
          <a:bodyPr/>
          <a:lstStyle/>
          <a:p>
            <a:endParaRPr lang="de-CH"/>
          </a:p>
        </p:txBody>
      </p:sp>
      <p:sp>
        <p:nvSpPr>
          <p:cNvPr id="20486" name="Rectangle 3"/>
          <p:cNvSpPr>
            <a:spLocks noChangeArrowheads="1"/>
          </p:cNvSpPr>
          <p:nvPr/>
        </p:nvSpPr>
        <p:spPr bwMode="auto">
          <a:xfrm>
            <a:off x="3857625" y="2818195"/>
            <a:ext cx="1281113" cy="304800"/>
          </a:xfrm>
          <a:prstGeom prst="rect">
            <a:avLst/>
          </a:prstGeom>
          <a:solidFill>
            <a:schemeClr val="bg1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endParaRPr lang="de-CH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4848225" y="2984883"/>
            <a:ext cx="1004888" cy="1587"/>
          </a:xfrm>
          <a:prstGeom prst="line">
            <a:avLst/>
          </a:prstGeom>
          <a:noFill/>
          <a:ln w="19080">
            <a:solidFill>
              <a:srgbClr val="A50021"/>
            </a:solidFill>
            <a:miter lim="800000"/>
            <a:headEnd/>
            <a:tailEnd type="triangle" w="lg" len="lg"/>
          </a:ln>
        </p:spPr>
        <p:txBody>
          <a:bodyPr/>
          <a:lstStyle/>
          <a:p>
            <a:endParaRPr lang="de-CH"/>
          </a:p>
        </p:txBody>
      </p:sp>
      <p:sp>
        <p:nvSpPr>
          <p:cNvPr id="20488" name="Rectangle 3"/>
          <p:cNvSpPr>
            <a:spLocks noChangeArrowheads="1"/>
          </p:cNvSpPr>
          <p:nvPr/>
        </p:nvSpPr>
        <p:spPr bwMode="auto">
          <a:xfrm>
            <a:off x="5857875" y="2827720"/>
            <a:ext cx="347663" cy="304800"/>
          </a:xfrm>
          <a:prstGeom prst="rect">
            <a:avLst/>
          </a:prstGeom>
          <a:solidFill>
            <a:schemeClr val="bg1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de-CH"/>
              <a:t>I</a:t>
            </a:r>
          </a:p>
        </p:txBody>
      </p:sp>
      <p:sp>
        <p:nvSpPr>
          <p:cNvPr id="20489" name="Rectangle 3"/>
          <p:cNvSpPr>
            <a:spLocks noChangeArrowheads="1"/>
          </p:cNvSpPr>
          <p:nvPr/>
        </p:nvSpPr>
        <p:spPr bwMode="auto">
          <a:xfrm>
            <a:off x="6200775" y="2827720"/>
            <a:ext cx="347663" cy="304800"/>
          </a:xfrm>
          <a:prstGeom prst="rect">
            <a:avLst/>
          </a:prstGeom>
          <a:solidFill>
            <a:schemeClr val="bg1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endParaRPr lang="de-CH"/>
          </a:p>
        </p:txBody>
      </p:sp>
      <p:sp>
        <p:nvSpPr>
          <p:cNvPr id="20490" name="Rectangle 3"/>
          <p:cNvSpPr>
            <a:spLocks noChangeArrowheads="1"/>
          </p:cNvSpPr>
          <p:nvPr/>
        </p:nvSpPr>
        <p:spPr bwMode="auto">
          <a:xfrm>
            <a:off x="6543675" y="2827720"/>
            <a:ext cx="347663" cy="304800"/>
          </a:xfrm>
          <a:prstGeom prst="rect">
            <a:avLst/>
          </a:prstGeom>
          <a:solidFill>
            <a:schemeClr val="bg1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de-CH"/>
              <a:t>l</a:t>
            </a:r>
          </a:p>
        </p:txBody>
      </p:sp>
      <p:sp>
        <p:nvSpPr>
          <p:cNvPr id="20491" name="Rectangle 3"/>
          <p:cNvSpPr>
            <a:spLocks noChangeArrowheads="1"/>
          </p:cNvSpPr>
          <p:nvPr/>
        </p:nvSpPr>
        <p:spPr bwMode="auto">
          <a:xfrm>
            <a:off x="6886575" y="2827720"/>
            <a:ext cx="347663" cy="304800"/>
          </a:xfrm>
          <a:prstGeom prst="rect">
            <a:avLst/>
          </a:prstGeom>
          <a:solidFill>
            <a:schemeClr val="bg1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de-CH"/>
              <a:t>o</a:t>
            </a:r>
          </a:p>
        </p:txBody>
      </p:sp>
      <p:sp>
        <p:nvSpPr>
          <p:cNvPr id="20492" name="Rectangle 3"/>
          <p:cNvSpPr>
            <a:spLocks noChangeArrowheads="1"/>
          </p:cNvSpPr>
          <p:nvPr/>
        </p:nvSpPr>
        <p:spPr bwMode="auto">
          <a:xfrm>
            <a:off x="7229475" y="2827720"/>
            <a:ext cx="347663" cy="304800"/>
          </a:xfrm>
          <a:prstGeom prst="rect">
            <a:avLst/>
          </a:prstGeom>
          <a:solidFill>
            <a:schemeClr val="bg1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de-CH"/>
              <a:t>v</a:t>
            </a:r>
          </a:p>
        </p:txBody>
      </p:sp>
      <p:sp>
        <p:nvSpPr>
          <p:cNvPr id="20493" name="Rectangle 3"/>
          <p:cNvSpPr>
            <a:spLocks noChangeArrowheads="1"/>
          </p:cNvSpPr>
          <p:nvPr/>
        </p:nvSpPr>
        <p:spPr bwMode="auto">
          <a:xfrm>
            <a:off x="7954963" y="2827720"/>
            <a:ext cx="347662" cy="304800"/>
          </a:xfrm>
          <a:prstGeom prst="rect">
            <a:avLst/>
          </a:prstGeom>
          <a:solidFill>
            <a:schemeClr val="bg1"/>
          </a:solidFill>
          <a:ln w="9398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de-CH"/>
              <a:t>...</a:t>
            </a:r>
          </a:p>
        </p:txBody>
      </p:sp>
      <p:sp>
        <p:nvSpPr>
          <p:cNvPr id="20494" name="Rectangle 3"/>
          <p:cNvSpPr>
            <a:spLocks noChangeArrowheads="1"/>
          </p:cNvSpPr>
          <p:nvPr/>
        </p:nvSpPr>
        <p:spPr bwMode="auto">
          <a:xfrm>
            <a:off x="3851275" y="3415095"/>
            <a:ext cx="1281113" cy="304800"/>
          </a:xfrm>
          <a:prstGeom prst="rect">
            <a:avLst/>
          </a:prstGeom>
          <a:solidFill>
            <a:schemeClr val="bg1"/>
          </a:solidFill>
          <a:ln w="9398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de-CH"/>
              <a:t>...</a:t>
            </a:r>
          </a:p>
        </p:txBody>
      </p:sp>
      <p:sp>
        <p:nvSpPr>
          <p:cNvPr id="20495" name="Rectangle 3"/>
          <p:cNvSpPr>
            <a:spLocks noChangeArrowheads="1"/>
          </p:cNvSpPr>
          <p:nvPr/>
        </p:nvSpPr>
        <p:spPr bwMode="auto">
          <a:xfrm>
            <a:off x="3851275" y="3119820"/>
            <a:ext cx="1281113" cy="304800"/>
          </a:xfrm>
          <a:prstGeom prst="rect">
            <a:avLst/>
          </a:prstGeom>
          <a:solidFill>
            <a:srgbClr val="008080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de-CH"/>
              <a:t>13</a:t>
            </a:r>
          </a:p>
        </p:txBody>
      </p:sp>
      <p:sp>
        <p:nvSpPr>
          <p:cNvPr id="20496" name="Text Box 8"/>
          <p:cNvSpPr txBox="1">
            <a:spLocks noChangeArrowheads="1"/>
          </p:cNvSpPr>
          <p:nvPr/>
        </p:nvSpPr>
        <p:spPr bwMode="auto">
          <a:xfrm>
            <a:off x="1428750" y="2451483"/>
            <a:ext cx="406400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>
                <a:solidFill>
                  <a:srgbClr val="3333FF"/>
                </a:solidFill>
              </a:rPr>
              <a:t>s</a:t>
            </a:r>
          </a:p>
        </p:txBody>
      </p:sp>
      <p:sp>
        <p:nvSpPr>
          <p:cNvPr id="20497" name="Text Box 8"/>
          <p:cNvSpPr txBox="1">
            <a:spLocks noChangeArrowheads="1"/>
          </p:cNvSpPr>
          <p:nvPr/>
        </p:nvSpPr>
        <p:spPr bwMode="auto">
          <a:xfrm>
            <a:off x="2990850" y="2451483"/>
            <a:ext cx="919163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>
                <a:solidFill>
                  <a:srgbClr val="3333FF"/>
                </a:solidFill>
              </a:rPr>
              <a:t>area</a:t>
            </a:r>
          </a:p>
        </p:txBody>
      </p:sp>
      <p:sp>
        <p:nvSpPr>
          <p:cNvPr id="20498" name="Text Box 8"/>
          <p:cNvSpPr txBox="1">
            <a:spLocks noChangeArrowheads="1"/>
          </p:cNvSpPr>
          <p:nvPr/>
        </p:nvSpPr>
        <p:spPr bwMode="auto">
          <a:xfrm>
            <a:off x="2924175" y="3254758"/>
            <a:ext cx="919163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>
                <a:solidFill>
                  <a:srgbClr val="3333FF"/>
                </a:solidFill>
              </a:rPr>
              <a:t>count</a:t>
            </a:r>
          </a:p>
        </p:txBody>
      </p:sp>
      <p:sp>
        <p:nvSpPr>
          <p:cNvPr id="20499" name="Rectangle 3"/>
          <p:cNvSpPr>
            <a:spLocks noChangeArrowheads="1"/>
          </p:cNvSpPr>
          <p:nvPr/>
        </p:nvSpPr>
        <p:spPr bwMode="auto">
          <a:xfrm>
            <a:off x="7572375" y="2827720"/>
            <a:ext cx="347663" cy="304800"/>
          </a:xfrm>
          <a:prstGeom prst="rect">
            <a:avLst/>
          </a:prstGeom>
          <a:solidFill>
            <a:schemeClr val="bg1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de-CH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Initialization</a:t>
            </a:r>
            <a:endParaRPr lang="ru-RU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Default value of any </a:t>
            </a:r>
            <a:r>
              <a:rPr lang="en-US" dirty="0" smtClean="0">
                <a:solidFill>
                  <a:srgbClr val="990000"/>
                </a:solidFill>
              </a:rPr>
              <a:t>reference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type is </a:t>
            </a:r>
            <a:r>
              <a:rPr lang="en-US" b="1" dirty="0" smtClean="0">
                <a:solidFill>
                  <a:srgbClr val="333399"/>
                </a:solidFill>
              </a:rPr>
              <a:t>Void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Default values of </a:t>
            </a:r>
            <a:r>
              <a:rPr lang="en-US" dirty="0" smtClean="0">
                <a:solidFill>
                  <a:srgbClr val="990000"/>
                </a:solidFill>
              </a:rPr>
              <a:t>basic expanded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types are:</a:t>
            </a:r>
          </a:p>
          <a:p>
            <a:pPr lvl="1"/>
            <a:r>
              <a:rPr lang="en-US" b="1" dirty="0" smtClean="0">
                <a:solidFill>
                  <a:srgbClr val="333399"/>
                </a:solidFill>
              </a:rPr>
              <a:t>False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i="1" dirty="0" smtClean="0"/>
              <a:t>BOOLEAN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0 for numeric types (</a:t>
            </a:r>
            <a:r>
              <a:rPr lang="en-US" i="1" dirty="0" smtClean="0"/>
              <a:t>INTEGER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i="1" dirty="0" smtClean="0"/>
              <a:t>NATURAL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/>
              <a:t>REAL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“null” character (its </a:t>
            </a:r>
            <a:r>
              <a:rPr lang="en-US" i="1" dirty="0" smtClean="0"/>
              <a:t>code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= 0) for</a:t>
            </a:r>
            <a:r>
              <a:rPr lang="en-US" dirty="0" smtClean="0"/>
              <a:t> </a:t>
            </a:r>
            <a:r>
              <a:rPr lang="en-US" i="1" dirty="0" smtClean="0"/>
              <a:t>CHARACTER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Default value of a </a:t>
            </a:r>
            <a:r>
              <a:rPr lang="en-US" dirty="0" smtClean="0">
                <a:solidFill>
                  <a:srgbClr val="990000"/>
                </a:solidFill>
              </a:rPr>
              <a:t>non-basic expanded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type is an object, whose fields have default values of their types 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4098925" y="4768850"/>
            <a:ext cx="1285875" cy="314325"/>
          </a:xfrm>
          <a:prstGeom prst="rect">
            <a:avLst/>
          </a:prstGeom>
          <a:solidFill>
            <a:srgbClr val="008080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endParaRPr lang="de-CH"/>
          </a:p>
        </p:txBody>
      </p:sp>
      <p:sp>
        <p:nvSpPr>
          <p:cNvPr id="21509" name="Rectangle 3"/>
          <p:cNvSpPr>
            <a:spLocks noChangeArrowheads="1"/>
          </p:cNvSpPr>
          <p:nvPr/>
        </p:nvSpPr>
        <p:spPr bwMode="auto">
          <a:xfrm>
            <a:off x="4102100" y="5083175"/>
            <a:ext cx="1281113" cy="304800"/>
          </a:xfrm>
          <a:prstGeom prst="rect">
            <a:avLst/>
          </a:prstGeom>
          <a:solidFill>
            <a:schemeClr val="bg1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endParaRPr lang="de-CH"/>
          </a:p>
        </p:txBody>
      </p:sp>
      <p:sp>
        <p:nvSpPr>
          <p:cNvPr id="21510" name="Text Box 9"/>
          <p:cNvSpPr txBox="1">
            <a:spLocks noChangeArrowheads="1"/>
          </p:cNvSpPr>
          <p:nvPr/>
        </p:nvSpPr>
        <p:spPr bwMode="auto">
          <a:xfrm>
            <a:off x="3979863" y="5716588"/>
            <a:ext cx="1565275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smtClean="0">
                <a:solidFill>
                  <a:srgbClr val="008000"/>
                </a:solidFill>
              </a:rPr>
              <a:t>(</a:t>
            </a:r>
            <a:r>
              <a:rPr lang="en-GB" sz="2000" i="1" dirty="0" smtClean="0">
                <a:solidFill>
                  <a:srgbClr val="008000"/>
                </a:solidFill>
              </a:rPr>
              <a:t>COUPLE </a:t>
            </a:r>
            <a:r>
              <a:rPr lang="en-GB" sz="2000" dirty="0">
                <a:solidFill>
                  <a:srgbClr val="008000"/>
                </a:solidFill>
              </a:rPr>
              <a:t>)</a:t>
            </a:r>
          </a:p>
        </p:txBody>
      </p:sp>
      <p:sp>
        <p:nvSpPr>
          <p:cNvPr id="21511" name="Rectangle 3"/>
          <p:cNvSpPr>
            <a:spLocks noChangeArrowheads="1"/>
          </p:cNvSpPr>
          <p:nvPr/>
        </p:nvSpPr>
        <p:spPr bwMode="auto">
          <a:xfrm>
            <a:off x="4098925" y="5387975"/>
            <a:ext cx="1285875" cy="314325"/>
          </a:xfrm>
          <a:prstGeom prst="rect">
            <a:avLst/>
          </a:prstGeom>
          <a:solidFill>
            <a:srgbClr val="008080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de-CH"/>
              <a:t>0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927600" y="4895850"/>
            <a:ext cx="1143000" cy="1588"/>
          </a:xfrm>
          <a:prstGeom prst="line">
            <a:avLst/>
          </a:prstGeom>
          <a:ln w="254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3" name="Line 9"/>
          <p:cNvSpPr>
            <a:spLocks noChangeShapeType="1"/>
          </p:cNvSpPr>
          <p:nvPr/>
        </p:nvSpPr>
        <p:spPr bwMode="auto">
          <a:xfrm flipV="1">
            <a:off x="5930900" y="4741863"/>
            <a:ext cx="330200" cy="331787"/>
          </a:xfrm>
          <a:prstGeom prst="line">
            <a:avLst/>
          </a:prstGeom>
          <a:noFill/>
          <a:ln w="92160">
            <a:solidFill>
              <a:srgbClr val="A50021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endParaRPr lang="de-CH"/>
          </a:p>
        </p:txBody>
      </p:sp>
      <p:cxnSp>
        <p:nvCxnSpPr>
          <p:cNvPr id="2" name="Straight Connector 9"/>
          <p:cNvCxnSpPr/>
          <p:nvPr/>
        </p:nvCxnSpPr>
        <p:spPr>
          <a:xfrm>
            <a:off x="4927600" y="5229225"/>
            <a:ext cx="1143000" cy="1588"/>
          </a:xfrm>
          <a:prstGeom prst="line">
            <a:avLst/>
          </a:prstGeom>
          <a:ln w="254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5" name="Line 9"/>
          <p:cNvSpPr>
            <a:spLocks noChangeShapeType="1"/>
          </p:cNvSpPr>
          <p:nvPr/>
        </p:nvSpPr>
        <p:spPr bwMode="auto">
          <a:xfrm flipV="1">
            <a:off x="5930900" y="5075238"/>
            <a:ext cx="330200" cy="331787"/>
          </a:xfrm>
          <a:prstGeom prst="line">
            <a:avLst/>
          </a:prstGeom>
          <a:noFill/>
          <a:ln w="92160">
            <a:solidFill>
              <a:srgbClr val="A50021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Initialization</a:t>
            </a:r>
            <a:endParaRPr lang="ru-RU" smtClean="0"/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424862" cy="2147887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dirty="0" smtClean="0">
                <a:solidFill>
                  <a:schemeClr val="tx1"/>
                </a:solidFill>
              </a:rPr>
              <a:t>What is the default value for the following 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dirty="0" smtClean="0">
                <a:solidFill>
                  <a:schemeClr val="tx1"/>
                </a:solidFill>
              </a:rPr>
              <a:t>classes?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endParaRPr lang="en-US" dirty="0" smtClean="0"/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b="1" dirty="0" smtClean="0">
                <a:solidFill>
                  <a:srgbClr val="333399"/>
                </a:solidFill>
              </a:rPr>
              <a:t>expanded class</a:t>
            </a:r>
            <a:r>
              <a:rPr lang="en-US" dirty="0" smtClean="0"/>
              <a:t> </a:t>
            </a:r>
            <a:r>
              <a:rPr lang="en-US" i="1" dirty="0" smtClean="0"/>
              <a:t>POINT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b="1" dirty="0" smtClean="0">
                <a:solidFill>
                  <a:srgbClr val="333399"/>
                </a:solidFill>
              </a:rPr>
              <a:t>feature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: </a:t>
            </a:r>
            <a:r>
              <a:rPr lang="en-US" i="1" dirty="0" smtClean="0"/>
              <a:t>REAL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333399"/>
                </a:solidFill>
              </a:rPr>
              <a:t>end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endParaRPr lang="ru-RU" dirty="0" smtClean="0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446088" y="3717925"/>
            <a:ext cx="842486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charset="2"/>
              <a:buNone/>
            </a:pPr>
            <a:r>
              <a:rPr lang="en-US" b="1" dirty="0">
                <a:solidFill>
                  <a:srgbClr val="333399"/>
                </a:solidFill>
                <a:latin typeface="+mn-lt"/>
              </a:rPr>
              <a:t>class</a:t>
            </a:r>
            <a:r>
              <a:rPr lang="en-US" dirty="0">
                <a:latin typeface="+mn-lt"/>
              </a:rPr>
              <a:t> </a:t>
            </a:r>
            <a:r>
              <a:rPr lang="en-US" i="1" dirty="0">
                <a:solidFill>
                  <a:srgbClr val="3333FF"/>
                </a:solidFill>
                <a:latin typeface="+mn-lt"/>
              </a:rPr>
              <a:t>VECTOR</a:t>
            </a:r>
          </a:p>
          <a:p>
            <a:pPr marL="342900" indent="-342900" eaLnBrk="0" hangingPunct="0">
              <a:spcBef>
                <a:spcPct val="20000"/>
              </a:spcBef>
              <a:buFont typeface="Wingdings" charset="2"/>
              <a:buNone/>
            </a:pPr>
            <a:r>
              <a:rPr lang="en-US" b="1" dirty="0">
                <a:solidFill>
                  <a:srgbClr val="333399"/>
                </a:solidFill>
                <a:latin typeface="+mn-lt"/>
              </a:rPr>
              <a:t>feature</a:t>
            </a:r>
            <a:r>
              <a:rPr lang="en-US" dirty="0">
                <a:latin typeface="+mn-lt"/>
              </a:rPr>
              <a:t> </a:t>
            </a:r>
            <a:r>
              <a:rPr lang="en-US" dirty="0">
                <a:solidFill>
                  <a:srgbClr val="3333FF"/>
                </a:solidFill>
                <a:latin typeface="+mn-lt"/>
              </a:rPr>
              <a:t>x, </a:t>
            </a:r>
            <a:r>
              <a:rPr lang="en-US" i="1" dirty="0">
                <a:solidFill>
                  <a:srgbClr val="3333FF"/>
                </a:solidFill>
                <a:latin typeface="+mn-lt"/>
              </a:rPr>
              <a:t>y</a:t>
            </a:r>
            <a:r>
              <a:rPr lang="en-US" dirty="0">
                <a:solidFill>
                  <a:srgbClr val="3333FF"/>
                </a:solidFill>
                <a:latin typeface="+mn-lt"/>
              </a:rPr>
              <a:t>: </a:t>
            </a:r>
            <a:r>
              <a:rPr lang="en-US" i="1" dirty="0">
                <a:solidFill>
                  <a:srgbClr val="3333FF"/>
                </a:solidFill>
                <a:latin typeface="+mn-lt"/>
              </a:rPr>
              <a:t>REAL</a:t>
            </a:r>
            <a:r>
              <a:rPr lang="en-US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b="1" dirty="0">
                <a:solidFill>
                  <a:srgbClr val="333399"/>
                </a:solidFill>
                <a:latin typeface="+mn-lt"/>
              </a:rPr>
              <a:t>end</a:t>
            </a:r>
            <a:endParaRPr lang="ru-RU" b="1" dirty="0">
              <a:solidFill>
                <a:srgbClr val="333399"/>
              </a:solidFill>
              <a:latin typeface="+mn-lt"/>
            </a:endParaRP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423863" y="5078413"/>
            <a:ext cx="84248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charset="2"/>
              <a:buNone/>
            </a:pPr>
            <a:r>
              <a:rPr lang="en-US" i="1" dirty="0">
                <a:solidFill>
                  <a:srgbClr val="3333FF"/>
                </a:solidFill>
                <a:latin typeface="+mn-lt"/>
              </a:rPr>
              <a:t>STRING</a:t>
            </a:r>
            <a:endParaRPr lang="ru-RU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2537" name="Text Box 3"/>
          <p:cNvSpPr txBox="1">
            <a:spLocks noChangeArrowheads="1"/>
          </p:cNvSpPr>
          <p:nvPr/>
        </p:nvSpPr>
        <p:spPr bwMode="auto">
          <a:xfrm rot="2280000">
            <a:off x="6413500" y="885825"/>
            <a:ext cx="2728913" cy="765175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211250" y="2509938"/>
            <a:ext cx="1285875" cy="314325"/>
          </a:xfrm>
          <a:prstGeom prst="rect">
            <a:avLst/>
          </a:prstGeom>
          <a:solidFill>
            <a:srgbClr val="008080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de-CH" dirty="0"/>
              <a:t>0</a:t>
            </a:r>
            <a:r>
              <a:rPr lang="de-CH" dirty="0" smtClean="0"/>
              <a:t>.0</a:t>
            </a:r>
            <a:endParaRPr lang="de-CH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214425" y="2824263"/>
            <a:ext cx="1281113" cy="304800"/>
          </a:xfrm>
          <a:prstGeom prst="rect">
            <a:avLst/>
          </a:prstGeom>
          <a:solidFill>
            <a:schemeClr val="bg1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de-CH"/>
              <a:t>0.0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025513" y="3124300"/>
            <a:ext cx="1651000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smtClean="0">
                <a:solidFill>
                  <a:srgbClr val="3333FF"/>
                </a:solidFill>
              </a:rPr>
              <a:t>(</a:t>
            </a:r>
            <a:r>
              <a:rPr lang="en-GB" sz="2000" i="1" dirty="0" smtClean="0">
                <a:solidFill>
                  <a:srgbClr val="3333FF"/>
                </a:solidFill>
              </a:rPr>
              <a:t>POINT</a:t>
            </a:r>
            <a:r>
              <a:rPr lang="en-GB" sz="2000" dirty="0" smtClean="0">
                <a:solidFill>
                  <a:srgbClr val="3333FF"/>
                </a:solidFill>
              </a:rPr>
              <a:t>)</a:t>
            </a:r>
            <a:endParaRPr lang="en-GB" sz="2000" dirty="0">
              <a:solidFill>
                <a:srgbClr val="3333FF"/>
              </a:solidFill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5744525" y="2452788"/>
            <a:ext cx="406400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>
                <a:solidFill>
                  <a:srgbClr val="3333FF"/>
                </a:solidFill>
              </a:rPr>
              <a:t>x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722300" y="2830613"/>
            <a:ext cx="406400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>
                <a:solidFill>
                  <a:srgbClr val="3333FF"/>
                </a:solidFill>
              </a:rPr>
              <a:t>y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6025513" y="3957677"/>
            <a:ext cx="1651000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smtClean="0">
                <a:solidFill>
                  <a:srgbClr val="333399"/>
                </a:solidFill>
              </a:rPr>
              <a:t>Void</a:t>
            </a:r>
            <a:endParaRPr lang="en-GB" b="1" dirty="0">
              <a:solidFill>
                <a:srgbClr val="333399"/>
              </a:solidFill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6013938" y="5034123"/>
            <a:ext cx="1651000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smtClean="0">
                <a:solidFill>
                  <a:srgbClr val="333399"/>
                </a:solidFill>
              </a:rPr>
              <a:t>Void</a:t>
            </a:r>
            <a:endParaRPr lang="en-GB" b="1" dirty="0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/>
      <p:bldP spid="67589" grpId="0"/>
      <p:bldP spid="7" grpId="0" animBg="1"/>
      <p:bldP spid="8" grpId="0" animBg="1"/>
      <p:bldP spid="9" grpId="0"/>
      <p:bldP spid="10" grpId="0"/>
      <p:bldP spid="11" grpId="0"/>
      <p:bldP spid="12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68313" y="867508"/>
            <a:ext cx="8424862" cy="544121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Expanded classes must be creatable in the default way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charset="2"/>
              <a:buNone/>
            </a:pPr>
            <a:r>
              <a:rPr lang="en-US" b="1" dirty="0" smtClean="0">
                <a:solidFill>
                  <a:srgbClr val="333399"/>
                </a:solidFill>
              </a:rPr>
              <a:t>expanded class</a:t>
            </a:r>
            <a:r>
              <a:rPr lang="en-US" dirty="0" smtClean="0"/>
              <a:t> </a:t>
            </a:r>
            <a:r>
              <a:rPr lang="en-US" i="1" dirty="0" smtClean="0"/>
              <a:t>POINT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charset="2"/>
              <a:buNone/>
            </a:pPr>
            <a:r>
              <a:rPr lang="en-US" b="1" dirty="0" smtClean="0">
                <a:solidFill>
                  <a:srgbClr val="333399"/>
                </a:solidFill>
              </a:rPr>
              <a:t>create</a:t>
            </a:r>
            <a:r>
              <a:rPr lang="en-US" i="1" dirty="0" smtClean="0"/>
              <a:t> make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charset="2"/>
              <a:buNone/>
            </a:pPr>
            <a:r>
              <a:rPr lang="en-US" b="1" dirty="0" smtClean="0">
                <a:solidFill>
                  <a:srgbClr val="333399"/>
                </a:solidFill>
              </a:rPr>
              <a:t>feature</a:t>
            </a:r>
            <a:r>
              <a:rPr lang="en-US" i="1" dirty="0" smtClean="0"/>
              <a:t> make </a:t>
            </a:r>
            <a:r>
              <a:rPr lang="en-US" b="1" dirty="0" smtClean="0">
                <a:solidFill>
                  <a:srgbClr val="333399"/>
                </a:solidFill>
              </a:rPr>
              <a:t>do</a:t>
            </a:r>
            <a:r>
              <a:rPr lang="en-US" i="1" dirty="0" smtClean="0"/>
              <a:t> x := 5.0; y := 5.0 </a:t>
            </a:r>
            <a:r>
              <a:rPr lang="en-US" b="1" dirty="0" smtClean="0">
                <a:solidFill>
                  <a:srgbClr val="333399"/>
                </a:solidFill>
              </a:rPr>
              <a:t>end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charset="2"/>
              <a:buNone/>
            </a:pPr>
            <a:r>
              <a:rPr lang="en-US" i="1" dirty="0" smtClean="0"/>
              <a:t>	...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charset="2"/>
              <a:buNone/>
            </a:pPr>
            <a:r>
              <a:rPr lang="en-US" b="1" dirty="0" smtClean="0">
                <a:solidFill>
                  <a:srgbClr val="333399"/>
                </a:solidFill>
              </a:rPr>
              <a:t>end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But you can use a trick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charset="2"/>
              <a:buNone/>
            </a:pPr>
            <a:r>
              <a:rPr lang="en-US" b="1" dirty="0" smtClean="0">
                <a:solidFill>
                  <a:srgbClr val="333399"/>
                </a:solidFill>
              </a:rPr>
              <a:t>expanded class</a:t>
            </a:r>
            <a:r>
              <a:rPr lang="en-US" dirty="0" smtClean="0"/>
              <a:t> </a:t>
            </a:r>
            <a:r>
              <a:rPr lang="en-US" i="1" dirty="0" smtClean="0"/>
              <a:t>POINT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charset="2"/>
              <a:buNone/>
            </a:pPr>
            <a:r>
              <a:rPr lang="en-US" b="1" dirty="0" smtClean="0">
                <a:solidFill>
                  <a:srgbClr val="333399"/>
                </a:solidFill>
              </a:rPr>
              <a:t>inherit</a:t>
            </a:r>
            <a:r>
              <a:rPr lang="en-US" i="1" dirty="0" smtClean="0"/>
              <a:t> ANY 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charset="2"/>
              <a:buNone/>
            </a:pPr>
            <a:r>
              <a:rPr lang="en-US" b="1" i="1" dirty="0" smtClean="0">
                <a:solidFill>
                  <a:srgbClr val="333399"/>
                </a:solidFill>
              </a:rPr>
              <a:t>	</a:t>
            </a:r>
            <a:r>
              <a:rPr lang="en-US" b="1" dirty="0" smtClean="0">
                <a:solidFill>
                  <a:srgbClr val="333399"/>
                </a:solidFill>
              </a:rPr>
              <a:t>redefine</a:t>
            </a:r>
            <a:r>
              <a:rPr lang="en-US" i="1" dirty="0" smtClean="0"/>
              <a:t> </a:t>
            </a:r>
            <a:r>
              <a:rPr lang="en-US" i="1" dirty="0" err="1" smtClean="0"/>
              <a:t>default_create</a:t>
            </a:r>
            <a:endParaRPr lang="en-US" i="1" dirty="0" smtClean="0"/>
          </a:p>
          <a:p>
            <a:pPr>
              <a:lnSpc>
                <a:spcPct val="90000"/>
              </a:lnSpc>
              <a:spcBef>
                <a:spcPts val="0"/>
              </a:spcBef>
              <a:buFont typeface="Wingdings" charset="2"/>
              <a:buNone/>
            </a:pPr>
            <a:r>
              <a:rPr lang="en-US" b="1" dirty="0" smtClean="0">
                <a:solidFill>
                  <a:srgbClr val="333399"/>
                </a:solidFill>
              </a:rPr>
              <a:t>feature</a:t>
            </a:r>
            <a:r>
              <a:rPr lang="en-US" i="1" dirty="0" smtClean="0"/>
              <a:t> 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charset="2"/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default_create</a:t>
            </a:r>
            <a:r>
              <a:rPr lang="en-US" i="1" dirty="0" smtClean="0"/>
              <a:t> 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charset="2"/>
              <a:buNone/>
            </a:pPr>
            <a:r>
              <a:rPr lang="en-US" b="1" i="1" dirty="0" smtClean="0">
                <a:solidFill>
                  <a:srgbClr val="333399"/>
                </a:solidFill>
              </a:rPr>
              <a:t>		</a:t>
            </a:r>
            <a:r>
              <a:rPr lang="en-US" b="1" dirty="0" smtClean="0">
                <a:solidFill>
                  <a:srgbClr val="333399"/>
                </a:solidFill>
              </a:rPr>
              <a:t>do</a:t>
            </a:r>
            <a:r>
              <a:rPr lang="en-US" i="1" dirty="0" smtClean="0"/>
              <a:t> 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charset="2"/>
              <a:buNone/>
            </a:pPr>
            <a:r>
              <a:rPr lang="en-US" i="1" dirty="0" smtClean="0"/>
              <a:t>			x := 5.0; y := 5.0 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charset="2"/>
              <a:buNone/>
            </a:pPr>
            <a:r>
              <a:rPr lang="en-US" b="1" i="1" dirty="0" smtClean="0">
                <a:solidFill>
                  <a:srgbClr val="333399"/>
                </a:solidFill>
              </a:rPr>
              <a:t>		</a:t>
            </a:r>
            <a:r>
              <a:rPr lang="en-US" b="1" dirty="0" smtClean="0">
                <a:solidFill>
                  <a:srgbClr val="333399"/>
                </a:solidFill>
              </a:rPr>
              <a:t>end</a:t>
            </a:r>
            <a:endParaRPr lang="en-US" i="1" dirty="0" smtClean="0"/>
          </a:p>
          <a:p>
            <a:pPr>
              <a:lnSpc>
                <a:spcPct val="90000"/>
              </a:lnSpc>
              <a:spcBef>
                <a:spcPts val="0"/>
              </a:spcBef>
              <a:buFont typeface="Wingdings" charset="2"/>
              <a:buNone/>
            </a:pPr>
            <a:r>
              <a:rPr lang="en-US" b="1" dirty="0" smtClean="0">
                <a:solidFill>
                  <a:srgbClr val="333399"/>
                </a:solidFill>
              </a:rPr>
              <a:t>end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1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initialization for expanded types</a:t>
            </a:r>
            <a:endParaRPr lang="de-CH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 rot="2374280">
            <a:off x="5485805" y="1706730"/>
            <a:ext cx="1780374" cy="6985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rgbClr val="FFFF00"/>
                </a:solidFill>
              </a:rPr>
              <a:t>Incorrect</a:t>
            </a:r>
            <a:endParaRPr lang="de-CH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 bwMode="auto">
          <a:xfrm>
            <a:off x="2236066" y="3451736"/>
            <a:ext cx="2265595" cy="1300018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68313" y="867508"/>
            <a:ext cx="8424862" cy="544121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Some variables are only used by a certain routine (examples from your last assignment?)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Declare them as local:</a:t>
            </a:r>
          </a:p>
          <a:p>
            <a:pPr>
              <a:buFont typeface="Wingdings" charset="2"/>
              <a:buNone/>
            </a:pPr>
            <a:r>
              <a:rPr lang="en-US" b="1" dirty="0" smtClean="0">
                <a:solidFill>
                  <a:srgbClr val="333399"/>
                </a:solidFill>
              </a:rPr>
              <a:t>feature</a:t>
            </a:r>
          </a:p>
          <a:p>
            <a:pPr>
              <a:buFont typeface="Wingdings" charset="2"/>
              <a:buNone/>
            </a:pPr>
            <a:r>
              <a:rPr lang="en-US" dirty="0" smtClean="0"/>
              <a:t>	</a:t>
            </a:r>
            <a:r>
              <a:rPr lang="en-US" i="1" dirty="0" smtClean="0"/>
              <a:t>f</a:t>
            </a:r>
            <a:r>
              <a:rPr lang="en-US" dirty="0" smtClean="0"/>
              <a:t>  (</a:t>
            </a:r>
            <a:r>
              <a:rPr lang="en-US" i="1" dirty="0" smtClean="0"/>
              <a:t>arg1</a:t>
            </a:r>
            <a:r>
              <a:rPr lang="en-US" dirty="0" smtClean="0"/>
              <a:t>: </a:t>
            </a:r>
            <a:r>
              <a:rPr lang="en-US" i="1" dirty="0" smtClean="0"/>
              <a:t>A</a:t>
            </a:r>
            <a:r>
              <a:rPr lang="en-US" dirty="0" smtClean="0"/>
              <a:t>; …)</a:t>
            </a:r>
          </a:p>
          <a:p>
            <a:pPr>
              <a:buFont typeface="Wingdings" charset="2"/>
              <a:buNone/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rgbClr val="333399"/>
                </a:solidFill>
              </a:rPr>
              <a:t>require</a:t>
            </a:r>
            <a:r>
              <a:rPr lang="en-US" dirty="0" smtClean="0"/>
              <a:t> ...</a:t>
            </a:r>
          </a:p>
          <a:p>
            <a:pPr>
              <a:buFont typeface="Wingdings" charset="2"/>
              <a:buNone/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rgbClr val="333399"/>
                </a:solidFill>
              </a:rPr>
              <a:t>local</a:t>
            </a:r>
          </a:p>
          <a:p>
            <a:pPr>
              <a:buFont typeface="Wingdings" charset="2"/>
              <a:buNone/>
            </a:pPr>
            <a:r>
              <a:rPr lang="en-US" dirty="0" smtClean="0"/>
              <a:t>			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 </a:t>
            </a:r>
            <a:r>
              <a:rPr lang="en-US" dirty="0" smtClean="0"/>
              <a:t>: </a:t>
            </a:r>
            <a:r>
              <a:rPr lang="en-US" i="1" dirty="0" smtClean="0"/>
              <a:t>B</a:t>
            </a:r>
          </a:p>
          <a:p>
            <a:pPr>
              <a:buFont typeface="Wingdings" charset="2"/>
              <a:buNone/>
            </a:pPr>
            <a:r>
              <a:rPr lang="en-US" dirty="0" smtClean="0"/>
              <a:t>			</a:t>
            </a:r>
            <a:r>
              <a:rPr lang="en-US" i="1" dirty="0" smtClean="0"/>
              <a:t>z </a:t>
            </a:r>
            <a:r>
              <a:rPr lang="en-US" dirty="0" smtClean="0"/>
              <a:t>: </a:t>
            </a:r>
            <a:r>
              <a:rPr lang="en-US" i="1" dirty="0" smtClean="0"/>
              <a:t>C</a:t>
            </a:r>
          </a:p>
          <a:p>
            <a:pPr>
              <a:buFont typeface="Wingdings" charset="2"/>
              <a:buNone/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rgbClr val="333399"/>
                </a:solidFill>
              </a:rPr>
              <a:t>do</a:t>
            </a:r>
            <a:r>
              <a:rPr lang="en-US" dirty="0" smtClean="0"/>
              <a:t> … </a:t>
            </a:r>
            <a:r>
              <a:rPr lang="en-US" b="1" dirty="0" smtClean="0">
                <a:solidFill>
                  <a:srgbClr val="333399"/>
                </a:solidFill>
              </a:rPr>
              <a:t>end</a:t>
            </a:r>
          </a:p>
          <a:p>
            <a:pPr>
              <a:buFont typeface="Wingdings" charset="2"/>
              <a:buNone/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rgbClr val="333399"/>
                </a:solidFill>
              </a:rPr>
              <a:t>ensure</a:t>
            </a:r>
            <a:r>
              <a:rPr lang="en-US" dirty="0" smtClean="0"/>
              <a:t> ...</a:t>
            </a:r>
          </a:p>
          <a:p>
            <a:pPr>
              <a:buFont typeface="Wingdings" charset="2"/>
              <a:buNone/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rgbClr val="333399"/>
                </a:solidFill>
              </a:rPr>
              <a:t>end</a:t>
            </a:r>
            <a:r>
              <a:rPr lang="en-US" dirty="0" smtClean="0">
                <a:solidFill>
                  <a:srgbClr val="333399"/>
                </a:solidFill>
              </a:rPr>
              <a:t> </a:t>
            </a:r>
            <a:endParaRPr lang="de-CH" dirty="0" smtClean="0">
              <a:solidFill>
                <a:srgbClr val="333399"/>
              </a:solidFill>
            </a:endParaRPr>
          </a:p>
        </p:txBody>
      </p:sp>
      <p:sp>
        <p:nvSpPr>
          <p:cNvPr id="41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Local variables</a:t>
            </a:r>
            <a:endParaRPr lang="de-CH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scope of names</a:t>
            </a:r>
            <a:endParaRPr lang="de-CH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68313" y="773723"/>
            <a:ext cx="8424862" cy="5504840"/>
          </a:xfrm>
        </p:spPr>
        <p:txBody>
          <a:bodyPr/>
          <a:lstStyle/>
          <a:p>
            <a:r>
              <a:rPr lang="en-US" dirty="0" smtClean="0">
                <a:solidFill>
                  <a:srgbClr val="990000"/>
                </a:solidFill>
              </a:rPr>
              <a:t>Attributes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are declared anywhere inside a feature clause, but outside other features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are visible anywhere inside the class</a:t>
            </a:r>
          </a:p>
          <a:p>
            <a:r>
              <a:rPr lang="en-US" dirty="0" smtClean="0">
                <a:solidFill>
                  <a:srgbClr val="990000"/>
                </a:solidFill>
              </a:rPr>
              <a:t>Formal arguments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are declared after the feature name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are only visible inside the feature body and its contracts</a:t>
            </a:r>
          </a:p>
          <a:p>
            <a:r>
              <a:rPr lang="en-US" dirty="0" smtClean="0">
                <a:solidFill>
                  <a:srgbClr val="990000"/>
                </a:solidFill>
              </a:rPr>
              <a:t>Local variables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are declared in a local clause inside the feature declaration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are only visible inside the feature body</a:t>
            </a:r>
            <a:endParaRPr lang="de-CH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Compilation error? (1)</a:t>
            </a:r>
            <a:endParaRPr lang="de-CH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42913" y="889000"/>
            <a:ext cx="8424862" cy="5611813"/>
          </a:xfrm>
        </p:spPr>
        <p:txBody>
          <a:bodyPr/>
          <a:lstStyle/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b="1" dirty="0" smtClean="0">
                <a:solidFill>
                  <a:srgbClr val="333399"/>
                </a:solidFill>
              </a:rPr>
              <a:t>class</a:t>
            </a:r>
            <a:r>
              <a:rPr lang="en-US" sz="1800" dirty="0" smtClean="0"/>
              <a:t> </a:t>
            </a:r>
            <a:r>
              <a:rPr lang="en-US" sz="1800" i="1" dirty="0" smtClean="0"/>
              <a:t>PERSON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b="1" dirty="0" smtClean="0">
                <a:solidFill>
                  <a:srgbClr val="333399"/>
                </a:solidFill>
              </a:rPr>
              <a:t>feature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</a:t>
            </a:r>
            <a:r>
              <a:rPr lang="en-US" sz="1800" i="1" dirty="0" smtClean="0"/>
              <a:t>name</a:t>
            </a:r>
            <a:r>
              <a:rPr lang="en-US" sz="1800" dirty="0" smtClean="0"/>
              <a:t>: </a:t>
            </a:r>
            <a:r>
              <a:rPr lang="en-US" sz="1800" i="1" dirty="0" smtClean="0"/>
              <a:t>STRING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endParaRPr lang="en-US" sz="1800" i="1" dirty="0" smtClean="0"/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</a:t>
            </a:r>
            <a:r>
              <a:rPr lang="en-US" sz="1800" i="1" dirty="0" err="1" smtClean="0"/>
              <a:t>set_name</a:t>
            </a:r>
            <a:r>
              <a:rPr lang="en-US" sz="1800" dirty="0" smtClean="0"/>
              <a:t> (</a:t>
            </a:r>
            <a:r>
              <a:rPr lang="en-US" sz="1800" i="1" dirty="0" err="1" smtClean="0"/>
              <a:t>a_name</a:t>
            </a:r>
            <a:r>
              <a:rPr lang="en-US" sz="1800" dirty="0" smtClean="0"/>
              <a:t>: </a:t>
            </a:r>
            <a:r>
              <a:rPr lang="en-US" sz="1800" i="1" dirty="0" smtClean="0"/>
              <a:t>STRING</a:t>
            </a:r>
            <a:r>
              <a:rPr lang="en-US" sz="1800" dirty="0" smtClean="0"/>
              <a:t>) 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b="1" dirty="0" smtClean="0">
                <a:solidFill>
                  <a:srgbClr val="003399"/>
                </a:solidFill>
              </a:rPr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do</a:t>
            </a:r>
            <a:r>
              <a:rPr lang="en-US" sz="1800" dirty="0" smtClean="0">
                <a:solidFill>
                  <a:srgbClr val="333399"/>
                </a:solidFill>
              </a:rPr>
              <a:t> 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i="1" dirty="0" smtClean="0">
                <a:solidFill>
                  <a:srgbClr val="3E609E"/>
                </a:solidFill>
              </a:rPr>
              <a:t>			</a:t>
            </a:r>
            <a:r>
              <a:rPr lang="en-US" sz="1800" i="1" dirty="0" smtClean="0"/>
              <a:t>name</a:t>
            </a:r>
            <a:r>
              <a:rPr lang="en-US" sz="1800" dirty="0" smtClean="0"/>
              <a:t> := </a:t>
            </a:r>
            <a:r>
              <a:rPr lang="en-US" sz="1800" i="1" dirty="0" err="1" smtClean="0"/>
              <a:t>a_name</a:t>
            </a:r>
            <a:r>
              <a:rPr lang="en-US" sz="1800" dirty="0" smtClean="0"/>
              <a:t> 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b="1" dirty="0" smtClean="0">
                <a:solidFill>
                  <a:srgbClr val="003399"/>
                </a:solidFill>
              </a:rPr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end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</a:t>
            </a:r>
            <a:r>
              <a:rPr lang="en-US" sz="1800" i="1" dirty="0" err="1" smtClean="0"/>
              <a:t>exchange_names</a:t>
            </a:r>
            <a:r>
              <a:rPr lang="en-US" sz="1800" dirty="0" smtClean="0"/>
              <a:t> (</a:t>
            </a:r>
            <a:r>
              <a:rPr lang="en-US" sz="1800" i="1" dirty="0" smtClean="0"/>
              <a:t>other</a:t>
            </a:r>
            <a:r>
              <a:rPr lang="en-US" sz="1800" dirty="0" smtClean="0"/>
              <a:t>: </a:t>
            </a:r>
            <a:r>
              <a:rPr lang="en-US" sz="1800" i="1" dirty="0" smtClean="0"/>
              <a:t>PERSON</a:t>
            </a:r>
            <a:r>
              <a:rPr lang="en-US" sz="1800" dirty="0" smtClean="0"/>
              <a:t>)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local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i="1" dirty="0" smtClean="0"/>
              <a:t>s</a:t>
            </a:r>
            <a:r>
              <a:rPr lang="en-US" sz="1800" dirty="0" smtClean="0"/>
              <a:t>: </a:t>
            </a:r>
            <a:r>
              <a:rPr lang="en-US" sz="1800" i="1" dirty="0" smtClean="0"/>
              <a:t>STRING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do</a:t>
            </a:r>
            <a:r>
              <a:rPr lang="en-US" sz="1800" dirty="0" smtClean="0">
                <a:solidFill>
                  <a:srgbClr val="333399"/>
                </a:solidFill>
              </a:rPr>
              <a:t> 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i="1" dirty="0" smtClean="0"/>
              <a:t>s</a:t>
            </a:r>
            <a:r>
              <a:rPr lang="en-US" sz="1800" dirty="0" smtClean="0"/>
              <a:t> := </a:t>
            </a:r>
            <a:r>
              <a:rPr lang="en-US" sz="1800" i="1" dirty="0" smtClean="0"/>
              <a:t>other</a:t>
            </a:r>
            <a:r>
              <a:rPr lang="en-US" sz="1800" dirty="0" smtClean="0"/>
              <a:t>.</a:t>
            </a:r>
            <a:r>
              <a:rPr lang="en-US" sz="1800" i="1" dirty="0" smtClean="0"/>
              <a:t>name</a:t>
            </a:r>
            <a:endParaRPr lang="en-US" sz="1800" dirty="0" smtClean="0"/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i="1" dirty="0" err="1" smtClean="0"/>
              <a:t>other</a:t>
            </a:r>
            <a:r>
              <a:rPr lang="en-US" sz="1800" dirty="0" err="1" smtClean="0"/>
              <a:t>.</a:t>
            </a:r>
            <a:r>
              <a:rPr lang="en-US" sz="1800" i="1" dirty="0" err="1" smtClean="0"/>
              <a:t>set_name</a:t>
            </a:r>
            <a:r>
              <a:rPr lang="en-US" sz="1800" dirty="0" smtClean="0"/>
              <a:t> (</a:t>
            </a:r>
            <a:r>
              <a:rPr lang="en-US" sz="1800" i="1" dirty="0" smtClean="0"/>
              <a:t>name</a:t>
            </a:r>
            <a:r>
              <a:rPr lang="en-US" sz="1800" dirty="0" smtClean="0"/>
              <a:t>)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i="1" dirty="0" err="1" smtClean="0"/>
              <a:t>set_name</a:t>
            </a:r>
            <a:r>
              <a:rPr lang="en-US" sz="1800" dirty="0" smtClean="0"/>
              <a:t> (</a:t>
            </a:r>
            <a:r>
              <a:rPr lang="en-US" sz="1800" i="1" dirty="0" smtClean="0"/>
              <a:t>s</a:t>
            </a:r>
            <a:r>
              <a:rPr lang="en-US" sz="1800" dirty="0" smtClean="0"/>
              <a:t>)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end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</a:t>
            </a:r>
            <a:r>
              <a:rPr lang="en-US" sz="1800" i="1" dirty="0" err="1" smtClean="0"/>
              <a:t>print_with_semicolon</a:t>
            </a:r>
            <a:endParaRPr lang="en-US" sz="1800" i="1" dirty="0" smtClean="0"/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do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b="1" dirty="0" smtClean="0">
                <a:solidFill>
                  <a:srgbClr val="333399"/>
                </a:solidFill>
              </a:rPr>
              <a:t>create</a:t>
            </a:r>
            <a:r>
              <a:rPr lang="en-US" sz="1800" dirty="0" smtClean="0"/>
              <a:t> </a:t>
            </a:r>
            <a:r>
              <a:rPr lang="en-US" sz="1800" i="1" dirty="0" err="1" smtClean="0"/>
              <a:t>s</a:t>
            </a:r>
            <a:r>
              <a:rPr lang="en-US" sz="1800" dirty="0" err="1" smtClean="0"/>
              <a:t>.</a:t>
            </a:r>
            <a:r>
              <a:rPr lang="en-US" sz="1800" i="1" dirty="0" err="1" smtClean="0"/>
              <a:t>make_from_string</a:t>
            </a:r>
            <a:r>
              <a:rPr lang="en-US" sz="1800" dirty="0" smtClean="0"/>
              <a:t> (</a:t>
            </a:r>
            <a:r>
              <a:rPr lang="en-US" sz="1800" i="1" dirty="0" smtClean="0"/>
              <a:t>name</a:t>
            </a:r>
            <a:r>
              <a:rPr lang="en-US" sz="1800" dirty="0" smtClean="0"/>
              <a:t>) 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i="1" dirty="0" smtClean="0"/>
              <a:t>			</a:t>
            </a:r>
            <a:r>
              <a:rPr lang="en-US" sz="1800" i="1" dirty="0" err="1" smtClean="0"/>
              <a:t>s</a:t>
            </a:r>
            <a:r>
              <a:rPr lang="en-US" sz="1800" dirty="0" err="1" smtClean="0"/>
              <a:t>.</a:t>
            </a:r>
            <a:r>
              <a:rPr lang="en-US" sz="1800" i="1" dirty="0" err="1" smtClean="0"/>
              <a:t>append</a:t>
            </a:r>
            <a:r>
              <a:rPr lang="en-US" sz="1800" dirty="0" smtClean="0"/>
              <a:t>(‘;’) 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i="1" dirty="0" smtClean="0"/>
              <a:t>			print</a:t>
            </a:r>
            <a:r>
              <a:rPr lang="en-US" sz="1800" dirty="0" smtClean="0"/>
              <a:t> (</a:t>
            </a:r>
            <a:r>
              <a:rPr lang="en-US" sz="1800" i="1" dirty="0" smtClean="0"/>
              <a:t>s</a:t>
            </a:r>
            <a:r>
              <a:rPr lang="en-US" sz="1800" dirty="0" smtClean="0"/>
              <a:t>)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end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b="1" dirty="0" smtClean="0">
                <a:solidFill>
                  <a:srgbClr val="333399"/>
                </a:solidFill>
              </a:rPr>
              <a:t>end</a:t>
            </a:r>
            <a:endParaRPr lang="de-CH" sz="1800" b="1" dirty="0" smtClean="0">
              <a:solidFill>
                <a:srgbClr val="33339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6150" name="Text Box 3"/>
          <p:cNvSpPr txBox="1">
            <a:spLocks noChangeArrowheads="1"/>
          </p:cNvSpPr>
          <p:nvPr/>
        </p:nvSpPr>
        <p:spPr bwMode="auto">
          <a:xfrm rot="2280000">
            <a:off x="6413500" y="885825"/>
            <a:ext cx="2728913" cy="765175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6219067" y="4069505"/>
            <a:ext cx="2305051" cy="869818"/>
          </a:xfrm>
          <a:prstGeom prst="wedgeRectCallout">
            <a:avLst>
              <a:gd name="adj1" fmla="val -136805"/>
              <a:gd name="adj2" fmla="val 97827"/>
            </a:avLst>
          </a:prstGeom>
          <a:solidFill>
            <a:srgbClr val="FF616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Error: </a:t>
            </a:r>
            <a:r>
              <a:rPr lang="en-US" sz="1800" dirty="0" smtClean="0">
                <a:solidFill>
                  <a:srgbClr val="333399"/>
                </a:solidFill>
              </a:rPr>
              <a:t>this variable was not declared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Compilation error? (2)</a:t>
            </a:r>
            <a:endParaRPr lang="de-CH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7173" name="Text Box 3"/>
          <p:cNvSpPr txBox="1">
            <a:spLocks noChangeArrowheads="1"/>
          </p:cNvSpPr>
          <p:nvPr/>
        </p:nvSpPr>
        <p:spPr bwMode="auto">
          <a:xfrm rot="2280000">
            <a:off x="6413500" y="885825"/>
            <a:ext cx="2728913" cy="765175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7174" name="Content Placeholder 2"/>
          <p:cNvSpPr>
            <a:spLocks noGrp="1"/>
          </p:cNvSpPr>
          <p:nvPr>
            <p:ph idx="1"/>
          </p:nvPr>
        </p:nvSpPr>
        <p:spPr>
          <a:xfrm>
            <a:off x="442913" y="889000"/>
            <a:ext cx="8424862" cy="5611813"/>
          </a:xfrm>
        </p:spPr>
        <p:txBody>
          <a:bodyPr/>
          <a:lstStyle/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b="1" dirty="0" smtClean="0">
                <a:solidFill>
                  <a:srgbClr val="333399"/>
                </a:solidFill>
              </a:rPr>
              <a:t>class</a:t>
            </a:r>
            <a:r>
              <a:rPr lang="en-US" sz="1800" dirty="0" smtClean="0"/>
              <a:t> </a:t>
            </a:r>
            <a:r>
              <a:rPr lang="en-US" sz="1800" i="1" dirty="0" smtClean="0"/>
              <a:t>PERSON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b="1" dirty="0" smtClean="0">
                <a:solidFill>
                  <a:srgbClr val="333399"/>
                </a:solidFill>
              </a:rPr>
              <a:t>feature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b="1" dirty="0" smtClean="0">
                <a:solidFill>
                  <a:srgbClr val="003399"/>
                </a:solidFill>
              </a:rPr>
              <a:t>	</a:t>
            </a:r>
            <a:r>
              <a:rPr lang="en-US" sz="1800" dirty="0" smtClean="0"/>
              <a:t>…</a:t>
            </a:r>
            <a:r>
              <a:rPr lang="en-US" sz="1800" dirty="0" smtClean="0">
                <a:solidFill>
                  <a:srgbClr val="003399"/>
                </a:solidFill>
              </a:rPr>
              <a:t>	</a:t>
            </a:r>
            <a:r>
              <a:rPr lang="en-US" sz="1800" dirty="0" smtClean="0">
                <a:solidFill>
                  <a:srgbClr val="990000"/>
                </a:solidFill>
              </a:rPr>
              <a:t>-- </a:t>
            </a:r>
            <a:r>
              <a:rPr lang="en-US" sz="1800" i="1" dirty="0" smtClean="0"/>
              <a:t>name</a:t>
            </a:r>
            <a:r>
              <a:rPr lang="en-US" sz="1800" dirty="0" smtClean="0">
                <a:solidFill>
                  <a:srgbClr val="990000"/>
                </a:solidFill>
              </a:rPr>
              <a:t> and </a:t>
            </a:r>
            <a:r>
              <a:rPr lang="en-US" sz="1800" i="1" dirty="0" err="1" smtClean="0"/>
              <a:t>set_name</a:t>
            </a:r>
            <a:r>
              <a:rPr lang="en-US" sz="1800" dirty="0" smtClean="0">
                <a:solidFill>
                  <a:srgbClr val="990000"/>
                </a:solidFill>
              </a:rPr>
              <a:t> as before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endParaRPr lang="en-US" sz="1800" b="1" dirty="0" smtClean="0">
              <a:solidFill>
                <a:srgbClr val="003399"/>
              </a:solidFill>
            </a:endParaRP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</a:t>
            </a:r>
            <a:r>
              <a:rPr lang="en-US" sz="1800" i="1" dirty="0" err="1" smtClean="0"/>
              <a:t>exchange_names</a:t>
            </a:r>
            <a:r>
              <a:rPr lang="en-US" sz="1800" dirty="0" smtClean="0"/>
              <a:t> (</a:t>
            </a:r>
            <a:r>
              <a:rPr lang="en-US" sz="1800" i="1" dirty="0" smtClean="0"/>
              <a:t>other</a:t>
            </a:r>
            <a:r>
              <a:rPr lang="en-US" sz="1800" dirty="0" smtClean="0"/>
              <a:t>: </a:t>
            </a:r>
            <a:r>
              <a:rPr lang="en-US" sz="1800" i="1" dirty="0" smtClean="0"/>
              <a:t>PERSON</a:t>
            </a:r>
            <a:r>
              <a:rPr lang="en-US" sz="1800" dirty="0" smtClean="0"/>
              <a:t>)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local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i="1" dirty="0" smtClean="0"/>
              <a:t>s</a:t>
            </a:r>
            <a:r>
              <a:rPr lang="en-US" sz="1800" dirty="0" smtClean="0"/>
              <a:t>: </a:t>
            </a:r>
            <a:r>
              <a:rPr lang="en-US" sz="1800" i="1" dirty="0" smtClean="0"/>
              <a:t>STRING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do</a:t>
            </a:r>
            <a:r>
              <a:rPr lang="en-US" sz="1800" dirty="0" smtClean="0">
                <a:solidFill>
                  <a:srgbClr val="333399"/>
                </a:solidFill>
              </a:rPr>
              <a:t> 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i="1" dirty="0" smtClean="0"/>
              <a:t>s</a:t>
            </a:r>
            <a:r>
              <a:rPr lang="en-US" sz="1800" dirty="0" smtClean="0"/>
              <a:t> := </a:t>
            </a:r>
            <a:r>
              <a:rPr lang="en-US" sz="1800" i="1" dirty="0" smtClean="0"/>
              <a:t>other</a:t>
            </a:r>
            <a:r>
              <a:rPr lang="en-US" sz="1800" dirty="0" smtClean="0"/>
              <a:t>.</a:t>
            </a:r>
            <a:r>
              <a:rPr lang="en-US" sz="1800" i="1" dirty="0" smtClean="0"/>
              <a:t>name</a:t>
            </a:r>
            <a:endParaRPr lang="en-US" sz="1800" dirty="0" smtClean="0"/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i="1" dirty="0" err="1" smtClean="0"/>
              <a:t>other</a:t>
            </a:r>
            <a:r>
              <a:rPr lang="en-US" sz="1800" dirty="0" err="1" smtClean="0"/>
              <a:t>.</a:t>
            </a:r>
            <a:r>
              <a:rPr lang="en-US" sz="1800" i="1" dirty="0" err="1" smtClean="0"/>
              <a:t>set_name</a:t>
            </a:r>
            <a:r>
              <a:rPr lang="en-US" sz="1800" dirty="0" smtClean="0"/>
              <a:t> (</a:t>
            </a:r>
            <a:r>
              <a:rPr lang="en-US" sz="1800" i="1" dirty="0" smtClean="0"/>
              <a:t>name</a:t>
            </a:r>
            <a:r>
              <a:rPr lang="en-US" sz="1800" dirty="0" smtClean="0"/>
              <a:t>)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i="1" dirty="0" err="1" smtClean="0"/>
              <a:t>set_name</a:t>
            </a:r>
            <a:r>
              <a:rPr lang="en-US" sz="1800" dirty="0" smtClean="0"/>
              <a:t> (</a:t>
            </a:r>
            <a:r>
              <a:rPr lang="en-US" sz="1800" i="1" dirty="0" smtClean="0"/>
              <a:t>s</a:t>
            </a:r>
            <a:r>
              <a:rPr lang="en-US" sz="1800" dirty="0" smtClean="0"/>
              <a:t>)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end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endParaRPr lang="en-US" sz="1800" b="1" dirty="0" smtClean="0">
              <a:solidFill>
                <a:srgbClr val="003399"/>
              </a:solidFill>
            </a:endParaRP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</a:t>
            </a:r>
            <a:r>
              <a:rPr lang="en-US" sz="1800" i="1" dirty="0" err="1" smtClean="0"/>
              <a:t>print_with_semicolon</a:t>
            </a:r>
            <a:endParaRPr lang="en-US" sz="1800" i="1" dirty="0" smtClean="0"/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local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i="1" dirty="0" smtClean="0"/>
              <a:t>s</a:t>
            </a:r>
            <a:r>
              <a:rPr lang="en-US" sz="1800" dirty="0" smtClean="0"/>
              <a:t>: </a:t>
            </a:r>
            <a:r>
              <a:rPr lang="en-US" sz="1800" i="1" dirty="0" smtClean="0"/>
              <a:t>STRING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do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b="1" dirty="0" smtClean="0">
                <a:solidFill>
                  <a:srgbClr val="333399"/>
                </a:solidFill>
              </a:rPr>
              <a:t>create</a:t>
            </a:r>
            <a:r>
              <a:rPr lang="en-US" sz="1800" dirty="0" smtClean="0"/>
              <a:t> </a:t>
            </a:r>
            <a:r>
              <a:rPr lang="en-US" sz="1800" i="1" dirty="0" err="1" smtClean="0"/>
              <a:t>s</a:t>
            </a:r>
            <a:r>
              <a:rPr lang="en-US" sz="1800" dirty="0" err="1" smtClean="0"/>
              <a:t>.</a:t>
            </a:r>
            <a:r>
              <a:rPr lang="en-US" sz="1800" i="1" dirty="0" err="1" smtClean="0"/>
              <a:t>make_from_string</a:t>
            </a:r>
            <a:r>
              <a:rPr lang="en-US" sz="1800" dirty="0" smtClean="0"/>
              <a:t> (</a:t>
            </a:r>
            <a:r>
              <a:rPr lang="en-US" sz="1800" i="1" dirty="0" smtClean="0"/>
              <a:t>name</a:t>
            </a:r>
            <a:r>
              <a:rPr lang="en-US" sz="1800" dirty="0" smtClean="0"/>
              <a:t>) 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i="1" dirty="0" smtClean="0"/>
              <a:t>			</a:t>
            </a:r>
            <a:r>
              <a:rPr lang="en-US" sz="1800" i="1" dirty="0" err="1" smtClean="0"/>
              <a:t>s</a:t>
            </a:r>
            <a:r>
              <a:rPr lang="en-US" sz="1800" dirty="0" err="1" smtClean="0"/>
              <a:t>.</a:t>
            </a:r>
            <a:r>
              <a:rPr lang="en-US" sz="1800" i="1" dirty="0" err="1" smtClean="0"/>
              <a:t>append</a:t>
            </a:r>
            <a:r>
              <a:rPr lang="en-US" sz="1800" dirty="0" smtClean="0"/>
              <a:t>(‘;’) 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i="1" dirty="0" smtClean="0"/>
              <a:t>			print</a:t>
            </a:r>
            <a:r>
              <a:rPr lang="en-US" sz="1800" dirty="0" smtClean="0"/>
              <a:t> (</a:t>
            </a:r>
            <a:r>
              <a:rPr lang="en-US" sz="1800" i="1" dirty="0" smtClean="0"/>
              <a:t>s</a:t>
            </a:r>
            <a:r>
              <a:rPr lang="en-US" sz="1800" dirty="0" smtClean="0"/>
              <a:t>)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end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b="1" dirty="0" smtClean="0">
                <a:solidFill>
                  <a:srgbClr val="333399"/>
                </a:solidFill>
              </a:rPr>
              <a:t>end</a:t>
            </a:r>
            <a:endParaRPr lang="de-CH" sz="1800" b="1" dirty="0" smtClean="0">
              <a:solidFill>
                <a:srgbClr val="333399"/>
              </a:solidFill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5518528" y="3654928"/>
            <a:ext cx="2812671" cy="1010848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800" dirty="0" smtClean="0">
                <a:solidFill>
                  <a:srgbClr val="333399"/>
                </a:solidFill>
              </a:rPr>
              <a:t>OK: two different local variables in two routines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Compilation error? (3)</a:t>
            </a:r>
            <a:endParaRPr lang="de-CH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8197" name="Content Placeholder 2"/>
          <p:cNvSpPr>
            <a:spLocks noGrp="1"/>
          </p:cNvSpPr>
          <p:nvPr>
            <p:ph idx="1"/>
          </p:nvPr>
        </p:nvSpPr>
        <p:spPr>
          <a:xfrm>
            <a:off x="442913" y="889000"/>
            <a:ext cx="8424862" cy="5611813"/>
          </a:xfrm>
        </p:spPr>
        <p:txBody>
          <a:bodyPr/>
          <a:lstStyle/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b="1" dirty="0" smtClean="0">
                <a:solidFill>
                  <a:srgbClr val="333399"/>
                </a:solidFill>
              </a:rPr>
              <a:t>class</a:t>
            </a:r>
            <a:r>
              <a:rPr lang="en-US" sz="1800" dirty="0" smtClean="0"/>
              <a:t> </a:t>
            </a:r>
            <a:r>
              <a:rPr lang="en-US" sz="1800" i="1" dirty="0" smtClean="0"/>
              <a:t>PERSON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b="1" dirty="0" smtClean="0">
                <a:solidFill>
                  <a:srgbClr val="333399"/>
                </a:solidFill>
              </a:rPr>
              <a:t>feature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b="1" dirty="0" smtClean="0">
                <a:solidFill>
                  <a:srgbClr val="003399"/>
                </a:solidFill>
              </a:rPr>
              <a:t>	</a:t>
            </a:r>
            <a:r>
              <a:rPr lang="en-US" sz="1800" dirty="0" smtClean="0"/>
              <a:t>…</a:t>
            </a:r>
            <a:r>
              <a:rPr lang="en-US" sz="1800" dirty="0" smtClean="0">
                <a:solidFill>
                  <a:srgbClr val="003399"/>
                </a:solidFill>
              </a:rPr>
              <a:t>	</a:t>
            </a:r>
            <a:r>
              <a:rPr lang="en-US" sz="1800" dirty="0" smtClean="0">
                <a:solidFill>
                  <a:srgbClr val="990000"/>
                </a:solidFill>
              </a:rPr>
              <a:t>-- </a:t>
            </a:r>
            <a:r>
              <a:rPr lang="en-US" sz="1800" i="1" dirty="0" smtClean="0"/>
              <a:t>name</a:t>
            </a:r>
            <a:r>
              <a:rPr lang="en-US" sz="1800" dirty="0" smtClean="0">
                <a:solidFill>
                  <a:srgbClr val="993300"/>
                </a:solidFill>
              </a:rPr>
              <a:t> </a:t>
            </a:r>
            <a:r>
              <a:rPr lang="en-US" sz="1800" dirty="0" smtClean="0">
                <a:solidFill>
                  <a:srgbClr val="990000"/>
                </a:solidFill>
              </a:rPr>
              <a:t>and </a:t>
            </a:r>
            <a:r>
              <a:rPr lang="en-US" sz="1800" i="1" dirty="0" err="1" smtClean="0"/>
              <a:t>set_name</a:t>
            </a:r>
            <a:r>
              <a:rPr lang="en-US" sz="1800" dirty="0" smtClean="0">
                <a:solidFill>
                  <a:srgbClr val="993300"/>
                </a:solidFill>
              </a:rPr>
              <a:t> </a:t>
            </a:r>
            <a:r>
              <a:rPr lang="en-US" sz="1800" dirty="0" smtClean="0">
                <a:solidFill>
                  <a:srgbClr val="990000"/>
                </a:solidFill>
              </a:rPr>
              <a:t>as before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endParaRPr lang="en-US" sz="1800" b="1" dirty="0" smtClean="0">
              <a:solidFill>
                <a:srgbClr val="003399"/>
              </a:solidFill>
            </a:endParaRP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b="1" dirty="0" smtClean="0">
                <a:solidFill>
                  <a:srgbClr val="003399"/>
                </a:solidFill>
              </a:rPr>
              <a:t>	</a:t>
            </a:r>
            <a:r>
              <a:rPr lang="en-US" sz="1800" i="1" dirty="0" smtClean="0"/>
              <a:t>s</a:t>
            </a:r>
            <a:r>
              <a:rPr lang="en-US" sz="1800" dirty="0" smtClean="0"/>
              <a:t>:</a:t>
            </a:r>
            <a:r>
              <a:rPr lang="en-US" sz="1800" i="1" dirty="0" smtClean="0"/>
              <a:t> STRING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endParaRPr lang="en-US" sz="1800" i="1" dirty="0" smtClean="0">
              <a:solidFill>
                <a:srgbClr val="3E609E"/>
              </a:solidFill>
            </a:endParaRP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</a:t>
            </a:r>
            <a:r>
              <a:rPr lang="en-US" sz="1800" i="1" dirty="0" err="1" smtClean="0"/>
              <a:t>exchange_names</a:t>
            </a:r>
            <a:r>
              <a:rPr lang="en-US" sz="1800" dirty="0" smtClean="0"/>
              <a:t> (</a:t>
            </a:r>
            <a:r>
              <a:rPr lang="en-US" sz="1800" i="1" dirty="0" smtClean="0"/>
              <a:t>other</a:t>
            </a:r>
            <a:r>
              <a:rPr lang="en-US" sz="1800" dirty="0" smtClean="0"/>
              <a:t>: </a:t>
            </a:r>
            <a:r>
              <a:rPr lang="en-US" sz="1800" i="1" dirty="0" smtClean="0"/>
              <a:t>PERSON</a:t>
            </a:r>
            <a:r>
              <a:rPr lang="en-US" sz="1800" dirty="0" smtClean="0"/>
              <a:t>)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do</a:t>
            </a:r>
            <a:r>
              <a:rPr lang="en-US" sz="1800" dirty="0" smtClean="0">
                <a:solidFill>
                  <a:srgbClr val="333399"/>
                </a:solidFill>
              </a:rPr>
              <a:t> 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i="1" dirty="0" smtClean="0"/>
              <a:t>s</a:t>
            </a:r>
            <a:r>
              <a:rPr lang="en-US" sz="1800" dirty="0" smtClean="0"/>
              <a:t> := </a:t>
            </a:r>
            <a:r>
              <a:rPr lang="en-US" sz="1800" i="1" dirty="0" smtClean="0"/>
              <a:t>other</a:t>
            </a:r>
            <a:r>
              <a:rPr lang="en-US" sz="1800" dirty="0" smtClean="0"/>
              <a:t>.</a:t>
            </a:r>
            <a:r>
              <a:rPr lang="en-US" sz="1800" i="1" dirty="0" smtClean="0"/>
              <a:t>name</a:t>
            </a:r>
            <a:endParaRPr lang="en-US" sz="1800" dirty="0" smtClean="0"/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i="1" dirty="0" err="1" smtClean="0"/>
              <a:t>other</a:t>
            </a:r>
            <a:r>
              <a:rPr lang="en-US" sz="1800" dirty="0" err="1" smtClean="0"/>
              <a:t>.</a:t>
            </a:r>
            <a:r>
              <a:rPr lang="en-US" sz="1800" i="1" dirty="0" err="1" smtClean="0"/>
              <a:t>set_name</a:t>
            </a:r>
            <a:r>
              <a:rPr lang="en-US" sz="1800" dirty="0" smtClean="0"/>
              <a:t> (</a:t>
            </a:r>
            <a:r>
              <a:rPr lang="en-US" sz="1800" i="1" dirty="0" smtClean="0"/>
              <a:t>name</a:t>
            </a:r>
            <a:r>
              <a:rPr lang="en-US" sz="1800" dirty="0" smtClean="0"/>
              <a:t>)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i="1" dirty="0" err="1" smtClean="0"/>
              <a:t>set_name</a:t>
            </a:r>
            <a:r>
              <a:rPr lang="en-US" sz="1800" dirty="0" smtClean="0"/>
              <a:t> (</a:t>
            </a:r>
            <a:r>
              <a:rPr lang="en-US" sz="1800" i="1" dirty="0" smtClean="0"/>
              <a:t>s</a:t>
            </a:r>
            <a:r>
              <a:rPr lang="en-US" sz="1800" dirty="0" smtClean="0"/>
              <a:t>)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end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endParaRPr lang="en-US" sz="1800" b="1" dirty="0" smtClean="0">
              <a:solidFill>
                <a:srgbClr val="003399"/>
              </a:solidFill>
            </a:endParaRP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i="1" dirty="0" smtClean="0">
                <a:solidFill>
                  <a:srgbClr val="3E609E"/>
                </a:solidFill>
              </a:rPr>
              <a:t>	</a:t>
            </a:r>
            <a:r>
              <a:rPr lang="en-US" sz="1800" i="1" dirty="0" smtClean="0"/>
              <a:t>s</a:t>
            </a:r>
            <a:r>
              <a:rPr lang="en-US" sz="1800" dirty="0" smtClean="0"/>
              <a:t>:</a:t>
            </a:r>
            <a:r>
              <a:rPr lang="en-US" sz="1800" i="1" dirty="0" smtClean="0"/>
              <a:t> STRING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endParaRPr lang="en-US" sz="1800" b="1" dirty="0" smtClean="0">
              <a:solidFill>
                <a:srgbClr val="003399"/>
              </a:solidFill>
            </a:endParaRP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</a:t>
            </a:r>
            <a:r>
              <a:rPr lang="en-US" sz="1800" i="1" dirty="0" err="1" smtClean="0"/>
              <a:t>print_with_semicolon</a:t>
            </a:r>
            <a:endParaRPr lang="en-US" sz="1800" i="1" dirty="0" smtClean="0"/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do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b="1" dirty="0" smtClean="0">
                <a:solidFill>
                  <a:srgbClr val="333399"/>
                </a:solidFill>
              </a:rPr>
              <a:t>create</a:t>
            </a:r>
            <a:r>
              <a:rPr lang="en-US" sz="1800" dirty="0" smtClean="0"/>
              <a:t> </a:t>
            </a:r>
            <a:r>
              <a:rPr lang="en-US" sz="1800" i="1" dirty="0" err="1" smtClean="0"/>
              <a:t>s</a:t>
            </a:r>
            <a:r>
              <a:rPr lang="en-US" sz="1800" dirty="0" err="1" smtClean="0"/>
              <a:t>.</a:t>
            </a:r>
            <a:r>
              <a:rPr lang="en-US" sz="1800" i="1" dirty="0" err="1" smtClean="0"/>
              <a:t>make_from_string</a:t>
            </a:r>
            <a:r>
              <a:rPr lang="en-US" sz="1800" dirty="0" smtClean="0"/>
              <a:t> (</a:t>
            </a:r>
            <a:r>
              <a:rPr lang="en-US" sz="1800" i="1" dirty="0" smtClean="0"/>
              <a:t>name</a:t>
            </a:r>
            <a:r>
              <a:rPr lang="en-US" sz="1800" dirty="0" smtClean="0"/>
              <a:t>) 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i="1" dirty="0" smtClean="0"/>
              <a:t>			</a:t>
            </a:r>
            <a:r>
              <a:rPr lang="en-US" sz="1800" i="1" dirty="0" err="1" smtClean="0"/>
              <a:t>s</a:t>
            </a:r>
            <a:r>
              <a:rPr lang="en-US" sz="1800" dirty="0" err="1" smtClean="0"/>
              <a:t>.</a:t>
            </a:r>
            <a:r>
              <a:rPr lang="en-US" sz="1800" i="1" dirty="0" err="1" smtClean="0"/>
              <a:t>append</a:t>
            </a:r>
            <a:r>
              <a:rPr lang="en-US" sz="1800" dirty="0" smtClean="0"/>
              <a:t>(‘;’) 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i="1" dirty="0" smtClean="0"/>
              <a:t>			print</a:t>
            </a:r>
            <a:r>
              <a:rPr lang="en-US" sz="1800" dirty="0" smtClean="0"/>
              <a:t> (</a:t>
            </a:r>
            <a:r>
              <a:rPr lang="en-US" sz="1800" i="1" dirty="0" smtClean="0"/>
              <a:t>s</a:t>
            </a:r>
            <a:r>
              <a:rPr lang="en-US" sz="1800" dirty="0" smtClean="0"/>
              <a:t>)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end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b="1" dirty="0" smtClean="0">
                <a:solidFill>
                  <a:srgbClr val="333399"/>
                </a:solidFill>
              </a:rPr>
              <a:t>end</a:t>
            </a:r>
            <a:endParaRPr lang="de-CH" sz="1800" b="1" dirty="0" smtClean="0">
              <a:solidFill>
                <a:srgbClr val="333399"/>
              </a:solidFill>
            </a:endParaRPr>
          </a:p>
        </p:txBody>
      </p:sp>
      <p:sp>
        <p:nvSpPr>
          <p:cNvPr id="8199" name="Text Box 3"/>
          <p:cNvSpPr txBox="1">
            <a:spLocks noChangeArrowheads="1"/>
          </p:cNvSpPr>
          <p:nvPr/>
        </p:nvSpPr>
        <p:spPr bwMode="auto">
          <a:xfrm rot="2280000">
            <a:off x="6413500" y="885825"/>
            <a:ext cx="2728913" cy="765175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5898637" y="3702182"/>
            <a:ext cx="2456009" cy="1104280"/>
          </a:xfrm>
          <a:prstGeom prst="wedgeRectCallout">
            <a:avLst>
              <a:gd name="adj1" fmla="val -177855"/>
              <a:gd name="adj2" fmla="val -4795"/>
            </a:avLst>
          </a:prstGeom>
          <a:solidFill>
            <a:srgbClr val="FF616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Error: </a:t>
            </a:r>
            <a:r>
              <a:rPr lang="en-US" sz="1800" dirty="0" smtClean="0">
                <a:solidFill>
                  <a:srgbClr val="333399"/>
                </a:solidFill>
              </a:rPr>
              <a:t>an attribute with the same name was already defined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Compilation error? (4)</a:t>
            </a:r>
            <a:endParaRPr lang="de-CH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9221" name="Content Placeholder 2"/>
          <p:cNvSpPr>
            <a:spLocks noGrp="1"/>
          </p:cNvSpPr>
          <p:nvPr>
            <p:ph idx="1"/>
          </p:nvPr>
        </p:nvSpPr>
        <p:spPr>
          <a:xfrm>
            <a:off x="442913" y="889000"/>
            <a:ext cx="8424862" cy="5611813"/>
          </a:xfrm>
        </p:spPr>
        <p:txBody>
          <a:bodyPr/>
          <a:lstStyle/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b="1" dirty="0" smtClean="0">
                <a:solidFill>
                  <a:srgbClr val="333399"/>
                </a:solidFill>
              </a:rPr>
              <a:t>class</a:t>
            </a:r>
            <a:r>
              <a:rPr lang="en-US" sz="1800" dirty="0" smtClean="0"/>
              <a:t> </a:t>
            </a:r>
            <a:r>
              <a:rPr lang="en-US" sz="1800" i="1" dirty="0" smtClean="0"/>
              <a:t>PERSON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b="1" dirty="0" smtClean="0">
                <a:solidFill>
                  <a:srgbClr val="333399"/>
                </a:solidFill>
              </a:rPr>
              <a:t>feature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b="1" dirty="0" smtClean="0">
                <a:solidFill>
                  <a:srgbClr val="003399"/>
                </a:solidFill>
              </a:rPr>
              <a:t>	</a:t>
            </a:r>
            <a:r>
              <a:rPr lang="en-US" sz="1800" dirty="0" smtClean="0"/>
              <a:t>…</a:t>
            </a:r>
            <a:r>
              <a:rPr lang="en-US" sz="1800" dirty="0" smtClean="0">
                <a:solidFill>
                  <a:srgbClr val="003399"/>
                </a:solidFill>
              </a:rPr>
              <a:t>	</a:t>
            </a:r>
            <a:r>
              <a:rPr lang="en-US" sz="1800" dirty="0" smtClean="0">
                <a:solidFill>
                  <a:srgbClr val="990000"/>
                </a:solidFill>
              </a:rPr>
              <a:t>-- </a:t>
            </a:r>
            <a:r>
              <a:rPr lang="en-US" sz="1800" i="1" dirty="0" smtClean="0"/>
              <a:t>name</a:t>
            </a:r>
            <a:r>
              <a:rPr lang="en-US" sz="1800" dirty="0" smtClean="0">
                <a:solidFill>
                  <a:srgbClr val="993300"/>
                </a:solidFill>
              </a:rPr>
              <a:t> </a:t>
            </a:r>
            <a:r>
              <a:rPr lang="en-US" sz="1800" dirty="0" smtClean="0">
                <a:solidFill>
                  <a:srgbClr val="990000"/>
                </a:solidFill>
              </a:rPr>
              <a:t>and </a:t>
            </a:r>
            <a:r>
              <a:rPr lang="en-US" sz="1800" i="1" dirty="0" err="1" smtClean="0"/>
              <a:t>set_name</a:t>
            </a:r>
            <a:r>
              <a:rPr lang="en-US" sz="1800" dirty="0" smtClean="0">
                <a:solidFill>
                  <a:srgbClr val="993300"/>
                </a:solidFill>
              </a:rPr>
              <a:t> </a:t>
            </a:r>
            <a:r>
              <a:rPr lang="en-US" sz="1800" dirty="0" smtClean="0">
                <a:solidFill>
                  <a:srgbClr val="990000"/>
                </a:solidFill>
              </a:rPr>
              <a:t>as before</a:t>
            </a:r>
            <a:endParaRPr lang="en-US" sz="1800" i="1" dirty="0" smtClean="0">
              <a:solidFill>
                <a:srgbClr val="990000"/>
              </a:solidFill>
            </a:endParaRPr>
          </a:p>
          <a:p>
            <a:pPr>
              <a:lnSpc>
                <a:spcPct val="70000"/>
              </a:lnSpc>
              <a:buFont typeface="Wingdings" charset="2"/>
              <a:buNone/>
            </a:pPr>
            <a:endParaRPr lang="en-US" sz="1800" i="1" dirty="0" smtClean="0">
              <a:solidFill>
                <a:srgbClr val="3E609E"/>
              </a:solidFill>
            </a:endParaRP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</a:t>
            </a:r>
            <a:r>
              <a:rPr lang="en-US" sz="1800" i="1" dirty="0" err="1" smtClean="0"/>
              <a:t>exchange_names</a:t>
            </a:r>
            <a:r>
              <a:rPr lang="en-US" sz="1800" dirty="0" smtClean="0"/>
              <a:t> (</a:t>
            </a:r>
            <a:r>
              <a:rPr lang="en-US" sz="1800" i="1" dirty="0" smtClean="0"/>
              <a:t>other</a:t>
            </a:r>
            <a:r>
              <a:rPr lang="en-US" sz="1800" dirty="0" smtClean="0"/>
              <a:t>: </a:t>
            </a:r>
            <a:r>
              <a:rPr lang="en-US" sz="1800" i="1" dirty="0" smtClean="0"/>
              <a:t>PERSON</a:t>
            </a:r>
            <a:r>
              <a:rPr lang="en-US" sz="1800" dirty="0" smtClean="0"/>
              <a:t>)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do</a:t>
            </a:r>
            <a:r>
              <a:rPr lang="en-US" sz="1800" dirty="0" smtClean="0">
                <a:solidFill>
                  <a:srgbClr val="333399"/>
                </a:solidFill>
              </a:rPr>
              <a:t> 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i="1" dirty="0" smtClean="0"/>
              <a:t>s</a:t>
            </a:r>
            <a:r>
              <a:rPr lang="en-US" sz="1800" dirty="0" smtClean="0"/>
              <a:t> := </a:t>
            </a:r>
            <a:r>
              <a:rPr lang="en-US" sz="1800" i="1" dirty="0" smtClean="0"/>
              <a:t>other</a:t>
            </a:r>
            <a:r>
              <a:rPr lang="en-US" sz="1800" dirty="0" smtClean="0"/>
              <a:t>.</a:t>
            </a:r>
            <a:r>
              <a:rPr lang="en-US" sz="1800" i="1" dirty="0" smtClean="0"/>
              <a:t>name</a:t>
            </a:r>
            <a:endParaRPr lang="en-US" sz="1800" dirty="0" smtClean="0"/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i="1" dirty="0" err="1" smtClean="0"/>
              <a:t>other</a:t>
            </a:r>
            <a:r>
              <a:rPr lang="en-US" sz="1800" dirty="0" err="1" smtClean="0"/>
              <a:t>.</a:t>
            </a:r>
            <a:r>
              <a:rPr lang="en-US" sz="1800" i="1" dirty="0" err="1" smtClean="0"/>
              <a:t>set_name</a:t>
            </a:r>
            <a:r>
              <a:rPr lang="en-US" sz="1800" dirty="0" smtClean="0"/>
              <a:t> (</a:t>
            </a:r>
            <a:r>
              <a:rPr lang="en-US" sz="1800" i="1" dirty="0" smtClean="0"/>
              <a:t>name</a:t>
            </a:r>
            <a:r>
              <a:rPr lang="en-US" sz="1800" dirty="0" smtClean="0"/>
              <a:t>)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i="1" dirty="0" err="1" smtClean="0"/>
              <a:t>set_name</a:t>
            </a:r>
            <a:r>
              <a:rPr lang="en-US" sz="1800" dirty="0" smtClean="0"/>
              <a:t> (</a:t>
            </a:r>
            <a:r>
              <a:rPr lang="en-US" sz="1800" i="1" dirty="0" smtClean="0"/>
              <a:t>s</a:t>
            </a:r>
            <a:r>
              <a:rPr lang="en-US" sz="1800" dirty="0" smtClean="0"/>
              <a:t>)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end</a:t>
            </a:r>
            <a:endParaRPr lang="en-US" sz="1800" i="1" dirty="0" smtClean="0">
              <a:solidFill>
                <a:srgbClr val="333399"/>
              </a:solidFill>
            </a:endParaRPr>
          </a:p>
          <a:p>
            <a:pPr>
              <a:lnSpc>
                <a:spcPct val="70000"/>
              </a:lnSpc>
              <a:buFont typeface="Wingdings" charset="2"/>
              <a:buNone/>
            </a:pPr>
            <a:endParaRPr lang="en-US" sz="1800" b="1" dirty="0" smtClean="0">
              <a:solidFill>
                <a:srgbClr val="003399"/>
              </a:solidFill>
            </a:endParaRP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</a:t>
            </a:r>
            <a:r>
              <a:rPr lang="en-US" sz="1800" i="1" dirty="0" err="1" smtClean="0"/>
              <a:t>print_with_semicolon</a:t>
            </a:r>
            <a:endParaRPr lang="en-US" sz="1800" i="1" dirty="0" smtClean="0"/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do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b="1" dirty="0" smtClean="0">
                <a:solidFill>
                  <a:srgbClr val="333399"/>
                </a:solidFill>
              </a:rPr>
              <a:t>create</a:t>
            </a:r>
            <a:r>
              <a:rPr lang="en-US" sz="1800" dirty="0" smtClean="0"/>
              <a:t> </a:t>
            </a:r>
            <a:r>
              <a:rPr lang="en-US" sz="1800" i="1" dirty="0" err="1" smtClean="0"/>
              <a:t>s</a:t>
            </a:r>
            <a:r>
              <a:rPr lang="en-US" sz="1800" dirty="0" err="1" smtClean="0"/>
              <a:t>.</a:t>
            </a:r>
            <a:r>
              <a:rPr lang="en-US" sz="1800" i="1" dirty="0" err="1" smtClean="0"/>
              <a:t>make_from_string</a:t>
            </a:r>
            <a:r>
              <a:rPr lang="en-US" sz="1800" dirty="0" smtClean="0"/>
              <a:t> (</a:t>
            </a:r>
            <a:r>
              <a:rPr lang="en-US" sz="1800" i="1" dirty="0" smtClean="0"/>
              <a:t>name</a:t>
            </a:r>
            <a:r>
              <a:rPr lang="en-US" sz="1800" dirty="0" smtClean="0"/>
              <a:t>) 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i="1" dirty="0" smtClean="0"/>
              <a:t>			</a:t>
            </a:r>
            <a:r>
              <a:rPr lang="en-US" sz="1800" i="1" dirty="0" err="1" smtClean="0"/>
              <a:t>s</a:t>
            </a:r>
            <a:r>
              <a:rPr lang="en-US" sz="1800" dirty="0" err="1" smtClean="0"/>
              <a:t>.</a:t>
            </a:r>
            <a:r>
              <a:rPr lang="en-US" sz="1800" i="1" dirty="0" err="1" smtClean="0"/>
              <a:t>append</a:t>
            </a:r>
            <a:r>
              <a:rPr lang="en-US" sz="1800" dirty="0" smtClean="0"/>
              <a:t>(‘;’) 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i="1" dirty="0" smtClean="0"/>
              <a:t>			print</a:t>
            </a:r>
            <a:r>
              <a:rPr lang="en-US" sz="1800" dirty="0" smtClean="0"/>
              <a:t> (</a:t>
            </a:r>
            <a:r>
              <a:rPr lang="en-US" sz="1800" i="1" dirty="0" smtClean="0"/>
              <a:t>s</a:t>
            </a:r>
            <a:r>
              <a:rPr lang="en-US" sz="1800" dirty="0" smtClean="0"/>
              <a:t>)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end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endParaRPr lang="en-US" sz="1800" b="1" dirty="0" smtClean="0">
              <a:solidFill>
                <a:srgbClr val="003399"/>
              </a:solidFill>
            </a:endParaRP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b="1" dirty="0" smtClean="0">
                <a:solidFill>
                  <a:srgbClr val="003399"/>
                </a:solidFill>
              </a:rPr>
              <a:t>	</a:t>
            </a:r>
            <a:r>
              <a:rPr lang="en-US" sz="1800" i="1" dirty="0" smtClean="0">
                <a:solidFill>
                  <a:srgbClr val="3E609E"/>
                </a:solidFill>
              </a:rPr>
              <a:t> </a:t>
            </a:r>
            <a:r>
              <a:rPr lang="en-US" sz="1800" i="1" dirty="0" smtClean="0"/>
              <a:t>s</a:t>
            </a:r>
            <a:r>
              <a:rPr lang="en-US" sz="1800" dirty="0" smtClean="0"/>
              <a:t>:</a:t>
            </a:r>
            <a:r>
              <a:rPr lang="en-US" sz="1800" i="1" dirty="0" smtClean="0"/>
              <a:t> STRING</a:t>
            </a:r>
            <a:endParaRPr lang="en-US" sz="1800" b="1" dirty="0" smtClean="0"/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b="1" dirty="0" smtClean="0">
                <a:solidFill>
                  <a:srgbClr val="333399"/>
                </a:solidFill>
              </a:rPr>
              <a:t>end</a:t>
            </a:r>
            <a:endParaRPr lang="de-CH" sz="1800" b="1" dirty="0" smtClean="0">
              <a:solidFill>
                <a:srgbClr val="333399"/>
              </a:solidFill>
            </a:endParaRPr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 rot="2280000">
            <a:off x="6413500" y="885825"/>
            <a:ext cx="2728913" cy="765175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5604508" y="2967174"/>
            <a:ext cx="2812671" cy="1010848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800" dirty="0" smtClean="0">
                <a:solidFill>
                  <a:srgbClr val="333399"/>
                </a:solidFill>
              </a:rPr>
              <a:t>OK: a single attribute used in both routine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kinds of types</a:t>
            </a:r>
            <a:endParaRPr lang="ru-RU" smtClean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68313" y="883139"/>
            <a:ext cx="8424862" cy="549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ts val="1900"/>
              </a:spcBef>
              <a:buFont typeface="Wingdings" charset="2"/>
              <a:buNone/>
            </a:pPr>
            <a:r>
              <a:rPr lang="en-US" dirty="0">
                <a:solidFill>
                  <a:srgbClr val="990000"/>
                </a:solidFill>
                <a:latin typeface="+mn-lt"/>
              </a:rPr>
              <a:t>Reference</a:t>
            </a:r>
            <a:r>
              <a:rPr lang="en-US" dirty="0">
                <a:latin typeface="+mn-lt"/>
              </a:rPr>
              <a:t> types: value of any entity is a reference.</a:t>
            </a:r>
          </a:p>
          <a:p>
            <a:pPr marL="342900" indent="-342900" algn="just">
              <a:lnSpc>
                <a:spcPct val="50000"/>
              </a:lnSpc>
              <a:spcBef>
                <a:spcPts val="1900"/>
              </a:spcBef>
              <a:buFont typeface="Wingdings" charset="2"/>
              <a:buNone/>
            </a:pPr>
            <a:r>
              <a:rPr lang="en-US" dirty="0">
                <a:latin typeface="+mn-lt"/>
              </a:rPr>
              <a:t>Example:</a:t>
            </a:r>
          </a:p>
          <a:p>
            <a:pPr marL="342900" indent="-342900" algn="just">
              <a:lnSpc>
                <a:spcPct val="50000"/>
              </a:lnSpc>
              <a:spcBef>
                <a:spcPts val="1900"/>
              </a:spcBef>
              <a:buFont typeface="Wingdings" charset="2"/>
              <a:buNone/>
            </a:pPr>
            <a:endParaRPr lang="en-US" dirty="0">
              <a:latin typeface="Verdana" pitchFamily="32" charset="0"/>
            </a:endParaRPr>
          </a:p>
          <a:p>
            <a:pPr marL="342900" indent="-342900">
              <a:spcBef>
                <a:spcPct val="20000"/>
              </a:spcBef>
              <a:buFont typeface="Wingdings" charset="2"/>
              <a:buNone/>
            </a:pPr>
            <a:r>
              <a:rPr lang="en-US" dirty="0">
                <a:latin typeface="Verdana" pitchFamily="32" charset="0"/>
              </a:rPr>
              <a:t>	</a:t>
            </a:r>
            <a:r>
              <a:rPr lang="en-US" i="1" dirty="0">
                <a:solidFill>
                  <a:srgbClr val="3333FF"/>
                </a:solidFill>
                <a:latin typeface="+mn-lt"/>
              </a:rPr>
              <a:t>s</a:t>
            </a:r>
            <a:r>
              <a:rPr lang="en-US" sz="1600" i="1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dirty="0">
                <a:solidFill>
                  <a:srgbClr val="3333FF"/>
                </a:solidFill>
                <a:latin typeface="+mn-lt"/>
              </a:rPr>
              <a:t>: </a:t>
            </a:r>
            <a:r>
              <a:rPr lang="en-US" i="1" dirty="0">
                <a:solidFill>
                  <a:srgbClr val="3333FF"/>
                </a:solidFill>
                <a:latin typeface="+mn-lt"/>
              </a:rPr>
              <a:t>STATION</a:t>
            </a:r>
          </a:p>
          <a:p>
            <a:pPr marL="342900" indent="-342900">
              <a:spcBef>
                <a:spcPct val="20000"/>
              </a:spcBef>
              <a:buFont typeface="Wingdings" charset="2"/>
              <a:buNone/>
            </a:pPr>
            <a:endParaRPr lang="en-US" i="1" dirty="0">
              <a:solidFill>
                <a:srgbClr val="3333FF"/>
              </a:solidFill>
              <a:latin typeface="Verdana" pitchFamily="32" charset="0"/>
            </a:endParaRPr>
          </a:p>
          <a:p>
            <a:pPr marL="342900" indent="-342900">
              <a:spcBef>
                <a:spcPct val="20000"/>
              </a:spcBef>
              <a:buFont typeface="Wingdings" charset="2"/>
              <a:buNone/>
            </a:pPr>
            <a:endParaRPr lang="en-US" i="1" dirty="0">
              <a:solidFill>
                <a:srgbClr val="3333FF"/>
              </a:solidFill>
              <a:latin typeface="Verdana" pitchFamily="32" charset="0"/>
            </a:endParaRPr>
          </a:p>
          <a:p>
            <a:pPr marL="342900" indent="-342900">
              <a:spcBef>
                <a:spcPct val="20000"/>
              </a:spcBef>
              <a:buFont typeface="Wingdings" charset="2"/>
              <a:buNone/>
            </a:pPr>
            <a:r>
              <a:rPr lang="en-US" dirty="0">
                <a:solidFill>
                  <a:srgbClr val="990000"/>
                </a:solidFill>
                <a:latin typeface="+mn-lt"/>
              </a:rPr>
              <a:t>Expanded</a:t>
            </a:r>
            <a:r>
              <a:rPr lang="en-US" dirty="0">
                <a:latin typeface="+mn-lt"/>
              </a:rPr>
              <a:t> types: value of an entity is an object.</a:t>
            </a:r>
          </a:p>
          <a:p>
            <a:pPr marL="342900" indent="-342900">
              <a:spcBef>
                <a:spcPct val="20000"/>
              </a:spcBef>
              <a:buFont typeface="Wingdings" charset="2"/>
              <a:buNone/>
            </a:pPr>
            <a:r>
              <a:rPr lang="en-US" dirty="0">
                <a:latin typeface="+mn-lt"/>
              </a:rPr>
              <a:t>Example:</a:t>
            </a:r>
          </a:p>
          <a:p>
            <a:pPr marL="342900" indent="-342900">
              <a:spcBef>
                <a:spcPct val="20000"/>
              </a:spcBef>
              <a:buFont typeface="Wingdings" charset="2"/>
              <a:buNone/>
            </a:pPr>
            <a:endParaRPr lang="en-US" dirty="0">
              <a:latin typeface="Verdana" pitchFamily="32" charset="0"/>
            </a:endParaRPr>
          </a:p>
          <a:p>
            <a:pPr marL="342900" indent="-342900">
              <a:spcBef>
                <a:spcPct val="20000"/>
              </a:spcBef>
              <a:buFont typeface="Wingdings" charset="2"/>
              <a:buNone/>
            </a:pPr>
            <a:r>
              <a:rPr lang="en-US" dirty="0">
                <a:latin typeface="Verdana" pitchFamily="32" charset="0"/>
              </a:rPr>
              <a:t>	</a:t>
            </a:r>
            <a:r>
              <a:rPr lang="en-US" i="1" dirty="0">
                <a:solidFill>
                  <a:srgbClr val="008000"/>
                </a:solidFill>
                <a:latin typeface="+mn-lt"/>
              </a:rPr>
              <a:t>p</a:t>
            </a:r>
            <a:r>
              <a:rPr lang="en-US" sz="1600" i="1" dirty="0">
                <a:solidFill>
                  <a:srgbClr val="006400"/>
                </a:solidFill>
                <a:latin typeface="+mn-lt"/>
              </a:rPr>
              <a:t> </a:t>
            </a:r>
            <a:r>
              <a:rPr lang="en-US" dirty="0">
                <a:latin typeface="+mn-lt"/>
              </a:rPr>
              <a:t>:</a:t>
            </a:r>
            <a:r>
              <a:rPr lang="en-US" dirty="0">
                <a:solidFill>
                  <a:srgbClr val="3E609E"/>
                </a:solidFill>
                <a:latin typeface="+mn-lt"/>
              </a:rPr>
              <a:t> </a:t>
            </a:r>
            <a:r>
              <a:rPr lang="en-US" i="1" dirty="0">
                <a:solidFill>
                  <a:srgbClr val="008000"/>
                </a:solidFill>
                <a:latin typeface="+mn-lt"/>
              </a:rPr>
              <a:t>POINT</a:t>
            </a:r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6564313" y="2907335"/>
            <a:ext cx="1504950" cy="304800"/>
          </a:xfrm>
          <a:prstGeom prst="rect">
            <a:avLst/>
          </a:prstGeom>
          <a:solidFill>
            <a:srgbClr val="00808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6564313" y="2240585"/>
            <a:ext cx="1504950" cy="314325"/>
          </a:xfrm>
          <a:prstGeom prst="rect">
            <a:avLst/>
          </a:prstGeom>
          <a:solidFill>
            <a:srgbClr val="00808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3725863" y="2011985"/>
            <a:ext cx="406400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>
                <a:solidFill>
                  <a:srgbClr val="3333FF"/>
                </a:solidFill>
              </a:rPr>
              <a:t>s</a:t>
            </a:r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6462712" y="3231185"/>
            <a:ext cx="1821595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smtClean="0">
                <a:solidFill>
                  <a:srgbClr val="3333FF"/>
                </a:solidFill>
              </a:rPr>
              <a:t>(</a:t>
            </a:r>
            <a:r>
              <a:rPr lang="en-GB" sz="2000" i="1" dirty="0" smtClean="0">
                <a:solidFill>
                  <a:srgbClr val="3333FF"/>
                </a:solidFill>
              </a:rPr>
              <a:t>STATION </a:t>
            </a:r>
            <a:r>
              <a:rPr lang="en-GB" sz="20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4104" name="Rectangle 1"/>
          <p:cNvSpPr>
            <a:spLocks noChangeArrowheads="1"/>
          </p:cNvSpPr>
          <p:nvPr/>
        </p:nvSpPr>
        <p:spPr bwMode="auto">
          <a:xfrm>
            <a:off x="6564313" y="1897685"/>
            <a:ext cx="1504950" cy="1314450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4487863" y="4692650"/>
            <a:ext cx="406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>
                <a:solidFill>
                  <a:srgbClr val="008000"/>
                </a:solidFill>
              </a:rPr>
              <a:t>p</a:t>
            </a:r>
          </a:p>
        </p:txBody>
      </p:sp>
      <p:sp>
        <p:nvSpPr>
          <p:cNvPr id="4106" name="Rectangle 6"/>
          <p:cNvSpPr>
            <a:spLocks noChangeArrowheads="1"/>
          </p:cNvSpPr>
          <p:nvPr/>
        </p:nvSpPr>
        <p:spPr bwMode="auto">
          <a:xfrm>
            <a:off x="4221163" y="1734173"/>
            <a:ext cx="1276350" cy="342900"/>
          </a:xfrm>
          <a:prstGeom prst="rect">
            <a:avLst/>
          </a:prstGeom>
          <a:solidFill>
            <a:schemeClr val="bg1"/>
          </a:solidFill>
          <a:ln w="2556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4107" name="Rectangle 6"/>
          <p:cNvSpPr>
            <a:spLocks noChangeArrowheads="1"/>
          </p:cNvSpPr>
          <p:nvPr/>
        </p:nvSpPr>
        <p:spPr bwMode="auto">
          <a:xfrm>
            <a:off x="4221163" y="2404098"/>
            <a:ext cx="1276350" cy="342900"/>
          </a:xfrm>
          <a:prstGeom prst="rect">
            <a:avLst/>
          </a:prstGeom>
          <a:solidFill>
            <a:schemeClr val="bg1"/>
          </a:solidFill>
          <a:ln w="2556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4108" name="Rectangle 6"/>
          <p:cNvSpPr>
            <a:spLocks noChangeArrowheads="1"/>
          </p:cNvSpPr>
          <p:nvPr/>
        </p:nvSpPr>
        <p:spPr bwMode="auto">
          <a:xfrm>
            <a:off x="4221163" y="2069135"/>
            <a:ext cx="1276350" cy="342900"/>
          </a:xfrm>
          <a:prstGeom prst="rect">
            <a:avLst/>
          </a:prstGeom>
          <a:solidFill>
            <a:schemeClr val="bg1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4109" name="Line 7"/>
          <p:cNvSpPr>
            <a:spLocks noChangeShapeType="1"/>
          </p:cNvSpPr>
          <p:nvPr/>
        </p:nvSpPr>
        <p:spPr bwMode="auto">
          <a:xfrm>
            <a:off x="5029200" y="2234235"/>
            <a:ext cx="1528763" cy="1588"/>
          </a:xfrm>
          <a:prstGeom prst="line">
            <a:avLst/>
          </a:prstGeom>
          <a:noFill/>
          <a:ln w="19080">
            <a:solidFill>
              <a:srgbClr val="A50021"/>
            </a:solidFill>
            <a:miter lim="800000"/>
            <a:headEnd/>
            <a:tailEnd type="triangle" w="lg" len="lg"/>
          </a:ln>
        </p:spPr>
        <p:txBody>
          <a:bodyPr/>
          <a:lstStyle/>
          <a:p>
            <a:endParaRPr lang="de-CH"/>
          </a:p>
        </p:txBody>
      </p:sp>
      <p:sp>
        <p:nvSpPr>
          <p:cNvPr id="4110" name="Text Box 10"/>
          <p:cNvSpPr txBox="1">
            <a:spLocks noChangeArrowheads="1"/>
          </p:cNvSpPr>
          <p:nvPr/>
        </p:nvSpPr>
        <p:spPr bwMode="auto">
          <a:xfrm>
            <a:off x="5487988" y="1567485"/>
            <a:ext cx="14478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1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</a:rPr>
              <a:t>reference</a:t>
            </a:r>
          </a:p>
        </p:txBody>
      </p:sp>
      <p:sp>
        <p:nvSpPr>
          <p:cNvPr id="4111" name="Rectangle 6"/>
          <p:cNvSpPr>
            <a:spLocks noChangeArrowheads="1"/>
          </p:cNvSpPr>
          <p:nvPr/>
        </p:nvSpPr>
        <p:spPr bwMode="auto">
          <a:xfrm>
            <a:off x="4989513" y="4437063"/>
            <a:ext cx="1681162" cy="320675"/>
          </a:xfrm>
          <a:prstGeom prst="rect">
            <a:avLst/>
          </a:prstGeom>
          <a:solidFill>
            <a:schemeClr val="bg1"/>
          </a:solidFill>
          <a:ln w="2556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4112" name="Rectangle 6"/>
          <p:cNvSpPr>
            <a:spLocks noChangeArrowheads="1"/>
          </p:cNvSpPr>
          <p:nvPr/>
        </p:nvSpPr>
        <p:spPr bwMode="auto">
          <a:xfrm>
            <a:off x="4979988" y="5913438"/>
            <a:ext cx="1681162" cy="320675"/>
          </a:xfrm>
          <a:prstGeom prst="rect">
            <a:avLst/>
          </a:prstGeom>
          <a:solidFill>
            <a:schemeClr val="bg1"/>
          </a:solidFill>
          <a:ln w="2556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4113" name="Rectangle 6"/>
          <p:cNvSpPr>
            <a:spLocks noChangeArrowheads="1"/>
          </p:cNvSpPr>
          <p:nvPr/>
        </p:nvSpPr>
        <p:spPr bwMode="auto">
          <a:xfrm>
            <a:off x="4983163" y="4749800"/>
            <a:ext cx="1676400" cy="1171575"/>
          </a:xfrm>
          <a:prstGeom prst="rect">
            <a:avLst/>
          </a:prstGeom>
          <a:solidFill>
            <a:schemeClr val="bg1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4114" name="Rectangle 3"/>
          <p:cNvSpPr>
            <a:spLocks noChangeArrowheads="1"/>
          </p:cNvSpPr>
          <p:nvPr/>
        </p:nvSpPr>
        <p:spPr bwMode="auto">
          <a:xfrm>
            <a:off x="5164138" y="4845050"/>
            <a:ext cx="1285875" cy="314325"/>
          </a:xfrm>
          <a:prstGeom prst="rect">
            <a:avLst/>
          </a:prstGeom>
          <a:solidFill>
            <a:srgbClr val="008080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de-CH"/>
              <a:t>1.2</a:t>
            </a:r>
          </a:p>
        </p:txBody>
      </p:sp>
      <p:sp>
        <p:nvSpPr>
          <p:cNvPr id="4115" name="Rectangle 3"/>
          <p:cNvSpPr>
            <a:spLocks noChangeArrowheads="1"/>
          </p:cNvSpPr>
          <p:nvPr/>
        </p:nvSpPr>
        <p:spPr bwMode="auto">
          <a:xfrm>
            <a:off x="5167313" y="5159375"/>
            <a:ext cx="1281112" cy="304800"/>
          </a:xfrm>
          <a:prstGeom prst="rect">
            <a:avLst/>
          </a:prstGeom>
          <a:solidFill>
            <a:schemeClr val="bg1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de-CH"/>
              <a:t>5.0</a:t>
            </a:r>
          </a:p>
        </p:txBody>
      </p:sp>
      <p:sp>
        <p:nvSpPr>
          <p:cNvPr id="4116" name="Text Box 9"/>
          <p:cNvSpPr txBox="1">
            <a:spLocks noChangeArrowheads="1"/>
          </p:cNvSpPr>
          <p:nvPr/>
        </p:nvSpPr>
        <p:spPr bwMode="auto">
          <a:xfrm>
            <a:off x="3763963" y="2731123"/>
            <a:ext cx="2332037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smtClean="0">
                <a:solidFill>
                  <a:srgbClr val="3333FF"/>
                </a:solidFill>
              </a:rPr>
              <a:t>(</a:t>
            </a:r>
            <a:r>
              <a:rPr lang="en-GB" sz="2000" i="1" dirty="0" smtClean="0">
                <a:solidFill>
                  <a:srgbClr val="3333FF"/>
                </a:solidFill>
              </a:rPr>
              <a:t>SOME_CLASS </a:t>
            </a:r>
            <a:r>
              <a:rPr lang="en-GB" sz="20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4117" name="Text Box 9"/>
          <p:cNvSpPr txBox="1">
            <a:spLocks noChangeArrowheads="1"/>
          </p:cNvSpPr>
          <p:nvPr/>
        </p:nvSpPr>
        <p:spPr bwMode="auto">
          <a:xfrm>
            <a:off x="4656138" y="6240463"/>
            <a:ext cx="2332037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smtClean="0">
                <a:solidFill>
                  <a:srgbClr val="3333FF"/>
                </a:solidFill>
              </a:rPr>
              <a:t>(</a:t>
            </a:r>
            <a:r>
              <a:rPr lang="en-GB" sz="2000" i="1" dirty="0" smtClean="0">
                <a:solidFill>
                  <a:srgbClr val="3333FF"/>
                </a:solidFill>
              </a:rPr>
              <a:t>SOME_CLASS </a:t>
            </a:r>
            <a:r>
              <a:rPr lang="en-GB" sz="20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4118" name="Text Box 9"/>
          <p:cNvSpPr txBox="1">
            <a:spLocks noChangeArrowheads="1"/>
          </p:cNvSpPr>
          <p:nvPr/>
        </p:nvSpPr>
        <p:spPr bwMode="auto">
          <a:xfrm>
            <a:off x="5151438" y="5459413"/>
            <a:ext cx="1303337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smtClean="0">
                <a:solidFill>
                  <a:srgbClr val="008000"/>
                </a:solidFill>
              </a:rPr>
              <a:t>(</a:t>
            </a:r>
            <a:r>
              <a:rPr lang="en-GB" sz="2000" i="1" dirty="0" smtClean="0">
                <a:solidFill>
                  <a:srgbClr val="008000"/>
                </a:solidFill>
              </a:rPr>
              <a:t>POINT </a:t>
            </a:r>
            <a:r>
              <a:rPr lang="en-GB" sz="2000" dirty="0">
                <a:solidFill>
                  <a:srgbClr val="0080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Local variables vs. attributes</a:t>
            </a:r>
            <a:endParaRPr lang="de-CH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Which one of the two correct versions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(2 and 4) do you like more? Why?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Describe the conditions under which it is better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to use a local variable instead of an attribute and 	vice versa  </a:t>
            </a:r>
            <a:endParaRPr lang="de-CH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 rot="2280000">
            <a:off x="6413500" y="1500188"/>
            <a:ext cx="2728913" cy="765175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FFFF00"/>
                </a:solidFill>
              </a:rPr>
              <a:t>Hands-On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</a:t>
            </a:r>
            <a:endParaRPr lang="de-CH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1195760"/>
            <a:ext cx="8424862" cy="4262315"/>
          </a:xfrm>
        </p:spPr>
        <p:txBody>
          <a:bodyPr/>
          <a:lstStyle/>
          <a:p>
            <a:pPr>
              <a:spcBef>
                <a:spcPts val="1800"/>
              </a:spcBef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Inside every function you can use the predefined local variable </a:t>
            </a:r>
            <a:r>
              <a:rPr lang="en-US" b="1" dirty="0" smtClean="0">
                <a:solidFill>
                  <a:srgbClr val="333399"/>
                </a:solidFill>
              </a:rPr>
              <a:t>Result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(you needn’t and shouldn’t declare it)</a:t>
            </a:r>
          </a:p>
          <a:p>
            <a:pPr>
              <a:spcBef>
                <a:spcPts val="1800"/>
              </a:spcBef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The return value of a function is whatever value the </a:t>
            </a:r>
            <a:r>
              <a:rPr lang="en-US" b="1" dirty="0" smtClean="0">
                <a:solidFill>
                  <a:srgbClr val="333399"/>
                </a:solidFill>
              </a:rPr>
              <a:t>Result</a:t>
            </a:r>
            <a:r>
              <a:rPr lang="en-US" dirty="0" smtClean="0">
                <a:solidFill>
                  <a:schemeClr val="tx1"/>
                </a:solidFill>
              </a:rPr>
              <a:t> variable has at the end of the function execution</a:t>
            </a:r>
          </a:p>
          <a:p>
            <a:pPr>
              <a:spcBef>
                <a:spcPts val="1800"/>
              </a:spcBef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At the beginning of routine’s body </a:t>
            </a:r>
            <a:r>
              <a:rPr lang="en-US" b="1" dirty="0" smtClean="0">
                <a:solidFill>
                  <a:srgbClr val="333399"/>
                </a:solidFill>
              </a:rPr>
              <a:t>Result</a:t>
            </a:r>
            <a:r>
              <a:rPr lang="en-US" dirty="0" smtClean="0">
                <a:solidFill>
                  <a:schemeClr val="tx1"/>
                </a:solidFill>
              </a:rPr>
              <a:t> (as well as regular local variables) is initialized with the default value of its type </a:t>
            </a:r>
          </a:p>
          <a:p>
            <a:pPr>
              <a:spcBef>
                <a:spcPts val="1800"/>
              </a:spcBef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Every regular local variable is declared with some type; and what is the type of </a:t>
            </a:r>
            <a:r>
              <a:rPr lang="en-US" b="1" dirty="0" smtClean="0">
                <a:solidFill>
                  <a:srgbClr val="333399"/>
                </a:solidFill>
              </a:rPr>
              <a:t>Result</a:t>
            </a:r>
            <a:r>
              <a:rPr lang="en-US" dirty="0" smtClean="0">
                <a:solidFill>
                  <a:schemeClr val="tx1"/>
                </a:solidFill>
              </a:rPr>
              <a:t>?   </a:t>
            </a:r>
            <a:endParaRPr lang="de-CH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5613" y="5493490"/>
            <a:ext cx="8424862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	It’s the function return type!   </a:t>
            </a:r>
            <a:endParaRPr lang="de-CH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Compilation error? (5)</a:t>
            </a:r>
            <a:endParaRPr lang="de-CH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12293" name="Content Placeholder 2"/>
          <p:cNvSpPr>
            <a:spLocks noGrp="1"/>
          </p:cNvSpPr>
          <p:nvPr>
            <p:ph idx="1"/>
          </p:nvPr>
        </p:nvSpPr>
        <p:spPr>
          <a:xfrm>
            <a:off x="468313" y="892175"/>
            <a:ext cx="8424862" cy="5621338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sz="1800" b="1" dirty="0" smtClean="0">
                <a:solidFill>
                  <a:srgbClr val="333399"/>
                </a:solidFill>
              </a:rPr>
              <a:t>class</a:t>
            </a:r>
            <a:r>
              <a:rPr lang="en-US" sz="1800" dirty="0" smtClean="0"/>
              <a:t> </a:t>
            </a:r>
            <a:r>
              <a:rPr lang="en-US" sz="1800" i="1" dirty="0" smtClean="0"/>
              <a:t>PERSON</a:t>
            </a:r>
          </a:p>
          <a:p>
            <a:pPr>
              <a:buFont typeface="Wingdings" charset="2"/>
              <a:buNone/>
            </a:pPr>
            <a:r>
              <a:rPr lang="en-US" sz="1800" b="1" dirty="0" smtClean="0">
                <a:solidFill>
                  <a:srgbClr val="333399"/>
                </a:solidFill>
              </a:rPr>
              <a:t>feature</a:t>
            </a:r>
          </a:p>
          <a:p>
            <a:pPr>
              <a:buFont typeface="Wingdings" charset="2"/>
              <a:buNone/>
            </a:pPr>
            <a:r>
              <a:rPr lang="en-US" sz="1800" b="1" dirty="0" smtClean="0">
                <a:solidFill>
                  <a:srgbClr val="003399"/>
                </a:solidFill>
              </a:rPr>
              <a:t>	</a:t>
            </a:r>
            <a:r>
              <a:rPr lang="en-US" sz="1800" dirty="0" smtClean="0"/>
              <a:t>…</a:t>
            </a:r>
            <a:r>
              <a:rPr lang="en-US" sz="1800" dirty="0" smtClean="0">
                <a:solidFill>
                  <a:srgbClr val="003399"/>
                </a:solidFill>
              </a:rPr>
              <a:t>	</a:t>
            </a:r>
            <a:r>
              <a:rPr lang="en-US" sz="1800" dirty="0" smtClean="0">
                <a:solidFill>
                  <a:srgbClr val="990000"/>
                </a:solidFill>
              </a:rPr>
              <a:t>-- </a:t>
            </a:r>
            <a:r>
              <a:rPr lang="en-US" sz="1800" i="1" dirty="0" smtClean="0"/>
              <a:t>name</a:t>
            </a:r>
            <a:r>
              <a:rPr lang="en-US" sz="1800" dirty="0" smtClean="0">
                <a:solidFill>
                  <a:srgbClr val="990000"/>
                </a:solidFill>
              </a:rPr>
              <a:t> and </a:t>
            </a:r>
            <a:r>
              <a:rPr lang="en-US" sz="1800" i="1" dirty="0" err="1" smtClean="0"/>
              <a:t>set_name</a:t>
            </a:r>
            <a:r>
              <a:rPr lang="en-US" sz="1800" dirty="0" smtClean="0">
                <a:solidFill>
                  <a:srgbClr val="990000"/>
                </a:solidFill>
              </a:rPr>
              <a:t> as before</a:t>
            </a:r>
            <a:endParaRPr lang="en-US" sz="1800" b="1" dirty="0" smtClean="0">
              <a:solidFill>
                <a:srgbClr val="990000"/>
              </a:solidFill>
            </a:endParaRPr>
          </a:p>
          <a:p>
            <a:pPr>
              <a:buFont typeface="Wingdings" charset="2"/>
              <a:buNone/>
            </a:pPr>
            <a:r>
              <a:rPr lang="en-US" sz="1800" dirty="0" smtClean="0"/>
              <a:t>	</a:t>
            </a:r>
            <a:r>
              <a:rPr lang="en-US" sz="1800" i="1" dirty="0" err="1" smtClean="0"/>
              <a:t>exchange_names</a:t>
            </a:r>
            <a:r>
              <a:rPr lang="en-US" sz="1800" dirty="0" smtClean="0"/>
              <a:t> (</a:t>
            </a:r>
            <a:r>
              <a:rPr lang="en-US" sz="1800" i="1" dirty="0" smtClean="0"/>
              <a:t>other</a:t>
            </a:r>
            <a:r>
              <a:rPr lang="en-US" sz="1800" dirty="0" smtClean="0"/>
              <a:t>: </a:t>
            </a:r>
            <a:r>
              <a:rPr lang="en-US" sz="1800" i="1" dirty="0" smtClean="0"/>
              <a:t>PERSON</a:t>
            </a:r>
            <a:r>
              <a:rPr lang="en-US" sz="1800" dirty="0" smtClean="0"/>
              <a:t>)</a:t>
            </a:r>
          </a:p>
          <a:p>
            <a:pPr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do</a:t>
            </a:r>
            <a:r>
              <a:rPr lang="en-US" sz="1800" dirty="0" smtClean="0">
                <a:solidFill>
                  <a:srgbClr val="333399"/>
                </a:solidFill>
              </a:rPr>
              <a:t> </a:t>
            </a:r>
          </a:p>
          <a:p>
            <a:pPr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b="1" dirty="0" smtClean="0">
                <a:solidFill>
                  <a:srgbClr val="333399"/>
                </a:solidFill>
              </a:rPr>
              <a:t>Result</a:t>
            </a:r>
            <a:r>
              <a:rPr lang="en-US" sz="1800" dirty="0" smtClean="0"/>
              <a:t> := </a:t>
            </a:r>
            <a:r>
              <a:rPr lang="en-US" sz="1800" i="1" dirty="0" smtClean="0"/>
              <a:t>other</a:t>
            </a:r>
            <a:r>
              <a:rPr lang="en-US" sz="1800" dirty="0" smtClean="0"/>
              <a:t>.</a:t>
            </a:r>
            <a:r>
              <a:rPr lang="en-US" sz="1800" i="1" dirty="0" smtClean="0"/>
              <a:t>name</a:t>
            </a:r>
            <a:endParaRPr lang="en-US" sz="1800" dirty="0" smtClean="0"/>
          </a:p>
          <a:p>
            <a:pPr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i="1" dirty="0" err="1" smtClean="0"/>
              <a:t>other</a:t>
            </a:r>
            <a:r>
              <a:rPr lang="en-US" sz="1800" dirty="0" err="1" smtClean="0"/>
              <a:t>.</a:t>
            </a:r>
            <a:r>
              <a:rPr lang="en-US" sz="1800" i="1" dirty="0" err="1" smtClean="0"/>
              <a:t>set_name</a:t>
            </a:r>
            <a:r>
              <a:rPr lang="en-US" sz="1800" dirty="0" smtClean="0"/>
              <a:t> (</a:t>
            </a:r>
            <a:r>
              <a:rPr lang="en-US" sz="1800" i="1" dirty="0" smtClean="0"/>
              <a:t>name</a:t>
            </a:r>
            <a:r>
              <a:rPr lang="en-US" sz="1800" dirty="0" smtClean="0"/>
              <a:t>)</a:t>
            </a:r>
          </a:p>
          <a:p>
            <a:pPr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i="1" dirty="0" err="1" smtClean="0"/>
              <a:t>set_name</a:t>
            </a:r>
            <a:r>
              <a:rPr lang="en-US" sz="1800" dirty="0" smtClean="0"/>
              <a:t> (</a:t>
            </a:r>
            <a:r>
              <a:rPr lang="en-US" sz="1800" b="1" dirty="0" smtClean="0">
                <a:solidFill>
                  <a:srgbClr val="333399"/>
                </a:solidFill>
              </a:rPr>
              <a:t>Result</a:t>
            </a:r>
            <a:r>
              <a:rPr lang="en-US" sz="1800" dirty="0" smtClean="0"/>
              <a:t>)</a:t>
            </a:r>
          </a:p>
          <a:p>
            <a:pPr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end</a:t>
            </a:r>
          </a:p>
          <a:p>
            <a:pPr>
              <a:buFont typeface="Wingdings" charset="2"/>
              <a:buNone/>
            </a:pPr>
            <a:endParaRPr lang="en-US" sz="1800" b="1" dirty="0" smtClean="0">
              <a:solidFill>
                <a:srgbClr val="003399"/>
              </a:solidFill>
            </a:endParaRPr>
          </a:p>
          <a:p>
            <a:pPr>
              <a:buFont typeface="Wingdings" charset="2"/>
              <a:buNone/>
            </a:pPr>
            <a:r>
              <a:rPr lang="en-US" sz="1800" dirty="0" smtClean="0"/>
              <a:t>	</a:t>
            </a:r>
            <a:r>
              <a:rPr lang="en-US" sz="1800" i="1" dirty="0" err="1" smtClean="0"/>
              <a:t>name_with_semicolon</a:t>
            </a:r>
            <a:r>
              <a:rPr lang="en-US" sz="1800" i="1" dirty="0" smtClean="0"/>
              <a:t>: STRING</a:t>
            </a:r>
          </a:p>
          <a:p>
            <a:pPr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do</a:t>
            </a:r>
          </a:p>
          <a:p>
            <a:pPr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b="1" dirty="0" smtClean="0">
                <a:solidFill>
                  <a:srgbClr val="333399"/>
                </a:solidFill>
              </a:rPr>
              <a:t>create</a:t>
            </a:r>
            <a:r>
              <a:rPr lang="en-US" sz="1800" dirty="0" smtClean="0"/>
              <a:t> </a:t>
            </a:r>
            <a:r>
              <a:rPr lang="en-US" sz="1800" b="1" dirty="0" err="1" smtClean="0">
                <a:solidFill>
                  <a:srgbClr val="333399"/>
                </a:solidFill>
              </a:rPr>
              <a:t>Result</a:t>
            </a:r>
            <a:r>
              <a:rPr lang="en-US" sz="1800" dirty="0" err="1" smtClean="0"/>
              <a:t>.</a:t>
            </a:r>
            <a:r>
              <a:rPr lang="en-US" sz="1800" i="1" dirty="0" err="1" smtClean="0"/>
              <a:t>make_from_string</a:t>
            </a:r>
            <a:r>
              <a:rPr lang="en-US" sz="1800" dirty="0" smtClean="0"/>
              <a:t> (</a:t>
            </a:r>
            <a:r>
              <a:rPr lang="en-US" sz="1800" i="1" dirty="0" smtClean="0"/>
              <a:t>name</a:t>
            </a:r>
            <a:r>
              <a:rPr lang="en-US" sz="1800" dirty="0" smtClean="0"/>
              <a:t>) </a:t>
            </a:r>
          </a:p>
          <a:p>
            <a:pPr>
              <a:buFont typeface="Wingdings" charset="2"/>
              <a:buNone/>
            </a:pPr>
            <a:r>
              <a:rPr lang="en-US" sz="1800" i="1" dirty="0" smtClean="0">
                <a:solidFill>
                  <a:srgbClr val="3E609E"/>
                </a:solidFill>
              </a:rPr>
              <a:t>			</a:t>
            </a:r>
            <a:r>
              <a:rPr lang="en-US" sz="1800" b="1" dirty="0" err="1" smtClean="0">
                <a:solidFill>
                  <a:srgbClr val="333399"/>
                </a:solidFill>
              </a:rPr>
              <a:t>Result</a:t>
            </a:r>
            <a:r>
              <a:rPr lang="en-US" sz="1800" dirty="0" err="1" smtClean="0"/>
              <a:t>.</a:t>
            </a:r>
            <a:r>
              <a:rPr lang="en-US" sz="1800" i="1" dirty="0" err="1" smtClean="0"/>
              <a:t>append</a:t>
            </a:r>
            <a:r>
              <a:rPr lang="en-US" sz="1800" dirty="0" smtClean="0"/>
              <a:t>(‘;’) </a:t>
            </a:r>
          </a:p>
          <a:p>
            <a:pPr>
              <a:buFont typeface="Wingdings" charset="2"/>
              <a:buNone/>
            </a:pPr>
            <a:r>
              <a:rPr lang="en-US" sz="1800" i="1" dirty="0" smtClean="0">
                <a:solidFill>
                  <a:srgbClr val="3E609E"/>
                </a:solidFill>
              </a:rPr>
              <a:t>			</a:t>
            </a:r>
            <a:r>
              <a:rPr lang="en-US" sz="1800" i="1" dirty="0" smtClean="0"/>
              <a:t>print</a:t>
            </a:r>
            <a:r>
              <a:rPr lang="en-US" sz="1800" dirty="0" smtClean="0"/>
              <a:t> (</a:t>
            </a:r>
            <a:r>
              <a:rPr lang="en-US" sz="1800" b="1" dirty="0" smtClean="0">
                <a:solidFill>
                  <a:srgbClr val="333399"/>
                </a:solidFill>
              </a:rPr>
              <a:t>Result</a:t>
            </a:r>
            <a:r>
              <a:rPr lang="en-US" sz="1800" dirty="0" smtClean="0"/>
              <a:t>)</a:t>
            </a:r>
          </a:p>
          <a:p>
            <a:pPr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end</a:t>
            </a:r>
          </a:p>
          <a:p>
            <a:pPr>
              <a:buFont typeface="Wingdings" charset="2"/>
              <a:buNone/>
            </a:pPr>
            <a:r>
              <a:rPr lang="en-US" sz="1800" b="1" dirty="0" smtClean="0">
                <a:solidFill>
                  <a:srgbClr val="333399"/>
                </a:solidFill>
              </a:rPr>
              <a:t>end</a:t>
            </a:r>
            <a:endParaRPr lang="de-CH" sz="1800" b="1" dirty="0" smtClean="0">
              <a:solidFill>
                <a:srgbClr val="333399"/>
              </a:solidFill>
            </a:endParaRPr>
          </a:p>
        </p:txBody>
      </p:sp>
      <p:sp>
        <p:nvSpPr>
          <p:cNvPr id="12294" name="Text Box 3"/>
          <p:cNvSpPr txBox="1">
            <a:spLocks noChangeArrowheads="1"/>
          </p:cNvSpPr>
          <p:nvPr/>
        </p:nvSpPr>
        <p:spPr bwMode="auto">
          <a:xfrm rot="2280000">
            <a:off x="6413500" y="885825"/>
            <a:ext cx="2728913" cy="765175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5883007" y="2193812"/>
            <a:ext cx="2198102" cy="869818"/>
          </a:xfrm>
          <a:prstGeom prst="wedgeRectCallout">
            <a:avLst>
              <a:gd name="adj1" fmla="val -139650"/>
              <a:gd name="adj2" fmla="val -8197"/>
            </a:avLst>
          </a:prstGeom>
          <a:solidFill>
            <a:srgbClr val="FF616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Error: </a:t>
            </a:r>
            <a:r>
              <a:rPr lang="en-US" sz="1800" dirty="0" smtClean="0">
                <a:solidFill>
                  <a:srgbClr val="333399"/>
                </a:solidFill>
              </a:rPr>
              <a:t>Result can not be used in a procedure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68313" y="963628"/>
            <a:ext cx="8424862" cy="15875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In object-oriented computation each routine call is performed on a certain object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Inside the routine we can access this object using the predefined entity </a:t>
            </a:r>
            <a:r>
              <a:rPr lang="en-US" b="1" dirty="0" smtClean="0">
                <a:solidFill>
                  <a:srgbClr val="333399"/>
                </a:solidFill>
              </a:rPr>
              <a:t>Current</a:t>
            </a:r>
          </a:p>
        </p:txBody>
      </p:sp>
      <p:sp>
        <p:nvSpPr>
          <p:cNvPr id="19" name="Cloud Callout 18"/>
          <p:cNvSpPr/>
          <p:nvPr/>
        </p:nvSpPr>
        <p:spPr>
          <a:xfrm>
            <a:off x="1314450" y="3281363"/>
            <a:ext cx="2832100" cy="2317750"/>
          </a:xfrm>
          <a:prstGeom prst="cloudCallout">
            <a:avLst>
              <a:gd name="adj1" fmla="val 59919"/>
              <a:gd name="adj2" fmla="val -54991"/>
            </a:avLst>
          </a:prstGeom>
          <a:solidFill>
            <a:srgbClr val="DFEB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CH"/>
          </a:p>
        </p:txBody>
      </p:sp>
      <p:sp>
        <p:nvSpPr>
          <p:cNvPr id="1536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Current</a:t>
            </a:r>
            <a:endParaRPr lang="de-CH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15367" name="Rectangle 2"/>
          <p:cNvSpPr>
            <a:spLocks noChangeArrowheads="1"/>
          </p:cNvSpPr>
          <p:nvPr/>
        </p:nvSpPr>
        <p:spPr bwMode="auto">
          <a:xfrm>
            <a:off x="1966913" y="4627563"/>
            <a:ext cx="1504950" cy="304800"/>
          </a:xfrm>
          <a:prstGeom prst="rect">
            <a:avLst/>
          </a:prstGeom>
          <a:solidFill>
            <a:srgbClr val="00808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15368" name="Rectangle 3"/>
          <p:cNvSpPr>
            <a:spLocks noChangeArrowheads="1"/>
          </p:cNvSpPr>
          <p:nvPr/>
        </p:nvSpPr>
        <p:spPr bwMode="auto">
          <a:xfrm>
            <a:off x="1966913" y="3960813"/>
            <a:ext cx="1504950" cy="314325"/>
          </a:xfrm>
          <a:prstGeom prst="rect">
            <a:avLst/>
          </a:prstGeom>
          <a:solidFill>
            <a:srgbClr val="00808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865312" y="4951413"/>
            <a:ext cx="1721949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smtClean="0">
                <a:solidFill>
                  <a:srgbClr val="3333FF"/>
                </a:solidFill>
              </a:rPr>
              <a:t>(</a:t>
            </a:r>
            <a:r>
              <a:rPr lang="en-GB" sz="2000" i="1" dirty="0" smtClean="0">
                <a:solidFill>
                  <a:srgbClr val="3333FF"/>
                </a:solidFill>
              </a:rPr>
              <a:t>STATION )</a:t>
            </a:r>
            <a:endParaRPr lang="en-GB" sz="2000" dirty="0">
              <a:solidFill>
                <a:srgbClr val="3333FF"/>
              </a:solidFill>
            </a:endParaRPr>
          </a:p>
        </p:txBody>
      </p:sp>
      <p:cxnSp>
        <p:nvCxnSpPr>
          <p:cNvPr id="12" name="Elbow Connector 11"/>
          <p:cNvCxnSpPr/>
          <p:nvPr/>
        </p:nvCxnSpPr>
        <p:spPr>
          <a:xfrm rot="10800000">
            <a:off x="1077913" y="3219450"/>
            <a:ext cx="889000" cy="603250"/>
          </a:xfrm>
          <a:prstGeom prst="bentConnector3">
            <a:avLst>
              <a:gd name="adj1" fmla="val 99889"/>
            </a:avLst>
          </a:prstGeom>
          <a:ln w="19050">
            <a:solidFill>
              <a:srgbClr val="C00000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1" name="TextBox 16"/>
          <p:cNvSpPr txBox="1">
            <a:spLocks noChangeArrowheads="1"/>
          </p:cNvSpPr>
          <p:nvPr/>
        </p:nvSpPr>
        <p:spPr bwMode="auto">
          <a:xfrm>
            <a:off x="900113" y="2824163"/>
            <a:ext cx="20431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 dirty="0" err="1">
                <a:solidFill>
                  <a:srgbClr val="3333FF"/>
                </a:solidFill>
              </a:rPr>
              <a:t>x</a:t>
            </a:r>
            <a:r>
              <a:rPr lang="en-US" dirty="0" err="1">
                <a:solidFill>
                  <a:srgbClr val="3333FF"/>
                </a:solidFill>
              </a:rPr>
              <a:t>.</a:t>
            </a:r>
            <a:r>
              <a:rPr lang="en-US" i="1" dirty="0" err="1">
                <a:solidFill>
                  <a:srgbClr val="3333FF"/>
                </a:solidFill>
              </a:rPr>
              <a:t>connect</a:t>
            </a:r>
            <a:r>
              <a:rPr lang="en-US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(</a:t>
            </a:r>
            <a:r>
              <a:rPr lang="en-US" i="1" dirty="0">
                <a:solidFill>
                  <a:srgbClr val="3333FF"/>
                </a:solidFill>
              </a:rPr>
              <a:t>y</a:t>
            </a:r>
            <a:r>
              <a:rPr lang="en-US" dirty="0">
                <a:solidFill>
                  <a:srgbClr val="3333FF"/>
                </a:solidFill>
              </a:rPr>
              <a:t>)</a:t>
            </a:r>
            <a:endParaRPr lang="de-CH" dirty="0">
              <a:solidFill>
                <a:srgbClr val="3333FF"/>
              </a:solidFill>
            </a:endParaRPr>
          </a:p>
        </p:txBody>
      </p:sp>
      <p:sp>
        <p:nvSpPr>
          <p:cNvPr id="15372" name="TextBox 17"/>
          <p:cNvSpPr txBox="1">
            <a:spLocks noChangeArrowheads="1"/>
          </p:cNvSpPr>
          <p:nvPr/>
        </p:nvSpPr>
        <p:spPr bwMode="auto">
          <a:xfrm>
            <a:off x="4446588" y="2917825"/>
            <a:ext cx="4384675" cy="230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i="1" dirty="0">
                <a:solidFill>
                  <a:srgbClr val="3333FF"/>
                </a:solidFill>
              </a:rPr>
              <a:t>connect</a:t>
            </a:r>
            <a:r>
              <a:rPr lang="en-US" dirty="0">
                <a:solidFill>
                  <a:srgbClr val="3333FF"/>
                </a:solidFill>
              </a:rPr>
              <a:t> (</a:t>
            </a:r>
            <a:r>
              <a:rPr lang="en-US" i="1" dirty="0">
                <a:solidFill>
                  <a:srgbClr val="3333FF"/>
                </a:solidFill>
              </a:rPr>
              <a:t>other</a:t>
            </a:r>
            <a:r>
              <a:rPr lang="en-US" dirty="0">
                <a:solidFill>
                  <a:srgbClr val="3333FF"/>
                </a:solidFill>
              </a:rPr>
              <a:t>: </a:t>
            </a:r>
            <a:r>
              <a:rPr lang="en-US" i="1" dirty="0">
                <a:solidFill>
                  <a:srgbClr val="3333FF"/>
                </a:solidFill>
              </a:rPr>
              <a:t>STATION</a:t>
            </a:r>
            <a:r>
              <a:rPr lang="en-US" dirty="0">
                <a:solidFill>
                  <a:srgbClr val="3333FF"/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dirty="0"/>
              <a:t>    </a:t>
            </a:r>
            <a:r>
              <a:rPr lang="en-US" b="1" dirty="0">
                <a:solidFill>
                  <a:srgbClr val="333399"/>
                </a:solidFill>
              </a:rPr>
              <a:t>do</a:t>
            </a:r>
          </a:p>
          <a:p>
            <a:pPr>
              <a:spcBef>
                <a:spcPts val="0"/>
              </a:spcBef>
            </a:pPr>
            <a:r>
              <a:rPr lang="en-US" dirty="0"/>
              <a:t>	</a:t>
            </a:r>
            <a:r>
              <a:rPr lang="en-US" dirty="0">
                <a:solidFill>
                  <a:srgbClr val="3333FF"/>
                </a:solidFill>
              </a:rPr>
              <a:t>…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3333FF"/>
                </a:solidFill>
              </a:rPr>
              <a:t>	</a:t>
            </a:r>
            <a:r>
              <a:rPr lang="en-US" i="1" dirty="0" err="1">
                <a:solidFill>
                  <a:srgbClr val="3333FF"/>
                </a:solidFill>
              </a:rPr>
              <a:t>road</a:t>
            </a:r>
            <a:r>
              <a:rPr lang="en-US" dirty="0" err="1">
                <a:solidFill>
                  <a:srgbClr val="3333FF"/>
                </a:solidFill>
              </a:rPr>
              <a:t>.</a:t>
            </a:r>
            <a:r>
              <a:rPr lang="en-US" i="1" dirty="0" err="1">
                <a:solidFill>
                  <a:srgbClr val="3333FF"/>
                </a:solidFill>
              </a:rPr>
              <a:t>connect</a:t>
            </a:r>
            <a:r>
              <a:rPr lang="en-US" dirty="0">
                <a:solidFill>
                  <a:srgbClr val="3333FF"/>
                </a:solidFill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		</a:t>
            </a:r>
            <a:r>
              <a:rPr lang="en-US" dirty="0">
                <a:solidFill>
                  <a:srgbClr val="3333FF"/>
                </a:solidFill>
              </a:rPr>
              <a:t>(</a:t>
            </a:r>
            <a:r>
              <a:rPr lang="en-US" b="1" dirty="0">
                <a:solidFill>
                  <a:srgbClr val="333399"/>
                </a:solidFill>
              </a:rPr>
              <a:t>Current</a:t>
            </a:r>
            <a:r>
              <a:rPr lang="en-US" dirty="0">
                <a:solidFill>
                  <a:srgbClr val="3333FF"/>
                </a:solidFill>
              </a:rPr>
              <a:t>, </a:t>
            </a:r>
            <a:r>
              <a:rPr lang="en-US" i="1" dirty="0">
                <a:solidFill>
                  <a:srgbClr val="3333FF"/>
                </a:solidFill>
              </a:rPr>
              <a:t>other</a:t>
            </a:r>
            <a:r>
              <a:rPr lang="en-US" dirty="0">
                <a:solidFill>
                  <a:srgbClr val="3333FF"/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dirty="0"/>
              <a:t>    </a:t>
            </a:r>
            <a:r>
              <a:rPr lang="en-US" b="1" dirty="0">
                <a:solidFill>
                  <a:srgbClr val="333399"/>
                </a:solidFill>
              </a:rPr>
              <a:t>end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/>
              <a:t>  	</a:t>
            </a:r>
            <a:endParaRPr lang="de-CH" dirty="0"/>
          </a:p>
        </p:txBody>
      </p:sp>
      <p:sp>
        <p:nvSpPr>
          <p:cNvPr id="15373" name="Rectangle 3"/>
          <p:cNvSpPr>
            <a:spLocks noChangeArrowheads="1"/>
          </p:cNvSpPr>
          <p:nvPr/>
        </p:nvSpPr>
        <p:spPr bwMode="auto">
          <a:xfrm>
            <a:off x="1971675" y="3624263"/>
            <a:ext cx="1500188" cy="328612"/>
          </a:xfrm>
          <a:prstGeom prst="rect">
            <a:avLst/>
          </a:prstGeom>
          <a:solidFill>
            <a:schemeClr val="bg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15374" name="Rectangle 3"/>
          <p:cNvSpPr>
            <a:spLocks noChangeArrowheads="1"/>
          </p:cNvSpPr>
          <p:nvPr/>
        </p:nvSpPr>
        <p:spPr bwMode="auto">
          <a:xfrm>
            <a:off x="1971675" y="4286250"/>
            <a:ext cx="1500188" cy="333375"/>
          </a:xfrm>
          <a:prstGeom prst="rect">
            <a:avLst/>
          </a:prstGeom>
          <a:solidFill>
            <a:schemeClr val="bg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15375" name="Rectangle 1"/>
          <p:cNvSpPr>
            <a:spLocks noChangeArrowheads="1"/>
          </p:cNvSpPr>
          <p:nvPr/>
        </p:nvSpPr>
        <p:spPr bwMode="auto">
          <a:xfrm>
            <a:off x="1966913" y="3617913"/>
            <a:ext cx="1504950" cy="1314450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cxnSp>
        <p:nvCxnSpPr>
          <p:cNvPr id="23" name="Straight Arrow Connector 22"/>
          <p:cNvCxnSpPr/>
          <p:nvPr/>
        </p:nvCxnSpPr>
        <p:spPr>
          <a:xfrm rot="10800000">
            <a:off x="3470275" y="4622800"/>
            <a:ext cx="2968625" cy="1588"/>
          </a:xfrm>
          <a:prstGeom prst="straightConnector1">
            <a:avLst/>
          </a:prstGeom>
          <a:ln w="1905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455613" y="5670550"/>
            <a:ext cx="84248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Ø"/>
            </a:pPr>
            <a:r>
              <a:rPr lang="en-US" dirty="0"/>
              <a:t>What is the type of </a:t>
            </a:r>
            <a:r>
              <a:rPr lang="en-US" b="1" dirty="0">
                <a:solidFill>
                  <a:srgbClr val="333399"/>
                </a:solidFill>
              </a:rPr>
              <a:t>Current</a:t>
            </a:r>
            <a:r>
              <a:rPr lang="en-US" dirty="0"/>
              <a:t>? 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68313" y="1268413"/>
            <a:ext cx="8424862" cy="136207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If the target of a feature call is </a:t>
            </a:r>
            <a:r>
              <a:rPr lang="en-US" b="1" dirty="0" smtClean="0">
                <a:solidFill>
                  <a:srgbClr val="333399"/>
                </a:solidFill>
              </a:rPr>
              <a:t>Current</a:t>
            </a:r>
            <a:r>
              <a:rPr lang="en-US" dirty="0" smtClean="0">
                <a:solidFill>
                  <a:schemeClr val="tx1"/>
                </a:solidFill>
              </a:rPr>
              <a:t>, it is common to omit it:</a:t>
            </a:r>
          </a:p>
          <a:p>
            <a:pPr algn="ctr">
              <a:buFont typeface="Wingdings" charset="2"/>
              <a:buNone/>
            </a:pPr>
            <a:r>
              <a:rPr lang="en-US" b="1" dirty="0" err="1" smtClean="0">
                <a:solidFill>
                  <a:srgbClr val="333399"/>
                </a:solidFill>
              </a:rPr>
              <a:t>Current</a:t>
            </a:r>
            <a:r>
              <a:rPr lang="en-US" dirty="0" err="1" smtClean="0"/>
              <a:t>.</a:t>
            </a:r>
            <a:r>
              <a:rPr lang="en-US" i="1" dirty="0" err="1" smtClean="0"/>
              <a:t>f</a:t>
            </a:r>
            <a:r>
              <a:rPr lang="en-US" dirty="0" smtClean="0"/>
              <a:t> (</a:t>
            </a:r>
            <a:r>
              <a:rPr lang="en-US" i="1" dirty="0" smtClean="0"/>
              <a:t>a</a:t>
            </a:r>
            <a:r>
              <a:rPr lang="en-US" dirty="0" smtClean="0"/>
              <a:t>) </a:t>
            </a:r>
            <a:endParaRPr lang="de-CH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606800" y="2066925"/>
            <a:ext cx="2105025" cy="461963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i="1" dirty="0">
                <a:solidFill>
                  <a:srgbClr val="3333FF"/>
                </a:solidFill>
                <a:latin typeface="+mn-lt"/>
              </a:rPr>
              <a:t>f</a:t>
            </a:r>
            <a:r>
              <a:rPr lang="en-US" dirty="0">
                <a:solidFill>
                  <a:srgbClr val="3333FF"/>
                </a:solidFill>
                <a:latin typeface="+mn-lt"/>
              </a:rPr>
              <a:t> (</a:t>
            </a:r>
            <a:r>
              <a:rPr lang="en-US" i="1" dirty="0">
                <a:solidFill>
                  <a:srgbClr val="3333FF"/>
                </a:solidFill>
                <a:latin typeface="+mn-lt"/>
              </a:rPr>
              <a:t>a</a:t>
            </a:r>
            <a:r>
              <a:rPr lang="en-US" dirty="0">
                <a:solidFill>
                  <a:srgbClr val="3333FF"/>
                </a:solidFill>
                <a:latin typeface="+mn-lt"/>
              </a:rPr>
              <a:t>)</a:t>
            </a:r>
            <a:endParaRPr lang="de-CH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Revisiting qualified vs. unqualified feature calls</a:t>
            </a:r>
            <a:endParaRPr lang="de-CH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68313" y="2811963"/>
            <a:ext cx="8424862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Ø"/>
              <a:defRPr/>
            </a:pPr>
            <a:r>
              <a:rPr lang="en-US" kern="0" dirty="0">
                <a:latin typeface="+mn-lt"/>
              </a:rPr>
              <a:t>Such a call is </a:t>
            </a:r>
            <a:r>
              <a:rPr lang="en-US" kern="0" dirty="0">
                <a:solidFill>
                  <a:srgbClr val="C00000"/>
                </a:solidFill>
                <a:latin typeface="+mn-lt"/>
              </a:rPr>
              <a:t>unqualified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Ø"/>
              <a:defRPr/>
            </a:pPr>
            <a:r>
              <a:rPr lang="en-US" kern="0" dirty="0">
                <a:latin typeface="+mn-lt"/>
              </a:rPr>
              <a:t>Otherwise, if the target of a call is specified explicitly, the call is </a:t>
            </a:r>
            <a:r>
              <a:rPr lang="en-US" kern="0" dirty="0">
                <a:solidFill>
                  <a:srgbClr val="C00000"/>
                </a:solidFill>
                <a:latin typeface="+mn-lt"/>
              </a:rPr>
              <a:t>qualified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i="1" kern="0" dirty="0" err="1">
                <a:solidFill>
                  <a:srgbClr val="3333FF"/>
                </a:solidFill>
                <a:latin typeface="+mn-lt"/>
              </a:rPr>
              <a:t>x</a:t>
            </a:r>
            <a:r>
              <a:rPr lang="en-US" kern="0" dirty="0" err="1">
                <a:solidFill>
                  <a:srgbClr val="3333FF"/>
                </a:solidFill>
                <a:latin typeface="+mn-lt"/>
              </a:rPr>
              <a:t>.</a:t>
            </a:r>
            <a:r>
              <a:rPr lang="en-US" i="1" kern="0" dirty="0" err="1">
                <a:solidFill>
                  <a:srgbClr val="3333FF"/>
                </a:solidFill>
                <a:latin typeface="+mn-lt"/>
              </a:rPr>
              <a:t>f</a:t>
            </a:r>
            <a:r>
              <a:rPr lang="en-US" kern="0" dirty="0">
                <a:solidFill>
                  <a:srgbClr val="3333FF"/>
                </a:solidFill>
                <a:latin typeface="+mn-lt"/>
              </a:rPr>
              <a:t> (</a:t>
            </a:r>
            <a:r>
              <a:rPr lang="en-US" i="1" kern="0" dirty="0">
                <a:solidFill>
                  <a:srgbClr val="3333FF"/>
                </a:solidFill>
                <a:latin typeface="+mn-lt"/>
              </a:rPr>
              <a:t>a</a:t>
            </a:r>
            <a:r>
              <a:rPr lang="en-US" kern="0" dirty="0">
                <a:solidFill>
                  <a:srgbClr val="3333FF"/>
                </a:solidFill>
                <a:latin typeface="+mn-lt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Qualified or unqualified?</a:t>
            </a:r>
            <a:endParaRPr lang="de-CH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Are the following feature calls, with their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feature names underlined, qualified or unqualified?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What are the targets of these calls?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  <a:defRPr/>
            </a:pPr>
            <a:r>
              <a:rPr lang="en-US" i="1" dirty="0" err="1" smtClean="0"/>
              <a:t>x</a:t>
            </a:r>
            <a:r>
              <a:rPr lang="en-US" dirty="0" err="1" smtClean="0"/>
              <a:t>.</a:t>
            </a:r>
            <a:r>
              <a:rPr lang="en-US" i="1" u="sng" dirty="0" err="1" smtClean="0"/>
              <a:t>y</a:t>
            </a:r>
            <a:endParaRPr lang="en-US" i="1" u="sng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  <a:defRPr/>
            </a:pPr>
            <a:r>
              <a:rPr lang="en-US" i="1" u="sng" dirty="0" smtClean="0"/>
              <a:t>x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  <a:defRPr/>
            </a:pPr>
            <a:r>
              <a:rPr lang="en-US" i="1" u="sng" dirty="0" smtClean="0"/>
              <a:t>f</a:t>
            </a:r>
            <a:r>
              <a:rPr lang="en-US" dirty="0" smtClean="0"/>
              <a:t> (</a:t>
            </a:r>
            <a:r>
              <a:rPr lang="en-US" i="1" dirty="0" err="1" smtClean="0"/>
              <a:t>x</a:t>
            </a:r>
            <a:r>
              <a:rPr lang="en-US" dirty="0" err="1" smtClean="0"/>
              <a:t>.</a:t>
            </a:r>
            <a:r>
              <a:rPr lang="en-US" i="1" dirty="0" err="1" smtClean="0"/>
              <a:t>a</a:t>
            </a:r>
            <a:r>
              <a:rPr lang="en-US" dirty="0" smtClean="0"/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  <a:defRPr/>
            </a:pPr>
            <a:r>
              <a:rPr lang="en-US" i="1" dirty="0" err="1" smtClean="0"/>
              <a:t>x</a:t>
            </a:r>
            <a:r>
              <a:rPr lang="en-US" dirty="0" err="1" smtClean="0"/>
              <a:t>.</a:t>
            </a:r>
            <a:r>
              <a:rPr lang="en-US" i="1" u="sng" dirty="0" err="1" smtClean="0"/>
              <a:t>y</a:t>
            </a:r>
            <a:r>
              <a:rPr lang="en-US" dirty="0" err="1" smtClean="0"/>
              <a:t>.</a:t>
            </a:r>
            <a:r>
              <a:rPr lang="en-US" i="1" dirty="0" err="1" smtClean="0"/>
              <a:t>z</a:t>
            </a:r>
            <a:endParaRPr lang="en-US" i="1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  <a:defRPr/>
            </a:pPr>
            <a:r>
              <a:rPr lang="en-US" i="1" u="sng" dirty="0" smtClean="0"/>
              <a:t>x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i="1" dirty="0" err="1" smtClean="0"/>
              <a:t>y</a:t>
            </a:r>
            <a:r>
              <a:rPr lang="en-US" dirty="0" err="1" smtClean="0"/>
              <a:t>.</a:t>
            </a:r>
            <a:r>
              <a:rPr lang="en-US" i="1" dirty="0" err="1" smtClean="0"/>
              <a:t>f</a:t>
            </a:r>
            <a:r>
              <a:rPr lang="en-US" dirty="0" smtClean="0"/>
              <a:t> (</a:t>
            </a:r>
            <a:r>
              <a:rPr lang="en-US" i="1" dirty="0" err="1" smtClean="0"/>
              <a:t>a</a:t>
            </a:r>
            <a:r>
              <a:rPr lang="en-US" dirty="0" err="1" smtClean="0"/>
              <a:t>.</a:t>
            </a:r>
            <a:r>
              <a:rPr lang="en-US" i="1" dirty="0" err="1" smtClean="0"/>
              <a:t>b</a:t>
            </a:r>
            <a:r>
              <a:rPr lang="en-US" dirty="0" smtClean="0"/>
              <a:t>))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  <a:defRPr/>
            </a:pPr>
            <a:r>
              <a:rPr lang="en-US" i="1" dirty="0" smtClean="0"/>
              <a:t>f </a:t>
            </a:r>
            <a:r>
              <a:rPr lang="en-US" dirty="0" smtClean="0"/>
              <a:t>(</a:t>
            </a:r>
            <a:r>
              <a:rPr lang="en-US" i="1" dirty="0" err="1" smtClean="0"/>
              <a:t>x</a:t>
            </a:r>
            <a:r>
              <a:rPr lang="en-US" dirty="0" err="1" smtClean="0"/>
              <a:t>.</a:t>
            </a:r>
            <a:r>
              <a:rPr lang="en-US" i="1" dirty="0" err="1" smtClean="0"/>
              <a:t>a</a:t>
            </a:r>
            <a:r>
              <a:rPr lang="en-US" dirty="0" smtClean="0"/>
              <a:t>).</a:t>
            </a:r>
            <a:r>
              <a:rPr lang="en-US" i="1" u="sng" dirty="0" smtClean="0"/>
              <a:t>y</a:t>
            </a:r>
            <a:r>
              <a:rPr lang="en-US" dirty="0" smtClean="0"/>
              <a:t> (</a:t>
            </a:r>
            <a:r>
              <a:rPr lang="en-US" i="1" dirty="0" smtClean="0"/>
              <a:t>b</a:t>
            </a:r>
            <a:r>
              <a:rPr lang="en-US" dirty="0" smtClean="0"/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  <a:defRPr/>
            </a:pPr>
            <a:r>
              <a:rPr lang="en-US" b="1" dirty="0" err="1" smtClean="0">
                <a:solidFill>
                  <a:srgbClr val="333399"/>
                </a:solidFill>
              </a:rPr>
              <a:t>Current</a:t>
            </a:r>
            <a:r>
              <a:rPr lang="en-US" dirty="0" err="1" smtClean="0"/>
              <a:t>.</a:t>
            </a:r>
            <a:r>
              <a:rPr lang="en-US" i="1" u="sng" dirty="0" err="1" smtClean="0"/>
              <a:t>x</a:t>
            </a:r>
            <a:endParaRPr lang="en-US" i="1" u="sng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 rot="2280000">
            <a:off x="6457568" y="773113"/>
            <a:ext cx="2728913" cy="765175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15" name="Rounded Rectangle 14"/>
          <p:cNvSpPr/>
          <p:nvPr/>
        </p:nvSpPr>
        <p:spPr bwMode="auto">
          <a:xfrm>
            <a:off x="3572509" y="2215582"/>
            <a:ext cx="1827922" cy="463780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800" dirty="0" smtClean="0">
                <a:solidFill>
                  <a:srgbClr val="333399"/>
                </a:solidFill>
              </a:rPr>
              <a:t>qualified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3572509" y="2793920"/>
            <a:ext cx="1827922" cy="463780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800" dirty="0" smtClean="0">
                <a:solidFill>
                  <a:srgbClr val="333399"/>
                </a:solidFill>
              </a:rPr>
              <a:t>unqualified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3556878" y="3395704"/>
            <a:ext cx="1827922" cy="463780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800" dirty="0" smtClean="0">
                <a:solidFill>
                  <a:srgbClr val="333399"/>
                </a:solidFill>
              </a:rPr>
              <a:t>unqualified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3580324" y="4005305"/>
            <a:ext cx="1827922" cy="463780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800" dirty="0" smtClean="0">
                <a:solidFill>
                  <a:srgbClr val="333399"/>
                </a:solidFill>
              </a:rPr>
              <a:t>qualified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3572509" y="4622720"/>
            <a:ext cx="1827922" cy="463780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800" dirty="0" smtClean="0">
                <a:solidFill>
                  <a:srgbClr val="333399"/>
                </a:solidFill>
              </a:rPr>
              <a:t>unqualified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3572509" y="5247951"/>
            <a:ext cx="1827922" cy="463780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800" dirty="0" smtClean="0">
                <a:solidFill>
                  <a:srgbClr val="333399"/>
                </a:solidFill>
              </a:rPr>
              <a:t>qualified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3580324" y="5857551"/>
            <a:ext cx="1827922" cy="463780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800" dirty="0" smtClean="0">
                <a:solidFill>
                  <a:srgbClr val="333399"/>
                </a:solidFill>
              </a:rPr>
              <a:t>qualified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Assignment to attributes</a:t>
            </a:r>
            <a:endParaRPr lang="de-CH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68313" y="1057408"/>
            <a:ext cx="8424862" cy="25019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Direct assignment to an attribute is only allowed if an attribute is called in an unqualified way: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charset="2"/>
              <a:buNone/>
            </a:pPr>
            <a:r>
              <a:rPr lang="en-US" dirty="0" smtClean="0"/>
              <a:t>	</a:t>
            </a:r>
            <a:r>
              <a:rPr lang="en-US" i="1" dirty="0" smtClean="0"/>
              <a:t>y</a:t>
            </a:r>
            <a:r>
              <a:rPr lang="en-US" dirty="0" smtClean="0"/>
              <a:t> := 5</a:t>
            </a:r>
          </a:p>
          <a:p>
            <a:pPr>
              <a:lnSpc>
                <a:spcPct val="120000"/>
              </a:lnSpc>
              <a:buFont typeface="Wingdings" charset="2"/>
              <a:buNone/>
            </a:pPr>
            <a:r>
              <a:rPr lang="en-US" dirty="0" smtClean="0"/>
              <a:t>	</a:t>
            </a:r>
            <a:r>
              <a:rPr lang="en-US" i="1" dirty="0" err="1" smtClean="0"/>
              <a:t>x</a:t>
            </a:r>
            <a:r>
              <a:rPr lang="en-US" dirty="0" err="1" smtClean="0"/>
              <a:t>.</a:t>
            </a:r>
            <a:r>
              <a:rPr lang="en-US" i="1" dirty="0" err="1" smtClean="0"/>
              <a:t>y</a:t>
            </a:r>
            <a:r>
              <a:rPr lang="en-US" dirty="0" smtClean="0"/>
              <a:t> := 5</a:t>
            </a:r>
          </a:p>
          <a:p>
            <a:pPr>
              <a:lnSpc>
                <a:spcPct val="120000"/>
              </a:lnSpc>
              <a:buFont typeface="Wingdings" charset="2"/>
              <a:buNone/>
            </a:pPr>
            <a:r>
              <a:rPr lang="en-US" dirty="0" smtClean="0"/>
              <a:t>	</a:t>
            </a:r>
            <a:r>
              <a:rPr lang="en-US" b="1" dirty="0" err="1" smtClean="0">
                <a:solidFill>
                  <a:srgbClr val="333399"/>
                </a:solidFill>
              </a:rPr>
              <a:t>Current</a:t>
            </a:r>
            <a:r>
              <a:rPr lang="en-US" dirty="0" err="1" smtClean="0"/>
              <a:t>.</a:t>
            </a:r>
            <a:r>
              <a:rPr lang="en-US" i="1" dirty="0" err="1" smtClean="0"/>
              <a:t>y</a:t>
            </a:r>
            <a:r>
              <a:rPr lang="en-US" dirty="0" smtClean="0"/>
              <a:t> := 5</a:t>
            </a:r>
          </a:p>
          <a:p>
            <a:endParaRPr lang="en-US" dirty="0" smtClean="0"/>
          </a:p>
          <a:p>
            <a:endParaRPr lang="de-CH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55613" y="3773488"/>
            <a:ext cx="8424862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Ø"/>
              <a:defRPr/>
            </a:pPr>
            <a:r>
              <a:rPr lang="en-US" kern="0" dirty="0">
                <a:latin typeface="+mn-lt"/>
              </a:rPr>
              <a:t>There are two main reasons for this rule:</a:t>
            </a:r>
          </a:p>
          <a:p>
            <a:pPr marL="914400" lvl="1" indent="-457200" eaLnBrk="0" hangingPunct="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kern="0" dirty="0">
                <a:latin typeface="+mn-lt"/>
              </a:rPr>
              <a:t>A client may not be aware of the restrictions </a:t>
            </a:r>
            <a:r>
              <a:rPr lang="en-US" kern="0" dirty="0" smtClean="0">
                <a:latin typeface="+mn-lt"/>
              </a:rPr>
              <a:t>on </a:t>
            </a:r>
            <a:r>
              <a:rPr lang="en-US" kern="0" dirty="0">
                <a:latin typeface="+mn-lt"/>
              </a:rPr>
              <a:t>the attribute value and interdependencies with other attributes =&gt; class invariant violation (Example?)</a:t>
            </a:r>
          </a:p>
          <a:p>
            <a:pPr marL="914400" lvl="1" indent="-457200" eaLnBrk="0" hangingPunct="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kern="0" dirty="0">
                <a:latin typeface="+mn-lt"/>
              </a:rPr>
              <a:t>Guess! (Hint: uniform access principle)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endParaRPr lang="de-CH" kern="0" dirty="0">
              <a:latin typeface="+mn-lt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3572509" y="1974619"/>
            <a:ext cx="1827922" cy="463780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800" dirty="0" smtClean="0">
                <a:solidFill>
                  <a:srgbClr val="333399"/>
                </a:solidFill>
              </a:rPr>
              <a:t>OK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3572508" y="2498250"/>
            <a:ext cx="1827922" cy="463780"/>
          </a:xfrm>
          <a:prstGeom prst="roundRect">
            <a:avLst/>
          </a:prstGeom>
          <a:solidFill>
            <a:srgbClr val="FF616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800" dirty="0" smtClean="0">
                <a:solidFill>
                  <a:srgbClr val="333399"/>
                </a:solidFill>
              </a:rPr>
              <a:t>Error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3564693" y="3029695"/>
            <a:ext cx="1827922" cy="463780"/>
          </a:xfrm>
          <a:prstGeom prst="roundRect">
            <a:avLst/>
          </a:prstGeom>
          <a:solidFill>
            <a:srgbClr val="EFFE62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800" dirty="0" smtClean="0">
                <a:solidFill>
                  <a:srgbClr val="333399"/>
                </a:solidFill>
              </a:rPr>
              <a:t>?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3556879" y="3021880"/>
            <a:ext cx="1827922" cy="463780"/>
          </a:xfrm>
          <a:prstGeom prst="roundRect">
            <a:avLst/>
          </a:prstGeom>
          <a:solidFill>
            <a:srgbClr val="FF616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800" dirty="0" smtClean="0">
                <a:solidFill>
                  <a:srgbClr val="333399"/>
                </a:solidFill>
              </a:rPr>
              <a:t>Error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3" grpId="0" animBg="1"/>
      <p:bldP spid="14" grpId="0" animBg="1"/>
      <p:bldP spid="1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21"/>
          <p:cNvSpPr/>
          <p:nvPr/>
        </p:nvSpPr>
        <p:spPr bwMode="auto">
          <a:xfrm>
            <a:off x="1255923" y="2302866"/>
            <a:ext cx="3206661" cy="463780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848299" y="3701820"/>
            <a:ext cx="3606470" cy="463780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848299" y="4178559"/>
            <a:ext cx="3606470" cy="463780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1255923" y="2779604"/>
            <a:ext cx="3206661" cy="463780"/>
          </a:xfrm>
          <a:prstGeom prst="roundRect">
            <a:avLst/>
          </a:prstGeom>
          <a:solidFill>
            <a:srgbClr val="EFFE62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848405" y="3240712"/>
            <a:ext cx="3614180" cy="463780"/>
          </a:xfrm>
          <a:prstGeom prst="roundRect">
            <a:avLst/>
          </a:prstGeom>
          <a:solidFill>
            <a:srgbClr val="EFFE62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848405" y="4639666"/>
            <a:ext cx="3614180" cy="463780"/>
          </a:xfrm>
          <a:prstGeom prst="roundRect">
            <a:avLst/>
          </a:prstGeom>
          <a:solidFill>
            <a:srgbClr val="EFFE62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94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Entity: the final definition</a:t>
            </a:r>
            <a:endParaRPr lang="de-CH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93885" y="2271600"/>
            <a:ext cx="36703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990000"/>
              </a:buClr>
              <a:buFont typeface="Wingdings" pitchFamily="2" charset="2"/>
              <a:buChar char="Ø"/>
              <a:defRPr/>
            </a:pPr>
            <a:r>
              <a:rPr lang="en-US" dirty="0">
                <a:latin typeface="+mn-lt"/>
              </a:rPr>
              <a:t> variable attribute</a:t>
            </a:r>
          </a:p>
          <a:p>
            <a:pPr>
              <a:buClr>
                <a:srgbClr val="990000"/>
              </a:buClr>
              <a:buFont typeface="Wingdings" pitchFamily="2" charset="2"/>
              <a:buChar char="Ø"/>
              <a:defRPr/>
            </a:pPr>
            <a:r>
              <a:rPr lang="en-US" dirty="0">
                <a:latin typeface="+mn-lt"/>
              </a:rPr>
              <a:t> constant attribute</a:t>
            </a:r>
            <a:endParaRPr lang="de-CH" dirty="0">
              <a:latin typeface="+mn-lt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10800000" flipV="1">
            <a:off x="4457700" y="2535610"/>
            <a:ext cx="1079500" cy="3175"/>
          </a:xfrm>
          <a:prstGeom prst="straightConnector1">
            <a:avLst/>
          </a:prstGeom>
          <a:ln w="25400">
            <a:solidFill>
              <a:srgbClr val="99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4452938" y="2535610"/>
            <a:ext cx="1084262" cy="1417638"/>
          </a:xfrm>
          <a:prstGeom prst="straightConnector1">
            <a:avLst/>
          </a:prstGeom>
          <a:ln w="25400">
            <a:solidFill>
              <a:srgbClr val="99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 flipV="1">
            <a:off x="4462463" y="2535610"/>
            <a:ext cx="1074737" cy="1893888"/>
          </a:xfrm>
          <a:prstGeom prst="straightConnector1">
            <a:avLst/>
          </a:prstGeom>
          <a:ln w="25400">
            <a:solidFill>
              <a:srgbClr val="99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0800000">
            <a:off x="4471988" y="3000748"/>
            <a:ext cx="1001712" cy="1201737"/>
          </a:xfrm>
          <a:prstGeom prst="straightConnector1">
            <a:avLst/>
          </a:prstGeom>
          <a:ln w="25400">
            <a:solidFill>
              <a:srgbClr val="99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>
            <a:off x="4467225" y="3481760"/>
            <a:ext cx="1006475" cy="720725"/>
          </a:xfrm>
          <a:prstGeom prst="straightConnector1">
            <a:avLst/>
          </a:prstGeom>
          <a:ln w="25400">
            <a:solidFill>
              <a:srgbClr val="99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0800000" flipV="1">
            <a:off x="4452938" y="4202485"/>
            <a:ext cx="1020762" cy="679450"/>
          </a:xfrm>
          <a:prstGeom prst="straightConnector1">
            <a:avLst/>
          </a:prstGeom>
          <a:ln w="25400">
            <a:solidFill>
              <a:srgbClr val="99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50850" y="5334613"/>
            <a:ext cx="8442325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Only a </a:t>
            </a:r>
            <a:r>
              <a:rPr lang="en-US" dirty="0">
                <a:solidFill>
                  <a:srgbClr val="990000"/>
                </a:solidFill>
                <a:latin typeface="+mn-lt"/>
              </a:rPr>
              <a:t>variable</a:t>
            </a:r>
            <a:r>
              <a:rPr lang="en-US" dirty="0">
                <a:latin typeface="+mn-lt"/>
              </a:rPr>
              <a:t> can be used in a creation instruction and in the left part of an assignment  </a:t>
            </a:r>
            <a:endParaRPr lang="de-CH" dirty="0">
              <a:latin typeface="+mn-lt"/>
            </a:endParaRPr>
          </a:p>
        </p:txBody>
      </p:sp>
      <p:sp>
        <p:nvSpPr>
          <p:cNvPr id="19477" name="Content Placeholder 2"/>
          <p:cNvSpPr>
            <a:spLocks noGrp="1"/>
          </p:cNvSpPr>
          <p:nvPr>
            <p:ph idx="1"/>
          </p:nvPr>
        </p:nvSpPr>
        <p:spPr>
          <a:xfrm>
            <a:off x="468313" y="984739"/>
            <a:ext cx="8424862" cy="4852500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dirty="0" smtClean="0">
                <a:solidFill>
                  <a:schemeClr val="tx1"/>
                </a:solidFill>
              </a:rPr>
              <a:t>An </a:t>
            </a:r>
            <a:r>
              <a:rPr lang="en-US" dirty="0" smtClean="0">
                <a:solidFill>
                  <a:srgbClr val="990000"/>
                </a:solidFill>
              </a:rPr>
              <a:t>entity</a:t>
            </a:r>
            <a:r>
              <a:rPr lang="en-US" dirty="0" smtClean="0">
                <a:solidFill>
                  <a:schemeClr val="tx1"/>
                </a:solidFill>
              </a:rPr>
              <a:t> in program text is a “name” that </a:t>
            </a:r>
            <a:r>
              <a:rPr lang="en-US" i="1" dirty="0" smtClean="0">
                <a:solidFill>
                  <a:schemeClr val="tx1"/>
                </a:solidFill>
              </a:rPr>
              <a:t>directly</a:t>
            </a:r>
            <a:r>
              <a:rPr lang="en-US" dirty="0" smtClean="0">
                <a:solidFill>
                  <a:schemeClr val="tx1"/>
                </a:solidFill>
              </a:rPr>
              <a:t> denotes an object. More precisely: it is one of</a:t>
            </a:r>
          </a:p>
          <a:p>
            <a:pPr indent="341313">
              <a:spcBef>
                <a:spcPts val="1800"/>
              </a:spcBef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attribute name</a:t>
            </a:r>
            <a:endParaRPr lang="en-US" dirty="0" smtClean="0"/>
          </a:p>
          <a:p>
            <a:pPr indent="109538"/>
            <a:endParaRPr lang="en-US" dirty="0" smtClean="0"/>
          </a:p>
          <a:p>
            <a:pPr indent="109538"/>
            <a:endParaRPr lang="en-US" dirty="0" smtClean="0"/>
          </a:p>
          <a:p>
            <a:pPr indent="341313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formal argument name</a:t>
            </a:r>
          </a:p>
          <a:p>
            <a:pPr indent="341313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local variable name</a:t>
            </a:r>
          </a:p>
          <a:p>
            <a:pPr indent="341313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333399"/>
                </a:solidFill>
              </a:rPr>
              <a:t>Result</a:t>
            </a:r>
          </a:p>
          <a:p>
            <a:pPr indent="341313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333399"/>
                </a:solidFill>
              </a:rPr>
              <a:t>Current</a:t>
            </a:r>
          </a:p>
        </p:txBody>
      </p:sp>
      <p:sp>
        <p:nvSpPr>
          <p:cNvPr id="31" name="Rounded Rectangle 30"/>
          <p:cNvSpPr/>
          <p:nvPr/>
        </p:nvSpPr>
        <p:spPr bwMode="auto">
          <a:xfrm>
            <a:off x="5541982" y="2302866"/>
            <a:ext cx="3364274" cy="463780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Read-write </a:t>
            </a:r>
            <a:r>
              <a:rPr lang="en-US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entities / variables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5471645" y="3967542"/>
            <a:ext cx="3364274" cy="463780"/>
          </a:xfrm>
          <a:prstGeom prst="roundRect">
            <a:avLst/>
          </a:prstGeom>
          <a:solidFill>
            <a:srgbClr val="EFFE62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Read-only entities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5" grpId="0" animBg="1"/>
      <p:bldP spid="27" grpId="0" animBg="1"/>
      <p:bldP spid="28" grpId="0" animBg="1"/>
      <p:bldP spid="30" grpId="0" animBg="1"/>
      <p:bldP spid="6" grpId="0"/>
      <p:bldP spid="35" grpId="0"/>
      <p:bldP spid="31" grpId="0" animBg="1"/>
      <p:bldP spid="3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Find 5 errors</a:t>
            </a:r>
            <a:endParaRPr lang="de-CH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68313" y="1001713"/>
            <a:ext cx="8424862" cy="5430837"/>
          </a:xfrm>
        </p:spPr>
        <p:txBody>
          <a:bodyPr/>
          <a:lstStyle/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b="1" dirty="0" smtClean="0">
                <a:solidFill>
                  <a:srgbClr val="003399"/>
                </a:solidFill>
              </a:rPr>
              <a:t>class</a:t>
            </a:r>
            <a:r>
              <a:rPr lang="en-US" sz="1800" dirty="0" smtClean="0"/>
              <a:t> </a:t>
            </a:r>
            <a:r>
              <a:rPr lang="en-US" sz="1800" i="1" dirty="0" smtClean="0"/>
              <a:t>VECTOR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b="1" dirty="0" smtClean="0">
                <a:solidFill>
                  <a:srgbClr val="003399"/>
                </a:solidFill>
              </a:rPr>
              <a:t>feature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</a:t>
            </a:r>
            <a:r>
              <a:rPr lang="en-US" sz="1800" i="1" dirty="0" smtClean="0"/>
              <a:t>x</a:t>
            </a:r>
            <a:r>
              <a:rPr lang="en-US" sz="1800" dirty="0" smtClean="0"/>
              <a:t>, </a:t>
            </a:r>
            <a:r>
              <a:rPr lang="en-US" sz="1800" i="1" dirty="0" smtClean="0"/>
              <a:t>y</a:t>
            </a:r>
            <a:r>
              <a:rPr lang="en-US" sz="1800" dirty="0" smtClean="0"/>
              <a:t>: </a:t>
            </a:r>
            <a:r>
              <a:rPr lang="en-US" sz="1800" i="1" dirty="0" smtClean="0"/>
              <a:t>REAL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endParaRPr lang="en-US" sz="1800" dirty="0" smtClean="0"/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</a:t>
            </a:r>
            <a:r>
              <a:rPr lang="en-US" sz="1800" i="1" dirty="0" err="1" smtClean="0"/>
              <a:t>copy_from</a:t>
            </a:r>
            <a:r>
              <a:rPr lang="en-US" sz="1800" dirty="0" smtClean="0"/>
              <a:t> (</a:t>
            </a:r>
            <a:r>
              <a:rPr lang="en-US" sz="1800" i="1" dirty="0" smtClean="0"/>
              <a:t>other</a:t>
            </a:r>
            <a:r>
              <a:rPr lang="en-US" sz="1800" dirty="0" smtClean="0"/>
              <a:t>: </a:t>
            </a:r>
            <a:r>
              <a:rPr lang="en-US" sz="1800" i="1" dirty="0" smtClean="0"/>
              <a:t>VECTOR</a:t>
            </a:r>
            <a:r>
              <a:rPr lang="en-US" sz="1800" dirty="0" smtClean="0"/>
              <a:t>)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003399"/>
                </a:solidFill>
              </a:rPr>
              <a:t>do</a:t>
            </a:r>
            <a:r>
              <a:rPr lang="en-US" sz="1800" dirty="0" smtClean="0"/>
              <a:t> 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b="1" dirty="0" smtClean="0">
                <a:solidFill>
                  <a:srgbClr val="003399"/>
                </a:solidFill>
              </a:rPr>
              <a:t>Current</a:t>
            </a:r>
            <a:r>
              <a:rPr lang="en-US" sz="1800" dirty="0" smtClean="0"/>
              <a:t> := </a:t>
            </a:r>
            <a:r>
              <a:rPr lang="en-US" sz="1800" i="1" dirty="0" smtClean="0"/>
              <a:t>other</a:t>
            </a:r>
            <a:r>
              <a:rPr lang="en-US" sz="1800" dirty="0" smtClean="0"/>
              <a:t> 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003399"/>
                </a:solidFill>
              </a:rPr>
              <a:t>end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endParaRPr lang="en-US" sz="1800" dirty="0" smtClean="0"/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</a:t>
            </a:r>
            <a:r>
              <a:rPr lang="en-US" sz="1800" i="1" dirty="0" err="1" smtClean="0"/>
              <a:t>copy_to</a:t>
            </a:r>
            <a:r>
              <a:rPr lang="en-US" sz="1800" dirty="0" smtClean="0"/>
              <a:t> (</a:t>
            </a:r>
            <a:r>
              <a:rPr lang="en-US" sz="1800" i="1" dirty="0" smtClean="0"/>
              <a:t>other</a:t>
            </a:r>
            <a:r>
              <a:rPr lang="en-US" sz="1800" dirty="0" smtClean="0"/>
              <a:t>: </a:t>
            </a:r>
            <a:r>
              <a:rPr lang="en-US" sz="1800" i="1" dirty="0" smtClean="0"/>
              <a:t>VECTOR</a:t>
            </a:r>
            <a:r>
              <a:rPr lang="en-US" sz="1800" dirty="0" smtClean="0"/>
              <a:t>)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003399"/>
                </a:solidFill>
              </a:rPr>
              <a:t>do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b="1" dirty="0" smtClean="0">
                <a:solidFill>
                  <a:srgbClr val="003399"/>
                </a:solidFill>
              </a:rPr>
              <a:t>create</a:t>
            </a:r>
            <a:r>
              <a:rPr lang="en-US" sz="1800" dirty="0" smtClean="0"/>
              <a:t> </a:t>
            </a:r>
            <a:r>
              <a:rPr lang="en-US" sz="1800" i="1" dirty="0" smtClean="0"/>
              <a:t>other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i="1" dirty="0" err="1" smtClean="0"/>
              <a:t>other</a:t>
            </a:r>
            <a:r>
              <a:rPr lang="en-US" sz="1800" dirty="0" err="1" smtClean="0"/>
              <a:t>.</a:t>
            </a:r>
            <a:r>
              <a:rPr lang="en-US" sz="1800" i="1" dirty="0" err="1" smtClean="0"/>
              <a:t>x</a:t>
            </a:r>
            <a:r>
              <a:rPr lang="en-US" sz="1800" dirty="0" smtClean="0"/>
              <a:t> := </a:t>
            </a:r>
            <a:r>
              <a:rPr lang="en-US" sz="1800" i="1" dirty="0" smtClean="0"/>
              <a:t>x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i="1" dirty="0" err="1" smtClean="0"/>
              <a:t>other</a:t>
            </a:r>
            <a:r>
              <a:rPr lang="en-US" sz="1800" dirty="0" err="1" smtClean="0"/>
              <a:t>.</a:t>
            </a:r>
            <a:r>
              <a:rPr lang="en-US" sz="1800" i="1" dirty="0" err="1" smtClean="0"/>
              <a:t>y</a:t>
            </a:r>
            <a:r>
              <a:rPr lang="en-US" sz="1800" dirty="0" smtClean="0"/>
              <a:t> := </a:t>
            </a:r>
            <a:r>
              <a:rPr lang="en-US" sz="1800" i="1" dirty="0" smtClean="0"/>
              <a:t>y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003399"/>
                </a:solidFill>
              </a:rPr>
              <a:t>end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endParaRPr lang="en-US" sz="1800" dirty="0" smtClean="0"/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</a:t>
            </a:r>
            <a:r>
              <a:rPr lang="en-US" sz="1800" i="1" dirty="0" smtClean="0"/>
              <a:t>reset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003399"/>
                </a:solidFill>
              </a:rPr>
              <a:t>do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b="1" dirty="0" smtClean="0">
                <a:solidFill>
                  <a:srgbClr val="003399"/>
                </a:solidFill>
              </a:rPr>
              <a:t>create</a:t>
            </a:r>
            <a:r>
              <a:rPr lang="en-US" sz="1800" dirty="0" smtClean="0"/>
              <a:t> </a:t>
            </a:r>
            <a:r>
              <a:rPr lang="en-US" sz="1800" b="1" dirty="0" smtClean="0">
                <a:solidFill>
                  <a:srgbClr val="003399"/>
                </a:solidFill>
              </a:rPr>
              <a:t>Current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003399"/>
                </a:solidFill>
              </a:rPr>
              <a:t>end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1800" b="1" dirty="0" smtClean="0">
                <a:solidFill>
                  <a:srgbClr val="003399"/>
                </a:solidFill>
              </a:rPr>
              <a:t>end</a:t>
            </a:r>
            <a:endParaRPr lang="de-CH" sz="1800" b="1" dirty="0" smtClean="0">
              <a:solidFill>
                <a:srgbClr val="00339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20486" name="Text Box 3"/>
          <p:cNvSpPr txBox="1">
            <a:spLocks noChangeArrowheads="1"/>
          </p:cNvSpPr>
          <p:nvPr/>
        </p:nvSpPr>
        <p:spPr bwMode="auto">
          <a:xfrm rot="2280000">
            <a:off x="6413500" y="773113"/>
            <a:ext cx="2728913" cy="765175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5452141" y="851810"/>
            <a:ext cx="2300721" cy="1281790"/>
          </a:xfrm>
          <a:prstGeom prst="wedgeRectCallout">
            <a:avLst>
              <a:gd name="adj1" fmla="val -105553"/>
              <a:gd name="adj2" fmla="val 75877"/>
            </a:avLst>
          </a:prstGeom>
          <a:solidFill>
            <a:srgbClr val="FF616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b="1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Current</a:t>
            </a:r>
            <a:r>
              <a:rPr lang="en-US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 is not a variable and can not be assigned to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5440418" y="2293748"/>
            <a:ext cx="3390967" cy="949637"/>
          </a:xfrm>
          <a:prstGeom prst="wedgeRectCallout">
            <a:avLst>
              <a:gd name="adj1" fmla="val -78818"/>
              <a:gd name="adj2" fmla="val 94806"/>
            </a:avLst>
          </a:prstGeom>
          <a:solidFill>
            <a:srgbClr val="FF616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800" i="1" dirty="0" smtClean="0">
                <a:solidFill>
                  <a:srgbClr val="333399"/>
                </a:solidFill>
              </a:rPr>
              <a:t>other</a:t>
            </a:r>
            <a:r>
              <a:rPr lang="en-US" sz="1800" dirty="0" smtClean="0">
                <a:solidFill>
                  <a:srgbClr val="333399"/>
                </a:solidFill>
              </a:rPr>
              <a:t> is a formal  argument (not a variable) and thus can not be used in creation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5428695" y="3555932"/>
            <a:ext cx="3390967" cy="949637"/>
          </a:xfrm>
          <a:prstGeom prst="wedgeRectCallout">
            <a:avLst>
              <a:gd name="adj1" fmla="val -85963"/>
              <a:gd name="adj2" fmla="val -3129"/>
            </a:avLst>
          </a:prstGeom>
          <a:solidFill>
            <a:srgbClr val="FF616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800" i="1" dirty="0" err="1" smtClean="0">
                <a:solidFill>
                  <a:srgbClr val="333399"/>
                </a:solidFill>
              </a:rPr>
              <a:t>other.x</a:t>
            </a:r>
            <a:r>
              <a:rPr lang="en-US" sz="1800" i="1" dirty="0" smtClean="0">
                <a:solidFill>
                  <a:srgbClr val="333399"/>
                </a:solidFill>
              </a:rPr>
              <a:t> </a:t>
            </a:r>
            <a:r>
              <a:rPr lang="en-US" sz="1800" dirty="0" smtClean="0">
                <a:solidFill>
                  <a:srgbClr val="333399"/>
                </a:solidFill>
              </a:rPr>
              <a:t>is a qualified attribute call (not a variable) and thus can not be assigned to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5428695" y="4595378"/>
            <a:ext cx="3390967" cy="445545"/>
          </a:xfrm>
          <a:prstGeom prst="wedgeRectCallout">
            <a:avLst>
              <a:gd name="adj1" fmla="val -86424"/>
              <a:gd name="adj2" fmla="val -83819"/>
            </a:avLst>
          </a:prstGeom>
          <a:solidFill>
            <a:srgbClr val="FF616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800" dirty="0" smtClean="0">
                <a:solidFill>
                  <a:srgbClr val="333399"/>
                </a:solidFill>
              </a:rPr>
              <a:t>the same reason for </a:t>
            </a:r>
            <a:r>
              <a:rPr lang="en-US" sz="1800" i="1" dirty="0" err="1" smtClean="0">
                <a:solidFill>
                  <a:srgbClr val="333399"/>
                </a:solidFill>
              </a:rPr>
              <a:t>other.y</a:t>
            </a:r>
            <a:endParaRPr lang="de-CH" sz="1800" i="1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5432603" y="5224516"/>
            <a:ext cx="3390967" cy="949637"/>
          </a:xfrm>
          <a:prstGeom prst="wedgeRectCallout">
            <a:avLst>
              <a:gd name="adj1" fmla="val -62454"/>
              <a:gd name="adj2" fmla="val -14651"/>
            </a:avLst>
          </a:prstGeom>
          <a:solidFill>
            <a:srgbClr val="FF616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800" b="1" dirty="0" smtClean="0">
                <a:solidFill>
                  <a:srgbClr val="333399"/>
                </a:solidFill>
              </a:rPr>
              <a:t>Current</a:t>
            </a:r>
            <a:r>
              <a:rPr lang="en-US" sz="1800" dirty="0" smtClean="0">
                <a:solidFill>
                  <a:srgbClr val="333399"/>
                </a:solidFill>
              </a:rPr>
              <a:t> is not a variable and thus can not be used in creation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Clients and suppliers</a:t>
            </a:r>
            <a:endParaRPr lang="de-CH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68313" y="1214438"/>
            <a:ext cx="8424862" cy="45815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If class </a:t>
            </a:r>
            <a:r>
              <a:rPr lang="en-US" i="1" dirty="0" smtClean="0"/>
              <a:t>C</a:t>
            </a:r>
            <a:r>
              <a:rPr lang="en-US" dirty="0" smtClean="0">
                <a:solidFill>
                  <a:schemeClr val="tx1"/>
                </a:solidFill>
              </a:rPr>
              <a:t> mentions class </a:t>
            </a:r>
            <a:r>
              <a:rPr lang="en-US" i="1" dirty="0" smtClean="0"/>
              <a:t>A</a:t>
            </a:r>
            <a:r>
              <a:rPr lang="en-US" dirty="0" smtClean="0">
                <a:solidFill>
                  <a:schemeClr val="tx1"/>
                </a:solidFill>
              </a:rPr>
              <a:t> in its text (e.g., declares an entity of type </a:t>
            </a:r>
            <a:r>
              <a:rPr lang="en-US" i="1" dirty="0" smtClean="0"/>
              <a:t>A</a:t>
            </a:r>
            <a:r>
              <a:rPr lang="en-US" dirty="0" smtClean="0">
                <a:solidFill>
                  <a:schemeClr val="tx1"/>
                </a:solidFill>
              </a:rPr>
              <a:t>), then</a:t>
            </a:r>
          </a:p>
          <a:p>
            <a:pPr lvl="1"/>
            <a:r>
              <a:rPr lang="en-US" i="1" dirty="0" smtClean="0"/>
              <a:t>C</a:t>
            </a:r>
            <a:r>
              <a:rPr lang="en-US" dirty="0" smtClean="0">
                <a:solidFill>
                  <a:schemeClr val="tx1"/>
                </a:solidFill>
              </a:rPr>
              <a:t> is a </a:t>
            </a:r>
            <a:r>
              <a:rPr lang="en-US" dirty="0" smtClean="0">
                <a:solidFill>
                  <a:srgbClr val="990000"/>
                </a:solidFill>
              </a:rPr>
              <a:t>client</a:t>
            </a:r>
            <a:r>
              <a:rPr lang="en-US" dirty="0" smtClean="0">
                <a:solidFill>
                  <a:schemeClr val="tx1"/>
                </a:solidFill>
              </a:rPr>
              <a:t> of </a:t>
            </a:r>
            <a:r>
              <a:rPr lang="en-US" i="1" dirty="0" smtClean="0"/>
              <a:t>A</a:t>
            </a:r>
          </a:p>
          <a:p>
            <a:pPr lvl="1"/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is a </a:t>
            </a:r>
            <a:r>
              <a:rPr lang="en-US" dirty="0" smtClean="0">
                <a:solidFill>
                  <a:srgbClr val="990000"/>
                </a:solidFill>
              </a:rPr>
              <a:t>supplier</a:t>
            </a:r>
            <a:r>
              <a:rPr lang="en-US" dirty="0" smtClean="0">
                <a:solidFill>
                  <a:schemeClr val="tx1"/>
                </a:solidFill>
              </a:rPr>
              <a:t> of </a:t>
            </a:r>
            <a:r>
              <a:rPr lang="en-US" i="1" dirty="0" smtClean="0"/>
              <a:t>C</a:t>
            </a:r>
          </a:p>
          <a:p>
            <a:endParaRPr lang="en-US" i="1" dirty="0" smtClean="0">
              <a:solidFill>
                <a:schemeClr val="tx1"/>
              </a:solidFill>
            </a:endParaRPr>
          </a:p>
          <a:p>
            <a:endParaRPr lang="en-US" i="1" dirty="0" smtClean="0">
              <a:solidFill>
                <a:schemeClr val="tx1"/>
              </a:solidFill>
            </a:endParaRPr>
          </a:p>
          <a:p>
            <a:endParaRPr lang="en-US" i="1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 class can be a supplier (and a client) of itself (you’ll see one in next week)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097463" y="3311525"/>
            <a:ext cx="1303337" cy="5508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>
                <a:solidFill>
                  <a:srgbClr val="3E609E"/>
                </a:solidFill>
              </a:rPr>
              <a:t>A</a:t>
            </a:r>
            <a:endParaRPr lang="de-CH" i="1" dirty="0">
              <a:solidFill>
                <a:srgbClr val="3E609E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843213" y="3311525"/>
            <a:ext cx="1303337" cy="5508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>
                <a:solidFill>
                  <a:srgbClr val="3E609E"/>
                </a:solidFill>
              </a:rPr>
              <a:t>C</a:t>
            </a:r>
            <a:endParaRPr lang="de-CH" i="1" dirty="0">
              <a:solidFill>
                <a:srgbClr val="3E609E"/>
              </a:solidFill>
            </a:endParaRPr>
          </a:p>
        </p:txBody>
      </p:sp>
      <p:cxnSp>
        <p:nvCxnSpPr>
          <p:cNvPr id="9" name="Straight Arrow Connector 8"/>
          <p:cNvCxnSpPr>
            <a:stCxn id="7" idx="6"/>
            <a:endCxn id="6" idx="2"/>
          </p:cNvCxnSpPr>
          <p:nvPr/>
        </p:nvCxnSpPr>
        <p:spPr>
          <a:xfrm>
            <a:off x="4146550" y="3586163"/>
            <a:ext cx="950913" cy="1587"/>
          </a:xfrm>
          <a:prstGeom prst="straightConnector1">
            <a:avLst/>
          </a:prstGeom>
          <a:ln w="63500" cmpd="dbl">
            <a:solidFill>
              <a:srgbClr val="008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6"/>
          <p:cNvSpPr/>
          <p:nvPr/>
        </p:nvSpPr>
        <p:spPr>
          <a:xfrm>
            <a:off x="3986213" y="5540375"/>
            <a:ext cx="1303337" cy="5508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>
                <a:solidFill>
                  <a:srgbClr val="3E609E"/>
                </a:solidFill>
              </a:rPr>
              <a:t>C</a:t>
            </a:r>
            <a:endParaRPr lang="de-CH" i="1" dirty="0">
              <a:solidFill>
                <a:srgbClr val="3E609E"/>
              </a:solidFill>
            </a:endParaRPr>
          </a:p>
        </p:txBody>
      </p:sp>
      <p:cxnSp>
        <p:nvCxnSpPr>
          <p:cNvPr id="3" name="Straight Arrow Connector 8"/>
          <p:cNvCxnSpPr>
            <a:cxnSpLocks noChangeShapeType="1"/>
            <a:stCxn id="0" idx="6"/>
            <a:endCxn id="0" idx="0"/>
          </p:cNvCxnSpPr>
          <p:nvPr/>
        </p:nvCxnSpPr>
        <p:spPr bwMode="auto">
          <a:xfrm flipH="1" flipV="1">
            <a:off x="4638675" y="5527675"/>
            <a:ext cx="663575" cy="288925"/>
          </a:xfrm>
          <a:prstGeom prst="bentConnector4">
            <a:avLst>
              <a:gd name="adj1" fmla="val -76556"/>
              <a:gd name="adj2" fmla="val 201648"/>
            </a:avLst>
          </a:prstGeom>
          <a:noFill/>
          <a:ln w="63500" cmpd="dbl" algn="ctr">
            <a:solidFill>
              <a:srgbClr val="008000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Who can reference what?</a:t>
            </a:r>
            <a:endParaRPr lang="ru-RU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424862" cy="890587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dirty="0" smtClean="0">
                <a:solidFill>
                  <a:schemeClr val="tx1"/>
                </a:solidFill>
              </a:rPr>
              <a:t>Objects of expanded types can contain references to other objects…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403225" y="5443538"/>
            <a:ext cx="8424863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charset="2"/>
              <a:buNone/>
            </a:pPr>
            <a:r>
              <a:rPr lang="en-US" dirty="0">
                <a:latin typeface="+mn-lt"/>
              </a:rPr>
              <a:t>… but they cannot be referenced by other objects!</a:t>
            </a:r>
            <a:endParaRPr lang="ru-RU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charset="2"/>
              <a:buNone/>
            </a:pPr>
            <a:endParaRPr lang="en-US" dirty="0">
              <a:latin typeface="+mn-lt"/>
            </a:endParaRPr>
          </a:p>
        </p:txBody>
      </p:sp>
      <p:sp>
        <p:nvSpPr>
          <p:cNvPr id="5125" name="Text Box 8"/>
          <p:cNvSpPr txBox="1">
            <a:spLocks noChangeArrowheads="1"/>
          </p:cNvSpPr>
          <p:nvPr/>
        </p:nvSpPr>
        <p:spPr bwMode="auto">
          <a:xfrm>
            <a:off x="3379788" y="2794000"/>
            <a:ext cx="406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>
                <a:solidFill>
                  <a:srgbClr val="008000"/>
                </a:solidFill>
              </a:rPr>
              <a:t>c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808413" y="2671763"/>
            <a:ext cx="1916112" cy="320675"/>
          </a:xfrm>
          <a:prstGeom prst="rect">
            <a:avLst/>
          </a:prstGeom>
          <a:solidFill>
            <a:schemeClr val="bg1"/>
          </a:solidFill>
          <a:ln w="2556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3800475" y="4462463"/>
            <a:ext cx="1924050" cy="320675"/>
          </a:xfrm>
          <a:prstGeom prst="rect">
            <a:avLst/>
          </a:prstGeom>
          <a:solidFill>
            <a:schemeClr val="bg1"/>
          </a:solidFill>
          <a:ln w="2556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5128" name="Rectangle 6"/>
          <p:cNvSpPr>
            <a:spLocks noChangeArrowheads="1"/>
          </p:cNvSpPr>
          <p:nvPr/>
        </p:nvSpPr>
        <p:spPr bwMode="auto">
          <a:xfrm>
            <a:off x="3808413" y="2984500"/>
            <a:ext cx="1916112" cy="1485900"/>
          </a:xfrm>
          <a:prstGeom prst="rect">
            <a:avLst/>
          </a:prstGeom>
          <a:solidFill>
            <a:schemeClr val="bg1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5129" name="Rectangle 3"/>
          <p:cNvSpPr>
            <a:spLocks noChangeArrowheads="1"/>
          </p:cNvSpPr>
          <p:nvPr/>
        </p:nvSpPr>
        <p:spPr bwMode="auto">
          <a:xfrm>
            <a:off x="4098925" y="3079750"/>
            <a:ext cx="1285875" cy="314325"/>
          </a:xfrm>
          <a:prstGeom prst="rect">
            <a:avLst/>
          </a:prstGeom>
          <a:solidFill>
            <a:srgbClr val="008080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endParaRPr lang="de-CH"/>
          </a:p>
        </p:txBody>
      </p:sp>
      <p:sp>
        <p:nvSpPr>
          <p:cNvPr id="5130" name="Rectangle 3"/>
          <p:cNvSpPr>
            <a:spLocks noChangeArrowheads="1"/>
          </p:cNvSpPr>
          <p:nvPr/>
        </p:nvSpPr>
        <p:spPr bwMode="auto">
          <a:xfrm>
            <a:off x="4102100" y="3394075"/>
            <a:ext cx="1281113" cy="304800"/>
          </a:xfrm>
          <a:prstGeom prst="rect">
            <a:avLst/>
          </a:prstGeom>
          <a:solidFill>
            <a:schemeClr val="bg1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endParaRPr lang="de-CH"/>
          </a:p>
        </p:txBody>
      </p:sp>
      <p:sp>
        <p:nvSpPr>
          <p:cNvPr id="5131" name="Text Box 9"/>
          <p:cNvSpPr txBox="1">
            <a:spLocks noChangeArrowheads="1"/>
          </p:cNvSpPr>
          <p:nvPr/>
        </p:nvSpPr>
        <p:spPr bwMode="auto">
          <a:xfrm>
            <a:off x="3590925" y="4789488"/>
            <a:ext cx="2332038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smtClean="0">
                <a:solidFill>
                  <a:srgbClr val="3333FF"/>
                </a:solidFill>
              </a:rPr>
              <a:t>(</a:t>
            </a:r>
            <a:r>
              <a:rPr lang="en-GB" sz="2000" i="1" dirty="0" smtClean="0">
                <a:solidFill>
                  <a:srgbClr val="3333FF"/>
                </a:solidFill>
              </a:rPr>
              <a:t>SOME_CLASS </a:t>
            </a:r>
            <a:r>
              <a:rPr lang="en-GB" sz="20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5132" name="Text Box 9"/>
          <p:cNvSpPr txBox="1">
            <a:spLocks noChangeArrowheads="1"/>
          </p:cNvSpPr>
          <p:nvPr/>
        </p:nvSpPr>
        <p:spPr bwMode="auto">
          <a:xfrm>
            <a:off x="3979863" y="4027488"/>
            <a:ext cx="1565275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smtClean="0">
                <a:solidFill>
                  <a:srgbClr val="008000"/>
                </a:solidFill>
              </a:rPr>
              <a:t>(</a:t>
            </a:r>
            <a:r>
              <a:rPr lang="en-GB" sz="2000" i="1" dirty="0" smtClean="0">
                <a:solidFill>
                  <a:srgbClr val="008000"/>
                </a:solidFill>
              </a:rPr>
              <a:t>COUPLE </a:t>
            </a:r>
            <a:r>
              <a:rPr lang="en-GB" sz="2000" dirty="0">
                <a:solidFill>
                  <a:srgbClr val="008000"/>
                </a:solidFill>
              </a:rPr>
              <a:t>)</a:t>
            </a:r>
          </a:p>
        </p:txBody>
      </p:sp>
      <p:sp>
        <p:nvSpPr>
          <p:cNvPr id="5133" name="Text Box 15"/>
          <p:cNvSpPr txBox="1">
            <a:spLocks noChangeArrowheads="1"/>
          </p:cNvSpPr>
          <p:nvPr/>
        </p:nvSpPr>
        <p:spPr bwMode="auto">
          <a:xfrm>
            <a:off x="6122988" y="3270250"/>
            <a:ext cx="1270000" cy="27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3333FF"/>
                </a:solidFill>
              </a:rPr>
              <a:t>(HUMAN)</a:t>
            </a:r>
          </a:p>
        </p:txBody>
      </p:sp>
      <p:sp>
        <p:nvSpPr>
          <p:cNvPr id="5134" name="Rectangle 1"/>
          <p:cNvSpPr>
            <a:spLocks noChangeArrowheads="1"/>
          </p:cNvSpPr>
          <p:nvPr/>
        </p:nvSpPr>
        <p:spPr bwMode="auto">
          <a:xfrm>
            <a:off x="6456363" y="2855913"/>
            <a:ext cx="568325" cy="42703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6456363" y="2855913"/>
            <a:ext cx="568325" cy="2159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de-CH">
              <a:solidFill>
                <a:schemeClr val="lt1"/>
              </a:solidFill>
              <a:latin typeface="+mn-lt"/>
            </a:endParaRPr>
          </a:p>
        </p:txBody>
      </p:sp>
      <p:sp>
        <p:nvSpPr>
          <p:cNvPr id="5136" name="Text Box 15"/>
          <p:cNvSpPr txBox="1">
            <a:spLocks noChangeArrowheads="1"/>
          </p:cNvSpPr>
          <p:nvPr/>
        </p:nvSpPr>
        <p:spPr bwMode="auto">
          <a:xfrm>
            <a:off x="6122988" y="3949700"/>
            <a:ext cx="1270000" cy="27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3333FF"/>
                </a:solidFill>
              </a:rPr>
              <a:t>(HUMAN)</a:t>
            </a:r>
          </a:p>
        </p:txBody>
      </p:sp>
      <p:sp>
        <p:nvSpPr>
          <p:cNvPr id="5137" name="Rectangle 1"/>
          <p:cNvSpPr>
            <a:spLocks noChangeArrowheads="1"/>
          </p:cNvSpPr>
          <p:nvPr/>
        </p:nvSpPr>
        <p:spPr bwMode="auto">
          <a:xfrm>
            <a:off x="6456363" y="3535363"/>
            <a:ext cx="568325" cy="42703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" name="Rectangle 49"/>
          <p:cNvSpPr>
            <a:spLocks noChangeArrowheads="1"/>
          </p:cNvSpPr>
          <p:nvPr/>
        </p:nvSpPr>
        <p:spPr bwMode="auto">
          <a:xfrm>
            <a:off x="6456363" y="3535363"/>
            <a:ext cx="568325" cy="2159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de-CH">
              <a:solidFill>
                <a:schemeClr val="lt1"/>
              </a:solidFill>
              <a:latin typeface="+mn-lt"/>
            </a:endParaRPr>
          </a:p>
        </p:txBody>
      </p:sp>
      <p:sp>
        <p:nvSpPr>
          <p:cNvPr id="5139" name="Line 7"/>
          <p:cNvSpPr>
            <a:spLocks noChangeShapeType="1"/>
          </p:cNvSpPr>
          <p:nvPr/>
        </p:nvSpPr>
        <p:spPr bwMode="auto">
          <a:xfrm>
            <a:off x="4911725" y="3179763"/>
            <a:ext cx="1528763" cy="1587"/>
          </a:xfrm>
          <a:prstGeom prst="line">
            <a:avLst/>
          </a:prstGeom>
          <a:noFill/>
          <a:ln w="19080">
            <a:solidFill>
              <a:srgbClr val="A50021"/>
            </a:solidFill>
            <a:miter lim="800000"/>
            <a:headEnd/>
            <a:tailEnd type="triangle" w="lg" len="lg"/>
          </a:ln>
        </p:spPr>
        <p:txBody>
          <a:bodyPr/>
          <a:lstStyle/>
          <a:p>
            <a:endParaRPr lang="de-CH"/>
          </a:p>
        </p:txBody>
      </p:sp>
      <p:sp>
        <p:nvSpPr>
          <p:cNvPr id="50213" name="Rectangle 3"/>
          <p:cNvSpPr>
            <a:spLocks noChangeArrowheads="1"/>
          </p:cNvSpPr>
          <p:nvPr/>
        </p:nvSpPr>
        <p:spPr bwMode="auto">
          <a:xfrm>
            <a:off x="1062038" y="3068638"/>
            <a:ext cx="1285875" cy="314325"/>
          </a:xfrm>
          <a:prstGeom prst="rect">
            <a:avLst/>
          </a:prstGeom>
          <a:solidFill>
            <a:srgbClr val="008080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endParaRPr lang="de-CH"/>
          </a:p>
        </p:txBody>
      </p:sp>
      <p:sp>
        <p:nvSpPr>
          <p:cNvPr id="50214" name="Rectangle 3"/>
          <p:cNvSpPr>
            <a:spLocks noChangeArrowheads="1"/>
          </p:cNvSpPr>
          <p:nvPr/>
        </p:nvSpPr>
        <p:spPr bwMode="auto">
          <a:xfrm>
            <a:off x="1065213" y="3382963"/>
            <a:ext cx="1281112" cy="304800"/>
          </a:xfrm>
          <a:prstGeom prst="rect">
            <a:avLst/>
          </a:prstGeom>
          <a:solidFill>
            <a:schemeClr val="bg1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endParaRPr lang="de-CH"/>
          </a:p>
        </p:txBody>
      </p:sp>
      <p:sp>
        <p:nvSpPr>
          <p:cNvPr id="50215" name="Text Box 9"/>
          <p:cNvSpPr txBox="1">
            <a:spLocks noChangeArrowheads="1"/>
          </p:cNvSpPr>
          <p:nvPr/>
        </p:nvSpPr>
        <p:spPr bwMode="auto">
          <a:xfrm>
            <a:off x="422275" y="3679825"/>
            <a:ext cx="2528888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smtClean="0">
                <a:solidFill>
                  <a:srgbClr val="3333FF"/>
                </a:solidFill>
              </a:rPr>
              <a:t>(</a:t>
            </a:r>
            <a:r>
              <a:rPr lang="en-GB" sz="2000" i="1" dirty="0" smtClean="0">
                <a:solidFill>
                  <a:srgbClr val="3333FF"/>
                </a:solidFill>
              </a:rPr>
              <a:t>OTHER_CLASS </a:t>
            </a:r>
            <a:r>
              <a:rPr lang="en-GB" sz="20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5143" name="Line 7"/>
          <p:cNvSpPr>
            <a:spLocks noChangeShapeType="1"/>
          </p:cNvSpPr>
          <p:nvPr/>
        </p:nvSpPr>
        <p:spPr bwMode="auto">
          <a:xfrm>
            <a:off x="4911725" y="3608388"/>
            <a:ext cx="1528763" cy="1587"/>
          </a:xfrm>
          <a:prstGeom prst="line">
            <a:avLst/>
          </a:prstGeom>
          <a:noFill/>
          <a:ln w="19080">
            <a:solidFill>
              <a:srgbClr val="A50021"/>
            </a:solidFill>
            <a:miter lim="800000"/>
            <a:headEnd/>
            <a:tailEnd type="triangle" w="lg" len="lg"/>
          </a:ln>
        </p:spPr>
        <p:txBody>
          <a:bodyPr/>
          <a:lstStyle/>
          <a:p>
            <a:endParaRPr lang="de-CH"/>
          </a:p>
        </p:txBody>
      </p:sp>
      <p:sp>
        <p:nvSpPr>
          <p:cNvPr id="50220" name="Line 7"/>
          <p:cNvSpPr>
            <a:spLocks noChangeShapeType="1"/>
          </p:cNvSpPr>
          <p:nvPr/>
        </p:nvSpPr>
        <p:spPr bwMode="auto">
          <a:xfrm>
            <a:off x="1906588" y="3230563"/>
            <a:ext cx="2185987" cy="1587"/>
          </a:xfrm>
          <a:prstGeom prst="line">
            <a:avLst/>
          </a:prstGeom>
          <a:noFill/>
          <a:ln w="38100">
            <a:solidFill>
              <a:srgbClr val="A50021"/>
            </a:solidFill>
            <a:miter lim="800000"/>
            <a:headEnd/>
            <a:tailEnd type="triangle" w="lg" len="lg"/>
          </a:ln>
        </p:spPr>
        <p:txBody>
          <a:bodyPr/>
          <a:lstStyle/>
          <a:p>
            <a:endParaRPr lang="de-CH"/>
          </a:p>
        </p:txBody>
      </p:sp>
      <p:sp>
        <p:nvSpPr>
          <p:cNvPr id="5145" name="Rectangle 3"/>
          <p:cNvSpPr>
            <a:spLocks noChangeArrowheads="1"/>
          </p:cNvSpPr>
          <p:nvPr/>
        </p:nvSpPr>
        <p:spPr bwMode="auto">
          <a:xfrm>
            <a:off x="4098925" y="3698875"/>
            <a:ext cx="1285875" cy="314325"/>
          </a:xfrm>
          <a:prstGeom prst="rect">
            <a:avLst/>
          </a:prstGeom>
          <a:solidFill>
            <a:srgbClr val="008080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de-CH"/>
              <a:t>10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958975" y="2417763"/>
            <a:ext cx="2284413" cy="1674812"/>
            <a:chOff x="2880" y="2400"/>
            <a:chExt cx="1439" cy="1055"/>
          </a:xfrm>
        </p:grpSpPr>
        <p:sp>
          <p:nvSpPr>
            <p:cNvPr id="5147" name="Line 16"/>
            <p:cNvSpPr>
              <a:spLocks noChangeShapeType="1"/>
            </p:cNvSpPr>
            <p:nvPr/>
          </p:nvSpPr>
          <p:spPr bwMode="auto">
            <a:xfrm>
              <a:off x="2928" y="2400"/>
              <a:ext cx="1392" cy="1056"/>
            </a:xfrm>
            <a:prstGeom prst="line">
              <a:avLst/>
            </a:prstGeom>
            <a:noFill/>
            <a:ln w="6336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5148" name="Line 17"/>
            <p:cNvSpPr>
              <a:spLocks noChangeShapeType="1"/>
            </p:cNvSpPr>
            <p:nvPr/>
          </p:nvSpPr>
          <p:spPr bwMode="auto">
            <a:xfrm flipV="1">
              <a:off x="2880" y="2447"/>
              <a:ext cx="1392" cy="914"/>
            </a:xfrm>
            <a:prstGeom prst="line">
              <a:avLst/>
            </a:prstGeom>
            <a:noFill/>
            <a:ln w="6336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  <p:bldP spid="50213" grpId="0" animBg="1"/>
      <p:bldP spid="50214" grpId="0" animBg="1"/>
      <p:bldP spid="50215" grpId="0"/>
      <p:bldP spid="5022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Clients and suppliers</a:t>
            </a:r>
            <a:endParaRPr lang="de-CH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 rot="2280000">
            <a:off x="6384925" y="865188"/>
            <a:ext cx="2728913" cy="765175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2797005" y="2541779"/>
            <a:ext cx="1300433" cy="282446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259993" y="2842721"/>
            <a:ext cx="1300433" cy="305594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3491488" y="3757121"/>
            <a:ext cx="1138386" cy="305594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514637" y="4034913"/>
            <a:ext cx="2874588" cy="305594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68313" y="827088"/>
            <a:ext cx="8424862" cy="5640387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How many suppliers does class </a:t>
            </a:r>
            <a:r>
              <a:rPr lang="en-US" sz="2200" i="1" dirty="0" smtClean="0"/>
              <a:t>COUPLE</a:t>
            </a:r>
            <a:r>
              <a:rPr lang="en-US" sz="2200" i="1" dirty="0" smtClean="0">
                <a:solidFill>
                  <a:srgbClr val="3E609E"/>
                </a:solidFill>
              </a:rPr>
              <a:t> </a:t>
            </a:r>
          </a:p>
          <a:p>
            <a:pPr>
              <a:buFont typeface="Wingdings" charset="2"/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have? What are they?</a:t>
            </a:r>
          </a:p>
          <a:p>
            <a:pPr>
              <a:buFont typeface="Wingdings" charset="2"/>
              <a:buNone/>
            </a:pPr>
            <a:endParaRPr lang="en-US" sz="1800" dirty="0" smtClean="0"/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1800" b="1" dirty="0" smtClean="0">
                <a:solidFill>
                  <a:srgbClr val="333399"/>
                </a:solidFill>
              </a:rPr>
              <a:t>class</a:t>
            </a:r>
            <a:r>
              <a:rPr lang="en-US" sz="1800" dirty="0" smtClean="0"/>
              <a:t> </a:t>
            </a:r>
            <a:r>
              <a:rPr lang="en-US" sz="1800" i="1" dirty="0" smtClean="0"/>
              <a:t>COUPLE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1800" b="1" dirty="0" smtClean="0">
                <a:solidFill>
                  <a:srgbClr val="333399"/>
                </a:solidFill>
              </a:rPr>
              <a:t>feature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1800" dirty="0" smtClean="0"/>
              <a:t>	</a:t>
            </a:r>
            <a:r>
              <a:rPr lang="en-US" sz="1800" i="1" dirty="0" smtClean="0"/>
              <a:t>man</a:t>
            </a:r>
            <a:r>
              <a:rPr lang="en-US" sz="1800" dirty="0" smtClean="0"/>
              <a:t>, </a:t>
            </a:r>
            <a:r>
              <a:rPr lang="en-US" sz="1800" i="1" dirty="0" smtClean="0"/>
              <a:t>woman</a:t>
            </a:r>
            <a:r>
              <a:rPr lang="en-US" sz="1800" dirty="0" smtClean="0"/>
              <a:t>: </a:t>
            </a:r>
            <a:r>
              <a:rPr lang="en-US" sz="1800" i="1" dirty="0" smtClean="0"/>
              <a:t>HUMAN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1800" dirty="0" smtClean="0"/>
              <a:t>	</a:t>
            </a:r>
            <a:r>
              <a:rPr lang="en-US" sz="1800" i="1" dirty="0" err="1" smtClean="0"/>
              <a:t>years_together</a:t>
            </a:r>
            <a:r>
              <a:rPr lang="en-US" sz="1800" dirty="0" smtClean="0"/>
              <a:t>: </a:t>
            </a:r>
            <a:r>
              <a:rPr lang="en-US" sz="1800" i="1" dirty="0" smtClean="0"/>
              <a:t>INTEGER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1800" dirty="0" smtClean="0"/>
              <a:t>	</a:t>
            </a:r>
            <a:r>
              <a:rPr lang="en-US" sz="1800" i="1" dirty="0" err="1" smtClean="0"/>
              <a:t>print_wedding_invitation</a:t>
            </a:r>
            <a:endParaRPr lang="en-US" sz="1800" i="1" dirty="0" smtClean="0"/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local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i="1" dirty="0" smtClean="0"/>
              <a:t>s</a:t>
            </a:r>
            <a:r>
              <a:rPr lang="en-US" sz="1800" dirty="0" smtClean="0"/>
              <a:t>: </a:t>
            </a:r>
            <a:r>
              <a:rPr lang="en-US" sz="1800" i="1" dirty="0" smtClean="0"/>
              <a:t>STRING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i="1" dirty="0" smtClean="0"/>
              <a:t>p</a:t>
            </a:r>
            <a:r>
              <a:rPr lang="en-US" sz="1800" dirty="0" smtClean="0"/>
              <a:t>: </a:t>
            </a:r>
            <a:r>
              <a:rPr lang="en-US" sz="1800" i="1" dirty="0" smtClean="0"/>
              <a:t>INVITATION_PRINTER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do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i="1" dirty="0" smtClean="0"/>
              <a:t>s</a:t>
            </a:r>
            <a:r>
              <a:rPr lang="en-US" sz="1800" dirty="0" smtClean="0"/>
              <a:t> := “We are happy to invite you to the wedding of ”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1800" dirty="0" smtClean="0"/>
              <a:t>			    + </a:t>
            </a:r>
            <a:r>
              <a:rPr lang="en-US" sz="1800" i="1" dirty="0" smtClean="0"/>
              <a:t>man</a:t>
            </a:r>
            <a:r>
              <a:rPr lang="en-US" sz="1800" dirty="0" smtClean="0"/>
              <a:t>.</a:t>
            </a:r>
            <a:r>
              <a:rPr lang="en-US" sz="1800" i="1" dirty="0" smtClean="0"/>
              <a:t>name</a:t>
            </a:r>
            <a:r>
              <a:rPr lang="en-US" sz="1800" dirty="0" smtClean="0"/>
              <a:t> + “ and ” + </a:t>
            </a:r>
            <a:r>
              <a:rPr lang="en-US" sz="1800" i="1" dirty="0" smtClean="0"/>
              <a:t>woman</a:t>
            </a:r>
            <a:r>
              <a:rPr lang="en-US" sz="1800" dirty="0" smtClean="0"/>
              <a:t>.</a:t>
            </a:r>
            <a:r>
              <a:rPr lang="en-US" sz="1800" i="1" dirty="0" smtClean="0"/>
              <a:t>name</a:t>
            </a:r>
            <a:r>
              <a:rPr lang="en-US" sz="1800" dirty="0" smtClean="0"/>
              <a:t> + “!”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b="1" dirty="0" smtClean="0">
                <a:solidFill>
                  <a:srgbClr val="333399"/>
                </a:solidFill>
              </a:rPr>
              <a:t>create</a:t>
            </a:r>
            <a:r>
              <a:rPr lang="en-US" sz="1800" dirty="0" smtClean="0"/>
              <a:t> </a:t>
            </a:r>
            <a:r>
              <a:rPr lang="en-US" sz="1800" i="1" dirty="0" smtClean="0"/>
              <a:t>p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1800" dirty="0" smtClean="0"/>
              <a:t>			</a:t>
            </a:r>
            <a:r>
              <a:rPr lang="en-US" sz="1800" i="1" dirty="0" err="1" smtClean="0"/>
              <a:t>p</a:t>
            </a:r>
            <a:r>
              <a:rPr lang="en-US" sz="1800" dirty="0" err="1" smtClean="0"/>
              <a:t>.</a:t>
            </a:r>
            <a:r>
              <a:rPr lang="en-US" sz="1800" i="1" dirty="0" err="1" smtClean="0"/>
              <a:t>print</a:t>
            </a:r>
            <a:r>
              <a:rPr lang="en-US" sz="1800" dirty="0" smtClean="0"/>
              <a:t> (</a:t>
            </a:r>
            <a:r>
              <a:rPr lang="en-US" sz="1800" i="1" dirty="0" smtClean="0"/>
              <a:t>s</a:t>
            </a:r>
            <a:r>
              <a:rPr lang="en-US" sz="1800" dirty="0" smtClean="0"/>
              <a:t>, 50)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333399"/>
                </a:solidFill>
              </a:rPr>
              <a:t>end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1800" b="1" dirty="0" smtClean="0">
                <a:solidFill>
                  <a:srgbClr val="333399"/>
                </a:solidFill>
              </a:rPr>
              <a:t>end</a:t>
            </a:r>
            <a:endParaRPr lang="de-CH" sz="1800" b="1" dirty="0" smtClean="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expanded types?</a:t>
            </a:r>
            <a:endParaRPr lang="ru-RU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Efficiency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No extra memory cost beyond that for the object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Direct access to attributes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Modeling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</p:txBody>
      </p:sp>
      <p:grpSp>
        <p:nvGrpSpPr>
          <p:cNvPr id="2" name="Group 57"/>
          <p:cNvGrpSpPr/>
          <p:nvPr/>
        </p:nvGrpSpPr>
        <p:grpSpPr>
          <a:xfrm>
            <a:off x="522225" y="3345053"/>
            <a:ext cx="3921759" cy="1437259"/>
            <a:chOff x="467360" y="3235325"/>
            <a:chExt cx="4065715" cy="1520590"/>
          </a:xfrm>
        </p:grpSpPr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2527808" y="3235325"/>
              <a:ext cx="1676400" cy="1098931"/>
            </a:xfrm>
            <a:prstGeom prst="rect">
              <a:avLst/>
            </a:prstGeom>
            <a:solidFill>
              <a:schemeClr val="bg1"/>
            </a:solidFill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CH" sz="2000">
                <a:latin typeface="+mn-lt"/>
              </a:endParaRPr>
            </a:p>
          </p:txBody>
        </p:sp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4126675" y="3237675"/>
              <a:ext cx="406400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r">
                <a:spcBef>
                  <a:spcPts val="1250"/>
                </a:spcBef>
                <a:buClr>
                  <a:srgbClr val="3333FF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i="1" dirty="0">
                  <a:solidFill>
                    <a:srgbClr val="008000"/>
                  </a:solidFill>
                  <a:latin typeface="+mn-lt"/>
                </a:rPr>
                <a:t>b</a:t>
              </a:r>
            </a:p>
          </p:txBody>
        </p:sp>
        <p:sp>
          <p:nvSpPr>
            <p:cNvPr id="19" name="Rectangle 3"/>
            <p:cNvSpPr>
              <a:spLocks noChangeArrowheads="1"/>
            </p:cNvSpPr>
            <p:nvPr/>
          </p:nvSpPr>
          <p:spPr bwMode="auto">
            <a:xfrm>
              <a:off x="2715133" y="3308350"/>
              <a:ext cx="1285875" cy="314325"/>
            </a:xfrm>
            <a:prstGeom prst="rect">
              <a:avLst/>
            </a:prstGeom>
            <a:solidFill>
              <a:srgbClr val="008080"/>
            </a:solidFill>
            <a:ln w="9398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 anchorCtr="1"/>
            <a:lstStyle/>
            <a:p>
              <a:endParaRPr lang="de-CH" sz="2000">
                <a:latin typeface="+mn-lt"/>
              </a:endParaRPr>
            </a:p>
          </p:txBody>
        </p:sp>
        <p:sp>
          <p:nvSpPr>
            <p:cNvPr id="20" name="Rectangle 3"/>
            <p:cNvSpPr>
              <a:spLocks noChangeArrowheads="1"/>
            </p:cNvSpPr>
            <p:nvPr/>
          </p:nvSpPr>
          <p:spPr bwMode="auto">
            <a:xfrm>
              <a:off x="2718308" y="3622675"/>
              <a:ext cx="1281113" cy="304800"/>
            </a:xfrm>
            <a:prstGeom prst="rect">
              <a:avLst/>
            </a:prstGeom>
            <a:solidFill>
              <a:schemeClr val="bg1"/>
            </a:solidFill>
            <a:ln w="9398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 anchorCtr="1"/>
            <a:lstStyle/>
            <a:p>
              <a:endParaRPr lang="de-CH" sz="2000">
                <a:latin typeface="+mn-lt"/>
              </a:endParaRPr>
            </a:p>
          </p:txBody>
        </p:sp>
        <p:sp>
          <p:nvSpPr>
            <p:cNvPr id="21" name="Text Box 9"/>
            <p:cNvSpPr txBox="1">
              <a:spLocks noChangeArrowheads="1"/>
            </p:cNvSpPr>
            <p:nvPr/>
          </p:nvSpPr>
          <p:spPr bwMode="auto">
            <a:xfrm>
              <a:off x="2596071" y="3936048"/>
              <a:ext cx="1565275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ts val="1250"/>
                </a:spcBef>
                <a:buClr>
                  <a:srgbClr val="3333FF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 smtClean="0">
                  <a:solidFill>
                    <a:srgbClr val="3333FF"/>
                  </a:solidFill>
                  <a:latin typeface="+mn-lt"/>
                </a:rPr>
                <a:t>(</a:t>
              </a:r>
              <a:r>
                <a:rPr lang="en-GB" sz="2000" i="1" dirty="0" smtClean="0">
                  <a:solidFill>
                    <a:srgbClr val="3333FF"/>
                  </a:solidFill>
                  <a:latin typeface="+mn-lt"/>
                </a:rPr>
                <a:t>TIRE</a:t>
              </a:r>
              <a:r>
                <a:rPr lang="en-GB" sz="2000" dirty="0" smtClean="0">
                  <a:solidFill>
                    <a:srgbClr val="3333FF"/>
                  </a:solidFill>
                  <a:latin typeface="+mn-lt"/>
                </a:rPr>
                <a:t>)</a:t>
              </a:r>
              <a:endParaRPr lang="en-GB" sz="2000" dirty="0">
                <a:solidFill>
                  <a:srgbClr val="3333FF"/>
                </a:solidFill>
                <a:latin typeface="+mn-lt"/>
              </a:endParaRPr>
            </a:p>
          </p:txBody>
        </p:sp>
        <p:sp>
          <p:nvSpPr>
            <p:cNvPr id="27" name="Text Box 9"/>
            <p:cNvSpPr txBox="1">
              <a:spLocks noChangeArrowheads="1"/>
            </p:cNvSpPr>
            <p:nvPr/>
          </p:nvSpPr>
          <p:spPr bwMode="auto">
            <a:xfrm>
              <a:off x="2586927" y="4347528"/>
              <a:ext cx="1565275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ts val="1250"/>
                </a:spcBef>
                <a:buClr>
                  <a:srgbClr val="3333FF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 smtClean="0">
                  <a:solidFill>
                    <a:srgbClr val="3333FF"/>
                  </a:solidFill>
                  <a:latin typeface="+mn-lt"/>
                </a:rPr>
                <a:t>(</a:t>
              </a:r>
              <a:r>
                <a:rPr lang="en-GB" sz="2000" i="1" dirty="0" smtClean="0">
                  <a:solidFill>
                    <a:srgbClr val="3333FF"/>
                  </a:solidFill>
                  <a:latin typeface="+mn-lt"/>
                </a:rPr>
                <a:t>CAR</a:t>
              </a:r>
              <a:r>
                <a:rPr lang="en-GB" sz="2000" dirty="0" smtClean="0">
                  <a:solidFill>
                    <a:srgbClr val="3333FF"/>
                  </a:solidFill>
                  <a:latin typeface="+mn-lt"/>
                </a:rPr>
                <a:t>)</a:t>
              </a:r>
              <a:endParaRPr lang="en-GB" sz="2000" dirty="0">
                <a:solidFill>
                  <a:srgbClr val="3333FF"/>
                </a:solidFill>
                <a:latin typeface="+mn-lt"/>
              </a:endParaRPr>
            </a:p>
          </p:txBody>
        </p:sp>
        <p:sp>
          <p:nvSpPr>
            <p:cNvPr id="28" name="Rectangle 6"/>
            <p:cNvSpPr>
              <a:spLocks noChangeArrowheads="1"/>
            </p:cNvSpPr>
            <p:nvPr/>
          </p:nvSpPr>
          <p:spPr bwMode="auto">
            <a:xfrm>
              <a:off x="467360" y="3250565"/>
              <a:ext cx="1676400" cy="1083691"/>
            </a:xfrm>
            <a:prstGeom prst="rect">
              <a:avLst/>
            </a:prstGeom>
            <a:solidFill>
              <a:schemeClr val="bg1"/>
            </a:solidFill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CH" sz="2000">
                <a:latin typeface="+mn-lt"/>
              </a:endParaRPr>
            </a:p>
          </p:txBody>
        </p:sp>
        <p:sp>
          <p:nvSpPr>
            <p:cNvPr id="29" name="Text Box 8"/>
            <p:cNvSpPr txBox="1">
              <a:spLocks noChangeArrowheads="1"/>
            </p:cNvSpPr>
            <p:nvPr/>
          </p:nvSpPr>
          <p:spPr bwMode="auto">
            <a:xfrm>
              <a:off x="2038795" y="3252915"/>
              <a:ext cx="406400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r">
                <a:spcBef>
                  <a:spcPts val="1250"/>
                </a:spcBef>
                <a:buClr>
                  <a:srgbClr val="3333FF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i="1" dirty="0" smtClean="0">
                  <a:solidFill>
                    <a:srgbClr val="008000"/>
                  </a:solidFill>
                  <a:latin typeface="+mn-lt"/>
                </a:rPr>
                <a:t>a</a:t>
              </a:r>
              <a:endParaRPr lang="en-GB" sz="2000" i="1" dirty="0">
                <a:solidFill>
                  <a:srgbClr val="008000"/>
                </a:solidFill>
                <a:latin typeface="+mn-lt"/>
              </a:endParaRPr>
            </a:p>
          </p:txBody>
        </p:sp>
        <p:sp>
          <p:nvSpPr>
            <p:cNvPr id="30" name="Rectangle 3"/>
            <p:cNvSpPr>
              <a:spLocks noChangeArrowheads="1"/>
            </p:cNvSpPr>
            <p:nvPr/>
          </p:nvSpPr>
          <p:spPr bwMode="auto">
            <a:xfrm>
              <a:off x="654685" y="3323590"/>
              <a:ext cx="1285875" cy="314325"/>
            </a:xfrm>
            <a:prstGeom prst="rect">
              <a:avLst/>
            </a:prstGeom>
            <a:solidFill>
              <a:srgbClr val="008080"/>
            </a:solidFill>
            <a:ln w="9398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 anchorCtr="1"/>
            <a:lstStyle/>
            <a:p>
              <a:endParaRPr lang="de-CH" sz="2000">
                <a:latin typeface="+mn-lt"/>
              </a:endParaRPr>
            </a:p>
          </p:txBody>
        </p:sp>
        <p:sp>
          <p:nvSpPr>
            <p:cNvPr id="31" name="Rectangle 3"/>
            <p:cNvSpPr>
              <a:spLocks noChangeArrowheads="1"/>
            </p:cNvSpPr>
            <p:nvPr/>
          </p:nvSpPr>
          <p:spPr bwMode="auto">
            <a:xfrm>
              <a:off x="657860" y="3637915"/>
              <a:ext cx="1281113" cy="304800"/>
            </a:xfrm>
            <a:prstGeom prst="rect">
              <a:avLst/>
            </a:prstGeom>
            <a:solidFill>
              <a:schemeClr val="bg1"/>
            </a:solidFill>
            <a:ln w="9398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 anchorCtr="1"/>
            <a:lstStyle/>
            <a:p>
              <a:endParaRPr lang="de-CH" sz="2000">
                <a:latin typeface="+mn-lt"/>
              </a:endParaRPr>
            </a:p>
          </p:txBody>
        </p:sp>
        <p:sp>
          <p:nvSpPr>
            <p:cNvPr id="32" name="Text Box 9"/>
            <p:cNvSpPr txBox="1">
              <a:spLocks noChangeArrowheads="1"/>
            </p:cNvSpPr>
            <p:nvPr/>
          </p:nvSpPr>
          <p:spPr bwMode="auto">
            <a:xfrm>
              <a:off x="535623" y="3942144"/>
              <a:ext cx="1565275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ts val="1250"/>
                </a:spcBef>
                <a:buClr>
                  <a:srgbClr val="3333FF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 smtClean="0">
                  <a:solidFill>
                    <a:srgbClr val="3333FF"/>
                  </a:solidFill>
                  <a:latin typeface="+mn-lt"/>
                </a:rPr>
                <a:t>(</a:t>
              </a:r>
              <a:r>
                <a:rPr lang="en-GB" sz="2000" i="1" dirty="0" smtClean="0">
                  <a:solidFill>
                    <a:srgbClr val="3333FF"/>
                  </a:solidFill>
                  <a:latin typeface="+mn-lt"/>
                </a:rPr>
                <a:t>TIRE</a:t>
              </a:r>
              <a:r>
                <a:rPr lang="en-GB" sz="2000" dirty="0" smtClean="0">
                  <a:solidFill>
                    <a:srgbClr val="3333FF"/>
                  </a:solidFill>
                  <a:latin typeface="+mn-lt"/>
                </a:rPr>
                <a:t>)</a:t>
              </a:r>
              <a:endParaRPr lang="en-GB" sz="2000" dirty="0">
                <a:solidFill>
                  <a:srgbClr val="3333FF"/>
                </a:solidFill>
                <a:latin typeface="+mn-lt"/>
              </a:endParaRPr>
            </a:p>
          </p:txBody>
        </p:sp>
        <p:sp>
          <p:nvSpPr>
            <p:cNvPr id="34" name="Text Box 9"/>
            <p:cNvSpPr txBox="1">
              <a:spLocks noChangeArrowheads="1"/>
            </p:cNvSpPr>
            <p:nvPr/>
          </p:nvSpPr>
          <p:spPr bwMode="auto">
            <a:xfrm>
              <a:off x="499047" y="4353624"/>
              <a:ext cx="1565275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ts val="1250"/>
                </a:spcBef>
                <a:buClr>
                  <a:srgbClr val="3333FF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 smtClean="0">
                  <a:solidFill>
                    <a:srgbClr val="3333FF"/>
                  </a:solidFill>
                  <a:latin typeface="+mn-lt"/>
                </a:rPr>
                <a:t>(</a:t>
              </a:r>
              <a:r>
                <a:rPr lang="en-GB" sz="2000" i="1" dirty="0" smtClean="0">
                  <a:solidFill>
                    <a:srgbClr val="3333FF"/>
                  </a:solidFill>
                  <a:latin typeface="+mn-lt"/>
                </a:rPr>
                <a:t>CAR</a:t>
              </a:r>
              <a:r>
                <a:rPr lang="en-GB" sz="2000" dirty="0" smtClean="0">
                  <a:solidFill>
                    <a:srgbClr val="3333FF"/>
                  </a:solidFill>
                  <a:latin typeface="+mn-lt"/>
                </a:rPr>
                <a:t>)</a:t>
              </a:r>
              <a:endParaRPr lang="en-GB" sz="2000" dirty="0">
                <a:solidFill>
                  <a:srgbClr val="3333FF"/>
                </a:solidFill>
                <a:latin typeface="+mn-lt"/>
              </a:endParaRPr>
            </a:p>
          </p:txBody>
        </p:sp>
      </p:grpSp>
      <p:sp>
        <p:nvSpPr>
          <p:cNvPr id="35" name="Line 7"/>
          <p:cNvSpPr>
            <a:spLocks noChangeShapeType="1"/>
          </p:cNvSpPr>
          <p:nvPr/>
        </p:nvSpPr>
        <p:spPr bwMode="auto">
          <a:xfrm>
            <a:off x="4613148" y="2931859"/>
            <a:ext cx="4572" cy="3670109"/>
          </a:xfrm>
          <a:prstGeom prst="line">
            <a:avLst/>
          </a:prstGeom>
          <a:noFill/>
          <a:ln w="19050">
            <a:solidFill>
              <a:srgbClr val="A50021"/>
            </a:solidFill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04088" y="5029200"/>
            <a:ext cx="3776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tire would be shared among cars</a:t>
            </a:r>
            <a:endParaRPr lang="en-US" dirty="0"/>
          </a:p>
        </p:txBody>
      </p:sp>
      <p:grpSp>
        <p:nvGrpSpPr>
          <p:cNvPr id="3" name="Group 58"/>
          <p:cNvGrpSpPr/>
          <p:nvPr/>
        </p:nvGrpSpPr>
        <p:grpSpPr>
          <a:xfrm>
            <a:off x="4865625" y="2497393"/>
            <a:ext cx="3565143" cy="2284919"/>
            <a:chOff x="4755896" y="2287080"/>
            <a:chExt cx="4065715" cy="2642571"/>
          </a:xfrm>
        </p:grpSpPr>
        <p:sp>
          <p:nvSpPr>
            <p:cNvPr id="37" name="Rectangle 6"/>
            <p:cNvSpPr>
              <a:spLocks noChangeArrowheads="1"/>
            </p:cNvSpPr>
            <p:nvPr/>
          </p:nvSpPr>
          <p:spPr bwMode="auto">
            <a:xfrm>
              <a:off x="6816344" y="3409061"/>
              <a:ext cx="1676400" cy="1098931"/>
            </a:xfrm>
            <a:prstGeom prst="rect">
              <a:avLst/>
            </a:prstGeom>
            <a:solidFill>
              <a:schemeClr val="bg1"/>
            </a:solidFill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CH" sz="2000">
                <a:latin typeface="+mn-lt"/>
              </a:endParaRPr>
            </a:p>
          </p:txBody>
        </p:sp>
        <p:sp>
          <p:nvSpPr>
            <p:cNvPr id="38" name="Text Box 8"/>
            <p:cNvSpPr txBox="1">
              <a:spLocks noChangeArrowheads="1"/>
            </p:cNvSpPr>
            <p:nvPr/>
          </p:nvSpPr>
          <p:spPr bwMode="auto">
            <a:xfrm>
              <a:off x="8415211" y="3411411"/>
              <a:ext cx="406400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r">
                <a:spcBef>
                  <a:spcPts val="1250"/>
                </a:spcBef>
                <a:buClr>
                  <a:srgbClr val="3333FF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i="1" dirty="0">
                  <a:solidFill>
                    <a:srgbClr val="008000"/>
                  </a:solidFill>
                  <a:latin typeface="+mn-lt"/>
                </a:rPr>
                <a:t>b</a:t>
              </a:r>
            </a:p>
          </p:txBody>
        </p:sp>
        <p:sp>
          <p:nvSpPr>
            <p:cNvPr id="42" name="Text Box 9"/>
            <p:cNvSpPr txBox="1">
              <a:spLocks noChangeArrowheads="1"/>
            </p:cNvSpPr>
            <p:nvPr/>
          </p:nvSpPr>
          <p:spPr bwMode="auto">
            <a:xfrm>
              <a:off x="6875463" y="4521264"/>
              <a:ext cx="1565275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ts val="1250"/>
                </a:spcBef>
                <a:buClr>
                  <a:srgbClr val="3333FF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 smtClean="0">
                  <a:solidFill>
                    <a:srgbClr val="3333FF"/>
                  </a:solidFill>
                  <a:latin typeface="+mn-lt"/>
                </a:rPr>
                <a:t>(</a:t>
              </a:r>
              <a:r>
                <a:rPr lang="en-GB" sz="2000" i="1" dirty="0" smtClean="0">
                  <a:solidFill>
                    <a:srgbClr val="3333FF"/>
                  </a:solidFill>
                  <a:latin typeface="+mn-lt"/>
                </a:rPr>
                <a:t>CAR</a:t>
              </a:r>
              <a:r>
                <a:rPr lang="en-GB" sz="2000" dirty="0" smtClean="0">
                  <a:solidFill>
                    <a:srgbClr val="3333FF"/>
                  </a:solidFill>
                  <a:latin typeface="+mn-lt"/>
                </a:rPr>
                <a:t>)</a:t>
              </a:r>
              <a:endParaRPr lang="en-GB" sz="2000" dirty="0">
                <a:solidFill>
                  <a:srgbClr val="3333FF"/>
                </a:solidFill>
                <a:latin typeface="+mn-lt"/>
              </a:endParaRPr>
            </a:p>
          </p:txBody>
        </p:sp>
        <p:sp>
          <p:nvSpPr>
            <p:cNvPr id="43" name="Rectangle 6"/>
            <p:cNvSpPr>
              <a:spLocks noChangeArrowheads="1"/>
            </p:cNvSpPr>
            <p:nvPr/>
          </p:nvSpPr>
          <p:spPr bwMode="auto">
            <a:xfrm>
              <a:off x="4755896" y="3424301"/>
              <a:ext cx="1676400" cy="1083691"/>
            </a:xfrm>
            <a:prstGeom prst="rect">
              <a:avLst/>
            </a:prstGeom>
            <a:solidFill>
              <a:schemeClr val="bg1"/>
            </a:solidFill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CH" sz="2000">
                <a:latin typeface="+mn-lt"/>
              </a:endParaRPr>
            </a:p>
          </p:txBody>
        </p:sp>
        <p:sp>
          <p:nvSpPr>
            <p:cNvPr id="44" name="Text Box 8"/>
            <p:cNvSpPr txBox="1">
              <a:spLocks noChangeArrowheads="1"/>
            </p:cNvSpPr>
            <p:nvPr/>
          </p:nvSpPr>
          <p:spPr bwMode="auto">
            <a:xfrm>
              <a:off x="6327331" y="3426651"/>
              <a:ext cx="406400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r">
                <a:spcBef>
                  <a:spcPts val="1250"/>
                </a:spcBef>
                <a:buClr>
                  <a:srgbClr val="3333FF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i="1" dirty="0" smtClean="0">
                  <a:solidFill>
                    <a:srgbClr val="008000"/>
                  </a:solidFill>
                  <a:latin typeface="+mn-lt"/>
                </a:rPr>
                <a:t>a</a:t>
              </a:r>
              <a:endParaRPr lang="en-GB" sz="2000" i="1" dirty="0">
                <a:solidFill>
                  <a:srgbClr val="008000"/>
                </a:solidFill>
                <a:latin typeface="+mn-lt"/>
              </a:endParaRPr>
            </a:p>
          </p:txBody>
        </p:sp>
        <p:grpSp>
          <p:nvGrpSpPr>
            <p:cNvPr id="4" name="Group 51"/>
            <p:cNvGrpSpPr/>
            <p:nvPr/>
          </p:nvGrpSpPr>
          <p:grpSpPr>
            <a:xfrm>
              <a:off x="4760340" y="3424175"/>
              <a:ext cx="1677035" cy="1083817"/>
              <a:chOff x="4760341" y="3424175"/>
              <a:chExt cx="1615836" cy="617473"/>
            </a:xfrm>
          </p:grpSpPr>
          <p:sp>
            <p:nvSpPr>
              <p:cNvPr id="45" name="Rectangle 3"/>
              <p:cNvSpPr>
                <a:spLocks noChangeArrowheads="1"/>
              </p:cNvSpPr>
              <p:nvPr/>
            </p:nvSpPr>
            <p:spPr bwMode="auto">
              <a:xfrm>
                <a:off x="4760341" y="3424175"/>
                <a:ext cx="1615836" cy="31262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39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 anchorCtr="1"/>
              <a:lstStyle/>
              <a:p>
                <a:endParaRPr lang="de-CH" sz="2000">
                  <a:latin typeface="+mn-lt"/>
                </a:endParaRPr>
              </a:p>
            </p:txBody>
          </p:sp>
          <p:sp>
            <p:nvSpPr>
              <p:cNvPr id="46" name="Rectangle 3"/>
              <p:cNvSpPr>
                <a:spLocks noChangeArrowheads="1"/>
              </p:cNvSpPr>
              <p:nvPr/>
            </p:nvSpPr>
            <p:spPr bwMode="auto">
              <a:xfrm>
                <a:off x="4763516" y="3738499"/>
                <a:ext cx="1609852" cy="303149"/>
              </a:xfrm>
              <a:prstGeom prst="rect">
                <a:avLst/>
              </a:prstGeom>
              <a:solidFill>
                <a:schemeClr val="bg1"/>
              </a:solidFill>
              <a:ln w="939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 anchorCtr="1"/>
              <a:lstStyle/>
              <a:p>
                <a:endParaRPr lang="de-CH" sz="2000">
                  <a:latin typeface="+mn-lt"/>
                </a:endParaRPr>
              </a:p>
            </p:txBody>
          </p:sp>
        </p:grpSp>
        <p:sp>
          <p:nvSpPr>
            <p:cNvPr id="48" name="Text Box 9"/>
            <p:cNvSpPr txBox="1">
              <a:spLocks noChangeArrowheads="1"/>
            </p:cNvSpPr>
            <p:nvPr/>
          </p:nvSpPr>
          <p:spPr bwMode="auto">
            <a:xfrm>
              <a:off x="4787583" y="4527360"/>
              <a:ext cx="1565275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ts val="1250"/>
                </a:spcBef>
                <a:buClr>
                  <a:srgbClr val="3333FF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 smtClean="0">
                  <a:solidFill>
                    <a:srgbClr val="3333FF"/>
                  </a:solidFill>
                  <a:latin typeface="+mn-lt"/>
                </a:rPr>
                <a:t>(</a:t>
              </a:r>
              <a:r>
                <a:rPr lang="en-GB" sz="2000" i="1" dirty="0" smtClean="0">
                  <a:solidFill>
                    <a:srgbClr val="3333FF"/>
                  </a:solidFill>
                  <a:latin typeface="+mn-lt"/>
                </a:rPr>
                <a:t>CAR</a:t>
              </a:r>
              <a:r>
                <a:rPr lang="en-GB" sz="2000" dirty="0" smtClean="0">
                  <a:solidFill>
                    <a:srgbClr val="3333FF"/>
                  </a:solidFill>
                  <a:latin typeface="+mn-lt"/>
                </a:rPr>
                <a:t>)</a:t>
              </a:r>
              <a:endParaRPr lang="en-GB" sz="2000" dirty="0">
                <a:solidFill>
                  <a:srgbClr val="3333FF"/>
                </a:solidFill>
                <a:latin typeface="+mn-lt"/>
              </a:endParaRPr>
            </a:p>
          </p:txBody>
        </p:sp>
        <p:sp>
          <p:nvSpPr>
            <p:cNvPr id="49" name="Rectangle 3"/>
            <p:cNvSpPr>
              <a:spLocks noChangeArrowheads="1"/>
            </p:cNvSpPr>
            <p:nvPr/>
          </p:nvSpPr>
          <p:spPr bwMode="auto">
            <a:xfrm>
              <a:off x="6077077" y="2683510"/>
              <a:ext cx="1285875" cy="314325"/>
            </a:xfrm>
            <a:prstGeom prst="rect">
              <a:avLst/>
            </a:prstGeom>
            <a:solidFill>
              <a:srgbClr val="008080"/>
            </a:solidFill>
            <a:ln w="9398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 anchorCtr="1"/>
            <a:lstStyle/>
            <a:p>
              <a:endParaRPr lang="de-CH" sz="2000">
                <a:latin typeface="+mn-lt"/>
              </a:endParaRPr>
            </a:p>
          </p:txBody>
        </p:sp>
        <p:sp>
          <p:nvSpPr>
            <p:cNvPr id="50" name="Rectangle 3"/>
            <p:cNvSpPr>
              <a:spLocks noChangeArrowheads="1"/>
            </p:cNvSpPr>
            <p:nvPr/>
          </p:nvSpPr>
          <p:spPr bwMode="auto">
            <a:xfrm>
              <a:off x="6080252" y="2997835"/>
              <a:ext cx="1281113" cy="304800"/>
            </a:xfrm>
            <a:prstGeom prst="rect">
              <a:avLst/>
            </a:prstGeom>
            <a:solidFill>
              <a:schemeClr val="bg1"/>
            </a:solidFill>
            <a:ln w="9398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 anchorCtr="1"/>
            <a:lstStyle/>
            <a:p>
              <a:endParaRPr lang="de-CH" sz="2000">
                <a:latin typeface="+mn-lt"/>
              </a:endParaRPr>
            </a:p>
          </p:txBody>
        </p:sp>
        <p:sp>
          <p:nvSpPr>
            <p:cNvPr id="51" name="Text Box 9"/>
            <p:cNvSpPr txBox="1">
              <a:spLocks noChangeArrowheads="1"/>
            </p:cNvSpPr>
            <p:nvPr/>
          </p:nvSpPr>
          <p:spPr bwMode="auto">
            <a:xfrm>
              <a:off x="5912295" y="2287080"/>
              <a:ext cx="1565275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ts val="1250"/>
                </a:spcBef>
                <a:buClr>
                  <a:srgbClr val="3333FF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 smtClean="0">
                  <a:solidFill>
                    <a:srgbClr val="3333FF"/>
                  </a:solidFill>
                  <a:latin typeface="+mn-lt"/>
                </a:rPr>
                <a:t>(</a:t>
              </a:r>
              <a:r>
                <a:rPr lang="en-GB" sz="2000" i="1" dirty="0" smtClean="0">
                  <a:solidFill>
                    <a:srgbClr val="3333FF"/>
                  </a:solidFill>
                  <a:latin typeface="+mn-lt"/>
                </a:rPr>
                <a:t>TIRE</a:t>
              </a:r>
              <a:r>
                <a:rPr lang="en-GB" sz="2000" dirty="0" smtClean="0">
                  <a:solidFill>
                    <a:srgbClr val="3333FF"/>
                  </a:solidFill>
                  <a:latin typeface="+mn-lt"/>
                </a:rPr>
                <a:t>)</a:t>
              </a:r>
              <a:endParaRPr lang="en-GB" sz="2000" dirty="0">
                <a:solidFill>
                  <a:srgbClr val="3333FF"/>
                </a:solidFill>
                <a:latin typeface="+mn-lt"/>
              </a:endParaRPr>
            </a:p>
          </p:txBody>
        </p:sp>
        <p:grpSp>
          <p:nvGrpSpPr>
            <p:cNvPr id="5" name="Group 52"/>
            <p:cNvGrpSpPr/>
            <p:nvPr/>
          </p:nvGrpSpPr>
          <p:grpSpPr>
            <a:xfrm>
              <a:off x="6814692" y="3421127"/>
              <a:ext cx="1677035" cy="1083817"/>
              <a:chOff x="4760341" y="3424175"/>
              <a:chExt cx="1615836" cy="617473"/>
            </a:xfrm>
          </p:grpSpPr>
          <p:sp>
            <p:nvSpPr>
              <p:cNvPr id="54" name="Rectangle 3"/>
              <p:cNvSpPr>
                <a:spLocks noChangeArrowheads="1"/>
              </p:cNvSpPr>
              <p:nvPr/>
            </p:nvSpPr>
            <p:spPr bwMode="auto">
              <a:xfrm>
                <a:off x="4760341" y="3424175"/>
                <a:ext cx="1615836" cy="31262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398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wrap="none" anchor="ctr" anchorCtr="1"/>
              <a:lstStyle/>
              <a:p>
                <a:endParaRPr lang="de-CH" sz="2000">
                  <a:latin typeface="+mn-lt"/>
                </a:endParaRPr>
              </a:p>
            </p:txBody>
          </p:sp>
          <p:sp>
            <p:nvSpPr>
              <p:cNvPr id="55" name="Rectangle 3"/>
              <p:cNvSpPr>
                <a:spLocks noChangeArrowheads="1"/>
              </p:cNvSpPr>
              <p:nvPr/>
            </p:nvSpPr>
            <p:spPr bwMode="auto">
              <a:xfrm>
                <a:off x="4763516" y="3738499"/>
                <a:ext cx="1609852" cy="303149"/>
              </a:xfrm>
              <a:prstGeom prst="rect">
                <a:avLst/>
              </a:prstGeom>
              <a:solidFill>
                <a:schemeClr val="bg1"/>
              </a:solidFill>
              <a:ln w="939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 anchorCtr="1"/>
              <a:lstStyle/>
              <a:p>
                <a:endParaRPr lang="de-CH" sz="2000">
                  <a:latin typeface="+mn-lt"/>
                </a:endParaRPr>
              </a:p>
            </p:txBody>
          </p:sp>
        </p:grpSp>
        <p:sp>
          <p:nvSpPr>
            <p:cNvPr id="26" name="Line 7"/>
            <p:cNvSpPr>
              <a:spLocks noChangeShapeType="1"/>
            </p:cNvSpPr>
            <p:nvPr/>
          </p:nvSpPr>
          <p:spPr bwMode="auto">
            <a:xfrm flipH="1">
              <a:off x="5431536" y="3108960"/>
              <a:ext cx="630936" cy="640080"/>
            </a:xfrm>
            <a:prstGeom prst="line">
              <a:avLst/>
            </a:prstGeom>
            <a:noFill/>
            <a:ln w="19050">
              <a:solidFill>
                <a:srgbClr val="A50021"/>
              </a:solidFill>
              <a:miter lim="800000"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de-CH">
                <a:latin typeface="+mn-lt"/>
              </a:endParaRPr>
            </a:p>
          </p:txBody>
        </p:sp>
        <p:sp>
          <p:nvSpPr>
            <p:cNvPr id="56" name="Line 7"/>
            <p:cNvSpPr>
              <a:spLocks noChangeShapeType="1"/>
            </p:cNvSpPr>
            <p:nvPr/>
          </p:nvSpPr>
          <p:spPr bwMode="auto">
            <a:xfrm>
              <a:off x="7370064" y="3072384"/>
              <a:ext cx="568452" cy="701866"/>
            </a:xfrm>
            <a:prstGeom prst="line">
              <a:avLst/>
            </a:prstGeom>
            <a:noFill/>
            <a:ln w="19050">
              <a:solidFill>
                <a:srgbClr val="A50021"/>
              </a:solidFill>
              <a:miter lim="800000"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de-CH">
                <a:latin typeface="+mn-lt"/>
              </a:endParaRP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4745736" y="5020056"/>
            <a:ext cx="3776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tire could be shared among cars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 equality</a:t>
            </a:r>
            <a:endParaRPr lang="ru-RU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935288"/>
            <a:ext cx="8424862" cy="498475"/>
          </a:xfrm>
          <a:noFill/>
        </p:spPr>
        <p:txBody>
          <a:bodyPr anchorCtr="1"/>
          <a:lstStyle/>
          <a:p>
            <a:pPr>
              <a:buFont typeface="Wingdings" charset="2"/>
              <a:buNone/>
            </a:pPr>
            <a:r>
              <a:rPr lang="en-US" i="1" dirty="0" smtClean="0"/>
              <a:t>a</a:t>
            </a:r>
            <a:r>
              <a:rPr lang="en-US" dirty="0" smtClean="0"/>
              <a:t> = </a:t>
            </a:r>
            <a:r>
              <a:rPr lang="en-US" i="1" dirty="0" smtClean="0"/>
              <a:t>b</a:t>
            </a:r>
            <a:r>
              <a:rPr lang="en-US" dirty="0" smtClean="0"/>
              <a:t> ?</a:t>
            </a:r>
            <a:endParaRPr lang="ru-RU" b="1" dirty="0" smtClean="0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446088" y="5568950"/>
            <a:ext cx="8424862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/>
          <a:lstStyle/>
          <a:p>
            <a:pPr marL="342900" indent="-342900" eaLnBrk="0" hangingPunct="0">
              <a:spcBef>
                <a:spcPct val="20000"/>
              </a:spcBef>
              <a:buFont typeface="Wingdings" charset="2"/>
              <a:buNone/>
            </a:pPr>
            <a:r>
              <a:rPr lang="en-US" i="1" dirty="0">
                <a:solidFill>
                  <a:srgbClr val="3333FF"/>
                </a:solidFill>
                <a:latin typeface="+mn-lt"/>
              </a:rPr>
              <a:t>a</a:t>
            </a:r>
            <a:r>
              <a:rPr lang="en-US" dirty="0">
                <a:solidFill>
                  <a:srgbClr val="3333FF"/>
                </a:solidFill>
                <a:latin typeface="+mn-lt"/>
              </a:rPr>
              <a:t> = </a:t>
            </a:r>
            <a:r>
              <a:rPr lang="en-US" i="1" dirty="0">
                <a:solidFill>
                  <a:srgbClr val="3333FF"/>
                </a:solidFill>
                <a:latin typeface="+mn-lt"/>
              </a:rPr>
              <a:t>b</a:t>
            </a:r>
            <a:r>
              <a:rPr lang="en-US" dirty="0">
                <a:solidFill>
                  <a:srgbClr val="3333FF"/>
                </a:solidFill>
                <a:latin typeface="+mn-lt"/>
              </a:rPr>
              <a:t> ?</a:t>
            </a:r>
            <a:endParaRPr lang="ru-RU" b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4008438" y="1581150"/>
            <a:ext cx="1285875" cy="314325"/>
          </a:xfrm>
          <a:prstGeom prst="rect">
            <a:avLst/>
          </a:prstGeom>
          <a:solidFill>
            <a:srgbClr val="008080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de-CH"/>
              <a:t>1.0</a:t>
            </a:r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4011613" y="1895475"/>
            <a:ext cx="1281112" cy="304800"/>
          </a:xfrm>
          <a:prstGeom prst="rect">
            <a:avLst/>
          </a:prstGeom>
          <a:solidFill>
            <a:schemeClr val="bg1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de-CH"/>
              <a:t>2.0</a:t>
            </a:r>
          </a:p>
        </p:txBody>
      </p:sp>
      <p:sp>
        <p:nvSpPr>
          <p:cNvPr id="6151" name="Text Box 9"/>
          <p:cNvSpPr txBox="1">
            <a:spLocks noChangeArrowheads="1"/>
          </p:cNvSpPr>
          <p:nvPr/>
        </p:nvSpPr>
        <p:spPr bwMode="auto">
          <a:xfrm>
            <a:off x="3822700" y="2195513"/>
            <a:ext cx="1651000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smtClean="0">
                <a:solidFill>
                  <a:srgbClr val="3333FF"/>
                </a:solidFill>
              </a:rPr>
              <a:t>(</a:t>
            </a:r>
            <a:r>
              <a:rPr lang="en-GB" sz="2000" i="1" dirty="0" smtClean="0">
                <a:solidFill>
                  <a:srgbClr val="3333FF"/>
                </a:solidFill>
              </a:rPr>
              <a:t>VECTOR </a:t>
            </a:r>
            <a:r>
              <a:rPr lang="en-GB" sz="20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6152" name="Rectangle 3"/>
          <p:cNvSpPr>
            <a:spLocks noChangeArrowheads="1"/>
          </p:cNvSpPr>
          <p:nvPr/>
        </p:nvSpPr>
        <p:spPr bwMode="auto">
          <a:xfrm>
            <a:off x="1476375" y="1568450"/>
            <a:ext cx="1281113" cy="304800"/>
          </a:xfrm>
          <a:prstGeom prst="rect">
            <a:avLst/>
          </a:prstGeom>
          <a:solidFill>
            <a:schemeClr val="bg1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endParaRPr lang="de-CH"/>
          </a:p>
        </p:txBody>
      </p:sp>
      <p:sp>
        <p:nvSpPr>
          <p:cNvPr id="6153" name="Rectangle 3"/>
          <p:cNvSpPr>
            <a:spLocks noChangeArrowheads="1"/>
          </p:cNvSpPr>
          <p:nvPr/>
        </p:nvSpPr>
        <p:spPr bwMode="auto">
          <a:xfrm>
            <a:off x="6540500" y="1597025"/>
            <a:ext cx="1281113" cy="304800"/>
          </a:xfrm>
          <a:prstGeom prst="rect">
            <a:avLst/>
          </a:prstGeom>
          <a:solidFill>
            <a:schemeClr val="bg1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endParaRPr lang="de-CH"/>
          </a:p>
        </p:txBody>
      </p:sp>
      <p:sp>
        <p:nvSpPr>
          <p:cNvPr id="6154" name="Text Box 8"/>
          <p:cNvSpPr txBox="1">
            <a:spLocks noChangeArrowheads="1"/>
          </p:cNvSpPr>
          <p:nvPr/>
        </p:nvSpPr>
        <p:spPr bwMode="auto">
          <a:xfrm>
            <a:off x="979488" y="1520825"/>
            <a:ext cx="406400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>
                <a:solidFill>
                  <a:srgbClr val="3333FF"/>
                </a:solidFill>
              </a:rPr>
              <a:t>a</a:t>
            </a:r>
          </a:p>
        </p:txBody>
      </p:sp>
      <p:sp>
        <p:nvSpPr>
          <p:cNvPr id="6155" name="Text Box 8"/>
          <p:cNvSpPr txBox="1">
            <a:spLocks noChangeArrowheads="1"/>
          </p:cNvSpPr>
          <p:nvPr/>
        </p:nvSpPr>
        <p:spPr bwMode="auto">
          <a:xfrm>
            <a:off x="7827963" y="1543050"/>
            <a:ext cx="406400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>
                <a:solidFill>
                  <a:srgbClr val="3333FF"/>
                </a:solidFill>
              </a:rPr>
              <a:t>b</a:t>
            </a:r>
          </a:p>
        </p:txBody>
      </p:sp>
      <p:sp>
        <p:nvSpPr>
          <p:cNvPr id="6156" name="Line 7"/>
          <p:cNvSpPr>
            <a:spLocks noChangeShapeType="1"/>
          </p:cNvSpPr>
          <p:nvPr/>
        </p:nvSpPr>
        <p:spPr bwMode="auto">
          <a:xfrm>
            <a:off x="2466975" y="1735138"/>
            <a:ext cx="1528763" cy="1587"/>
          </a:xfrm>
          <a:prstGeom prst="line">
            <a:avLst/>
          </a:prstGeom>
          <a:noFill/>
          <a:ln w="19080">
            <a:solidFill>
              <a:srgbClr val="A50021"/>
            </a:solidFill>
            <a:miter lim="800000"/>
            <a:headEnd/>
            <a:tailEnd type="triangle" w="lg" len="lg"/>
          </a:ln>
        </p:spPr>
        <p:txBody>
          <a:bodyPr/>
          <a:lstStyle/>
          <a:p>
            <a:endParaRPr lang="de-CH"/>
          </a:p>
        </p:txBody>
      </p:sp>
      <p:sp>
        <p:nvSpPr>
          <p:cNvPr id="6157" name="Line 7"/>
          <p:cNvSpPr>
            <a:spLocks noChangeShapeType="1"/>
          </p:cNvSpPr>
          <p:nvPr/>
        </p:nvSpPr>
        <p:spPr bwMode="auto">
          <a:xfrm>
            <a:off x="5305425" y="1744663"/>
            <a:ext cx="1528763" cy="1587"/>
          </a:xfrm>
          <a:prstGeom prst="line">
            <a:avLst/>
          </a:prstGeom>
          <a:noFill/>
          <a:ln w="19050">
            <a:solidFill>
              <a:srgbClr val="A50021"/>
            </a:solidFill>
            <a:miter lim="800000"/>
            <a:headEnd type="triangle" w="lg" len="lg"/>
            <a:tailEnd type="none" w="lg" len="lg"/>
          </a:ln>
        </p:spPr>
        <p:txBody>
          <a:bodyPr/>
          <a:lstStyle/>
          <a:p>
            <a:endParaRPr lang="de-CH"/>
          </a:p>
        </p:txBody>
      </p:sp>
      <p:sp>
        <p:nvSpPr>
          <p:cNvPr id="51217" name="Rectangle 3"/>
          <p:cNvSpPr>
            <a:spLocks noChangeArrowheads="1"/>
          </p:cNvSpPr>
          <p:nvPr/>
        </p:nvSpPr>
        <p:spPr bwMode="auto">
          <a:xfrm>
            <a:off x="873125" y="4259263"/>
            <a:ext cx="1285875" cy="314325"/>
          </a:xfrm>
          <a:prstGeom prst="rect">
            <a:avLst/>
          </a:prstGeom>
          <a:solidFill>
            <a:srgbClr val="008080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de-CH"/>
              <a:t>1.0</a:t>
            </a:r>
          </a:p>
        </p:txBody>
      </p:sp>
      <p:sp>
        <p:nvSpPr>
          <p:cNvPr id="51218" name="Rectangle 3"/>
          <p:cNvSpPr>
            <a:spLocks noChangeArrowheads="1"/>
          </p:cNvSpPr>
          <p:nvPr/>
        </p:nvSpPr>
        <p:spPr bwMode="auto">
          <a:xfrm>
            <a:off x="876300" y="4573588"/>
            <a:ext cx="1281113" cy="304800"/>
          </a:xfrm>
          <a:prstGeom prst="rect">
            <a:avLst/>
          </a:prstGeom>
          <a:solidFill>
            <a:schemeClr val="bg1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de-CH"/>
              <a:t>2.0</a:t>
            </a:r>
          </a:p>
        </p:txBody>
      </p:sp>
      <p:sp>
        <p:nvSpPr>
          <p:cNvPr id="51219" name="Text Box 9"/>
          <p:cNvSpPr txBox="1">
            <a:spLocks noChangeArrowheads="1"/>
          </p:cNvSpPr>
          <p:nvPr/>
        </p:nvSpPr>
        <p:spPr bwMode="auto">
          <a:xfrm>
            <a:off x="687388" y="4873625"/>
            <a:ext cx="1651000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smtClean="0">
                <a:solidFill>
                  <a:srgbClr val="3333FF"/>
                </a:solidFill>
              </a:rPr>
              <a:t>(</a:t>
            </a:r>
            <a:r>
              <a:rPr lang="en-GB" sz="2000" i="1" dirty="0" smtClean="0">
                <a:solidFill>
                  <a:srgbClr val="3333FF"/>
                </a:solidFill>
              </a:rPr>
              <a:t>VECTOR </a:t>
            </a:r>
            <a:r>
              <a:rPr lang="en-GB" sz="20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51220" name="Rectangle 3"/>
          <p:cNvSpPr>
            <a:spLocks noChangeArrowheads="1"/>
          </p:cNvSpPr>
          <p:nvPr/>
        </p:nvSpPr>
        <p:spPr bwMode="auto">
          <a:xfrm>
            <a:off x="6946900" y="4259263"/>
            <a:ext cx="1285875" cy="314325"/>
          </a:xfrm>
          <a:prstGeom prst="rect">
            <a:avLst/>
          </a:prstGeom>
          <a:solidFill>
            <a:srgbClr val="008080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de-CH"/>
              <a:t>1.0</a:t>
            </a:r>
          </a:p>
        </p:txBody>
      </p:sp>
      <p:sp>
        <p:nvSpPr>
          <p:cNvPr id="51221" name="Rectangle 3"/>
          <p:cNvSpPr>
            <a:spLocks noChangeArrowheads="1"/>
          </p:cNvSpPr>
          <p:nvPr/>
        </p:nvSpPr>
        <p:spPr bwMode="auto">
          <a:xfrm>
            <a:off x="6950075" y="4573588"/>
            <a:ext cx="1281113" cy="304800"/>
          </a:xfrm>
          <a:prstGeom prst="rect">
            <a:avLst/>
          </a:prstGeom>
          <a:solidFill>
            <a:schemeClr val="bg1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de-CH"/>
              <a:t>2.0</a:t>
            </a:r>
          </a:p>
        </p:txBody>
      </p:sp>
      <p:sp>
        <p:nvSpPr>
          <p:cNvPr id="51222" name="Text Box 9"/>
          <p:cNvSpPr txBox="1">
            <a:spLocks noChangeArrowheads="1"/>
          </p:cNvSpPr>
          <p:nvPr/>
        </p:nvSpPr>
        <p:spPr bwMode="auto">
          <a:xfrm>
            <a:off x="6761163" y="4873625"/>
            <a:ext cx="1651000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smtClean="0">
                <a:solidFill>
                  <a:srgbClr val="3333FF"/>
                </a:solidFill>
              </a:rPr>
              <a:t>(</a:t>
            </a:r>
            <a:r>
              <a:rPr lang="en-GB" sz="2000" i="1" dirty="0" smtClean="0">
                <a:solidFill>
                  <a:srgbClr val="3333FF"/>
                </a:solidFill>
              </a:rPr>
              <a:t>VECTOR </a:t>
            </a:r>
            <a:r>
              <a:rPr lang="en-GB" sz="20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51223" name="Rectangle 3"/>
          <p:cNvSpPr>
            <a:spLocks noChangeArrowheads="1"/>
          </p:cNvSpPr>
          <p:nvPr/>
        </p:nvSpPr>
        <p:spPr bwMode="auto">
          <a:xfrm>
            <a:off x="5241925" y="4267200"/>
            <a:ext cx="1281113" cy="304800"/>
          </a:xfrm>
          <a:prstGeom prst="rect">
            <a:avLst/>
          </a:prstGeom>
          <a:solidFill>
            <a:schemeClr val="bg1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endParaRPr lang="de-CH"/>
          </a:p>
        </p:txBody>
      </p:sp>
      <p:sp>
        <p:nvSpPr>
          <p:cNvPr id="51224" name="Text Box 8"/>
          <p:cNvSpPr txBox="1">
            <a:spLocks noChangeArrowheads="1"/>
          </p:cNvSpPr>
          <p:nvPr/>
        </p:nvSpPr>
        <p:spPr bwMode="auto">
          <a:xfrm>
            <a:off x="4745038" y="4219575"/>
            <a:ext cx="406400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>
                <a:solidFill>
                  <a:srgbClr val="3333FF"/>
                </a:solidFill>
              </a:rPr>
              <a:t>b</a:t>
            </a:r>
          </a:p>
        </p:txBody>
      </p:sp>
      <p:sp>
        <p:nvSpPr>
          <p:cNvPr id="51225" name="Rectangle 3"/>
          <p:cNvSpPr>
            <a:spLocks noChangeArrowheads="1"/>
          </p:cNvSpPr>
          <p:nvPr/>
        </p:nvSpPr>
        <p:spPr bwMode="auto">
          <a:xfrm>
            <a:off x="2665413" y="4275138"/>
            <a:ext cx="1281112" cy="304800"/>
          </a:xfrm>
          <a:prstGeom prst="rect">
            <a:avLst/>
          </a:prstGeom>
          <a:solidFill>
            <a:schemeClr val="bg1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endParaRPr lang="de-CH"/>
          </a:p>
        </p:txBody>
      </p:sp>
      <p:sp>
        <p:nvSpPr>
          <p:cNvPr id="51226" name="Text Box 8"/>
          <p:cNvSpPr txBox="1">
            <a:spLocks noChangeArrowheads="1"/>
          </p:cNvSpPr>
          <p:nvPr/>
        </p:nvSpPr>
        <p:spPr bwMode="auto">
          <a:xfrm>
            <a:off x="3952875" y="4221163"/>
            <a:ext cx="406400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>
                <a:solidFill>
                  <a:srgbClr val="3333FF"/>
                </a:solidFill>
              </a:rPr>
              <a:t>a</a:t>
            </a:r>
          </a:p>
        </p:txBody>
      </p:sp>
      <p:sp>
        <p:nvSpPr>
          <p:cNvPr id="51227" name="Line 7"/>
          <p:cNvSpPr>
            <a:spLocks noChangeShapeType="1"/>
          </p:cNvSpPr>
          <p:nvPr/>
        </p:nvSpPr>
        <p:spPr bwMode="auto">
          <a:xfrm>
            <a:off x="2170113" y="4422775"/>
            <a:ext cx="871537" cy="1588"/>
          </a:xfrm>
          <a:prstGeom prst="line">
            <a:avLst/>
          </a:prstGeom>
          <a:noFill/>
          <a:ln w="19050">
            <a:solidFill>
              <a:srgbClr val="A50021"/>
            </a:solidFill>
            <a:miter lim="800000"/>
            <a:headEnd type="triangle" w="lg" len="lg"/>
            <a:tailEnd type="none" w="lg" len="lg"/>
          </a:ln>
        </p:spPr>
        <p:txBody>
          <a:bodyPr/>
          <a:lstStyle/>
          <a:p>
            <a:endParaRPr lang="de-CH"/>
          </a:p>
        </p:txBody>
      </p:sp>
      <p:sp>
        <p:nvSpPr>
          <p:cNvPr id="51228" name="Line 7"/>
          <p:cNvSpPr>
            <a:spLocks noChangeShapeType="1"/>
          </p:cNvSpPr>
          <p:nvPr/>
        </p:nvSpPr>
        <p:spPr bwMode="auto">
          <a:xfrm>
            <a:off x="6153150" y="4411663"/>
            <a:ext cx="823913" cy="1587"/>
          </a:xfrm>
          <a:prstGeom prst="line">
            <a:avLst/>
          </a:prstGeom>
          <a:noFill/>
          <a:ln w="19080">
            <a:solidFill>
              <a:srgbClr val="A50021"/>
            </a:solidFill>
            <a:miter lim="800000"/>
            <a:headEnd/>
            <a:tailEnd type="triangle" w="lg" len="lg"/>
          </a:ln>
        </p:spPr>
        <p:txBody>
          <a:bodyPr/>
          <a:lstStyle/>
          <a:p>
            <a:endParaRPr lang="de-CH"/>
          </a:p>
        </p:txBody>
      </p:sp>
      <p:sp>
        <p:nvSpPr>
          <p:cNvPr id="14" name="Rounded Rectangle 13"/>
          <p:cNvSpPr/>
          <p:nvPr/>
        </p:nvSpPr>
        <p:spPr>
          <a:xfrm rot="2374280">
            <a:off x="5484813" y="2913063"/>
            <a:ext cx="1439862" cy="6985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00"/>
                </a:solidFill>
              </a:rPr>
              <a:t>True</a:t>
            </a:r>
            <a:endParaRPr lang="de-CH">
              <a:solidFill>
                <a:srgbClr val="FFFF00"/>
              </a:solidFill>
            </a:endParaRPr>
          </a:p>
        </p:txBody>
      </p:sp>
      <p:sp>
        <p:nvSpPr>
          <p:cNvPr id="2" name="Rounded Rectangle 13"/>
          <p:cNvSpPr/>
          <p:nvPr/>
        </p:nvSpPr>
        <p:spPr>
          <a:xfrm rot="2374280">
            <a:off x="5397500" y="5394325"/>
            <a:ext cx="1439863" cy="6985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00"/>
                </a:solidFill>
              </a:rPr>
              <a:t>False</a:t>
            </a:r>
            <a:endParaRPr lang="de-CH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/>
      <p:bldP spid="51217" grpId="0" animBg="1"/>
      <p:bldP spid="51218" grpId="0" animBg="1"/>
      <p:bldP spid="51219" grpId="0"/>
      <p:bldP spid="51220" grpId="0" animBg="1"/>
      <p:bldP spid="51221" grpId="0" animBg="1"/>
      <p:bldP spid="51222" grpId="0"/>
      <p:bldP spid="51223" grpId="0" animBg="1"/>
      <p:bldP spid="51224" grpId="0"/>
      <p:bldP spid="51225" grpId="0" animBg="1"/>
      <p:bldP spid="51226" grpId="0"/>
      <p:bldP spid="51227" grpId="0" animBg="1"/>
      <p:bldP spid="51228" grpId="0" animBg="1"/>
      <p:bldP spid="14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Expanded entities equality</a:t>
            </a:r>
            <a:endParaRPr lang="ru-RU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5414963"/>
            <a:ext cx="8424862" cy="433387"/>
          </a:xfrm>
          <a:noFill/>
        </p:spPr>
        <p:txBody>
          <a:bodyPr anchorCtr="1"/>
          <a:lstStyle/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dirty="0" smtClean="0">
                <a:solidFill>
                  <a:schemeClr val="tx1"/>
                </a:solidFill>
              </a:rPr>
              <a:t>Entities of expanded types are compared by value!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68313" y="4379913"/>
            <a:ext cx="8424862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/>
          <a:lstStyle/>
          <a:p>
            <a:pPr marL="342900" indent="-342900" eaLnBrk="0" hangingPunct="0">
              <a:spcBef>
                <a:spcPct val="20000"/>
              </a:spcBef>
              <a:buFont typeface="Wingdings" charset="2"/>
              <a:buNone/>
            </a:pPr>
            <a:r>
              <a:rPr lang="en-US" i="1">
                <a:solidFill>
                  <a:srgbClr val="3333FF"/>
                </a:solidFill>
                <a:latin typeface="+mn-lt"/>
              </a:rPr>
              <a:t>a</a:t>
            </a:r>
            <a:r>
              <a:rPr lang="en-US">
                <a:solidFill>
                  <a:srgbClr val="3333FF"/>
                </a:solidFill>
                <a:latin typeface="+mn-lt"/>
              </a:rPr>
              <a:t> = </a:t>
            </a:r>
            <a:r>
              <a:rPr lang="en-US" i="1">
                <a:solidFill>
                  <a:srgbClr val="3333FF"/>
                </a:solidFill>
                <a:latin typeface="+mn-lt"/>
              </a:rPr>
              <a:t>b</a:t>
            </a:r>
            <a:r>
              <a:rPr lang="en-US">
                <a:solidFill>
                  <a:srgbClr val="3333FF"/>
                </a:solidFill>
                <a:latin typeface="+mn-lt"/>
              </a:rPr>
              <a:t> ?</a:t>
            </a:r>
            <a:endParaRPr lang="ru-RU" b="1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4" name="Rounded Rectangle 13"/>
          <p:cNvSpPr/>
          <p:nvPr/>
        </p:nvSpPr>
        <p:spPr>
          <a:xfrm rot="2374280">
            <a:off x="5484813" y="4202113"/>
            <a:ext cx="1439862" cy="6985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00"/>
                </a:solidFill>
              </a:rPr>
              <a:t>True</a:t>
            </a:r>
            <a:endParaRPr lang="de-CH">
              <a:solidFill>
                <a:srgbClr val="FFFF00"/>
              </a:solidFill>
            </a:endParaRPr>
          </a:p>
        </p:txBody>
      </p:sp>
      <p:sp>
        <p:nvSpPr>
          <p:cNvPr id="7174" name="Text Box 8"/>
          <p:cNvSpPr txBox="1">
            <a:spLocks noChangeArrowheads="1"/>
          </p:cNvSpPr>
          <p:nvPr/>
        </p:nvSpPr>
        <p:spPr bwMode="auto">
          <a:xfrm>
            <a:off x="3176588" y="914400"/>
            <a:ext cx="406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>
                <a:solidFill>
                  <a:srgbClr val="008000"/>
                </a:solidFill>
              </a:rPr>
              <a:t>a</a:t>
            </a:r>
          </a:p>
        </p:txBody>
      </p:sp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3668713" y="3268663"/>
            <a:ext cx="1681162" cy="320675"/>
          </a:xfrm>
          <a:prstGeom prst="rect">
            <a:avLst/>
          </a:prstGeom>
          <a:solidFill>
            <a:schemeClr val="bg1"/>
          </a:solidFill>
          <a:ln w="2556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7176" name="Rectangle 6"/>
          <p:cNvSpPr>
            <a:spLocks noChangeArrowheads="1"/>
          </p:cNvSpPr>
          <p:nvPr/>
        </p:nvSpPr>
        <p:spPr bwMode="auto">
          <a:xfrm>
            <a:off x="3671888" y="971550"/>
            <a:ext cx="1676400" cy="1171575"/>
          </a:xfrm>
          <a:prstGeom prst="rect">
            <a:avLst/>
          </a:prstGeom>
          <a:solidFill>
            <a:schemeClr val="bg1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7177" name="Rectangle 3"/>
          <p:cNvSpPr>
            <a:spLocks noChangeArrowheads="1"/>
          </p:cNvSpPr>
          <p:nvPr/>
        </p:nvSpPr>
        <p:spPr bwMode="auto">
          <a:xfrm>
            <a:off x="3852863" y="1066800"/>
            <a:ext cx="1285875" cy="314325"/>
          </a:xfrm>
          <a:prstGeom prst="rect">
            <a:avLst/>
          </a:prstGeom>
          <a:solidFill>
            <a:srgbClr val="008080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de-CH"/>
              <a:t>1.2</a:t>
            </a:r>
          </a:p>
        </p:txBody>
      </p:sp>
      <p:sp>
        <p:nvSpPr>
          <p:cNvPr id="7178" name="Rectangle 3"/>
          <p:cNvSpPr>
            <a:spLocks noChangeArrowheads="1"/>
          </p:cNvSpPr>
          <p:nvPr/>
        </p:nvSpPr>
        <p:spPr bwMode="auto">
          <a:xfrm>
            <a:off x="3856038" y="1381125"/>
            <a:ext cx="1281112" cy="304800"/>
          </a:xfrm>
          <a:prstGeom prst="rect">
            <a:avLst/>
          </a:prstGeom>
          <a:solidFill>
            <a:schemeClr val="bg1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de-CH"/>
              <a:t>5.0</a:t>
            </a:r>
          </a:p>
        </p:txBody>
      </p:sp>
      <p:sp>
        <p:nvSpPr>
          <p:cNvPr id="7179" name="Text Box 9"/>
          <p:cNvSpPr txBox="1">
            <a:spLocks noChangeArrowheads="1"/>
          </p:cNvSpPr>
          <p:nvPr/>
        </p:nvSpPr>
        <p:spPr bwMode="auto">
          <a:xfrm>
            <a:off x="3344863" y="3595688"/>
            <a:ext cx="2332037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smtClean="0">
                <a:solidFill>
                  <a:srgbClr val="3333FF"/>
                </a:solidFill>
                <a:latin typeface="+mn-lt"/>
              </a:rPr>
              <a:t>(</a:t>
            </a:r>
            <a:r>
              <a:rPr lang="en-GB" sz="2000" i="1" dirty="0" smtClean="0">
                <a:solidFill>
                  <a:srgbClr val="3333FF"/>
                </a:solidFill>
                <a:latin typeface="+mn-lt"/>
              </a:rPr>
              <a:t>SOME_CLASS </a:t>
            </a:r>
            <a:r>
              <a:rPr lang="en-GB" sz="2000" dirty="0">
                <a:solidFill>
                  <a:srgbClr val="3333FF"/>
                </a:solidFill>
                <a:latin typeface="+mn-lt"/>
              </a:rPr>
              <a:t>)</a:t>
            </a:r>
          </a:p>
        </p:txBody>
      </p:sp>
      <p:sp>
        <p:nvSpPr>
          <p:cNvPr id="7180" name="Text Box 9"/>
          <p:cNvSpPr txBox="1">
            <a:spLocks noChangeArrowheads="1"/>
          </p:cNvSpPr>
          <p:nvPr/>
        </p:nvSpPr>
        <p:spPr bwMode="auto">
          <a:xfrm>
            <a:off x="3840163" y="1681163"/>
            <a:ext cx="1303337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smtClean="0">
                <a:solidFill>
                  <a:srgbClr val="008000"/>
                </a:solidFill>
              </a:rPr>
              <a:t>(</a:t>
            </a:r>
            <a:r>
              <a:rPr lang="en-GB" sz="2000" i="1" dirty="0" smtClean="0">
                <a:solidFill>
                  <a:srgbClr val="008000"/>
                </a:solidFill>
              </a:rPr>
              <a:t>POINT </a:t>
            </a:r>
            <a:r>
              <a:rPr lang="en-GB" sz="2000" dirty="0">
                <a:solidFill>
                  <a:srgbClr val="008000"/>
                </a:solidFill>
              </a:rPr>
              <a:t>)</a:t>
            </a:r>
          </a:p>
        </p:txBody>
      </p:sp>
      <p:sp>
        <p:nvSpPr>
          <p:cNvPr id="7181" name="Text Box 8"/>
          <p:cNvSpPr txBox="1">
            <a:spLocks noChangeArrowheads="1"/>
          </p:cNvSpPr>
          <p:nvPr/>
        </p:nvSpPr>
        <p:spPr bwMode="auto">
          <a:xfrm>
            <a:off x="3178175" y="2047875"/>
            <a:ext cx="406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>
                <a:solidFill>
                  <a:srgbClr val="008000"/>
                </a:solidFill>
              </a:rPr>
              <a:t>b</a:t>
            </a:r>
          </a:p>
        </p:txBody>
      </p:sp>
      <p:sp>
        <p:nvSpPr>
          <p:cNvPr id="7182" name="Rectangle 6"/>
          <p:cNvSpPr>
            <a:spLocks noChangeArrowheads="1"/>
          </p:cNvSpPr>
          <p:nvPr/>
        </p:nvSpPr>
        <p:spPr bwMode="auto">
          <a:xfrm>
            <a:off x="3673475" y="2105025"/>
            <a:ext cx="1676400" cy="1171575"/>
          </a:xfrm>
          <a:prstGeom prst="rect">
            <a:avLst/>
          </a:prstGeom>
          <a:solidFill>
            <a:schemeClr val="bg1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7183" name="Rectangle 3"/>
          <p:cNvSpPr>
            <a:spLocks noChangeArrowheads="1"/>
          </p:cNvSpPr>
          <p:nvPr/>
        </p:nvSpPr>
        <p:spPr bwMode="auto">
          <a:xfrm>
            <a:off x="3854450" y="2200275"/>
            <a:ext cx="1285875" cy="314325"/>
          </a:xfrm>
          <a:prstGeom prst="rect">
            <a:avLst/>
          </a:prstGeom>
          <a:solidFill>
            <a:srgbClr val="008080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de-CH"/>
              <a:t>1.2</a:t>
            </a:r>
          </a:p>
        </p:txBody>
      </p:sp>
      <p:sp>
        <p:nvSpPr>
          <p:cNvPr id="7184" name="Rectangle 3"/>
          <p:cNvSpPr>
            <a:spLocks noChangeArrowheads="1"/>
          </p:cNvSpPr>
          <p:nvPr/>
        </p:nvSpPr>
        <p:spPr bwMode="auto">
          <a:xfrm>
            <a:off x="3857625" y="2514600"/>
            <a:ext cx="1281113" cy="304800"/>
          </a:xfrm>
          <a:prstGeom prst="rect">
            <a:avLst/>
          </a:prstGeom>
          <a:solidFill>
            <a:schemeClr val="bg1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de-CH"/>
              <a:t>5.0</a:t>
            </a:r>
          </a:p>
        </p:txBody>
      </p:sp>
      <p:sp>
        <p:nvSpPr>
          <p:cNvPr id="7185" name="Text Box 9"/>
          <p:cNvSpPr txBox="1">
            <a:spLocks noChangeArrowheads="1"/>
          </p:cNvSpPr>
          <p:nvPr/>
        </p:nvSpPr>
        <p:spPr bwMode="auto">
          <a:xfrm>
            <a:off x="3841750" y="2814638"/>
            <a:ext cx="1303338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smtClean="0">
                <a:solidFill>
                  <a:srgbClr val="008000"/>
                </a:solidFill>
              </a:rPr>
              <a:t>(</a:t>
            </a:r>
            <a:r>
              <a:rPr lang="en-GB" sz="2000" i="1" dirty="0" smtClean="0">
                <a:solidFill>
                  <a:srgbClr val="008000"/>
                </a:solidFill>
              </a:rPr>
              <a:t>POINT </a:t>
            </a:r>
            <a:r>
              <a:rPr lang="en-GB" sz="2000" dirty="0">
                <a:solidFill>
                  <a:srgbClr val="0080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99425" y="186226"/>
            <a:ext cx="7567613" cy="431189"/>
          </a:xfrm>
        </p:spPr>
        <p:txBody>
          <a:bodyPr/>
          <a:lstStyle/>
          <a:p>
            <a:r>
              <a:rPr lang="en-US" dirty="0" smtClean="0"/>
              <a:t>Expanded entities equality</a:t>
            </a:r>
            <a:endParaRPr lang="ru-RU" dirty="0" smtClean="0"/>
          </a:p>
        </p:txBody>
      </p:sp>
      <p:sp>
        <p:nvSpPr>
          <p:cNvPr id="8195" name="Rectangle 6"/>
          <p:cNvSpPr>
            <a:spLocks noChangeArrowheads="1"/>
          </p:cNvSpPr>
          <p:nvPr/>
        </p:nvSpPr>
        <p:spPr bwMode="auto">
          <a:xfrm>
            <a:off x="3606800" y="1336675"/>
            <a:ext cx="1676400" cy="1438275"/>
          </a:xfrm>
          <a:prstGeom prst="rect">
            <a:avLst/>
          </a:prstGeom>
          <a:solidFill>
            <a:schemeClr val="bg1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8196" name="Text Box 9"/>
          <p:cNvSpPr txBox="1">
            <a:spLocks noChangeArrowheads="1"/>
          </p:cNvSpPr>
          <p:nvPr/>
        </p:nvSpPr>
        <p:spPr bwMode="auto">
          <a:xfrm>
            <a:off x="3279775" y="4367213"/>
            <a:ext cx="2332038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smtClean="0">
                <a:solidFill>
                  <a:srgbClr val="3333FF"/>
                </a:solidFill>
                <a:latin typeface="+mn-lt"/>
              </a:rPr>
              <a:t>(</a:t>
            </a:r>
            <a:r>
              <a:rPr lang="en-GB" sz="2000" i="1" dirty="0" smtClean="0">
                <a:solidFill>
                  <a:srgbClr val="3333FF"/>
                </a:solidFill>
                <a:latin typeface="+mn-lt"/>
              </a:rPr>
              <a:t>SOME_CLASS </a:t>
            </a:r>
            <a:r>
              <a:rPr lang="en-GB" sz="2000" dirty="0">
                <a:solidFill>
                  <a:srgbClr val="3333FF"/>
                </a:solidFill>
                <a:latin typeface="+mn-lt"/>
              </a:rPr>
              <a:t>)</a:t>
            </a:r>
          </a:p>
        </p:txBody>
      </p:sp>
      <p:sp>
        <p:nvSpPr>
          <p:cNvPr id="8197" name="Text Box 15"/>
          <p:cNvSpPr txBox="1">
            <a:spLocks noChangeArrowheads="1"/>
          </p:cNvSpPr>
          <p:nvPr/>
        </p:nvSpPr>
        <p:spPr bwMode="auto">
          <a:xfrm>
            <a:off x="6080368" y="1622425"/>
            <a:ext cx="941876" cy="27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3333FF"/>
                </a:solidFill>
                <a:latin typeface="+mn-lt"/>
              </a:rPr>
              <a:t>(HUMAN)</a:t>
            </a:r>
          </a:p>
        </p:txBody>
      </p:sp>
      <p:sp>
        <p:nvSpPr>
          <p:cNvPr id="8198" name="Rectangle 1"/>
          <p:cNvSpPr>
            <a:spLocks noChangeArrowheads="1"/>
          </p:cNvSpPr>
          <p:nvPr/>
        </p:nvSpPr>
        <p:spPr bwMode="auto">
          <a:xfrm>
            <a:off x="6145213" y="1208088"/>
            <a:ext cx="796925" cy="42703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bIns="10800" anchor="b" anchorCtr="1"/>
          <a:lstStyle/>
          <a:p>
            <a:r>
              <a:rPr lang="de-CH" sz="1400">
                <a:latin typeface="+mn-lt"/>
              </a:rPr>
              <a:t>32</a:t>
            </a:r>
          </a:p>
        </p:txBody>
      </p:sp>
      <p:sp>
        <p:nvSpPr>
          <p:cNvPr id="8199" name="Rectangle 49"/>
          <p:cNvSpPr>
            <a:spLocks noChangeArrowheads="1"/>
          </p:cNvSpPr>
          <p:nvPr/>
        </p:nvSpPr>
        <p:spPr bwMode="auto">
          <a:xfrm>
            <a:off x="6145213" y="1208088"/>
            <a:ext cx="796925" cy="2159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CH" sz="1400">
                <a:latin typeface="+mn-lt"/>
              </a:rPr>
              <a:t>„John“</a:t>
            </a:r>
          </a:p>
        </p:txBody>
      </p:sp>
      <p:sp>
        <p:nvSpPr>
          <p:cNvPr id="8200" name="Text Box 15"/>
          <p:cNvSpPr txBox="1">
            <a:spLocks noChangeArrowheads="1"/>
          </p:cNvSpPr>
          <p:nvPr/>
        </p:nvSpPr>
        <p:spPr bwMode="auto">
          <a:xfrm>
            <a:off x="6072549" y="2301875"/>
            <a:ext cx="1001469" cy="27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3333FF"/>
                </a:solidFill>
                <a:latin typeface="+mn-lt"/>
              </a:rPr>
              <a:t>(HUMAN)</a:t>
            </a:r>
          </a:p>
        </p:txBody>
      </p:sp>
      <p:sp>
        <p:nvSpPr>
          <p:cNvPr id="8201" name="Rectangle 6"/>
          <p:cNvSpPr>
            <a:spLocks noChangeArrowheads="1"/>
          </p:cNvSpPr>
          <p:nvPr/>
        </p:nvSpPr>
        <p:spPr bwMode="auto">
          <a:xfrm>
            <a:off x="3606800" y="2778125"/>
            <a:ext cx="1676400" cy="1514475"/>
          </a:xfrm>
          <a:prstGeom prst="rect">
            <a:avLst/>
          </a:prstGeom>
          <a:solidFill>
            <a:schemeClr val="bg1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8202" name="Text Box 8"/>
          <p:cNvSpPr txBox="1">
            <a:spLocks noChangeArrowheads="1"/>
          </p:cNvSpPr>
          <p:nvPr/>
        </p:nvSpPr>
        <p:spPr bwMode="auto">
          <a:xfrm>
            <a:off x="5287963" y="2798763"/>
            <a:ext cx="406400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>
                <a:solidFill>
                  <a:srgbClr val="008000"/>
                </a:solidFill>
                <a:latin typeface="+mn-lt"/>
              </a:rPr>
              <a:t>b</a:t>
            </a:r>
          </a:p>
        </p:txBody>
      </p:sp>
      <p:sp>
        <p:nvSpPr>
          <p:cNvPr id="8203" name="Text Box 8"/>
          <p:cNvSpPr txBox="1">
            <a:spLocks noChangeArrowheads="1"/>
          </p:cNvSpPr>
          <p:nvPr/>
        </p:nvSpPr>
        <p:spPr bwMode="auto">
          <a:xfrm>
            <a:off x="3176588" y="1333500"/>
            <a:ext cx="406400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>
                <a:solidFill>
                  <a:srgbClr val="008000"/>
                </a:solidFill>
                <a:latin typeface="+mn-lt"/>
              </a:rPr>
              <a:t>a</a:t>
            </a:r>
          </a:p>
        </p:txBody>
      </p:sp>
      <p:sp>
        <p:nvSpPr>
          <p:cNvPr id="8204" name="Rectangle 1"/>
          <p:cNvSpPr>
            <a:spLocks noChangeArrowheads="1"/>
          </p:cNvSpPr>
          <p:nvPr/>
        </p:nvSpPr>
        <p:spPr bwMode="auto">
          <a:xfrm>
            <a:off x="6151563" y="1900238"/>
            <a:ext cx="796925" cy="42703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bIns="10800" anchor="b" anchorCtr="1"/>
          <a:lstStyle/>
          <a:p>
            <a:r>
              <a:rPr lang="de-CH" sz="1400">
                <a:latin typeface="+mn-lt"/>
              </a:rPr>
              <a:t>30</a:t>
            </a:r>
          </a:p>
        </p:txBody>
      </p:sp>
      <p:sp>
        <p:nvSpPr>
          <p:cNvPr id="8205" name="Rectangle 49"/>
          <p:cNvSpPr>
            <a:spLocks noChangeArrowheads="1"/>
          </p:cNvSpPr>
          <p:nvPr/>
        </p:nvSpPr>
        <p:spPr bwMode="auto">
          <a:xfrm>
            <a:off x="6151563" y="1900238"/>
            <a:ext cx="796925" cy="2159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CH" sz="1400">
                <a:latin typeface="+mn-lt"/>
              </a:rPr>
              <a:t>„Jane“</a:t>
            </a:r>
          </a:p>
        </p:txBody>
      </p:sp>
      <p:sp>
        <p:nvSpPr>
          <p:cNvPr id="8206" name="Text Box 15"/>
          <p:cNvSpPr txBox="1">
            <a:spLocks noChangeArrowheads="1"/>
          </p:cNvSpPr>
          <p:nvPr/>
        </p:nvSpPr>
        <p:spPr bwMode="auto">
          <a:xfrm>
            <a:off x="1860061" y="3051175"/>
            <a:ext cx="926978" cy="27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3333FF"/>
                </a:solidFill>
                <a:latin typeface="+mn-lt"/>
              </a:rPr>
              <a:t>(HUMAN)</a:t>
            </a:r>
          </a:p>
        </p:txBody>
      </p:sp>
      <p:sp>
        <p:nvSpPr>
          <p:cNvPr id="8207" name="Rectangle 1"/>
          <p:cNvSpPr>
            <a:spLocks noChangeArrowheads="1"/>
          </p:cNvSpPr>
          <p:nvPr/>
        </p:nvSpPr>
        <p:spPr bwMode="auto">
          <a:xfrm>
            <a:off x="1916113" y="2636838"/>
            <a:ext cx="796925" cy="42703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bIns="10800" anchor="b" anchorCtr="1"/>
          <a:lstStyle/>
          <a:p>
            <a:r>
              <a:rPr lang="de-CH" sz="1400">
                <a:latin typeface="+mn-lt"/>
              </a:rPr>
              <a:t>32</a:t>
            </a:r>
          </a:p>
        </p:txBody>
      </p:sp>
      <p:sp>
        <p:nvSpPr>
          <p:cNvPr id="8208" name="Rectangle 49"/>
          <p:cNvSpPr>
            <a:spLocks noChangeArrowheads="1"/>
          </p:cNvSpPr>
          <p:nvPr/>
        </p:nvSpPr>
        <p:spPr bwMode="auto">
          <a:xfrm>
            <a:off x="1916113" y="2636838"/>
            <a:ext cx="796925" cy="2159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CH" sz="1400">
                <a:latin typeface="+mn-lt"/>
              </a:rPr>
              <a:t>„John“</a:t>
            </a:r>
          </a:p>
        </p:txBody>
      </p:sp>
      <p:sp>
        <p:nvSpPr>
          <p:cNvPr id="8209" name="Text Box 15"/>
          <p:cNvSpPr txBox="1">
            <a:spLocks noChangeArrowheads="1"/>
          </p:cNvSpPr>
          <p:nvPr/>
        </p:nvSpPr>
        <p:spPr bwMode="auto">
          <a:xfrm>
            <a:off x="1836615" y="3730625"/>
            <a:ext cx="966544" cy="27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3333FF"/>
                </a:solidFill>
                <a:latin typeface="+mn-lt"/>
              </a:rPr>
              <a:t>(HUMAN)</a:t>
            </a:r>
          </a:p>
        </p:txBody>
      </p:sp>
      <p:sp>
        <p:nvSpPr>
          <p:cNvPr id="8210" name="Rectangle 1"/>
          <p:cNvSpPr>
            <a:spLocks noChangeArrowheads="1"/>
          </p:cNvSpPr>
          <p:nvPr/>
        </p:nvSpPr>
        <p:spPr bwMode="auto">
          <a:xfrm>
            <a:off x="1922463" y="3328988"/>
            <a:ext cx="796925" cy="42703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bIns="10800" anchor="b" anchorCtr="1"/>
          <a:lstStyle/>
          <a:p>
            <a:r>
              <a:rPr lang="de-CH" sz="1400">
                <a:latin typeface="+mn-lt"/>
              </a:rPr>
              <a:t>30</a:t>
            </a:r>
          </a:p>
        </p:txBody>
      </p:sp>
      <p:sp>
        <p:nvSpPr>
          <p:cNvPr id="8211" name="Rectangle 49"/>
          <p:cNvSpPr>
            <a:spLocks noChangeArrowheads="1"/>
          </p:cNvSpPr>
          <p:nvPr/>
        </p:nvSpPr>
        <p:spPr bwMode="auto">
          <a:xfrm>
            <a:off x="1922463" y="3328988"/>
            <a:ext cx="796925" cy="2159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CH" sz="1400">
                <a:latin typeface="+mn-lt"/>
              </a:rPr>
              <a:t>„Jane“</a:t>
            </a:r>
          </a:p>
        </p:txBody>
      </p:sp>
      <p:sp>
        <p:nvSpPr>
          <p:cNvPr id="8212" name="Rectangle 47"/>
          <p:cNvSpPr>
            <a:spLocks noChangeArrowheads="1"/>
          </p:cNvSpPr>
          <p:nvPr/>
        </p:nvSpPr>
        <p:spPr bwMode="auto">
          <a:xfrm>
            <a:off x="0" y="5135563"/>
            <a:ext cx="91440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/>
          <a:lstStyle/>
          <a:p>
            <a:pPr marL="342900" indent="-342900" eaLnBrk="0" hangingPunct="0">
              <a:spcBef>
                <a:spcPct val="20000"/>
              </a:spcBef>
              <a:buFont typeface="Wingdings" charset="2"/>
              <a:buNone/>
            </a:pPr>
            <a:r>
              <a:rPr lang="en-US" i="1">
                <a:solidFill>
                  <a:srgbClr val="3333FF"/>
                </a:solidFill>
                <a:latin typeface="+mn-lt"/>
              </a:rPr>
              <a:t>a</a:t>
            </a:r>
            <a:r>
              <a:rPr lang="en-US">
                <a:solidFill>
                  <a:srgbClr val="3333FF"/>
                </a:solidFill>
                <a:latin typeface="+mn-lt"/>
              </a:rPr>
              <a:t> = </a:t>
            </a:r>
            <a:r>
              <a:rPr lang="en-US" i="1">
                <a:solidFill>
                  <a:srgbClr val="3333FF"/>
                </a:solidFill>
                <a:latin typeface="+mn-lt"/>
              </a:rPr>
              <a:t>b</a:t>
            </a:r>
            <a:r>
              <a:rPr lang="en-US">
                <a:solidFill>
                  <a:srgbClr val="3333FF"/>
                </a:solidFill>
                <a:latin typeface="+mn-lt"/>
              </a:rPr>
              <a:t> ?</a:t>
            </a:r>
            <a:endParaRPr lang="ru-RU" b="1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4" name="Rounded Rectangle 13"/>
          <p:cNvSpPr/>
          <p:nvPr/>
        </p:nvSpPr>
        <p:spPr>
          <a:xfrm rot="2374280">
            <a:off x="5397500" y="5105400"/>
            <a:ext cx="1439863" cy="6985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00"/>
                </a:solidFill>
              </a:rPr>
              <a:t>False</a:t>
            </a:r>
            <a:endParaRPr lang="de-CH">
              <a:solidFill>
                <a:srgbClr val="FFFF00"/>
              </a:solidFill>
            </a:endParaRPr>
          </a:p>
        </p:txBody>
      </p:sp>
      <p:sp>
        <p:nvSpPr>
          <p:cNvPr id="8214" name="Text Box 3"/>
          <p:cNvSpPr txBox="1">
            <a:spLocks noChangeArrowheads="1"/>
          </p:cNvSpPr>
          <p:nvPr/>
        </p:nvSpPr>
        <p:spPr bwMode="auto">
          <a:xfrm rot="2280000">
            <a:off x="6413500" y="885825"/>
            <a:ext cx="2728913" cy="765175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8215" name="Rectangle 3"/>
          <p:cNvSpPr>
            <a:spLocks noChangeArrowheads="1"/>
          </p:cNvSpPr>
          <p:nvPr/>
        </p:nvSpPr>
        <p:spPr bwMode="auto">
          <a:xfrm>
            <a:off x="3794125" y="1403350"/>
            <a:ext cx="1285875" cy="314325"/>
          </a:xfrm>
          <a:prstGeom prst="rect">
            <a:avLst/>
          </a:prstGeom>
          <a:solidFill>
            <a:srgbClr val="008080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endParaRPr lang="de-CH">
              <a:latin typeface="+mn-lt"/>
            </a:endParaRPr>
          </a:p>
        </p:txBody>
      </p:sp>
      <p:sp>
        <p:nvSpPr>
          <p:cNvPr id="8216" name="Rectangle 3"/>
          <p:cNvSpPr>
            <a:spLocks noChangeArrowheads="1"/>
          </p:cNvSpPr>
          <p:nvPr/>
        </p:nvSpPr>
        <p:spPr bwMode="auto">
          <a:xfrm>
            <a:off x="3797300" y="1717675"/>
            <a:ext cx="1281113" cy="304800"/>
          </a:xfrm>
          <a:prstGeom prst="rect">
            <a:avLst/>
          </a:prstGeom>
          <a:solidFill>
            <a:schemeClr val="bg1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endParaRPr lang="de-CH">
              <a:latin typeface="+mn-lt"/>
            </a:endParaRPr>
          </a:p>
        </p:txBody>
      </p:sp>
      <p:sp>
        <p:nvSpPr>
          <p:cNvPr id="8217" name="Text Box 9"/>
          <p:cNvSpPr txBox="1">
            <a:spLocks noChangeArrowheads="1"/>
          </p:cNvSpPr>
          <p:nvPr/>
        </p:nvSpPr>
        <p:spPr bwMode="auto">
          <a:xfrm>
            <a:off x="3675063" y="2351088"/>
            <a:ext cx="1565275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smtClean="0">
                <a:solidFill>
                  <a:srgbClr val="008000"/>
                </a:solidFill>
                <a:latin typeface="+mn-lt"/>
              </a:rPr>
              <a:t>(</a:t>
            </a:r>
            <a:r>
              <a:rPr lang="en-GB" sz="2000" i="1" dirty="0" smtClean="0">
                <a:solidFill>
                  <a:srgbClr val="008000"/>
                </a:solidFill>
                <a:latin typeface="+mn-lt"/>
              </a:rPr>
              <a:t>COUPLE </a:t>
            </a:r>
            <a:r>
              <a:rPr lang="en-GB" sz="2000" dirty="0">
                <a:solidFill>
                  <a:srgbClr val="008000"/>
                </a:solidFill>
                <a:latin typeface="+mn-lt"/>
              </a:rPr>
              <a:t>)</a:t>
            </a:r>
          </a:p>
        </p:txBody>
      </p:sp>
      <p:sp>
        <p:nvSpPr>
          <p:cNvPr id="8218" name="Rectangle 3"/>
          <p:cNvSpPr>
            <a:spLocks noChangeArrowheads="1"/>
          </p:cNvSpPr>
          <p:nvPr/>
        </p:nvSpPr>
        <p:spPr bwMode="auto">
          <a:xfrm>
            <a:off x="3794125" y="2022475"/>
            <a:ext cx="1285875" cy="314325"/>
          </a:xfrm>
          <a:prstGeom prst="rect">
            <a:avLst/>
          </a:prstGeom>
          <a:solidFill>
            <a:srgbClr val="008080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de-CH">
                <a:latin typeface="+mn-lt"/>
              </a:rPr>
              <a:t>10</a:t>
            </a:r>
          </a:p>
        </p:txBody>
      </p:sp>
      <p:sp>
        <p:nvSpPr>
          <p:cNvPr id="8219" name="Rectangle 3"/>
          <p:cNvSpPr>
            <a:spLocks noChangeArrowheads="1"/>
          </p:cNvSpPr>
          <p:nvPr/>
        </p:nvSpPr>
        <p:spPr bwMode="auto">
          <a:xfrm>
            <a:off x="3794125" y="2851150"/>
            <a:ext cx="1285875" cy="314325"/>
          </a:xfrm>
          <a:prstGeom prst="rect">
            <a:avLst/>
          </a:prstGeom>
          <a:solidFill>
            <a:srgbClr val="008080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endParaRPr lang="de-CH">
              <a:latin typeface="+mn-lt"/>
            </a:endParaRPr>
          </a:p>
        </p:txBody>
      </p:sp>
      <p:sp>
        <p:nvSpPr>
          <p:cNvPr id="8220" name="Rectangle 3"/>
          <p:cNvSpPr>
            <a:spLocks noChangeArrowheads="1"/>
          </p:cNvSpPr>
          <p:nvPr/>
        </p:nvSpPr>
        <p:spPr bwMode="auto">
          <a:xfrm>
            <a:off x="3797300" y="3165475"/>
            <a:ext cx="1281113" cy="304800"/>
          </a:xfrm>
          <a:prstGeom prst="rect">
            <a:avLst/>
          </a:prstGeom>
          <a:solidFill>
            <a:schemeClr val="bg1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endParaRPr lang="de-CH">
              <a:latin typeface="+mn-lt"/>
            </a:endParaRPr>
          </a:p>
        </p:txBody>
      </p:sp>
      <p:sp>
        <p:nvSpPr>
          <p:cNvPr id="8221" name="Text Box 9"/>
          <p:cNvSpPr txBox="1">
            <a:spLocks noChangeArrowheads="1"/>
          </p:cNvSpPr>
          <p:nvPr/>
        </p:nvSpPr>
        <p:spPr bwMode="auto">
          <a:xfrm>
            <a:off x="3675063" y="3798888"/>
            <a:ext cx="1565275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smtClean="0">
                <a:solidFill>
                  <a:srgbClr val="008000"/>
                </a:solidFill>
                <a:latin typeface="+mn-lt"/>
              </a:rPr>
              <a:t>(</a:t>
            </a:r>
            <a:r>
              <a:rPr lang="en-GB" sz="2000" i="1" dirty="0" smtClean="0">
                <a:solidFill>
                  <a:srgbClr val="008000"/>
                </a:solidFill>
                <a:latin typeface="+mn-lt"/>
              </a:rPr>
              <a:t>COUPLE </a:t>
            </a:r>
            <a:r>
              <a:rPr lang="en-GB" sz="2000" dirty="0">
                <a:solidFill>
                  <a:srgbClr val="008000"/>
                </a:solidFill>
                <a:latin typeface="+mn-lt"/>
              </a:rPr>
              <a:t>)</a:t>
            </a:r>
          </a:p>
        </p:txBody>
      </p:sp>
      <p:sp>
        <p:nvSpPr>
          <p:cNvPr id="8222" name="Rectangle 3"/>
          <p:cNvSpPr>
            <a:spLocks noChangeArrowheads="1"/>
          </p:cNvSpPr>
          <p:nvPr/>
        </p:nvSpPr>
        <p:spPr bwMode="auto">
          <a:xfrm>
            <a:off x="3794125" y="3470275"/>
            <a:ext cx="1285875" cy="314325"/>
          </a:xfrm>
          <a:prstGeom prst="rect">
            <a:avLst/>
          </a:prstGeom>
          <a:solidFill>
            <a:srgbClr val="008080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de-CH">
                <a:latin typeface="+mn-lt"/>
              </a:rPr>
              <a:t>10</a:t>
            </a:r>
          </a:p>
        </p:txBody>
      </p:sp>
      <p:sp>
        <p:nvSpPr>
          <p:cNvPr id="8223" name="Line 7"/>
          <p:cNvSpPr>
            <a:spLocks noChangeShapeType="1"/>
          </p:cNvSpPr>
          <p:nvPr/>
        </p:nvSpPr>
        <p:spPr bwMode="auto">
          <a:xfrm>
            <a:off x="2733675" y="2973388"/>
            <a:ext cx="1528763" cy="1587"/>
          </a:xfrm>
          <a:prstGeom prst="line">
            <a:avLst/>
          </a:prstGeom>
          <a:noFill/>
          <a:ln w="19050">
            <a:solidFill>
              <a:srgbClr val="A50021"/>
            </a:solidFill>
            <a:miter lim="800000"/>
            <a:headEnd type="triangle" w="lg" len="lg"/>
            <a:tailEnd type="none" w="lg" len="lg"/>
          </a:ln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8224" name="Line 7"/>
          <p:cNvSpPr>
            <a:spLocks noChangeShapeType="1"/>
          </p:cNvSpPr>
          <p:nvPr/>
        </p:nvSpPr>
        <p:spPr bwMode="auto">
          <a:xfrm>
            <a:off x="2733675" y="3402013"/>
            <a:ext cx="1528763" cy="1587"/>
          </a:xfrm>
          <a:prstGeom prst="line">
            <a:avLst/>
          </a:prstGeom>
          <a:noFill/>
          <a:ln w="19050">
            <a:solidFill>
              <a:srgbClr val="A50021"/>
            </a:solidFill>
            <a:miter lim="800000"/>
            <a:headEnd type="triangle" w="lg" len="lg"/>
            <a:tailEnd type="none" w="lg" len="lg"/>
          </a:ln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8225" name="Line 7"/>
          <p:cNvSpPr>
            <a:spLocks noChangeShapeType="1"/>
          </p:cNvSpPr>
          <p:nvPr/>
        </p:nvSpPr>
        <p:spPr bwMode="auto">
          <a:xfrm>
            <a:off x="4600575" y="1531938"/>
            <a:ext cx="1528763" cy="1587"/>
          </a:xfrm>
          <a:prstGeom prst="line">
            <a:avLst/>
          </a:prstGeom>
          <a:noFill/>
          <a:ln w="19080">
            <a:solidFill>
              <a:srgbClr val="A50021"/>
            </a:solidFill>
            <a:miter lim="800000"/>
            <a:headEnd/>
            <a:tailEnd type="triangle" w="lg" len="lg"/>
          </a:ln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8226" name="Line 7"/>
          <p:cNvSpPr>
            <a:spLocks noChangeShapeType="1"/>
          </p:cNvSpPr>
          <p:nvPr/>
        </p:nvSpPr>
        <p:spPr bwMode="auto">
          <a:xfrm>
            <a:off x="4600575" y="1960563"/>
            <a:ext cx="1528763" cy="1587"/>
          </a:xfrm>
          <a:prstGeom prst="line">
            <a:avLst/>
          </a:prstGeom>
          <a:noFill/>
          <a:ln w="19080">
            <a:solidFill>
              <a:srgbClr val="A50021"/>
            </a:solidFill>
            <a:miter lim="800000"/>
            <a:headEnd/>
            <a:tailEnd type="triangle" w="lg" len="lg"/>
          </a:ln>
        </p:spPr>
        <p:txBody>
          <a:bodyPr/>
          <a:lstStyle/>
          <a:p>
            <a:endParaRPr lang="de-CH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Expanded entities equality </a:t>
            </a:r>
            <a:endParaRPr lang="ru-RU" smtClean="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 rot="2280000">
            <a:off x="6413500" y="885825"/>
            <a:ext cx="2728913" cy="765175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9220" name="Text Box 15"/>
          <p:cNvSpPr txBox="1">
            <a:spLocks noChangeArrowheads="1"/>
          </p:cNvSpPr>
          <p:nvPr/>
        </p:nvSpPr>
        <p:spPr bwMode="auto">
          <a:xfrm>
            <a:off x="6095998" y="2333625"/>
            <a:ext cx="926246" cy="27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3333FF"/>
                </a:solidFill>
                <a:latin typeface="+mn-lt"/>
              </a:rPr>
              <a:t>(HUMAN)</a:t>
            </a:r>
          </a:p>
        </p:txBody>
      </p:sp>
      <p:sp>
        <p:nvSpPr>
          <p:cNvPr id="9221" name="Rectangle 1"/>
          <p:cNvSpPr>
            <a:spLocks noChangeArrowheads="1"/>
          </p:cNvSpPr>
          <p:nvPr/>
        </p:nvSpPr>
        <p:spPr bwMode="auto">
          <a:xfrm>
            <a:off x="6145213" y="1919288"/>
            <a:ext cx="796925" cy="42703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bIns="10800" anchor="b" anchorCtr="1"/>
          <a:lstStyle/>
          <a:p>
            <a:r>
              <a:rPr lang="de-CH" sz="1400">
                <a:latin typeface="+mn-lt"/>
              </a:rPr>
              <a:t>32</a:t>
            </a:r>
          </a:p>
        </p:txBody>
      </p:sp>
      <p:sp>
        <p:nvSpPr>
          <p:cNvPr id="9222" name="Rectangle 49"/>
          <p:cNvSpPr>
            <a:spLocks noChangeArrowheads="1"/>
          </p:cNvSpPr>
          <p:nvPr/>
        </p:nvSpPr>
        <p:spPr bwMode="auto">
          <a:xfrm>
            <a:off x="6145213" y="1919288"/>
            <a:ext cx="796925" cy="2159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CH" sz="1400">
                <a:latin typeface="+mn-lt"/>
              </a:rPr>
              <a:t>„John“</a:t>
            </a:r>
          </a:p>
        </p:txBody>
      </p:sp>
      <p:sp>
        <p:nvSpPr>
          <p:cNvPr id="9223" name="Text Box 15"/>
          <p:cNvSpPr txBox="1">
            <a:spLocks noChangeArrowheads="1"/>
          </p:cNvSpPr>
          <p:nvPr/>
        </p:nvSpPr>
        <p:spPr bwMode="auto">
          <a:xfrm>
            <a:off x="1750646" y="2276475"/>
            <a:ext cx="941388" cy="27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3333FF"/>
                </a:solidFill>
                <a:latin typeface="+mn-lt"/>
              </a:rPr>
              <a:t>(HUMAN)</a:t>
            </a:r>
          </a:p>
        </p:txBody>
      </p:sp>
      <p:sp>
        <p:nvSpPr>
          <p:cNvPr id="9224" name="Rectangle 1"/>
          <p:cNvSpPr>
            <a:spLocks noChangeArrowheads="1"/>
          </p:cNvSpPr>
          <p:nvPr/>
        </p:nvSpPr>
        <p:spPr bwMode="auto">
          <a:xfrm>
            <a:off x="1811338" y="1874838"/>
            <a:ext cx="796925" cy="42703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bIns="10800" anchor="b" anchorCtr="1"/>
          <a:lstStyle/>
          <a:p>
            <a:r>
              <a:rPr lang="de-CH" sz="1400">
                <a:latin typeface="+mn-lt"/>
              </a:rPr>
              <a:t>30</a:t>
            </a:r>
          </a:p>
        </p:txBody>
      </p:sp>
      <p:sp>
        <p:nvSpPr>
          <p:cNvPr id="9225" name="Rectangle 49"/>
          <p:cNvSpPr>
            <a:spLocks noChangeArrowheads="1"/>
          </p:cNvSpPr>
          <p:nvPr/>
        </p:nvSpPr>
        <p:spPr bwMode="auto">
          <a:xfrm>
            <a:off x="1811338" y="1874838"/>
            <a:ext cx="796925" cy="2159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CH" sz="1400">
                <a:latin typeface="+mn-lt"/>
              </a:rPr>
              <a:t>„Jane“</a:t>
            </a:r>
          </a:p>
        </p:txBody>
      </p:sp>
      <p:sp>
        <p:nvSpPr>
          <p:cNvPr id="9226" name="Rectangle 32"/>
          <p:cNvSpPr>
            <a:spLocks noChangeArrowheads="1"/>
          </p:cNvSpPr>
          <p:nvPr/>
        </p:nvSpPr>
        <p:spPr bwMode="auto">
          <a:xfrm>
            <a:off x="0" y="5135563"/>
            <a:ext cx="91440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/>
          <a:lstStyle/>
          <a:p>
            <a:pPr marL="342900" indent="-342900" eaLnBrk="0" hangingPunct="0">
              <a:spcBef>
                <a:spcPct val="20000"/>
              </a:spcBef>
              <a:buFont typeface="Wingdings" charset="2"/>
              <a:buNone/>
            </a:pPr>
            <a:r>
              <a:rPr lang="en-US" i="1" dirty="0">
                <a:solidFill>
                  <a:srgbClr val="3333FF"/>
                </a:solidFill>
                <a:latin typeface="+mn-lt"/>
              </a:rPr>
              <a:t>a</a:t>
            </a:r>
            <a:r>
              <a:rPr lang="en-US" dirty="0">
                <a:solidFill>
                  <a:srgbClr val="3333FF"/>
                </a:solidFill>
                <a:latin typeface="+mn-lt"/>
              </a:rPr>
              <a:t> = </a:t>
            </a:r>
            <a:r>
              <a:rPr lang="en-US" i="1" dirty="0">
                <a:solidFill>
                  <a:srgbClr val="3333FF"/>
                </a:solidFill>
                <a:latin typeface="+mn-lt"/>
              </a:rPr>
              <a:t>b</a:t>
            </a:r>
            <a:r>
              <a:rPr lang="en-US" dirty="0">
                <a:solidFill>
                  <a:srgbClr val="3333FF"/>
                </a:solidFill>
                <a:latin typeface="+mn-lt"/>
              </a:rPr>
              <a:t> ?</a:t>
            </a:r>
            <a:endParaRPr lang="ru-RU" b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4" name="Rounded Rectangle 13"/>
          <p:cNvSpPr/>
          <p:nvPr/>
        </p:nvSpPr>
        <p:spPr>
          <a:xfrm rot="2374280">
            <a:off x="5397500" y="5105400"/>
            <a:ext cx="1439863" cy="6985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FF00"/>
                </a:solidFill>
              </a:rPr>
              <a:t>True</a:t>
            </a:r>
            <a:endParaRPr lang="de-CH" dirty="0">
              <a:solidFill>
                <a:srgbClr val="FFFF00"/>
              </a:solidFill>
            </a:endParaRPr>
          </a:p>
        </p:txBody>
      </p:sp>
      <p:sp>
        <p:nvSpPr>
          <p:cNvPr id="9228" name="Rectangle 6"/>
          <p:cNvSpPr>
            <a:spLocks noChangeArrowheads="1"/>
          </p:cNvSpPr>
          <p:nvPr/>
        </p:nvSpPr>
        <p:spPr bwMode="auto">
          <a:xfrm>
            <a:off x="3606800" y="1336675"/>
            <a:ext cx="1676400" cy="1438275"/>
          </a:xfrm>
          <a:prstGeom prst="rect">
            <a:avLst/>
          </a:prstGeom>
          <a:solidFill>
            <a:schemeClr val="bg1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9229" name="Text Box 9"/>
          <p:cNvSpPr txBox="1">
            <a:spLocks noChangeArrowheads="1"/>
          </p:cNvSpPr>
          <p:nvPr/>
        </p:nvSpPr>
        <p:spPr bwMode="auto">
          <a:xfrm>
            <a:off x="3279775" y="4367213"/>
            <a:ext cx="2332038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smtClean="0">
                <a:solidFill>
                  <a:srgbClr val="3333FF"/>
                </a:solidFill>
                <a:latin typeface="+mn-lt"/>
              </a:rPr>
              <a:t>(</a:t>
            </a:r>
            <a:r>
              <a:rPr lang="en-GB" sz="2000" i="1" dirty="0" smtClean="0">
                <a:solidFill>
                  <a:srgbClr val="3333FF"/>
                </a:solidFill>
                <a:latin typeface="+mn-lt"/>
              </a:rPr>
              <a:t>SOME_CLASS </a:t>
            </a:r>
            <a:r>
              <a:rPr lang="en-GB" sz="2000" dirty="0">
                <a:solidFill>
                  <a:srgbClr val="3333FF"/>
                </a:solidFill>
                <a:latin typeface="+mn-lt"/>
              </a:rPr>
              <a:t>)</a:t>
            </a:r>
          </a:p>
        </p:txBody>
      </p:sp>
      <p:sp>
        <p:nvSpPr>
          <p:cNvPr id="9230" name="Rectangle 6"/>
          <p:cNvSpPr>
            <a:spLocks noChangeArrowheads="1"/>
          </p:cNvSpPr>
          <p:nvPr/>
        </p:nvSpPr>
        <p:spPr bwMode="auto">
          <a:xfrm>
            <a:off x="3606800" y="2778125"/>
            <a:ext cx="1676400" cy="1514475"/>
          </a:xfrm>
          <a:prstGeom prst="rect">
            <a:avLst/>
          </a:prstGeom>
          <a:solidFill>
            <a:schemeClr val="bg1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9231" name="Text Box 8"/>
          <p:cNvSpPr txBox="1">
            <a:spLocks noChangeArrowheads="1"/>
          </p:cNvSpPr>
          <p:nvPr/>
        </p:nvSpPr>
        <p:spPr bwMode="auto">
          <a:xfrm>
            <a:off x="5287963" y="2798763"/>
            <a:ext cx="406400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>
                <a:solidFill>
                  <a:srgbClr val="008000"/>
                </a:solidFill>
                <a:latin typeface="+mn-lt"/>
              </a:rPr>
              <a:t>b</a:t>
            </a:r>
          </a:p>
        </p:txBody>
      </p:sp>
      <p:sp>
        <p:nvSpPr>
          <p:cNvPr id="9232" name="Text Box 8"/>
          <p:cNvSpPr txBox="1">
            <a:spLocks noChangeArrowheads="1"/>
          </p:cNvSpPr>
          <p:nvPr/>
        </p:nvSpPr>
        <p:spPr bwMode="auto">
          <a:xfrm>
            <a:off x="3176588" y="1333500"/>
            <a:ext cx="406400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>
                <a:solidFill>
                  <a:srgbClr val="008000"/>
                </a:solidFill>
                <a:latin typeface="+mn-lt"/>
              </a:rPr>
              <a:t>a</a:t>
            </a:r>
          </a:p>
        </p:txBody>
      </p:sp>
      <p:sp>
        <p:nvSpPr>
          <p:cNvPr id="9233" name="Rectangle 3"/>
          <p:cNvSpPr>
            <a:spLocks noChangeArrowheads="1"/>
          </p:cNvSpPr>
          <p:nvPr/>
        </p:nvSpPr>
        <p:spPr bwMode="auto">
          <a:xfrm>
            <a:off x="3794125" y="1403350"/>
            <a:ext cx="1285875" cy="314325"/>
          </a:xfrm>
          <a:prstGeom prst="rect">
            <a:avLst/>
          </a:prstGeom>
          <a:solidFill>
            <a:srgbClr val="008080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endParaRPr lang="de-CH">
              <a:latin typeface="+mn-lt"/>
            </a:endParaRPr>
          </a:p>
        </p:txBody>
      </p:sp>
      <p:sp>
        <p:nvSpPr>
          <p:cNvPr id="9234" name="Rectangle 3"/>
          <p:cNvSpPr>
            <a:spLocks noChangeArrowheads="1"/>
          </p:cNvSpPr>
          <p:nvPr/>
        </p:nvSpPr>
        <p:spPr bwMode="auto">
          <a:xfrm>
            <a:off x="3797300" y="1717675"/>
            <a:ext cx="1281113" cy="304800"/>
          </a:xfrm>
          <a:prstGeom prst="rect">
            <a:avLst/>
          </a:prstGeom>
          <a:solidFill>
            <a:schemeClr val="bg1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endParaRPr lang="de-CH">
              <a:latin typeface="+mn-lt"/>
            </a:endParaRPr>
          </a:p>
        </p:txBody>
      </p:sp>
      <p:sp>
        <p:nvSpPr>
          <p:cNvPr id="9235" name="Text Box 9"/>
          <p:cNvSpPr txBox="1">
            <a:spLocks noChangeArrowheads="1"/>
          </p:cNvSpPr>
          <p:nvPr/>
        </p:nvSpPr>
        <p:spPr bwMode="auto">
          <a:xfrm>
            <a:off x="3675063" y="2351088"/>
            <a:ext cx="1565275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smtClean="0">
                <a:solidFill>
                  <a:srgbClr val="008000"/>
                </a:solidFill>
                <a:latin typeface="+mn-lt"/>
              </a:rPr>
              <a:t>(</a:t>
            </a:r>
            <a:r>
              <a:rPr lang="en-GB" sz="2000" i="1" dirty="0" smtClean="0">
                <a:solidFill>
                  <a:srgbClr val="008000"/>
                </a:solidFill>
                <a:latin typeface="+mn-lt"/>
              </a:rPr>
              <a:t>COUPLE </a:t>
            </a:r>
            <a:r>
              <a:rPr lang="en-GB" sz="2000" dirty="0">
                <a:solidFill>
                  <a:srgbClr val="008000"/>
                </a:solidFill>
                <a:latin typeface="+mn-lt"/>
              </a:rPr>
              <a:t>)</a:t>
            </a:r>
          </a:p>
        </p:txBody>
      </p:sp>
      <p:sp>
        <p:nvSpPr>
          <p:cNvPr id="9236" name="Rectangle 3"/>
          <p:cNvSpPr>
            <a:spLocks noChangeArrowheads="1"/>
          </p:cNvSpPr>
          <p:nvPr/>
        </p:nvSpPr>
        <p:spPr bwMode="auto">
          <a:xfrm>
            <a:off x="3794125" y="2022475"/>
            <a:ext cx="1285875" cy="314325"/>
          </a:xfrm>
          <a:prstGeom prst="rect">
            <a:avLst/>
          </a:prstGeom>
          <a:solidFill>
            <a:srgbClr val="008080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de-CH">
                <a:latin typeface="+mn-lt"/>
              </a:rPr>
              <a:t>10</a:t>
            </a:r>
          </a:p>
        </p:txBody>
      </p:sp>
      <p:sp>
        <p:nvSpPr>
          <p:cNvPr id="9237" name="Rectangle 3"/>
          <p:cNvSpPr>
            <a:spLocks noChangeArrowheads="1"/>
          </p:cNvSpPr>
          <p:nvPr/>
        </p:nvSpPr>
        <p:spPr bwMode="auto">
          <a:xfrm>
            <a:off x="3794125" y="2851150"/>
            <a:ext cx="1285875" cy="314325"/>
          </a:xfrm>
          <a:prstGeom prst="rect">
            <a:avLst/>
          </a:prstGeom>
          <a:solidFill>
            <a:srgbClr val="008080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endParaRPr lang="de-CH">
              <a:latin typeface="+mn-lt"/>
            </a:endParaRPr>
          </a:p>
        </p:txBody>
      </p:sp>
      <p:sp>
        <p:nvSpPr>
          <p:cNvPr id="9238" name="Rectangle 3"/>
          <p:cNvSpPr>
            <a:spLocks noChangeArrowheads="1"/>
          </p:cNvSpPr>
          <p:nvPr/>
        </p:nvSpPr>
        <p:spPr bwMode="auto">
          <a:xfrm>
            <a:off x="3797300" y="3165475"/>
            <a:ext cx="1281113" cy="304800"/>
          </a:xfrm>
          <a:prstGeom prst="rect">
            <a:avLst/>
          </a:prstGeom>
          <a:solidFill>
            <a:schemeClr val="bg1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endParaRPr lang="de-CH">
              <a:latin typeface="+mn-lt"/>
            </a:endParaRPr>
          </a:p>
        </p:txBody>
      </p:sp>
      <p:sp>
        <p:nvSpPr>
          <p:cNvPr id="9239" name="Text Box 9"/>
          <p:cNvSpPr txBox="1">
            <a:spLocks noChangeArrowheads="1"/>
          </p:cNvSpPr>
          <p:nvPr/>
        </p:nvSpPr>
        <p:spPr bwMode="auto">
          <a:xfrm>
            <a:off x="3675063" y="3798888"/>
            <a:ext cx="1565275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smtClean="0">
                <a:solidFill>
                  <a:srgbClr val="008000"/>
                </a:solidFill>
                <a:latin typeface="+mn-lt"/>
              </a:rPr>
              <a:t>(</a:t>
            </a:r>
            <a:r>
              <a:rPr lang="en-GB" sz="2000" i="1" dirty="0" smtClean="0">
                <a:solidFill>
                  <a:srgbClr val="008000"/>
                </a:solidFill>
                <a:latin typeface="+mn-lt"/>
              </a:rPr>
              <a:t>COUPLE </a:t>
            </a:r>
            <a:r>
              <a:rPr lang="en-GB" sz="2000" dirty="0">
                <a:solidFill>
                  <a:srgbClr val="008000"/>
                </a:solidFill>
                <a:latin typeface="+mn-lt"/>
              </a:rPr>
              <a:t>)</a:t>
            </a:r>
          </a:p>
        </p:txBody>
      </p:sp>
      <p:sp>
        <p:nvSpPr>
          <p:cNvPr id="9240" name="Rectangle 3"/>
          <p:cNvSpPr>
            <a:spLocks noChangeArrowheads="1"/>
          </p:cNvSpPr>
          <p:nvPr/>
        </p:nvSpPr>
        <p:spPr bwMode="auto">
          <a:xfrm>
            <a:off x="3794125" y="3470275"/>
            <a:ext cx="1285875" cy="314325"/>
          </a:xfrm>
          <a:prstGeom prst="rect">
            <a:avLst/>
          </a:prstGeom>
          <a:solidFill>
            <a:srgbClr val="008080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de-CH">
                <a:latin typeface="+mn-lt"/>
              </a:rPr>
              <a:t>10</a:t>
            </a:r>
          </a:p>
        </p:txBody>
      </p:sp>
      <p:sp>
        <p:nvSpPr>
          <p:cNvPr id="9241" name="Line 7"/>
          <p:cNvSpPr>
            <a:spLocks noChangeShapeType="1"/>
          </p:cNvSpPr>
          <p:nvPr/>
        </p:nvSpPr>
        <p:spPr bwMode="auto">
          <a:xfrm>
            <a:off x="4686300" y="1541463"/>
            <a:ext cx="1452563" cy="481012"/>
          </a:xfrm>
          <a:prstGeom prst="line">
            <a:avLst/>
          </a:prstGeom>
          <a:noFill/>
          <a:ln w="19080">
            <a:solidFill>
              <a:srgbClr val="A50021"/>
            </a:solidFill>
            <a:miter lim="800000"/>
            <a:headEnd/>
            <a:tailEnd type="triangle" w="lg" len="lg"/>
          </a:ln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9242" name="Line 7"/>
          <p:cNvSpPr>
            <a:spLocks noChangeShapeType="1"/>
          </p:cNvSpPr>
          <p:nvPr/>
        </p:nvSpPr>
        <p:spPr bwMode="auto">
          <a:xfrm flipV="1">
            <a:off x="4733925" y="2228850"/>
            <a:ext cx="1414463" cy="792163"/>
          </a:xfrm>
          <a:prstGeom prst="line">
            <a:avLst/>
          </a:prstGeom>
          <a:noFill/>
          <a:ln w="19080">
            <a:solidFill>
              <a:srgbClr val="A50021"/>
            </a:solidFill>
            <a:miter lim="800000"/>
            <a:headEnd/>
            <a:tailEnd type="triangle" w="lg" len="lg"/>
          </a:ln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9243" name="Line 7"/>
          <p:cNvSpPr>
            <a:spLocks noChangeShapeType="1"/>
          </p:cNvSpPr>
          <p:nvPr/>
        </p:nvSpPr>
        <p:spPr bwMode="auto">
          <a:xfrm flipV="1">
            <a:off x="2609850" y="1844675"/>
            <a:ext cx="1538288" cy="160338"/>
          </a:xfrm>
          <a:prstGeom prst="line">
            <a:avLst/>
          </a:prstGeom>
          <a:noFill/>
          <a:ln w="19050">
            <a:solidFill>
              <a:srgbClr val="A50021"/>
            </a:solidFill>
            <a:miter lim="800000"/>
            <a:headEnd type="triangle" w="lg" len="lg"/>
            <a:tailEnd type="none" w="lg" len="lg"/>
          </a:ln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9244" name="Line 7"/>
          <p:cNvSpPr>
            <a:spLocks noChangeShapeType="1"/>
          </p:cNvSpPr>
          <p:nvPr/>
        </p:nvSpPr>
        <p:spPr bwMode="auto">
          <a:xfrm>
            <a:off x="2628900" y="2163763"/>
            <a:ext cx="1524000" cy="1171575"/>
          </a:xfrm>
          <a:prstGeom prst="line">
            <a:avLst/>
          </a:prstGeom>
          <a:noFill/>
          <a:ln w="19050">
            <a:solidFill>
              <a:srgbClr val="A50021"/>
            </a:solidFill>
            <a:miter lim="800000"/>
            <a:headEnd type="triangle" w="lg" len="lg"/>
            <a:tailEnd type="none" w="lg" len="lg"/>
          </a:ln>
        </p:spPr>
        <p:txBody>
          <a:bodyPr/>
          <a:lstStyle/>
          <a:p>
            <a:endParaRPr lang="de-CH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expanded types?</a:t>
            </a:r>
            <a:endParaRPr lang="ru-RU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Pass-by-value semantics.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Basic types.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Realism </a:t>
            </a:r>
            <a:r>
              <a:rPr lang="en-US" dirty="0" smtClean="0">
                <a:solidFill>
                  <a:schemeClr val="tx1"/>
                </a:solidFill>
              </a:rPr>
              <a:t>in modeling external world </a:t>
            </a:r>
            <a:r>
              <a:rPr lang="en-US" dirty="0" smtClean="0">
                <a:solidFill>
                  <a:schemeClr val="tx1"/>
                </a:solidFill>
              </a:rPr>
              <a:t>objects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Especially </a:t>
            </a:r>
            <a:r>
              <a:rPr lang="en-US" dirty="0" smtClean="0">
                <a:solidFill>
                  <a:schemeClr val="tx1"/>
                </a:solidFill>
              </a:rPr>
              <a:t>when you want to describe objects that have sub-objects.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Possible </a:t>
            </a:r>
            <a:r>
              <a:rPr lang="en-US" dirty="0" smtClean="0">
                <a:solidFill>
                  <a:schemeClr val="tx1"/>
                </a:solidFill>
              </a:rPr>
              <a:t>efficiency gain.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Interface </a:t>
            </a:r>
            <a:r>
              <a:rPr lang="en-US" dirty="0" smtClean="0">
                <a:solidFill>
                  <a:schemeClr val="tx1"/>
                </a:solidFill>
              </a:rPr>
              <a:t>with other languages.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Machine-dependent </a:t>
            </a:r>
            <a:r>
              <a:rPr lang="en-US" dirty="0" smtClean="0">
                <a:solidFill>
                  <a:schemeClr val="tx1"/>
                </a:solidFill>
              </a:rPr>
              <a:t>operations.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6161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 rtlCol="0" anchor="ctr"/>
      <a:lstStyle>
        <a:defPPr algn="ctr">
          <a:lnSpc>
            <a:spcPct val="80000"/>
          </a:lnSpc>
          <a:defRPr sz="1800" dirty="0" smtClean="0">
            <a:solidFill>
              <a:srgbClr val="333399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2064</Words>
  <Application>Microsoft Office PowerPoint</Application>
  <PresentationFormat>On-screen Show (4:3)</PresentationFormat>
  <Paragraphs>650</Paragraphs>
  <Slides>41</Slides>
  <Notes>8</Notes>
  <HiddenSlides>3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NORMAL</vt:lpstr>
      <vt:lpstr>MINIMAL</vt:lpstr>
      <vt:lpstr>TITLE</vt:lpstr>
      <vt:lpstr>Einführung in die Programmierung Introduction to Programming  Prof. Dr. Bertrand Meyer</vt:lpstr>
      <vt:lpstr>Today</vt:lpstr>
      <vt:lpstr>Two kinds of types</vt:lpstr>
      <vt:lpstr>Who can reference what?</vt:lpstr>
      <vt:lpstr>Reference equality</vt:lpstr>
      <vt:lpstr>Expanded entities equality</vt:lpstr>
      <vt:lpstr>Expanded entities equality</vt:lpstr>
      <vt:lpstr>Expanded entities equality </vt:lpstr>
      <vt:lpstr>Why expanded types?</vt:lpstr>
      <vt:lpstr>Assignment</vt:lpstr>
      <vt:lpstr>Reference assignment</vt:lpstr>
      <vt:lpstr>Expanded assignment</vt:lpstr>
      <vt:lpstr>Assignment</vt:lpstr>
      <vt:lpstr>Attachment</vt:lpstr>
      <vt:lpstr>Dynamic aliasing</vt:lpstr>
      <vt:lpstr>Dynamic aliasing</vt:lpstr>
      <vt:lpstr>Where do expanded types come from?</vt:lpstr>
      <vt:lpstr>Basic types</vt:lpstr>
      <vt:lpstr>Basic types</vt:lpstr>
      <vt:lpstr>Strings are a bit different</vt:lpstr>
      <vt:lpstr>Initialization</vt:lpstr>
      <vt:lpstr>Initialization</vt:lpstr>
      <vt:lpstr>Custom initialization for expanded types</vt:lpstr>
      <vt:lpstr>Local variables</vt:lpstr>
      <vt:lpstr>The scope of names</vt:lpstr>
      <vt:lpstr>Compilation error? (1)</vt:lpstr>
      <vt:lpstr>Compilation error? (2)</vt:lpstr>
      <vt:lpstr>Compilation error? (3)</vt:lpstr>
      <vt:lpstr>Compilation error? (4)</vt:lpstr>
      <vt:lpstr>Local variables vs. attributes</vt:lpstr>
      <vt:lpstr>Result</vt:lpstr>
      <vt:lpstr>Compilation error? (5)</vt:lpstr>
      <vt:lpstr>Current</vt:lpstr>
      <vt:lpstr>Revisiting qualified vs. unqualified feature calls</vt:lpstr>
      <vt:lpstr>Qualified or unqualified?</vt:lpstr>
      <vt:lpstr>Assignment to attributes</vt:lpstr>
      <vt:lpstr>Entity: the final definition</vt:lpstr>
      <vt:lpstr>Find 5 errors</vt:lpstr>
      <vt:lpstr>Clients and suppliers</vt:lpstr>
      <vt:lpstr>Clients and suppliers</vt:lpstr>
      <vt:lpstr>Why expanded types?</vt:lpstr>
    </vt:vector>
  </TitlesOfParts>
  <Company>ETH Zürich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session 3</dc:title>
  <dc:creator>Prof. Dr. Bertrand Meyer</dc:creator>
  <cp:lastModifiedBy>Y. P.</cp:lastModifiedBy>
  <cp:revision>2413</cp:revision>
  <dcterms:created xsi:type="dcterms:W3CDTF">2008-09-15T09:44:04Z</dcterms:created>
  <dcterms:modified xsi:type="dcterms:W3CDTF">2010-10-13T11:52:45Z</dcterms:modified>
</cp:coreProperties>
</file>