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tags/tag1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tags/tag15.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 id="2147483653" r:id="rId2"/>
    <p:sldMasterId id="2147483810" r:id="rId3"/>
  </p:sldMasterIdLst>
  <p:notesMasterIdLst>
    <p:notesMasterId r:id="rId37"/>
  </p:notesMasterIdLst>
  <p:handoutMasterIdLst>
    <p:handoutMasterId r:id="rId38"/>
  </p:handoutMasterIdLst>
  <p:sldIdLst>
    <p:sldId id="600" r:id="rId4"/>
    <p:sldId id="646" r:id="rId5"/>
    <p:sldId id="648" r:id="rId6"/>
    <p:sldId id="649" r:id="rId7"/>
    <p:sldId id="650" r:id="rId8"/>
    <p:sldId id="651" r:id="rId9"/>
    <p:sldId id="652" r:id="rId10"/>
    <p:sldId id="653" r:id="rId11"/>
    <p:sldId id="654" r:id="rId12"/>
    <p:sldId id="655" r:id="rId13"/>
    <p:sldId id="656" r:id="rId14"/>
    <p:sldId id="657" r:id="rId15"/>
    <p:sldId id="658" r:id="rId16"/>
    <p:sldId id="675" r:id="rId17"/>
    <p:sldId id="659" r:id="rId18"/>
    <p:sldId id="660" r:id="rId19"/>
    <p:sldId id="661" r:id="rId20"/>
    <p:sldId id="662" r:id="rId21"/>
    <p:sldId id="663" r:id="rId22"/>
    <p:sldId id="664" r:id="rId23"/>
    <p:sldId id="665" r:id="rId24"/>
    <p:sldId id="666" r:id="rId25"/>
    <p:sldId id="667" r:id="rId26"/>
    <p:sldId id="668" r:id="rId27"/>
    <p:sldId id="669" r:id="rId28"/>
    <p:sldId id="670" r:id="rId29"/>
    <p:sldId id="678" r:id="rId30"/>
    <p:sldId id="671" r:id="rId31"/>
    <p:sldId id="672" r:id="rId32"/>
    <p:sldId id="673" r:id="rId33"/>
    <p:sldId id="674" r:id="rId34"/>
    <p:sldId id="676" r:id="rId35"/>
    <p:sldId id="677" r:id="rId36"/>
  </p:sldIdLst>
  <p:sldSz cx="9144000" cy="6858000" type="screen4x3"/>
  <p:notesSz cx="7315200" cy="9601200"/>
  <p:custDataLst>
    <p:tags r:id="rId39"/>
  </p:custDataLst>
  <p:defaultTextStyle>
    <a:defPPr>
      <a:defRPr lang="en-US"/>
    </a:defPPr>
    <a:lvl1pPr algn="l" rtl="0" fontAlgn="base">
      <a:spcBef>
        <a:spcPct val="50000"/>
      </a:spcBef>
      <a:spcAft>
        <a:spcPct val="0"/>
      </a:spcAft>
      <a:defRPr sz="2400" kern="1200">
        <a:solidFill>
          <a:schemeClr val="tx1"/>
        </a:solidFill>
        <a:latin typeface="Comic Sans MS" pitchFamily="66" charset="0"/>
        <a:ea typeface="+mn-ea"/>
        <a:cs typeface="+mn-cs"/>
      </a:defRPr>
    </a:lvl1pPr>
    <a:lvl2pPr marL="457200" algn="l" rtl="0" fontAlgn="base">
      <a:spcBef>
        <a:spcPct val="50000"/>
      </a:spcBef>
      <a:spcAft>
        <a:spcPct val="0"/>
      </a:spcAft>
      <a:defRPr sz="2400" kern="1200">
        <a:solidFill>
          <a:schemeClr val="tx1"/>
        </a:solidFill>
        <a:latin typeface="Comic Sans MS" pitchFamily="66" charset="0"/>
        <a:ea typeface="+mn-ea"/>
        <a:cs typeface="+mn-cs"/>
      </a:defRPr>
    </a:lvl2pPr>
    <a:lvl3pPr marL="914400" algn="l" rtl="0" fontAlgn="base">
      <a:spcBef>
        <a:spcPct val="50000"/>
      </a:spcBef>
      <a:spcAft>
        <a:spcPct val="0"/>
      </a:spcAft>
      <a:defRPr sz="2400" kern="1200">
        <a:solidFill>
          <a:schemeClr val="tx1"/>
        </a:solidFill>
        <a:latin typeface="Comic Sans MS" pitchFamily="66" charset="0"/>
        <a:ea typeface="+mn-ea"/>
        <a:cs typeface="+mn-cs"/>
      </a:defRPr>
    </a:lvl3pPr>
    <a:lvl4pPr marL="1371600" algn="l" rtl="0" fontAlgn="base">
      <a:spcBef>
        <a:spcPct val="50000"/>
      </a:spcBef>
      <a:spcAft>
        <a:spcPct val="0"/>
      </a:spcAft>
      <a:defRPr sz="2400" kern="1200">
        <a:solidFill>
          <a:schemeClr val="tx1"/>
        </a:solidFill>
        <a:latin typeface="Comic Sans MS" pitchFamily="66" charset="0"/>
        <a:ea typeface="+mn-ea"/>
        <a:cs typeface="+mn-cs"/>
      </a:defRPr>
    </a:lvl4pPr>
    <a:lvl5pPr marL="1828800" algn="l" rtl="0" fontAlgn="base">
      <a:spcBef>
        <a:spcPct val="5000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a Pedroni" initials="MP" lastIdx="3" clrIdx="0"/>
  <p:cmAuthor id="1" name="Till G. Bay" initials="TG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8000"/>
    </p:penClr>
  </p:showPr>
  <p:clrMru>
    <a:srgbClr val="333399"/>
    <a:srgbClr val="3333FF"/>
    <a:srgbClr val="990000"/>
    <a:srgbClr val="006699"/>
    <a:srgbClr val="EFFE62"/>
    <a:srgbClr val="FF6161"/>
    <a:srgbClr val="008080"/>
    <a:srgbClr val="000099"/>
    <a:srgbClr val="99FF99"/>
    <a:srgbClr val="92D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323" autoAdjust="0"/>
    <p:restoredTop sz="88571" autoAdjust="0"/>
  </p:normalViewPr>
  <p:slideViewPr>
    <p:cSldViewPr snapToGrid="0">
      <p:cViewPr varScale="1">
        <p:scale>
          <a:sx n="78" d="100"/>
          <a:sy n="78" d="100"/>
        </p:scale>
        <p:origin x="-76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defRPr>
            </a:lvl1pPr>
          </a:lstStyle>
          <a:p>
            <a:endParaRPr lang="en-US"/>
          </a:p>
        </p:txBody>
      </p:sp>
      <p:sp>
        <p:nvSpPr>
          <p:cNvPr id="13414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defRPr>
            </a:lvl1pPr>
          </a:lstStyle>
          <a:p>
            <a:endParaRPr lang="en-US"/>
          </a:p>
        </p:txBody>
      </p:sp>
      <p:sp>
        <p:nvSpPr>
          <p:cNvPr id="13414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defRPr>
            </a:lvl1pPr>
          </a:lstStyle>
          <a:p>
            <a:fld id="{59C9646B-9960-47D7-8365-D3911185A8F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defRPr sz="1300">
                <a:latin typeface="Arial" charset="0"/>
              </a:defRPr>
            </a:lvl1pPr>
          </a:lstStyle>
          <a:p>
            <a:endParaRPr lang="en-US"/>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defRPr sz="13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defRPr sz="1300">
                <a:latin typeface="Arial" charset="0"/>
              </a:defRPr>
            </a:lvl1pPr>
          </a:lstStyle>
          <a:p>
            <a:endParaRPr lang="en-US"/>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defRPr sz="1300">
                <a:latin typeface="Arial" charset="0"/>
              </a:defRPr>
            </a:lvl1pPr>
          </a:lstStyle>
          <a:p>
            <a:fld id="{3830A38A-F710-44C0-B69C-5380D4459B0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r>
              <a:rPr lang="en-US" smtClean="0"/>
              <a:t>To be honest, in Eiffel compound is not an instruction, but for me this explanation seems clearer...</a:t>
            </a:r>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r>
              <a:rPr lang="en-US" smtClean="0"/>
              <a:t>According to the standard, also string and type expressions can be used in multi-choice, however it is not implemented yet.</a:t>
            </a:r>
            <a:endParaRPr lang="de-CH" smtClean="0"/>
          </a:p>
        </p:txBody>
      </p:sp>
      <p:sp>
        <p:nvSpPr>
          <p:cNvPr id="18436" name="Slide Number Placeholder 3"/>
          <p:cNvSpPr>
            <a:spLocks noGrp="1"/>
          </p:cNvSpPr>
          <p:nvPr>
            <p:ph type="sldNum" sz="quarter" idx="5"/>
          </p:nvPr>
        </p:nvSpPr>
        <p:spPr>
          <a:noFill/>
        </p:spPr>
        <p:txBody>
          <a:bodyPr/>
          <a:lstStyle/>
          <a:p>
            <a:fld id="{1F77B3C6-5E03-4773-BD8D-ACCAA9811BE8}" type="slidenum">
              <a:rPr lang="en-US" smtClean="0"/>
              <a:pPr/>
              <a:t>12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r>
              <a:rPr lang="en-US" smtClean="0"/>
              <a:t>Here queue is not used in FIFO sense, just to illustrate the difference between arrays and linked structures. You can explain that we need linked structures, when we want to change the size and insert/remove elements to/from the middle frequently.</a:t>
            </a:r>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r>
              <a:rPr lang="en-US" dirty="0" smtClean="0"/>
              <a:t>I intentionally use INT_LINKABLE: you can point out that it’s not convenient to create separate class for each type of item and this problem will be solved later, when we talk about </a:t>
            </a:r>
            <a:r>
              <a:rPr lang="en-US" dirty="0" err="1" smtClean="0"/>
              <a:t>genericity</a:t>
            </a:r>
            <a:r>
              <a:rPr lang="en-US" dirty="0" smtClean="0"/>
              <a:t>.</a:t>
            </a:r>
            <a:endParaRPr lang="ru-RU"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r>
              <a:rPr lang="en-US" dirty="0" smtClean="0"/>
              <a:t>You can discuss we the students</a:t>
            </a:r>
            <a:r>
              <a:rPr lang="en-US" baseline="0" dirty="0" smtClean="0"/>
              <a:t> that </a:t>
            </a:r>
            <a:r>
              <a:rPr lang="en-US" baseline="0" dirty="0" err="1" smtClean="0"/>
              <a:t>last_element</a:t>
            </a:r>
            <a:r>
              <a:rPr lang="en-US" baseline="0" dirty="0" smtClean="0"/>
              <a:t> and count are introduced for efficiency reasons.</a:t>
            </a:r>
            <a:endParaRPr lang="ru-RU"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r>
              <a:rPr lang="en-US" smtClean="0"/>
              <a:t>I intentionally use “low-level” list without all the features like “start”, “forth”, “after”, etc. We can show them the difference, when we’ll be talking about abstraction. Here only concrete implementation matters. </a:t>
            </a: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15888"/>
            <a:ext cx="2160587" cy="6407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9238" y="115888"/>
            <a:ext cx="6330950" cy="640715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696912"/>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298450" y="1100138"/>
            <a:ext cx="8594725" cy="5422900"/>
          </a:xfrm>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268413"/>
            <a:ext cx="8424862"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9388" y="3900488"/>
            <a:ext cx="8424862"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9388" y="1268413"/>
            <a:ext cx="8424862" cy="5113337"/>
          </a:xfrm>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268413"/>
            <a:ext cx="4135437"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467225" y="1268413"/>
            <a:ext cx="4137025"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67225" y="3900488"/>
            <a:ext cx="4137025"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268413"/>
            <a:ext cx="8424862"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9388" y="3900488"/>
            <a:ext cx="8424862"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xfrm>
            <a:off x="2771775" y="6527800"/>
            <a:ext cx="3887788" cy="214313"/>
          </a:xfrm>
          <a:prstGeom prst="rect">
            <a:avLst/>
          </a:prstGeom>
          <a:ln/>
        </p:spPr>
        <p:txBody>
          <a:bodyPr/>
          <a:lstStyle>
            <a:lvl1pPr>
              <a:defRPr/>
            </a:lvl1pPr>
          </a:lstStyle>
          <a:p>
            <a:pPr>
              <a:defRPr/>
            </a:pPr>
            <a:endParaRPr lang="en-US"/>
          </a:p>
          <a:p>
            <a:pPr>
              <a:defRPr/>
            </a:pPr>
            <a:endParaRPr lang="en-US"/>
          </a:p>
        </p:txBody>
      </p:sp>
      <p:sp>
        <p:nvSpPr>
          <p:cNvPr id="3" name="Rectangle 5"/>
          <p:cNvSpPr>
            <a:spLocks noGrp="1" noChangeArrowheads="1"/>
          </p:cNvSpPr>
          <p:nvPr>
            <p:ph type="sldNum" sz="quarter" idx="11"/>
          </p:nvPr>
        </p:nvSpPr>
        <p:spPr>
          <a:xfrm>
            <a:off x="8459788" y="476250"/>
            <a:ext cx="504825" cy="215900"/>
          </a:xfrm>
          <a:prstGeom prst="rect">
            <a:avLst/>
          </a:prstGeom>
          <a:ln/>
        </p:spPr>
        <p:txBody>
          <a:bodyPr/>
          <a:lstStyle>
            <a:lvl1pPr>
              <a:defRPr/>
            </a:lvl1pPr>
          </a:lstStyle>
          <a:p>
            <a:pPr>
              <a:defRPr/>
            </a:pPr>
            <a:fld id="{5C1AAD3F-AB87-4185-943E-58FAE273B556}"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435655"/>
          </a:xfrm>
        </p:spPr>
        <p:txBody>
          <a:bodyPr/>
          <a:lstStyle>
            <a:lvl1pPr>
              <a:defRPr sz="2800" b="1" baseline="0">
                <a:latin typeface="Arial Rounded MT 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SzPct val="80000"/>
              <a:defRPr/>
            </a:lvl2pPr>
            <a:lvl3pPr>
              <a:buFont typeface="Arial" pitchFamily="34" charset="0"/>
              <a:buChar cha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9063"/>
            <a:ext cx="4221163"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9063"/>
            <a:ext cx="4221162"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119063"/>
            <a:ext cx="2147887" cy="62626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8450" y="119063"/>
            <a:ext cx="6294438" cy="6262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10/25/2010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00138"/>
            <a:ext cx="4221163"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00138"/>
            <a:ext cx="4221162"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2.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image" Target="../media/image2.png"/><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80035" name="Rectangle 3"/>
          <p:cNvSpPr>
            <a:spLocks noGrp="1" noChangeArrowheads="1"/>
          </p:cNvSpPr>
          <p:nvPr>
            <p:ph type="title"/>
          </p:nvPr>
        </p:nvSpPr>
        <p:spPr bwMode="auto">
          <a:xfrm>
            <a:off x="249238" y="115888"/>
            <a:ext cx="8117522" cy="44291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580036" name="Rectangle 4"/>
          <p:cNvSpPr>
            <a:spLocks noGrp="1" noChangeArrowheads="1"/>
          </p:cNvSpPr>
          <p:nvPr>
            <p:ph type="body" idx="1"/>
          </p:nvPr>
        </p:nvSpPr>
        <p:spPr bwMode="auto">
          <a:xfrm>
            <a:off x="249238" y="878114"/>
            <a:ext cx="8594725" cy="56449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80039" name="Rectangle 7"/>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sp>
        <p:nvSpPr>
          <p:cNvPr id="1580045" name="Line 13"/>
          <p:cNvSpPr>
            <a:spLocks noChangeShapeType="1"/>
          </p:cNvSpPr>
          <p:nvPr userDrawn="1"/>
        </p:nvSpPr>
        <p:spPr bwMode="auto">
          <a:xfrm flipV="1">
            <a:off x="249238" y="609601"/>
            <a:ext cx="7200000" cy="458"/>
          </a:xfrm>
          <a:prstGeom prst="line">
            <a:avLst/>
          </a:prstGeom>
          <a:noFill/>
          <a:ln w="3175">
            <a:solidFill>
              <a:srgbClr val="006699"/>
            </a:solidFill>
            <a:round/>
            <a:headEnd/>
            <a:tailEnd/>
          </a:ln>
          <a:effectLst/>
        </p:spPr>
        <p:txBody>
          <a:bodyPr/>
          <a:lstStyle/>
          <a:p>
            <a:endParaRPr lang="en-US"/>
          </a:p>
        </p:txBody>
      </p:sp>
      <p:sp>
        <p:nvSpPr>
          <p:cNvPr id="10" name="Rectangle 7"/>
          <p:cNvSpPr>
            <a:spLocks noChangeArrowheads="1"/>
          </p:cNvSpPr>
          <p:nvPr userDrawn="1"/>
        </p:nvSpPr>
        <p:spPr bwMode="auto">
          <a:xfrm>
            <a:off x="8642574" y="6550476"/>
            <a:ext cx="504825" cy="215900"/>
          </a:xfrm>
          <a:prstGeom prst="rect">
            <a:avLst/>
          </a:prstGeom>
          <a:noFill/>
          <a:ln w="9525">
            <a:noFill/>
            <a:miter lim="800000"/>
            <a:headEnd/>
            <a:tailEnd/>
          </a:ln>
          <a:effectLst/>
        </p:spPr>
        <p:txBody>
          <a:bodyPr/>
          <a:lstStyle/>
          <a:p>
            <a:pPr algn="r">
              <a:spcBef>
                <a:spcPct val="0"/>
              </a:spcBef>
            </a:pPr>
            <a:fld id="{CF1FDE98-111E-4F33-B410-FEF89BF09012}" type="slidenum">
              <a:rPr lang="en-US" sz="1400">
                <a:latin typeface="Arial" pitchFamily="34" charset="0"/>
                <a:cs typeface="Arial" pitchFamily="34" charset="0"/>
              </a:rPr>
              <a:pPr algn="r">
                <a:spcBef>
                  <a:spcPct val="0"/>
                </a:spcBef>
              </a:pPr>
              <a:t>‹#›</a:t>
            </a:fld>
            <a:endParaRPr lang="en-US" sz="1400" dirty="0">
              <a:latin typeface="Arial" pitchFamily="34" charset="0"/>
              <a:cs typeface="Arial" pitchFamily="34" charset="0"/>
            </a:endParaRPr>
          </a:p>
        </p:txBody>
      </p:sp>
      <p:pic>
        <p:nvPicPr>
          <p:cNvPr id="9" name="Picture 13"/>
          <p:cNvPicPr>
            <a:picLocks noChangeAspect="1" noChangeArrowheads="1"/>
          </p:cNvPicPr>
          <p:nvPr userDrawn="1"/>
        </p:nvPicPr>
        <p:blipFill>
          <a:blip r:embed="rId20" cstate="print"/>
          <a:srcRect/>
          <a:stretch>
            <a:fillRect/>
          </a:stretch>
        </p:blipFill>
        <p:spPr bwMode="auto">
          <a:xfrm>
            <a:off x="8711868" y="122239"/>
            <a:ext cx="280528" cy="313530"/>
          </a:xfrm>
          <a:prstGeom prst="rect">
            <a:avLst/>
          </a:prstGeom>
          <a:noFill/>
          <a:ln w="19050" algn="ctr">
            <a:noFill/>
            <a:miter lim="800000"/>
            <a:headEnd type="none" w="lg" len="lg"/>
            <a:tailEnd type="none" w="lg" len="lg"/>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722" r:id="rId3"/>
    <p:sldLayoutId id="2147483723" r:id="rId4"/>
    <p:sldLayoutId id="2147483663" r:id="rId5"/>
    <p:sldLayoutId id="2147483664" r:id="rId6"/>
    <p:sldLayoutId id="2147483665" r:id="rId7"/>
    <p:sldLayoutId id="2147483666" r:id="rId8"/>
    <p:sldLayoutId id="2147483668" r:id="rId9"/>
    <p:sldLayoutId id="2147483669" r:id="rId10"/>
    <p:sldLayoutId id="2147483670" r:id="rId11"/>
    <p:sldLayoutId id="2147483671" r:id="rId12"/>
    <p:sldLayoutId id="2147483717" r:id="rId13"/>
    <p:sldLayoutId id="2147483822" r:id="rId14"/>
    <p:sldLayoutId id="2147483823" r:id="rId15"/>
    <p:sldLayoutId id="2147483824" r:id="rId16"/>
    <p:sldLayoutId id="2147483825" r:id="rId17"/>
    <p:sldLayoutId id="2147483826" r:id="rId18"/>
  </p:sldLayoutIdLst>
  <p:timing>
    <p:tnLst>
      <p:par>
        <p:cTn id="1" dur="indefinite" restart="never" nodeType="tmRoot"/>
      </p:par>
    </p:tnLst>
  </p:timing>
  <p:hf sldNum="0" hdr="0" ftr="0" dt="0"/>
  <p:txStyles>
    <p:titleStyle>
      <a:lvl1pPr algn="l" rtl="0" fontAlgn="base">
        <a:spcBef>
          <a:spcPct val="0"/>
        </a:spcBef>
        <a:spcAft>
          <a:spcPct val="0"/>
        </a:spcAft>
        <a:defRPr sz="2800" baseline="0">
          <a:solidFill>
            <a:srgbClr val="006699"/>
          </a:solidFill>
          <a:latin typeface="+mj-lt"/>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60363"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3pPr>
      <a:lvl4pPr marL="1712913"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4pPr>
      <a:lvl5pPr marL="2120900"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73539" name="Rectangle 3"/>
          <p:cNvSpPr>
            <a:spLocks noGrp="1" noChangeArrowheads="1"/>
          </p:cNvSpPr>
          <p:nvPr>
            <p:ph type="body" idx="1"/>
          </p:nvPr>
        </p:nvSpPr>
        <p:spPr bwMode="auto">
          <a:xfrm>
            <a:off x="298450" y="119063"/>
            <a:ext cx="8594725" cy="6262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73540" name="Rectangle 4"/>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pic>
        <p:nvPicPr>
          <p:cNvPr id="5" name="Picture 16" descr="se_logo"/>
          <p:cNvPicPr>
            <a:picLocks noChangeAspect="1" noChangeArrowheads="1"/>
          </p:cNvPicPr>
          <p:nvPr userDrawn="1"/>
        </p:nvPicPr>
        <p:blipFill>
          <a:blip r:embed="rId13" cstate="print"/>
          <a:srcRect/>
          <a:stretch>
            <a:fillRect/>
          </a:stretch>
        </p:blipFill>
        <p:spPr bwMode="auto">
          <a:xfrm>
            <a:off x="8659813" y="117475"/>
            <a:ext cx="334962" cy="377825"/>
          </a:xfrm>
          <a:prstGeom prst="rect">
            <a:avLst/>
          </a:prstGeom>
          <a:noFill/>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sldNum="0" hdr="0" ftr="0" dt="0"/>
  <p:txStyles>
    <p:titleStyle>
      <a:lvl1pPr algn="l" rtl="0" fontAlgn="base">
        <a:spcBef>
          <a:spcPct val="0"/>
        </a:spcBef>
        <a:spcAft>
          <a:spcPct val="0"/>
        </a:spcAft>
        <a:defRPr sz="2800">
          <a:solidFill>
            <a:srgbClr val="006699"/>
          </a:solidFill>
          <a:latin typeface="+mj-lt"/>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57188"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Font typeface="Wingdings" pitchFamily="2" charset="2"/>
        <a:defRPr sz="2000">
          <a:solidFill>
            <a:srgbClr val="3333FF"/>
          </a:solidFill>
          <a:latin typeface="+mn-lt"/>
          <a:cs typeface="+mn-cs"/>
        </a:defRPr>
      </a:lvl3pPr>
      <a:lvl4pPr marL="1712913" indent="-228600" algn="l" rtl="0" fontAlgn="base">
        <a:spcBef>
          <a:spcPct val="20000"/>
        </a:spcBef>
        <a:spcAft>
          <a:spcPct val="0"/>
        </a:spcAft>
        <a:buFont typeface="Wingdings" pitchFamily="2" charset="2"/>
        <a:defRPr>
          <a:solidFill>
            <a:srgbClr val="3333FF"/>
          </a:solidFill>
          <a:latin typeface="+mn-lt"/>
          <a:cs typeface="+mn-cs"/>
        </a:defRPr>
      </a:lvl4pPr>
      <a:lvl5pPr marL="2120900" indent="-228600" algn="l" rtl="0" fontAlgn="base">
        <a:spcBef>
          <a:spcPct val="20000"/>
        </a:spcBef>
        <a:spcAft>
          <a:spcPct val="0"/>
        </a:spcAft>
        <a:buFont typeface="Wingdings" pitchFamily="2" charset="2"/>
        <a:defRPr>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3948" y="1944412"/>
            <a:ext cx="8229600" cy="1143000"/>
          </a:xfrm>
          <a:prstGeom prst="rect">
            <a:avLst/>
          </a:prstGeom>
        </p:spPr>
        <p:txBody>
          <a:bodyPr vert="horz" lIns="91440" tIns="45720" rIns="91440" bIns="45720" rtlCol="0" anchor="ctr">
            <a:normAutofit/>
          </a:bodyPr>
          <a:lstStyle/>
          <a:p>
            <a:pPr>
              <a:spcBef>
                <a:spcPct val="50000"/>
              </a:spcBef>
            </a:pPr>
            <a:endParaRPr lang="en-US" sz="2000" dirty="0">
              <a:latin typeface="Comic Sans MS" pitchFamily="66" charset="0"/>
            </a:endParaRPr>
          </a:p>
        </p:txBody>
      </p:sp>
      <p:sp>
        <p:nvSpPr>
          <p:cNvPr id="3" name="Text Placeholder 2"/>
          <p:cNvSpPr>
            <a:spLocks noGrp="1"/>
          </p:cNvSpPr>
          <p:nvPr>
            <p:ph type="body" idx="1"/>
          </p:nvPr>
        </p:nvSpPr>
        <p:spPr>
          <a:xfrm>
            <a:off x="457200" y="3684104"/>
            <a:ext cx="8229600" cy="244205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6" descr="se_logo"/>
          <p:cNvPicPr>
            <a:picLocks noChangeAspect="1" noChangeArrowheads="1"/>
          </p:cNvPicPr>
          <p:nvPr userDrawn="1"/>
        </p:nvPicPr>
        <p:blipFill>
          <a:blip r:embed="rId13" cstate="print"/>
          <a:srcRect/>
          <a:stretch>
            <a:fillRect/>
          </a:stretch>
        </p:blipFill>
        <p:spPr bwMode="auto">
          <a:xfrm>
            <a:off x="8388626" y="183735"/>
            <a:ext cx="500132" cy="518630"/>
          </a:xfrm>
          <a:prstGeom prst="rect">
            <a:avLst/>
          </a:prstGeom>
          <a:noFill/>
        </p:spPr>
      </p:pic>
      <p:pic>
        <p:nvPicPr>
          <p:cNvPr id="8" name="Picture 14" descr="eth_zurich_pic"/>
          <p:cNvPicPr>
            <a:picLocks noChangeAspect="1" noChangeArrowheads="1"/>
          </p:cNvPicPr>
          <p:nvPr userDrawn="1"/>
        </p:nvPicPr>
        <p:blipFill>
          <a:blip r:embed="rId14" cstate="print"/>
          <a:srcRect/>
          <a:stretch>
            <a:fillRect/>
          </a:stretch>
        </p:blipFill>
        <p:spPr bwMode="auto">
          <a:xfrm>
            <a:off x="492195" y="279124"/>
            <a:ext cx="720725" cy="219075"/>
          </a:xfrm>
          <a:prstGeom prst="rect">
            <a:avLst/>
          </a:prstGeom>
          <a:noFill/>
        </p:spPr>
      </p:pic>
      <p:sp>
        <p:nvSpPr>
          <p:cNvPr id="9" name="Text Box 15"/>
          <p:cNvSpPr txBox="1">
            <a:spLocks noChangeArrowheads="1"/>
          </p:cNvSpPr>
          <p:nvPr userDrawn="1"/>
        </p:nvSpPr>
        <p:spPr bwMode="auto">
          <a:xfrm>
            <a:off x="429248" y="556590"/>
            <a:ext cx="2462212" cy="228600"/>
          </a:xfrm>
          <a:prstGeom prst="rect">
            <a:avLst/>
          </a:prstGeom>
          <a:noFill/>
          <a:ln w="9525">
            <a:noFill/>
            <a:miter lim="800000"/>
            <a:headEnd/>
            <a:tailEnd/>
          </a:ln>
          <a:effectLst/>
        </p:spPr>
        <p:txBody>
          <a:bodyPr>
            <a:spAutoFit/>
          </a:bodyPr>
          <a:lstStyle/>
          <a:p>
            <a:pPr>
              <a:spcBef>
                <a:spcPct val="50000"/>
              </a:spcBef>
            </a:pPr>
            <a:r>
              <a:rPr lang="en-US" sz="900" b="1" i="1" dirty="0">
                <a:solidFill>
                  <a:srgbClr val="990000"/>
                </a:solidFill>
                <a:latin typeface="Verdana" pitchFamily="34" charset="0"/>
              </a:rPr>
              <a:t>Chair of Software Engineering</a:t>
            </a: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6"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654" y="1700934"/>
            <a:ext cx="7772400" cy="1790411"/>
          </a:xfrm>
        </p:spPr>
        <p:txBody>
          <a:bodyPr>
            <a:normAutofit fontScale="90000"/>
          </a:bodyPr>
          <a:lstStyle/>
          <a:p>
            <a:r>
              <a:rPr lang="en-US" dirty="0" err="1" smtClean="0">
                <a:solidFill>
                  <a:srgbClr val="990000"/>
                </a:solidFill>
                <a:latin typeface="Comic Sans MS" pitchFamily="66" charset="0"/>
              </a:rPr>
              <a:t>Einführung</a:t>
            </a:r>
            <a:r>
              <a:rPr lang="en-US" dirty="0" smtClean="0">
                <a:solidFill>
                  <a:srgbClr val="990000"/>
                </a:solidFill>
                <a:latin typeface="Comic Sans MS" pitchFamily="66" charset="0"/>
              </a:rPr>
              <a:t> in die </a:t>
            </a:r>
            <a:r>
              <a:rPr lang="en-US" dirty="0" err="1" smtClean="0">
                <a:solidFill>
                  <a:srgbClr val="990000"/>
                </a:solidFill>
                <a:latin typeface="Comic Sans MS" pitchFamily="66" charset="0"/>
              </a:rPr>
              <a:t>Programmierung</a:t>
            </a:r>
            <a:r>
              <a:rPr lang="en-US" dirty="0" smtClean="0">
                <a:solidFill>
                  <a:srgbClr val="990000"/>
                </a:solidFill>
                <a:latin typeface="Comic Sans MS" pitchFamily="66" charset="0"/>
              </a:rPr>
              <a:t/>
            </a:r>
            <a:br>
              <a:rPr lang="en-US" dirty="0" smtClean="0">
                <a:solidFill>
                  <a:srgbClr val="990000"/>
                </a:solidFill>
                <a:latin typeface="Comic Sans MS" pitchFamily="66" charset="0"/>
              </a:rPr>
            </a:br>
            <a:r>
              <a:rPr lang="en-US" dirty="0" smtClean="0">
                <a:solidFill>
                  <a:srgbClr val="990000"/>
                </a:solidFill>
                <a:latin typeface="Comic Sans MS" pitchFamily="66" charset="0"/>
              </a:rPr>
              <a:t>Introduction to Programming</a:t>
            </a:r>
            <a:br>
              <a:rPr lang="en-US" dirty="0" smtClean="0">
                <a:solidFill>
                  <a:srgbClr val="990000"/>
                </a:solidFill>
                <a:latin typeface="Comic Sans MS" pitchFamily="66" charset="0"/>
              </a:rPr>
            </a:br>
            <a:r>
              <a:rPr lang="en-US" dirty="0" smtClean="0">
                <a:solidFill>
                  <a:srgbClr val="990000"/>
                </a:solidFill>
                <a:latin typeface="Comic Sans MS" pitchFamily="66" charset="0"/>
              </a:rPr>
              <a:t/>
            </a:r>
            <a:br>
              <a:rPr lang="en-US" dirty="0" smtClean="0">
                <a:solidFill>
                  <a:srgbClr val="990000"/>
                </a:solidFill>
                <a:latin typeface="Comic Sans MS" pitchFamily="66" charset="0"/>
              </a:rPr>
            </a:br>
            <a:r>
              <a:rPr lang="en-US" sz="2800" dirty="0" smtClean="0">
                <a:latin typeface="Comic Sans MS" pitchFamily="66" charset="0"/>
              </a:rPr>
              <a:t>Prof. Dr. Bertrand Meyer</a:t>
            </a:r>
            <a:endParaRPr lang="en-US" dirty="0"/>
          </a:p>
        </p:txBody>
      </p:sp>
      <p:sp>
        <p:nvSpPr>
          <p:cNvPr id="3" name="Subtitle 2"/>
          <p:cNvSpPr>
            <a:spLocks noGrp="1"/>
          </p:cNvSpPr>
          <p:nvPr>
            <p:ph type="subTitle" idx="1"/>
          </p:nvPr>
        </p:nvSpPr>
        <p:spPr>
          <a:xfrm>
            <a:off x="1011383" y="4184072"/>
            <a:ext cx="7301344" cy="1163783"/>
          </a:xfrm>
        </p:spPr>
        <p:txBody>
          <a:bodyPr>
            <a:normAutofit fontScale="92500" lnSpcReduction="10000"/>
          </a:bodyPr>
          <a:lstStyle/>
          <a:p>
            <a:pPr>
              <a:spcBef>
                <a:spcPct val="50000"/>
              </a:spcBef>
            </a:pPr>
            <a:endParaRPr lang="en-US" dirty="0" smtClean="0">
              <a:solidFill>
                <a:srgbClr val="3E609E"/>
              </a:solidFill>
              <a:latin typeface="Verdana" pitchFamily="34" charset="0"/>
            </a:endParaRPr>
          </a:p>
          <a:p>
            <a:pPr>
              <a:spcBef>
                <a:spcPct val="50000"/>
              </a:spcBef>
            </a:pPr>
            <a:r>
              <a:rPr lang="en-US" dirty="0" smtClean="0">
                <a:solidFill>
                  <a:srgbClr val="3E609E"/>
                </a:solidFill>
                <a:latin typeface="Comic Sans MS" pitchFamily="66" charset="0"/>
              </a:rPr>
              <a:t>Exercise Session 6</a:t>
            </a:r>
          </a:p>
          <a:p>
            <a:pPr>
              <a:spcBef>
                <a:spcPct val="50000"/>
              </a:spcBef>
            </a:pPr>
            <a:endParaRPr lang="en-US" dirty="0">
              <a:solidFill>
                <a:srgbClr val="3E609E"/>
              </a:solidFill>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Write a routine...</a:t>
            </a:r>
            <a:endParaRPr lang="ru-RU" smtClean="0"/>
          </a:p>
        </p:txBody>
      </p:sp>
      <p:sp>
        <p:nvSpPr>
          <p:cNvPr id="11267" name="Rectangle 3"/>
          <p:cNvSpPr>
            <a:spLocks noGrp="1" noChangeArrowheads="1"/>
          </p:cNvSpPr>
          <p:nvPr>
            <p:ph type="body" idx="1"/>
          </p:nvPr>
        </p:nvSpPr>
        <p:spPr/>
        <p:txBody>
          <a:bodyPr/>
          <a:lstStyle/>
          <a:p>
            <a:pPr>
              <a:buFont typeface="Wingdings" pitchFamily="2" charset="2"/>
              <a:buChar char="Ø"/>
            </a:pPr>
            <a:r>
              <a:rPr lang="en-US" dirty="0" smtClean="0">
                <a:solidFill>
                  <a:schemeClr val="tx1"/>
                </a:solidFill>
              </a:rPr>
              <a:t> ... that computes the maximum of two </a:t>
            </a:r>
          </a:p>
          <a:p>
            <a:pPr>
              <a:buFont typeface="Wingdings" pitchFamily="2" charset="2"/>
              <a:buNone/>
            </a:pPr>
            <a:r>
              <a:rPr lang="en-US" dirty="0" smtClean="0">
                <a:solidFill>
                  <a:schemeClr val="tx1"/>
                </a:solidFill>
              </a:rPr>
              <a:t>integers: </a:t>
            </a:r>
          </a:p>
          <a:p>
            <a:pPr>
              <a:buFont typeface="Wingdings" pitchFamily="2" charset="2"/>
              <a:buNone/>
            </a:pPr>
            <a:r>
              <a:rPr lang="en-US" dirty="0" smtClean="0"/>
              <a:t>		</a:t>
            </a:r>
            <a:r>
              <a:rPr lang="en-US" i="1" dirty="0" smtClean="0"/>
              <a:t>max</a:t>
            </a:r>
            <a:r>
              <a:rPr lang="en-US" dirty="0" smtClean="0"/>
              <a:t> (</a:t>
            </a:r>
            <a:r>
              <a:rPr lang="en-US" i="1" dirty="0" smtClean="0"/>
              <a:t>a</a:t>
            </a:r>
            <a:r>
              <a:rPr lang="en-US" dirty="0" smtClean="0"/>
              <a:t>, </a:t>
            </a:r>
            <a:r>
              <a:rPr lang="en-US" i="1" dirty="0" smtClean="0"/>
              <a:t>b</a:t>
            </a:r>
            <a:r>
              <a:rPr lang="en-US" dirty="0" smtClean="0"/>
              <a:t>: </a:t>
            </a:r>
            <a:r>
              <a:rPr lang="en-US" i="1" dirty="0" smtClean="0"/>
              <a:t>INTEGER</a:t>
            </a:r>
            <a:r>
              <a:rPr lang="en-US" dirty="0" smtClean="0"/>
              <a:t>): </a:t>
            </a:r>
            <a:r>
              <a:rPr lang="en-US" i="1" dirty="0" smtClean="0"/>
              <a:t>INTEGER</a:t>
            </a:r>
          </a:p>
          <a:p>
            <a:pPr>
              <a:buFont typeface="Wingdings" pitchFamily="2" charset="2"/>
              <a:buChar char="Ø"/>
            </a:pPr>
            <a:r>
              <a:rPr lang="en-US" dirty="0" smtClean="0">
                <a:solidFill>
                  <a:schemeClr val="tx1"/>
                </a:solidFill>
              </a:rPr>
              <a:t> ... that increases time by one second inside class </a:t>
            </a:r>
            <a:r>
              <a:rPr lang="en-US" i="1" dirty="0" smtClean="0"/>
              <a:t>TIME</a:t>
            </a:r>
            <a:r>
              <a:rPr lang="en-US" dirty="0" smtClean="0"/>
              <a:t>:</a:t>
            </a:r>
          </a:p>
          <a:p>
            <a:pPr>
              <a:buFont typeface="Wingdings" pitchFamily="2" charset="2"/>
              <a:buNone/>
            </a:pPr>
            <a:r>
              <a:rPr lang="en-US" b="1" dirty="0" smtClean="0">
                <a:solidFill>
                  <a:srgbClr val="333399"/>
                </a:solidFill>
              </a:rPr>
              <a:t>class</a:t>
            </a:r>
            <a:r>
              <a:rPr lang="en-US" dirty="0" smtClean="0"/>
              <a:t> </a:t>
            </a:r>
            <a:r>
              <a:rPr lang="en-US" i="1" dirty="0" smtClean="0"/>
              <a:t>TIME</a:t>
            </a:r>
          </a:p>
          <a:p>
            <a:pPr>
              <a:buFont typeface="Wingdings" pitchFamily="2" charset="2"/>
              <a:buNone/>
            </a:pPr>
            <a:r>
              <a:rPr lang="en-US" dirty="0" smtClean="0"/>
              <a:t>	</a:t>
            </a:r>
            <a:r>
              <a:rPr lang="en-US" i="1" dirty="0" smtClean="0"/>
              <a:t>hour</a:t>
            </a:r>
            <a:r>
              <a:rPr lang="en-US" dirty="0" smtClean="0"/>
              <a:t>, </a:t>
            </a:r>
            <a:r>
              <a:rPr lang="en-US" i="1" dirty="0" smtClean="0"/>
              <a:t>minute</a:t>
            </a:r>
            <a:r>
              <a:rPr lang="en-US" dirty="0" smtClean="0"/>
              <a:t>, </a:t>
            </a:r>
            <a:r>
              <a:rPr lang="en-US" i="1" dirty="0" smtClean="0"/>
              <a:t>second</a:t>
            </a:r>
            <a:r>
              <a:rPr lang="en-US" dirty="0" smtClean="0"/>
              <a:t>: </a:t>
            </a:r>
            <a:r>
              <a:rPr lang="en-US" i="1" dirty="0" smtClean="0"/>
              <a:t>INTEGER</a:t>
            </a:r>
          </a:p>
          <a:p>
            <a:pPr>
              <a:buFont typeface="Wingdings" pitchFamily="2" charset="2"/>
              <a:buNone/>
            </a:pPr>
            <a:endParaRPr lang="en-US" dirty="0" smtClean="0"/>
          </a:p>
          <a:p>
            <a:pPr>
              <a:buFont typeface="Wingdings" pitchFamily="2" charset="2"/>
              <a:buNone/>
            </a:pPr>
            <a:r>
              <a:rPr lang="en-US" dirty="0" smtClean="0"/>
              <a:t>	</a:t>
            </a:r>
            <a:r>
              <a:rPr lang="en-US" i="1" dirty="0" err="1" smtClean="0"/>
              <a:t>second_forth</a:t>
            </a:r>
            <a:endParaRPr lang="en-US" i="1" dirty="0" smtClean="0"/>
          </a:p>
          <a:p>
            <a:pPr>
              <a:buFont typeface="Wingdings" pitchFamily="2" charset="2"/>
              <a:buNone/>
            </a:pPr>
            <a:r>
              <a:rPr lang="en-US" dirty="0" smtClean="0"/>
              <a:t>		</a:t>
            </a:r>
            <a:r>
              <a:rPr lang="en-US" b="1" dirty="0" smtClean="0">
                <a:solidFill>
                  <a:srgbClr val="333399"/>
                </a:solidFill>
              </a:rPr>
              <a:t>do</a:t>
            </a:r>
            <a:r>
              <a:rPr lang="en-US" dirty="0" smtClean="0"/>
              <a:t> ... </a:t>
            </a:r>
            <a:r>
              <a:rPr lang="en-US" b="1" dirty="0" smtClean="0">
                <a:solidFill>
                  <a:srgbClr val="333399"/>
                </a:solidFill>
              </a:rPr>
              <a:t>end</a:t>
            </a:r>
          </a:p>
          <a:p>
            <a:pPr>
              <a:buFont typeface="Wingdings" pitchFamily="2" charset="2"/>
              <a:buNone/>
            </a:pPr>
            <a:r>
              <a:rPr lang="en-US" dirty="0" smtClean="0"/>
              <a:t>	...</a:t>
            </a:r>
          </a:p>
          <a:p>
            <a:pPr>
              <a:buFont typeface="Wingdings" pitchFamily="2" charset="2"/>
              <a:buNone/>
            </a:pPr>
            <a:r>
              <a:rPr lang="en-US" b="1" dirty="0" smtClean="0">
                <a:solidFill>
                  <a:srgbClr val="333399"/>
                </a:solidFill>
              </a:rPr>
              <a:t>end</a:t>
            </a:r>
            <a:endParaRPr lang="ru-RU" b="1" dirty="0" smtClean="0">
              <a:solidFill>
                <a:srgbClr val="333399"/>
              </a:solidFill>
            </a:endParaRPr>
          </a:p>
        </p:txBody>
      </p:sp>
      <p:sp>
        <p:nvSpPr>
          <p:cNvPr id="11268" name="Text Box 3"/>
          <p:cNvSpPr txBox="1">
            <a:spLocks noChangeArrowheads="1"/>
          </p:cNvSpPr>
          <p:nvPr/>
        </p:nvSpPr>
        <p:spPr bwMode="auto">
          <a:xfrm rot="2280000">
            <a:off x="6413500" y="799860"/>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solidFill>
                  <a:srgbClr val="FFFF00"/>
                </a:solidFill>
              </a:rPr>
              <a:t>Hands-On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Comb-like conditional</a:t>
            </a:r>
            <a:endParaRPr lang="ru-RU" smtClean="0"/>
          </a:p>
        </p:txBody>
      </p:sp>
      <p:sp>
        <p:nvSpPr>
          <p:cNvPr id="12291" name="Rectangle 3"/>
          <p:cNvSpPr>
            <a:spLocks noGrp="1" noChangeArrowheads="1"/>
          </p:cNvSpPr>
          <p:nvPr>
            <p:ph type="body" idx="1"/>
          </p:nvPr>
        </p:nvSpPr>
        <p:spPr>
          <a:xfrm>
            <a:off x="468313" y="782893"/>
            <a:ext cx="8424862" cy="5437187"/>
          </a:xfrm>
        </p:spPr>
        <p:txBody>
          <a:bodyPr/>
          <a:lstStyle/>
          <a:p>
            <a:r>
              <a:rPr lang="en-US" dirty="0" smtClean="0">
                <a:solidFill>
                  <a:schemeClr val="tx1"/>
                </a:solidFill>
              </a:rPr>
              <a:t>If there are more than two alternatives, you can use the syntax:</a:t>
            </a:r>
          </a:p>
          <a:p>
            <a:pPr>
              <a:buFont typeface="Wingdings" pitchFamily="2" charset="2"/>
              <a:buNone/>
            </a:pPr>
            <a:endParaRPr lang="en-US" sz="2200" dirty="0" smtClean="0"/>
          </a:p>
          <a:p>
            <a:pPr>
              <a:buFont typeface="Wingdings" pitchFamily="2" charset="2"/>
              <a:buNone/>
            </a:pPr>
            <a:r>
              <a:rPr lang="en-US" sz="2200" b="1" dirty="0" smtClean="0">
                <a:solidFill>
                  <a:schemeClr val="accent2"/>
                </a:solidFill>
              </a:rPr>
              <a:t>if</a:t>
            </a:r>
            <a:r>
              <a:rPr lang="en-US" sz="2200" dirty="0" smtClean="0"/>
              <a:t> </a:t>
            </a:r>
            <a:r>
              <a:rPr lang="en-US" sz="2200" i="1" dirty="0" smtClean="0"/>
              <a:t>c1</a:t>
            </a:r>
            <a:r>
              <a:rPr lang="en-US" sz="2200" dirty="0" smtClean="0"/>
              <a:t> </a:t>
            </a:r>
            <a:r>
              <a:rPr lang="en-US" sz="2200" b="1" dirty="0" smtClean="0">
                <a:solidFill>
                  <a:schemeClr val="accent2"/>
                </a:solidFill>
              </a:rPr>
              <a:t>then</a:t>
            </a:r>
          </a:p>
          <a:p>
            <a:pPr>
              <a:buFont typeface="Wingdings" pitchFamily="2" charset="2"/>
              <a:buNone/>
            </a:pPr>
            <a:r>
              <a:rPr lang="en-US" sz="2200" dirty="0" smtClean="0"/>
              <a:t>	i_1</a:t>
            </a:r>
          </a:p>
          <a:p>
            <a:pPr>
              <a:buFont typeface="Wingdings" pitchFamily="2" charset="2"/>
              <a:buNone/>
            </a:pPr>
            <a:r>
              <a:rPr lang="en-US" sz="2200" b="1" dirty="0" err="1" smtClean="0">
                <a:solidFill>
                  <a:schemeClr val="accent2"/>
                </a:solidFill>
              </a:rPr>
              <a:t>elseif</a:t>
            </a:r>
            <a:r>
              <a:rPr lang="en-US" sz="2200" dirty="0" smtClean="0"/>
              <a:t> c2 </a:t>
            </a:r>
            <a:r>
              <a:rPr lang="en-US" sz="2200" b="1" dirty="0" smtClean="0">
                <a:solidFill>
                  <a:schemeClr val="accent2"/>
                </a:solidFill>
              </a:rPr>
              <a:t>then</a:t>
            </a:r>
          </a:p>
          <a:p>
            <a:pPr>
              <a:buFont typeface="Wingdings" pitchFamily="2" charset="2"/>
              <a:buNone/>
            </a:pPr>
            <a:r>
              <a:rPr lang="en-US" sz="2200" dirty="0" smtClean="0"/>
              <a:t>	i_2</a:t>
            </a:r>
          </a:p>
          <a:p>
            <a:pPr>
              <a:buFont typeface="Wingdings" pitchFamily="2" charset="2"/>
              <a:buNone/>
            </a:pPr>
            <a:r>
              <a:rPr lang="en-US" sz="2200" dirty="0" smtClean="0"/>
              <a:t>...</a:t>
            </a:r>
          </a:p>
          <a:p>
            <a:pPr>
              <a:buFont typeface="Wingdings" pitchFamily="2" charset="2"/>
              <a:buNone/>
            </a:pPr>
            <a:r>
              <a:rPr lang="en-US" sz="2200" b="1" dirty="0" err="1" smtClean="0">
                <a:solidFill>
                  <a:schemeClr val="accent2"/>
                </a:solidFill>
              </a:rPr>
              <a:t>elseif</a:t>
            </a:r>
            <a:r>
              <a:rPr lang="en-US" sz="2200" dirty="0" smtClean="0"/>
              <a:t> </a:t>
            </a:r>
            <a:r>
              <a:rPr lang="en-US" sz="2200" i="1" dirty="0" err="1" smtClean="0"/>
              <a:t>c_n</a:t>
            </a:r>
            <a:r>
              <a:rPr lang="en-US" sz="2200" dirty="0" smtClean="0"/>
              <a:t> </a:t>
            </a:r>
            <a:r>
              <a:rPr lang="en-US" sz="2200" b="1" dirty="0" smtClean="0">
                <a:solidFill>
                  <a:schemeClr val="accent2"/>
                </a:solidFill>
              </a:rPr>
              <a:t>then</a:t>
            </a:r>
          </a:p>
          <a:p>
            <a:pPr>
              <a:buFont typeface="Wingdings" pitchFamily="2" charset="2"/>
              <a:buNone/>
            </a:pPr>
            <a:r>
              <a:rPr lang="en-US" sz="2200" dirty="0" smtClean="0"/>
              <a:t>	</a:t>
            </a:r>
            <a:r>
              <a:rPr lang="en-US" sz="2200" i="1" dirty="0" err="1" smtClean="0"/>
              <a:t>i_n</a:t>
            </a:r>
            <a:r>
              <a:rPr lang="en-US" sz="2200" dirty="0" smtClean="0"/>
              <a:t> </a:t>
            </a:r>
          </a:p>
          <a:p>
            <a:pPr>
              <a:buFont typeface="Wingdings" pitchFamily="2" charset="2"/>
              <a:buNone/>
            </a:pPr>
            <a:r>
              <a:rPr lang="en-US" sz="2200" b="1" dirty="0" smtClean="0">
                <a:solidFill>
                  <a:schemeClr val="accent2"/>
                </a:solidFill>
              </a:rPr>
              <a:t>else</a:t>
            </a:r>
          </a:p>
          <a:p>
            <a:pPr>
              <a:buFont typeface="Wingdings" pitchFamily="2" charset="2"/>
              <a:buNone/>
            </a:pPr>
            <a:r>
              <a:rPr lang="en-US" sz="2200" dirty="0" smtClean="0"/>
              <a:t>	</a:t>
            </a:r>
            <a:r>
              <a:rPr lang="en-US" sz="2200" i="1" dirty="0" err="1" smtClean="0"/>
              <a:t>i_e</a:t>
            </a:r>
            <a:endParaRPr lang="en-US" sz="2200" i="1" dirty="0" smtClean="0"/>
          </a:p>
          <a:p>
            <a:pPr>
              <a:buFont typeface="Wingdings" pitchFamily="2" charset="2"/>
              <a:buNone/>
            </a:pPr>
            <a:r>
              <a:rPr lang="en-US" sz="2200" b="1" dirty="0" smtClean="0">
                <a:solidFill>
                  <a:schemeClr val="accent2"/>
                </a:solidFill>
              </a:rPr>
              <a:t>end</a:t>
            </a:r>
          </a:p>
        </p:txBody>
      </p:sp>
      <p:sp>
        <p:nvSpPr>
          <p:cNvPr id="28677" name="Content Placeholder 2"/>
          <p:cNvSpPr>
            <a:spLocks/>
          </p:cNvSpPr>
          <p:nvPr/>
        </p:nvSpPr>
        <p:spPr bwMode="auto">
          <a:xfrm>
            <a:off x="5205413" y="1363428"/>
            <a:ext cx="3071812" cy="5097462"/>
          </a:xfrm>
          <a:prstGeom prst="rect">
            <a:avLst/>
          </a:prstGeom>
          <a:noFill/>
          <a:ln w="9525">
            <a:noFill/>
            <a:miter lim="800000"/>
            <a:headEnd/>
            <a:tailEnd/>
          </a:ln>
        </p:spPr>
        <p:txBody>
          <a:bodyPr/>
          <a:lstStyle/>
          <a:p>
            <a:pPr marL="342900" indent="-342900" eaLnBrk="0" hangingPunct="0">
              <a:lnSpc>
                <a:spcPct val="70000"/>
              </a:lnSpc>
              <a:spcBef>
                <a:spcPct val="20000"/>
              </a:spcBef>
              <a:buFont typeface="Wingdings" pitchFamily="2" charset="2"/>
              <a:buNone/>
            </a:pPr>
            <a:r>
              <a:rPr lang="en-US" dirty="0">
                <a:latin typeface="+mn-lt"/>
              </a:rPr>
              <a:t>instead of:</a:t>
            </a:r>
          </a:p>
          <a:p>
            <a:pPr marL="342900" indent="-342900" eaLnBrk="0" hangingPunct="0">
              <a:lnSpc>
                <a:spcPct val="70000"/>
              </a:lnSpc>
              <a:spcBef>
                <a:spcPct val="20000"/>
              </a:spcBef>
              <a:buFont typeface="Wingdings" pitchFamily="2" charset="2"/>
              <a:buNone/>
            </a:pPr>
            <a:endParaRPr lang="en-US" sz="2200" dirty="0">
              <a:solidFill>
                <a:srgbClr val="003399"/>
              </a:solidFill>
              <a:latin typeface="+mn-lt"/>
            </a:endParaRPr>
          </a:p>
          <a:p>
            <a:pPr marL="342900" indent="-342900" eaLnBrk="0" hangingPunct="0">
              <a:lnSpc>
                <a:spcPct val="70000"/>
              </a:lnSpc>
              <a:spcBef>
                <a:spcPct val="20000"/>
              </a:spcBef>
              <a:buFont typeface="Wingdings" pitchFamily="2" charset="2"/>
              <a:buNone/>
            </a:pPr>
            <a:r>
              <a:rPr lang="en-US" sz="2200" b="1" dirty="0">
                <a:solidFill>
                  <a:srgbClr val="333399"/>
                </a:solidFill>
                <a:latin typeface="+mn-lt"/>
              </a:rPr>
              <a:t>if</a:t>
            </a:r>
            <a:r>
              <a:rPr lang="en-US" sz="2200" dirty="0">
                <a:solidFill>
                  <a:srgbClr val="003399"/>
                </a:solidFill>
                <a:latin typeface="+mn-lt"/>
              </a:rPr>
              <a:t> </a:t>
            </a:r>
            <a:r>
              <a:rPr lang="en-US" sz="2200" i="1" dirty="0">
                <a:solidFill>
                  <a:srgbClr val="3333FF"/>
                </a:solidFill>
                <a:latin typeface="+mn-lt"/>
              </a:rPr>
              <a:t>c_1</a:t>
            </a:r>
            <a:r>
              <a:rPr lang="en-US" sz="2200" dirty="0">
                <a:solidFill>
                  <a:srgbClr val="3333FF"/>
                </a:solidFill>
                <a:latin typeface="+mn-lt"/>
              </a:rPr>
              <a:t> </a:t>
            </a:r>
            <a:r>
              <a:rPr lang="en-US" sz="2200" b="1" dirty="0">
                <a:solidFill>
                  <a:srgbClr val="333399"/>
                </a:solidFill>
                <a:latin typeface="+mn-lt"/>
              </a:rPr>
              <a:t>then</a:t>
            </a: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i="1" dirty="0">
                <a:solidFill>
                  <a:srgbClr val="3333FF"/>
                </a:solidFill>
                <a:latin typeface="+mn-lt"/>
              </a:rPr>
              <a:t>i_1</a:t>
            </a:r>
          </a:p>
          <a:p>
            <a:pPr marL="342900" indent="-342900" eaLnBrk="0" hangingPunct="0">
              <a:lnSpc>
                <a:spcPct val="70000"/>
              </a:lnSpc>
              <a:spcBef>
                <a:spcPct val="20000"/>
              </a:spcBef>
              <a:buFont typeface="Wingdings" pitchFamily="2" charset="2"/>
              <a:buNone/>
            </a:pPr>
            <a:r>
              <a:rPr lang="en-US" sz="2200" b="1" dirty="0">
                <a:solidFill>
                  <a:srgbClr val="333399"/>
                </a:solidFill>
                <a:latin typeface="+mn-lt"/>
              </a:rPr>
              <a:t>else</a:t>
            </a: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b="1" dirty="0">
                <a:solidFill>
                  <a:srgbClr val="333399"/>
                </a:solidFill>
                <a:latin typeface="+mn-lt"/>
              </a:rPr>
              <a:t>if</a:t>
            </a:r>
            <a:r>
              <a:rPr lang="en-US" sz="2200" dirty="0">
                <a:solidFill>
                  <a:srgbClr val="003399"/>
                </a:solidFill>
                <a:latin typeface="+mn-lt"/>
              </a:rPr>
              <a:t> </a:t>
            </a:r>
            <a:r>
              <a:rPr lang="en-US" sz="2200" i="1" dirty="0">
                <a:solidFill>
                  <a:srgbClr val="3333FF"/>
                </a:solidFill>
                <a:latin typeface="+mn-lt"/>
              </a:rPr>
              <a:t>c_2</a:t>
            </a:r>
            <a:r>
              <a:rPr lang="en-US" sz="2200" dirty="0">
                <a:solidFill>
                  <a:srgbClr val="003399"/>
                </a:solidFill>
                <a:latin typeface="+mn-lt"/>
              </a:rPr>
              <a:t> </a:t>
            </a:r>
            <a:r>
              <a:rPr lang="en-US" sz="2200" b="1" dirty="0">
                <a:solidFill>
                  <a:srgbClr val="333399"/>
                </a:solidFill>
                <a:latin typeface="+mn-lt"/>
              </a:rPr>
              <a:t>then</a:t>
            </a: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i="1" dirty="0">
                <a:solidFill>
                  <a:srgbClr val="3333FF"/>
                </a:solidFill>
                <a:latin typeface="+mn-lt"/>
              </a:rPr>
              <a:t>i_2</a:t>
            </a: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b="1" dirty="0">
                <a:solidFill>
                  <a:srgbClr val="333399"/>
                </a:solidFill>
                <a:latin typeface="+mn-lt"/>
              </a:rPr>
              <a:t>else</a:t>
            </a: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dirty="0">
                <a:solidFill>
                  <a:srgbClr val="3333FF"/>
                </a:solidFill>
                <a:latin typeface="+mn-lt"/>
              </a:rPr>
              <a:t>...</a:t>
            </a: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b="1" dirty="0">
                <a:solidFill>
                  <a:srgbClr val="333399"/>
                </a:solidFill>
                <a:latin typeface="+mn-lt"/>
              </a:rPr>
              <a:t>if</a:t>
            </a:r>
            <a:r>
              <a:rPr lang="en-US" sz="2200" dirty="0">
                <a:solidFill>
                  <a:srgbClr val="003399"/>
                </a:solidFill>
                <a:latin typeface="+mn-lt"/>
              </a:rPr>
              <a:t> </a:t>
            </a:r>
            <a:r>
              <a:rPr lang="en-US" sz="2200" i="1" dirty="0" err="1">
                <a:solidFill>
                  <a:srgbClr val="3333FF"/>
                </a:solidFill>
                <a:latin typeface="+mn-lt"/>
              </a:rPr>
              <a:t>c_n</a:t>
            </a:r>
            <a:r>
              <a:rPr lang="en-US" sz="2200" dirty="0">
                <a:solidFill>
                  <a:srgbClr val="3333FF"/>
                </a:solidFill>
                <a:latin typeface="+mn-lt"/>
              </a:rPr>
              <a:t> </a:t>
            </a:r>
            <a:r>
              <a:rPr lang="en-US" sz="2200" b="1" dirty="0">
                <a:solidFill>
                  <a:srgbClr val="333399"/>
                </a:solidFill>
                <a:latin typeface="+mn-lt"/>
              </a:rPr>
              <a:t>then</a:t>
            </a: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i="1" dirty="0" err="1">
                <a:solidFill>
                  <a:srgbClr val="3333FF"/>
                </a:solidFill>
                <a:latin typeface="+mn-lt"/>
              </a:rPr>
              <a:t>i_n</a:t>
            </a:r>
            <a:endParaRPr lang="en-US" sz="2200" i="1" dirty="0">
              <a:solidFill>
                <a:srgbClr val="3333FF"/>
              </a:solidFill>
              <a:latin typeface="+mn-lt"/>
            </a:endParaRP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b="1" dirty="0">
                <a:solidFill>
                  <a:srgbClr val="333399"/>
                </a:solidFill>
                <a:latin typeface="+mn-lt"/>
              </a:rPr>
              <a:t>else</a:t>
            </a: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i="1" dirty="0" err="1">
                <a:solidFill>
                  <a:srgbClr val="3333FF"/>
                </a:solidFill>
                <a:latin typeface="+mn-lt"/>
              </a:rPr>
              <a:t>i_e</a:t>
            </a:r>
            <a:endParaRPr lang="en-US" sz="2200" i="1" dirty="0">
              <a:solidFill>
                <a:srgbClr val="3333FF"/>
              </a:solidFill>
              <a:latin typeface="+mn-lt"/>
            </a:endParaRP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b="1" dirty="0">
                <a:solidFill>
                  <a:srgbClr val="333399"/>
                </a:solidFill>
                <a:latin typeface="+mn-lt"/>
              </a:rPr>
              <a:t>end</a:t>
            </a: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dirty="0">
                <a:solidFill>
                  <a:srgbClr val="3333FF"/>
                </a:solidFill>
                <a:latin typeface="+mn-lt"/>
              </a:rPr>
              <a:t>...</a:t>
            </a:r>
          </a:p>
          <a:p>
            <a:pPr marL="342900" indent="-342900" eaLnBrk="0" hangingPunct="0">
              <a:lnSpc>
                <a:spcPct val="70000"/>
              </a:lnSpc>
              <a:spcBef>
                <a:spcPct val="20000"/>
              </a:spcBef>
              <a:buFont typeface="Wingdings" pitchFamily="2" charset="2"/>
              <a:buNone/>
            </a:pPr>
            <a:r>
              <a:rPr lang="en-US" sz="2200" dirty="0">
                <a:solidFill>
                  <a:srgbClr val="003399"/>
                </a:solidFill>
                <a:latin typeface="+mn-lt"/>
              </a:rPr>
              <a:t>	</a:t>
            </a:r>
            <a:r>
              <a:rPr lang="en-US" sz="2200" b="1" dirty="0">
                <a:solidFill>
                  <a:srgbClr val="333399"/>
                </a:solidFill>
                <a:latin typeface="+mn-lt"/>
              </a:rPr>
              <a:t>end</a:t>
            </a:r>
            <a:r>
              <a:rPr lang="en-US" sz="2200" dirty="0">
                <a:solidFill>
                  <a:srgbClr val="333399"/>
                </a:solidFill>
                <a:latin typeface="+mn-lt"/>
              </a:rPr>
              <a:t> </a:t>
            </a:r>
          </a:p>
          <a:p>
            <a:pPr marL="342900" indent="-342900" eaLnBrk="0" hangingPunct="0">
              <a:lnSpc>
                <a:spcPct val="70000"/>
              </a:lnSpc>
              <a:spcBef>
                <a:spcPct val="20000"/>
              </a:spcBef>
              <a:buFont typeface="Wingdings" pitchFamily="2" charset="2"/>
              <a:buNone/>
            </a:pPr>
            <a:r>
              <a:rPr lang="en-US" sz="2200" b="1" dirty="0">
                <a:solidFill>
                  <a:srgbClr val="333399"/>
                </a:solidFill>
                <a:latin typeface="+mn-lt"/>
              </a:rPr>
              <a:t>end</a:t>
            </a:r>
            <a:endParaRPr lang="de-CH" sz="2200" b="1" dirty="0">
              <a:solidFill>
                <a:srgbClr val="333399"/>
              </a:solidFill>
              <a:latin typeface="+mn-lt"/>
            </a:endParaRPr>
          </a:p>
        </p:txBody>
      </p:sp>
      <p:sp>
        <p:nvSpPr>
          <p:cNvPr id="12293" name="Text Box 6"/>
          <p:cNvSpPr txBox="1">
            <a:spLocks noChangeArrowheads="1"/>
          </p:cNvSpPr>
          <p:nvPr/>
        </p:nvSpPr>
        <p:spPr bwMode="auto">
          <a:xfrm>
            <a:off x="-530225" y="5754688"/>
            <a:ext cx="184150" cy="457200"/>
          </a:xfrm>
          <a:prstGeom prst="rect">
            <a:avLst/>
          </a:prstGeom>
          <a:noFill/>
          <a:ln w="9525">
            <a:noFill/>
            <a:miter lim="800000"/>
            <a:headEnd/>
            <a:tailEnd/>
          </a:ln>
        </p:spPr>
        <p:txBody>
          <a:bodyPr wrap="none">
            <a:spAutoFit/>
          </a:bodyPr>
          <a:lstStyle/>
          <a:p>
            <a:endParaRPr lang="ru-RU"/>
          </a:p>
        </p:txBody>
      </p:sp>
      <p:sp>
        <p:nvSpPr>
          <p:cNvPr id="8" name="Rectangular Callout 7"/>
          <p:cNvSpPr/>
          <p:nvPr/>
        </p:nvSpPr>
        <p:spPr bwMode="auto">
          <a:xfrm>
            <a:off x="1459500" y="1560767"/>
            <a:ext cx="1948008" cy="361818"/>
          </a:xfrm>
          <a:prstGeom prst="wedgeRectCallout">
            <a:avLst>
              <a:gd name="adj1" fmla="val -67237"/>
              <a:gd name="adj2" fmla="val 887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Condition</a:t>
            </a:r>
            <a:endParaRPr lang="de-CH" sz="1800" kern="1200" dirty="0">
              <a:solidFill>
                <a:srgbClr val="333399"/>
              </a:solidFill>
              <a:latin typeface="Comic Sans MS" pitchFamily="66" charset="0"/>
              <a:ea typeface="+mn-ea"/>
              <a:cs typeface="+mn-cs"/>
            </a:endParaRPr>
          </a:p>
        </p:txBody>
      </p:sp>
      <p:sp>
        <p:nvSpPr>
          <p:cNvPr id="9" name="Rectangular Callout 8"/>
          <p:cNvSpPr/>
          <p:nvPr/>
        </p:nvSpPr>
        <p:spPr bwMode="auto">
          <a:xfrm>
            <a:off x="2577100" y="2412644"/>
            <a:ext cx="1948008" cy="361818"/>
          </a:xfrm>
          <a:prstGeom prst="wedgeRectCallout">
            <a:avLst>
              <a:gd name="adj1" fmla="val -80477"/>
              <a:gd name="adj2" fmla="val -1954"/>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Instruction</a:t>
            </a:r>
            <a:endParaRPr lang="de-CH" sz="18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Multiple choice</a:t>
            </a:r>
            <a:endParaRPr lang="ru-RU" smtClean="0"/>
          </a:p>
        </p:txBody>
      </p:sp>
      <p:sp>
        <p:nvSpPr>
          <p:cNvPr id="13315" name="Rectangle 3"/>
          <p:cNvSpPr>
            <a:spLocks noGrp="1" noChangeArrowheads="1"/>
          </p:cNvSpPr>
          <p:nvPr>
            <p:ph type="body" idx="1"/>
          </p:nvPr>
        </p:nvSpPr>
        <p:spPr>
          <a:xfrm>
            <a:off x="468313" y="890353"/>
            <a:ext cx="8424862" cy="5246687"/>
          </a:xfrm>
        </p:spPr>
        <p:txBody>
          <a:bodyPr/>
          <a:lstStyle/>
          <a:p>
            <a:r>
              <a:rPr lang="en-US" dirty="0" smtClean="0">
                <a:solidFill>
                  <a:schemeClr val="tx1"/>
                </a:solidFill>
              </a:rPr>
              <a:t>If all the conditions have a specific structure, you can use the syntax:</a:t>
            </a:r>
          </a:p>
          <a:p>
            <a:endParaRPr lang="en-US" dirty="0" smtClean="0">
              <a:solidFill>
                <a:schemeClr val="tx1"/>
              </a:solidFill>
            </a:endParaRPr>
          </a:p>
          <a:p>
            <a:pPr>
              <a:spcBef>
                <a:spcPts val="0"/>
              </a:spcBef>
              <a:buFont typeface="Wingdings" pitchFamily="2" charset="2"/>
              <a:buNone/>
            </a:pPr>
            <a:r>
              <a:rPr lang="en-US" sz="2200" dirty="0" smtClean="0"/>
              <a:t>		</a:t>
            </a:r>
            <a:r>
              <a:rPr lang="en-US" sz="2200" b="1" dirty="0" smtClean="0">
                <a:solidFill>
                  <a:schemeClr val="accent2"/>
                </a:solidFill>
              </a:rPr>
              <a:t>inspect</a:t>
            </a:r>
            <a:r>
              <a:rPr lang="en-US" sz="2200" dirty="0" smtClean="0"/>
              <a:t> </a:t>
            </a:r>
            <a:r>
              <a:rPr lang="en-US" sz="2200" i="1" dirty="0" smtClean="0"/>
              <a:t>expression</a:t>
            </a:r>
          </a:p>
          <a:p>
            <a:pPr>
              <a:spcBef>
                <a:spcPts val="0"/>
              </a:spcBef>
              <a:buFont typeface="Wingdings" pitchFamily="2" charset="2"/>
              <a:buNone/>
            </a:pPr>
            <a:r>
              <a:rPr lang="en-US" sz="2200" dirty="0" smtClean="0"/>
              <a:t>		</a:t>
            </a:r>
            <a:r>
              <a:rPr lang="en-US" sz="2200" b="1" dirty="0" smtClean="0">
                <a:solidFill>
                  <a:schemeClr val="accent2"/>
                </a:solidFill>
              </a:rPr>
              <a:t>when</a:t>
            </a:r>
            <a:r>
              <a:rPr lang="en-US" sz="2200" dirty="0" smtClean="0"/>
              <a:t> </a:t>
            </a:r>
            <a:r>
              <a:rPr lang="en-US" sz="2200" i="1" dirty="0" smtClean="0"/>
              <a:t>const_1</a:t>
            </a:r>
            <a:r>
              <a:rPr lang="en-US" sz="2200" dirty="0" smtClean="0"/>
              <a:t> </a:t>
            </a:r>
            <a:r>
              <a:rPr lang="en-US" sz="2200" b="1" dirty="0" smtClean="0">
                <a:solidFill>
                  <a:schemeClr val="accent2"/>
                </a:solidFill>
              </a:rPr>
              <a:t>then</a:t>
            </a:r>
          </a:p>
          <a:p>
            <a:pPr>
              <a:spcBef>
                <a:spcPts val="0"/>
              </a:spcBef>
              <a:buFont typeface="Wingdings" pitchFamily="2" charset="2"/>
              <a:buNone/>
            </a:pPr>
            <a:r>
              <a:rPr lang="en-US" sz="2200" dirty="0" smtClean="0"/>
              <a:t>			</a:t>
            </a:r>
            <a:r>
              <a:rPr lang="en-US" sz="2200" i="1" dirty="0" smtClean="0"/>
              <a:t>i_1</a:t>
            </a:r>
          </a:p>
          <a:p>
            <a:pPr>
              <a:spcBef>
                <a:spcPts val="0"/>
              </a:spcBef>
              <a:buFont typeface="Wingdings" pitchFamily="2" charset="2"/>
              <a:buNone/>
            </a:pPr>
            <a:r>
              <a:rPr lang="en-US" sz="2200" dirty="0" smtClean="0"/>
              <a:t>		</a:t>
            </a:r>
            <a:r>
              <a:rPr lang="en-US" sz="2200" b="1" dirty="0" smtClean="0">
                <a:solidFill>
                  <a:schemeClr val="accent2"/>
                </a:solidFill>
              </a:rPr>
              <a:t>when</a:t>
            </a:r>
            <a:r>
              <a:rPr lang="en-US" sz="2200" dirty="0" smtClean="0"/>
              <a:t> </a:t>
            </a:r>
            <a:r>
              <a:rPr lang="en-US" sz="2200" i="1" dirty="0" smtClean="0"/>
              <a:t>const_2</a:t>
            </a:r>
            <a:r>
              <a:rPr lang="en-US" sz="2200" dirty="0" smtClean="0"/>
              <a:t> </a:t>
            </a:r>
            <a:r>
              <a:rPr lang="en-US" sz="2200" b="1" dirty="0" smtClean="0">
                <a:solidFill>
                  <a:schemeClr val="accent2"/>
                </a:solidFill>
              </a:rPr>
              <a:t>then</a:t>
            </a:r>
          </a:p>
          <a:p>
            <a:pPr>
              <a:spcBef>
                <a:spcPts val="0"/>
              </a:spcBef>
              <a:buFont typeface="Wingdings" pitchFamily="2" charset="2"/>
              <a:buNone/>
            </a:pPr>
            <a:r>
              <a:rPr lang="en-US" sz="2200" dirty="0" smtClean="0"/>
              <a:t>			</a:t>
            </a:r>
            <a:r>
              <a:rPr lang="en-US" sz="2200" i="1" dirty="0" smtClean="0"/>
              <a:t>i_2</a:t>
            </a:r>
          </a:p>
          <a:p>
            <a:pPr>
              <a:spcBef>
                <a:spcPts val="0"/>
              </a:spcBef>
              <a:buFont typeface="Wingdings" pitchFamily="2" charset="2"/>
              <a:buNone/>
            </a:pPr>
            <a:r>
              <a:rPr lang="en-US" sz="2200" dirty="0" smtClean="0"/>
              <a:t>		...</a:t>
            </a:r>
          </a:p>
          <a:p>
            <a:pPr>
              <a:spcBef>
                <a:spcPts val="0"/>
              </a:spcBef>
              <a:buFont typeface="Wingdings" pitchFamily="2" charset="2"/>
              <a:buNone/>
            </a:pPr>
            <a:r>
              <a:rPr lang="en-US" sz="2200" dirty="0" smtClean="0"/>
              <a:t>		</a:t>
            </a:r>
            <a:r>
              <a:rPr lang="en-US" sz="2200" b="1" dirty="0" smtClean="0">
                <a:solidFill>
                  <a:schemeClr val="accent2"/>
                </a:solidFill>
              </a:rPr>
              <a:t>when</a:t>
            </a:r>
            <a:r>
              <a:rPr lang="en-US" sz="2200" dirty="0" smtClean="0"/>
              <a:t> </a:t>
            </a:r>
            <a:r>
              <a:rPr lang="en-US" sz="2200" i="1" dirty="0" smtClean="0"/>
              <a:t>const_n1</a:t>
            </a:r>
            <a:r>
              <a:rPr lang="en-US" sz="2200" dirty="0" smtClean="0"/>
              <a:t> </a:t>
            </a:r>
            <a:r>
              <a:rPr lang="en-US" sz="2200" i="1" dirty="0" smtClean="0"/>
              <a:t>.. const_n2</a:t>
            </a:r>
            <a:r>
              <a:rPr lang="en-US" sz="2200" dirty="0" smtClean="0"/>
              <a:t> </a:t>
            </a:r>
            <a:r>
              <a:rPr lang="en-US" sz="2200" b="1" dirty="0" smtClean="0">
                <a:solidFill>
                  <a:schemeClr val="accent2"/>
                </a:solidFill>
              </a:rPr>
              <a:t>then</a:t>
            </a:r>
          </a:p>
          <a:p>
            <a:pPr>
              <a:spcBef>
                <a:spcPts val="0"/>
              </a:spcBef>
              <a:buFont typeface="Wingdings" pitchFamily="2" charset="2"/>
              <a:buNone/>
            </a:pPr>
            <a:r>
              <a:rPr lang="en-US" sz="2200" dirty="0" smtClean="0"/>
              <a:t>			</a:t>
            </a:r>
            <a:r>
              <a:rPr lang="en-US" sz="2200" i="1" dirty="0" err="1" smtClean="0"/>
              <a:t>i_n</a:t>
            </a:r>
            <a:endParaRPr lang="en-US" sz="2200" i="1" dirty="0" smtClean="0"/>
          </a:p>
          <a:p>
            <a:pPr>
              <a:spcBef>
                <a:spcPts val="0"/>
              </a:spcBef>
              <a:buFont typeface="Wingdings" pitchFamily="2" charset="2"/>
              <a:buNone/>
            </a:pPr>
            <a:r>
              <a:rPr lang="en-US" sz="2200" dirty="0" smtClean="0"/>
              <a:t>		</a:t>
            </a:r>
            <a:r>
              <a:rPr lang="en-US" sz="2200" b="1" dirty="0" smtClean="0">
                <a:solidFill>
                  <a:schemeClr val="accent2"/>
                </a:solidFill>
              </a:rPr>
              <a:t>else</a:t>
            </a:r>
          </a:p>
          <a:p>
            <a:pPr>
              <a:spcBef>
                <a:spcPts val="0"/>
              </a:spcBef>
              <a:buFont typeface="Wingdings" pitchFamily="2" charset="2"/>
              <a:buNone/>
            </a:pPr>
            <a:r>
              <a:rPr lang="en-US" sz="2200" dirty="0" smtClean="0"/>
              <a:t>			</a:t>
            </a:r>
            <a:r>
              <a:rPr lang="en-US" sz="2200" i="1" dirty="0" err="1" smtClean="0"/>
              <a:t>i_e</a:t>
            </a:r>
            <a:endParaRPr lang="en-US" sz="2200" i="1" dirty="0" smtClean="0"/>
          </a:p>
          <a:p>
            <a:pPr>
              <a:spcBef>
                <a:spcPts val="0"/>
              </a:spcBef>
              <a:buFont typeface="Wingdings" pitchFamily="2" charset="2"/>
              <a:buNone/>
            </a:pPr>
            <a:r>
              <a:rPr lang="en-US" sz="2200" dirty="0" smtClean="0"/>
              <a:t>		</a:t>
            </a:r>
            <a:r>
              <a:rPr lang="en-US" sz="2200" b="1" dirty="0" smtClean="0">
                <a:solidFill>
                  <a:schemeClr val="accent2"/>
                </a:solidFill>
              </a:rPr>
              <a:t>end</a:t>
            </a:r>
            <a:endParaRPr lang="ru-RU" sz="2200" b="1" dirty="0" smtClean="0">
              <a:solidFill>
                <a:schemeClr val="accent2"/>
              </a:solidFill>
            </a:endParaRPr>
          </a:p>
        </p:txBody>
      </p:sp>
      <p:sp>
        <p:nvSpPr>
          <p:cNvPr id="8" name="Rectangular Callout 7"/>
          <p:cNvSpPr/>
          <p:nvPr/>
        </p:nvSpPr>
        <p:spPr bwMode="auto">
          <a:xfrm>
            <a:off x="5609468" y="1834320"/>
            <a:ext cx="2362224" cy="557201"/>
          </a:xfrm>
          <a:prstGeom prst="wedgeRectCallout">
            <a:avLst>
              <a:gd name="adj1" fmla="val -77838"/>
              <a:gd name="adj2" fmla="val -18449"/>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smtClean="0">
                <a:solidFill>
                  <a:srgbClr val="333399"/>
                </a:solidFill>
                <a:latin typeface="Comic Sans MS" pitchFamily="66" charset="0"/>
                <a:ea typeface="+mn-ea"/>
                <a:cs typeface="+mn-cs"/>
              </a:rPr>
              <a:t>Integer or character expression</a:t>
            </a:r>
            <a:endParaRPr lang="en-US" sz="1800" kern="1200">
              <a:solidFill>
                <a:srgbClr val="333399"/>
              </a:solidFill>
              <a:latin typeface="Comic Sans MS" pitchFamily="66" charset="0"/>
              <a:ea typeface="+mn-ea"/>
              <a:cs typeface="+mn-cs"/>
            </a:endParaRPr>
          </a:p>
        </p:txBody>
      </p:sp>
      <p:sp>
        <p:nvSpPr>
          <p:cNvPr id="9" name="Rectangular Callout 8"/>
          <p:cNvSpPr/>
          <p:nvPr/>
        </p:nvSpPr>
        <p:spPr bwMode="auto">
          <a:xfrm>
            <a:off x="5601653" y="2654936"/>
            <a:ext cx="2362224" cy="557201"/>
          </a:xfrm>
          <a:prstGeom prst="wedgeRectCallout">
            <a:avLst>
              <a:gd name="adj1" fmla="val -111254"/>
              <a:gd name="adj2" fmla="val -282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smtClean="0">
                <a:solidFill>
                  <a:srgbClr val="333399"/>
                </a:solidFill>
                <a:latin typeface="Comic Sans MS" pitchFamily="66" charset="0"/>
                <a:ea typeface="+mn-ea"/>
                <a:cs typeface="+mn-cs"/>
              </a:rPr>
              <a:t>Integer or character constant</a:t>
            </a:r>
            <a:endParaRPr lang="en-US" sz="1800" kern="1200">
              <a:solidFill>
                <a:srgbClr val="333399"/>
              </a:solidFill>
              <a:latin typeface="Comic Sans MS" pitchFamily="66" charset="0"/>
              <a:ea typeface="+mn-ea"/>
              <a:cs typeface="+mn-cs"/>
            </a:endParaRPr>
          </a:p>
        </p:txBody>
      </p:sp>
      <p:sp>
        <p:nvSpPr>
          <p:cNvPr id="10" name="Rectangular Callout 9"/>
          <p:cNvSpPr/>
          <p:nvPr/>
        </p:nvSpPr>
        <p:spPr bwMode="auto">
          <a:xfrm>
            <a:off x="5609468" y="3475536"/>
            <a:ext cx="2354409" cy="393079"/>
          </a:xfrm>
          <a:prstGeom prst="wedgeRectCallout">
            <a:avLst>
              <a:gd name="adj1" fmla="val -124939"/>
              <a:gd name="adj2" fmla="val -6888"/>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Instruction</a:t>
            </a:r>
            <a:endParaRPr lang="de-CH" sz="1800" kern="1200" dirty="0">
              <a:solidFill>
                <a:srgbClr val="333399"/>
              </a:solidFill>
              <a:latin typeface="Comic Sans MS" pitchFamily="66" charset="0"/>
              <a:ea typeface="+mn-ea"/>
              <a:cs typeface="+mn-cs"/>
            </a:endParaRPr>
          </a:p>
        </p:txBody>
      </p:sp>
      <p:sp>
        <p:nvSpPr>
          <p:cNvPr id="11" name="Rectangular Callout 10"/>
          <p:cNvSpPr/>
          <p:nvPr/>
        </p:nvSpPr>
        <p:spPr bwMode="auto">
          <a:xfrm>
            <a:off x="5625099" y="4655660"/>
            <a:ext cx="2338778" cy="393079"/>
          </a:xfrm>
          <a:prstGeom prst="wedgeRectCallout">
            <a:avLst>
              <a:gd name="adj1" fmla="val -78325"/>
              <a:gd name="adj2" fmla="val -74489"/>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Interval</a:t>
            </a:r>
            <a:endParaRPr lang="de-CH" sz="18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Lost in conditions</a:t>
            </a:r>
            <a:endParaRPr lang="ru-RU" smtClean="0"/>
          </a:p>
        </p:txBody>
      </p:sp>
      <p:sp>
        <p:nvSpPr>
          <p:cNvPr id="14339" name="Rectangle 3"/>
          <p:cNvSpPr>
            <a:spLocks noGrp="1" noChangeArrowheads="1"/>
          </p:cNvSpPr>
          <p:nvPr>
            <p:ph type="body" idx="1"/>
          </p:nvPr>
        </p:nvSpPr>
        <p:spPr>
          <a:xfrm>
            <a:off x="468313" y="1022228"/>
            <a:ext cx="8424862" cy="5284787"/>
          </a:xfrm>
        </p:spPr>
        <p:txBody>
          <a:bodyPr/>
          <a:lstStyle/>
          <a:p>
            <a:r>
              <a:rPr lang="en-US" dirty="0" smtClean="0">
                <a:solidFill>
                  <a:schemeClr val="tx1"/>
                </a:solidFill>
              </a:rPr>
              <a:t>Rewrite the following multiple choice:</a:t>
            </a:r>
          </a:p>
          <a:p>
            <a:pPr lvl="1"/>
            <a:r>
              <a:rPr lang="en-US" dirty="0" smtClean="0">
                <a:solidFill>
                  <a:schemeClr val="tx1"/>
                </a:solidFill>
              </a:rPr>
              <a:t>using a comb-like conditional</a:t>
            </a:r>
          </a:p>
          <a:p>
            <a:pPr lvl="1"/>
            <a:r>
              <a:rPr lang="en-US" dirty="0" smtClean="0">
                <a:solidFill>
                  <a:schemeClr val="tx1"/>
                </a:solidFill>
              </a:rPr>
              <a:t>using nested conditionals</a:t>
            </a:r>
          </a:p>
          <a:p>
            <a:pPr>
              <a:buFont typeface="Wingdings" pitchFamily="2" charset="2"/>
              <a:buNone/>
            </a:pPr>
            <a:endParaRPr lang="en-US" dirty="0" smtClean="0"/>
          </a:p>
          <a:p>
            <a:pPr>
              <a:buFont typeface="Wingdings" pitchFamily="2" charset="2"/>
              <a:buNone/>
            </a:pPr>
            <a:r>
              <a:rPr lang="en-US" b="1" dirty="0" smtClean="0">
                <a:solidFill>
                  <a:schemeClr val="accent2"/>
                </a:solidFill>
              </a:rPr>
              <a:t>		inspect</a:t>
            </a:r>
            <a:r>
              <a:rPr lang="en-US" dirty="0" smtClean="0"/>
              <a:t> </a:t>
            </a:r>
            <a:r>
              <a:rPr lang="en-US" i="1" dirty="0" err="1" smtClean="0"/>
              <a:t>user_choice</a:t>
            </a:r>
            <a:endParaRPr lang="en-US" dirty="0" smtClean="0"/>
          </a:p>
          <a:p>
            <a:pPr>
              <a:buFont typeface="Wingdings" pitchFamily="2" charset="2"/>
              <a:buNone/>
            </a:pPr>
            <a:r>
              <a:rPr lang="en-US" b="1" dirty="0" smtClean="0">
                <a:solidFill>
                  <a:schemeClr val="accent2"/>
                </a:solidFill>
              </a:rPr>
              <a:t>		when</a:t>
            </a:r>
            <a:r>
              <a:rPr lang="en-US" dirty="0" smtClean="0"/>
              <a:t> 0 </a:t>
            </a:r>
            <a:r>
              <a:rPr lang="en-US" b="1" dirty="0" smtClean="0">
                <a:solidFill>
                  <a:schemeClr val="accent2"/>
                </a:solidFill>
              </a:rPr>
              <a:t>then</a:t>
            </a:r>
          </a:p>
          <a:p>
            <a:pPr>
              <a:buFont typeface="Wingdings" pitchFamily="2" charset="2"/>
              <a:buNone/>
            </a:pPr>
            <a:r>
              <a:rPr lang="en-US" dirty="0" smtClean="0"/>
              <a:t>			</a:t>
            </a:r>
            <a:r>
              <a:rPr lang="en-US" i="1" dirty="0" smtClean="0"/>
              <a:t>print</a:t>
            </a:r>
            <a:r>
              <a:rPr lang="en-US" dirty="0" smtClean="0"/>
              <a:t> (“Here is your hamburger”)</a:t>
            </a:r>
          </a:p>
          <a:p>
            <a:pPr>
              <a:buFont typeface="Wingdings" pitchFamily="2" charset="2"/>
              <a:buNone/>
            </a:pPr>
            <a:r>
              <a:rPr lang="en-US" b="1" dirty="0" smtClean="0">
                <a:solidFill>
                  <a:schemeClr val="accent2"/>
                </a:solidFill>
              </a:rPr>
              <a:t>		when</a:t>
            </a:r>
            <a:r>
              <a:rPr lang="en-US" dirty="0" smtClean="0"/>
              <a:t> 1 </a:t>
            </a:r>
            <a:r>
              <a:rPr lang="en-US" b="1" dirty="0" smtClean="0">
                <a:solidFill>
                  <a:schemeClr val="accent2"/>
                </a:solidFill>
              </a:rPr>
              <a:t>then</a:t>
            </a:r>
          </a:p>
          <a:p>
            <a:pPr>
              <a:buFont typeface="Wingdings" pitchFamily="2" charset="2"/>
              <a:buNone/>
            </a:pPr>
            <a:r>
              <a:rPr lang="en-US" dirty="0" smtClean="0"/>
              <a:t>			</a:t>
            </a:r>
            <a:r>
              <a:rPr lang="en-US" i="1" dirty="0" smtClean="0"/>
              <a:t>print</a:t>
            </a:r>
            <a:r>
              <a:rPr lang="en-US" dirty="0" smtClean="0"/>
              <a:t> (“Here is your Coke”)</a:t>
            </a:r>
          </a:p>
          <a:p>
            <a:pPr>
              <a:buFont typeface="Wingdings" pitchFamily="2" charset="2"/>
              <a:buNone/>
            </a:pPr>
            <a:r>
              <a:rPr lang="en-US" b="1" dirty="0" smtClean="0">
                <a:solidFill>
                  <a:schemeClr val="accent2"/>
                </a:solidFill>
              </a:rPr>
              <a:t>		else</a:t>
            </a:r>
          </a:p>
          <a:p>
            <a:pPr>
              <a:buFont typeface="Wingdings" pitchFamily="2" charset="2"/>
              <a:buNone/>
            </a:pPr>
            <a:r>
              <a:rPr lang="en-US" dirty="0" smtClean="0"/>
              <a:t>			</a:t>
            </a:r>
            <a:r>
              <a:rPr lang="en-US" i="1" dirty="0" smtClean="0"/>
              <a:t>print</a:t>
            </a:r>
            <a:r>
              <a:rPr lang="en-US" dirty="0" smtClean="0"/>
              <a:t> (“Sorry, not on the menu today!”)</a:t>
            </a:r>
          </a:p>
          <a:p>
            <a:pPr>
              <a:buFont typeface="Wingdings" pitchFamily="2" charset="2"/>
              <a:buNone/>
            </a:pPr>
            <a:r>
              <a:rPr lang="en-US" b="1" dirty="0" smtClean="0">
                <a:solidFill>
                  <a:schemeClr val="accent2"/>
                </a:solidFill>
              </a:rPr>
              <a:t>		end</a:t>
            </a:r>
          </a:p>
        </p:txBody>
      </p:sp>
      <p:sp>
        <p:nvSpPr>
          <p:cNvPr id="14340" name="Text Box 3"/>
          <p:cNvSpPr txBox="1">
            <a:spLocks noChangeArrowheads="1"/>
          </p:cNvSpPr>
          <p:nvPr/>
        </p:nvSpPr>
        <p:spPr bwMode="auto">
          <a:xfrm rot="2280000">
            <a:off x="6413500" y="792045"/>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394801" y="3284933"/>
            <a:ext cx="7753776" cy="3266338"/>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lnSpc>
                <a:spcPct val="80000"/>
              </a:lnSpc>
            </a:pPr>
            <a:endParaRPr lang="de-CH" sz="1800" kern="1200" dirty="0">
              <a:solidFill>
                <a:srgbClr val="333399"/>
              </a:solidFill>
              <a:latin typeface="Comic Sans MS" pitchFamily="66" charset="0"/>
              <a:ea typeface="+mn-ea"/>
              <a:cs typeface="+mn-cs"/>
            </a:endParaRPr>
          </a:p>
        </p:txBody>
      </p:sp>
      <p:sp>
        <p:nvSpPr>
          <p:cNvPr id="8" name="Rounded Rectangle 7"/>
          <p:cNvSpPr/>
          <p:nvPr/>
        </p:nvSpPr>
        <p:spPr bwMode="auto">
          <a:xfrm>
            <a:off x="406376" y="680629"/>
            <a:ext cx="7753776" cy="2513984"/>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lnSpc>
                <a:spcPct val="80000"/>
              </a:lnSpc>
            </a:pPr>
            <a:endParaRPr lang="de-CH" sz="1800" kern="1200" dirty="0">
              <a:solidFill>
                <a:srgbClr val="333399"/>
              </a:solidFill>
              <a:latin typeface="Comic Sans MS" pitchFamily="66" charset="0"/>
              <a:ea typeface="+mn-ea"/>
              <a:cs typeface="+mn-cs"/>
            </a:endParaRPr>
          </a:p>
        </p:txBody>
      </p:sp>
      <p:sp>
        <p:nvSpPr>
          <p:cNvPr id="14338" name="Rectangle 2"/>
          <p:cNvSpPr>
            <a:spLocks noGrp="1" noChangeArrowheads="1"/>
          </p:cNvSpPr>
          <p:nvPr>
            <p:ph type="title"/>
          </p:nvPr>
        </p:nvSpPr>
        <p:spPr/>
        <p:txBody>
          <a:bodyPr/>
          <a:lstStyle/>
          <a:p>
            <a:r>
              <a:rPr lang="en-US" dirty="0" smtClean="0"/>
              <a:t>Lost in conditions: solution</a:t>
            </a:r>
            <a:endParaRPr lang="ru-RU" dirty="0" smtClean="0"/>
          </a:p>
        </p:txBody>
      </p:sp>
      <p:sp>
        <p:nvSpPr>
          <p:cNvPr id="14339" name="Rectangle 3"/>
          <p:cNvSpPr>
            <a:spLocks noGrp="1" noChangeArrowheads="1"/>
          </p:cNvSpPr>
          <p:nvPr>
            <p:ph type="body" idx="1"/>
          </p:nvPr>
        </p:nvSpPr>
        <p:spPr>
          <a:xfrm>
            <a:off x="468313" y="694481"/>
            <a:ext cx="8424862" cy="5926237"/>
          </a:xfrm>
        </p:spPr>
        <p:txBody>
          <a:bodyPr/>
          <a:lstStyle/>
          <a:p>
            <a:pPr>
              <a:spcBef>
                <a:spcPts val="0"/>
              </a:spcBef>
            </a:pPr>
            <a:r>
              <a:rPr lang="en-US" sz="2200" b="1" dirty="0" smtClean="0">
                <a:solidFill>
                  <a:schemeClr val="accent2"/>
                </a:solidFill>
              </a:rPr>
              <a:t>if</a:t>
            </a:r>
            <a:r>
              <a:rPr lang="en-US" sz="2200" dirty="0" smtClean="0"/>
              <a:t> </a:t>
            </a:r>
            <a:r>
              <a:rPr lang="en-US" sz="2200" i="1" dirty="0" err="1" smtClean="0"/>
              <a:t>user_choice</a:t>
            </a:r>
            <a:r>
              <a:rPr lang="en-US" sz="2200" dirty="0" smtClean="0"/>
              <a:t> = 0 </a:t>
            </a:r>
            <a:r>
              <a:rPr lang="en-US" sz="2200" b="1" dirty="0" smtClean="0">
                <a:solidFill>
                  <a:schemeClr val="accent2"/>
                </a:solidFill>
              </a:rPr>
              <a:t>then</a:t>
            </a:r>
          </a:p>
          <a:p>
            <a:pPr>
              <a:spcBef>
                <a:spcPts val="0"/>
              </a:spcBef>
            </a:pPr>
            <a:r>
              <a:rPr lang="en-US" sz="2200" dirty="0" smtClean="0"/>
              <a:t>	</a:t>
            </a:r>
            <a:r>
              <a:rPr lang="en-US" sz="2200" i="1" dirty="0" smtClean="0"/>
              <a:t> print</a:t>
            </a:r>
            <a:r>
              <a:rPr lang="en-US" sz="2200" dirty="0" smtClean="0"/>
              <a:t> (“Here is your hamburger”)</a:t>
            </a:r>
          </a:p>
          <a:p>
            <a:pPr>
              <a:spcBef>
                <a:spcPts val="0"/>
              </a:spcBef>
            </a:pPr>
            <a:r>
              <a:rPr lang="en-US" sz="2200" b="1" dirty="0" err="1" smtClean="0">
                <a:solidFill>
                  <a:schemeClr val="accent2"/>
                </a:solidFill>
              </a:rPr>
              <a:t>elseif</a:t>
            </a:r>
            <a:r>
              <a:rPr lang="en-US" sz="2200" dirty="0" smtClean="0"/>
              <a:t> </a:t>
            </a:r>
            <a:r>
              <a:rPr lang="en-US" sz="2200" i="1" dirty="0" err="1" smtClean="0"/>
              <a:t>user_choice</a:t>
            </a:r>
            <a:r>
              <a:rPr lang="en-US" sz="2200" dirty="0" smtClean="0"/>
              <a:t> = 1 </a:t>
            </a:r>
            <a:r>
              <a:rPr lang="en-US" sz="2200" b="1" dirty="0" smtClean="0">
                <a:solidFill>
                  <a:schemeClr val="accent2"/>
                </a:solidFill>
              </a:rPr>
              <a:t>then</a:t>
            </a:r>
          </a:p>
          <a:p>
            <a:pPr>
              <a:spcBef>
                <a:spcPts val="0"/>
              </a:spcBef>
            </a:pPr>
            <a:r>
              <a:rPr lang="en-US" sz="2200" dirty="0" smtClean="0"/>
              <a:t>	</a:t>
            </a:r>
            <a:r>
              <a:rPr lang="en-US" sz="2200" i="1" dirty="0" smtClean="0"/>
              <a:t> print</a:t>
            </a:r>
            <a:r>
              <a:rPr lang="en-US" sz="2200" dirty="0" smtClean="0"/>
              <a:t> (“Here is your Coke”)</a:t>
            </a:r>
          </a:p>
          <a:p>
            <a:pPr>
              <a:spcBef>
                <a:spcPts val="0"/>
              </a:spcBef>
              <a:buFont typeface="Wingdings" pitchFamily="2" charset="2"/>
              <a:buNone/>
            </a:pPr>
            <a:r>
              <a:rPr lang="en-US" sz="2200" b="1" dirty="0" smtClean="0">
                <a:solidFill>
                  <a:schemeClr val="accent2"/>
                </a:solidFill>
              </a:rPr>
              <a:t>else</a:t>
            </a:r>
          </a:p>
          <a:p>
            <a:pPr>
              <a:spcBef>
                <a:spcPts val="0"/>
              </a:spcBef>
            </a:pPr>
            <a:r>
              <a:rPr lang="en-US" sz="2200" dirty="0" smtClean="0"/>
              <a:t>	</a:t>
            </a:r>
            <a:r>
              <a:rPr lang="en-US" sz="2200" i="1" dirty="0" smtClean="0"/>
              <a:t> print</a:t>
            </a:r>
            <a:r>
              <a:rPr lang="en-US" sz="2200" dirty="0" smtClean="0"/>
              <a:t> (“Sorry, not on the menu today!”)</a:t>
            </a:r>
          </a:p>
          <a:p>
            <a:pPr>
              <a:spcBef>
                <a:spcPts val="0"/>
              </a:spcBef>
              <a:buFont typeface="Wingdings" pitchFamily="2" charset="2"/>
              <a:buNone/>
            </a:pPr>
            <a:r>
              <a:rPr lang="en-US" sz="2200" b="1" dirty="0" smtClean="0">
                <a:solidFill>
                  <a:schemeClr val="accent2"/>
                </a:solidFill>
              </a:rPr>
              <a:t>end</a:t>
            </a:r>
          </a:p>
          <a:p>
            <a:pPr>
              <a:spcBef>
                <a:spcPts val="0"/>
              </a:spcBef>
              <a:buFont typeface="Wingdings" pitchFamily="2" charset="2"/>
              <a:buNone/>
            </a:pPr>
            <a:endParaRPr lang="en-US" sz="2200" b="1" dirty="0" smtClean="0">
              <a:solidFill>
                <a:schemeClr val="accent2"/>
              </a:solidFill>
            </a:endParaRPr>
          </a:p>
          <a:p>
            <a:pPr>
              <a:spcBef>
                <a:spcPts val="0"/>
              </a:spcBef>
            </a:pPr>
            <a:r>
              <a:rPr lang="en-US" sz="2200" b="1" dirty="0" smtClean="0">
                <a:solidFill>
                  <a:schemeClr val="accent2"/>
                </a:solidFill>
              </a:rPr>
              <a:t>if </a:t>
            </a:r>
            <a:r>
              <a:rPr lang="en-US" sz="2200" i="1" dirty="0" err="1" smtClean="0"/>
              <a:t>user_choice</a:t>
            </a:r>
            <a:r>
              <a:rPr lang="en-US" sz="2200" i="1" dirty="0" smtClean="0"/>
              <a:t> </a:t>
            </a:r>
            <a:r>
              <a:rPr lang="en-US" sz="2200" dirty="0" smtClean="0"/>
              <a:t>= 0 </a:t>
            </a:r>
            <a:r>
              <a:rPr lang="en-US" sz="2200" b="1" dirty="0" smtClean="0">
                <a:solidFill>
                  <a:schemeClr val="accent2"/>
                </a:solidFill>
              </a:rPr>
              <a:t>then</a:t>
            </a:r>
          </a:p>
          <a:p>
            <a:pPr>
              <a:spcBef>
                <a:spcPts val="0"/>
              </a:spcBef>
            </a:pPr>
            <a:r>
              <a:rPr lang="en-US" sz="2200" b="1" dirty="0" smtClean="0">
                <a:solidFill>
                  <a:schemeClr val="accent2"/>
                </a:solidFill>
              </a:rPr>
              <a:t>	</a:t>
            </a:r>
            <a:r>
              <a:rPr lang="en-US" sz="2200" i="1" dirty="0" smtClean="0"/>
              <a:t> print</a:t>
            </a:r>
            <a:r>
              <a:rPr lang="en-US" sz="2200" dirty="0" smtClean="0"/>
              <a:t> (“Here is your hamburger”)</a:t>
            </a:r>
            <a:endParaRPr lang="en-US" sz="2200" b="1" dirty="0" smtClean="0">
              <a:solidFill>
                <a:schemeClr val="accent2"/>
              </a:solidFill>
            </a:endParaRPr>
          </a:p>
          <a:p>
            <a:pPr>
              <a:spcBef>
                <a:spcPts val="0"/>
              </a:spcBef>
              <a:buFont typeface="Wingdings" pitchFamily="2" charset="2"/>
              <a:buNone/>
            </a:pPr>
            <a:r>
              <a:rPr lang="en-US" sz="2200" b="1" dirty="0" smtClean="0">
                <a:solidFill>
                  <a:schemeClr val="accent2"/>
                </a:solidFill>
              </a:rPr>
              <a:t>else</a:t>
            </a:r>
          </a:p>
          <a:p>
            <a:pPr>
              <a:spcBef>
                <a:spcPts val="0"/>
              </a:spcBef>
            </a:pPr>
            <a:r>
              <a:rPr lang="en-US" sz="2200" b="1" dirty="0" smtClean="0">
                <a:solidFill>
                  <a:schemeClr val="accent2"/>
                </a:solidFill>
              </a:rPr>
              <a:t>	if </a:t>
            </a:r>
            <a:r>
              <a:rPr lang="en-US" sz="2200" i="1" dirty="0" err="1" smtClean="0"/>
              <a:t>user_choice</a:t>
            </a:r>
            <a:r>
              <a:rPr lang="en-US" sz="2200" i="1" dirty="0" smtClean="0"/>
              <a:t> </a:t>
            </a:r>
            <a:r>
              <a:rPr lang="en-US" sz="2200" dirty="0" smtClean="0"/>
              <a:t>= 1</a:t>
            </a:r>
            <a:r>
              <a:rPr lang="en-US" sz="2200" b="1" dirty="0" smtClean="0">
                <a:solidFill>
                  <a:schemeClr val="accent2"/>
                </a:solidFill>
              </a:rPr>
              <a:t> then</a:t>
            </a:r>
          </a:p>
          <a:p>
            <a:pPr>
              <a:spcBef>
                <a:spcPts val="0"/>
              </a:spcBef>
            </a:pPr>
            <a:r>
              <a:rPr lang="en-US" sz="2200" b="1" dirty="0" smtClean="0">
                <a:solidFill>
                  <a:schemeClr val="accent2"/>
                </a:solidFill>
              </a:rPr>
              <a:t>		</a:t>
            </a:r>
            <a:r>
              <a:rPr lang="en-US" sz="2200" i="1" dirty="0" smtClean="0"/>
              <a:t> print</a:t>
            </a:r>
            <a:r>
              <a:rPr lang="en-US" sz="2200" dirty="0" smtClean="0"/>
              <a:t> (“Here is your Coke”)</a:t>
            </a:r>
            <a:endParaRPr lang="en-US" sz="2200" b="1" dirty="0" smtClean="0">
              <a:solidFill>
                <a:schemeClr val="accent2"/>
              </a:solidFill>
            </a:endParaRPr>
          </a:p>
          <a:p>
            <a:pPr>
              <a:spcBef>
                <a:spcPts val="0"/>
              </a:spcBef>
              <a:buFont typeface="Wingdings" pitchFamily="2" charset="2"/>
              <a:buNone/>
            </a:pPr>
            <a:r>
              <a:rPr lang="en-US" sz="2200" b="1" dirty="0" smtClean="0">
                <a:solidFill>
                  <a:schemeClr val="accent2"/>
                </a:solidFill>
              </a:rPr>
              <a:t>	else</a:t>
            </a:r>
          </a:p>
          <a:p>
            <a:pPr>
              <a:spcBef>
                <a:spcPts val="0"/>
              </a:spcBef>
            </a:pPr>
            <a:r>
              <a:rPr lang="en-US" sz="2200" b="1" dirty="0" smtClean="0">
                <a:solidFill>
                  <a:schemeClr val="accent2"/>
                </a:solidFill>
              </a:rPr>
              <a:t>		</a:t>
            </a:r>
            <a:r>
              <a:rPr lang="en-US" sz="2200" i="1" dirty="0" smtClean="0"/>
              <a:t> print</a:t>
            </a:r>
            <a:r>
              <a:rPr lang="en-US" sz="2200" dirty="0" smtClean="0"/>
              <a:t> (“Sorry, not on the menu today!”)</a:t>
            </a:r>
          </a:p>
          <a:p>
            <a:pPr>
              <a:spcBef>
                <a:spcPts val="0"/>
              </a:spcBef>
            </a:pPr>
            <a:r>
              <a:rPr lang="en-US" sz="2200" b="1" dirty="0" smtClean="0">
                <a:solidFill>
                  <a:schemeClr val="accent2"/>
                </a:solidFill>
              </a:rPr>
              <a:t>	end</a:t>
            </a:r>
          </a:p>
          <a:p>
            <a:pPr>
              <a:spcBef>
                <a:spcPts val="0"/>
              </a:spcBef>
              <a:buFont typeface="Wingdings" pitchFamily="2" charset="2"/>
              <a:buNone/>
            </a:pPr>
            <a:r>
              <a:rPr lang="en-US" sz="2200" b="1" dirty="0" smtClean="0">
                <a:solidFill>
                  <a:schemeClr val="accent2"/>
                </a:solidFill>
              </a:rPr>
              <a:t>end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3" name="Rectangle 9"/>
          <p:cNvSpPr>
            <a:spLocks noChangeArrowheads="1"/>
          </p:cNvSpPr>
          <p:nvPr/>
        </p:nvSpPr>
        <p:spPr bwMode="auto">
          <a:xfrm>
            <a:off x="2227873" y="2227384"/>
            <a:ext cx="3314700" cy="953478"/>
          </a:xfrm>
          <a:prstGeom prst="rect">
            <a:avLst/>
          </a:prstGeom>
          <a:solidFill>
            <a:srgbClr val="FFFF99"/>
          </a:solidFill>
          <a:ln w="9525">
            <a:noFill/>
            <a:miter lim="800000"/>
            <a:headEnd/>
            <a:tailEnd/>
          </a:ln>
        </p:spPr>
        <p:txBody>
          <a:bodyPr wrap="none" anchor="ctr"/>
          <a:lstStyle/>
          <a:p>
            <a:endParaRPr lang="de-CH"/>
          </a:p>
        </p:txBody>
      </p:sp>
      <p:sp>
        <p:nvSpPr>
          <p:cNvPr id="4099" name="Rectangle 2"/>
          <p:cNvSpPr>
            <a:spLocks noGrp="1" noChangeArrowheads="1"/>
          </p:cNvSpPr>
          <p:nvPr>
            <p:ph type="title"/>
          </p:nvPr>
        </p:nvSpPr>
        <p:spPr/>
        <p:txBody>
          <a:bodyPr/>
          <a:lstStyle/>
          <a:p>
            <a:r>
              <a:rPr lang="en-US" smtClean="0"/>
              <a:t>Loop</a:t>
            </a:r>
            <a:endParaRPr lang="ru-RU" smtClean="0"/>
          </a:p>
        </p:txBody>
      </p:sp>
      <p:sp>
        <p:nvSpPr>
          <p:cNvPr id="11" name="Rectangular Callout 10"/>
          <p:cNvSpPr/>
          <p:nvPr/>
        </p:nvSpPr>
        <p:spPr bwMode="auto">
          <a:xfrm>
            <a:off x="6203438" y="1255967"/>
            <a:ext cx="2305051" cy="408710"/>
          </a:xfrm>
          <a:prstGeom prst="wedgeRectCallout">
            <a:avLst>
              <a:gd name="adj1" fmla="val -93746"/>
              <a:gd name="adj2" fmla="val 15059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Instruction</a:t>
            </a:r>
            <a:endParaRPr lang="de-CH" sz="1800" kern="1200" dirty="0">
              <a:solidFill>
                <a:srgbClr val="333399"/>
              </a:solidFill>
              <a:latin typeface="Comic Sans MS" pitchFamily="66" charset="0"/>
              <a:ea typeface="+mn-ea"/>
              <a:cs typeface="+mn-cs"/>
            </a:endParaRPr>
          </a:p>
        </p:txBody>
      </p:sp>
      <p:sp>
        <p:nvSpPr>
          <p:cNvPr id="12" name="Rectangular Callout 11"/>
          <p:cNvSpPr/>
          <p:nvPr/>
        </p:nvSpPr>
        <p:spPr bwMode="auto">
          <a:xfrm>
            <a:off x="6203438" y="2060952"/>
            <a:ext cx="2305051" cy="408710"/>
          </a:xfrm>
          <a:prstGeom prst="wedgeRectCallout">
            <a:avLst>
              <a:gd name="adj1" fmla="val -76793"/>
              <a:gd name="adj2" fmla="val 12918"/>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smtClean="0">
                <a:solidFill>
                  <a:srgbClr val="333399"/>
                </a:solidFill>
                <a:latin typeface="Comic Sans MS" pitchFamily="66" charset="0"/>
                <a:ea typeface="+mn-ea"/>
                <a:cs typeface="+mn-cs"/>
              </a:rPr>
              <a:t>Optional</a:t>
            </a:r>
            <a:endParaRPr lang="de-CH" sz="1800" kern="1200" dirty="0">
              <a:solidFill>
                <a:srgbClr val="333399"/>
              </a:solidFill>
              <a:latin typeface="Comic Sans MS" pitchFamily="66" charset="0"/>
              <a:ea typeface="+mn-ea"/>
              <a:cs typeface="+mn-cs"/>
            </a:endParaRPr>
          </a:p>
        </p:txBody>
      </p:sp>
      <p:sp>
        <p:nvSpPr>
          <p:cNvPr id="13" name="Rectangular Callout 12"/>
          <p:cNvSpPr/>
          <p:nvPr/>
        </p:nvSpPr>
        <p:spPr bwMode="auto">
          <a:xfrm>
            <a:off x="6211254" y="2951906"/>
            <a:ext cx="2305051" cy="408710"/>
          </a:xfrm>
          <a:prstGeom prst="wedgeRectCallout">
            <a:avLst>
              <a:gd name="adj1" fmla="val -149690"/>
              <a:gd name="adj2" fmla="val -40623"/>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smtClean="0">
                <a:solidFill>
                  <a:srgbClr val="333399"/>
                </a:solidFill>
                <a:latin typeface="Comic Sans MS" pitchFamily="66" charset="0"/>
                <a:ea typeface="+mn-ea"/>
                <a:cs typeface="+mn-cs"/>
              </a:rPr>
              <a:t>Boolean </a:t>
            </a:r>
            <a:r>
              <a:rPr lang="de-CH" sz="1800" kern="1200" dirty="0" err="1" smtClean="0">
                <a:solidFill>
                  <a:srgbClr val="333399"/>
                </a:solidFill>
                <a:latin typeface="Comic Sans MS" pitchFamily="66" charset="0"/>
                <a:ea typeface="+mn-ea"/>
                <a:cs typeface="+mn-cs"/>
              </a:rPr>
              <a:t>expression</a:t>
            </a:r>
            <a:endParaRPr lang="de-CH" sz="1800" kern="1200" dirty="0">
              <a:solidFill>
                <a:srgbClr val="333399"/>
              </a:solidFill>
              <a:latin typeface="Comic Sans MS" pitchFamily="66" charset="0"/>
              <a:ea typeface="+mn-ea"/>
              <a:cs typeface="+mn-cs"/>
            </a:endParaRPr>
          </a:p>
        </p:txBody>
      </p:sp>
      <p:sp>
        <p:nvSpPr>
          <p:cNvPr id="15" name="Rectangular Callout 14"/>
          <p:cNvSpPr/>
          <p:nvPr/>
        </p:nvSpPr>
        <p:spPr bwMode="auto">
          <a:xfrm>
            <a:off x="6164362" y="3850717"/>
            <a:ext cx="2305051" cy="408710"/>
          </a:xfrm>
          <a:prstGeom prst="wedgeRectCallout">
            <a:avLst>
              <a:gd name="adj1" fmla="val -78827"/>
              <a:gd name="adj2" fmla="val -38711"/>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smtClean="0">
                <a:solidFill>
                  <a:srgbClr val="333399"/>
                </a:solidFill>
                <a:latin typeface="Comic Sans MS" pitchFamily="66" charset="0"/>
                <a:ea typeface="+mn-ea"/>
                <a:cs typeface="+mn-cs"/>
              </a:rPr>
              <a:t>Boolean </a:t>
            </a:r>
            <a:r>
              <a:rPr lang="de-CH" sz="1800" kern="1200" dirty="0" err="1" smtClean="0">
                <a:solidFill>
                  <a:srgbClr val="333399"/>
                </a:solidFill>
                <a:latin typeface="Comic Sans MS" pitchFamily="66" charset="0"/>
                <a:ea typeface="+mn-ea"/>
                <a:cs typeface="+mn-cs"/>
              </a:rPr>
              <a:t>expression</a:t>
            </a:r>
            <a:endParaRPr lang="de-CH" sz="1800" kern="1200" dirty="0">
              <a:solidFill>
                <a:srgbClr val="333399"/>
              </a:solidFill>
              <a:latin typeface="Comic Sans MS" pitchFamily="66" charset="0"/>
              <a:ea typeface="+mn-ea"/>
              <a:cs typeface="+mn-cs"/>
            </a:endParaRPr>
          </a:p>
        </p:txBody>
      </p:sp>
      <p:sp>
        <p:nvSpPr>
          <p:cNvPr id="16" name="Rectangular Callout 15"/>
          <p:cNvSpPr/>
          <p:nvPr/>
        </p:nvSpPr>
        <p:spPr bwMode="auto">
          <a:xfrm>
            <a:off x="6172177" y="4726040"/>
            <a:ext cx="2305051" cy="408710"/>
          </a:xfrm>
          <a:prstGeom prst="wedgeRectCallout">
            <a:avLst>
              <a:gd name="adj1" fmla="val -136467"/>
              <a:gd name="adj2" fmla="val -40623"/>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Instruction</a:t>
            </a:r>
            <a:endParaRPr lang="de-CH" sz="1800" kern="1200" dirty="0">
              <a:solidFill>
                <a:srgbClr val="333399"/>
              </a:solidFill>
              <a:latin typeface="Comic Sans MS" pitchFamily="66" charset="0"/>
              <a:ea typeface="+mn-ea"/>
              <a:cs typeface="+mn-cs"/>
            </a:endParaRPr>
          </a:p>
        </p:txBody>
      </p:sp>
      <p:sp>
        <p:nvSpPr>
          <p:cNvPr id="17" name="Rectangle 9"/>
          <p:cNvSpPr>
            <a:spLocks noChangeArrowheads="1"/>
          </p:cNvSpPr>
          <p:nvPr/>
        </p:nvSpPr>
        <p:spPr bwMode="auto">
          <a:xfrm>
            <a:off x="2228400" y="4884614"/>
            <a:ext cx="3314700" cy="953478"/>
          </a:xfrm>
          <a:prstGeom prst="rect">
            <a:avLst/>
          </a:prstGeom>
          <a:solidFill>
            <a:srgbClr val="FFFF99"/>
          </a:solidFill>
          <a:ln w="9525">
            <a:noFill/>
            <a:miter lim="800000"/>
            <a:headEnd/>
            <a:tailEnd/>
          </a:ln>
        </p:spPr>
        <p:txBody>
          <a:bodyPr wrap="none" anchor="ctr"/>
          <a:lstStyle/>
          <a:p>
            <a:endParaRPr lang="de-CH"/>
          </a:p>
        </p:txBody>
      </p:sp>
      <p:sp>
        <p:nvSpPr>
          <p:cNvPr id="4106" name="Rectangle 3"/>
          <p:cNvSpPr>
            <a:spLocks noGrp="1" noChangeArrowheads="1"/>
          </p:cNvSpPr>
          <p:nvPr>
            <p:ph type="body" idx="1"/>
          </p:nvPr>
        </p:nvSpPr>
        <p:spPr>
          <a:xfrm>
            <a:off x="468313" y="961293"/>
            <a:ext cx="8424862" cy="5287108"/>
          </a:xfrm>
        </p:spPr>
        <p:txBody>
          <a:bodyPr/>
          <a:lstStyle/>
          <a:p>
            <a:r>
              <a:rPr lang="en-US" dirty="0" smtClean="0">
                <a:solidFill>
                  <a:schemeClr val="tx1"/>
                </a:solidFill>
              </a:rPr>
              <a:t>Syntax:</a:t>
            </a:r>
          </a:p>
          <a:p>
            <a:pPr>
              <a:buFont typeface="Wingdings" pitchFamily="2" charset="2"/>
              <a:buNone/>
            </a:pPr>
            <a:r>
              <a:rPr lang="en-US" dirty="0" smtClean="0"/>
              <a:t>		</a:t>
            </a:r>
            <a:r>
              <a:rPr lang="en-US" b="1" dirty="0" smtClean="0">
                <a:solidFill>
                  <a:srgbClr val="333399"/>
                </a:solidFill>
              </a:rPr>
              <a:t>from</a:t>
            </a:r>
          </a:p>
          <a:p>
            <a:pPr>
              <a:buFont typeface="Wingdings" pitchFamily="2" charset="2"/>
              <a:buNone/>
            </a:pPr>
            <a:r>
              <a:rPr lang="en-US" dirty="0" smtClean="0"/>
              <a:t>			</a:t>
            </a:r>
            <a:r>
              <a:rPr lang="en-US" i="1" dirty="0" smtClean="0"/>
              <a:t>initialization</a:t>
            </a:r>
          </a:p>
          <a:p>
            <a:pPr>
              <a:buFont typeface="Wingdings" pitchFamily="2" charset="2"/>
              <a:buNone/>
            </a:pPr>
            <a:r>
              <a:rPr lang="en-US" dirty="0" smtClean="0"/>
              <a:t>		</a:t>
            </a:r>
            <a:r>
              <a:rPr lang="en-US" b="1" dirty="0" smtClean="0">
                <a:solidFill>
                  <a:schemeClr val="accent2"/>
                </a:solidFill>
              </a:rPr>
              <a:t>invariant</a:t>
            </a:r>
          </a:p>
          <a:p>
            <a:pPr>
              <a:buFont typeface="Wingdings" pitchFamily="2" charset="2"/>
              <a:buNone/>
            </a:pPr>
            <a:r>
              <a:rPr lang="en-US" dirty="0" smtClean="0"/>
              <a:t>			</a:t>
            </a:r>
            <a:r>
              <a:rPr lang="en-US" i="1" dirty="0" smtClean="0"/>
              <a:t>inv</a:t>
            </a:r>
          </a:p>
          <a:p>
            <a:pPr>
              <a:buFont typeface="Wingdings" pitchFamily="2" charset="2"/>
              <a:buNone/>
            </a:pPr>
            <a:r>
              <a:rPr lang="en-US" dirty="0" smtClean="0"/>
              <a:t>		</a:t>
            </a:r>
            <a:r>
              <a:rPr lang="en-US" b="1" dirty="0" smtClean="0">
                <a:solidFill>
                  <a:schemeClr val="accent2"/>
                </a:solidFill>
              </a:rPr>
              <a:t>until</a:t>
            </a:r>
          </a:p>
          <a:p>
            <a:pPr>
              <a:buFont typeface="Wingdings" pitchFamily="2" charset="2"/>
              <a:buNone/>
            </a:pPr>
            <a:r>
              <a:rPr lang="en-US" dirty="0" smtClean="0"/>
              <a:t>			</a:t>
            </a:r>
            <a:r>
              <a:rPr lang="en-US" i="1" dirty="0" err="1" smtClean="0"/>
              <a:t>exit_condition</a:t>
            </a:r>
            <a:endParaRPr lang="en-US" i="1" dirty="0" smtClean="0"/>
          </a:p>
          <a:p>
            <a:pPr>
              <a:buFont typeface="Wingdings" pitchFamily="2" charset="2"/>
              <a:buNone/>
            </a:pPr>
            <a:r>
              <a:rPr lang="en-US" dirty="0" smtClean="0"/>
              <a:t>		</a:t>
            </a:r>
            <a:r>
              <a:rPr lang="en-US" b="1" dirty="0" smtClean="0">
                <a:solidFill>
                  <a:schemeClr val="accent2"/>
                </a:solidFill>
              </a:rPr>
              <a:t>loop</a:t>
            </a:r>
          </a:p>
          <a:p>
            <a:pPr>
              <a:buFont typeface="Wingdings" pitchFamily="2" charset="2"/>
              <a:buNone/>
            </a:pPr>
            <a:r>
              <a:rPr lang="en-US" dirty="0" smtClean="0"/>
              <a:t>			</a:t>
            </a:r>
            <a:r>
              <a:rPr lang="en-US" i="1" dirty="0" smtClean="0"/>
              <a:t>body</a:t>
            </a:r>
          </a:p>
          <a:p>
            <a:r>
              <a:rPr lang="en-US" b="1" dirty="0" smtClean="0">
                <a:solidFill>
                  <a:schemeClr val="accent2"/>
                </a:solidFill>
              </a:rPr>
              <a:t>		variant</a:t>
            </a:r>
          </a:p>
          <a:p>
            <a:r>
              <a:rPr lang="en-US" dirty="0" smtClean="0"/>
              <a:t>			</a:t>
            </a:r>
            <a:r>
              <a:rPr lang="en-US" i="1" dirty="0" err="1" smtClean="0"/>
              <a:t>var</a:t>
            </a:r>
            <a:endParaRPr lang="en-US" i="1" dirty="0" smtClean="0"/>
          </a:p>
          <a:p>
            <a:pPr>
              <a:buFont typeface="Wingdings" pitchFamily="2" charset="2"/>
              <a:buNone/>
            </a:pPr>
            <a:r>
              <a:rPr lang="en-US" dirty="0" smtClean="0"/>
              <a:t>		</a:t>
            </a:r>
            <a:r>
              <a:rPr lang="en-US" b="1" dirty="0" smtClean="0">
                <a:solidFill>
                  <a:schemeClr val="accent2"/>
                </a:solidFill>
              </a:rPr>
              <a:t>end</a:t>
            </a:r>
            <a:endParaRPr lang="ru-RU" b="1" dirty="0" smtClean="0">
              <a:solidFill>
                <a:schemeClr val="accent2"/>
              </a:solidFill>
            </a:endParaRPr>
          </a:p>
        </p:txBody>
      </p:sp>
      <p:sp>
        <p:nvSpPr>
          <p:cNvPr id="14" name="Rectangular Callout 13"/>
          <p:cNvSpPr/>
          <p:nvPr/>
        </p:nvSpPr>
        <p:spPr bwMode="auto">
          <a:xfrm>
            <a:off x="6187808" y="5593418"/>
            <a:ext cx="2305051" cy="408710"/>
          </a:xfrm>
          <a:prstGeom prst="wedgeRectCallout">
            <a:avLst>
              <a:gd name="adj1" fmla="val -148334"/>
              <a:gd name="adj2" fmla="val -32975"/>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smtClean="0">
                <a:solidFill>
                  <a:srgbClr val="333399"/>
                </a:solidFill>
                <a:latin typeface="Comic Sans MS" pitchFamily="66" charset="0"/>
                <a:ea typeface="+mn-ea"/>
                <a:cs typeface="+mn-cs"/>
              </a:rPr>
              <a:t>Integer </a:t>
            </a:r>
            <a:r>
              <a:rPr lang="de-CH" sz="1800" kern="1200" dirty="0" err="1" smtClean="0">
                <a:solidFill>
                  <a:srgbClr val="333399"/>
                </a:solidFill>
                <a:latin typeface="Comic Sans MS" pitchFamily="66" charset="0"/>
                <a:ea typeface="+mn-ea"/>
                <a:cs typeface="+mn-cs"/>
              </a:rPr>
              <a:t>expression</a:t>
            </a:r>
            <a:endParaRPr lang="de-CH" sz="18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3" grpId="0" animBg="1"/>
      <p:bldP spid="11" grpId="0" animBg="1"/>
      <p:bldP spid="12" grpId="0" animBg="1"/>
      <p:bldP spid="13" grpId="0" animBg="1"/>
      <p:bldP spid="15" grpId="0" animBg="1"/>
      <p:bldP spid="16" grpId="0" animBg="1"/>
      <p:bldP spid="17"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Simple loop (1)</a:t>
            </a:r>
            <a:endParaRPr lang="ru-RU" smtClean="0"/>
          </a:p>
        </p:txBody>
      </p:sp>
      <p:sp>
        <p:nvSpPr>
          <p:cNvPr id="5123" name="Rectangle 3"/>
          <p:cNvSpPr>
            <a:spLocks noGrp="1" noChangeArrowheads="1"/>
          </p:cNvSpPr>
          <p:nvPr>
            <p:ph type="body" idx="1"/>
          </p:nvPr>
        </p:nvSpPr>
        <p:spPr>
          <a:xfrm>
            <a:off x="449263" y="922215"/>
            <a:ext cx="8424862" cy="5402385"/>
          </a:xfrm>
        </p:spPr>
        <p:txBody>
          <a:bodyPr/>
          <a:lstStyle/>
          <a:p>
            <a:r>
              <a:rPr lang="en-US" dirty="0" smtClean="0">
                <a:solidFill>
                  <a:schemeClr val="tx1"/>
                </a:solidFill>
              </a:rPr>
              <a:t>How many times will the body of the following </a:t>
            </a:r>
          </a:p>
          <a:p>
            <a:pPr>
              <a:buFont typeface="Wingdings" pitchFamily="2" charset="2"/>
              <a:buNone/>
            </a:pPr>
            <a:r>
              <a:rPr lang="en-US" dirty="0" smtClean="0">
                <a:solidFill>
                  <a:schemeClr val="tx1"/>
                </a:solidFill>
              </a:rPr>
              <a:t>loop be executed?</a:t>
            </a:r>
          </a:p>
          <a:p>
            <a:pPr>
              <a:buFont typeface="Wingdings" pitchFamily="2" charset="2"/>
              <a:buNone/>
            </a:pPr>
            <a:r>
              <a:rPr lang="en-US" i="1" dirty="0" err="1" smtClean="0"/>
              <a:t>i</a:t>
            </a:r>
            <a:r>
              <a:rPr lang="en-US" dirty="0" smtClean="0"/>
              <a:t>: </a:t>
            </a:r>
            <a:r>
              <a:rPr lang="en-US" i="1" dirty="0" smtClean="0"/>
              <a:t>INTEGER</a:t>
            </a:r>
          </a:p>
          <a:p>
            <a:pPr>
              <a:buFont typeface="Wingdings" pitchFamily="2" charset="2"/>
              <a:buNone/>
            </a:pPr>
            <a:r>
              <a:rPr lang="en-US" dirty="0" smtClean="0"/>
              <a:t>...</a:t>
            </a:r>
          </a:p>
          <a:p>
            <a:pPr>
              <a:buFont typeface="Wingdings" pitchFamily="2" charset="2"/>
              <a:buNone/>
            </a:pPr>
            <a:r>
              <a:rPr lang="en-US" b="1" dirty="0" smtClean="0">
                <a:solidFill>
                  <a:srgbClr val="333399"/>
                </a:solidFill>
              </a:rPr>
              <a:t>from</a:t>
            </a:r>
          </a:p>
          <a:p>
            <a:pPr>
              <a:buFont typeface="Wingdings" pitchFamily="2" charset="2"/>
              <a:buNone/>
            </a:pPr>
            <a:r>
              <a:rPr lang="en-US" dirty="0" smtClean="0"/>
              <a:t>	</a:t>
            </a:r>
            <a:r>
              <a:rPr lang="en-US" i="1" dirty="0" err="1" smtClean="0"/>
              <a:t>i</a:t>
            </a:r>
            <a:r>
              <a:rPr lang="en-US" dirty="0" smtClean="0"/>
              <a:t> := 1</a:t>
            </a:r>
          </a:p>
          <a:p>
            <a:pPr>
              <a:buFont typeface="Wingdings" pitchFamily="2" charset="2"/>
              <a:buNone/>
            </a:pPr>
            <a:r>
              <a:rPr lang="en-US" b="1" dirty="0" smtClean="0">
                <a:solidFill>
                  <a:srgbClr val="333399"/>
                </a:solidFill>
              </a:rPr>
              <a:t>until</a:t>
            </a:r>
          </a:p>
          <a:p>
            <a:pPr>
              <a:buFont typeface="Wingdings" pitchFamily="2" charset="2"/>
              <a:buNone/>
            </a:pPr>
            <a:r>
              <a:rPr lang="en-US" dirty="0" smtClean="0"/>
              <a:t>	</a:t>
            </a:r>
            <a:r>
              <a:rPr lang="en-US" i="1" dirty="0" err="1" smtClean="0"/>
              <a:t>i</a:t>
            </a:r>
            <a:r>
              <a:rPr lang="en-US" dirty="0" smtClean="0"/>
              <a:t> &gt; 10</a:t>
            </a:r>
          </a:p>
          <a:p>
            <a:pPr>
              <a:buFont typeface="Wingdings" pitchFamily="2" charset="2"/>
              <a:buNone/>
            </a:pPr>
            <a:r>
              <a:rPr lang="en-US" b="1" dirty="0" smtClean="0">
                <a:solidFill>
                  <a:srgbClr val="333399"/>
                </a:solidFill>
              </a:rPr>
              <a:t>loop</a:t>
            </a:r>
          </a:p>
          <a:p>
            <a:pPr>
              <a:buFont typeface="Wingdings" pitchFamily="2" charset="2"/>
              <a:buNone/>
            </a:pPr>
            <a:r>
              <a:rPr lang="en-US" dirty="0" smtClean="0"/>
              <a:t>	</a:t>
            </a:r>
            <a:r>
              <a:rPr lang="en-US" i="1" dirty="0" smtClean="0"/>
              <a:t>print</a:t>
            </a:r>
            <a:r>
              <a:rPr lang="en-US" dirty="0" smtClean="0"/>
              <a:t> (“I will not say bad things about assistants”)</a:t>
            </a:r>
          </a:p>
          <a:p>
            <a:pPr>
              <a:buFont typeface="Wingdings" pitchFamily="2" charset="2"/>
              <a:buNone/>
            </a:pPr>
            <a:r>
              <a:rPr lang="en-US" dirty="0" smtClean="0"/>
              <a:t>	</a:t>
            </a:r>
            <a:r>
              <a:rPr lang="en-US" i="1" dirty="0" err="1" smtClean="0"/>
              <a:t>i</a:t>
            </a:r>
            <a:r>
              <a:rPr lang="en-US" dirty="0" smtClean="0"/>
              <a:t> := </a:t>
            </a:r>
            <a:r>
              <a:rPr lang="en-US" i="1" dirty="0" err="1" smtClean="0"/>
              <a:t>i</a:t>
            </a:r>
            <a:r>
              <a:rPr lang="en-US" dirty="0" smtClean="0"/>
              <a:t> + 1</a:t>
            </a:r>
          </a:p>
          <a:p>
            <a:pPr>
              <a:buFont typeface="Wingdings" pitchFamily="2" charset="2"/>
              <a:buNone/>
            </a:pPr>
            <a:r>
              <a:rPr lang="en-US" b="1" dirty="0" smtClean="0">
                <a:solidFill>
                  <a:srgbClr val="333399"/>
                </a:solidFill>
              </a:rPr>
              <a:t>end</a:t>
            </a:r>
            <a:endParaRPr lang="ru-RU" b="1" dirty="0" smtClean="0">
              <a:solidFill>
                <a:srgbClr val="333399"/>
              </a:solidFill>
            </a:endParaRPr>
          </a:p>
        </p:txBody>
      </p:sp>
      <p:sp>
        <p:nvSpPr>
          <p:cNvPr id="5124" name="Text Box 3"/>
          <p:cNvSpPr txBox="1">
            <a:spLocks noChangeArrowheads="1"/>
          </p:cNvSpPr>
          <p:nvPr/>
        </p:nvSpPr>
        <p:spPr bwMode="auto">
          <a:xfrm rot="2280000">
            <a:off x="6413500" y="805230"/>
            <a:ext cx="2728913" cy="762000"/>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6" name="Rectangular Callout 5"/>
          <p:cNvSpPr/>
          <p:nvPr/>
        </p:nvSpPr>
        <p:spPr bwMode="auto">
          <a:xfrm>
            <a:off x="2046444" y="2237144"/>
            <a:ext cx="2448194" cy="721325"/>
          </a:xfrm>
          <a:prstGeom prst="wedgeRectCallout">
            <a:avLst>
              <a:gd name="adj1" fmla="val -55230"/>
              <a:gd name="adj2" fmla="val 81610"/>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In Eiffel we usually start counting from 1</a:t>
            </a:r>
            <a:endParaRPr lang="en-US" sz="1800" kern="1200" dirty="0">
              <a:solidFill>
                <a:srgbClr val="333399"/>
              </a:solidFill>
              <a:latin typeface="Comic Sans MS" pitchFamily="66" charset="0"/>
              <a:ea typeface="+mn-ea"/>
              <a:cs typeface="+mn-cs"/>
            </a:endParaRPr>
          </a:p>
        </p:txBody>
      </p:sp>
      <p:sp>
        <p:nvSpPr>
          <p:cNvPr id="7" name="Rounded Rectangle 6"/>
          <p:cNvSpPr/>
          <p:nvPr/>
        </p:nvSpPr>
        <p:spPr bwMode="auto">
          <a:xfrm>
            <a:off x="4583574" y="3458555"/>
            <a:ext cx="927260" cy="754631"/>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lnSpc>
                <a:spcPct val="80000"/>
              </a:lnSpc>
            </a:pPr>
            <a:r>
              <a:rPr lang="en-US" dirty="0" smtClean="0">
                <a:solidFill>
                  <a:srgbClr val="333399"/>
                </a:solidFill>
              </a:rPr>
              <a:t>10</a:t>
            </a:r>
            <a:endParaRPr lang="de-CH"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Simple loop (2)</a:t>
            </a:r>
            <a:endParaRPr lang="ru-RU" smtClean="0"/>
          </a:p>
        </p:txBody>
      </p:sp>
      <p:sp>
        <p:nvSpPr>
          <p:cNvPr id="6147" name="Text Box 3"/>
          <p:cNvSpPr txBox="1">
            <a:spLocks noChangeArrowheads="1"/>
          </p:cNvSpPr>
          <p:nvPr/>
        </p:nvSpPr>
        <p:spPr bwMode="auto">
          <a:xfrm rot="2280000">
            <a:off x="6413500" y="828675"/>
            <a:ext cx="2728913" cy="762000"/>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6148" name="Rectangle 5"/>
          <p:cNvSpPr>
            <a:spLocks noGrp="1" noChangeArrowheads="1"/>
          </p:cNvSpPr>
          <p:nvPr>
            <p:ph type="body" idx="1"/>
          </p:nvPr>
        </p:nvSpPr>
        <p:spPr>
          <a:xfrm>
            <a:off x="449263" y="945663"/>
            <a:ext cx="8424862" cy="5378938"/>
          </a:xfrm>
          <a:noFill/>
        </p:spPr>
        <p:txBody>
          <a:bodyPr/>
          <a:lstStyle/>
          <a:p>
            <a:r>
              <a:rPr lang="en-US" dirty="0" smtClean="0">
                <a:solidFill>
                  <a:schemeClr val="tx1"/>
                </a:solidFill>
              </a:rPr>
              <a:t>And what about this one?</a:t>
            </a:r>
          </a:p>
          <a:p>
            <a:pPr>
              <a:buFont typeface="Wingdings" pitchFamily="2" charset="2"/>
              <a:buNone/>
            </a:pPr>
            <a:r>
              <a:rPr lang="en-US" dirty="0" smtClean="0"/>
              <a:t> </a:t>
            </a:r>
          </a:p>
          <a:p>
            <a:pPr>
              <a:buFont typeface="Wingdings" pitchFamily="2" charset="2"/>
              <a:buNone/>
            </a:pPr>
            <a:r>
              <a:rPr lang="en-US" i="1" dirty="0" err="1" smtClean="0"/>
              <a:t>i</a:t>
            </a:r>
            <a:r>
              <a:rPr lang="en-US" dirty="0" smtClean="0"/>
              <a:t>: </a:t>
            </a:r>
            <a:r>
              <a:rPr lang="en-US" i="1" dirty="0" smtClean="0"/>
              <a:t>INTEGER</a:t>
            </a:r>
          </a:p>
          <a:p>
            <a:pPr>
              <a:buFont typeface="Wingdings" pitchFamily="2" charset="2"/>
              <a:buNone/>
            </a:pPr>
            <a:r>
              <a:rPr lang="en-US" dirty="0" smtClean="0"/>
              <a:t>...</a:t>
            </a:r>
          </a:p>
          <a:p>
            <a:pPr>
              <a:buFont typeface="Wingdings" pitchFamily="2" charset="2"/>
              <a:buNone/>
            </a:pPr>
            <a:r>
              <a:rPr lang="en-US" b="1" dirty="0" smtClean="0">
                <a:solidFill>
                  <a:srgbClr val="333399"/>
                </a:solidFill>
              </a:rPr>
              <a:t>from</a:t>
            </a:r>
          </a:p>
          <a:p>
            <a:pPr>
              <a:buFont typeface="Wingdings" pitchFamily="2" charset="2"/>
              <a:buNone/>
            </a:pPr>
            <a:r>
              <a:rPr lang="en-US" dirty="0" smtClean="0"/>
              <a:t>	</a:t>
            </a:r>
            <a:r>
              <a:rPr lang="en-US" i="1" dirty="0" err="1" smtClean="0"/>
              <a:t>i</a:t>
            </a:r>
            <a:r>
              <a:rPr lang="en-US" dirty="0" smtClean="0"/>
              <a:t> := 10</a:t>
            </a:r>
          </a:p>
          <a:p>
            <a:pPr>
              <a:buFont typeface="Wingdings" pitchFamily="2" charset="2"/>
              <a:buNone/>
            </a:pPr>
            <a:r>
              <a:rPr lang="en-US" b="1" dirty="0" smtClean="0">
                <a:solidFill>
                  <a:srgbClr val="333399"/>
                </a:solidFill>
              </a:rPr>
              <a:t>until</a:t>
            </a:r>
          </a:p>
          <a:p>
            <a:pPr>
              <a:buFont typeface="Wingdings" pitchFamily="2" charset="2"/>
              <a:buNone/>
            </a:pPr>
            <a:r>
              <a:rPr lang="en-US" dirty="0" smtClean="0"/>
              <a:t>	</a:t>
            </a:r>
            <a:r>
              <a:rPr lang="en-US" i="1" dirty="0" err="1" smtClean="0"/>
              <a:t>i</a:t>
            </a:r>
            <a:r>
              <a:rPr lang="en-US" dirty="0" smtClean="0"/>
              <a:t> &lt; 1</a:t>
            </a:r>
          </a:p>
          <a:p>
            <a:pPr>
              <a:buFont typeface="Wingdings" pitchFamily="2" charset="2"/>
              <a:buNone/>
            </a:pPr>
            <a:r>
              <a:rPr lang="en-US" b="1" dirty="0" smtClean="0">
                <a:solidFill>
                  <a:srgbClr val="333399"/>
                </a:solidFill>
              </a:rPr>
              <a:t>loop</a:t>
            </a:r>
          </a:p>
          <a:p>
            <a:pPr>
              <a:buFont typeface="Wingdings" pitchFamily="2" charset="2"/>
              <a:buNone/>
            </a:pPr>
            <a:r>
              <a:rPr lang="en-US" dirty="0" smtClean="0"/>
              <a:t>	</a:t>
            </a:r>
            <a:r>
              <a:rPr lang="en-US" i="1" dirty="0" smtClean="0"/>
              <a:t>print</a:t>
            </a:r>
            <a:r>
              <a:rPr lang="en-US" dirty="0" smtClean="0"/>
              <a:t> (“I will not say bad things about assistants”)</a:t>
            </a:r>
          </a:p>
          <a:p>
            <a:pPr>
              <a:buFont typeface="Wingdings" pitchFamily="2" charset="2"/>
              <a:buNone/>
            </a:pPr>
            <a:r>
              <a:rPr lang="en-US" b="1" dirty="0" smtClean="0">
                <a:solidFill>
                  <a:srgbClr val="333399"/>
                </a:solidFill>
              </a:rPr>
              <a:t>end</a:t>
            </a:r>
            <a:endParaRPr lang="ru-RU" b="1" dirty="0" smtClean="0">
              <a:solidFill>
                <a:srgbClr val="333399"/>
              </a:solidFill>
            </a:endParaRPr>
          </a:p>
        </p:txBody>
      </p:sp>
      <p:sp>
        <p:nvSpPr>
          <p:cNvPr id="6" name="Rounded Rectangle 5"/>
          <p:cNvSpPr/>
          <p:nvPr/>
        </p:nvSpPr>
        <p:spPr bwMode="auto">
          <a:xfrm>
            <a:off x="3236485" y="3712308"/>
            <a:ext cx="2640723" cy="1062891"/>
          </a:xfrm>
          <a:prstGeom prst="roundRect">
            <a:avLst/>
          </a:prstGeom>
          <a:solidFill>
            <a:srgbClr val="FF6161"/>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lnSpc>
                <a:spcPct val="80000"/>
              </a:lnSpc>
            </a:pPr>
            <a:r>
              <a:rPr lang="en-US" sz="1800" dirty="0" smtClean="0">
                <a:solidFill>
                  <a:srgbClr val="333399"/>
                </a:solidFill>
              </a:rPr>
              <a:t>Caution!</a:t>
            </a:r>
          </a:p>
          <a:p>
            <a:pPr algn="ctr">
              <a:lnSpc>
                <a:spcPct val="80000"/>
              </a:lnSpc>
            </a:pPr>
            <a:r>
              <a:rPr lang="en-US" sz="1800" kern="1200" dirty="0" smtClean="0">
                <a:solidFill>
                  <a:srgbClr val="333399"/>
                </a:solidFill>
                <a:latin typeface="Comic Sans MS" pitchFamily="66" charset="0"/>
                <a:ea typeface="+mn-ea"/>
                <a:cs typeface="+mn-cs"/>
              </a:rPr>
              <a:t>Loops can be infinite!</a:t>
            </a:r>
            <a:endParaRPr lang="de-CH" sz="1800" kern="1200" dirty="0">
              <a:solidFill>
                <a:srgbClr val="333399"/>
              </a:solidFill>
              <a:latin typeface="Comic Sans MS" pitchFamily="66" charset="0"/>
              <a:ea typeface="+mn-ea"/>
              <a:cs typeface="+mn-cs"/>
            </a:endParaRPr>
          </a:p>
        </p:txBody>
      </p:sp>
      <p:sp>
        <p:nvSpPr>
          <p:cNvPr id="7" name="Rounded Rectangle 6"/>
          <p:cNvSpPr/>
          <p:nvPr/>
        </p:nvSpPr>
        <p:spPr bwMode="auto">
          <a:xfrm>
            <a:off x="4119623" y="2696309"/>
            <a:ext cx="772847" cy="672122"/>
          </a:xfrm>
          <a:prstGeom prst="roundRect">
            <a:avLst/>
          </a:prstGeom>
          <a:solidFill>
            <a:srgbClr val="FF6161"/>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lnSpc>
                <a:spcPct val="80000"/>
              </a:lnSpc>
            </a:pPr>
            <a:r>
              <a:rPr lang="de-CH" sz="3600" kern="1200" dirty="0" smtClean="0">
                <a:solidFill>
                  <a:srgbClr val="333399"/>
                </a:solidFill>
                <a:latin typeface="Comic Sans MS" pitchFamily="66" charset="0"/>
                <a:ea typeface="+mn-ea"/>
                <a:cs typeface="+mn-cs"/>
              </a:rPr>
              <a:t>∞</a:t>
            </a:r>
            <a:endParaRPr lang="de-CH" sz="36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What does this function do?</a:t>
            </a:r>
            <a:endParaRPr lang="ru-RU" smtClean="0"/>
          </a:p>
        </p:txBody>
      </p:sp>
      <p:sp>
        <p:nvSpPr>
          <p:cNvPr id="7171" name="Rectangle 3"/>
          <p:cNvSpPr>
            <a:spLocks noGrp="1" noChangeArrowheads="1"/>
          </p:cNvSpPr>
          <p:nvPr>
            <p:ph type="body" idx="1"/>
          </p:nvPr>
        </p:nvSpPr>
        <p:spPr>
          <a:xfrm>
            <a:off x="468313" y="740053"/>
            <a:ext cx="8424862" cy="5435379"/>
          </a:xfrm>
        </p:spPr>
        <p:txBody>
          <a:bodyPr/>
          <a:lstStyle/>
          <a:p>
            <a:pPr>
              <a:spcBef>
                <a:spcPts val="0"/>
              </a:spcBef>
              <a:buFont typeface="Wingdings" pitchFamily="2" charset="2"/>
              <a:buNone/>
            </a:pPr>
            <a:r>
              <a:rPr lang="en-US" sz="2200" i="1" dirty="0" smtClean="0">
                <a:solidFill>
                  <a:srgbClr val="3E609E"/>
                </a:solidFill>
              </a:rPr>
              <a:t>	</a:t>
            </a:r>
            <a:r>
              <a:rPr lang="en-US" i="1" dirty="0" smtClean="0"/>
              <a:t>f</a:t>
            </a:r>
            <a:r>
              <a:rPr lang="en-US" dirty="0" smtClean="0"/>
              <a:t> (</a:t>
            </a:r>
            <a:r>
              <a:rPr lang="en-US" i="1" dirty="0" smtClean="0"/>
              <a:t>n</a:t>
            </a:r>
            <a:r>
              <a:rPr lang="en-US" dirty="0" smtClean="0"/>
              <a:t>: </a:t>
            </a:r>
            <a:r>
              <a:rPr lang="en-US" i="1" dirty="0" smtClean="0"/>
              <a:t>INTEGER</a:t>
            </a:r>
            <a:r>
              <a:rPr lang="en-US" dirty="0" smtClean="0"/>
              <a:t>): </a:t>
            </a:r>
            <a:r>
              <a:rPr lang="en-US" i="1" dirty="0" smtClean="0"/>
              <a:t>INTEGER</a:t>
            </a:r>
            <a:r>
              <a:rPr lang="en-US" dirty="0" smtClean="0"/>
              <a:t> </a:t>
            </a:r>
            <a:r>
              <a:rPr lang="en-US" dirty="0" smtClean="0"/>
              <a:t>is</a:t>
            </a:r>
          </a:p>
          <a:p>
            <a:pPr>
              <a:spcBef>
                <a:spcPts val="0"/>
              </a:spcBef>
              <a:buFont typeface="Wingdings" pitchFamily="2" charset="2"/>
              <a:buNone/>
            </a:pPr>
            <a:r>
              <a:rPr lang="en-US" dirty="0" smtClean="0"/>
              <a:t>	</a:t>
            </a:r>
            <a:r>
              <a:rPr lang="en-US" dirty="0" smtClean="0"/>
              <a:t>	</a:t>
            </a:r>
            <a:r>
              <a:rPr lang="en-US" b="1" dirty="0" smtClean="0">
                <a:solidFill>
                  <a:srgbClr val="333399"/>
                </a:solidFill>
              </a:rPr>
              <a:t>require</a:t>
            </a:r>
          </a:p>
          <a:p>
            <a:pPr>
              <a:spcBef>
                <a:spcPts val="0"/>
              </a:spcBef>
              <a:buFont typeface="Wingdings" pitchFamily="2" charset="2"/>
              <a:buNone/>
            </a:pPr>
            <a:r>
              <a:rPr lang="en-US" dirty="0" smtClean="0"/>
              <a:t>	</a:t>
            </a:r>
            <a:r>
              <a:rPr lang="en-US" dirty="0" smtClean="0"/>
              <a:t>		n &gt;= 0</a:t>
            </a:r>
            <a:endParaRPr lang="en-US" dirty="0" smtClean="0"/>
          </a:p>
          <a:p>
            <a:pPr>
              <a:spcBef>
                <a:spcPts val="0"/>
              </a:spcBef>
              <a:buFont typeface="Wingdings" pitchFamily="2" charset="2"/>
              <a:buNone/>
            </a:pPr>
            <a:r>
              <a:rPr lang="en-US" dirty="0" smtClean="0"/>
              <a:t>		</a:t>
            </a:r>
            <a:r>
              <a:rPr lang="en-US" b="1" dirty="0" smtClean="0">
                <a:solidFill>
                  <a:srgbClr val="003399"/>
                </a:solidFill>
              </a:rPr>
              <a:t>local</a:t>
            </a:r>
          </a:p>
          <a:p>
            <a:pPr>
              <a:spcBef>
                <a:spcPts val="0"/>
              </a:spcBef>
              <a:buFont typeface="Wingdings" pitchFamily="2" charset="2"/>
              <a:buNone/>
            </a:pPr>
            <a:r>
              <a:rPr lang="en-US" dirty="0" smtClean="0"/>
              <a:t>			</a:t>
            </a:r>
            <a:r>
              <a:rPr lang="en-US" i="1" dirty="0" err="1" smtClean="0"/>
              <a:t>i</a:t>
            </a:r>
            <a:r>
              <a:rPr lang="en-US" dirty="0" smtClean="0"/>
              <a:t>: </a:t>
            </a:r>
            <a:r>
              <a:rPr lang="en-US" i="1" dirty="0" smtClean="0"/>
              <a:t>INTEGER</a:t>
            </a:r>
          </a:p>
          <a:p>
            <a:pPr>
              <a:spcBef>
                <a:spcPts val="0"/>
              </a:spcBef>
              <a:buFont typeface="Wingdings" pitchFamily="2" charset="2"/>
              <a:buNone/>
            </a:pPr>
            <a:r>
              <a:rPr lang="en-US" dirty="0" smtClean="0"/>
              <a:t>		</a:t>
            </a:r>
            <a:r>
              <a:rPr lang="en-US" b="1" dirty="0" smtClean="0">
                <a:solidFill>
                  <a:srgbClr val="003399"/>
                </a:solidFill>
              </a:rPr>
              <a:t>do</a:t>
            </a:r>
          </a:p>
          <a:p>
            <a:pPr>
              <a:spcBef>
                <a:spcPts val="0"/>
              </a:spcBef>
              <a:buFont typeface="Wingdings" pitchFamily="2" charset="2"/>
              <a:buNone/>
            </a:pPr>
            <a:r>
              <a:rPr lang="en-US" dirty="0" smtClean="0"/>
              <a:t>			</a:t>
            </a:r>
            <a:r>
              <a:rPr lang="en-US" b="1" dirty="0" smtClean="0">
                <a:solidFill>
                  <a:srgbClr val="003399"/>
                </a:solidFill>
              </a:rPr>
              <a:t>from</a:t>
            </a:r>
          </a:p>
          <a:p>
            <a:pPr>
              <a:spcBef>
                <a:spcPts val="0"/>
              </a:spcBef>
              <a:buFont typeface="Wingdings" pitchFamily="2" charset="2"/>
              <a:buNone/>
            </a:pPr>
            <a:r>
              <a:rPr lang="en-US" dirty="0" smtClean="0"/>
              <a:t>				</a:t>
            </a:r>
            <a:r>
              <a:rPr lang="en-US" i="1" dirty="0" err="1" smtClean="0"/>
              <a:t>i</a:t>
            </a:r>
            <a:r>
              <a:rPr lang="en-US" dirty="0" smtClean="0"/>
              <a:t> := 2</a:t>
            </a:r>
          </a:p>
          <a:p>
            <a:pPr>
              <a:spcBef>
                <a:spcPts val="0"/>
              </a:spcBef>
              <a:buFont typeface="Wingdings" pitchFamily="2" charset="2"/>
              <a:buNone/>
            </a:pPr>
            <a:r>
              <a:rPr lang="en-US" dirty="0" smtClean="0"/>
              <a:t>				</a:t>
            </a:r>
            <a:r>
              <a:rPr lang="en-US" b="1" dirty="0" smtClean="0">
                <a:solidFill>
                  <a:srgbClr val="003399"/>
                </a:solidFill>
              </a:rPr>
              <a:t>Result</a:t>
            </a:r>
            <a:r>
              <a:rPr lang="en-US" dirty="0" smtClean="0"/>
              <a:t> := 1</a:t>
            </a:r>
          </a:p>
          <a:p>
            <a:pPr>
              <a:spcBef>
                <a:spcPts val="0"/>
              </a:spcBef>
              <a:buFont typeface="Wingdings" pitchFamily="2" charset="2"/>
              <a:buNone/>
            </a:pPr>
            <a:r>
              <a:rPr lang="en-US" dirty="0" smtClean="0"/>
              <a:t>			</a:t>
            </a:r>
            <a:r>
              <a:rPr lang="en-US" b="1" dirty="0" smtClean="0">
                <a:solidFill>
                  <a:srgbClr val="003399"/>
                </a:solidFill>
              </a:rPr>
              <a:t>until</a:t>
            </a:r>
          </a:p>
          <a:p>
            <a:pPr>
              <a:spcBef>
                <a:spcPts val="0"/>
              </a:spcBef>
              <a:buFont typeface="Wingdings" pitchFamily="2" charset="2"/>
              <a:buNone/>
            </a:pPr>
            <a:r>
              <a:rPr lang="en-US" dirty="0" smtClean="0"/>
              <a:t>				</a:t>
            </a:r>
            <a:r>
              <a:rPr lang="en-US" i="1" dirty="0" err="1" smtClean="0"/>
              <a:t>i</a:t>
            </a:r>
            <a:r>
              <a:rPr lang="en-US" dirty="0" smtClean="0"/>
              <a:t> &gt; </a:t>
            </a:r>
            <a:r>
              <a:rPr lang="en-US" i="1" dirty="0" smtClean="0"/>
              <a:t>n</a:t>
            </a:r>
            <a:endParaRPr lang="en-US" dirty="0" smtClean="0"/>
          </a:p>
          <a:p>
            <a:pPr>
              <a:spcBef>
                <a:spcPts val="0"/>
              </a:spcBef>
              <a:buFont typeface="Wingdings" pitchFamily="2" charset="2"/>
              <a:buNone/>
            </a:pPr>
            <a:r>
              <a:rPr lang="en-US" dirty="0" smtClean="0"/>
              <a:t>			</a:t>
            </a:r>
            <a:r>
              <a:rPr lang="en-US" b="1" dirty="0" smtClean="0">
                <a:solidFill>
                  <a:srgbClr val="003399"/>
                </a:solidFill>
              </a:rPr>
              <a:t>loop</a:t>
            </a:r>
          </a:p>
          <a:p>
            <a:pPr>
              <a:spcBef>
                <a:spcPts val="0"/>
              </a:spcBef>
              <a:buFont typeface="Wingdings" pitchFamily="2" charset="2"/>
              <a:buNone/>
            </a:pPr>
            <a:r>
              <a:rPr lang="en-US" dirty="0" smtClean="0"/>
              <a:t>				</a:t>
            </a:r>
            <a:r>
              <a:rPr lang="en-US" b="1" dirty="0" smtClean="0">
                <a:solidFill>
                  <a:srgbClr val="003399"/>
                </a:solidFill>
              </a:rPr>
              <a:t>Result</a:t>
            </a:r>
            <a:r>
              <a:rPr lang="en-US" dirty="0" smtClean="0"/>
              <a:t> := </a:t>
            </a:r>
            <a:r>
              <a:rPr lang="en-US" b="1" dirty="0" smtClean="0">
                <a:solidFill>
                  <a:srgbClr val="003399"/>
                </a:solidFill>
              </a:rPr>
              <a:t>Result</a:t>
            </a:r>
            <a:r>
              <a:rPr lang="en-US" dirty="0" smtClean="0"/>
              <a:t> * </a:t>
            </a:r>
            <a:r>
              <a:rPr lang="en-US" i="1" dirty="0" err="1" smtClean="0"/>
              <a:t>i</a:t>
            </a:r>
            <a:endParaRPr lang="en-US" i="1" dirty="0" smtClean="0"/>
          </a:p>
          <a:p>
            <a:pPr>
              <a:spcBef>
                <a:spcPts val="0"/>
              </a:spcBef>
              <a:buFont typeface="Wingdings" pitchFamily="2" charset="2"/>
              <a:buNone/>
            </a:pPr>
            <a:r>
              <a:rPr lang="en-US" dirty="0" smtClean="0"/>
              <a:t>				</a:t>
            </a:r>
            <a:r>
              <a:rPr lang="en-US" i="1" dirty="0" err="1" smtClean="0"/>
              <a:t>i</a:t>
            </a:r>
            <a:r>
              <a:rPr lang="en-US" dirty="0" smtClean="0"/>
              <a:t> := </a:t>
            </a:r>
            <a:r>
              <a:rPr lang="en-US" i="1" dirty="0" err="1" smtClean="0"/>
              <a:t>i</a:t>
            </a:r>
            <a:r>
              <a:rPr lang="en-US" dirty="0" smtClean="0"/>
              <a:t> + 1</a:t>
            </a:r>
          </a:p>
          <a:p>
            <a:pPr>
              <a:spcBef>
                <a:spcPts val="0"/>
              </a:spcBef>
              <a:buFont typeface="Wingdings" pitchFamily="2" charset="2"/>
              <a:buNone/>
            </a:pPr>
            <a:r>
              <a:rPr lang="en-US" dirty="0" smtClean="0"/>
              <a:t>			</a:t>
            </a:r>
            <a:r>
              <a:rPr lang="en-US" b="1" dirty="0" smtClean="0">
                <a:solidFill>
                  <a:srgbClr val="003399"/>
                </a:solidFill>
              </a:rPr>
              <a:t>end</a:t>
            </a:r>
          </a:p>
          <a:p>
            <a:pPr>
              <a:spcBef>
                <a:spcPts val="0"/>
              </a:spcBef>
              <a:buFont typeface="Wingdings" pitchFamily="2" charset="2"/>
              <a:buNone/>
            </a:pPr>
            <a:r>
              <a:rPr lang="en-US" dirty="0" smtClean="0"/>
              <a:t>		</a:t>
            </a:r>
            <a:r>
              <a:rPr lang="en-US" b="1" dirty="0" smtClean="0">
                <a:solidFill>
                  <a:srgbClr val="003399"/>
                </a:solidFill>
              </a:rPr>
              <a:t>end</a:t>
            </a:r>
            <a:endParaRPr lang="ru-RU" b="1" dirty="0" smtClean="0">
              <a:solidFill>
                <a:srgbClr val="003399"/>
              </a:solidFill>
            </a:endParaRPr>
          </a:p>
        </p:txBody>
      </p:sp>
      <p:sp>
        <p:nvSpPr>
          <p:cNvPr id="34820" name="Text Box 4"/>
          <p:cNvSpPr txBox="1">
            <a:spLocks noChangeArrowheads="1"/>
          </p:cNvSpPr>
          <p:nvPr/>
        </p:nvSpPr>
        <p:spPr bwMode="auto">
          <a:xfrm>
            <a:off x="265472" y="785662"/>
            <a:ext cx="1438275" cy="369332"/>
          </a:xfrm>
          <a:prstGeom prst="rect">
            <a:avLst/>
          </a:prstGeom>
          <a:solidFill>
            <a:schemeClr val="bg1"/>
          </a:solidFill>
          <a:ln w="9525">
            <a:noFill/>
            <a:miter lim="800000"/>
            <a:headEnd/>
            <a:tailEnd/>
          </a:ln>
        </p:spPr>
        <p:txBody>
          <a:bodyPr tIns="0" bIns="0">
            <a:spAutoFit/>
          </a:bodyPr>
          <a:lstStyle/>
          <a:p>
            <a:pPr>
              <a:spcBef>
                <a:spcPct val="50000"/>
              </a:spcBef>
            </a:pPr>
            <a:r>
              <a:rPr lang="en-US" i="1" dirty="0">
                <a:solidFill>
                  <a:srgbClr val="3333FF"/>
                </a:solidFill>
                <a:latin typeface="+mn-lt"/>
              </a:rPr>
              <a:t>factorial</a:t>
            </a:r>
            <a:endParaRPr lang="ru-RU" i="1" dirty="0">
              <a:solidFill>
                <a:srgbClr val="3333FF"/>
              </a:solidFill>
              <a:latin typeface="+mn-lt"/>
            </a:endParaRPr>
          </a:p>
        </p:txBody>
      </p:sp>
      <p:sp>
        <p:nvSpPr>
          <p:cNvPr id="7173" name="Text Box 3"/>
          <p:cNvSpPr txBox="1">
            <a:spLocks noChangeArrowheads="1"/>
          </p:cNvSpPr>
          <p:nvPr/>
        </p:nvSpPr>
        <p:spPr bwMode="auto">
          <a:xfrm rot="2280000">
            <a:off x="6413500" y="751665"/>
            <a:ext cx="2728913" cy="762000"/>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solidFill>
                  <a:srgbClr val="FFFF00"/>
                </a:solidFill>
              </a:rPr>
              <a:t>Hands-On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fade">
                                      <p:cBhvr>
                                        <p:cTn id="7" dur="1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Invariant and variant</a:t>
            </a:r>
            <a:endParaRPr lang="ru-RU" dirty="0" smtClean="0"/>
          </a:p>
        </p:txBody>
      </p:sp>
      <p:sp>
        <p:nvSpPr>
          <p:cNvPr id="8195" name="Rectangle 3"/>
          <p:cNvSpPr>
            <a:spLocks noGrp="1" noChangeArrowheads="1"/>
          </p:cNvSpPr>
          <p:nvPr>
            <p:ph type="body" idx="1"/>
          </p:nvPr>
        </p:nvSpPr>
        <p:spPr>
          <a:xfrm>
            <a:off x="468313" y="953477"/>
            <a:ext cx="8424862" cy="5447323"/>
          </a:xfrm>
        </p:spPr>
        <p:txBody>
          <a:bodyPr/>
          <a:lstStyle/>
          <a:p>
            <a:r>
              <a:rPr lang="en-US" dirty="0" smtClean="0">
                <a:solidFill>
                  <a:srgbClr val="990000"/>
                </a:solidFill>
              </a:rPr>
              <a:t>Loop invariant </a:t>
            </a:r>
            <a:r>
              <a:rPr lang="en-US" dirty="0" smtClean="0">
                <a:solidFill>
                  <a:schemeClr val="tx1"/>
                </a:solidFill>
              </a:rPr>
              <a:t>(do not mix with class invariant)</a:t>
            </a:r>
          </a:p>
          <a:p>
            <a:pPr lvl="1"/>
            <a:r>
              <a:rPr lang="en-US" dirty="0" smtClean="0">
                <a:solidFill>
                  <a:schemeClr val="tx1"/>
                </a:solidFill>
              </a:rPr>
              <a:t> holds after execution of </a:t>
            </a:r>
            <a:r>
              <a:rPr lang="en-US" b="1" dirty="0" smtClean="0">
                <a:solidFill>
                  <a:srgbClr val="333399"/>
                </a:solidFill>
              </a:rPr>
              <a:t>from</a:t>
            </a:r>
            <a:r>
              <a:rPr lang="en-US" dirty="0" smtClean="0">
                <a:solidFill>
                  <a:schemeClr val="tx1"/>
                </a:solidFill>
              </a:rPr>
              <a:t> clause and after each execution of </a:t>
            </a:r>
            <a:r>
              <a:rPr lang="en-US" b="1" dirty="0" smtClean="0">
                <a:solidFill>
                  <a:srgbClr val="333399"/>
                </a:solidFill>
              </a:rPr>
              <a:t>loop</a:t>
            </a:r>
            <a:r>
              <a:rPr lang="en-US" dirty="0" smtClean="0">
                <a:solidFill>
                  <a:schemeClr val="tx1"/>
                </a:solidFill>
              </a:rPr>
              <a:t> clause</a:t>
            </a:r>
          </a:p>
          <a:p>
            <a:pPr lvl="1"/>
            <a:r>
              <a:rPr lang="en-US" dirty="0" smtClean="0">
                <a:solidFill>
                  <a:schemeClr val="tx1"/>
                </a:solidFill>
              </a:rPr>
              <a:t>captures how the loop iteratively solves the problem: e.g. “to calculate the sum of all </a:t>
            </a:r>
            <a:r>
              <a:rPr lang="en-US" i="1" dirty="0" smtClean="0">
                <a:solidFill>
                  <a:schemeClr val="tx1"/>
                </a:solidFill>
              </a:rPr>
              <a:t>n</a:t>
            </a:r>
            <a:r>
              <a:rPr lang="en-US" dirty="0" smtClean="0">
                <a:solidFill>
                  <a:schemeClr val="tx1"/>
                </a:solidFill>
              </a:rPr>
              <a:t> elements in a list, on each iteration </a:t>
            </a:r>
            <a:r>
              <a:rPr lang="en-US" i="1" dirty="0" err="1" smtClean="0">
                <a:solidFill>
                  <a:schemeClr val="tx1"/>
                </a:solidFill>
              </a:rPr>
              <a:t>i</a:t>
            </a:r>
            <a:r>
              <a:rPr lang="en-US" dirty="0" smtClean="0">
                <a:solidFill>
                  <a:schemeClr val="tx1"/>
                </a:solidFill>
              </a:rPr>
              <a:t> (</a:t>
            </a:r>
            <a:r>
              <a:rPr lang="en-US" i="1" dirty="0" err="1" smtClean="0">
                <a:solidFill>
                  <a:schemeClr val="tx1"/>
                </a:solidFill>
              </a:rPr>
              <a:t>i</a:t>
            </a:r>
            <a:r>
              <a:rPr lang="en-US" dirty="0" smtClean="0">
                <a:solidFill>
                  <a:schemeClr val="tx1"/>
                </a:solidFill>
              </a:rPr>
              <a:t> = 1..</a:t>
            </a:r>
            <a:r>
              <a:rPr lang="en-US" i="1" dirty="0" smtClean="0">
                <a:solidFill>
                  <a:schemeClr val="tx1"/>
                </a:solidFill>
              </a:rPr>
              <a:t>n</a:t>
            </a:r>
            <a:r>
              <a:rPr lang="en-US" dirty="0" smtClean="0">
                <a:solidFill>
                  <a:schemeClr val="tx1"/>
                </a:solidFill>
              </a:rPr>
              <a:t>) the sum of first </a:t>
            </a:r>
            <a:r>
              <a:rPr lang="en-US" i="1" dirty="0" err="1" smtClean="0">
                <a:solidFill>
                  <a:schemeClr val="tx1"/>
                </a:solidFill>
              </a:rPr>
              <a:t>i</a:t>
            </a:r>
            <a:r>
              <a:rPr lang="en-US" dirty="0" smtClean="0">
                <a:solidFill>
                  <a:schemeClr val="tx1"/>
                </a:solidFill>
              </a:rPr>
              <a:t> elements is obtained”</a:t>
            </a:r>
          </a:p>
          <a:p>
            <a:r>
              <a:rPr lang="en-US" dirty="0" smtClean="0">
                <a:solidFill>
                  <a:srgbClr val="990000"/>
                </a:solidFill>
              </a:rPr>
              <a:t>Loop variant</a:t>
            </a:r>
          </a:p>
          <a:p>
            <a:pPr lvl="1"/>
            <a:r>
              <a:rPr lang="en-US" dirty="0" smtClean="0">
                <a:solidFill>
                  <a:schemeClr val="tx1"/>
                </a:solidFill>
              </a:rPr>
              <a:t>integer expression that is nonnegative after execution of </a:t>
            </a:r>
            <a:r>
              <a:rPr lang="en-US" b="1" dirty="0" smtClean="0">
                <a:solidFill>
                  <a:srgbClr val="333399"/>
                </a:solidFill>
              </a:rPr>
              <a:t>from</a:t>
            </a:r>
            <a:r>
              <a:rPr lang="en-US" dirty="0" smtClean="0">
                <a:solidFill>
                  <a:schemeClr val="tx1"/>
                </a:solidFill>
              </a:rPr>
              <a:t> clause and after each execution of </a:t>
            </a:r>
            <a:r>
              <a:rPr lang="en-US" b="1" dirty="0" smtClean="0">
                <a:solidFill>
                  <a:srgbClr val="333399"/>
                </a:solidFill>
              </a:rPr>
              <a:t>loop</a:t>
            </a:r>
            <a:r>
              <a:rPr lang="en-US" dirty="0" smtClean="0">
                <a:solidFill>
                  <a:schemeClr val="tx1"/>
                </a:solidFill>
              </a:rPr>
              <a:t> clause and strictly decreases with each iteration</a:t>
            </a:r>
          </a:p>
          <a:p>
            <a:pPr lvl="1"/>
            <a:r>
              <a:rPr lang="en-US" dirty="0" smtClean="0">
                <a:solidFill>
                  <a:schemeClr val="tx1"/>
                </a:solidFill>
              </a:rPr>
              <a:t>a loop with a correct variant can not be infinite (why?)</a:t>
            </a:r>
            <a:endParaRPr lang="ru-RU"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Today</a:t>
            </a:r>
            <a:endParaRPr lang="de-CH" dirty="0"/>
          </a:p>
        </p:txBody>
      </p:sp>
      <p:sp>
        <p:nvSpPr>
          <p:cNvPr id="3" name="Content Placeholder 2"/>
          <p:cNvSpPr>
            <a:spLocks noGrp="1"/>
          </p:cNvSpPr>
          <p:nvPr>
            <p:ph idx="1"/>
          </p:nvPr>
        </p:nvSpPr>
        <p:spPr/>
        <p:txBody>
          <a:bodyPr/>
          <a:lstStyle/>
          <a:p>
            <a:pPr>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Conditional</a:t>
            </a:r>
          </a:p>
          <a:p>
            <a:pPr>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Loop</a:t>
            </a:r>
          </a:p>
          <a:p>
            <a:pPr>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Linked list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68313" y="944563"/>
            <a:ext cx="8424862" cy="5627687"/>
          </a:xfrm>
        </p:spPr>
        <p:txBody>
          <a:bodyPr/>
          <a:lstStyle/>
          <a:p>
            <a:r>
              <a:rPr lang="en-US" dirty="0" smtClean="0">
                <a:solidFill>
                  <a:schemeClr val="tx1"/>
                </a:solidFill>
              </a:rPr>
              <a:t>What are the invariant and variant of </a:t>
            </a:r>
          </a:p>
          <a:p>
            <a:pPr>
              <a:buFont typeface="Wingdings" pitchFamily="2" charset="2"/>
              <a:buNone/>
            </a:pPr>
            <a:r>
              <a:rPr lang="en-US" dirty="0" smtClean="0">
                <a:solidFill>
                  <a:schemeClr val="tx1"/>
                </a:solidFill>
              </a:rPr>
              <a:t>the “factorial” loop?</a:t>
            </a:r>
          </a:p>
          <a:p>
            <a:pPr>
              <a:buFont typeface="Wingdings" pitchFamily="2" charset="2"/>
              <a:buNone/>
            </a:pPr>
            <a:r>
              <a:rPr lang="en-US" sz="2200" dirty="0" smtClean="0"/>
              <a:t>	</a:t>
            </a:r>
            <a:r>
              <a:rPr lang="en-US" sz="2000" b="1" dirty="0" smtClean="0">
                <a:solidFill>
                  <a:srgbClr val="333399"/>
                </a:solidFill>
              </a:rPr>
              <a:t>from</a:t>
            </a:r>
          </a:p>
          <a:p>
            <a:pPr>
              <a:buFont typeface="Wingdings" pitchFamily="2" charset="2"/>
              <a:buNone/>
            </a:pPr>
            <a:r>
              <a:rPr lang="en-US" sz="2000" dirty="0" smtClean="0"/>
              <a:t>		</a:t>
            </a:r>
            <a:r>
              <a:rPr lang="en-US" sz="2000" i="1" dirty="0" err="1" smtClean="0"/>
              <a:t>i</a:t>
            </a:r>
            <a:r>
              <a:rPr lang="en-US" sz="2000" dirty="0" smtClean="0"/>
              <a:t> := 2</a:t>
            </a:r>
          </a:p>
          <a:p>
            <a:pPr>
              <a:buFont typeface="Wingdings" pitchFamily="2" charset="2"/>
              <a:buNone/>
            </a:pPr>
            <a:r>
              <a:rPr lang="en-US" sz="2000" dirty="0" smtClean="0"/>
              <a:t>		</a:t>
            </a:r>
            <a:r>
              <a:rPr lang="en-US" sz="2000" b="1" dirty="0" smtClean="0">
                <a:solidFill>
                  <a:srgbClr val="333399"/>
                </a:solidFill>
              </a:rPr>
              <a:t>Result</a:t>
            </a:r>
            <a:r>
              <a:rPr lang="en-US" sz="2000" dirty="0" smtClean="0"/>
              <a:t> := 1</a:t>
            </a:r>
          </a:p>
          <a:p>
            <a:pPr>
              <a:buFont typeface="Wingdings" pitchFamily="2" charset="2"/>
              <a:buNone/>
            </a:pPr>
            <a:r>
              <a:rPr lang="en-US" sz="2000" dirty="0" smtClean="0"/>
              <a:t>	</a:t>
            </a:r>
            <a:r>
              <a:rPr lang="en-US" sz="2000" b="1" dirty="0" smtClean="0">
                <a:solidFill>
                  <a:srgbClr val="333399"/>
                </a:solidFill>
              </a:rPr>
              <a:t>invariant</a:t>
            </a:r>
          </a:p>
          <a:p>
            <a:pPr>
              <a:buFont typeface="Wingdings" pitchFamily="2" charset="2"/>
              <a:buNone/>
            </a:pPr>
            <a:r>
              <a:rPr lang="en-US" sz="2000" dirty="0" smtClean="0"/>
              <a:t>		</a:t>
            </a:r>
            <a:r>
              <a:rPr lang="en-US" sz="2000" dirty="0" smtClean="0">
                <a:solidFill>
                  <a:srgbClr val="990000"/>
                </a:solidFill>
              </a:rPr>
              <a:t>?</a:t>
            </a:r>
          </a:p>
          <a:p>
            <a:pPr>
              <a:buFont typeface="Wingdings" pitchFamily="2" charset="2"/>
              <a:buNone/>
            </a:pPr>
            <a:r>
              <a:rPr lang="en-US" sz="2000" dirty="0" smtClean="0"/>
              <a:t>	</a:t>
            </a:r>
            <a:r>
              <a:rPr lang="en-US" sz="2000" b="1" dirty="0" smtClean="0">
                <a:solidFill>
                  <a:srgbClr val="333399"/>
                </a:solidFill>
              </a:rPr>
              <a:t>until</a:t>
            </a:r>
          </a:p>
          <a:p>
            <a:pPr>
              <a:buFont typeface="Wingdings" pitchFamily="2" charset="2"/>
              <a:buNone/>
            </a:pPr>
            <a:r>
              <a:rPr lang="en-US" sz="2000" dirty="0" smtClean="0"/>
              <a:t>		</a:t>
            </a:r>
            <a:r>
              <a:rPr lang="en-US" sz="2000" i="1" dirty="0" err="1" smtClean="0"/>
              <a:t>i</a:t>
            </a:r>
            <a:r>
              <a:rPr lang="en-US" sz="2000" dirty="0" smtClean="0"/>
              <a:t> &gt; </a:t>
            </a:r>
            <a:r>
              <a:rPr lang="en-US" sz="2000" i="1" dirty="0" smtClean="0"/>
              <a:t>n</a:t>
            </a:r>
            <a:endParaRPr lang="en-US" sz="2000" dirty="0" smtClean="0"/>
          </a:p>
          <a:p>
            <a:pPr>
              <a:buFont typeface="Wingdings" pitchFamily="2" charset="2"/>
              <a:buNone/>
            </a:pPr>
            <a:r>
              <a:rPr lang="en-US" sz="2000" dirty="0" smtClean="0"/>
              <a:t>	</a:t>
            </a:r>
            <a:r>
              <a:rPr lang="en-US" sz="2000" b="1" dirty="0" smtClean="0">
                <a:solidFill>
                  <a:srgbClr val="333399"/>
                </a:solidFill>
              </a:rPr>
              <a:t>loop</a:t>
            </a:r>
          </a:p>
          <a:p>
            <a:pPr>
              <a:buFont typeface="Wingdings" pitchFamily="2" charset="2"/>
              <a:buNone/>
            </a:pPr>
            <a:r>
              <a:rPr lang="en-US" sz="2000" dirty="0" smtClean="0"/>
              <a:t>		</a:t>
            </a:r>
            <a:r>
              <a:rPr lang="en-US" sz="2000" b="1" dirty="0" smtClean="0">
                <a:solidFill>
                  <a:srgbClr val="333399"/>
                </a:solidFill>
              </a:rPr>
              <a:t>Result</a:t>
            </a:r>
            <a:r>
              <a:rPr lang="en-US" sz="2000" dirty="0" smtClean="0"/>
              <a:t> := </a:t>
            </a:r>
            <a:r>
              <a:rPr lang="en-US" sz="2000" b="1" dirty="0" smtClean="0">
                <a:solidFill>
                  <a:srgbClr val="333399"/>
                </a:solidFill>
              </a:rPr>
              <a:t>Result</a:t>
            </a:r>
            <a:r>
              <a:rPr lang="en-US" sz="2000" dirty="0" smtClean="0"/>
              <a:t> * </a:t>
            </a:r>
            <a:r>
              <a:rPr lang="en-US" sz="2000" i="1" dirty="0" err="1" smtClean="0"/>
              <a:t>i</a:t>
            </a:r>
            <a:endParaRPr lang="en-US" sz="2000" i="1" dirty="0" smtClean="0"/>
          </a:p>
          <a:p>
            <a:pPr>
              <a:buFont typeface="Wingdings" pitchFamily="2" charset="2"/>
              <a:buNone/>
            </a:pPr>
            <a:r>
              <a:rPr lang="en-US" sz="2000" dirty="0" smtClean="0"/>
              <a:t>		</a:t>
            </a:r>
            <a:r>
              <a:rPr lang="en-US" sz="2000" i="1" dirty="0" err="1" smtClean="0"/>
              <a:t>i</a:t>
            </a:r>
            <a:r>
              <a:rPr lang="en-US" sz="2000" dirty="0" smtClean="0"/>
              <a:t> := </a:t>
            </a:r>
            <a:r>
              <a:rPr lang="en-US" sz="2000" i="1" dirty="0" err="1" smtClean="0"/>
              <a:t>i</a:t>
            </a:r>
            <a:r>
              <a:rPr lang="en-US" sz="2000" dirty="0" smtClean="0"/>
              <a:t> + 1</a:t>
            </a:r>
          </a:p>
          <a:p>
            <a:r>
              <a:rPr lang="en-US" sz="2000" b="1" dirty="0" smtClean="0">
                <a:solidFill>
                  <a:srgbClr val="333399"/>
                </a:solidFill>
              </a:rPr>
              <a:t>	variant</a:t>
            </a:r>
          </a:p>
          <a:p>
            <a:r>
              <a:rPr lang="en-US" sz="2000" dirty="0" smtClean="0"/>
              <a:t>		</a:t>
            </a:r>
            <a:r>
              <a:rPr lang="en-US" sz="2000" dirty="0" smtClean="0">
                <a:solidFill>
                  <a:srgbClr val="990000"/>
                </a:solidFill>
              </a:rPr>
              <a:t>?</a:t>
            </a:r>
            <a:endParaRPr lang="en-US" sz="2000" dirty="0" smtClean="0"/>
          </a:p>
          <a:p>
            <a:pPr>
              <a:buFont typeface="Wingdings" pitchFamily="2" charset="2"/>
              <a:buNone/>
            </a:pPr>
            <a:r>
              <a:rPr lang="en-US" sz="2000" dirty="0" smtClean="0"/>
              <a:t>	</a:t>
            </a:r>
            <a:r>
              <a:rPr lang="en-US" sz="2000" b="1" dirty="0" smtClean="0">
                <a:solidFill>
                  <a:srgbClr val="333399"/>
                </a:solidFill>
              </a:rPr>
              <a:t>end</a:t>
            </a:r>
          </a:p>
          <a:p>
            <a:pPr>
              <a:buFont typeface="Wingdings" pitchFamily="2" charset="2"/>
              <a:buNone/>
            </a:pPr>
            <a:endParaRPr lang="ru-RU" sz="2000" dirty="0" smtClean="0"/>
          </a:p>
        </p:txBody>
      </p:sp>
      <p:sp>
        <p:nvSpPr>
          <p:cNvPr id="35845" name="Text Box 5"/>
          <p:cNvSpPr txBox="1">
            <a:spLocks noChangeArrowheads="1"/>
          </p:cNvSpPr>
          <p:nvPr/>
        </p:nvSpPr>
        <p:spPr bwMode="auto">
          <a:xfrm>
            <a:off x="4781550" y="3275130"/>
            <a:ext cx="4019550" cy="400110"/>
          </a:xfrm>
          <a:prstGeom prst="rect">
            <a:avLst/>
          </a:prstGeom>
          <a:solidFill>
            <a:srgbClr val="99CCFF"/>
          </a:solidFill>
          <a:ln w="9525">
            <a:noFill/>
            <a:miter lim="800000"/>
            <a:headEnd/>
            <a:tailEnd/>
          </a:ln>
        </p:spPr>
        <p:txBody>
          <a:bodyPr>
            <a:spAutoFit/>
          </a:bodyPr>
          <a:lstStyle/>
          <a:p>
            <a:pPr>
              <a:spcBef>
                <a:spcPct val="50000"/>
              </a:spcBef>
            </a:pPr>
            <a:r>
              <a:rPr lang="en-US" sz="2000" i="1" dirty="0" err="1">
                <a:solidFill>
                  <a:srgbClr val="3333FF"/>
                </a:solidFill>
                <a:latin typeface="+mn-lt"/>
              </a:rPr>
              <a:t>i</a:t>
            </a:r>
            <a:r>
              <a:rPr lang="en-US" sz="2000" dirty="0">
                <a:solidFill>
                  <a:srgbClr val="3333FF"/>
                </a:solidFill>
                <a:latin typeface="+mn-lt"/>
              </a:rPr>
              <a:t> = 2;    </a:t>
            </a:r>
            <a:r>
              <a:rPr lang="en-US" sz="2000" b="1" dirty="0">
                <a:solidFill>
                  <a:schemeClr val="accent2"/>
                </a:solidFill>
                <a:latin typeface="+mn-lt"/>
              </a:rPr>
              <a:t>Result</a:t>
            </a:r>
            <a:r>
              <a:rPr lang="en-US" sz="2000" dirty="0">
                <a:latin typeface="+mn-lt"/>
              </a:rPr>
              <a:t> </a:t>
            </a:r>
            <a:r>
              <a:rPr lang="en-US" sz="2000" dirty="0">
                <a:solidFill>
                  <a:srgbClr val="3333FF"/>
                </a:solidFill>
                <a:latin typeface="+mn-lt"/>
              </a:rPr>
              <a:t>= 1 = 1!</a:t>
            </a:r>
            <a:endParaRPr lang="ru-RU" sz="2000" dirty="0">
              <a:solidFill>
                <a:srgbClr val="3333FF"/>
              </a:solidFill>
              <a:latin typeface="+mn-lt"/>
            </a:endParaRPr>
          </a:p>
        </p:txBody>
      </p:sp>
      <p:sp>
        <p:nvSpPr>
          <p:cNvPr id="35846" name="Text Box 6"/>
          <p:cNvSpPr txBox="1">
            <a:spLocks noChangeArrowheads="1"/>
          </p:cNvSpPr>
          <p:nvPr/>
        </p:nvSpPr>
        <p:spPr bwMode="auto">
          <a:xfrm>
            <a:off x="4781550" y="3275130"/>
            <a:ext cx="4019550" cy="400110"/>
          </a:xfrm>
          <a:prstGeom prst="rect">
            <a:avLst/>
          </a:prstGeom>
          <a:solidFill>
            <a:srgbClr val="99CCFF"/>
          </a:solidFill>
          <a:ln w="9525">
            <a:noFill/>
            <a:miter lim="800000"/>
            <a:headEnd/>
            <a:tailEnd/>
          </a:ln>
        </p:spPr>
        <p:txBody>
          <a:bodyPr>
            <a:spAutoFit/>
          </a:bodyPr>
          <a:lstStyle/>
          <a:p>
            <a:pPr>
              <a:spcBef>
                <a:spcPct val="50000"/>
              </a:spcBef>
            </a:pPr>
            <a:r>
              <a:rPr lang="en-US" sz="2000" i="1" dirty="0" err="1">
                <a:solidFill>
                  <a:srgbClr val="3333FF"/>
                </a:solidFill>
                <a:latin typeface="+mn-lt"/>
              </a:rPr>
              <a:t>i</a:t>
            </a:r>
            <a:r>
              <a:rPr lang="en-US" sz="2000" dirty="0">
                <a:solidFill>
                  <a:srgbClr val="3333FF"/>
                </a:solidFill>
                <a:latin typeface="+mn-lt"/>
              </a:rPr>
              <a:t> = 3;    </a:t>
            </a:r>
            <a:r>
              <a:rPr lang="en-US" sz="2000" b="1" dirty="0">
                <a:solidFill>
                  <a:schemeClr val="accent2"/>
                </a:solidFill>
                <a:latin typeface="+mn-lt"/>
              </a:rPr>
              <a:t>Result</a:t>
            </a:r>
            <a:r>
              <a:rPr lang="en-US" sz="2000" dirty="0">
                <a:latin typeface="+mn-lt"/>
              </a:rPr>
              <a:t> </a:t>
            </a:r>
            <a:r>
              <a:rPr lang="en-US" sz="2000" dirty="0">
                <a:solidFill>
                  <a:srgbClr val="3333FF"/>
                </a:solidFill>
                <a:latin typeface="+mn-lt"/>
              </a:rPr>
              <a:t>= 2 = 2!</a:t>
            </a:r>
            <a:endParaRPr lang="ru-RU" sz="2000" dirty="0">
              <a:solidFill>
                <a:srgbClr val="3333FF"/>
              </a:solidFill>
              <a:latin typeface="+mn-lt"/>
            </a:endParaRPr>
          </a:p>
        </p:txBody>
      </p:sp>
      <p:sp>
        <p:nvSpPr>
          <p:cNvPr id="35847" name="Text Box 7"/>
          <p:cNvSpPr txBox="1">
            <a:spLocks noChangeArrowheads="1"/>
          </p:cNvSpPr>
          <p:nvPr/>
        </p:nvSpPr>
        <p:spPr bwMode="auto">
          <a:xfrm>
            <a:off x="4781550" y="3275130"/>
            <a:ext cx="4019550" cy="400110"/>
          </a:xfrm>
          <a:prstGeom prst="rect">
            <a:avLst/>
          </a:prstGeom>
          <a:solidFill>
            <a:srgbClr val="99CCFF"/>
          </a:solidFill>
          <a:ln w="9525">
            <a:noFill/>
            <a:miter lim="800000"/>
            <a:headEnd/>
            <a:tailEnd/>
          </a:ln>
        </p:spPr>
        <p:txBody>
          <a:bodyPr>
            <a:spAutoFit/>
          </a:bodyPr>
          <a:lstStyle/>
          <a:p>
            <a:pPr>
              <a:spcBef>
                <a:spcPct val="50000"/>
              </a:spcBef>
            </a:pPr>
            <a:r>
              <a:rPr lang="en-US" sz="2000" i="1" dirty="0" err="1">
                <a:solidFill>
                  <a:srgbClr val="3333FF"/>
                </a:solidFill>
                <a:latin typeface="+mn-lt"/>
              </a:rPr>
              <a:t>i</a:t>
            </a:r>
            <a:r>
              <a:rPr lang="en-US" sz="2000" dirty="0">
                <a:solidFill>
                  <a:srgbClr val="3333FF"/>
                </a:solidFill>
                <a:latin typeface="+mn-lt"/>
              </a:rPr>
              <a:t> = 4;    </a:t>
            </a:r>
            <a:r>
              <a:rPr lang="en-US" sz="2000" b="1" dirty="0">
                <a:solidFill>
                  <a:schemeClr val="accent2"/>
                </a:solidFill>
                <a:latin typeface="+mn-lt"/>
              </a:rPr>
              <a:t>Result</a:t>
            </a:r>
            <a:r>
              <a:rPr lang="en-US" sz="2000" dirty="0">
                <a:latin typeface="+mn-lt"/>
              </a:rPr>
              <a:t> </a:t>
            </a:r>
            <a:r>
              <a:rPr lang="en-US" sz="2000" dirty="0">
                <a:solidFill>
                  <a:srgbClr val="3333FF"/>
                </a:solidFill>
                <a:latin typeface="+mn-lt"/>
              </a:rPr>
              <a:t>= 6 = 3!</a:t>
            </a:r>
            <a:endParaRPr lang="ru-RU" sz="2000" dirty="0">
              <a:solidFill>
                <a:srgbClr val="3333FF"/>
              </a:solidFill>
              <a:latin typeface="+mn-lt"/>
            </a:endParaRPr>
          </a:p>
        </p:txBody>
      </p:sp>
      <p:sp>
        <p:nvSpPr>
          <p:cNvPr id="9218" name="Rectangle 2"/>
          <p:cNvSpPr>
            <a:spLocks noGrp="1" noChangeArrowheads="1"/>
          </p:cNvSpPr>
          <p:nvPr>
            <p:ph type="title"/>
          </p:nvPr>
        </p:nvSpPr>
        <p:spPr/>
        <p:txBody>
          <a:bodyPr/>
          <a:lstStyle/>
          <a:p>
            <a:r>
              <a:rPr lang="en-US" dirty="0" smtClean="0"/>
              <a:t>Invariant and variant</a:t>
            </a:r>
            <a:endParaRPr lang="ru-RU" dirty="0" smtClean="0"/>
          </a:p>
        </p:txBody>
      </p:sp>
      <p:sp>
        <p:nvSpPr>
          <p:cNvPr id="9220" name="Text Box 3"/>
          <p:cNvSpPr txBox="1">
            <a:spLocks noChangeArrowheads="1"/>
          </p:cNvSpPr>
          <p:nvPr/>
        </p:nvSpPr>
        <p:spPr bwMode="auto">
          <a:xfrm rot="2280000">
            <a:off x="6413500" y="828675"/>
            <a:ext cx="2728913" cy="762000"/>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35848" name="Text Box 8"/>
          <p:cNvSpPr txBox="1">
            <a:spLocks noChangeArrowheads="1"/>
          </p:cNvSpPr>
          <p:nvPr/>
        </p:nvSpPr>
        <p:spPr bwMode="auto">
          <a:xfrm>
            <a:off x="2286000" y="3314700"/>
            <a:ext cx="3371850" cy="396875"/>
          </a:xfrm>
          <a:prstGeom prst="rect">
            <a:avLst/>
          </a:prstGeom>
          <a:solidFill>
            <a:schemeClr val="bg1"/>
          </a:solidFill>
          <a:ln w="9525">
            <a:noFill/>
            <a:miter lim="800000"/>
            <a:headEnd/>
            <a:tailEnd/>
          </a:ln>
        </p:spPr>
        <p:txBody>
          <a:bodyPr>
            <a:spAutoFit/>
          </a:bodyPr>
          <a:lstStyle/>
          <a:p>
            <a:pPr>
              <a:spcBef>
                <a:spcPct val="50000"/>
              </a:spcBef>
            </a:pPr>
            <a:r>
              <a:rPr lang="en-US" sz="2000" b="1" dirty="0">
                <a:solidFill>
                  <a:srgbClr val="333399"/>
                </a:solidFill>
                <a:latin typeface="+mn-lt"/>
              </a:rPr>
              <a:t>Result</a:t>
            </a:r>
            <a:r>
              <a:rPr lang="en-US" sz="2000" dirty="0">
                <a:latin typeface="+mn-lt"/>
              </a:rPr>
              <a:t> </a:t>
            </a:r>
            <a:r>
              <a:rPr lang="en-US" sz="2000" dirty="0">
                <a:solidFill>
                  <a:srgbClr val="3333FF"/>
                </a:solidFill>
                <a:latin typeface="+mn-lt"/>
              </a:rPr>
              <a:t>= </a:t>
            </a:r>
            <a:r>
              <a:rPr lang="en-US" sz="2000" i="1" dirty="0">
                <a:solidFill>
                  <a:srgbClr val="3333FF"/>
                </a:solidFill>
                <a:latin typeface="+mn-lt"/>
              </a:rPr>
              <a:t>factorial</a:t>
            </a:r>
            <a:r>
              <a:rPr lang="en-US" sz="2000" dirty="0">
                <a:solidFill>
                  <a:srgbClr val="3333FF"/>
                </a:solidFill>
                <a:latin typeface="+mn-lt"/>
              </a:rPr>
              <a:t> (</a:t>
            </a:r>
            <a:r>
              <a:rPr lang="en-US" sz="2000" i="1" dirty="0" err="1">
                <a:solidFill>
                  <a:srgbClr val="3333FF"/>
                </a:solidFill>
                <a:latin typeface="+mn-lt"/>
              </a:rPr>
              <a:t>i</a:t>
            </a:r>
            <a:r>
              <a:rPr lang="en-US" sz="2000" dirty="0">
                <a:solidFill>
                  <a:srgbClr val="3333FF"/>
                </a:solidFill>
                <a:latin typeface="+mn-lt"/>
              </a:rPr>
              <a:t> - 1)</a:t>
            </a:r>
            <a:endParaRPr lang="ru-RU" sz="2000" dirty="0">
              <a:solidFill>
                <a:srgbClr val="3333FF"/>
              </a:solidFill>
              <a:latin typeface="+mn-lt"/>
            </a:endParaRPr>
          </a:p>
        </p:txBody>
      </p:sp>
      <p:sp>
        <p:nvSpPr>
          <p:cNvPr id="35849" name="Text Box 9"/>
          <p:cNvSpPr txBox="1">
            <a:spLocks noChangeArrowheads="1"/>
          </p:cNvSpPr>
          <p:nvPr/>
        </p:nvSpPr>
        <p:spPr bwMode="auto">
          <a:xfrm>
            <a:off x="2286000" y="5875125"/>
            <a:ext cx="3371850" cy="396875"/>
          </a:xfrm>
          <a:prstGeom prst="rect">
            <a:avLst/>
          </a:prstGeom>
          <a:solidFill>
            <a:schemeClr val="bg1"/>
          </a:solidFill>
          <a:ln w="9525">
            <a:noFill/>
            <a:miter lim="800000"/>
            <a:headEnd/>
            <a:tailEnd/>
          </a:ln>
        </p:spPr>
        <p:txBody>
          <a:bodyPr>
            <a:spAutoFit/>
          </a:bodyPr>
          <a:lstStyle/>
          <a:p>
            <a:pPr>
              <a:spcBef>
                <a:spcPct val="50000"/>
              </a:spcBef>
            </a:pPr>
            <a:r>
              <a:rPr lang="en-US" sz="2000" i="1" dirty="0">
                <a:solidFill>
                  <a:srgbClr val="3333FF"/>
                </a:solidFill>
                <a:latin typeface="+mn-lt"/>
              </a:rPr>
              <a:t>n</a:t>
            </a:r>
            <a:r>
              <a:rPr lang="en-US" sz="2000" dirty="0">
                <a:solidFill>
                  <a:srgbClr val="3333FF"/>
                </a:solidFill>
                <a:latin typeface="+mn-lt"/>
              </a:rPr>
              <a:t> – </a:t>
            </a:r>
            <a:r>
              <a:rPr lang="en-US" sz="2000" i="1" dirty="0" err="1">
                <a:solidFill>
                  <a:srgbClr val="3333FF"/>
                </a:solidFill>
                <a:latin typeface="+mn-lt"/>
              </a:rPr>
              <a:t>i</a:t>
            </a:r>
            <a:r>
              <a:rPr lang="en-US" sz="2000" dirty="0">
                <a:solidFill>
                  <a:srgbClr val="3333FF"/>
                </a:solidFill>
                <a:latin typeface="+mn-lt"/>
              </a:rPr>
              <a:t> + 2</a:t>
            </a:r>
            <a:endParaRPr lang="ru-RU" sz="2000" dirty="0">
              <a:solidFill>
                <a:srgbClr val="3333FF"/>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584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358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35846"/>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358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35847"/>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35848"/>
                                        </p:tgtEl>
                                        <p:attrNameLst>
                                          <p:attrName>style.visibility</p:attrName>
                                        </p:attrNameLst>
                                      </p:cBhvr>
                                      <p:to>
                                        <p:strVal val="visible"/>
                                      </p:to>
                                    </p:set>
                                    <p:animEffect transition="in" filter="fade">
                                      <p:cBhvr>
                                        <p:cTn id="25" dur="1000"/>
                                        <p:tgtEl>
                                          <p:spTgt spid="3584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5849"/>
                                        </p:tgtEl>
                                        <p:attrNameLst>
                                          <p:attrName>style.visibility</p:attrName>
                                        </p:attrNameLst>
                                      </p:cBhvr>
                                      <p:to>
                                        <p:strVal val="visible"/>
                                      </p:to>
                                    </p:set>
                                    <p:animEffect transition="in" filter="fade">
                                      <p:cBhvr>
                                        <p:cTn id="30" dur="1000"/>
                                        <p:tgtEl>
                                          <p:spTgt spid="35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animBg="1"/>
      <p:bldP spid="35845" grpId="1" animBg="1"/>
      <p:bldP spid="35846" grpId="0" animBg="1"/>
      <p:bldP spid="35846" grpId="1" animBg="1"/>
      <p:bldP spid="35847" grpId="0" animBg="1"/>
      <p:bldP spid="35847" grpId="1" animBg="1"/>
      <p:bldP spid="35848" grpId="0" animBg="1"/>
      <p:bldP spid="3584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Writing loops</a:t>
            </a:r>
            <a:endParaRPr lang="de-CH" smtClean="0"/>
          </a:p>
        </p:txBody>
      </p:sp>
      <p:sp>
        <p:nvSpPr>
          <p:cNvPr id="10243" name="Content Placeholder 2"/>
          <p:cNvSpPr>
            <a:spLocks noGrp="1"/>
          </p:cNvSpPr>
          <p:nvPr>
            <p:ph idx="1"/>
          </p:nvPr>
        </p:nvSpPr>
        <p:spPr>
          <a:xfrm>
            <a:off x="468313" y="969109"/>
            <a:ext cx="8424862" cy="5241192"/>
          </a:xfrm>
        </p:spPr>
        <p:txBody>
          <a:bodyPr/>
          <a:lstStyle/>
          <a:p>
            <a:r>
              <a:rPr lang="en-US" dirty="0" smtClean="0">
                <a:solidFill>
                  <a:schemeClr val="tx1"/>
                </a:solidFill>
              </a:rPr>
              <a:t>Implement a function that calculates</a:t>
            </a:r>
          </a:p>
          <a:p>
            <a:pPr>
              <a:buFont typeface="Wingdings" pitchFamily="2" charset="2"/>
              <a:buNone/>
            </a:pPr>
            <a:r>
              <a:rPr lang="en-US" dirty="0" smtClean="0">
                <a:solidFill>
                  <a:schemeClr val="tx1"/>
                </a:solidFill>
              </a:rPr>
              <a:t>Fibonacci numbers, using a loop</a:t>
            </a:r>
          </a:p>
          <a:p>
            <a:pPr>
              <a:spcBef>
                <a:spcPts val="1200"/>
              </a:spcBef>
              <a:buFont typeface="Wingdings" pitchFamily="2" charset="2"/>
              <a:buNone/>
            </a:pPr>
            <a:r>
              <a:rPr lang="en-US" i="1" dirty="0" err="1" smtClean="0"/>
              <a:t>fibonacci</a:t>
            </a:r>
            <a:r>
              <a:rPr lang="en-US" dirty="0" smtClean="0"/>
              <a:t> (</a:t>
            </a:r>
            <a:r>
              <a:rPr lang="en-US" i="1" dirty="0" smtClean="0"/>
              <a:t>n</a:t>
            </a:r>
            <a:r>
              <a:rPr lang="en-US" dirty="0" smtClean="0"/>
              <a:t>: </a:t>
            </a:r>
            <a:r>
              <a:rPr lang="en-US" i="1" dirty="0" smtClean="0"/>
              <a:t>INTEGER</a:t>
            </a:r>
            <a:r>
              <a:rPr lang="en-US" dirty="0" smtClean="0"/>
              <a:t>): </a:t>
            </a:r>
            <a:r>
              <a:rPr lang="en-US" i="1" dirty="0" smtClean="0"/>
              <a:t>INTEGER</a:t>
            </a:r>
          </a:p>
          <a:p>
            <a:pPr>
              <a:buFont typeface="Wingdings" pitchFamily="2" charset="2"/>
              <a:buNone/>
            </a:pPr>
            <a:r>
              <a:rPr lang="en-US" dirty="0" smtClean="0"/>
              <a:t>		</a:t>
            </a:r>
            <a:r>
              <a:rPr lang="en-US" dirty="0" smtClean="0">
                <a:solidFill>
                  <a:srgbClr val="990000"/>
                </a:solidFill>
              </a:rPr>
              <a:t>-- n-</a:t>
            </a:r>
            <a:r>
              <a:rPr lang="en-US" dirty="0" err="1" smtClean="0">
                <a:solidFill>
                  <a:srgbClr val="990000"/>
                </a:solidFill>
              </a:rPr>
              <a:t>th</a:t>
            </a:r>
            <a:r>
              <a:rPr lang="en-US" dirty="0" smtClean="0">
                <a:solidFill>
                  <a:srgbClr val="990000"/>
                </a:solidFill>
              </a:rPr>
              <a:t> Fibonacci number</a:t>
            </a:r>
          </a:p>
          <a:p>
            <a:pPr>
              <a:buFont typeface="Wingdings" pitchFamily="2" charset="2"/>
              <a:buNone/>
            </a:pPr>
            <a:r>
              <a:rPr lang="en-US" dirty="0" smtClean="0">
                <a:solidFill>
                  <a:srgbClr val="993300"/>
                </a:solidFill>
              </a:rPr>
              <a:t>	</a:t>
            </a:r>
            <a:r>
              <a:rPr lang="en-US" b="1" dirty="0" smtClean="0">
                <a:solidFill>
                  <a:srgbClr val="333399"/>
                </a:solidFill>
              </a:rPr>
              <a:t>require</a:t>
            </a:r>
          </a:p>
          <a:p>
            <a:pPr>
              <a:buFont typeface="Wingdings" pitchFamily="2" charset="2"/>
              <a:buNone/>
            </a:pPr>
            <a:r>
              <a:rPr lang="en-US" dirty="0" smtClean="0">
                <a:solidFill>
                  <a:srgbClr val="993300"/>
                </a:solidFill>
              </a:rPr>
              <a:t>		</a:t>
            </a:r>
            <a:r>
              <a:rPr lang="en-US" i="1" dirty="0" err="1" smtClean="0"/>
              <a:t>n_non_negative</a:t>
            </a:r>
            <a:r>
              <a:rPr lang="en-US" dirty="0" smtClean="0"/>
              <a:t>: </a:t>
            </a:r>
            <a:r>
              <a:rPr lang="en-US" i="1" dirty="0" smtClean="0"/>
              <a:t>n</a:t>
            </a:r>
            <a:r>
              <a:rPr lang="en-US" dirty="0" smtClean="0"/>
              <a:t> &gt;= 0</a:t>
            </a:r>
          </a:p>
          <a:p>
            <a:pPr>
              <a:buFont typeface="Wingdings" pitchFamily="2" charset="2"/>
              <a:buNone/>
            </a:pPr>
            <a:r>
              <a:rPr lang="en-US" dirty="0" smtClean="0"/>
              <a:t>	</a:t>
            </a:r>
            <a:r>
              <a:rPr lang="en-US" b="1" dirty="0" smtClean="0">
                <a:solidFill>
                  <a:srgbClr val="333399"/>
                </a:solidFill>
              </a:rPr>
              <a:t>ensure</a:t>
            </a:r>
          </a:p>
          <a:p>
            <a:pPr>
              <a:buFont typeface="Wingdings" pitchFamily="2" charset="2"/>
              <a:buNone/>
            </a:pPr>
            <a:r>
              <a:rPr lang="en-US" b="1" dirty="0" smtClean="0">
                <a:solidFill>
                  <a:srgbClr val="000099"/>
                </a:solidFill>
              </a:rPr>
              <a:t>		</a:t>
            </a:r>
            <a:r>
              <a:rPr lang="en-US" i="1" dirty="0" err="1" smtClean="0"/>
              <a:t>first_is_zero</a:t>
            </a:r>
            <a:r>
              <a:rPr lang="en-US" dirty="0" smtClean="0"/>
              <a:t>: </a:t>
            </a:r>
            <a:r>
              <a:rPr lang="en-US" i="1" dirty="0" smtClean="0"/>
              <a:t>n</a:t>
            </a:r>
            <a:r>
              <a:rPr lang="en-US" dirty="0" smtClean="0"/>
              <a:t> = 0 </a:t>
            </a:r>
            <a:r>
              <a:rPr lang="en-US" b="1" dirty="0" smtClean="0">
                <a:solidFill>
                  <a:srgbClr val="333399"/>
                </a:solidFill>
              </a:rPr>
              <a:t>implies</a:t>
            </a:r>
            <a:r>
              <a:rPr lang="en-US" dirty="0" smtClean="0">
                <a:solidFill>
                  <a:srgbClr val="000099"/>
                </a:solidFill>
              </a:rPr>
              <a:t> </a:t>
            </a:r>
            <a:r>
              <a:rPr lang="en-US" b="1" dirty="0" smtClean="0">
                <a:solidFill>
                  <a:srgbClr val="333399"/>
                </a:solidFill>
              </a:rPr>
              <a:t>Result</a:t>
            </a:r>
            <a:r>
              <a:rPr lang="en-US" dirty="0" smtClean="0">
                <a:solidFill>
                  <a:srgbClr val="000099"/>
                </a:solidFill>
              </a:rPr>
              <a:t> </a:t>
            </a:r>
            <a:r>
              <a:rPr lang="en-US" dirty="0" smtClean="0"/>
              <a:t>= 0</a:t>
            </a:r>
          </a:p>
          <a:p>
            <a:pPr>
              <a:buFont typeface="Wingdings" pitchFamily="2" charset="2"/>
              <a:buNone/>
            </a:pPr>
            <a:r>
              <a:rPr lang="en-US" dirty="0" smtClean="0">
                <a:solidFill>
                  <a:srgbClr val="000099"/>
                </a:solidFill>
              </a:rPr>
              <a:t>		</a:t>
            </a:r>
            <a:r>
              <a:rPr lang="en-US" i="1" dirty="0" err="1" smtClean="0"/>
              <a:t>second_is_one</a:t>
            </a:r>
            <a:r>
              <a:rPr lang="en-US" dirty="0" smtClean="0"/>
              <a:t>: </a:t>
            </a:r>
            <a:r>
              <a:rPr lang="en-US" i="1" dirty="0" smtClean="0"/>
              <a:t>n</a:t>
            </a:r>
            <a:r>
              <a:rPr lang="en-US" dirty="0" smtClean="0"/>
              <a:t> = 1 </a:t>
            </a:r>
            <a:r>
              <a:rPr lang="en-US" b="1" dirty="0" smtClean="0">
                <a:solidFill>
                  <a:srgbClr val="333399"/>
                </a:solidFill>
              </a:rPr>
              <a:t>implies</a:t>
            </a:r>
            <a:r>
              <a:rPr lang="en-US" dirty="0" smtClean="0">
                <a:solidFill>
                  <a:srgbClr val="000099"/>
                </a:solidFill>
              </a:rPr>
              <a:t> </a:t>
            </a:r>
            <a:r>
              <a:rPr lang="en-US" b="1" dirty="0" smtClean="0">
                <a:solidFill>
                  <a:srgbClr val="333399"/>
                </a:solidFill>
              </a:rPr>
              <a:t>Result</a:t>
            </a:r>
            <a:r>
              <a:rPr lang="en-US" dirty="0" smtClean="0">
                <a:solidFill>
                  <a:srgbClr val="000099"/>
                </a:solidFill>
              </a:rPr>
              <a:t> </a:t>
            </a:r>
            <a:r>
              <a:rPr lang="en-US" dirty="0" smtClean="0"/>
              <a:t>= 1</a:t>
            </a:r>
          </a:p>
          <a:p>
            <a:pPr>
              <a:buFont typeface="Wingdings" pitchFamily="2" charset="2"/>
              <a:buNone/>
            </a:pPr>
            <a:r>
              <a:rPr lang="en-US" dirty="0" smtClean="0"/>
              <a:t>		</a:t>
            </a:r>
            <a:r>
              <a:rPr lang="en-US" i="1" dirty="0" err="1" smtClean="0"/>
              <a:t>other_correct</a:t>
            </a:r>
            <a:r>
              <a:rPr lang="en-US" dirty="0" smtClean="0"/>
              <a:t>: </a:t>
            </a:r>
            <a:r>
              <a:rPr lang="en-US" i="1" dirty="0" smtClean="0"/>
              <a:t>n</a:t>
            </a:r>
            <a:r>
              <a:rPr lang="en-US" dirty="0" smtClean="0"/>
              <a:t> &gt; 1 </a:t>
            </a:r>
            <a:r>
              <a:rPr lang="en-US" b="1" dirty="0" smtClean="0">
                <a:solidFill>
                  <a:srgbClr val="333399"/>
                </a:solidFill>
              </a:rPr>
              <a:t>implies</a:t>
            </a:r>
            <a:r>
              <a:rPr lang="en-US" dirty="0" smtClean="0"/>
              <a:t> </a:t>
            </a:r>
            <a:r>
              <a:rPr lang="en-US" b="1" dirty="0" smtClean="0">
                <a:solidFill>
                  <a:srgbClr val="333399"/>
                </a:solidFill>
              </a:rPr>
              <a:t>Result</a:t>
            </a:r>
            <a:r>
              <a:rPr lang="en-US" dirty="0" smtClean="0"/>
              <a:t> = 					</a:t>
            </a:r>
            <a:r>
              <a:rPr lang="en-US" i="1" dirty="0" err="1" smtClean="0"/>
              <a:t>fibonacci</a:t>
            </a:r>
            <a:r>
              <a:rPr lang="en-US" dirty="0" smtClean="0"/>
              <a:t> (</a:t>
            </a:r>
            <a:r>
              <a:rPr lang="en-US" i="1" dirty="0" smtClean="0"/>
              <a:t>n </a:t>
            </a:r>
            <a:r>
              <a:rPr lang="en-US" dirty="0" smtClean="0"/>
              <a:t>- 1) + </a:t>
            </a:r>
            <a:r>
              <a:rPr lang="en-US" i="1" dirty="0" err="1" smtClean="0"/>
              <a:t>fibonacci</a:t>
            </a:r>
            <a:r>
              <a:rPr lang="en-US" dirty="0" smtClean="0"/>
              <a:t> (</a:t>
            </a:r>
            <a:r>
              <a:rPr lang="en-US" i="1" dirty="0" smtClean="0"/>
              <a:t>n</a:t>
            </a:r>
            <a:r>
              <a:rPr lang="en-US" dirty="0" smtClean="0"/>
              <a:t> - 2)</a:t>
            </a:r>
          </a:p>
          <a:p>
            <a:pPr>
              <a:buFont typeface="Wingdings" pitchFamily="2" charset="2"/>
              <a:buNone/>
            </a:pPr>
            <a:r>
              <a:rPr lang="en-US" dirty="0" smtClean="0"/>
              <a:t>	</a:t>
            </a:r>
            <a:r>
              <a:rPr lang="en-US" b="1" dirty="0" smtClean="0">
                <a:solidFill>
                  <a:srgbClr val="333399"/>
                </a:solidFill>
              </a:rPr>
              <a:t>end</a:t>
            </a:r>
            <a:endParaRPr lang="de-CH" b="1" dirty="0" smtClean="0">
              <a:solidFill>
                <a:srgbClr val="333399"/>
              </a:solidFill>
            </a:endParaRPr>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smtClean="0"/>
          </a:p>
          <a:p>
            <a:pPr>
              <a:defRPr/>
            </a:pPr>
            <a:endParaRPr lang="en-US"/>
          </a:p>
        </p:txBody>
      </p:sp>
      <p:sp>
        <p:nvSpPr>
          <p:cNvPr id="10246" name="Text Box 3"/>
          <p:cNvSpPr txBox="1">
            <a:spLocks noChangeArrowheads="1"/>
          </p:cNvSpPr>
          <p:nvPr/>
        </p:nvSpPr>
        <p:spPr bwMode="auto">
          <a:xfrm rot="2280000">
            <a:off x="6413500" y="797415"/>
            <a:ext cx="2728913" cy="762000"/>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solidFill>
                  <a:srgbClr val="FFFF00"/>
                </a:solidFill>
              </a:rPr>
              <a:t>Hands-On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Writing loops (solution)</a:t>
            </a:r>
            <a:endParaRPr lang="de-CH" smtClean="0"/>
          </a:p>
        </p:txBody>
      </p:sp>
      <p:sp>
        <p:nvSpPr>
          <p:cNvPr id="11267" name="Content Placeholder 2"/>
          <p:cNvSpPr>
            <a:spLocks noGrp="1"/>
          </p:cNvSpPr>
          <p:nvPr>
            <p:ph idx="1"/>
          </p:nvPr>
        </p:nvSpPr>
        <p:spPr>
          <a:xfrm>
            <a:off x="468313" y="742462"/>
            <a:ext cx="8424862" cy="5861538"/>
          </a:xfrm>
        </p:spPr>
        <p:txBody>
          <a:bodyPr/>
          <a:lstStyle/>
          <a:p>
            <a:pPr>
              <a:lnSpc>
                <a:spcPct val="60000"/>
              </a:lnSpc>
              <a:buFont typeface="Wingdings" pitchFamily="2" charset="2"/>
              <a:buNone/>
            </a:pPr>
            <a:r>
              <a:rPr lang="de-CH" sz="1800" i="1" dirty="0" err="1" smtClean="0"/>
              <a:t>fibonacci</a:t>
            </a:r>
            <a:r>
              <a:rPr lang="de-CH" sz="1800" dirty="0" smtClean="0"/>
              <a:t> (</a:t>
            </a:r>
            <a:r>
              <a:rPr lang="de-CH" sz="1800" i="1" dirty="0" smtClean="0"/>
              <a:t>n</a:t>
            </a:r>
            <a:r>
              <a:rPr lang="de-CH" sz="1800" dirty="0" smtClean="0"/>
              <a:t>: </a:t>
            </a:r>
            <a:r>
              <a:rPr lang="de-CH" sz="1800" i="1" dirty="0" smtClean="0"/>
              <a:t>INTEGER</a:t>
            </a:r>
            <a:r>
              <a:rPr lang="de-CH" sz="1800" dirty="0" smtClean="0"/>
              <a:t>): </a:t>
            </a:r>
            <a:r>
              <a:rPr lang="de-CH" sz="1800" i="1" dirty="0" smtClean="0"/>
              <a:t>INTEGER</a:t>
            </a:r>
            <a:endParaRPr lang="de-CH" sz="1800" dirty="0" smtClean="0"/>
          </a:p>
          <a:p>
            <a:pPr>
              <a:lnSpc>
                <a:spcPct val="60000"/>
              </a:lnSpc>
              <a:buFont typeface="Wingdings" pitchFamily="2" charset="2"/>
              <a:buNone/>
            </a:pPr>
            <a:r>
              <a:rPr lang="de-CH" sz="1800" dirty="0" smtClean="0"/>
              <a:t>	</a:t>
            </a:r>
            <a:r>
              <a:rPr lang="de-CH" sz="1800" b="1" dirty="0" err="1" smtClean="0">
                <a:solidFill>
                  <a:srgbClr val="333399"/>
                </a:solidFill>
              </a:rPr>
              <a:t>local</a:t>
            </a:r>
            <a:endParaRPr lang="de-CH" sz="1800" b="1" dirty="0" smtClean="0">
              <a:solidFill>
                <a:srgbClr val="333399"/>
              </a:solidFill>
            </a:endParaRPr>
          </a:p>
          <a:p>
            <a:pPr>
              <a:lnSpc>
                <a:spcPct val="60000"/>
              </a:lnSpc>
              <a:buFont typeface="Wingdings" pitchFamily="2" charset="2"/>
              <a:buNone/>
            </a:pPr>
            <a:r>
              <a:rPr lang="de-CH" sz="1800" dirty="0" smtClean="0"/>
              <a:t>		</a:t>
            </a:r>
            <a:r>
              <a:rPr lang="de-CH" sz="1800" i="1" dirty="0" smtClean="0"/>
              <a:t>a</a:t>
            </a:r>
            <a:r>
              <a:rPr lang="de-CH" sz="1800" dirty="0" smtClean="0"/>
              <a:t>, </a:t>
            </a:r>
            <a:r>
              <a:rPr lang="de-CH" sz="1800" i="1" dirty="0" smtClean="0"/>
              <a:t>b</a:t>
            </a:r>
            <a:r>
              <a:rPr lang="de-CH" sz="1800" dirty="0" smtClean="0"/>
              <a:t>, </a:t>
            </a:r>
            <a:r>
              <a:rPr lang="de-CH" sz="1800" i="1" dirty="0" smtClean="0"/>
              <a:t>i</a:t>
            </a:r>
            <a:r>
              <a:rPr lang="de-CH" sz="1800" dirty="0" smtClean="0"/>
              <a:t>: </a:t>
            </a:r>
            <a:r>
              <a:rPr lang="de-CH" sz="1800" i="1" dirty="0" smtClean="0"/>
              <a:t>INTEGER</a:t>
            </a:r>
          </a:p>
          <a:p>
            <a:pPr>
              <a:lnSpc>
                <a:spcPct val="60000"/>
              </a:lnSpc>
              <a:buFont typeface="Wingdings" pitchFamily="2" charset="2"/>
              <a:buNone/>
            </a:pPr>
            <a:r>
              <a:rPr lang="de-CH" sz="1800" dirty="0" smtClean="0"/>
              <a:t>	</a:t>
            </a:r>
            <a:r>
              <a:rPr lang="de-CH" sz="1800" b="1" dirty="0" smtClean="0">
                <a:solidFill>
                  <a:srgbClr val="333399"/>
                </a:solidFill>
              </a:rPr>
              <a:t>do</a:t>
            </a:r>
          </a:p>
          <a:p>
            <a:pPr>
              <a:lnSpc>
                <a:spcPct val="60000"/>
              </a:lnSpc>
            </a:pPr>
            <a:r>
              <a:rPr lang="de-CH" sz="1800" b="1" dirty="0" smtClean="0">
                <a:solidFill>
                  <a:srgbClr val="000099"/>
                </a:solidFill>
              </a:rPr>
              <a:t>		</a:t>
            </a:r>
            <a:r>
              <a:rPr lang="de-CH" sz="1800" b="1" dirty="0" err="1" smtClean="0">
                <a:solidFill>
                  <a:srgbClr val="333399"/>
                </a:solidFill>
              </a:rPr>
              <a:t>if</a:t>
            </a:r>
            <a:r>
              <a:rPr lang="de-CH" sz="1800" dirty="0" smtClean="0"/>
              <a:t> </a:t>
            </a:r>
            <a:r>
              <a:rPr lang="de-CH" sz="1800" i="1" dirty="0" smtClean="0"/>
              <a:t>n</a:t>
            </a:r>
            <a:r>
              <a:rPr lang="de-CH" sz="1800" dirty="0" smtClean="0"/>
              <a:t> &lt;= 1 </a:t>
            </a:r>
            <a:r>
              <a:rPr lang="de-CH" sz="1800" b="1" dirty="0" err="1" smtClean="0">
                <a:solidFill>
                  <a:srgbClr val="333399"/>
                </a:solidFill>
              </a:rPr>
              <a:t>then</a:t>
            </a:r>
            <a:endParaRPr lang="de-CH" sz="1800" b="1" dirty="0" smtClean="0">
              <a:solidFill>
                <a:srgbClr val="333399"/>
              </a:solidFill>
            </a:endParaRPr>
          </a:p>
          <a:p>
            <a:pPr>
              <a:lnSpc>
                <a:spcPct val="60000"/>
              </a:lnSpc>
            </a:pPr>
            <a:r>
              <a:rPr lang="de-CH" sz="1800" dirty="0" smtClean="0"/>
              <a:t>			</a:t>
            </a:r>
            <a:r>
              <a:rPr lang="de-CH" sz="1800" b="1" dirty="0" err="1" smtClean="0">
                <a:solidFill>
                  <a:srgbClr val="333399"/>
                </a:solidFill>
              </a:rPr>
              <a:t>Result</a:t>
            </a:r>
            <a:r>
              <a:rPr lang="de-CH" sz="1800" dirty="0" smtClean="0"/>
              <a:t> := </a:t>
            </a:r>
            <a:r>
              <a:rPr lang="de-CH" sz="1800" i="1" dirty="0" smtClean="0"/>
              <a:t>n</a:t>
            </a:r>
          </a:p>
          <a:p>
            <a:pPr>
              <a:lnSpc>
                <a:spcPct val="60000"/>
              </a:lnSpc>
            </a:pPr>
            <a:r>
              <a:rPr lang="de-CH" sz="1800" dirty="0" smtClean="0"/>
              <a:t>		</a:t>
            </a:r>
            <a:r>
              <a:rPr lang="de-CH" sz="1800" b="1" dirty="0" err="1" smtClean="0">
                <a:solidFill>
                  <a:srgbClr val="333399"/>
                </a:solidFill>
              </a:rPr>
              <a:t>else</a:t>
            </a:r>
            <a:r>
              <a:rPr lang="de-CH" sz="1800" b="1" dirty="0" smtClean="0">
                <a:solidFill>
                  <a:srgbClr val="000099"/>
                </a:solidFill>
              </a:rPr>
              <a:t> </a:t>
            </a:r>
            <a:r>
              <a:rPr lang="de-CH" sz="1800" dirty="0" smtClean="0"/>
              <a:t>	</a:t>
            </a:r>
            <a:r>
              <a:rPr lang="de-CH" sz="1800" dirty="0" smtClean="0">
                <a:solidFill>
                  <a:srgbClr val="333399"/>
                </a:solidFill>
              </a:rPr>
              <a:t>	</a:t>
            </a:r>
            <a:r>
              <a:rPr lang="de-CH" sz="1800" dirty="0" smtClean="0"/>
              <a:t>	</a:t>
            </a:r>
            <a:r>
              <a:rPr lang="de-CH" sz="1800" b="1" dirty="0" smtClean="0">
                <a:solidFill>
                  <a:srgbClr val="000099"/>
                </a:solidFill>
              </a:rPr>
              <a:t>	</a:t>
            </a:r>
          </a:p>
          <a:p>
            <a:pPr>
              <a:lnSpc>
                <a:spcPct val="60000"/>
              </a:lnSpc>
              <a:buFont typeface="Wingdings" pitchFamily="2" charset="2"/>
              <a:buNone/>
            </a:pPr>
            <a:r>
              <a:rPr lang="de-CH" sz="1800" dirty="0" smtClean="0"/>
              <a:t>			</a:t>
            </a:r>
            <a:r>
              <a:rPr lang="de-CH" sz="1800" b="1" dirty="0" err="1" smtClean="0">
                <a:solidFill>
                  <a:srgbClr val="333399"/>
                </a:solidFill>
              </a:rPr>
              <a:t>from</a:t>
            </a:r>
            <a:endParaRPr lang="de-CH" sz="1800" b="1" dirty="0" smtClean="0">
              <a:solidFill>
                <a:srgbClr val="333399"/>
              </a:solidFill>
            </a:endParaRPr>
          </a:p>
          <a:p>
            <a:pPr>
              <a:lnSpc>
                <a:spcPct val="60000"/>
              </a:lnSpc>
              <a:buFont typeface="Wingdings" pitchFamily="2" charset="2"/>
              <a:buNone/>
            </a:pPr>
            <a:r>
              <a:rPr lang="de-CH" sz="1800" dirty="0" smtClean="0"/>
              <a:t>				</a:t>
            </a:r>
            <a:r>
              <a:rPr lang="de-CH" sz="1800" i="1" dirty="0" smtClean="0"/>
              <a:t>a</a:t>
            </a:r>
            <a:r>
              <a:rPr lang="de-CH" sz="1800" dirty="0" smtClean="0"/>
              <a:t> := </a:t>
            </a:r>
            <a:r>
              <a:rPr lang="de-CH" sz="1800" i="1" dirty="0" err="1" smtClean="0"/>
              <a:t>fibonacci</a:t>
            </a:r>
            <a:r>
              <a:rPr lang="de-CH" sz="1800" dirty="0" smtClean="0"/>
              <a:t> (0)</a:t>
            </a:r>
          </a:p>
          <a:p>
            <a:pPr>
              <a:lnSpc>
                <a:spcPct val="60000"/>
              </a:lnSpc>
              <a:buFont typeface="Wingdings" pitchFamily="2" charset="2"/>
              <a:buNone/>
            </a:pPr>
            <a:r>
              <a:rPr lang="de-CH" sz="1800" dirty="0" smtClean="0"/>
              <a:t>				</a:t>
            </a:r>
            <a:r>
              <a:rPr lang="de-CH" sz="1800" i="1" dirty="0" smtClean="0"/>
              <a:t>b</a:t>
            </a:r>
            <a:r>
              <a:rPr lang="de-CH" sz="1800" dirty="0" smtClean="0"/>
              <a:t> := </a:t>
            </a:r>
            <a:r>
              <a:rPr lang="de-CH" sz="1800" i="1" dirty="0" err="1" smtClean="0"/>
              <a:t>fibonacci</a:t>
            </a:r>
            <a:r>
              <a:rPr lang="de-CH" sz="1800" dirty="0" smtClean="0"/>
              <a:t> (1)</a:t>
            </a:r>
          </a:p>
          <a:p>
            <a:pPr>
              <a:lnSpc>
                <a:spcPct val="60000"/>
              </a:lnSpc>
              <a:buFont typeface="Wingdings" pitchFamily="2" charset="2"/>
              <a:buNone/>
            </a:pPr>
            <a:r>
              <a:rPr lang="de-CH" sz="1800" dirty="0" smtClean="0"/>
              <a:t>				</a:t>
            </a:r>
            <a:r>
              <a:rPr lang="de-CH" sz="1800" i="1" dirty="0" smtClean="0"/>
              <a:t>i</a:t>
            </a:r>
            <a:r>
              <a:rPr lang="de-CH" sz="1800" dirty="0" smtClean="0"/>
              <a:t> := 1</a:t>
            </a:r>
          </a:p>
          <a:p>
            <a:pPr>
              <a:lnSpc>
                <a:spcPct val="60000"/>
              </a:lnSpc>
              <a:buFont typeface="Wingdings" pitchFamily="2" charset="2"/>
              <a:buNone/>
            </a:pPr>
            <a:r>
              <a:rPr lang="de-CH" sz="1800" dirty="0" smtClean="0"/>
              <a:t>			</a:t>
            </a:r>
            <a:r>
              <a:rPr lang="de-CH" sz="1800" b="1" dirty="0" smtClean="0">
                <a:solidFill>
                  <a:srgbClr val="333399"/>
                </a:solidFill>
              </a:rPr>
              <a:t>invariant</a:t>
            </a:r>
          </a:p>
          <a:p>
            <a:pPr>
              <a:lnSpc>
                <a:spcPct val="60000"/>
              </a:lnSpc>
              <a:buFont typeface="Wingdings" pitchFamily="2" charset="2"/>
              <a:buNone/>
            </a:pPr>
            <a:r>
              <a:rPr lang="de-CH" sz="1800" dirty="0" smtClean="0"/>
              <a:t>				</a:t>
            </a:r>
            <a:r>
              <a:rPr lang="de-CH" sz="1800" i="1" dirty="0" smtClean="0"/>
              <a:t>a</a:t>
            </a:r>
            <a:r>
              <a:rPr lang="de-CH" sz="1800" dirty="0" smtClean="0"/>
              <a:t> = </a:t>
            </a:r>
            <a:r>
              <a:rPr lang="de-CH" sz="1800" i="1" dirty="0" err="1" smtClean="0"/>
              <a:t>fibonacci</a:t>
            </a:r>
            <a:r>
              <a:rPr lang="de-CH" sz="1800" dirty="0" smtClean="0"/>
              <a:t> (</a:t>
            </a:r>
            <a:r>
              <a:rPr lang="de-CH" sz="1800" i="1" dirty="0" smtClean="0"/>
              <a:t>i</a:t>
            </a:r>
            <a:r>
              <a:rPr lang="de-CH" sz="1800" dirty="0" smtClean="0"/>
              <a:t> - 1)</a:t>
            </a:r>
          </a:p>
          <a:p>
            <a:pPr>
              <a:lnSpc>
                <a:spcPct val="60000"/>
              </a:lnSpc>
              <a:buFont typeface="Wingdings" pitchFamily="2" charset="2"/>
              <a:buNone/>
            </a:pPr>
            <a:r>
              <a:rPr lang="de-CH" sz="1800" dirty="0" smtClean="0"/>
              <a:t>				</a:t>
            </a:r>
            <a:r>
              <a:rPr lang="de-CH" sz="1800" i="1" dirty="0" smtClean="0"/>
              <a:t>b</a:t>
            </a:r>
            <a:r>
              <a:rPr lang="de-CH" sz="1800" dirty="0" smtClean="0"/>
              <a:t> = </a:t>
            </a:r>
            <a:r>
              <a:rPr lang="de-CH" sz="1800" i="1" dirty="0" err="1" smtClean="0"/>
              <a:t>fibonacci</a:t>
            </a:r>
            <a:r>
              <a:rPr lang="de-CH" sz="1800" dirty="0" smtClean="0"/>
              <a:t> (</a:t>
            </a:r>
            <a:r>
              <a:rPr lang="de-CH" sz="1800" i="1" dirty="0" smtClean="0"/>
              <a:t>i</a:t>
            </a:r>
            <a:r>
              <a:rPr lang="de-CH" sz="1800" dirty="0" smtClean="0"/>
              <a:t> )</a:t>
            </a:r>
          </a:p>
          <a:p>
            <a:pPr>
              <a:lnSpc>
                <a:spcPct val="60000"/>
              </a:lnSpc>
              <a:buFont typeface="Wingdings" pitchFamily="2" charset="2"/>
              <a:buNone/>
            </a:pPr>
            <a:r>
              <a:rPr lang="de-CH" sz="1800" dirty="0" smtClean="0"/>
              <a:t>			</a:t>
            </a:r>
            <a:r>
              <a:rPr lang="de-CH" sz="1800" b="1" dirty="0" err="1" smtClean="0">
                <a:solidFill>
                  <a:srgbClr val="333399"/>
                </a:solidFill>
              </a:rPr>
              <a:t>until</a:t>
            </a:r>
            <a:endParaRPr lang="de-CH" sz="1800" b="1" dirty="0" smtClean="0">
              <a:solidFill>
                <a:srgbClr val="333399"/>
              </a:solidFill>
            </a:endParaRPr>
          </a:p>
          <a:p>
            <a:pPr>
              <a:lnSpc>
                <a:spcPct val="60000"/>
              </a:lnSpc>
              <a:buFont typeface="Wingdings" pitchFamily="2" charset="2"/>
              <a:buNone/>
            </a:pPr>
            <a:r>
              <a:rPr lang="de-CH" sz="1800" dirty="0" smtClean="0"/>
              <a:t>				</a:t>
            </a:r>
            <a:r>
              <a:rPr lang="de-CH" sz="1800" i="1" dirty="0" smtClean="0"/>
              <a:t>i</a:t>
            </a:r>
            <a:r>
              <a:rPr lang="de-CH" sz="1800" dirty="0" smtClean="0"/>
              <a:t> = </a:t>
            </a:r>
            <a:r>
              <a:rPr lang="de-CH" sz="1800" i="1" dirty="0" smtClean="0"/>
              <a:t>n</a:t>
            </a:r>
          </a:p>
          <a:p>
            <a:pPr>
              <a:lnSpc>
                <a:spcPct val="60000"/>
              </a:lnSpc>
              <a:buFont typeface="Wingdings" pitchFamily="2" charset="2"/>
              <a:buNone/>
            </a:pPr>
            <a:r>
              <a:rPr lang="de-CH" sz="1800" dirty="0" smtClean="0"/>
              <a:t>			</a:t>
            </a:r>
            <a:r>
              <a:rPr lang="de-CH" sz="1800" b="1" dirty="0" err="1" smtClean="0">
                <a:solidFill>
                  <a:srgbClr val="333399"/>
                </a:solidFill>
              </a:rPr>
              <a:t>loop</a:t>
            </a:r>
            <a:endParaRPr lang="de-CH" sz="1800" b="1" dirty="0" smtClean="0">
              <a:solidFill>
                <a:srgbClr val="333399"/>
              </a:solidFill>
            </a:endParaRPr>
          </a:p>
          <a:p>
            <a:pPr>
              <a:lnSpc>
                <a:spcPct val="60000"/>
              </a:lnSpc>
              <a:buFont typeface="Wingdings" pitchFamily="2" charset="2"/>
              <a:buNone/>
            </a:pPr>
            <a:r>
              <a:rPr lang="de-CH" sz="1800" dirty="0" smtClean="0"/>
              <a:t>				</a:t>
            </a:r>
            <a:r>
              <a:rPr lang="de-CH" sz="1800" b="1" dirty="0" err="1" smtClean="0">
                <a:solidFill>
                  <a:srgbClr val="333399"/>
                </a:solidFill>
              </a:rPr>
              <a:t>Result</a:t>
            </a:r>
            <a:r>
              <a:rPr lang="de-CH" sz="1800" b="1" dirty="0" smtClean="0">
                <a:solidFill>
                  <a:srgbClr val="333399"/>
                </a:solidFill>
              </a:rPr>
              <a:t> </a:t>
            </a:r>
            <a:r>
              <a:rPr lang="de-CH" sz="1800" dirty="0" smtClean="0"/>
              <a:t>:= </a:t>
            </a:r>
            <a:r>
              <a:rPr lang="de-CH" sz="1800" i="1" dirty="0" smtClean="0"/>
              <a:t>a</a:t>
            </a:r>
            <a:r>
              <a:rPr lang="de-CH" sz="1800" dirty="0" smtClean="0"/>
              <a:t> + </a:t>
            </a:r>
            <a:r>
              <a:rPr lang="de-CH" sz="1800" i="1" dirty="0" smtClean="0"/>
              <a:t>b</a:t>
            </a:r>
          </a:p>
          <a:p>
            <a:pPr>
              <a:lnSpc>
                <a:spcPct val="60000"/>
              </a:lnSpc>
              <a:buFont typeface="Wingdings" pitchFamily="2" charset="2"/>
              <a:buNone/>
            </a:pPr>
            <a:r>
              <a:rPr lang="en-US" sz="1800" i="1" dirty="0" smtClean="0"/>
              <a:t>				a := b</a:t>
            </a:r>
            <a:endParaRPr lang="de-CH" sz="1800" i="1" dirty="0" smtClean="0"/>
          </a:p>
          <a:p>
            <a:pPr>
              <a:lnSpc>
                <a:spcPct val="60000"/>
              </a:lnSpc>
              <a:buFont typeface="Wingdings" pitchFamily="2" charset="2"/>
              <a:buNone/>
            </a:pPr>
            <a:r>
              <a:rPr lang="de-CH" sz="1800" dirty="0" smtClean="0"/>
              <a:t>				</a:t>
            </a:r>
            <a:r>
              <a:rPr lang="de-CH" sz="1800" i="1" dirty="0" smtClean="0"/>
              <a:t>b</a:t>
            </a:r>
            <a:r>
              <a:rPr lang="de-CH" sz="1800" dirty="0" smtClean="0"/>
              <a:t> := </a:t>
            </a:r>
            <a:r>
              <a:rPr lang="de-CH" sz="1800" b="1" dirty="0" err="1" smtClean="0">
                <a:solidFill>
                  <a:srgbClr val="333399"/>
                </a:solidFill>
              </a:rPr>
              <a:t>Result</a:t>
            </a:r>
            <a:endParaRPr lang="de-CH" sz="1800" b="1" dirty="0" smtClean="0">
              <a:solidFill>
                <a:srgbClr val="333399"/>
              </a:solidFill>
            </a:endParaRPr>
          </a:p>
          <a:p>
            <a:pPr>
              <a:lnSpc>
                <a:spcPct val="60000"/>
              </a:lnSpc>
              <a:buFont typeface="Wingdings" pitchFamily="2" charset="2"/>
              <a:buNone/>
            </a:pPr>
            <a:r>
              <a:rPr lang="de-CH" sz="1800" dirty="0" smtClean="0"/>
              <a:t>				</a:t>
            </a:r>
            <a:r>
              <a:rPr lang="de-CH" sz="1800" i="1" dirty="0" smtClean="0"/>
              <a:t>i</a:t>
            </a:r>
            <a:r>
              <a:rPr lang="de-CH" sz="1800" dirty="0" smtClean="0"/>
              <a:t> := </a:t>
            </a:r>
            <a:r>
              <a:rPr lang="de-CH" sz="1800" i="1" dirty="0" smtClean="0"/>
              <a:t>i</a:t>
            </a:r>
            <a:r>
              <a:rPr lang="de-CH" sz="1800" dirty="0" smtClean="0"/>
              <a:t> + 1</a:t>
            </a:r>
          </a:p>
          <a:p>
            <a:pPr>
              <a:lnSpc>
                <a:spcPct val="60000"/>
              </a:lnSpc>
              <a:buFont typeface="Wingdings" pitchFamily="2" charset="2"/>
              <a:buNone/>
            </a:pPr>
            <a:r>
              <a:rPr lang="en-US" sz="1800" dirty="0" smtClean="0"/>
              <a:t>			</a:t>
            </a:r>
            <a:r>
              <a:rPr lang="en-US" sz="1800" b="1" dirty="0" smtClean="0">
                <a:solidFill>
                  <a:srgbClr val="333399"/>
                </a:solidFill>
              </a:rPr>
              <a:t>variant</a:t>
            </a:r>
          </a:p>
          <a:p>
            <a:pPr>
              <a:lnSpc>
                <a:spcPct val="60000"/>
              </a:lnSpc>
              <a:buFont typeface="Wingdings" pitchFamily="2" charset="2"/>
              <a:buNone/>
            </a:pPr>
            <a:r>
              <a:rPr lang="en-US" sz="1800" dirty="0" smtClean="0"/>
              <a:t>				n - </a:t>
            </a:r>
            <a:r>
              <a:rPr lang="en-US" sz="1800" dirty="0" err="1" smtClean="0"/>
              <a:t>i</a:t>
            </a:r>
            <a:endParaRPr lang="de-CH" sz="1800" dirty="0" smtClean="0"/>
          </a:p>
          <a:p>
            <a:pPr>
              <a:lnSpc>
                <a:spcPct val="60000"/>
              </a:lnSpc>
              <a:buFont typeface="Wingdings" pitchFamily="2" charset="2"/>
              <a:buNone/>
            </a:pPr>
            <a:r>
              <a:rPr lang="de-CH" sz="1800" dirty="0" smtClean="0"/>
              <a:t>			</a:t>
            </a:r>
            <a:r>
              <a:rPr lang="de-CH" sz="1800" b="1" dirty="0" smtClean="0">
                <a:solidFill>
                  <a:srgbClr val="333399"/>
                </a:solidFill>
              </a:rPr>
              <a:t>end</a:t>
            </a:r>
          </a:p>
          <a:p>
            <a:pPr>
              <a:lnSpc>
                <a:spcPct val="60000"/>
              </a:lnSpc>
            </a:pPr>
            <a:r>
              <a:rPr lang="en-US" sz="1800" b="1" dirty="0" smtClean="0">
                <a:solidFill>
                  <a:srgbClr val="000099"/>
                </a:solidFill>
              </a:rPr>
              <a:t>		</a:t>
            </a:r>
            <a:r>
              <a:rPr lang="de-CH" sz="1800" b="1" dirty="0" smtClean="0">
                <a:solidFill>
                  <a:srgbClr val="000099"/>
                </a:solidFill>
              </a:rPr>
              <a:t> </a:t>
            </a:r>
            <a:r>
              <a:rPr lang="de-CH" sz="1800" b="1" dirty="0" smtClean="0">
                <a:solidFill>
                  <a:srgbClr val="333399"/>
                </a:solidFill>
              </a:rPr>
              <a:t>end</a:t>
            </a:r>
          </a:p>
          <a:p>
            <a:pPr>
              <a:lnSpc>
                <a:spcPct val="60000"/>
              </a:lnSpc>
              <a:buFont typeface="Wingdings" pitchFamily="2" charset="2"/>
              <a:buNone/>
            </a:pPr>
            <a:r>
              <a:rPr lang="de-CH" sz="1800" dirty="0" smtClean="0"/>
              <a:t>	</a:t>
            </a:r>
            <a:r>
              <a:rPr lang="de-CH" sz="1800" b="1" dirty="0" smtClean="0">
                <a:solidFill>
                  <a:srgbClr val="333399"/>
                </a:solidFill>
              </a:rPr>
              <a:t>end</a:t>
            </a:r>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smtClean="0"/>
          </a:p>
          <a:p>
            <a:pPr>
              <a:defRPr/>
            </a:pPr>
            <a:endParaRPr lang="en-US"/>
          </a:p>
        </p:txBody>
      </p:sp>
      <p:sp>
        <p:nvSpPr>
          <p:cNvPr id="11270" name="Text Box 3"/>
          <p:cNvSpPr txBox="1">
            <a:spLocks noChangeArrowheads="1"/>
          </p:cNvSpPr>
          <p:nvPr/>
        </p:nvSpPr>
        <p:spPr bwMode="auto">
          <a:xfrm rot="2280000">
            <a:off x="6413500" y="828675"/>
            <a:ext cx="2728913" cy="762000"/>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0" name="AutoShape 75"/>
          <p:cNvSpPr>
            <a:spLocks noChangeArrowheads="1"/>
          </p:cNvSpPr>
          <p:nvPr/>
        </p:nvSpPr>
        <p:spPr bwMode="auto">
          <a:xfrm>
            <a:off x="5836138" y="4201990"/>
            <a:ext cx="3028950" cy="1151549"/>
          </a:xfrm>
          <a:prstGeom prst="wedgeEllipseCallout">
            <a:avLst>
              <a:gd name="adj1" fmla="val -54769"/>
              <a:gd name="adj2" fmla="val -85995"/>
            </a:avLst>
          </a:prstGeom>
          <a:solidFill>
            <a:schemeClr val="bg1"/>
          </a:solidFill>
          <a:ln w="9525">
            <a:solidFill>
              <a:schemeClr val="tx1"/>
            </a:solidFill>
            <a:miter lim="800000"/>
            <a:headEnd/>
            <a:tailEnd/>
          </a:ln>
        </p:spPr>
        <p:txBody>
          <a:bodyPr/>
          <a:lstStyle/>
          <a:p>
            <a:pPr algn="ctr"/>
            <a:r>
              <a:rPr lang="en-US" sz="1800" dirty="0"/>
              <a:t>No! </a:t>
            </a:r>
            <a:r>
              <a:rPr lang="en-US" sz="1800" dirty="0" smtClean="0"/>
              <a:t>We would </a:t>
            </a:r>
            <a:r>
              <a:rPr lang="en-US" sz="1800" dirty="0"/>
              <a:t>have to take tickets again!</a:t>
            </a:r>
            <a:endParaRPr lang="ru-RU" sz="1800" dirty="0"/>
          </a:p>
        </p:txBody>
      </p:sp>
      <p:sp>
        <p:nvSpPr>
          <p:cNvPr id="12351" name="AutoShape 75"/>
          <p:cNvSpPr>
            <a:spLocks noChangeArrowheads="1"/>
          </p:cNvSpPr>
          <p:nvPr/>
        </p:nvSpPr>
        <p:spPr bwMode="auto">
          <a:xfrm>
            <a:off x="5836138" y="4201990"/>
            <a:ext cx="3028950" cy="1151549"/>
          </a:xfrm>
          <a:prstGeom prst="wedgeEllipseCallout">
            <a:avLst>
              <a:gd name="adj1" fmla="val -38417"/>
              <a:gd name="adj2" fmla="val -180843"/>
            </a:avLst>
          </a:prstGeom>
          <a:solidFill>
            <a:schemeClr val="bg1"/>
          </a:solidFill>
          <a:ln w="9525">
            <a:solidFill>
              <a:schemeClr val="tx1"/>
            </a:solidFill>
            <a:miter lim="800000"/>
            <a:headEnd/>
            <a:tailEnd/>
          </a:ln>
        </p:spPr>
        <p:txBody>
          <a:bodyPr/>
          <a:lstStyle/>
          <a:p>
            <a:pPr algn="ctr"/>
            <a:r>
              <a:rPr lang="en-US" sz="1800" dirty="0"/>
              <a:t>No! </a:t>
            </a:r>
            <a:r>
              <a:rPr lang="en-US" sz="1800" dirty="0" smtClean="0"/>
              <a:t>We would </a:t>
            </a:r>
            <a:r>
              <a:rPr lang="en-US" sz="1800" dirty="0"/>
              <a:t>have to take tickets again!</a:t>
            </a:r>
            <a:endParaRPr lang="ru-RU" sz="1800" dirty="0"/>
          </a:p>
        </p:txBody>
      </p:sp>
      <p:sp>
        <p:nvSpPr>
          <p:cNvPr id="12290" name="Rectangle 3"/>
          <p:cNvSpPr>
            <a:spLocks noGrp="1" noChangeArrowheads="1"/>
          </p:cNvSpPr>
          <p:nvPr>
            <p:ph type="body" idx="1"/>
          </p:nvPr>
        </p:nvSpPr>
        <p:spPr>
          <a:xfrm>
            <a:off x="468313" y="1268413"/>
            <a:ext cx="8424862" cy="484187"/>
          </a:xfrm>
        </p:spPr>
        <p:txBody>
          <a:bodyPr/>
          <a:lstStyle/>
          <a:p>
            <a:r>
              <a:rPr lang="en-US" dirty="0" smtClean="0">
                <a:solidFill>
                  <a:schemeClr val="tx1"/>
                </a:solidFill>
              </a:rPr>
              <a:t>Electronic queue (like in the post office)</a:t>
            </a:r>
          </a:p>
        </p:txBody>
      </p:sp>
      <p:sp>
        <p:nvSpPr>
          <p:cNvPr id="12291" name="Rectangle 2"/>
          <p:cNvSpPr>
            <a:spLocks noGrp="1" noChangeArrowheads="1"/>
          </p:cNvSpPr>
          <p:nvPr>
            <p:ph type="title"/>
          </p:nvPr>
        </p:nvSpPr>
        <p:spPr/>
        <p:txBody>
          <a:bodyPr/>
          <a:lstStyle/>
          <a:p>
            <a:r>
              <a:rPr lang="en-US" smtClean="0"/>
              <a:t>Two kinds of queues</a:t>
            </a:r>
            <a:endParaRPr lang="ru-RU" smtClean="0"/>
          </a:p>
        </p:txBody>
      </p:sp>
      <p:sp>
        <p:nvSpPr>
          <p:cNvPr id="12292" name="AutoShape 5"/>
          <p:cNvSpPr>
            <a:spLocks noChangeArrowheads="1"/>
          </p:cNvSpPr>
          <p:nvPr/>
        </p:nvSpPr>
        <p:spPr bwMode="auto">
          <a:xfrm>
            <a:off x="857250" y="297180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2293" name="AutoShape 6"/>
          <p:cNvSpPr>
            <a:spLocks noChangeArrowheads="1"/>
          </p:cNvSpPr>
          <p:nvPr/>
        </p:nvSpPr>
        <p:spPr bwMode="auto">
          <a:xfrm>
            <a:off x="863600" y="328612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2294" name="Line 7"/>
          <p:cNvSpPr>
            <a:spLocks noChangeShapeType="1"/>
          </p:cNvSpPr>
          <p:nvPr/>
        </p:nvSpPr>
        <p:spPr bwMode="auto">
          <a:xfrm>
            <a:off x="998538" y="3238500"/>
            <a:ext cx="0" cy="90488"/>
          </a:xfrm>
          <a:prstGeom prst="line">
            <a:avLst/>
          </a:prstGeom>
          <a:noFill/>
          <a:ln w="9525">
            <a:solidFill>
              <a:schemeClr val="tx1"/>
            </a:solidFill>
            <a:round/>
            <a:headEnd/>
            <a:tailEnd/>
          </a:ln>
        </p:spPr>
        <p:txBody>
          <a:bodyPr/>
          <a:lstStyle/>
          <a:p>
            <a:endParaRPr lang="de-CH"/>
          </a:p>
        </p:txBody>
      </p:sp>
      <p:sp>
        <p:nvSpPr>
          <p:cNvPr id="12295" name="Line 8"/>
          <p:cNvSpPr>
            <a:spLocks noChangeShapeType="1"/>
          </p:cNvSpPr>
          <p:nvPr/>
        </p:nvSpPr>
        <p:spPr bwMode="auto">
          <a:xfrm flipH="1">
            <a:off x="917575" y="3662363"/>
            <a:ext cx="20638" cy="336550"/>
          </a:xfrm>
          <a:prstGeom prst="line">
            <a:avLst/>
          </a:prstGeom>
          <a:noFill/>
          <a:ln w="9525">
            <a:solidFill>
              <a:schemeClr val="tx1"/>
            </a:solidFill>
            <a:round/>
            <a:headEnd/>
            <a:tailEnd/>
          </a:ln>
        </p:spPr>
        <p:txBody>
          <a:bodyPr/>
          <a:lstStyle/>
          <a:p>
            <a:endParaRPr lang="de-CH"/>
          </a:p>
        </p:txBody>
      </p:sp>
      <p:sp>
        <p:nvSpPr>
          <p:cNvPr id="12296" name="Line 9"/>
          <p:cNvSpPr>
            <a:spLocks noChangeShapeType="1"/>
          </p:cNvSpPr>
          <p:nvPr/>
        </p:nvSpPr>
        <p:spPr bwMode="auto">
          <a:xfrm>
            <a:off x="1052513" y="3665538"/>
            <a:ext cx="26987" cy="327025"/>
          </a:xfrm>
          <a:prstGeom prst="line">
            <a:avLst/>
          </a:prstGeom>
          <a:noFill/>
          <a:ln w="9525">
            <a:solidFill>
              <a:schemeClr val="tx1"/>
            </a:solidFill>
            <a:round/>
            <a:headEnd/>
            <a:tailEnd/>
          </a:ln>
        </p:spPr>
        <p:txBody>
          <a:bodyPr/>
          <a:lstStyle/>
          <a:p>
            <a:endParaRPr lang="de-CH"/>
          </a:p>
        </p:txBody>
      </p:sp>
      <p:sp>
        <p:nvSpPr>
          <p:cNvPr id="12297" name="AutoShape 10"/>
          <p:cNvSpPr>
            <a:spLocks noChangeArrowheads="1"/>
          </p:cNvSpPr>
          <p:nvPr/>
        </p:nvSpPr>
        <p:spPr bwMode="auto">
          <a:xfrm>
            <a:off x="1504950" y="297180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2298" name="AutoShape 11"/>
          <p:cNvSpPr>
            <a:spLocks noChangeArrowheads="1"/>
          </p:cNvSpPr>
          <p:nvPr/>
        </p:nvSpPr>
        <p:spPr bwMode="auto">
          <a:xfrm>
            <a:off x="1511300" y="328612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2299" name="Line 12"/>
          <p:cNvSpPr>
            <a:spLocks noChangeShapeType="1"/>
          </p:cNvSpPr>
          <p:nvPr/>
        </p:nvSpPr>
        <p:spPr bwMode="auto">
          <a:xfrm>
            <a:off x="1646238" y="3238500"/>
            <a:ext cx="0" cy="90488"/>
          </a:xfrm>
          <a:prstGeom prst="line">
            <a:avLst/>
          </a:prstGeom>
          <a:noFill/>
          <a:ln w="9525">
            <a:solidFill>
              <a:schemeClr val="tx1"/>
            </a:solidFill>
            <a:round/>
            <a:headEnd/>
            <a:tailEnd/>
          </a:ln>
        </p:spPr>
        <p:txBody>
          <a:bodyPr/>
          <a:lstStyle/>
          <a:p>
            <a:endParaRPr lang="de-CH"/>
          </a:p>
        </p:txBody>
      </p:sp>
      <p:sp>
        <p:nvSpPr>
          <p:cNvPr id="12300" name="Line 13"/>
          <p:cNvSpPr>
            <a:spLocks noChangeShapeType="1"/>
          </p:cNvSpPr>
          <p:nvPr/>
        </p:nvSpPr>
        <p:spPr bwMode="auto">
          <a:xfrm flipH="1">
            <a:off x="1565275" y="3662363"/>
            <a:ext cx="20638" cy="336550"/>
          </a:xfrm>
          <a:prstGeom prst="line">
            <a:avLst/>
          </a:prstGeom>
          <a:noFill/>
          <a:ln w="9525">
            <a:solidFill>
              <a:schemeClr val="tx1"/>
            </a:solidFill>
            <a:round/>
            <a:headEnd/>
            <a:tailEnd/>
          </a:ln>
        </p:spPr>
        <p:txBody>
          <a:bodyPr/>
          <a:lstStyle/>
          <a:p>
            <a:endParaRPr lang="de-CH"/>
          </a:p>
        </p:txBody>
      </p:sp>
      <p:sp>
        <p:nvSpPr>
          <p:cNvPr id="12301" name="Line 14"/>
          <p:cNvSpPr>
            <a:spLocks noChangeShapeType="1"/>
          </p:cNvSpPr>
          <p:nvPr/>
        </p:nvSpPr>
        <p:spPr bwMode="auto">
          <a:xfrm>
            <a:off x="1700213" y="3665538"/>
            <a:ext cx="26987" cy="327025"/>
          </a:xfrm>
          <a:prstGeom prst="line">
            <a:avLst/>
          </a:prstGeom>
          <a:noFill/>
          <a:ln w="9525">
            <a:solidFill>
              <a:schemeClr val="tx1"/>
            </a:solidFill>
            <a:round/>
            <a:headEnd/>
            <a:tailEnd/>
          </a:ln>
        </p:spPr>
        <p:txBody>
          <a:bodyPr/>
          <a:lstStyle/>
          <a:p>
            <a:endParaRPr lang="de-CH"/>
          </a:p>
        </p:txBody>
      </p:sp>
      <p:sp>
        <p:nvSpPr>
          <p:cNvPr id="12302" name="AutoShape 15"/>
          <p:cNvSpPr>
            <a:spLocks noChangeArrowheads="1"/>
          </p:cNvSpPr>
          <p:nvPr/>
        </p:nvSpPr>
        <p:spPr bwMode="auto">
          <a:xfrm>
            <a:off x="2152650" y="297180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2303" name="AutoShape 16"/>
          <p:cNvSpPr>
            <a:spLocks noChangeArrowheads="1"/>
          </p:cNvSpPr>
          <p:nvPr/>
        </p:nvSpPr>
        <p:spPr bwMode="auto">
          <a:xfrm>
            <a:off x="2159000" y="328612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2304" name="Line 17"/>
          <p:cNvSpPr>
            <a:spLocks noChangeShapeType="1"/>
          </p:cNvSpPr>
          <p:nvPr/>
        </p:nvSpPr>
        <p:spPr bwMode="auto">
          <a:xfrm>
            <a:off x="2293938" y="3238500"/>
            <a:ext cx="0" cy="90488"/>
          </a:xfrm>
          <a:prstGeom prst="line">
            <a:avLst/>
          </a:prstGeom>
          <a:noFill/>
          <a:ln w="9525">
            <a:solidFill>
              <a:schemeClr val="tx1"/>
            </a:solidFill>
            <a:round/>
            <a:headEnd/>
            <a:tailEnd/>
          </a:ln>
        </p:spPr>
        <p:txBody>
          <a:bodyPr/>
          <a:lstStyle/>
          <a:p>
            <a:endParaRPr lang="de-CH"/>
          </a:p>
        </p:txBody>
      </p:sp>
      <p:sp>
        <p:nvSpPr>
          <p:cNvPr id="12305" name="Line 18"/>
          <p:cNvSpPr>
            <a:spLocks noChangeShapeType="1"/>
          </p:cNvSpPr>
          <p:nvPr/>
        </p:nvSpPr>
        <p:spPr bwMode="auto">
          <a:xfrm flipH="1">
            <a:off x="2212975" y="3662363"/>
            <a:ext cx="20638" cy="336550"/>
          </a:xfrm>
          <a:prstGeom prst="line">
            <a:avLst/>
          </a:prstGeom>
          <a:noFill/>
          <a:ln w="9525">
            <a:solidFill>
              <a:schemeClr val="tx1"/>
            </a:solidFill>
            <a:round/>
            <a:headEnd/>
            <a:tailEnd/>
          </a:ln>
        </p:spPr>
        <p:txBody>
          <a:bodyPr/>
          <a:lstStyle/>
          <a:p>
            <a:endParaRPr lang="de-CH"/>
          </a:p>
        </p:txBody>
      </p:sp>
      <p:sp>
        <p:nvSpPr>
          <p:cNvPr id="12306" name="Line 19"/>
          <p:cNvSpPr>
            <a:spLocks noChangeShapeType="1"/>
          </p:cNvSpPr>
          <p:nvPr/>
        </p:nvSpPr>
        <p:spPr bwMode="auto">
          <a:xfrm>
            <a:off x="2347913" y="3665538"/>
            <a:ext cx="26987" cy="327025"/>
          </a:xfrm>
          <a:prstGeom prst="line">
            <a:avLst/>
          </a:prstGeom>
          <a:noFill/>
          <a:ln w="9525">
            <a:solidFill>
              <a:schemeClr val="tx1"/>
            </a:solidFill>
            <a:round/>
            <a:headEnd/>
            <a:tailEnd/>
          </a:ln>
        </p:spPr>
        <p:txBody>
          <a:bodyPr/>
          <a:lstStyle/>
          <a:p>
            <a:endParaRPr lang="de-CH"/>
          </a:p>
        </p:txBody>
      </p:sp>
      <p:sp>
        <p:nvSpPr>
          <p:cNvPr id="12307" name="AutoShape 20"/>
          <p:cNvSpPr>
            <a:spLocks noChangeArrowheads="1"/>
          </p:cNvSpPr>
          <p:nvPr/>
        </p:nvSpPr>
        <p:spPr bwMode="auto">
          <a:xfrm>
            <a:off x="2800350" y="297180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2308" name="AutoShape 21"/>
          <p:cNvSpPr>
            <a:spLocks noChangeArrowheads="1"/>
          </p:cNvSpPr>
          <p:nvPr/>
        </p:nvSpPr>
        <p:spPr bwMode="auto">
          <a:xfrm>
            <a:off x="2806700" y="328612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2309" name="Line 22"/>
          <p:cNvSpPr>
            <a:spLocks noChangeShapeType="1"/>
          </p:cNvSpPr>
          <p:nvPr/>
        </p:nvSpPr>
        <p:spPr bwMode="auto">
          <a:xfrm>
            <a:off x="2941638" y="3238500"/>
            <a:ext cx="0" cy="90488"/>
          </a:xfrm>
          <a:prstGeom prst="line">
            <a:avLst/>
          </a:prstGeom>
          <a:noFill/>
          <a:ln w="9525">
            <a:solidFill>
              <a:schemeClr val="tx1"/>
            </a:solidFill>
            <a:round/>
            <a:headEnd/>
            <a:tailEnd/>
          </a:ln>
        </p:spPr>
        <p:txBody>
          <a:bodyPr/>
          <a:lstStyle/>
          <a:p>
            <a:endParaRPr lang="de-CH"/>
          </a:p>
        </p:txBody>
      </p:sp>
      <p:sp>
        <p:nvSpPr>
          <p:cNvPr id="12310" name="Line 23"/>
          <p:cNvSpPr>
            <a:spLocks noChangeShapeType="1"/>
          </p:cNvSpPr>
          <p:nvPr/>
        </p:nvSpPr>
        <p:spPr bwMode="auto">
          <a:xfrm flipH="1">
            <a:off x="2860675" y="3662363"/>
            <a:ext cx="20638" cy="336550"/>
          </a:xfrm>
          <a:prstGeom prst="line">
            <a:avLst/>
          </a:prstGeom>
          <a:noFill/>
          <a:ln w="9525">
            <a:solidFill>
              <a:schemeClr val="tx1"/>
            </a:solidFill>
            <a:round/>
            <a:headEnd/>
            <a:tailEnd/>
          </a:ln>
        </p:spPr>
        <p:txBody>
          <a:bodyPr/>
          <a:lstStyle/>
          <a:p>
            <a:endParaRPr lang="de-CH"/>
          </a:p>
        </p:txBody>
      </p:sp>
      <p:sp>
        <p:nvSpPr>
          <p:cNvPr id="12311" name="Line 24"/>
          <p:cNvSpPr>
            <a:spLocks noChangeShapeType="1"/>
          </p:cNvSpPr>
          <p:nvPr/>
        </p:nvSpPr>
        <p:spPr bwMode="auto">
          <a:xfrm>
            <a:off x="2995613" y="3665538"/>
            <a:ext cx="26987" cy="327025"/>
          </a:xfrm>
          <a:prstGeom prst="line">
            <a:avLst/>
          </a:prstGeom>
          <a:noFill/>
          <a:ln w="9525">
            <a:solidFill>
              <a:schemeClr val="tx1"/>
            </a:solidFill>
            <a:round/>
            <a:headEnd/>
            <a:tailEnd/>
          </a:ln>
        </p:spPr>
        <p:txBody>
          <a:bodyPr/>
          <a:lstStyle/>
          <a:p>
            <a:endParaRPr lang="de-CH"/>
          </a:p>
        </p:txBody>
      </p:sp>
      <p:sp>
        <p:nvSpPr>
          <p:cNvPr id="12312" name="AutoShape 25"/>
          <p:cNvSpPr>
            <a:spLocks noChangeArrowheads="1"/>
          </p:cNvSpPr>
          <p:nvPr/>
        </p:nvSpPr>
        <p:spPr bwMode="auto">
          <a:xfrm>
            <a:off x="3448050" y="295275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2313" name="AutoShape 26"/>
          <p:cNvSpPr>
            <a:spLocks noChangeArrowheads="1"/>
          </p:cNvSpPr>
          <p:nvPr/>
        </p:nvSpPr>
        <p:spPr bwMode="auto">
          <a:xfrm>
            <a:off x="3454400" y="326707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2314" name="Line 27"/>
          <p:cNvSpPr>
            <a:spLocks noChangeShapeType="1"/>
          </p:cNvSpPr>
          <p:nvPr/>
        </p:nvSpPr>
        <p:spPr bwMode="auto">
          <a:xfrm>
            <a:off x="3589338" y="3219450"/>
            <a:ext cx="0" cy="90488"/>
          </a:xfrm>
          <a:prstGeom prst="line">
            <a:avLst/>
          </a:prstGeom>
          <a:noFill/>
          <a:ln w="9525">
            <a:solidFill>
              <a:schemeClr val="tx1"/>
            </a:solidFill>
            <a:round/>
            <a:headEnd/>
            <a:tailEnd/>
          </a:ln>
        </p:spPr>
        <p:txBody>
          <a:bodyPr/>
          <a:lstStyle/>
          <a:p>
            <a:endParaRPr lang="de-CH"/>
          </a:p>
        </p:txBody>
      </p:sp>
      <p:sp>
        <p:nvSpPr>
          <p:cNvPr id="12315" name="Line 28"/>
          <p:cNvSpPr>
            <a:spLocks noChangeShapeType="1"/>
          </p:cNvSpPr>
          <p:nvPr/>
        </p:nvSpPr>
        <p:spPr bwMode="auto">
          <a:xfrm flipH="1">
            <a:off x="3508375" y="3643313"/>
            <a:ext cx="20638" cy="336550"/>
          </a:xfrm>
          <a:prstGeom prst="line">
            <a:avLst/>
          </a:prstGeom>
          <a:noFill/>
          <a:ln w="9525">
            <a:solidFill>
              <a:schemeClr val="tx1"/>
            </a:solidFill>
            <a:round/>
            <a:headEnd/>
            <a:tailEnd/>
          </a:ln>
        </p:spPr>
        <p:txBody>
          <a:bodyPr/>
          <a:lstStyle/>
          <a:p>
            <a:endParaRPr lang="de-CH"/>
          </a:p>
        </p:txBody>
      </p:sp>
      <p:sp>
        <p:nvSpPr>
          <p:cNvPr id="12316" name="Line 29"/>
          <p:cNvSpPr>
            <a:spLocks noChangeShapeType="1"/>
          </p:cNvSpPr>
          <p:nvPr/>
        </p:nvSpPr>
        <p:spPr bwMode="auto">
          <a:xfrm>
            <a:off x="3643313" y="3646488"/>
            <a:ext cx="26987" cy="327025"/>
          </a:xfrm>
          <a:prstGeom prst="line">
            <a:avLst/>
          </a:prstGeom>
          <a:noFill/>
          <a:ln w="9525">
            <a:solidFill>
              <a:schemeClr val="tx1"/>
            </a:solidFill>
            <a:round/>
            <a:headEnd/>
            <a:tailEnd/>
          </a:ln>
        </p:spPr>
        <p:txBody>
          <a:bodyPr/>
          <a:lstStyle/>
          <a:p>
            <a:endParaRPr lang="de-CH"/>
          </a:p>
        </p:txBody>
      </p:sp>
      <p:sp>
        <p:nvSpPr>
          <p:cNvPr id="12317" name="AutoShape 30"/>
          <p:cNvSpPr>
            <a:spLocks noChangeArrowheads="1"/>
          </p:cNvSpPr>
          <p:nvPr/>
        </p:nvSpPr>
        <p:spPr bwMode="auto">
          <a:xfrm>
            <a:off x="4095750" y="295275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2318" name="AutoShape 31"/>
          <p:cNvSpPr>
            <a:spLocks noChangeArrowheads="1"/>
          </p:cNvSpPr>
          <p:nvPr/>
        </p:nvSpPr>
        <p:spPr bwMode="auto">
          <a:xfrm>
            <a:off x="4102100" y="326707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2319" name="Line 32"/>
          <p:cNvSpPr>
            <a:spLocks noChangeShapeType="1"/>
          </p:cNvSpPr>
          <p:nvPr/>
        </p:nvSpPr>
        <p:spPr bwMode="auto">
          <a:xfrm>
            <a:off x="4237038" y="3219450"/>
            <a:ext cx="0" cy="90488"/>
          </a:xfrm>
          <a:prstGeom prst="line">
            <a:avLst/>
          </a:prstGeom>
          <a:noFill/>
          <a:ln w="9525">
            <a:solidFill>
              <a:schemeClr val="tx1"/>
            </a:solidFill>
            <a:round/>
            <a:headEnd/>
            <a:tailEnd/>
          </a:ln>
        </p:spPr>
        <p:txBody>
          <a:bodyPr/>
          <a:lstStyle/>
          <a:p>
            <a:endParaRPr lang="de-CH"/>
          </a:p>
        </p:txBody>
      </p:sp>
      <p:sp>
        <p:nvSpPr>
          <p:cNvPr id="12320" name="Line 33"/>
          <p:cNvSpPr>
            <a:spLocks noChangeShapeType="1"/>
          </p:cNvSpPr>
          <p:nvPr/>
        </p:nvSpPr>
        <p:spPr bwMode="auto">
          <a:xfrm flipH="1">
            <a:off x="4156075" y="3643313"/>
            <a:ext cx="20638" cy="336550"/>
          </a:xfrm>
          <a:prstGeom prst="line">
            <a:avLst/>
          </a:prstGeom>
          <a:noFill/>
          <a:ln w="9525">
            <a:solidFill>
              <a:schemeClr val="tx1"/>
            </a:solidFill>
            <a:round/>
            <a:headEnd/>
            <a:tailEnd/>
          </a:ln>
        </p:spPr>
        <p:txBody>
          <a:bodyPr/>
          <a:lstStyle/>
          <a:p>
            <a:endParaRPr lang="de-CH"/>
          </a:p>
        </p:txBody>
      </p:sp>
      <p:sp>
        <p:nvSpPr>
          <p:cNvPr id="12321" name="Line 34"/>
          <p:cNvSpPr>
            <a:spLocks noChangeShapeType="1"/>
          </p:cNvSpPr>
          <p:nvPr/>
        </p:nvSpPr>
        <p:spPr bwMode="auto">
          <a:xfrm>
            <a:off x="4291013" y="3646488"/>
            <a:ext cx="26987" cy="327025"/>
          </a:xfrm>
          <a:prstGeom prst="line">
            <a:avLst/>
          </a:prstGeom>
          <a:noFill/>
          <a:ln w="9525">
            <a:solidFill>
              <a:schemeClr val="tx1"/>
            </a:solidFill>
            <a:round/>
            <a:headEnd/>
            <a:tailEnd/>
          </a:ln>
        </p:spPr>
        <p:txBody>
          <a:bodyPr/>
          <a:lstStyle/>
          <a:p>
            <a:endParaRPr lang="de-CH"/>
          </a:p>
        </p:txBody>
      </p:sp>
      <p:sp>
        <p:nvSpPr>
          <p:cNvPr id="12322" name="AutoShape 35"/>
          <p:cNvSpPr>
            <a:spLocks noChangeArrowheads="1"/>
          </p:cNvSpPr>
          <p:nvPr/>
        </p:nvSpPr>
        <p:spPr bwMode="auto">
          <a:xfrm>
            <a:off x="4743450" y="295275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2323" name="AutoShape 36"/>
          <p:cNvSpPr>
            <a:spLocks noChangeArrowheads="1"/>
          </p:cNvSpPr>
          <p:nvPr/>
        </p:nvSpPr>
        <p:spPr bwMode="auto">
          <a:xfrm>
            <a:off x="4749800" y="326707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2324" name="Line 37"/>
          <p:cNvSpPr>
            <a:spLocks noChangeShapeType="1"/>
          </p:cNvSpPr>
          <p:nvPr/>
        </p:nvSpPr>
        <p:spPr bwMode="auto">
          <a:xfrm>
            <a:off x="4884738" y="3219450"/>
            <a:ext cx="0" cy="90488"/>
          </a:xfrm>
          <a:prstGeom prst="line">
            <a:avLst/>
          </a:prstGeom>
          <a:noFill/>
          <a:ln w="9525">
            <a:solidFill>
              <a:schemeClr val="tx1"/>
            </a:solidFill>
            <a:round/>
            <a:headEnd/>
            <a:tailEnd/>
          </a:ln>
        </p:spPr>
        <p:txBody>
          <a:bodyPr/>
          <a:lstStyle/>
          <a:p>
            <a:endParaRPr lang="de-CH"/>
          </a:p>
        </p:txBody>
      </p:sp>
      <p:sp>
        <p:nvSpPr>
          <p:cNvPr id="12325" name="Line 38"/>
          <p:cNvSpPr>
            <a:spLocks noChangeShapeType="1"/>
          </p:cNvSpPr>
          <p:nvPr/>
        </p:nvSpPr>
        <p:spPr bwMode="auto">
          <a:xfrm flipH="1">
            <a:off x="4803775" y="3643313"/>
            <a:ext cx="20638" cy="336550"/>
          </a:xfrm>
          <a:prstGeom prst="line">
            <a:avLst/>
          </a:prstGeom>
          <a:noFill/>
          <a:ln w="9525">
            <a:solidFill>
              <a:schemeClr val="tx1"/>
            </a:solidFill>
            <a:round/>
            <a:headEnd/>
            <a:tailEnd/>
          </a:ln>
        </p:spPr>
        <p:txBody>
          <a:bodyPr/>
          <a:lstStyle/>
          <a:p>
            <a:endParaRPr lang="de-CH"/>
          </a:p>
        </p:txBody>
      </p:sp>
      <p:sp>
        <p:nvSpPr>
          <p:cNvPr id="12326" name="Line 39"/>
          <p:cNvSpPr>
            <a:spLocks noChangeShapeType="1"/>
          </p:cNvSpPr>
          <p:nvPr/>
        </p:nvSpPr>
        <p:spPr bwMode="auto">
          <a:xfrm>
            <a:off x="4938713" y="3646488"/>
            <a:ext cx="26987" cy="327025"/>
          </a:xfrm>
          <a:prstGeom prst="line">
            <a:avLst/>
          </a:prstGeom>
          <a:noFill/>
          <a:ln w="9525">
            <a:solidFill>
              <a:schemeClr val="tx1"/>
            </a:solidFill>
            <a:round/>
            <a:headEnd/>
            <a:tailEnd/>
          </a:ln>
        </p:spPr>
        <p:txBody>
          <a:bodyPr/>
          <a:lstStyle/>
          <a:p>
            <a:endParaRPr lang="de-CH"/>
          </a:p>
        </p:txBody>
      </p:sp>
      <p:sp>
        <p:nvSpPr>
          <p:cNvPr id="12327" name="AutoShape 40"/>
          <p:cNvSpPr>
            <a:spLocks noChangeArrowheads="1"/>
          </p:cNvSpPr>
          <p:nvPr/>
        </p:nvSpPr>
        <p:spPr bwMode="auto">
          <a:xfrm>
            <a:off x="5391150" y="295275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2328" name="AutoShape 41"/>
          <p:cNvSpPr>
            <a:spLocks noChangeArrowheads="1"/>
          </p:cNvSpPr>
          <p:nvPr/>
        </p:nvSpPr>
        <p:spPr bwMode="auto">
          <a:xfrm>
            <a:off x="5397500" y="326707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2329" name="Line 42"/>
          <p:cNvSpPr>
            <a:spLocks noChangeShapeType="1"/>
          </p:cNvSpPr>
          <p:nvPr/>
        </p:nvSpPr>
        <p:spPr bwMode="auto">
          <a:xfrm>
            <a:off x="5532438" y="3219450"/>
            <a:ext cx="0" cy="90488"/>
          </a:xfrm>
          <a:prstGeom prst="line">
            <a:avLst/>
          </a:prstGeom>
          <a:noFill/>
          <a:ln w="9525">
            <a:solidFill>
              <a:schemeClr val="tx1"/>
            </a:solidFill>
            <a:round/>
            <a:headEnd/>
            <a:tailEnd/>
          </a:ln>
        </p:spPr>
        <p:txBody>
          <a:bodyPr/>
          <a:lstStyle/>
          <a:p>
            <a:endParaRPr lang="de-CH"/>
          </a:p>
        </p:txBody>
      </p:sp>
      <p:sp>
        <p:nvSpPr>
          <p:cNvPr id="12330" name="Line 43"/>
          <p:cNvSpPr>
            <a:spLocks noChangeShapeType="1"/>
          </p:cNvSpPr>
          <p:nvPr/>
        </p:nvSpPr>
        <p:spPr bwMode="auto">
          <a:xfrm flipH="1">
            <a:off x="5451475" y="3643313"/>
            <a:ext cx="20638" cy="336550"/>
          </a:xfrm>
          <a:prstGeom prst="line">
            <a:avLst/>
          </a:prstGeom>
          <a:noFill/>
          <a:ln w="9525">
            <a:solidFill>
              <a:schemeClr val="tx1"/>
            </a:solidFill>
            <a:round/>
            <a:headEnd/>
            <a:tailEnd/>
          </a:ln>
        </p:spPr>
        <p:txBody>
          <a:bodyPr/>
          <a:lstStyle/>
          <a:p>
            <a:endParaRPr lang="de-CH"/>
          </a:p>
        </p:txBody>
      </p:sp>
      <p:sp>
        <p:nvSpPr>
          <p:cNvPr id="12331" name="Line 44"/>
          <p:cNvSpPr>
            <a:spLocks noChangeShapeType="1"/>
          </p:cNvSpPr>
          <p:nvPr/>
        </p:nvSpPr>
        <p:spPr bwMode="auto">
          <a:xfrm>
            <a:off x="5586413" y="3646488"/>
            <a:ext cx="26987" cy="327025"/>
          </a:xfrm>
          <a:prstGeom prst="line">
            <a:avLst/>
          </a:prstGeom>
          <a:noFill/>
          <a:ln w="9525">
            <a:solidFill>
              <a:schemeClr val="tx1"/>
            </a:solidFill>
            <a:round/>
            <a:headEnd/>
            <a:tailEnd/>
          </a:ln>
        </p:spPr>
        <p:txBody>
          <a:bodyPr/>
          <a:lstStyle/>
          <a:p>
            <a:endParaRPr lang="de-CH"/>
          </a:p>
        </p:txBody>
      </p:sp>
      <p:sp>
        <p:nvSpPr>
          <p:cNvPr id="12332" name="Text Box 45"/>
          <p:cNvSpPr txBox="1">
            <a:spLocks noChangeArrowheads="1"/>
          </p:cNvSpPr>
          <p:nvPr/>
        </p:nvSpPr>
        <p:spPr bwMode="auto">
          <a:xfrm>
            <a:off x="723900" y="2552700"/>
            <a:ext cx="651608" cy="366713"/>
          </a:xfrm>
          <a:prstGeom prst="rect">
            <a:avLst/>
          </a:prstGeom>
          <a:noFill/>
          <a:ln w="9525">
            <a:noFill/>
            <a:miter lim="800000"/>
            <a:headEnd/>
            <a:tailEnd/>
          </a:ln>
        </p:spPr>
        <p:txBody>
          <a:bodyPr wrap="square">
            <a:spAutoFit/>
          </a:bodyPr>
          <a:lstStyle/>
          <a:p>
            <a:pPr>
              <a:spcBef>
                <a:spcPct val="50000"/>
              </a:spcBef>
            </a:pPr>
            <a:r>
              <a:rPr lang="en-US" sz="1800" b="1" dirty="0"/>
              <a:t>895</a:t>
            </a:r>
            <a:endParaRPr lang="ru-RU" sz="1800" b="1" dirty="0"/>
          </a:p>
        </p:txBody>
      </p:sp>
      <p:sp>
        <p:nvSpPr>
          <p:cNvPr id="12333" name="Text Box 50"/>
          <p:cNvSpPr txBox="1">
            <a:spLocks noChangeArrowheads="1"/>
          </p:cNvSpPr>
          <p:nvPr/>
        </p:nvSpPr>
        <p:spPr bwMode="auto">
          <a:xfrm>
            <a:off x="1371599" y="2552700"/>
            <a:ext cx="668215" cy="366713"/>
          </a:xfrm>
          <a:prstGeom prst="rect">
            <a:avLst/>
          </a:prstGeom>
          <a:noFill/>
          <a:ln w="9525">
            <a:noFill/>
            <a:miter lim="800000"/>
            <a:headEnd/>
            <a:tailEnd/>
          </a:ln>
        </p:spPr>
        <p:txBody>
          <a:bodyPr wrap="square">
            <a:spAutoFit/>
          </a:bodyPr>
          <a:lstStyle/>
          <a:p>
            <a:pPr>
              <a:spcBef>
                <a:spcPct val="50000"/>
              </a:spcBef>
            </a:pPr>
            <a:r>
              <a:rPr lang="en-US" sz="1800" b="1" dirty="0"/>
              <a:t>896</a:t>
            </a:r>
            <a:endParaRPr lang="ru-RU" sz="1800" b="1" dirty="0"/>
          </a:p>
        </p:txBody>
      </p:sp>
      <p:sp>
        <p:nvSpPr>
          <p:cNvPr id="12334" name="Text Box 51"/>
          <p:cNvSpPr txBox="1">
            <a:spLocks noChangeArrowheads="1"/>
          </p:cNvSpPr>
          <p:nvPr/>
        </p:nvSpPr>
        <p:spPr bwMode="auto">
          <a:xfrm>
            <a:off x="2628899" y="2552700"/>
            <a:ext cx="637931" cy="366713"/>
          </a:xfrm>
          <a:prstGeom prst="rect">
            <a:avLst/>
          </a:prstGeom>
          <a:noFill/>
          <a:ln w="9525">
            <a:noFill/>
            <a:miter lim="800000"/>
            <a:headEnd/>
            <a:tailEnd/>
          </a:ln>
        </p:spPr>
        <p:txBody>
          <a:bodyPr wrap="square">
            <a:spAutoFit/>
          </a:bodyPr>
          <a:lstStyle/>
          <a:p>
            <a:pPr>
              <a:spcBef>
                <a:spcPct val="50000"/>
              </a:spcBef>
            </a:pPr>
            <a:r>
              <a:rPr lang="en-US" sz="1800" b="1" dirty="0"/>
              <a:t>898</a:t>
            </a:r>
            <a:endParaRPr lang="ru-RU" sz="1800" b="1" dirty="0"/>
          </a:p>
        </p:txBody>
      </p:sp>
      <p:sp>
        <p:nvSpPr>
          <p:cNvPr id="12335" name="Text Box 52"/>
          <p:cNvSpPr txBox="1">
            <a:spLocks noChangeArrowheads="1"/>
          </p:cNvSpPr>
          <p:nvPr/>
        </p:nvSpPr>
        <p:spPr bwMode="auto">
          <a:xfrm>
            <a:off x="2000249" y="2552700"/>
            <a:ext cx="649165" cy="366713"/>
          </a:xfrm>
          <a:prstGeom prst="rect">
            <a:avLst/>
          </a:prstGeom>
          <a:noFill/>
          <a:ln w="9525">
            <a:noFill/>
            <a:miter lim="800000"/>
            <a:headEnd/>
            <a:tailEnd/>
          </a:ln>
        </p:spPr>
        <p:txBody>
          <a:bodyPr wrap="square">
            <a:spAutoFit/>
          </a:bodyPr>
          <a:lstStyle/>
          <a:p>
            <a:pPr>
              <a:spcBef>
                <a:spcPct val="50000"/>
              </a:spcBef>
            </a:pPr>
            <a:r>
              <a:rPr lang="en-US" sz="1800" b="1" dirty="0"/>
              <a:t>897</a:t>
            </a:r>
            <a:endParaRPr lang="ru-RU" sz="1800" b="1" dirty="0"/>
          </a:p>
        </p:txBody>
      </p:sp>
      <p:sp>
        <p:nvSpPr>
          <p:cNvPr id="12336" name="Text Box 53"/>
          <p:cNvSpPr txBox="1">
            <a:spLocks noChangeArrowheads="1"/>
          </p:cNvSpPr>
          <p:nvPr/>
        </p:nvSpPr>
        <p:spPr bwMode="auto">
          <a:xfrm>
            <a:off x="3295650" y="2552700"/>
            <a:ext cx="635488" cy="366713"/>
          </a:xfrm>
          <a:prstGeom prst="rect">
            <a:avLst/>
          </a:prstGeom>
          <a:noFill/>
          <a:ln w="9525">
            <a:noFill/>
            <a:miter lim="800000"/>
            <a:headEnd/>
            <a:tailEnd/>
          </a:ln>
        </p:spPr>
        <p:txBody>
          <a:bodyPr wrap="square">
            <a:spAutoFit/>
          </a:bodyPr>
          <a:lstStyle/>
          <a:p>
            <a:pPr>
              <a:spcBef>
                <a:spcPct val="50000"/>
              </a:spcBef>
            </a:pPr>
            <a:r>
              <a:rPr lang="en-US" sz="1800" b="1" dirty="0"/>
              <a:t>899</a:t>
            </a:r>
            <a:endParaRPr lang="ru-RU" sz="1800" b="1" dirty="0"/>
          </a:p>
        </p:txBody>
      </p:sp>
      <p:sp>
        <p:nvSpPr>
          <p:cNvPr id="12337" name="Text Box 54"/>
          <p:cNvSpPr txBox="1">
            <a:spLocks noChangeArrowheads="1"/>
          </p:cNvSpPr>
          <p:nvPr/>
        </p:nvSpPr>
        <p:spPr bwMode="auto">
          <a:xfrm>
            <a:off x="3943349" y="2552700"/>
            <a:ext cx="644281" cy="366713"/>
          </a:xfrm>
          <a:prstGeom prst="rect">
            <a:avLst/>
          </a:prstGeom>
          <a:noFill/>
          <a:ln w="9525">
            <a:noFill/>
            <a:miter lim="800000"/>
            <a:headEnd/>
            <a:tailEnd/>
          </a:ln>
        </p:spPr>
        <p:txBody>
          <a:bodyPr wrap="square">
            <a:spAutoFit/>
          </a:bodyPr>
          <a:lstStyle/>
          <a:p>
            <a:pPr>
              <a:spcBef>
                <a:spcPct val="50000"/>
              </a:spcBef>
            </a:pPr>
            <a:r>
              <a:rPr lang="en-US" sz="1800" b="1" dirty="0"/>
              <a:t>900</a:t>
            </a:r>
            <a:endParaRPr lang="ru-RU" sz="1800" b="1" dirty="0"/>
          </a:p>
        </p:txBody>
      </p:sp>
      <p:sp>
        <p:nvSpPr>
          <p:cNvPr id="12338" name="Text Box 55"/>
          <p:cNvSpPr txBox="1">
            <a:spLocks noChangeArrowheads="1"/>
          </p:cNvSpPr>
          <p:nvPr/>
        </p:nvSpPr>
        <p:spPr bwMode="auto">
          <a:xfrm>
            <a:off x="5200650" y="2552700"/>
            <a:ext cx="645258" cy="366713"/>
          </a:xfrm>
          <a:prstGeom prst="rect">
            <a:avLst/>
          </a:prstGeom>
          <a:noFill/>
          <a:ln w="9525">
            <a:noFill/>
            <a:miter lim="800000"/>
            <a:headEnd/>
            <a:tailEnd/>
          </a:ln>
        </p:spPr>
        <p:txBody>
          <a:bodyPr wrap="square">
            <a:spAutoFit/>
          </a:bodyPr>
          <a:lstStyle/>
          <a:p>
            <a:pPr>
              <a:spcBef>
                <a:spcPct val="50000"/>
              </a:spcBef>
            </a:pPr>
            <a:r>
              <a:rPr lang="en-US" sz="1800" b="1" dirty="0"/>
              <a:t>902</a:t>
            </a:r>
            <a:endParaRPr lang="ru-RU" sz="1800" b="1" dirty="0"/>
          </a:p>
        </p:txBody>
      </p:sp>
      <p:sp>
        <p:nvSpPr>
          <p:cNvPr id="12339" name="Text Box 56"/>
          <p:cNvSpPr txBox="1">
            <a:spLocks noChangeArrowheads="1"/>
          </p:cNvSpPr>
          <p:nvPr/>
        </p:nvSpPr>
        <p:spPr bwMode="auto">
          <a:xfrm>
            <a:off x="4572000" y="2552700"/>
            <a:ext cx="640862" cy="366713"/>
          </a:xfrm>
          <a:prstGeom prst="rect">
            <a:avLst/>
          </a:prstGeom>
          <a:noFill/>
          <a:ln w="9525">
            <a:noFill/>
            <a:miter lim="800000"/>
            <a:headEnd/>
            <a:tailEnd/>
          </a:ln>
        </p:spPr>
        <p:txBody>
          <a:bodyPr wrap="square">
            <a:spAutoFit/>
          </a:bodyPr>
          <a:lstStyle/>
          <a:p>
            <a:pPr>
              <a:spcBef>
                <a:spcPct val="50000"/>
              </a:spcBef>
            </a:pPr>
            <a:r>
              <a:rPr lang="en-US" sz="1800" b="1" dirty="0"/>
              <a:t>901</a:t>
            </a:r>
            <a:endParaRPr lang="ru-RU" sz="1800" b="1" dirty="0"/>
          </a:p>
        </p:txBody>
      </p:sp>
      <p:sp>
        <p:nvSpPr>
          <p:cNvPr id="12340" name="Line 59"/>
          <p:cNvSpPr>
            <a:spLocks noChangeShapeType="1"/>
          </p:cNvSpPr>
          <p:nvPr/>
        </p:nvSpPr>
        <p:spPr bwMode="auto">
          <a:xfrm>
            <a:off x="2198688" y="4248150"/>
            <a:ext cx="0" cy="90488"/>
          </a:xfrm>
          <a:prstGeom prst="line">
            <a:avLst/>
          </a:prstGeom>
          <a:noFill/>
          <a:ln w="9525">
            <a:solidFill>
              <a:schemeClr val="tx1"/>
            </a:solidFill>
            <a:round/>
            <a:headEnd/>
            <a:tailEnd/>
          </a:ln>
        </p:spPr>
        <p:txBody>
          <a:bodyPr/>
          <a:lstStyle/>
          <a:p>
            <a:endParaRPr lang="de-CH"/>
          </a:p>
        </p:txBody>
      </p:sp>
      <p:sp>
        <p:nvSpPr>
          <p:cNvPr id="12341" name="Line 60"/>
          <p:cNvSpPr>
            <a:spLocks noChangeShapeType="1"/>
          </p:cNvSpPr>
          <p:nvPr/>
        </p:nvSpPr>
        <p:spPr bwMode="auto">
          <a:xfrm flipH="1">
            <a:off x="2117725" y="4672013"/>
            <a:ext cx="20638" cy="336550"/>
          </a:xfrm>
          <a:prstGeom prst="line">
            <a:avLst/>
          </a:prstGeom>
          <a:noFill/>
          <a:ln w="9525">
            <a:solidFill>
              <a:schemeClr val="tx1"/>
            </a:solidFill>
            <a:round/>
            <a:headEnd/>
            <a:tailEnd/>
          </a:ln>
        </p:spPr>
        <p:txBody>
          <a:bodyPr/>
          <a:lstStyle/>
          <a:p>
            <a:endParaRPr lang="de-CH"/>
          </a:p>
        </p:txBody>
      </p:sp>
      <p:sp>
        <p:nvSpPr>
          <p:cNvPr id="12342" name="Line 61"/>
          <p:cNvSpPr>
            <a:spLocks noChangeShapeType="1"/>
          </p:cNvSpPr>
          <p:nvPr/>
        </p:nvSpPr>
        <p:spPr bwMode="auto">
          <a:xfrm>
            <a:off x="2252663" y="4675188"/>
            <a:ext cx="26987" cy="327025"/>
          </a:xfrm>
          <a:prstGeom prst="line">
            <a:avLst/>
          </a:prstGeom>
          <a:noFill/>
          <a:ln w="9525">
            <a:solidFill>
              <a:schemeClr val="tx1"/>
            </a:solidFill>
            <a:round/>
            <a:headEnd/>
            <a:tailEnd/>
          </a:ln>
        </p:spPr>
        <p:txBody>
          <a:bodyPr/>
          <a:lstStyle/>
          <a:p>
            <a:endParaRPr lang="de-CH"/>
          </a:p>
        </p:txBody>
      </p:sp>
      <p:sp>
        <p:nvSpPr>
          <p:cNvPr id="12343" name="Line 62"/>
          <p:cNvSpPr>
            <a:spLocks noChangeShapeType="1"/>
          </p:cNvSpPr>
          <p:nvPr/>
        </p:nvSpPr>
        <p:spPr bwMode="auto">
          <a:xfrm flipV="1">
            <a:off x="2457450" y="3886200"/>
            <a:ext cx="171450" cy="419100"/>
          </a:xfrm>
          <a:prstGeom prst="line">
            <a:avLst/>
          </a:prstGeom>
          <a:noFill/>
          <a:ln w="9525">
            <a:solidFill>
              <a:srgbClr val="FF0000"/>
            </a:solidFill>
            <a:round/>
            <a:headEnd/>
            <a:tailEnd type="triangle" w="lg" len="lg"/>
          </a:ln>
        </p:spPr>
        <p:txBody>
          <a:bodyPr/>
          <a:lstStyle/>
          <a:p>
            <a:endParaRPr lang="de-CH"/>
          </a:p>
        </p:txBody>
      </p:sp>
      <p:sp>
        <p:nvSpPr>
          <p:cNvPr id="12344" name="AutoShape 63"/>
          <p:cNvSpPr>
            <a:spLocks noChangeArrowheads="1"/>
          </p:cNvSpPr>
          <p:nvPr/>
        </p:nvSpPr>
        <p:spPr bwMode="auto">
          <a:xfrm>
            <a:off x="2952750" y="4000500"/>
            <a:ext cx="2800350" cy="742950"/>
          </a:xfrm>
          <a:prstGeom prst="wedgeEllipseCallout">
            <a:avLst>
              <a:gd name="adj1" fmla="val -73412"/>
              <a:gd name="adj2" fmla="val -34190"/>
            </a:avLst>
          </a:prstGeom>
          <a:solidFill>
            <a:schemeClr val="bg1"/>
          </a:solidFill>
          <a:ln w="9525">
            <a:solidFill>
              <a:schemeClr val="tx1"/>
            </a:solidFill>
            <a:miter lim="800000"/>
            <a:headEnd/>
            <a:tailEnd/>
          </a:ln>
        </p:spPr>
        <p:txBody>
          <a:bodyPr/>
          <a:lstStyle/>
          <a:p>
            <a:pPr algn="ctr"/>
            <a:r>
              <a:rPr lang="en-US" sz="1800"/>
              <a:t>May I stand here? Pleeease...</a:t>
            </a:r>
            <a:endParaRPr lang="ru-RU" sz="1800"/>
          </a:p>
        </p:txBody>
      </p:sp>
      <p:sp>
        <p:nvSpPr>
          <p:cNvPr id="12345" name="AutoShape 64"/>
          <p:cNvSpPr>
            <a:spLocks noChangeArrowheads="1"/>
          </p:cNvSpPr>
          <p:nvPr/>
        </p:nvSpPr>
        <p:spPr bwMode="auto">
          <a:xfrm flipV="1">
            <a:off x="2000250" y="4637088"/>
            <a:ext cx="398463" cy="120650"/>
          </a:xfrm>
          <a:custGeom>
            <a:avLst/>
            <a:gdLst>
              <a:gd name="T0" fmla="*/ 2147483647 w 21600"/>
              <a:gd name="T1" fmla="*/ 1832054037 h 21600"/>
              <a:gd name="T2" fmla="*/ 2147483647 w 21600"/>
              <a:gd name="T3" fmla="*/ 2147483647 h 21600"/>
              <a:gd name="T4" fmla="*/ 2147483647 w 21600"/>
              <a:gd name="T5" fmla="*/ 1832054037 h 21600"/>
              <a:gd name="T6" fmla="*/ 2147483647 w 21600"/>
              <a:gd name="T7" fmla="*/ 0 h 21600"/>
              <a:gd name="T8" fmla="*/ 0 60000 65536"/>
              <a:gd name="T9" fmla="*/ 0 60000 65536"/>
              <a:gd name="T10" fmla="*/ 0 60000 65536"/>
              <a:gd name="T11" fmla="*/ 0 60000 65536"/>
              <a:gd name="T12" fmla="*/ 3540 w 21600"/>
              <a:gd name="T13" fmla="*/ 3540 h 21600"/>
              <a:gd name="T14" fmla="*/ 18060 w 21600"/>
              <a:gd name="T15" fmla="*/ 18060 h 21600"/>
            </a:gdLst>
            <a:ahLst/>
            <a:cxnLst>
              <a:cxn ang="T8">
                <a:pos x="T0" y="T1"/>
              </a:cxn>
              <a:cxn ang="T9">
                <a:pos x="T2" y="T3"/>
              </a:cxn>
              <a:cxn ang="T10">
                <a:pos x="T4" y="T5"/>
              </a:cxn>
              <a:cxn ang="T11">
                <a:pos x="T6" y="T7"/>
              </a:cxn>
            </a:cxnLst>
            <a:rect l="T12" t="T13" r="T14" b="T15"/>
            <a:pathLst>
              <a:path w="21600" h="21600">
                <a:moveTo>
                  <a:pt x="0" y="0"/>
                </a:moveTo>
                <a:lnTo>
                  <a:pt x="3479" y="21600"/>
                </a:lnTo>
                <a:lnTo>
                  <a:pt x="18121" y="21600"/>
                </a:lnTo>
                <a:lnTo>
                  <a:pt x="21600" y="0"/>
                </a:lnTo>
                <a:close/>
              </a:path>
            </a:pathLst>
          </a:custGeom>
          <a:solidFill>
            <a:srgbClr val="FF9999"/>
          </a:solidFill>
          <a:ln w="9525">
            <a:solidFill>
              <a:schemeClr val="tx1"/>
            </a:solidFill>
            <a:miter lim="800000"/>
            <a:headEnd/>
            <a:tailEnd/>
          </a:ln>
        </p:spPr>
        <p:txBody>
          <a:bodyPr wrap="none" anchor="ctr"/>
          <a:lstStyle/>
          <a:p>
            <a:endParaRPr lang="de-CH"/>
          </a:p>
        </p:txBody>
      </p:sp>
      <p:sp>
        <p:nvSpPr>
          <p:cNvPr id="12346" name="AutoShape 58"/>
          <p:cNvSpPr>
            <a:spLocks noChangeArrowheads="1"/>
          </p:cNvSpPr>
          <p:nvPr/>
        </p:nvSpPr>
        <p:spPr bwMode="auto">
          <a:xfrm>
            <a:off x="2063750" y="4295775"/>
            <a:ext cx="266700" cy="381000"/>
          </a:xfrm>
          <a:prstGeom prst="can">
            <a:avLst>
              <a:gd name="adj" fmla="val 35714"/>
            </a:avLst>
          </a:prstGeom>
          <a:solidFill>
            <a:srgbClr val="FF9999"/>
          </a:solidFill>
          <a:ln w="9525">
            <a:solidFill>
              <a:schemeClr val="tx1"/>
            </a:solidFill>
            <a:round/>
            <a:headEnd/>
            <a:tailEnd/>
          </a:ln>
        </p:spPr>
        <p:txBody>
          <a:bodyPr wrap="none" anchor="ctr"/>
          <a:lstStyle/>
          <a:p>
            <a:endParaRPr lang="de-CH"/>
          </a:p>
        </p:txBody>
      </p:sp>
      <p:sp>
        <p:nvSpPr>
          <p:cNvPr id="12347" name="Text Box 66"/>
          <p:cNvSpPr txBox="1">
            <a:spLocks noChangeArrowheads="1"/>
          </p:cNvSpPr>
          <p:nvPr/>
        </p:nvSpPr>
        <p:spPr bwMode="auto">
          <a:xfrm>
            <a:off x="628650" y="3448050"/>
            <a:ext cx="5592396" cy="276999"/>
          </a:xfrm>
          <a:prstGeom prst="rect">
            <a:avLst/>
          </a:prstGeom>
          <a:solidFill>
            <a:schemeClr val="bg1"/>
          </a:solidFill>
          <a:ln w="9525">
            <a:noFill/>
            <a:miter lim="800000"/>
            <a:headEnd/>
            <a:tailEnd/>
          </a:ln>
        </p:spPr>
        <p:txBody>
          <a:bodyPr wrap="square" tIns="0" bIns="0">
            <a:spAutoFit/>
          </a:bodyPr>
          <a:lstStyle/>
          <a:p>
            <a:pPr>
              <a:spcBef>
                <a:spcPct val="50000"/>
              </a:spcBef>
            </a:pPr>
            <a:r>
              <a:rPr lang="en-US" sz="1800" b="1" dirty="0"/>
              <a:t>Andy  Bob Chuck </a:t>
            </a:r>
            <a:r>
              <a:rPr lang="en-US" sz="1800" b="1" dirty="0" smtClean="0"/>
              <a:t> Dan   Ed  Fred Garry  </a:t>
            </a:r>
            <a:r>
              <a:rPr lang="en-US" sz="1800" b="1" dirty="0"/>
              <a:t>Hugo   </a:t>
            </a:r>
            <a:endParaRPr lang="ru-RU" sz="1800" b="1" dirty="0"/>
          </a:p>
        </p:txBody>
      </p:sp>
      <p:sp>
        <p:nvSpPr>
          <p:cNvPr id="12348" name="AutoShape 73"/>
          <p:cNvSpPr>
            <a:spLocks noChangeArrowheads="1"/>
          </p:cNvSpPr>
          <p:nvPr/>
        </p:nvSpPr>
        <p:spPr bwMode="auto">
          <a:xfrm>
            <a:off x="2054225" y="3968750"/>
            <a:ext cx="285750" cy="266700"/>
          </a:xfrm>
          <a:prstGeom prst="smileyFace">
            <a:avLst>
              <a:gd name="adj" fmla="val 4653"/>
            </a:avLst>
          </a:prstGeom>
          <a:solidFill>
            <a:srgbClr val="FF9999"/>
          </a:solidFill>
          <a:ln w="9525">
            <a:solidFill>
              <a:schemeClr val="tx1"/>
            </a:solidFill>
            <a:round/>
            <a:headEnd/>
            <a:tailEnd/>
          </a:ln>
        </p:spPr>
        <p:txBody>
          <a:bodyPr wrap="none" anchor="ctr"/>
          <a:lstStyle/>
          <a:p>
            <a:endParaRPr lang="de-CH"/>
          </a:p>
        </p:txBody>
      </p:sp>
      <p:sp>
        <p:nvSpPr>
          <p:cNvPr id="12349" name="Line 74"/>
          <p:cNvSpPr>
            <a:spLocks noChangeShapeType="1"/>
          </p:cNvSpPr>
          <p:nvPr/>
        </p:nvSpPr>
        <p:spPr bwMode="auto">
          <a:xfrm>
            <a:off x="2198688" y="4241800"/>
            <a:ext cx="0" cy="90488"/>
          </a:xfrm>
          <a:prstGeom prst="line">
            <a:avLst/>
          </a:prstGeom>
          <a:noFill/>
          <a:ln w="9525">
            <a:solidFill>
              <a:schemeClr val="tx1"/>
            </a:solidFill>
            <a:round/>
            <a:headEnd/>
            <a:tailEnd/>
          </a:ln>
        </p:spPr>
        <p:txBody>
          <a:bodyPr/>
          <a:lstStyle/>
          <a:p>
            <a:endParaRPr lang="de-CH"/>
          </a:p>
        </p:txBody>
      </p:sp>
      <p:sp>
        <p:nvSpPr>
          <p:cNvPr id="12352" name="Text Box 66"/>
          <p:cNvSpPr txBox="1">
            <a:spLocks noChangeArrowheads="1"/>
          </p:cNvSpPr>
          <p:nvPr/>
        </p:nvSpPr>
        <p:spPr bwMode="auto">
          <a:xfrm>
            <a:off x="1828799" y="5010150"/>
            <a:ext cx="906585" cy="285750"/>
          </a:xfrm>
          <a:prstGeom prst="rect">
            <a:avLst/>
          </a:prstGeom>
          <a:solidFill>
            <a:schemeClr val="bg1"/>
          </a:solidFill>
          <a:ln w="9525">
            <a:noFill/>
            <a:miter lim="800000"/>
            <a:headEnd/>
            <a:tailEnd/>
          </a:ln>
        </p:spPr>
        <p:txBody>
          <a:bodyPr wrap="square" tIns="0" bIns="0">
            <a:spAutoFit/>
          </a:bodyPr>
          <a:lstStyle/>
          <a:p>
            <a:pPr>
              <a:spcBef>
                <a:spcPct val="50000"/>
              </a:spcBef>
            </a:pPr>
            <a:r>
              <a:rPr lang="en-US" sz="1800" b="1" dirty="0" err="1"/>
              <a:t>Ilinca</a:t>
            </a:r>
            <a:endParaRPr lang="ru-RU" sz="1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Two kinds of queues</a:t>
            </a:r>
            <a:endParaRPr lang="de-CH" smtClean="0"/>
          </a:p>
        </p:txBody>
      </p:sp>
      <p:sp>
        <p:nvSpPr>
          <p:cNvPr id="13315" name="Content Placeholder 2"/>
          <p:cNvSpPr>
            <a:spLocks noGrp="1"/>
          </p:cNvSpPr>
          <p:nvPr>
            <p:ph idx="1"/>
          </p:nvPr>
        </p:nvSpPr>
        <p:spPr>
          <a:xfrm>
            <a:off x="468313" y="1096483"/>
            <a:ext cx="8424862" cy="484187"/>
          </a:xfrm>
        </p:spPr>
        <p:txBody>
          <a:bodyPr/>
          <a:lstStyle/>
          <a:p>
            <a:r>
              <a:rPr lang="en-US" dirty="0" smtClean="0">
                <a:solidFill>
                  <a:schemeClr val="tx1"/>
                </a:solidFill>
              </a:rPr>
              <a:t>Live queue</a:t>
            </a:r>
            <a:endParaRPr lang="ru-RU" dirty="0" smtClean="0">
              <a:solidFill>
                <a:schemeClr val="tx1"/>
              </a:solidFill>
            </a:endParaRPr>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smtClean="0"/>
          </a:p>
          <a:p>
            <a:pPr>
              <a:defRPr/>
            </a:pPr>
            <a:endParaRPr lang="en-US"/>
          </a:p>
        </p:txBody>
      </p:sp>
      <p:sp>
        <p:nvSpPr>
          <p:cNvPr id="13318" name="AutoShape 113"/>
          <p:cNvSpPr>
            <a:spLocks noChangeArrowheads="1"/>
          </p:cNvSpPr>
          <p:nvPr/>
        </p:nvSpPr>
        <p:spPr bwMode="auto">
          <a:xfrm>
            <a:off x="2305050" y="283845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3319" name="AutoShape 114"/>
          <p:cNvSpPr>
            <a:spLocks noChangeArrowheads="1"/>
          </p:cNvSpPr>
          <p:nvPr/>
        </p:nvSpPr>
        <p:spPr bwMode="auto">
          <a:xfrm>
            <a:off x="2311400" y="315277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3320" name="Line 115"/>
          <p:cNvSpPr>
            <a:spLocks noChangeShapeType="1"/>
          </p:cNvSpPr>
          <p:nvPr/>
        </p:nvSpPr>
        <p:spPr bwMode="auto">
          <a:xfrm>
            <a:off x="2446338" y="3105150"/>
            <a:ext cx="0" cy="90488"/>
          </a:xfrm>
          <a:prstGeom prst="line">
            <a:avLst/>
          </a:prstGeom>
          <a:noFill/>
          <a:ln w="9525">
            <a:solidFill>
              <a:schemeClr val="tx1"/>
            </a:solidFill>
            <a:round/>
            <a:headEnd/>
            <a:tailEnd/>
          </a:ln>
        </p:spPr>
        <p:txBody>
          <a:bodyPr/>
          <a:lstStyle/>
          <a:p>
            <a:endParaRPr lang="de-CH"/>
          </a:p>
        </p:txBody>
      </p:sp>
      <p:sp>
        <p:nvSpPr>
          <p:cNvPr id="13321" name="Line 116"/>
          <p:cNvSpPr>
            <a:spLocks noChangeShapeType="1"/>
          </p:cNvSpPr>
          <p:nvPr/>
        </p:nvSpPr>
        <p:spPr bwMode="auto">
          <a:xfrm flipH="1">
            <a:off x="2365375" y="3529013"/>
            <a:ext cx="20638" cy="336550"/>
          </a:xfrm>
          <a:prstGeom prst="line">
            <a:avLst/>
          </a:prstGeom>
          <a:noFill/>
          <a:ln w="9525">
            <a:solidFill>
              <a:schemeClr val="tx1"/>
            </a:solidFill>
            <a:round/>
            <a:headEnd/>
            <a:tailEnd/>
          </a:ln>
        </p:spPr>
        <p:txBody>
          <a:bodyPr/>
          <a:lstStyle/>
          <a:p>
            <a:endParaRPr lang="de-CH"/>
          </a:p>
        </p:txBody>
      </p:sp>
      <p:sp>
        <p:nvSpPr>
          <p:cNvPr id="13322" name="Line 117"/>
          <p:cNvSpPr>
            <a:spLocks noChangeShapeType="1"/>
          </p:cNvSpPr>
          <p:nvPr/>
        </p:nvSpPr>
        <p:spPr bwMode="auto">
          <a:xfrm>
            <a:off x="2500313" y="3532188"/>
            <a:ext cx="26987" cy="327025"/>
          </a:xfrm>
          <a:prstGeom prst="line">
            <a:avLst/>
          </a:prstGeom>
          <a:noFill/>
          <a:ln w="9525">
            <a:solidFill>
              <a:schemeClr val="tx1"/>
            </a:solidFill>
            <a:round/>
            <a:headEnd/>
            <a:tailEnd/>
          </a:ln>
        </p:spPr>
        <p:txBody>
          <a:bodyPr/>
          <a:lstStyle/>
          <a:p>
            <a:endParaRPr lang="de-CH"/>
          </a:p>
        </p:txBody>
      </p:sp>
      <p:sp>
        <p:nvSpPr>
          <p:cNvPr id="13323" name="AutoShape 118"/>
          <p:cNvSpPr>
            <a:spLocks noChangeArrowheads="1"/>
          </p:cNvSpPr>
          <p:nvPr/>
        </p:nvSpPr>
        <p:spPr bwMode="auto">
          <a:xfrm>
            <a:off x="2952750" y="283845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3324" name="AutoShape 119"/>
          <p:cNvSpPr>
            <a:spLocks noChangeArrowheads="1"/>
          </p:cNvSpPr>
          <p:nvPr/>
        </p:nvSpPr>
        <p:spPr bwMode="auto">
          <a:xfrm>
            <a:off x="2959100" y="315277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3325" name="Line 120"/>
          <p:cNvSpPr>
            <a:spLocks noChangeShapeType="1"/>
          </p:cNvSpPr>
          <p:nvPr/>
        </p:nvSpPr>
        <p:spPr bwMode="auto">
          <a:xfrm>
            <a:off x="3094038" y="3105150"/>
            <a:ext cx="0" cy="90488"/>
          </a:xfrm>
          <a:prstGeom prst="line">
            <a:avLst/>
          </a:prstGeom>
          <a:noFill/>
          <a:ln w="9525">
            <a:solidFill>
              <a:schemeClr val="tx1"/>
            </a:solidFill>
            <a:round/>
            <a:headEnd/>
            <a:tailEnd/>
          </a:ln>
        </p:spPr>
        <p:txBody>
          <a:bodyPr/>
          <a:lstStyle/>
          <a:p>
            <a:endParaRPr lang="de-CH"/>
          </a:p>
        </p:txBody>
      </p:sp>
      <p:sp>
        <p:nvSpPr>
          <p:cNvPr id="13326" name="Line 121"/>
          <p:cNvSpPr>
            <a:spLocks noChangeShapeType="1"/>
          </p:cNvSpPr>
          <p:nvPr/>
        </p:nvSpPr>
        <p:spPr bwMode="auto">
          <a:xfrm flipH="1">
            <a:off x="3013075" y="3529013"/>
            <a:ext cx="20638" cy="336550"/>
          </a:xfrm>
          <a:prstGeom prst="line">
            <a:avLst/>
          </a:prstGeom>
          <a:noFill/>
          <a:ln w="9525">
            <a:solidFill>
              <a:schemeClr val="tx1"/>
            </a:solidFill>
            <a:round/>
            <a:headEnd/>
            <a:tailEnd/>
          </a:ln>
        </p:spPr>
        <p:txBody>
          <a:bodyPr/>
          <a:lstStyle/>
          <a:p>
            <a:endParaRPr lang="de-CH"/>
          </a:p>
        </p:txBody>
      </p:sp>
      <p:sp>
        <p:nvSpPr>
          <p:cNvPr id="13327" name="Line 122"/>
          <p:cNvSpPr>
            <a:spLocks noChangeShapeType="1"/>
          </p:cNvSpPr>
          <p:nvPr/>
        </p:nvSpPr>
        <p:spPr bwMode="auto">
          <a:xfrm>
            <a:off x="3148013" y="3532188"/>
            <a:ext cx="26987" cy="327025"/>
          </a:xfrm>
          <a:prstGeom prst="line">
            <a:avLst/>
          </a:prstGeom>
          <a:noFill/>
          <a:ln w="9525">
            <a:solidFill>
              <a:schemeClr val="tx1"/>
            </a:solidFill>
            <a:round/>
            <a:headEnd/>
            <a:tailEnd/>
          </a:ln>
        </p:spPr>
        <p:txBody>
          <a:bodyPr/>
          <a:lstStyle/>
          <a:p>
            <a:endParaRPr lang="de-CH"/>
          </a:p>
        </p:txBody>
      </p:sp>
      <p:sp>
        <p:nvSpPr>
          <p:cNvPr id="13328" name="AutoShape 123"/>
          <p:cNvSpPr>
            <a:spLocks noChangeArrowheads="1"/>
          </p:cNvSpPr>
          <p:nvPr/>
        </p:nvSpPr>
        <p:spPr bwMode="auto">
          <a:xfrm>
            <a:off x="3600450" y="283845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3329" name="AutoShape 124"/>
          <p:cNvSpPr>
            <a:spLocks noChangeArrowheads="1"/>
          </p:cNvSpPr>
          <p:nvPr/>
        </p:nvSpPr>
        <p:spPr bwMode="auto">
          <a:xfrm>
            <a:off x="3606800" y="315277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3330" name="Line 125"/>
          <p:cNvSpPr>
            <a:spLocks noChangeShapeType="1"/>
          </p:cNvSpPr>
          <p:nvPr/>
        </p:nvSpPr>
        <p:spPr bwMode="auto">
          <a:xfrm>
            <a:off x="3741738" y="3105150"/>
            <a:ext cx="0" cy="90488"/>
          </a:xfrm>
          <a:prstGeom prst="line">
            <a:avLst/>
          </a:prstGeom>
          <a:noFill/>
          <a:ln w="9525">
            <a:solidFill>
              <a:schemeClr val="tx1"/>
            </a:solidFill>
            <a:round/>
            <a:headEnd/>
            <a:tailEnd/>
          </a:ln>
        </p:spPr>
        <p:txBody>
          <a:bodyPr/>
          <a:lstStyle/>
          <a:p>
            <a:endParaRPr lang="de-CH"/>
          </a:p>
        </p:txBody>
      </p:sp>
      <p:sp>
        <p:nvSpPr>
          <p:cNvPr id="13331" name="Line 126"/>
          <p:cNvSpPr>
            <a:spLocks noChangeShapeType="1"/>
          </p:cNvSpPr>
          <p:nvPr/>
        </p:nvSpPr>
        <p:spPr bwMode="auto">
          <a:xfrm flipH="1">
            <a:off x="3660775" y="3529013"/>
            <a:ext cx="20638" cy="336550"/>
          </a:xfrm>
          <a:prstGeom prst="line">
            <a:avLst/>
          </a:prstGeom>
          <a:noFill/>
          <a:ln w="9525">
            <a:solidFill>
              <a:schemeClr val="tx1"/>
            </a:solidFill>
            <a:round/>
            <a:headEnd/>
            <a:tailEnd/>
          </a:ln>
        </p:spPr>
        <p:txBody>
          <a:bodyPr/>
          <a:lstStyle/>
          <a:p>
            <a:endParaRPr lang="de-CH"/>
          </a:p>
        </p:txBody>
      </p:sp>
      <p:sp>
        <p:nvSpPr>
          <p:cNvPr id="13332" name="Line 127"/>
          <p:cNvSpPr>
            <a:spLocks noChangeShapeType="1"/>
          </p:cNvSpPr>
          <p:nvPr/>
        </p:nvSpPr>
        <p:spPr bwMode="auto">
          <a:xfrm>
            <a:off x="3795713" y="3532188"/>
            <a:ext cx="26987" cy="327025"/>
          </a:xfrm>
          <a:prstGeom prst="line">
            <a:avLst/>
          </a:prstGeom>
          <a:noFill/>
          <a:ln w="9525">
            <a:solidFill>
              <a:schemeClr val="tx1"/>
            </a:solidFill>
            <a:round/>
            <a:headEnd/>
            <a:tailEnd/>
          </a:ln>
        </p:spPr>
        <p:txBody>
          <a:bodyPr/>
          <a:lstStyle/>
          <a:p>
            <a:endParaRPr lang="de-CH"/>
          </a:p>
        </p:txBody>
      </p:sp>
      <p:sp>
        <p:nvSpPr>
          <p:cNvPr id="13333" name="AutoShape 128"/>
          <p:cNvSpPr>
            <a:spLocks noChangeArrowheads="1"/>
          </p:cNvSpPr>
          <p:nvPr/>
        </p:nvSpPr>
        <p:spPr bwMode="auto">
          <a:xfrm>
            <a:off x="4248150" y="283845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3334" name="AutoShape 129"/>
          <p:cNvSpPr>
            <a:spLocks noChangeArrowheads="1"/>
          </p:cNvSpPr>
          <p:nvPr/>
        </p:nvSpPr>
        <p:spPr bwMode="auto">
          <a:xfrm>
            <a:off x="4254500" y="315277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3335" name="Line 130"/>
          <p:cNvSpPr>
            <a:spLocks noChangeShapeType="1"/>
          </p:cNvSpPr>
          <p:nvPr/>
        </p:nvSpPr>
        <p:spPr bwMode="auto">
          <a:xfrm>
            <a:off x="4389438" y="3105150"/>
            <a:ext cx="0" cy="90488"/>
          </a:xfrm>
          <a:prstGeom prst="line">
            <a:avLst/>
          </a:prstGeom>
          <a:noFill/>
          <a:ln w="9525">
            <a:solidFill>
              <a:schemeClr val="tx1"/>
            </a:solidFill>
            <a:round/>
            <a:headEnd/>
            <a:tailEnd/>
          </a:ln>
        </p:spPr>
        <p:txBody>
          <a:bodyPr/>
          <a:lstStyle/>
          <a:p>
            <a:endParaRPr lang="de-CH"/>
          </a:p>
        </p:txBody>
      </p:sp>
      <p:sp>
        <p:nvSpPr>
          <p:cNvPr id="13336" name="Line 131"/>
          <p:cNvSpPr>
            <a:spLocks noChangeShapeType="1"/>
          </p:cNvSpPr>
          <p:nvPr/>
        </p:nvSpPr>
        <p:spPr bwMode="auto">
          <a:xfrm flipH="1">
            <a:off x="4308475" y="3529013"/>
            <a:ext cx="20638" cy="336550"/>
          </a:xfrm>
          <a:prstGeom prst="line">
            <a:avLst/>
          </a:prstGeom>
          <a:noFill/>
          <a:ln w="9525">
            <a:solidFill>
              <a:schemeClr val="tx1"/>
            </a:solidFill>
            <a:round/>
            <a:headEnd/>
            <a:tailEnd/>
          </a:ln>
        </p:spPr>
        <p:txBody>
          <a:bodyPr/>
          <a:lstStyle/>
          <a:p>
            <a:endParaRPr lang="de-CH"/>
          </a:p>
        </p:txBody>
      </p:sp>
      <p:sp>
        <p:nvSpPr>
          <p:cNvPr id="13337" name="Line 132"/>
          <p:cNvSpPr>
            <a:spLocks noChangeShapeType="1"/>
          </p:cNvSpPr>
          <p:nvPr/>
        </p:nvSpPr>
        <p:spPr bwMode="auto">
          <a:xfrm>
            <a:off x="4443413" y="3532188"/>
            <a:ext cx="26987" cy="327025"/>
          </a:xfrm>
          <a:prstGeom prst="line">
            <a:avLst/>
          </a:prstGeom>
          <a:noFill/>
          <a:ln w="9525">
            <a:solidFill>
              <a:schemeClr val="tx1"/>
            </a:solidFill>
            <a:round/>
            <a:headEnd/>
            <a:tailEnd/>
          </a:ln>
        </p:spPr>
        <p:txBody>
          <a:bodyPr/>
          <a:lstStyle/>
          <a:p>
            <a:endParaRPr lang="de-CH"/>
          </a:p>
        </p:txBody>
      </p:sp>
      <p:sp>
        <p:nvSpPr>
          <p:cNvPr id="13338" name="AutoShape 133"/>
          <p:cNvSpPr>
            <a:spLocks noChangeArrowheads="1"/>
          </p:cNvSpPr>
          <p:nvPr/>
        </p:nvSpPr>
        <p:spPr bwMode="auto">
          <a:xfrm>
            <a:off x="4895850" y="281940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3339" name="AutoShape 134"/>
          <p:cNvSpPr>
            <a:spLocks noChangeArrowheads="1"/>
          </p:cNvSpPr>
          <p:nvPr/>
        </p:nvSpPr>
        <p:spPr bwMode="auto">
          <a:xfrm>
            <a:off x="4902200" y="313372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3340" name="Line 135"/>
          <p:cNvSpPr>
            <a:spLocks noChangeShapeType="1"/>
          </p:cNvSpPr>
          <p:nvPr/>
        </p:nvSpPr>
        <p:spPr bwMode="auto">
          <a:xfrm>
            <a:off x="5037138" y="3086100"/>
            <a:ext cx="0" cy="90488"/>
          </a:xfrm>
          <a:prstGeom prst="line">
            <a:avLst/>
          </a:prstGeom>
          <a:noFill/>
          <a:ln w="9525">
            <a:solidFill>
              <a:schemeClr val="tx1"/>
            </a:solidFill>
            <a:round/>
            <a:headEnd/>
            <a:tailEnd/>
          </a:ln>
        </p:spPr>
        <p:txBody>
          <a:bodyPr/>
          <a:lstStyle/>
          <a:p>
            <a:endParaRPr lang="de-CH"/>
          </a:p>
        </p:txBody>
      </p:sp>
      <p:sp>
        <p:nvSpPr>
          <p:cNvPr id="13341" name="Line 136"/>
          <p:cNvSpPr>
            <a:spLocks noChangeShapeType="1"/>
          </p:cNvSpPr>
          <p:nvPr/>
        </p:nvSpPr>
        <p:spPr bwMode="auto">
          <a:xfrm flipH="1">
            <a:off x="4956175" y="3509963"/>
            <a:ext cx="20638" cy="336550"/>
          </a:xfrm>
          <a:prstGeom prst="line">
            <a:avLst/>
          </a:prstGeom>
          <a:noFill/>
          <a:ln w="9525">
            <a:solidFill>
              <a:schemeClr val="tx1"/>
            </a:solidFill>
            <a:round/>
            <a:headEnd/>
            <a:tailEnd/>
          </a:ln>
        </p:spPr>
        <p:txBody>
          <a:bodyPr/>
          <a:lstStyle/>
          <a:p>
            <a:endParaRPr lang="de-CH"/>
          </a:p>
        </p:txBody>
      </p:sp>
      <p:sp>
        <p:nvSpPr>
          <p:cNvPr id="13342" name="Line 137"/>
          <p:cNvSpPr>
            <a:spLocks noChangeShapeType="1"/>
          </p:cNvSpPr>
          <p:nvPr/>
        </p:nvSpPr>
        <p:spPr bwMode="auto">
          <a:xfrm>
            <a:off x="5091113" y="3513138"/>
            <a:ext cx="26987" cy="327025"/>
          </a:xfrm>
          <a:prstGeom prst="line">
            <a:avLst/>
          </a:prstGeom>
          <a:noFill/>
          <a:ln w="9525">
            <a:solidFill>
              <a:schemeClr val="tx1"/>
            </a:solidFill>
            <a:round/>
            <a:headEnd/>
            <a:tailEnd/>
          </a:ln>
        </p:spPr>
        <p:txBody>
          <a:bodyPr/>
          <a:lstStyle/>
          <a:p>
            <a:endParaRPr lang="de-CH"/>
          </a:p>
        </p:txBody>
      </p:sp>
      <p:sp>
        <p:nvSpPr>
          <p:cNvPr id="13343" name="AutoShape 138"/>
          <p:cNvSpPr>
            <a:spLocks noChangeArrowheads="1"/>
          </p:cNvSpPr>
          <p:nvPr/>
        </p:nvSpPr>
        <p:spPr bwMode="auto">
          <a:xfrm>
            <a:off x="5543550" y="281940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3344" name="AutoShape 139"/>
          <p:cNvSpPr>
            <a:spLocks noChangeArrowheads="1"/>
          </p:cNvSpPr>
          <p:nvPr/>
        </p:nvSpPr>
        <p:spPr bwMode="auto">
          <a:xfrm>
            <a:off x="5549900" y="313372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3345" name="Line 140"/>
          <p:cNvSpPr>
            <a:spLocks noChangeShapeType="1"/>
          </p:cNvSpPr>
          <p:nvPr/>
        </p:nvSpPr>
        <p:spPr bwMode="auto">
          <a:xfrm>
            <a:off x="5684838" y="3086100"/>
            <a:ext cx="0" cy="90488"/>
          </a:xfrm>
          <a:prstGeom prst="line">
            <a:avLst/>
          </a:prstGeom>
          <a:noFill/>
          <a:ln w="9525">
            <a:solidFill>
              <a:schemeClr val="tx1"/>
            </a:solidFill>
            <a:round/>
            <a:headEnd/>
            <a:tailEnd/>
          </a:ln>
        </p:spPr>
        <p:txBody>
          <a:bodyPr/>
          <a:lstStyle/>
          <a:p>
            <a:endParaRPr lang="de-CH"/>
          </a:p>
        </p:txBody>
      </p:sp>
      <p:sp>
        <p:nvSpPr>
          <p:cNvPr id="13346" name="Line 141"/>
          <p:cNvSpPr>
            <a:spLocks noChangeShapeType="1"/>
          </p:cNvSpPr>
          <p:nvPr/>
        </p:nvSpPr>
        <p:spPr bwMode="auto">
          <a:xfrm flipH="1">
            <a:off x="5603875" y="3509963"/>
            <a:ext cx="20638" cy="336550"/>
          </a:xfrm>
          <a:prstGeom prst="line">
            <a:avLst/>
          </a:prstGeom>
          <a:noFill/>
          <a:ln w="9525">
            <a:solidFill>
              <a:schemeClr val="tx1"/>
            </a:solidFill>
            <a:round/>
            <a:headEnd/>
            <a:tailEnd/>
          </a:ln>
        </p:spPr>
        <p:txBody>
          <a:bodyPr/>
          <a:lstStyle/>
          <a:p>
            <a:endParaRPr lang="de-CH"/>
          </a:p>
        </p:txBody>
      </p:sp>
      <p:sp>
        <p:nvSpPr>
          <p:cNvPr id="13347" name="Line 142"/>
          <p:cNvSpPr>
            <a:spLocks noChangeShapeType="1"/>
          </p:cNvSpPr>
          <p:nvPr/>
        </p:nvSpPr>
        <p:spPr bwMode="auto">
          <a:xfrm>
            <a:off x="5738813" y="3513138"/>
            <a:ext cx="26987" cy="327025"/>
          </a:xfrm>
          <a:prstGeom prst="line">
            <a:avLst/>
          </a:prstGeom>
          <a:noFill/>
          <a:ln w="9525">
            <a:solidFill>
              <a:schemeClr val="tx1"/>
            </a:solidFill>
            <a:round/>
            <a:headEnd/>
            <a:tailEnd/>
          </a:ln>
        </p:spPr>
        <p:txBody>
          <a:bodyPr/>
          <a:lstStyle/>
          <a:p>
            <a:endParaRPr lang="de-CH"/>
          </a:p>
        </p:txBody>
      </p:sp>
      <p:sp>
        <p:nvSpPr>
          <p:cNvPr id="13348" name="AutoShape 143"/>
          <p:cNvSpPr>
            <a:spLocks noChangeArrowheads="1"/>
          </p:cNvSpPr>
          <p:nvPr/>
        </p:nvSpPr>
        <p:spPr bwMode="auto">
          <a:xfrm>
            <a:off x="6191250" y="281940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3349" name="AutoShape 144"/>
          <p:cNvSpPr>
            <a:spLocks noChangeArrowheads="1"/>
          </p:cNvSpPr>
          <p:nvPr/>
        </p:nvSpPr>
        <p:spPr bwMode="auto">
          <a:xfrm>
            <a:off x="6197600" y="313372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3350" name="Line 145"/>
          <p:cNvSpPr>
            <a:spLocks noChangeShapeType="1"/>
          </p:cNvSpPr>
          <p:nvPr/>
        </p:nvSpPr>
        <p:spPr bwMode="auto">
          <a:xfrm>
            <a:off x="6332538" y="3086100"/>
            <a:ext cx="0" cy="90488"/>
          </a:xfrm>
          <a:prstGeom prst="line">
            <a:avLst/>
          </a:prstGeom>
          <a:noFill/>
          <a:ln w="9525">
            <a:solidFill>
              <a:schemeClr val="tx1"/>
            </a:solidFill>
            <a:round/>
            <a:headEnd/>
            <a:tailEnd/>
          </a:ln>
        </p:spPr>
        <p:txBody>
          <a:bodyPr/>
          <a:lstStyle/>
          <a:p>
            <a:endParaRPr lang="de-CH"/>
          </a:p>
        </p:txBody>
      </p:sp>
      <p:sp>
        <p:nvSpPr>
          <p:cNvPr id="13351" name="Line 146"/>
          <p:cNvSpPr>
            <a:spLocks noChangeShapeType="1"/>
          </p:cNvSpPr>
          <p:nvPr/>
        </p:nvSpPr>
        <p:spPr bwMode="auto">
          <a:xfrm flipH="1">
            <a:off x="6251575" y="3509963"/>
            <a:ext cx="20638" cy="336550"/>
          </a:xfrm>
          <a:prstGeom prst="line">
            <a:avLst/>
          </a:prstGeom>
          <a:noFill/>
          <a:ln w="9525">
            <a:solidFill>
              <a:schemeClr val="tx1"/>
            </a:solidFill>
            <a:round/>
            <a:headEnd/>
            <a:tailEnd/>
          </a:ln>
        </p:spPr>
        <p:txBody>
          <a:bodyPr/>
          <a:lstStyle/>
          <a:p>
            <a:endParaRPr lang="de-CH"/>
          </a:p>
        </p:txBody>
      </p:sp>
      <p:sp>
        <p:nvSpPr>
          <p:cNvPr id="13352" name="Line 147"/>
          <p:cNvSpPr>
            <a:spLocks noChangeShapeType="1"/>
          </p:cNvSpPr>
          <p:nvPr/>
        </p:nvSpPr>
        <p:spPr bwMode="auto">
          <a:xfrm>
            <a:off x="6386513" y="3513138"/>
            <a:ext cx="26987" cy="327025"/>
          </a:xfrm>
          <a:prstGeom prst="line">
            <a:avLst/>
          </a:prstGeom>
          <a:noFill/>
          <a:ln w="9525">
            <a:solidFill>
              <a:schemeClr val="tx1"/>
            </a:solidFill>
            <a:round/>
            <a:headEnd/>
            <a:tailEnd/>
          </a:ln>
        </p:spPr>
        <p:txBody>
          <a:bodyPr/>
          <a:lstStyle/>
          <a:p>
            <a:endParaRPr lang="de-CH"/>
          </a:p>
        </p:txBody>
      </p:sp>
      <p:sp>
        <p:nvSpPr>
          <p:cNvPr id="13353" name="AutoShape 148"/>
          <p:cNvSpPr>
            <a:spLocks noChangeArrowheads="1"/>
          </p:cNvSpPr>
          <p:nvPr/>
        </p:nvSpPr>
        <p:spPr bwMode="auto">
          <a:xfrm>
            <a:off x="6838950" y="2819400"/>
            <a:ext cx="285750" cy="266700"/>
          </a:xfrm>
          <a:prstGeom prst="smileyFace">
            <a:avLst>
              <a:gd name="adj" fmla="val 4653"/>
            </a:avLst>
          </a:prstGeom>
          <a:solidFill>
            <a:schemeClr val="accent1"/>
          </a:solidFill>
          <a:ln w="9525">
            <a:solidFill>
              <a:schemeClr val="tx1"/>
            </a:solidFill>
            <a:round/>
            <a:headEnd/>
            <a:tailEnd/>
          </a:ln>
        </p:spPr>
        <p:txBody>
          <a:bodyPr wrap="none" anchor="ctr"/>
          <a:lstStyle/>
          <a:p>
            <a:endParaRPr lang="de-CH"/>
          </a:p>
        </p:txBody>
      </p:sp>
      <p:sp>
        <p:nvSpPr>
          <p:cNvPr id="13354" name="AutoShape 149"/>
          <p:cNvSpPr>
            <a:spLocks noChangeArrowheads="1"/>
          </p:cNvSpPr>
          <p:nvPr/>
        </p:nvSpPr>
        <p:spPr bwMode="auto">
          <a:xfrm>
            <a:off x="6845300" y="3133725"/>
            <a:ext cx="266700" cy="381000"/>
          </a:xfrm>
          <a:prstGeom prst="can">
            <a:avLst>
              <a:gd name="adj" fmla="val 35714"/>
            </a:avLst>
          </a:prstGeom>
          <a:solidFill>
            <a:schemeClr val="accent1"/>
          </a:solidFill>
          <a:ln w="9525">
            <a:solidFill>
              <a:schemeClr val="tx1"/>
            </a:solidFill>
            <a:round/>
            <a:headEnd/>
            <a:tailEnd/>
          </a:ln>
        </p:spPr>
        <p:txBody>
          <a:bodyPr wrap="none" anchor="ctr"/>
          <a:lstStyle/>
          <a:p>
            <a:endParaRPr lang="de-CH"/>
          </a:p>
        </p:txBody>
      </p:sp>
      <p:sp>
        <p:nvSpPr>
          <p:cNvPr id="13355" name="Line 150"/>
          <p:cNvSpPr>
            <a:spLocks noChangeShapeType="1"/>
          </p:cNvSpPr>
          <p:nvPr/>
        </p:nvSpPr>
        <p:spPr bwMode="auto">
          <a:xfrm>
            <a:off x="6980238" y="3086100"/>
            <a:ext cx="0" cy="90488"/>
          </a:xfrm>
          <a:prstGeom prst="line">
            <a:avLst/>
          </a:prstGeom>
          <a:noFill/>
          <a:ln w="9525">
            <a:solidFill>
              <a:schemeClr val="tx1"/>
            </a:solidFill>
            <a:round/>
            <a:headEnd/>
            <a:tailEnd/>
          </a:ln>
        </p:spPr>
        <p:txBody>
          <a:bodyPr/>
          <a:lstStyle/>
          <a:p>
            <a:endParaRPr lang="de-CH"/>
          </a:p>
        </p:txBody>
      </p:sp>
      <p:sp>
        <p:nvSpPr>
          <p:cNvPr id="13356" name="Line 151"/>
          <p:cNvSpPr>
            <a:spLocks noChangeShapeType="1"/>
          </p:cNvSpPr>
          <p:nvPr/>
        </p:nvSpPr>
        <p:spPr bwMode="auto">
          <a:xfrm flipH="1">
            <a:off x="6899275" y="3509963"/>
            <a:ext cx="20638" cy="336550"/>
          </a:xfrm>
          <a:prstGeom prst="line">
            <a:avLst/>
          </a:prstGeom>
          <a:noFill/>
          <a:ln w="9525">
            <a:solidFill>
              <a:schemeClr val="tx1"/>
            </a:solidFill>
            <a:round/>
            <a:headEnd/>
            <a:tailEnd/>
          </a:ln>
        </p:spPr>
        <p:txBody>
          <a:bodyPr/>
          <a:lstStyle/>
          <a:p>
            <a:endParaRPr lang="de-CH"/>
          </a:p>
        </p:txBody>
      </p:sp>
      <p:sp>
        <p:nvSpPr>
          <p:cNvPr id="13357" name="Line 152"/>
          <p:cNvSpPr>
            <a:spLocks noChangeShapeType="1"/>
          </p:cNvSpPr>
          <p:nvPr/>
        </p:nvSpPr>
        <p:spPr bwMode="auto">
          <a:xfrm>
            <a:off x="7034213" y="3513138"/>
            <a:ext cx="26987" cy="327025"/>
          </a:xfrm>
          <a:prstGeom prst="line">
            <a:avLst/>
          </a:prstGeom>
          <a:noFill/>
          <a:ln w="9525">
            <a:solidFill>
              <a:schemeClr val="tx1"/>
            </a:solidFill>
            <a:round/>
            <a:headEnd/>
            <a:tailEnd/>
          </a:ln>
        </p:spPr>
        <p:txBody>
          <a:bodyPr/>
          <a:lstStyle/>
          <a:p>
            <a:endParaRPr lang="de-CH"/>
          </a:p>
        </p:txBody>
      </p:sp>
      <p:sp>
        <p:nvSpPr>
          <p:cNvPr id="13358" name="Text Box 153"/>
          <p:cNvSpPr txBox="1">
            <a:spLocks noChangeArrowheads="1"/>
          </p:cNvSpPr>
          <p:nvPr/>
        </p:nvSpPr>
        <p:spPr bwMode="auto">
          <a:xfrm>
            <a:off x="2076451" y="3314700"/>
            <a:ext cx="5496658" cy="276999"/>
          </a:xfrm>
          <a:prstGeom prst="rect">
            <a:avLst/>
          </a:prstGeom>
          <a:solidFill>
            <a:schemeClr val="bg1"/>
          </a:solidFill>
          <a:ln w="9525">
            <a:noFill/>
            <a:miter lim="800000"/>
            <a:headEnd/>
            <a:tailEnd/>
          </a:ln>
        </p:spPr>
        <p:txBody>
          <a:bodyPr wrap="square" tIns="0" bIns="0">
            <a:spAutoFit/>
          </a:bodyPr>
          <a:lstStyle/>
          <a:p>
            <a:pPr>
              <a:spcBef>
                <a:spcPct val="50000"/>
              </a:spcBef>
            </a:pPr>
            <a:r>
              <a:rPr lang="en-US" sz="1800" b="1" dirty="0"/>
              <a:t>Andy  Bob Chuck </a:t>
            </a:r>
            <a:r>
              <a:rPr lang="en-US" sz="1800" b="1" dirty="0" smtClean="0"/>
              <a:t> Dan   Ed  Fred </a:t>
            </a:r>
            <a:r>
              <a:rPr lang="en-US" sz="1800" b="1" dirty="0"/>
              <a:t>Garry </a:t>
            </a:r>
            <a:r>
              <a:rPr lang="en-US" sz="1800" b="1" dirty="0" smtClean="0"/>
              <a:t>Hugo   </a:t>
            </a:r>
            <a:endParaRPr lang="ru-RU" sz="1800" b="1" dirty="0"/>
          </a:p>
        </p:txBody>
      </p:sp>
      <p:sp>
        <p:nvSpPr>
          <p:cNvPr id="13359" name="AutoShape 154"/>
          <p:cNvSpPr>
            <a:spLocks noChangeArrowheads="1"/>
          </p:cNvSpPr>
          <p:nvPr/>
        </p:nvSpPr>
        <p:spPr bwMode="auto">
          <a:xfrm>
            <a:off x="495300" y="2705100"/>
            <a:ext cx="1581150" cy="1132254"/>
          </a:xfrm>
          <a:prstGeom prst="cloudCallout">
            <a:avLst>
              <a:gd name="adj1" fmla="val 64458"/>
              <a:gd name="adj2" fmla="val -26894"/>
            </a:avLst>
          </a:prstGeom>
          <a:solidFill>
            <a:schemeClr val="bg1"/>
          </a:solidFill>
          <a:ln w="9525">
            <a:solidFill>
              <a:schemeClr val="tx1"/>
            </a:solidFill>
            <a:round/>
            <a:headEnd/>
            <a:tailEnd/>
          </a:ln>
        </p:spPr>
        <p:txBody>
          <a:bodyPr/>
          <a:lstStyle/>
          <a:p>
            <a:pPr algn="ctr"/>
            <a:r>
              <a:rPr lang="en-US" sz="1800"/>
              <a:t>Bob is after me</a:t>
            </a:r>
            <a:endParaRPr lang="ru-RU" sz="1800"/>
          </a:p>
        </p:txBody>
      </p:sp>
      <p:sp>
        <p:nvSpPr>
          <p:cNvPr id="13360" name="AutoShape 155"/>
          <p:cNvSpPr>
            <a:spLocks noChangeArrowheads="1"/>
          </p:cNvSpPr>
          <p:nvPr/>
        </p:nvSpPr>
        <p:spPr bwMode="auto">
          <a:xfrm>
            <a:off x="7391400" y="2667000"/>
            <a:ext cx="1581150" cy="838200"/>
          </a:xfrm>
          <a:prstGeom prst="cloudCallout">
            <a:avLst>
              <a:gd name="adj1" fmla="val -65662"/>
              <a:gd name="adj2" fmla="val -24620"/>
            </a:avLst>
          </a:prstGeom>
          <a:solidFill>
            <a:schemeClr val="bg1"/>
          </a:solidFill>
          <a:ln w="9525">
            <a:solidFill>
              <a:schemeClr val="tx1"/>
            </a:solidFill>
            <a:round/>
            <a:headEnd/>
            <a:tailEnd/>
          </a:ln>
        </p:spPr>
        <p:txBody>
          <a:bodyPr/>
          <a:lstStyle/>
          <a:p>
            <a:pPr algn="ctr"/>
            <a:r>
              <a:rPr lang="en-US" sz="1800"/>
              <a:t>I am the last</a:t>
            </a:r>
            <a:endParaRPr lang="ru-RU" sz="1800"/>
          </a:p>
        </p:txBody>
      </p:sp>
      <p:sp>
        <p:nvSpPr>
          <p:cNvPr id="13361" name="Line 156"/>
          <p:cNvSpPr>
            <a:spLocks noChangeShapeType="1"/>
          </p:cNvSpPr>
          <p:nvPr/>
        </p:nvSpPr>
        <p:spPr bwMode="auto">
          <a:xfrm>
            <a:off x="3913188" y="4267200"/>
            <a:ext cx="0" cy="90488"/>
          </a:xfrm>
          <a:prstGeom prst="line">
            <a:avLst/>
          </a:prstGeom>
          <a:noFill/>
          <a:ln w="9525">
            <a:solidFill>
              <a:schemeClr val="tx1"/>
            </a:solidFill>
            <a:round/>
            <a:headEnd/>
            <a:tailEnd/>
          </a:ln>
        </p:spPr>
        <p:txBody>
          <a:bodyPr/>
          <a:lstStyle/>
          <a:p>
            <a:endParaRPr lang="de-CH"/>
          </a:p>
        </p:txBody>
      </p:sp>
      <p:sp>
        <p:nvSpPr>
          <p:cNvPr id="13362" name="Line 157"/>
          <p:cNvSpPr>
            <a:spLocks noChangeShapeType="1"/>
          </p:cNvSpPr>
          <p:nvPr/>
        </p:nvSpPr>
        <p:spPr bwMode="auto">
          <a:xfrm flipH="1">
            <a:off x="3832225" y="4691063"/>
            <a:ext cx="20638" cy="336550"/>
          </a:xfrm>
          <a:prstGeom prst="line">
            <a:avLst/>
          </a:prstGeom>
          <a:noFill/>
          <a:ln w="9525">
            <a:solidFill>
              <a:schemeClr val="tx1"/>
            </a:solidFill>
            <a:round/>
            <a:headEnd/>
            <a:tailEnd/>
          </a:ln>
        </p:spPr>
        <p:txBody>
          <a:bodyPr/>
          <a:lstStyle/>
          <a:p>
            <a:endParaRPr lang="de-CH"/>
          </a:p>
        </p:txBody>
      </p:sp>
      <p:sp>
        <p:nvSpPr>
          <p:cNvPr id="13363" name="Line 158"/>
          <p:cNvSpPr>
            <a:spLocks noChangeShapeType="1"/>
          </p:cNvSpPr>
          <p:nvPr/>
        </p:nvSpPr>
        <p:spPr bwMode="auto">
          <a:xfrm>
            <a:off x="3967163" y="4694238"/>
            <a:ext cx="26987" cy="327025"/>
          </a:xfrm>
          <a:prstGeom prst="line">
            <a:avLst/>
          </a:prstGeom>
          <a:noFill/>
          <a:ln w="9525">
            <a:solidFill>
              <a:schemeClr val="tx1"/>
            </a:solidFill>
            <a:round/>
            <a:headEnd/>
            <a:tailEnd/>
          </a:ln>
        </p:spPr>
        <p:txBody>
          <a:bodyPr/>
          <a:lstStyle/>
          <a:p>
            <a:endParaRPr lang="de-CH"/>
          </a:p>
        </p:txBody>
      </p:sp>
      <p:sp>
        <p:nvSpPr>
          <p:cNvPr id="13364" name="Line 159"/>
          <p:cNvSpPr>
            <a:spLocks noChangeShapeType="1"/>
          </p:cNvSpPr>
          <p:nvPr/>
        </p:nvSpPr>
        <p:spPr bwMode="auto">
          <a:xfrm flipV="1">
            <a:off x="4114800" y="3810000"/>
            <a:ext cx="57150" cy="419100"/>
          </a:xfrm>
          <a:prstGeom prst="line">
            <a:avLst/>
          </a:prstGeom>
          <a:noFill/>
          <a:ln w="9525">
            <a:solidFill>
              <a:srgbClr val="FF0000"/>
            </a:solidFill>
            <a:round/>
            <a:headEnd/>
            <a:tailEnd type="triangle" w="lg" len="lg"/>
          </a:ln>
        </p:spPr>
        <p:txBody>
          <a:bodyPr/>
          <a:lstStyle/>
          <a:p>
            <a:endParaRPr lang="de-CH"/>
          </a:p>
        </p:txBody>
      </p:sp>
      <p:sp>
        <p:nvSpPr>
          <p:cNvPr id="13365" name="AutoShape 161"/>
          <p:cNvSpPr>
            <a:spLocks noChangeArrowheads="1"/>
          </p:cNvSpPr>
          <p:nvPr/>
        </p:nvSpPr>
        <p:spPr bwMode="auto">
          <a:xfrm flipV="1">
            <a:off x="3714750" y="4656138"/>
            <a:ext cx="398463" cy="120650"/>
          </a:xfrm>
          <a:custGeom>
            <a:avLst/>
            <a:gdLst>
              <a:gd name="T0" fmla="*/ 2147483647 w 21600"/>
              <a:gd name="T1" fmla="*/ 1832054037 h 21600"/>
              <a:gd name="T2" fmla="*/ 2147483647 w 21600"/>
              <a:gd name="T3" fmla="*/ 2147483647 h 21600"/>
              <a:gd name="T4" fmla="*/ 2147483647 w 21600"/>
              <a:gd name="T5" fmla="*/ 1832054037 h 21600"/>
              <a:gd name="T6" fmla="*/ 2147483647 w 21600"/>
              <a:gd name="T7" fmla="*/ 0 h 21600"/>
              <a:gd name="T8" fmla="*/ 0 60000 65536"/>
              <a:gd name="T9" fmla="*/ 0 60000 65536"/>
              <a:gd name="T10" fmla="*/ 0 60000 65536"/>
              <a:gd name="T11" fmla="*/ 0 60000 65536"/>
              <a:gd name="T12" fmla="*/ 3540 w 21600"/>
              <a:gd name="T13" fmla="*/ 3540 h 21600"/>
              <a:gd name="T14" fmla="*/ 18060 w 21600"/>
              <a:gd name="T15" fmla="*/ 18060 h 21600"/>
            </a:gdLst>
            <a:ahLst/>
            <a:cxnLst>
              <a:cxn ang="T8">
                <a:pos x="T0" y="T1"/>
              </a:cxn>
              <a:cxn ang="T9">
                <a:pos x="T2" y="T3"/>
              </a:cxn>
              <a:cxn ang="T10">
                <a:pos x="T4" y="T5"/>
              </a:cxn>
              <a:cxn ang="T11">
                <a:pos x="T6" y="T7"/>
              </a:cxn>
            </a:cxnLst>
            <a:rect l="T12" t="T13" r="T14" b="T15"/>
            <a:pathLst>
              <a:path w="21600" h="21600">
                <a:moveTo>
                  <a:pt x="0" y="0"/>
                </a:moveTo>
                <a:lnTo>
                  <a:pt x="3479" y="21600"/>
                </a:lnTo>
                <a:lnTo>
                  <a:pt x="18121" y="21600"/>
                </a:lnTo>
                <a:lnTo>
                  <a:pt x="21600" y="0"/>
                </a:lnTo>
                <a:close/>
              </a:path>
            </a:pathLst>
          </a:custGeom>
          <a:solidFill>
            <a:srgbClr val="FF9999"/>
          </a:solidFill>
          <a:ln w="9525">
            <a:solidFill>
              <a:schemeClr val="tx1"/>
            </a:solidFill>
            <a:miter lim="800000"/>
            <a:headEnd/>
            <a:tailEnd/>
          </a:ln>
        </p:spPr>
        <p:txBody>
          <a:bodyPr wrap="none" anchor="ctr"/>
          <a:lstStyle/>
          <a:p>
            <a:endParaRPr lang="de-CH"/>
          </a:p>
        </p:txBody>
      </p:sp>
      <p:sp>
        <p:nvSpPr>
          <p:cNvPr id="13366" name="AutoShape 162"/>
          <p:cNvSpPr>
            <a:spLocks noChangeArrowheads="1"/>
          </p:cNvSpPr>
          <p:nvPr/>
        </p:nvSpPr>
        <p:spPr bwMode="auto">
          <a:xfrm>
            <a:off x="3778250" y="4314825"/>
            <a:ext cx="266700" cy="381000"/>
          </a:xfrm>
          <a:prstGeom prst="can">
            <a:avLst>
              <a:gd name="adj" fmla="val 35714"/>
            </a:avLst>
          </a:prstGeom>
          <a:solidFill>
            <a:srgbClr val="FF9999"/>
          </a:solidFill>
          <a:ln w="9525">
            <a:solidFill>
              <a:schemeClr val="tx1"/>
            </a:solidFill>
            <a:round/>
            <a:headEnd/>
            <a:tailEnd/>
          </a:ln>
        </p:spPr>
        <p:txBody>
          <a:bodyPr wrap="none" anchor="ctr"/>
          <a:lstStyle/>
          <a:p>
            <a:endParaRPr lang="de-CH"/>
          </a:p>
        </p:txBody>
      </p:sp>
      <p:sp>
        <p:nvSpPr>
          <p:cNvPr id="13367" name="AutoShape 163"/>
          <p:cNvSpPr>
            <a:spLocks noChangeArrowheads="1"/>
          </p:cNvSpPr>
          <p:nvPr/>
        </p:nvSpPr>
        <p:spPr bwMode="auto">
          <a:xfrm>
            <a:off x="3768725" y="3987800"/>
            <a:ext cx="285750" cy="266700"/>
          </a:xfrm>
          <a:prstGeom prst="smileyFace">
            <a:avLst>
              <a:gd name="adj" fmla="val 4653"/>
            </a:avLst>
          </a:prstGeom>
          <a:solidFill>
            <a:srgbClr val="FF9999"/>
          </a:solidFill>
          <a:ln w="9525">
            <a:solidFill>
              <a:schemeClr val="tx1"/>
            </a:solidFill>
            <a:round/>
            <a:headEnd/>
            <a:tailEnd/>
          </a:ln>
        </p:spPr>
        <p:txBody>
          <a:bodyPr wrap="none" anchor="ctr"/>
          <a:lstStyle/>
          <a:p>
            <a:endParaRPr lang="de-CH"/>
          </a:p>
        </p:txBody>
      </p:sp>
      <p:sp>
        <p:nvSpPr>
          <p:cNvPr id="13368" name="Line 164"/>
          <p:cNvSpPr>
            <a:spLocks noChangeShapeType="1"/>
          </p:cNvSpPr>
          <p:nvPr/>
        </p:nvSpPr>
        <p:spPr bwMode="auto">
          <a:xfrm>
            <a:off x="3913188" y="4260850"/>
            <a:ext cx="0" cy="90488"/>
          </a:xfrm>
          <a:prstGeom prst="line">
            <a:avLst/>
          </a:prstGeom>
          <a:noFill/>
          <a:ln w="9525">
            <a:solidFill>
              <a:schemeClr val="tx1"/>
            </a:solidFill>
            <a:round/>
            <a:headEnd/>
            <a:tailEnd/>
          </a:ln>
        </p:spPr>
        <p:txBody>
          <a:bodyPr/>
          <a:lstStyle/>
          <a:p>
            <a:endParaRPr lang="de-CH"/>
          </a:p>
        </p:txBody>
      </p:sp>
      <p:sp>
        <p:nvSpPr>
          <p:cNvPr id="13369" name="AutoShape 165"/>
          <p:cNvSpPr>
            <a:spLocks noChangeArrowheads="1"/>
          </p:cNvSpPr>
          <p:nvPr/>
        </p:nvSpPr>
        <p:spPr bwMode="auto">
          <a:xfrm>
            <a:off x="228600" y="5029199"/>
            <a:ext cx="3448050" cy="1152769"/>
          </a:xfrm>
          <a:prstGeom prst="wedgeEllipseCallout">
            <a:avLst>
              <a:gd name="adj1" fmla="val 46102"/>
              <a:gd name="adj2" fmla="val -174403"/>
            </a:avLst>
          </a:prstGeom>
          <a:solidFill>
            <a:schemeClr val="bg1"/>
          </a:solidFill>
          <a:ln w="9525">
            <a:solidFill>
              <a:schemeClr val="tx1"/>
            </a:solidFill>
            <a:miter lim="800000"/>
            <a:headEnd/>
            <a:tailEnd/>
          </a:ln>
        </p:spPr>
        <p:txBody>
          <a:bodyPr/>
          <a:lstStyle/>
          <a:p>
            <a:pPr algn="ctr"/>
            <a:r>
              <a:rPr lang="en-US" sz="1800"/>
              <a:t>Sure! Just remember that Dan is after you</a:t>
            </a:r>
            <a:endParaRPr lang="ru-RU" sz="1800"/>
          </a:p>
        </p:txBody>
      </p:sp>
      <p:sp>
        <p:nvSpPr>
          <p:cNvPr id="13370" name="AutoShape 154"/>
          <p:cNvSpPr>
            <a:spLocks noChangeArrowheads="1"/>
          </p:cNvSpPr>
          <p:nvPr/>
        </p:nvSpPr>
        <p:spPr bwMode="auto">
          <a:xfrm>
            <a:off x="1257300" y="1771650"/>
            <a:ext cx="1733550" cy="838200"/>
          </a:xfrm>
          <a:prstGeom prst="cloudCallout">
            <a:avLst>
              <a:gd name="adj1" fmla="val 49074"/>
              <a:gd name="adj2" fmla="val 75380"/>
            </a:avLst>
          </a:prstGeom>
          <a:solidFill>
            <a:schemeClr val="bg1"/>
          </a:solidFill>
          <a:ln w="9525">
            <a:solidFill>
              <a:schemeClr val="tx1"/>
            </a:solidFill>
            <a:round/>
            <a:headEnd/>
            <a:tailEnd/>
          </a:ln>
        </p:spPr>
        <p:txBody>
          <a:bodyPr/>
          <a:lstStyle/>
          <a:p>
            <a:pPr algn="ctr"/>
            <a:r>
              <a:rPr lang="en-US" sz="1800"/>
              <a:t>Chuck is after me</a:t>
            </a:r>
            <a:endParaRPr lang="ru-RU" sz="1800"/>
          </a:p>
        </p:txBody>
      </p:sp>
      <p:sp>
        <p:nvSpPr>
          <p:cNvPr id="13371" name="AutoShape 154"/>
          <p:cNvSpPr>
            <a:spLocks noChangeArrowheads="1"/>
          </p:cNvSpPr>
          <p:nvPr/>
        </p:nvSpPr>
        <p:spPr bwMode="auto">
          <a:xfrm>
            <a:off x="3009900" y="1771650"/>
            <a:ext cx="1733550" cy="838200"/>
          </a:xfrm>
          <a:prstGeom prst="cloudCallout">
            <a:avLst>
              <a:gd name="adj1" fmla="val -9171"/>
              <a:gd name="adj2" fmla="val 77653"/>
            </a:avLst>
          </a:prstGeom>
          <a:solidFill>
            <a:schemeClr val="bg1"/>
          </a:solidFill>
          <a:ln w="9525">
            <a:solidFill>
              <a:schemeClr val="tx1"/>
            </a:solidFill>
            <a:round/>
            <a:headEnd/>
            <a:tailEnd/>
          </a:ln>
        </p:spPr>
        <p:txBody>
          <a:bodyPr/>
          <a:lstStyle/>
          <a:p>
            <a:pPr algn="ctr"/>
            <a:r>
              <a:rPr lang="en-US" sz="1800"/>
              <a:t>Dan is after me</a:t>
            </a:r>
            <a:endParaRPr lang="ru-RU" sz="1800"/>
          </a:p>
        </p:txBody>
      </p:sp>
      <p:sp>
        <p:nvSpPr>
          <p:cNvPr id="13372" name="AutoShape 154"/>
          <p:cNvSpPr>
            <a:spLocks noChangeArrowheads="1"/>
          </p:cNvSpPr>
          <p:nvPr/>
        </p:nvSpPr>
        <p:spPr bwMode="auto">
          <a:xfrm>
            <a:off x="5048250" y="1733550"/>
            <a:ext cx="1733550" cy="838200"/>
          </a:xfrm>
          <a:prstGeom prst="cloudCallout">
            <a:avLst>
              <a:gd name="adj1" fmla="val -9171"/>
              <a:gd name="adj2" fmla="val 77653"/>
            </a:avLst>
          </a:prstGeom>
          <a:solidFill>
            <a:schemeClr val="bg1"/>
          </a:solidFill>
          <a:ln w="9525">
            <a:solidFill>
              <a:schemeClr val="tx1"/>
            </a:solidFill>
            <a:round/>
            <a:headEnd/>
            <a:tailEnd/>
          </a:ln>
        </p:spPr>
        <p:txBody>
          <a:bodyPr/>
          <a:lstStyle/>
          <a:p>
            <a:pPr algn="ctr"/>
            <a:r>
              <a:rPr lang="en-US" sz="1800"/>
              <a:t>...</a:t>
            </a:r>
            <a:endParaRPr lang="ru-RU" sz="1800"/>
          </a:p>
        </p:txBody>
      </p:sp>
      <p:sp>
        <p:nvSpPr>
          <p:cNvPr id="13373" name="Text Box 66"/>
          <p:cNvSpPr txBox="1">
            <a:spLocks noChangeArrowheads="1"/>
          </p:cNvSpPr>
          <p:nvPr/>
        </p:nvSpPr>
        <p:spPr bwMode="auto">
          <a:xfrm>
            <a:off x="3543300" y="5048250"/>
            <a:ext cx="856762" cy="285750"/>
          </a:xfrm>
          <a:prstGeom prst="rect">
            <a:avLst/>
          </a:prstGeom>
          <a:solidFill>
            <a:schemeClr val="bg1"/>
          </a:solidFill>
          <a:ln w="9525">
            <a:noFill/>
            <a:miter lim="800000"/>
            <a:headEnd/>
            <a:tailEnd/>
          </a:ln>
        </p:spPr>
        <p:txBody>
          <a:bodyPr wrap="square" tIns="0" bIns="0">
            <a:spAutoFit/>
          </a:bodyPr>
          <a:lstStyle/>
          <a:p>
            <a:pPr>
              <a:spcBef>
                <a:spcPct val="50000"/>
              </a:spcBef>
            </a:pPr>
            <a:r>
              <a:rPr lang="en-US" sz="1800" b="1" dirty="0" err="1"/>
              <a:t>Ilinca</a:t>
            </a:r>
            <a:endParaRPr lang="ru-RU" sz="1800" b="1" dirty="0"/>
          </a:p>
        </p:txBody>
      </p:sp>
      <p:sp>
        <p:nvSpPr>
          <p:cNvPr id="13374" name="AutoShape 160"/>
          <p:cNvSpPr>
            <a:spLocks noChangeArrowheads="1"/>
          </p:cNvSpPr>
          <p:nvPr/>
        </p:nvSpPr>
        <p:spPr bwMode="auto">
          <a:xfrm>
            <a:off x="4648200" y="3943349"/>
            <a:ext cx="2800350" cy="870927"/>
          </a:xfrm>
          <a:prstGeom prst="wedgeEllipseCallout">
            <a:avLst>
              <a:gd name="adj1" fmla="val -72731"/>
              <a:gd name="adj2" fmla="val -23931"/>
            </a:avLst>
          </a:prstGeom>
          <a:solidFill>
            <a:schemeClr val="bg1"/>
          </a:solidFill>
          <a:ln w="9525">
            <a:solidFill>
              <a:schemeClr val="tx1"/>
            </a:solidFill>
            <a:miter lim="800000"/>
            <a:headEnd/>
            <a:tailEnd/>
          </a:ln>
        </p:spPr>
        <p:txBody>
          <a:bodyPr/>
          <a:lstStyle/>
          <a:p>
            <a:pPr algn="ctr"/>
            <a:r>
              <a:rPr lang="en-US" sz="1800"/>
              <a:t>May I stand here? Pleeease...</a:t>
            </a:r>
            <a:endParaRPr lang="ru-RU" sz="1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i="1" smtClean="0"/>
              <a:t>LINKABLE</a:t>
            </a:r>
            <a:endParaRPr lang="ru-RU" i="1" smtClean="0"/>
          </a:p>
        </p:txBody>
      </p:sp>
      <p:sp>
        <p:nvSpPr>
          <p:cNvPr id="14339" name="Rectangle 3"/>
          <p:cNvSpPr>
            <a:spLocks noGrp="1" noChangeArrowheads="1"/>
          </p:cNvSpPr>
          <p:nvPr>
            <p:ph type="body" idx="1"/>
          </p:nvPr>
        </p:nvSpPr>
        <p:spPr>
          <a:xfrm>
            <a:off x="468313" y="867509"/>
            <a:ext cx="8424862" cy="5342792"/>
          </a:xfrm>
        </p:spPr>
        <p:txBody>
          <a:bodyPr/>
          <a:lstStyle/>
          <a:p>
            <a:r>
              <a:rPr lang="en-US" dirty="0" smtClean="0">
                <a:solidFill>
                  <a:schemeClr val="tx1"/>
                </a:solidFill>
              </a:rPr>
              <a:t>To make it possible to link infinitely many similar elements together, each element should contain a reference to the next element</a:t>
            </a:r>
          </a:p>
          <a:p>
            <a:pPr>
              <a:spcBef>
                <a:spcPts val="1200"/>
              </a:spcBef>
              <a:buFont typeface="Wingdings" pitchFamily="2" charset="2"/>
              <a:buNone/>
            </a:pPr>
            <a:r>
              <a:rPr lang="en-US" b="1" dirty="0" smtClean="0">
                <a:solidFill>
                  <a:srgbClr val="333399"/>
                </a:solidFill>
              </a:rPr>
              <a:t>class</a:t>
            </a:r>
            <a:r>
              <a:rPr lang="en-US" dirty="0" smtClean="0"/>
              <a:t> </a:t>
            </a:r>
            <a:r>
              <a:rPr lang="en-US" i="1" dirty="0" smtClean="0"/>
              <a:t>LINKABLE</a:t>
            </a:r>
          </a:p>
          <a:p>
            <a:pPr>
              <a:buFont typeface="Wingdings" pitchFamily="2" charset="2"/>
              <a:buNone/>
            </a:pPr>
            <a:r>
              <a:rPr lang="en-US" dirty="0" smtClean="0"/>
              <a:t>	</a:t>
            </a:r>
            <a:r>
              <a:rPr lang="en-US" b="1" dirty="0" smtClean="0">
                <a:solidFill>
                  <a:srgbClr val="333399"/>
                </a:solidFill>
              </a:rPr>
              <a:t>feature</a:t>
            </a:r>
          </a:p>
          <a:p>
            <a:pPr>
              <a:buFont typeface="Wingdings" pitchFamily="2" charset="2"/>
              <a:buNone/>
            </a:pPr>
            <a:r>
              <a:rPr lang="en-US" dirty="0" smtClean="0"/>
              <a:t>		...</a:t>
            </a:r>
          </a:p>
          <a:p>
            <a:pPr>
              <a:buFont typeface="Wingdings" pitchFamily="2" charset="2"/>
              <a:buNone/>
            </a:pPr>
            <a:r>
              <a:rPr lang="en-US" dirty="0" smtClean="0"/>
              <a:t>		 </a:t>
            </a:r>
            <a:r>
              <a:rPr lang="en-US" i="1" dirty="0" smtClean="0"/>
              <a:t>right</a:t>
            </a:r>
            <a:r>
              <a:rPr lang="en-US" dirty="0" smtClean="0"/>
              <a:t>: </a:t>
            </a:r>
            <a:r>
              <a:rPr lang="en-US" i="1" dirty="0" smtClean="0"/>
              <a:t>LINKABLE</a:t>
            </a:r>
          </a:p>
          <a:p>
            <a:pPr>
              <a:buFont typeface="Wingdings" pitchFamily="2" charset="2"/>
              <a:buNone/>
            </a:pPr>
            <a:r>
              <a:rPr lang="en-US" b="1" dirty="0" smtClean="0">
                <a:solidFill>
                  <a:srgbClr val="333399"/>
                </a:solidFill>
              </a:rPr>
              <a:t>end</a:t>
            </a:r>
          </a:p>
          <a:p>
            <a:pPr>
              <a:buFont typeface="Wingdings" pitchFamily="2" charset="2"/>
              <a:buNone/>
            </a:pPr>
            <a:endParaRPr lang="en-US" dirty="0" smtClean="0"/>
          </a:p>
          <a:p>
            <a:pPr>
              <a:buFont typeface="Wingdings" pitchFamily="2" charset="2"/>
              <a:buNone/>
            </a:pPr>
            <a:r>
              <a:rPr lang="en-US" dirty="0" smtClean="0"/>
              <a:t> </a:t>
            </a:r>
            <a:endParaRPr lang="ru-RU" dirty="0" smtClean="0"/>
          </a:p>
        </p:txBody>
      </p:sp>
      <p:sp>
        <p:nvSpPr>
          <p:cNvPr id="39940" name="Rectangle 4"/>
          <p:cNvSpPr>
            <a:spLocks noChangeArrowheads="1"/>
          </p:cNvSpPr>
          <p:nvPr>
            <p:custDataLst>
              <p:tags r:id="rId1"/>
            </p:custDataLst>
          </p:nvPr>
        </p:nvSpPr>
        <p:spPr bwMode="auto">
          <a:xfrm>
            <a:off x="895350" y="5084763"/>
            <a:ext cx="1055688" cy="576262"/>
          </a:xfrm>
          <a:prstGeom prst="rect">
            <a:avLst/>
          </a:prstGeom>
          <a:solidFill>
            <a:srgbClr val="FFFF66"/>
          </a:solidFill>
          <a:ln w="9525">
            <a:solidFill>
              <a:schemeClr val="tx1"/>
            </a:solidFill>
            <a:miter lim="800000"/>
            <a:headEnd/>
            <a:tailEnd/>
          </a:ln>
        </p:spPr>
        <p:txBody>
          <a:bodyPr wrap="none" anchor="ctr"/>
          <a:lstStyle/>
          <a:p>
            <a:endParaRPr lang="de-CH" sz="1800"/>
          </a:p>
        </p:txBody>
      </p:sp>
      <p:sp>
        <p:nvSpPr>
          <p:cNvPr id="39941" name="Text Box 6"/>
          <p:cNvSpPr txBox="1">
            <a:spLocks noChangeArrowheads="1"/>
          </p:cNvSpPr>
          <p:nvPr>
            <p:custDataLst>
              <p:tags r:id="rId2"/>
            </p:custDataLst>
          </p:nvPr>
        </p:nvSpPr>
        <p:spPr bwMode="auto">
          <a:xfrm>
            <a:off x="895350" y="5156200"/>
            <a:ext cx="1127125" cy="363497"/>
          </a:xfrm>
          <a:prstGeom prst="rect">
            <a:avLst/>
          </a:prstGeom>
          <a:noFill/>
          <a:ln w="9525">
            <a:noFill/>
            <a:miter lim="800000"/>
            <a:headEnd/>
            <a:tailEnd/>
          </a:ln>
        </p:spPr>
        <p:txBody>
          <a:bodyPr>
            <a:spAutoFit/>
          </a:bodyPr>
          <a:lstStyle/>
          <a:p>
            <a:pPr>
              <a:lnSpc>
                <a:spcPct val="70000"/>
              </a:lnSpc>
              <a:spcBef>
                <a:spcPct val="50000"/>
              </a:spcBef>
            </a:pPr>
            <a:r>
              <a:rPr lang="en-US" dirty="0">
                <a:solidFill>
                  <a:srgbClr val="3333FF"/>
                </a:solidFill>
              </a:rPr>
              <a:t>data</a:t>
            </a:r>
          </a:p>
        </p:txBody>
      </p:sp>
      <p:sp>
        <p:nvSpPr>
          <p:cNvPr id="39942" name="Rectangle 7"/>
          <p:cNvSpPr>
            <a:spLocks noChangeArrowheads="1"/>
          </p:cNvSpPr>
          <p:nvPr>
            <p:custDataLst>
              <p:tags r:id="rId3"/>
            </p:custDataLst>
          </p:nvPr>
        </p:nvSpPr>
        <p:spPr bwMode="auto">
          <a:xfrm>
            <a:off x="1949450" y="5084763"/>
            <a:ext cx="317500" cy="576262"/>
          </a:xfrm>
          <a:prstGeom prst="rect">
            <a:avLst/>
          </a:prstGeom>
          <a:noFill/>
          <a:ln w="9525">
            <a:solidFill>
              <a:schemeClr val="tx1"/>
            </a:solidFill>
            <a:miter lim="800000"/>
            <a:headEnd/>
            <a:tailEnd/>
          </a:ln>
        </p:spPr>
        <p:txBody>
          <a:bodyPr wrap="none" anchor="ctr"/>
          <a:lstStyle/>
          <a:p>
            <a:endParaRPr lang="de-CH" sz="1800"/>
          </a:p>
        </p:txBody>
      </p:sp>
      <p:sp>
        <p:nvSpPr>
          <p:cNvPr id="39943" name="Line 8"/>
          <p:cNvSpPr>
            <a:spLocks noChangeShapeType="1"/>
          </p:cNvSpPr>
          <p:nvPr>
            <p:custDataLst>
              <p:tags r:id="rId4"/>
            </p:custDataLst>
          </p:nvPr>
        </p:nvSpPr>
        <p:spPr bwMode="auto">
          <a:xfrm>
            <a:off x="2090738" y="5372100"/>
            <a:ext cx="579437" cy="0"/>
          </a:xfrm>
          <a:prstGeom prst="line">
            <a:avLst/>
          </a:prstGeom>
          <a:noFill/>
          <a:ln w="9525">
            <a:solidFill>
              <a:schemeClr val="tx1"/>
            </a:solidFill>
            <a:round/>
            <a:headEnd/>
            <a:tailEnd type="triangle" w="med" len="med"/>
          </a:ln>
        </p:spPr>
        <p:txBody>
          <a:bodyPr/>
          <a:lstStyle/>
          <a:p>
            <a:endParaRPr lang="de-CH"/>
          </a:p>
        </p:txBody>
      </p:sp>
      <p:sp>
        <p:nvSpPr>
          <p:cNvPr id="39944" name="Text Box 8"/>
          <p:cNvSpPr txBox="1">
            <a:spLocks noChangeArrowheads="1"/>
          </p:cNvSpPr>
          <p:nvPr/>
        </p:nvSpPr>
        <p:spPr bwMode="auto">
          <a:xfrm>
            <a:off x="2016367" y="4648200"/>
            <a:ext cx="937846" cy="461665"/>
          </a:xfrm>
          <a:prstGeom prst="rect">
            <a:avLst/>
          </a:prstGeom>
          <a:noFill/>
          <a:ln w="9525">
            <a:noFill/>
            <a:miter lim="800000"/>
            <a:headEnd/>
            <a:tailEnd/>
          </a:ln>
        </p:spPr>
        <p:txBody>
          <a:bodyPr wrap="square">
            <a:spAutoFit/>
          </a:bodyPr>
          <a:lstStyle/>
          <a:p>
            <a:pPr>
              <a:spcBef>
                <a:spcPct val="50000"/>
              </a:spcBef>
            </a:pPr>
            <a:r>
              <a:rPr lang="en-US" i="1" dirty="0">
                <a:solidFill>
                  <a:srgbClr val="3333FF"/>
                </a:solidFill>
              </a:rPr>
              <a:t>right</a:t>
            </a:r>
            <a:endParaRPr lang="ru-RU" i="1" dirty="0">
              <a:solidFill>
                <a:srgbClr val="3333FF"/>
              </a:solidFill>
            </a:endParaRPr>
          </a:p>
        </p:txBody>
      </p:sp>
      <p:sp>
        <p:nvSpPr>
          <p:cNvPr id="39945" name="Rectangle 4"/>
          <p:cNvSpPr>
            <a:spLocks noChangeArrowheads="1"/>
          </p:cNvSpPr>
          <p:nvPr>
            <p:custDataLst>
              <p:tags r:id="rId5"/>
            </p:custDataLst>
          </p:nvPr>
        </p:nvSpPr>
        <p:spPr bwMode="auto">
          <a:xfrm>
            <a:off x="2724150" y="5084763"/>
            <a:ext cx="1055688" cy="576262"/>
          </a:xfrm>
          <a:prstGeom prst="rect">
            <a:avLst/>
          </a:prstGeom>
          <a:solidFill>
            <a:srgbClr val="FFFF66"/>
          </a:solidFill>
          <a:ln w="9525">
            <a:solidFill>
              <a:schemeClr val="tx1"/>
            </a:solidFill>
            <a:miter lim="800000"/>
            <a:headEnd/>
            <a:tailEnd/>
          </a:ln>
        </p:spPr>
        <p:txBody>
          <a:bodyPr wrap="none" anchor="ctr"/>
          <a:lstStyle/>
          <a:p>
            <a:endParaRPr lang="de-CH" sz="1800"/>
          </a:p>
        </p:txBody>
      </p:sp>
      <p:sp>
        <p:nvSpPr>
          <p:cNvPr id="39946" name="Text Box 6"/>
          <p:cNvSpPr txBox="1">
            <a:spLocks noChangeArrowheads="1"/>
          </p:cNvSpPr>
          <p:nvPr>
            <p:custDataLst>
              <p:tags r:id="rId6"/>
            </p:custDataLst>
          </p:nvPr>
        </p:nvSpPr>
        <p:spPr bwMode="auto">
          <a:xfrm>
            <a:off x="2724150" y="5156200"/>
            <a:ext cx="1127125" cy="363497"/>
          </a:xfrm>
          <a:prstGeom prst="rect">
            <a:avLst/>
          </a:prstGeom>
          <a:noFill/>
          <a:ln w="9525">
            <a:noFill/>
            <a:miter lim="800000"/>
            <a:headEnd/>
            <a:tailEnd/>
          </a:ln>
        </p:spPr>
        <p:txBody>
          <a:bodyPr>
            <a:spAutoFit/>
          </a:bodyPr>
          <a:lstStyle/>
          <a:p>
            <a:pPr>
              <a:lnSpc>
                <a:spcPct val="70000"/>
              </a:lnSpc>
              <a:spcBef>
                <a:spcPct val="50000"/>
              </a:spcBef>
            </a:pPr>
            <a:r>
              <a:rPr lang="en-US">
                <a:solidFill>
                  <a:srgbClr val="3333FF"/>
                </a:solidFill>
              </a:rPr>
              <a:t>data</a:t>
            </a:r>
          </a:p>
        </p:txBody>
      </p:sp>
      <p:sp>
        <p:nvSpPr>
          <p:cNvPr id="39947" name="Rectangle 7"/>
          <p:cNvSpPr>
            <a:spLocks noChangeArrowheads="1"/>
          </p:cNvSpPr>
          <p:nvPr>
            <p:custDataLst>
              <p:tags r:id="rId7"/>
            </p:custDataLst>
          </p:nvPr>
        </p:nvSpPr>
        <p:spPr bwMode="auto">
          <a:xfrm>
            <a:off x="3778250" y="5084763"/>
            <a:ext cx="317500" cy="576262"/>
          </a:xfrm>
          <a:prstGeom prst="rect">
            <a:avLst/>
          </a:prstGeom>
          <a:noFill/>
          <a:ln w="9525">
            <a:solidFill>
              <a:schemeClr val="tx1"/>
            </a:solidFill>
            <a:miter lim="800000"/>
            <a:headEnd/>
            <a:tailEnd/>
          </a:ln>
        </p:spPr>
        <p:txBody>
          <a:bodyPr wrap="none" anchor="ctr"/>
          <a:lstStyle/>
          <a:p>
            <a:endParaRPr lang="de-CH" sz="1800"/>
          </a:p>
        </p:txBody>
      </p:sp>
      <p:sp>
        <p:nvSpPr>
          <p:cNvPr id="39948" name="Line 8"/>
          <p:cNvSpPr>
            <a:spLocks noChangeShapeType="1"/>
          </p:cNvSpPr>
          <p:nvPr>
            <p:custDataLst>
              <p:tags r:id="rId8"/>
            </p:custDataLst>
          </p:nvPr>
        </p:nvSpPr>
        <p:spPr bwMode="auto">
          <a:xfrm>
            <a:off x="3919538" y="5372100"/>
            <a:ext cx="579437" cy="0"/>
          </a:xfrm>
          <a:prstGeom prst="line">
            <a:avLst/>
          </a:prstGeom>
          <a:noFill/>
          <a:ln w="9525">
            <a:solidFill>
              <a:schemeClr val="tx1"/>
            </a:solidFill>
            <a:round/>
            <a:headEnd/>
            <a:tailEnd type="triangle" w="med" len="med"/>
          </a:ln>
        </p:spPr>
        <p:txBody>
          <a:bodyPr/>
          <a:lstStyle/>
          <a:p>
            <a:endParaRPr lang="de-CH"/>
          </a:p>
        </p:txBody>
      </p:sp>
      <p:sp>
        <p:nvSpPr>
          <p:cNvPr id="39950" name="Rectangle 4"/>
          <p:cNvSpPr>
            <a:spLocks noChangeArrowheads="1"/>
          </p:cNvSpPr>
          <p:nvPr>
            <p:custDataLst>
              <p:tags r:id="rId9"/>
            </p:custDataLst>
          </p:nvPr>
        </p:nvSpPr>
        <p:spPr bwMode="auto">
          <a:xfrm>
            <a:off x="4552950" y="5084763"/>
            <a:ext cx="1055688" cy="576262"/>
          </a:xfrm>
          <a:prstGeom prst="rect">
            <a:avLst/>
          </a:prstGeom>
          <a:solidFill>
            <a:srgbClr val="FFFF66"/>
          </a:solidFill>
          <a:ln w="9525">
            <a:solidFill>
              <a:schemeClr val="tx1"/>
            </a:solidFill>
            <a:miter lim="800000"/>
            <a:headEnd/>
            <a:tailEnd/>
          </a:ln>
        </p:spPr>
        <p:txBody>
          <a:bodyPr wrap="none" anchor="ctr"/>
          <a:lstStyle/>
          <a:p>
            <a:endParaRPr lang="de-CH" sz="1800"/>
          </a:p>
        </p:txBody>
      </p:sp>
      <p:sp>
        <p:nvSpPr>
          <p:cNvPr id="39951" name="Text Box 6"/>
          <p:cNvSpPr txBox="1">
            <a:spLocks noChangeArrowheads="1"/>
          </p:cNvSpPr>
          <p:nvPr>
            <p:custDataLst>
              <p:tags r:id="rId10"/>
            </p:custDataLst>
          </p:nvPr>
        </p:nvSpPr>
        <p:spPr bwMode="auto">
          <a:xfrm>
            <a:off x="4552950" y="5156200"/>
            <a:ext cx="1127125" cy="363497"/>
          </a:xfrm>
          <a:prstGeom prst="rect">
            <a:avLst/>
          </a:prstGeom>
          <a:noFill/>
          <a:ln w="9525">
            <a:noFill/>
            <a:miter lim="800000"/>
            <a:headEnd/>
            <a:tailEnd/>
          </a:ln>
        </p:spPr>
        <p:txBody>
          <a:bodyPr>
            <a:spAutoFit/>
          </a:bodyPr>
          <a:lstStyle/>
          <a:p>
            <a:pPr>
              <a:lnSpc>
                <a:spcPct val="70000"/>
              </a:lnSpc>
              <a:spcBef>
                <a:spcPct val="50000"/>
              </a:spcBef>
            </a:pPr>
            <a:r>
              <a:rPr lang="en-US">
                <a:solidFill>
                  <a:srgbClr val="3333FF"/>
                </a:solidFill>
              </a:rPr>
              <a:t>data</a:t>
            </a:r>
          </a:p>
        </p:txBody>
      </p:sp>
      <p:sp>
        <p:nvSpPr>
          <p:cNvPr id="39952" name="Rectangle 7"/>
          <p:cNvSpPr>
            <a:spLocks noChangeArrowheads="1"/>
          </p:cNvSpPr>
          <p:nvPr>
            <p:custDataLst>
              <p:tags r:id="rId11"/>
            </p:custDataLst>
          </p:nvPr>
        </p:nvSpPr>
        <p:spPr bwMode="auto">
          <a:xfrm>
            <a:off x="5607050" y="5084763"/>
            <a:ext cx="317500" cy="576262"/>
          </a:xfrm>
          <a:prstGeom prst="rect">
            <a:avLst/>
          </a:prstGeom>
          <a:noFill/>
          <a:ln w="9525">
            <a:solidFill>
              <a:schemeClr val="tx1"/>
            </a:solidFill>
            <a:miter lim="800000"/>
            <a:headEnd/>
            <a:tailEnd/>
          </a:ln>
        </p:spPr>
        <p:txBody>
          <a:bodyPr wrap="none" anchor="ctr"/>
          <a:lstStyle/>
          <a:p>
            <a:endParaRPr lang="de-CH" sz="1800"/>
          </a:p>
        </p:txBody>
      </p:sp>
      <p:sp>
        <p:nvSpPr>
          <p:cNvPr id="39953" name="Line 8"/>
          <p:cNvSpPr>
            <a:spLocks noChangeShapeType="1"/>
          </p:cNvSpPr>
          <p:nvPr>
            <p:custDataLst>
              <p:tags r:id="rId12"/>
            </p:custDataLst>
          </p:nvPr>
        </p:nvSpPr>
        <p:spPr bwMode="auto">
          <a:xfrm>
            <a:off x="5748338" y="5372100"/>
            <a:ext cx="579437" cy="0"/>
          </a:xfrm>
          <a:prstGeom prst="line">
            <a:avLst/>
          </a:prstGeom>
          <a:noFill/>
          <a:ln w="9525">
            <a:solidFill>
              <a:schemeClr val="tx1"/>
            </a:solidFill>
            <a:round/>
            <a:headEnd/>
            <a:tailEnd type="triangle" w="med" len="med"/>
          </a:ln>
        </p:spPr>
        <p:txBody>
          <a:bodyPr/>
          <a:lstStyle/>
          <a:p>
            <a:endParaRPr lang="de-CH"/>
          </a:p>
        </p:txBody>
      </p:sp>
      <p:sp>
        <p:nvSpPr>
          <p:cNvPr id="39955" name="Rectangle 4"/>
          <p:cNvSpPr>
            <a:spLocks noChangeArrowheads="1"/>
          </p:cNvSpPr>
          <p:nvPr>
            <p:custDataLst>
              <p:tags r:id="rId13"/>
            </p:custDataLst>
          </p:nvPr>
        </p:nvSpPr>
        <p:spPr bwMode="auto">
          <a:xfrm>
            <a:off x="6381750" y="5084763"/>
            <a:ext cx="1055688" cy="576262"/>
          </a:xfrm>
          <a:prstGeom prst="rect">
            <a:avLst/>
          </a:prstGeom>
          <a:solidFill>
            <a:srgbClr val="FFFF66"/>
          </a:solidFill>
          <a:ln w="9525">
            <a:solidFill>
              <a:schemeClr val="tx1"/>
            </a:solidFill>
            <a:miter lim="800000"/>
            <a:headEnd/>
            <a:tailEnd/>
          </a:ln>
        </p:spPr>
        <p:txBody>
          <a:bodyPr wrap="none" anchor="ctr"/>
          <a:lstStyle/>
          <a:p>
            <a:endParaRPr lang="de-CH" sz="1800"/>
          </a:p>
        </p:txBody>
      </p:sp>
      <p:sp>
        <p:nvSpPr>
          <p:cNvPr id="39956" name="Text Box 6"/>
          <p:cNvSpPr txBox="1">
            <a:spLocks noChangeArrowheads="1"/>
          </p:cNvSpPr>
          <p:nvPr>
            <p:custDataLst>
              <p:tags r:id="rId14"/>
            </p:custDataLst>
          </p:nvPr>
        </p:nvSpPr>
        <p:spPr bwMode="auto">
          <a:xfrm>
            <a:off x="6381750" y="5156200"/>
            <a:ext cx="1127125" cy="363497"/>
          </a:xfrm>
          <a:prstGeom prst="rect">
            <a:avLst/>
          </a:prstGeom>
          <a:noFill/>
          <a:ln w="9525">
            <a:noFill/>
            <a:miter lim="800000"/>
            <a:headEnd/>
            <a:tailEnd/>
          </a:ln>
        </p:spPr>
        <p:txBody>
          <a:bodyPr>
            <a:spAutoFit/>
          </a:bodyPr>
          <a:lstStyle/>
          <a:p>
            <a:pPr>
              <a:lnSpc>
                <a:spcPct val="70000"/>
              </a:lnSpc>
              <a:spcBef>
                <a:spcPct val="50000"/>
              </a:spcBef>
            </a:pPr>
            <a:r>
              <a:rPr lang="en-US">
                <a:solidFill>
                  <a:srgbClr val="3333FF"/>
                </a:solidFill>
              </a:rPr>
              <a:t>data</a:t>
            </a:r>
          </a:p>
        </p:txBody>
      </p:sp>
      <p:sp>
        <p:nvSpPr>
          <p:cNvPr id="39957" name="Rectangle 7"/>
          <p:cNvSpPr>
            <a:spLocks noChangeArrowheads="1"/>
          </p:cNvSpPr>
          <p:nvPr>
            <p:custDataLst>
              <p:tags r:id="rId15"/>
            </p:custDataLst>
          </p:nvPr>
        </p:nvSpPr>
        <p:spPr bwMode="auto">
          <a:xfrm>
            <a:off x="7435850" y="5084763"/>
            <a:ext cx="317500" cy="576262"/>
          </a:xfrm>
          <a:prstGeom prst="rect">
            <a:avLst/>
          </a:prstGeom>
          <a:noFill/>
          <a:ln w="9525">
            <a:solidFill>
              <a:schemeClr val="tx1"/>
            </a:solidFill>
            <a:miter lim="800000"/>
            <a:headEnd/>
            <a:tailEnd/>
          </a:ln>
        </p:spPr>
        <p:txBody>
          <a:bodyPr wrap="none" anchor="ctr"/>
          <a:lstStyle/>
          <a:p>
            <a:endParaRPr lang="de-CH" sz="1800"/>
          </a:p>
        </p:txBody>
      </p:sp>
      <p:cxnSp>
        <p:nvCxnSpPr>
          <p:cNvPr id="10" name="Straight Connector 9"/>
          <p:cNvCxnSpPr/>
          <p:nvPr/>
        </p:nvCxnSpPr>
        <p:spPr>
          <a:xfrm>
            <a:off x="7556500" y="5372100"/>
            <a:ext cx="628650" cy="1588"/>
          </a:xfrm>
          <a:prstGeom prst="line">
            <a:avLst/>
          </a:prstGeom>
          <a:ln w="25400">
            <a:solidFill>
              <a:srgbClr val="990000"/>
            </a:solidFill>
          </a:ln>
        </p:spPr>
        <p:style>
          <a:lnRef idx="1">
            <a:schemeClr val="accent1"/>
          </a:lnRef>
          <a:fillRef idx="0">
            <a:schemeClr val="accent1"/>
          </a:fillRef>
          <a:effectRef idx="0">
            <a:schemeClr val="accent1"/>
          </a:effectRef>
          <a:fontRef idx="minor">
            <a:schemeClr val="tx1"/>
          </a:fontRef>
        </p:style>
      </p:cxnSp>
      <p:sp>
        <p:nvSpPr>
          <p:cNvPr id="39961" name="Line 9"/>
          <p:cNvSpPr>
            <a:spLocks noChangeShapeType="1"/>
          </p:cNvSpPr>
          <p:nvPr/>
        </p:nvSpPr>
        <p:spPr bwMode="auto">
          <a:xfrm flipV="1">
            <a:off x="8054975" y="5199063"/>
            <a:ext cx="330200" cy="331787"/>
          </a:xfrm>
          <a:prstGeom prst="line">
            <a:avLst/>
          </a:prstGeom>
          <a:noFill/>
          <a:ln w="92160">
            <a:solidFill>
              <a:srgbClr val="A50021"/>
            </a:solidFill>
            <a:prstDash val="sysDot"/>
            <a:miter lim="800000"/>
            <a:headEnd/>
            <a:tailEnd/>
          </a:ln>
        </p:spPr>
        <p:txBody>
          <a:bodyPr/>
          <a:lstStyle/>
          <a:p>
            <a:endParaRPr lang="de-CH"/>
          </a:p>
        </p:txBody>
      </p:sp>
      <p:sp>
        <p:nvSpPr>
          <p:cNvPr id="39962" name="Text Box 26"/>
          <p:cNvSpPr txBox="1">
            <a:spLocks noChangeArrowheads="1"/>
          </p:cNvSpPr>
          <p:nvPr/>
        </p:nvSpPr>
        <p:spPr bwMode="auto">
          <a:xfrm>
            <a:off x="590549" y="5695950"/>
            <a:ext cx="1988528" cy="461665"/>
          </a:xfrm>
          <a:prstGeom prst="rect">
            <a:avLst/>
          </a:prstGeom>
          <a:noFill/>
          <a:ln w="9525">
            <a:noFill/>
            <a:miter lim="800000"/>
            <a:headEnd/>
            <a:tailEnd/>
          </a:ln>
        </p:spPr>
        <p:txBody>
          <a:bodyPr wrap="square">
            <a:spAutoFit/>
          </a:bodyPr>
          <a:lstStyle/>
          <a:p>
            <a:pPr>
              <a:spcBef>
                <a:spcPct val="50000"/>
              </a:spcBef>
            </a:pPr>
            <a:r>
              <a:rPr lang="en-US" i="1" dirty="0">
                <a:solidFill>
                  <a:srgbClr val="3333FF"/>
                </a:solidFill>
              </a:rPr>
              <a:t>(LINKABLE)</a:t>
            </a:r>
            <a:endParaRPr lang="ru-RU" i="1" dirty="0">
              <a:solidFill>
                <a:srgbClr val="3333FF"/>
              </a:solidFill>
            </a:endParaRPr>
          </a:p>
        </p:txBody>
      </p:sp>
      <p:sp>
        <p:nvSpPr>
          <p:cNvPr id="29" name="Text Box 26"/>
          <p:cNvSpPr txBox="1">
            <a:spLocks noChangeArrowheads="1"/>
          </p:cNvSpPr>
          <p:nvPr/>
        </p:nvSpPr>
        <p:spPr bwMode="auto">
          <a:xfrm>
            <a:off x="2450610" y="5695950"/>
            <a:ext cx="1988528" cy="461665"/>
          </a:xfrm>
          <a:prstGeom prst="rect">
            <a:avLst/>
          </a:prstGeom>
          <a:noFill/>
          <a:ln w="9525">
            <a:noFill/>
            <a:miter lim="800000"/>
            <a:headEnd/>
            <a:tailEnd/>
          </a:ln>
        </p:spPr>
        <p:txBody>
          <a:bodyPr wrap="square">
            <a:spAutoFit/>
          </a:bodyPr>
          <a:lstStyle/>
          <a:p>
            <a:pPr>
              <a:spcBef>
                <a:spcPct val="50000"/>
              </a:spcBef>
            </a:pPr>
            <a:r>
              <a:rPr lang="en-US" i="1" dirty="0">
                <a:solidFill>
                  <a:srgbClr val="3333FF"/>
                </a:solidFill>
              </a:rPr>
              <a:t>(LINKABLE)</a:t>
            </a:r>
            <a:endParaRPr lang="ru-RU" i="1" dirty="0">
              <a:solidFill>
                <a:srgbClr val="3333FF"/>
              </a:solidFill>
            </a:endParaRPr>
          </a:p>
        </p:txBody>
      </p:sp>
      <p:sp>
        <p:nvSpPr>
          <p:cNvPr id="30" name="Text Box 26"/>
          <p:cNvSpPr txBox="1">
            <a:spLocks noChangeArrowheads="1"/>
          </p:cNvSpPr>
          <p:nvPr/>
        </p:nvSpPr>
        <p:spPr bwMode="auto">
          <a:xfrm>
            <a:off x="4263780" y="5695950"/>
            <a:ext cx="1988528" cy="461665"/>
          </a:xfrm>
          <a:prstGeom prst="rect">
            <a:avLst/>
          </a:prstGeom>
          <a:noFill/>
          <a:ln w="9525">
            <a:noFill/>
            <a:miter lim="800000"/>
            <a:headEnd/>
            <a:tailEnd/>
          </a:ln>
        </p:spPr>
        <p:txBody>
          <a:bodyPr wrap="square">
            <a:spAutoFit/>
          </a:bodyPr>
          <a:lstStyle/>
          <a:p>
            <a:pPr>
              <a:spcBef>
                <a:spcPct val="50000"/>
              </a:spcBef>
            </a:pPr>
            <a:r>
              <a:rPr lang="en-US" i="1" dirty="0">
                <a:solidFill>
                  <a:srgbClr val="3333FF"/>
                </a:solidFill>
              </a:rPr>
              <a:t>(LINKABLE)</a:t>
            </a:r>
            <a:endParaRPr lang="ru-RU" i="1" dirty="0">
              <a:solidFill>
                <a:srgbClr val="3333FF"/>
              </a:solidFill>
            </a:endParaRPr>
          </a:p>
        </p:txBody>
      </p:sp>
      <p:sp>
        <p:nvSpPr>
          <p:cNvPr id="31" name="Text Box 26"/>
          <p:cNvSpPr txBox="1">
            <a:spLocks noChangeArrowheads="1"/>
          </p:cNvSpPr>
          <p:nvPr/>
        </p:nvSpPr>
        <p:spPr bwMode="auto">
          <a:xfrm>
            <a:off x="6123842" y="5695950"/>
            <a:ext cx="1988528" cy="461665"/>
          </a:xfrm>
          <a:prstGeom prst="rect">
            <a:avLst/>
          </a:prstGeom>
          <a:noFill/>
          <a:ln w="9525">
            <a:noFill/>
            <a:miter lim="800000"/>
            <a:headEnd/>
            <a:tailEnd/>
          </a:ln>
        </p:spPr>
        <p:txBody>
          <a:bodyPr wrap="square">
            <a:spAutoFit/>
          </a:bodyPr>
          <a:lstStyle/>
          <a:p>
            <a:pPr>
              <a:spcBef>
                <a:spcPct val="50000"/>
              </a:spcBef>
            </a:pPr>
            <a:r>
              <a:rPr lang="en-US" i="1" dirty="0">
                <a:solidFill>
                  <a:srgbClr val="3333FF"/>
                </a:solidFill>
              </a:rPr>
              <a:t>(LINKABLE)</a:t>
            </a:r>
            <a:endParaRPr lang="ru-RU" i="1" dirty="0">
              <a:solidFill>
                <a:srgbClr val="3333FF"/>
              </a:solidFill>
            </a:endParaRPr>
          </a:p>
        </p:txBody>
      </p:sp>
      <p:sp>
        <p:nvSpPr>
          <p:cNvPr id="32" name="Text Box 8"/>
          <p:cNvSpPr txBox="1">
            <a:spLocks noChangeArrowheads="1"/>
          </p:cNvSpPr>
          <p:nvPr/>
        </p:nvSpPr>
        <p:spPr bwMode="auto">
          <a:xfrm>
            <a:off x="3915506" y="4663831"/>
            <a:ext cx="937846" cy="461665"/>
          </a:xfrm>
          <a:prstGeom prst="rect">
            <a:avLst/>
          </a:prstGeom>
          <a:noFill/>
          <a:ln w="9525">
            <a:noFill/>
            <a:miter lim="800000"/>
            <a:headEnd/>
            <a:tailEnd/>
          </a:ln>
        </p:spPr>
        <p:txBody>
          <a:bodyPr wrap="square">
            <a:spAutoFit/>
          </a:bodyPr>
          <a:lstStyle/>
          <a:p>
            <a:pPr>
              <a:spcBef>
                <a:spcPct val="50000"/>
              </a:spcBef>
            </a:pPr>
            <a:r>
              <a:rPr lang="en-US" i="1" dirty="0">
                <a:solidFill>
                  <a:srgbClr val="3333FF"/>
                </a:solidFill>
              </a:rPr>
              <a:t>right</a:t>
            </a:r>
            <a:endParaRPr lang="ru-RU" i="1" dirty="0">
              <a:solidFill>
                <a:srgbClr val="3333FF"/>
              </a:solidFill>
            </a:endParaRPr>
          </a:p>
        </p:txBody>
      </p:sp>
      <p:sp>
        <p:nvSpPr>
          <p:cNvPr id="33" name="Text Box 8"/>
          <p:cNvSpPr txBox="1">
            <a:spLocks noChangeArrowheads="1"/>
          </p:cNvSpPr>
          <p:nvPr/>
        </p:nvSpPr>
        <p:spPr bwMode="auto">
          <a:xfrm>
            <a:off x="5720860" y="4663831"/>
            <a:ext cx="937846" cy="461665"/>
          </a:xfrm>
          <a:prstGeom prst="rect">
            <a:avLst/>
          </a:prstGeom>
          <a:noFill/>
          <a:ln w="9525">
            <a:noFill/>
            <a:miter lim="800000"/>
            <a:headEnd/>
            <a:tailEnd/>
          </a:ln>
        </p:spPr>
        <p:txBody>
          <a:bodyPr wrap="square">
            <a:spAutoFit/>
          </a:bodyPr>
          <a:lstStyle/>
          <a:p>
            <a:pPr>
              <a:spcBef>
                <a:spcPct val="50000"/>
              </a:spcBef>
            </a:pPr>
            <a:r>
              <a:rPr lang="en-US" i="1" dirty="0">
                <a:solidFill>
                  <a:srgbClr val="3333FF"/>
                </a:solidFill>
              </a:rPr>
              <a:t>right</a:t>
            </a:r>
            <a:endParaRPr lang="ru-RU" i="1" dirty="0">
              <a:solidFill>
                <a:srgbClr val="3333FF"/>
              </a:solidFill>
            </a:endParaRPr>
          </a:p>
        </p:txBody>
      </p:sp>
      <p:sp>
        <p:nvSpPr>
          <p:cNvPr id="34" name="Text Box 8"/>
          <p:cNvSpPr txBox="1">
            <a:spLocks noChangeArrowheads="1"/>
          </p:cNvSpPr>
          <p:nvPr/>
        </p:nvSpPr>
        <p:spPr bwMode="auto">
          <a:xfrm>
            <a:off x="7549660" y="4663831"/>
            <a:ext cx="937846" cy="461665"/>
          </a:xfrm>
          <a:prstGeom prst="rect">
            <a:avLst/>
          </a:prstGeom>
          <a:noFill/>
          <a:ln w="9525">
            <a:noFill/>
            <a:miter lim="800000"/>
            <a:headEnd/>
            <a:tailEnd/>
          </a:ln>
        </p:spPr>
        <p:txBody>
          <a:bodyPr wrap="square">
            <a:spAutoFit/>
          </a:bodyPr>
          <a:lstStyle/>
          <a:p>
            <a:pPr>
              <a:spcBef>
                <a:spcPct val="50000"/>
              </a:spcBef>
            </a:pPr>
            <a:r>
              <a:rPr lang="en-US" i="1" dirty="0">
                <a:solidFill>
                  <a:srgbClr val="3333FF"/>
                </a:solidFill>
              </a:rPr>
              <a:t>right</a:t>
            </a:r>
            <a:endParaRPr lang="ru-RU" i="1" dirty="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96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9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9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9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94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95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995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95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9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995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95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95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99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p:bldP spid="39941" grpId="0"/>
      <p:bldP spid="39942" grpId="0" animBg="1"/>
      <p:bldP spid="39943" grpId="0" animBg="1"/>
      <p:bldP spid="39944" grpId="0"/>
      <p:bldP spid="39945" grpId="0" animBg="1"/>
      <p:bldP spid="39946" grpId="0"/>
      <p:bldP spid="39947" grpId="0" animBg="1"/>
      <p:bldP spid="39948" grpId="0" animBg="1"/>
      <p:bldP spid="39950" grpId="0" animBg="1"/>
      <p:bldP spid="39951" grpId="0"/>
      <p:bldP spid="39952" grpId="0" animBg="1"/>
      <p:bldP spid="39953" grpId="0" animBg="1"/>
      <p:bldP spid="39955" grpId="0" animBg="1"/>
      <p:bldP spid="39956" grpId="0"/>
      <p:bldP spid="39957" grpId="0" animBg="1"/>
      <p:bldP spid="39961" grpId="0" animBg="1"/>
      <p:bldP spid="39962" grpId="0"/>
      <p:bldP spid="29" grpId="0"/>
      <p:bldP spid="30" grpId="0"/>
      <p:bldP spid="31" grpId="0"/>
      <p:bldP spid="32" grpId="0"/>
      <p:bldP spid="33" grpId="0"/>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i="1" dirty="0" smtClean="0"/>
              <a:t>INT_LINKABLE</a:t>
            </a:r>
            <a:endParaRPr lang="ru-RU" i="1" dirty="0" smtClean="0"/>
          </a:p>
        </p:txBody>
      </p:sp>
      <p:sp>
        <p:nvSpPr>
          <p:cNvPr id="15363" name="Rectangle 3"/>
          <p:cNvSpPr>
            <a:spLocks noGrp="1" noChangeArrowheads="1"/>
          </p:cNvSpPr>
          <p:nvPr>
            <p:ph type="body" idx="1"/>
          </p:nvPr>
        </p:nvSpPr>
        <p:spPr>
          <a:xfrm>
            <a:off x="468313" y="868363"/>
            <a:ext cx="8424862" cy="5657483"/>
          </a:xfrm>
        </p:spPr>
        <p:txBody>
          <a:bodyPr/>
          <a:lstStyle/>
          <a:p>
            <a:pPr>
              <a:buFont typeface="Wingdings" pitchFamily="2" charset="2"/>
              <a:buNone/>
            </a:pPr>
            <a:r>
              <a:rPr lang="en-US" b="1" dirty="0" smtClean="0">
                <a:solidFill>
                  <a:srgbClr val="333399"/>
                </a:solidFill>
              </a:rPr>
              <a:t>class</a:t>
            </a:r>
            <a:r>
              <a:rPr lang="en-US" dirty="0" smtClean="0"/>
              <a:t> </a:t>
            </a:r>
            <a:r>
              <a:rPr lang="en-US" i="1" dirty="0" smtClean="0"/>
              <a:t>INT_LINKABLE</a:t>
            </a:r>
          </a:p>
          <a:p>
            <a:pPr>
              <a:buFont typeface="Wingdings" pitchFamily="2" charset="2"/>
              <a:buNone/>
            </a:pPr>
            <a:r>
              <a:rPr lang="en-US" b="1" dirty="0" smtClean="0">
                <a:solidFill>
                  <a:srgbClr val="333399"/>
                </a:solidFill>
              </a:rPr>
              <a:t>create</a:t>
            </a:r>
            <a:r>
              <a:rPr lang="en-US" dirty="0" smtClean="0"/>
              <a:t> </a:t>
            </a:r>
            <a:r>
              <a:rPr lang="en-US" i="1" dirty="0" smtClean="0"/>
              <a:t>put</a:t>
            </a:r>
          </a:p>
          <a:p>
            <a:pPr>
              <a:buFont typeface="Wingdings" pitchFamily="2" charset="2"/>
              <a:buNone/>
            </a:pPr>
            <a:r>
              <a:rPr lang="en-US" b="1" dirty="0" smtClean="0">
                <a:solidFill>
                  <a:srgbClr val="333399"/>
                </a:solidFill>
              </a:rPr>
              <a:t>feature</a:t>
            </a:r>
          </a:p>
          <a:p>
            <a:pPr>
              <a:buFont typeface="Wingdings" pitchFamily="2" charset="2"/>
              <a:buNone/>
            </a:pPr>
            <a:r>
              <a:rPr lang="en-US" dirty="0" smtClean="0"/>
              <a:t>	</a:t>
            </a:r>
            <a:r>
              <a:rPr lang="en-US" i="1" dirty="0" smtClean="0"/>
              <a:t>item</a:t>
            </a:r>
            <a:r>
              <a:rPr lang="en-US" dirty="0" smtClean="0"/>
              <a:t>: </a:t>
            </a:r>
            <a:r>
              <a:rPr lang="en-US" i="1" dirty="0" smtClean="0"/>
              <a:t>INTEGER</a:t>
            </a:r>
          </a:p>
          <a:p>
            <a:pPr>
              <a:buFont typeface="Wingdings" pitchFamily="2" charset="2"/>
              <a:buNone/>
            </a:pPr>
            <a:endParaRPr lang="en-US" dirty="0" smtClean="0"/>
          </a:p>
          <a:p>
            <a:pPr>
              <a:buFont typeface="Wingdings" pitchFamily="2" charset="2"/>
              <a:buNone/>
            </a:pPr>
            <a:r>
              <a:rPr lang="en-US" dirty="0" smtClean="0"/>
              <a:t>	</a:t>
            </a:r>
            <a:r>
              <a:rPr lang="en-US" i="1" dirty="0" smtClean="0"/>
              <a:t>put</a:t>
            </a:r>
            <a:r>
              <a:rPr lang="en-US" dirty="0" smtClean="0"/>
              <a:t> (</a:t>
            </a:r>
            <a:r>
              <a:rPr lang="en-US" i="1" dirty="0" err="1" smtClean="0"/>
              <a:t>i</a:t>
            </a:r>
            <a:r>
              <a:rPr lang="en-US" dirty="0" smtClean="0"/>
              <a:t>: </a:t>
            </a:r>
            <a:r>
              <a:rPr lang="en-US" i="1" dirty="0" smtClean="0"/>
              <a:t>INTEGER</a:t>
            </a:r>
            <a:r>
              <a:rPr lang="en-US" dirty="0" smtClean="0"/>
              <a:t>)</a:t>
            </a:r>
          </a:p>
          <a:p>
            <a:pPr>
              <a:buFont typeface="Wingdings" pitchFamily="2" charset="2"/>
              <a:buNone/>
            </a:pPr>
            <a:r>
              <a:rPr lang="en-US" dirty="0" smtClean="0"/>
              <a:t>		</a:t>
            </a:r>
            <a:r>
              <a:rPr lang="en-US" b="1" dirty="0" smtClean="0">
                <a:solidFill>
                  <a:srgbClr val="333399"/>
                </a:solidFill>
              </a:rPr>
              <a:t>do</a:t>
            </a:r>
            <a:r>
              <a:rPr lang="en-US" dirty="0" smtClean="0"/>
              <a:t> </a:t>
            </a:r>
            <a:r>
              <a:rPr lang="en-US" i="1" dirty="0" smtClean="0"/>
              <a:t>item</a:t>
            </a:r>
            <a:r>
              <a:rPr lang="en-US" dirty="0" smtClean="0"/>
              <a:t> := </a:t>
            </a:r>
            <a:r>
              <a:rPr lang="en-US" i="1" dirty="0" err="1" smtClean="0"/>
              <a:t>i</a:t>
            </a:r>
            <a:r>
              <a:rPr lang="en-US" dirty="0" smtClean="0"/>
              <a:t> </a:t>
            </a:r>
            <a:r>
              <a:rPr lang="en-US" b="1" dirty="0" smtClean="0">
                <a:solidFill>
                  <a:srgbClr val="333399"/>
                </a:solidFill>
              </a:rPr>
              <a:t>end</a:t>
            </a:r>
          </a:p>
          <a:p>
            <a:pPr>
              <a:buFont typeface="Wingdings" pitchFamily="2" charset="2"/>
              <a:buNone/>
            </a:pPr>
            <a:endParaRPr lang="en-US" dirty="0" smtClean="0"/>
          </a:p>
          <a:p>
            <a:pPr>
              <a:buFont typeface="Wingdings" pitchFamily="2" charset="2"/>
              <a:buNone/>
            </a:pPr>
            <a:r>
              <a:rPr lang="en-US" dirty="0" smtClean="0"/>
              <a:t>	</a:t>
            </a:r>
            <a:r>
              <a:rPr lang="en-US" i="1" dirty="0" smtClean="0"/>
              <a:t>right</a:t>
            </a:r>
            <a:r>
              <a:rPr lang="en-US" dirty="0" smtClean="0"/>
              <a:t>: </a:t>
            </a:r>
            <a:r>
              <a:rPr lang="en-US" i="1" dirty="0" smtClean="0"/>
              <a:t>INT_LINKABLE</a:t>
            </a:r>
          </a:p>
          <a:p>
            <a:pPr>
              <a:buFont typeface="Wingdings" pitchFamily="2" charset="2"/>
              <a:buNone/>
            </a:pPr>
            <a:endParaRPr lang="en-US" dirty="0" smtClean="0"/>
          </a:p>
          <a:p>
            <a:pPr>
              <a:buFont typeface="Wingdings" pitchFamily="2" charset="2"/>
              <a:buNone/>
            </a:pPr>
            <a:r>
              <a:rPr lang="en-US" dirty="0" smtClean="0"/>
              <a:t>	</a:t>
            </a:r>
            <a:r>
              <a:rPr lang="en-US" i="1" dirty="0" err="1" smtClean="0"/>
              <a:t>put_right</a:t>
            </a:r>
            <a:r>
              <a:rPr lang="en-US" dirty="0" smtClean="0"/>
              <a:t> (</a:t>
            </a:r>
            <a:r>
              <a:rPr lang="en-US" i="1" dirty="0" smtClean="0"/>
              <a:t>other</a:t>
            </a:r>
            <a:r>
              <a:rPr lang="en-US" dirty="0" smtClean="0"/>
              <a:t>: </a:t>
            </a:r>
            <a:r>
              <a:rPr lang="en-US" i="1" dirty="0" smtClean="0"/>
              <a:t>INT_LINKABLE</a:t>
            </a:r>
            <a:r>
              <a:rPr lang="en-US" dirty="0" smtClean="0"/>
              <a:t>)</a:t>
            </a:r>
          </a:p>
          <a:p>
            <a:pPr>
              <a:buFont typeface="Wingdings" pitchFamily="2" charset="2"/>
              <a:buNone/>
            </a:pPr>
            <a:r>
              <a:rPr lang="en-US" dirty="0" smtClean="0"/>
              <a:t>		</a:t>
            </a:r>
            <a:r>
              <a:rPr lang="en-US" b="1" dirty="0" smtClean="0">
                <a:solidFill>
                  <a:srgbClr val="333399"/>
                </a:solidFill>
              </a:rPr>
              <a:t>do</a:t>
            </a:r>
            <a:r>
              <a:rPr lang="en-US" dirty="0" smtClean="0"/>
              <a:t> </a:t>
            </a:r>
            <a:r>
              <a:rPr lang="en-US" i="1" dirty="0" smtClean="0"/>
              <a:t>right</a:t>
            </a:r>
            <a:r>
              <a:rPr lang="en-US" dirty="0" smtClean="0"/>
              <a:t> := </a:t>
            </a:r>
            <a:r>
              <a:rPr lang="en-US" i="1" dirty="0" smtClean="0"/>
              <a:t>other</a:t>
            </a:r>
            <a:r>
              <a:rPr lang="en-US" dirty="0" smtClean="0"/>
              <a:t> </a:t>
            </a:r>
            <a:r>
              <a:rPr lang="en-US" b="1" dirty="0" smtClean="0">
                <a:solidFill>
                  <a:srgbClr val="333399"/>
                </a:solidFill>
              </a:rPr>
              <a:t>end</a:t>
            </a:r>
          </a:p>
          <a:p>
            <a:pPr>
              <a:buFont typeface="Wingdings" pitchFamily="2" charset="2"/>
              <a:buNone/>
            </a:pPr>
            <a:r>
              <a:rPr lang="en-US" b="1" dirty="0" smtClean="0">
                <a:solidFill>
                  <a:srgbClr val="333399"/>
                </a:solidFill>
              </a:rPr>
              <a:t>end</a:t>
            </a:r>
            <a:endParaRPr lang="ru-RU" b="1" dirty="0" smtClean="0">
              <a:solidFill>
                <a:srgbClr val="333399"/>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i="1" dirty="0" smtClean="0"/>
              <a:t>INT_LINKED_LIST</a:t>
            </a:r>
            <a:endParaRPr lang="ru-RU" i="1" dirty="0" smtClean="0"/>
          </a:p>
        </p:txBody>
      </p:sp>
      <p:sp>
        <p:nvSpPr>
          <p:cNvPr id="15363" name="Rectangle 3"/>
          <p:cNvSpPr>
            <a:spLocks noGrp="1" noChangeArrowheads="1"/>
          </p:cNvSpPr>
          <p:nvPr>
            <p:ph type="body" idx="1"/>
          </p:nvPr>
        </p:nvSpPr>
        <p:spPr>
          <a:xfrm>
            <a:off x="468313" y="868363"/>
            <a:ext cx="8424862" cy="5657483"/>
          </a:xfrm>
        </p:spPr>
        <p:txBody>
          <a:bodyPr/>
          <a:lstStyle/>
          <a:p>
            <a:pPr>
              <a:buFont typeface="Wingdings" pitchFamily="2" charset="2"/>
              <a:buNone/>
            </a:pPr>
            <a:r>
              <a:rPr lang="en-US" b="1" dirty="0" smtClean="0">
                <a:solidFill>
                  <a:srgbClr val="333399"/>
                </a:solidFill>
              </a:rPr>
              <a:t>class</a:t>
            </a:r>
            <a:r>
              <a:rPr lang="en-US" dirty="0" smtClean="0"/>
              <a:t> </a:t>
            </a:r>
            <a:r>
              <a:rPr lang="en-US" i="1" dirty="0" smtClean="0"/>
              <a:t>INT_LINKED_LIST</a:t>
            </a:r>
          </a:p>
          <a:p>
            <a:pPr>
              <a:buFont typeface="Wingdings" pitchFamily="2" charset="2"/>
              <a:buNone/>
            </a:pPr>
            <a:r>
              <a:rPr lang="en-US" b="1" dirty="0" smtClean="0">
                <a:solidFill>
                  <a:srgbClr val="333399"/>
                </a:solidFill>
              </a:rPr>
              <a:t>feature</a:t>
            </a:r>
          </a:p>
          <a:p>
            <a:pPr>
              <a:buFont typeface="Wingdings" pitchFamily="2" charset="2"/>
              <a:buNone/>
            </a:pPr>
            <a:r>
              <a:rPr lang="en-US" dirty="0" smtClean="0"/>
              <a:t>	</a:t>
            </a:r>
            <a:r>
              <a:rPr lang="en-US" i="1" dirty="0" err="1" smtClean="0"/>
              <a:t>first_element</a:t>
            </a:r>
            <a:r>
              <a:rPr lang="en-US" dirty="0" smtClean="0"/>
              <a:t>: </a:t>
            </a:r>
            <a:r>
              <a:rPr lang="en-US" i="1" dirty="0" smtClean="0"/>
              <a:t>INT_LINKABLE</a:t>
            </a:r>
          </a:p>
          <a:p>
            <a:pPr>
              <a:buFont typeface="Wingdings" pitchFamily="2" charset="2"/>
              <a:buNone/>
            </a:pPr>
            <a:r>
              <a:rPr lang="en-US" dirty="0" smtClean="0">
                <a:solidFill>
                  <a:srgbClr val="990000"/>
                </a:solidFill>
              </a:rPr>
              <a:t>		-- First cell of the list</a:t>
            </a:r>
          </a:p>
          <a:p>
            <a:pPr>
              <a:buFont typeface="Wingdings" pitchFamily="2" charset="2"/>
              <a:buNone/>
            </a:pPr>
            <a:endParaRPr lang="en-US" dirty="0" smtClean="0"/>
          </a:p>
          <a:p>
            <a:pPr>
              <a:buFont typeface="Wingdings" pitchFamily="2" charset="2"/>
              <a:buNone/>
            </a:pPr>
            <a:r>
              <a:rPr lang="en-US" dirty="0" smtClean="0"/>
              <a:t>	</a:t>
            </a:r>
            <a:r>
              <a:rPr lang="en-US" i="1" dirty="0" err="1" smtClean="0"/>
              <a:t>last_element</a:t>
            </a:r>
            <a:r>
              <a:rPr lang="en-US" dirty="0" smtClean="0"/>
              <a:t>: </a:t>
            </a:r>
            <a:r>
              <a:rPr lang="en-US" i="1" dirty="0" smtClean="0"/>
              <a:t>INT_LINKABLE</a:t>
            </a:r>
          </a:p>
          <a:p>
            <a:pPr>
              <a:buFont typeface="Wingdings" pitchFamily="2" charset="2"/>
              <a:buNone/>
            </a:pPr>
            <a:r>
              <a:rPr lang="en-US" i="1" dirty="0" smtClean="0"/>
              <a:t>		</a:t>
            </a:r>
            <a:r>
              <a:rPr lang="en-US" dirty="0" smtClean="0">
                <a:solidFill>
                  <a:srgbClr val="990000"/>
                </a:solidFill>
              </a:rPr>
              <a:t>-- Last cell of the list</a:t>
            </a:r>
          </a:p>
          <a:p>
            <a:pPr>
              <a:buFont typeface="Wingdings" pitchFamily="2" charset="2"/>
              <a:buNone/>
            </a:pPr>
            <a:endParaRPr lang="en-US" dirty="0" smtClean="0"/>
          </a:p>
          <a:p>
            <a:pPr>
              <a:buFont typeface="Wingdings" pitchFamily="2" charset="2"/>
              <a:buNone/>
            </a:pPr>
            <a:r>
              <a:rPr lang="en-US" dirty="0" smtClean="0"/>
              <a:t>	</a:t>
            </a:r>
            <a:r>
              <a:rPr lang="en-US" i="1" dirty="0" smtClean="0"/>
              <a:t>count: INTEGER</a:t>
            </a:r>
          </a:p>
          <a:p>
            <a:pPr>
              <a:buFont typeface="Wingdings" pitchFamily="2" charset="2"/>
              <a:buNone/>
            </a:pPr>
            <a:r>
              <a:rPr lang="en-US" dirty="0" smtClean="0">
                <a:solidFill>
                  <a:srgbClr val="990000"/>
                </a:solidFill>
              </a:rPr>
              <a:t>		-- Number of elements in the list</a:t>
            </a:r>
          </a:p>
          <a:p>
            <a:pPr>
              <a:buFont typeface="Wingdings" pitchFamily="2" charset="2"/>
              <a:buNone/>
            </a:pPr>
            <a:r>
              <a:rPr lang="en-US" dirty="0" smtClean="0">
                <a:solidFill>
                  <a:srgbClr val="990000"/>
                </a:solidFill>
              </a:rPr>
              <a:t>	</a:t>
            </a:r>
          </a:p>
          <a:p>
            <a:pPr>
              <a:buFont typeface="Wingdings" pitchFamily="2" charset="2"/>
              <a:buNone/>
            </a:pPr>
            <a:r>
              <a:rPr lang="en-US" dirty="0" smtClean="0">
                <a:solidFill>
                  <a:srgbClr val="990000"/>
                </a:solidFill>
              </a:rPr>
              <a:t>	</a:t>
            </a:r>
            <a:r>
              <a:rPr lang="en-US" dirty="0" smtClean="0"/>
              <a:t>...</a:t>
            </a:r>
          </a:p>
          <a:p>
            <a:pPr>
              <a:buFont typeface="Wingdings" pitchFamily="2" charset="2"/>
              <a:buNone/>
            </a:pPr>
            <a:r>
              <a:rPr lang="en-US" b="1" dirty="0" smtClean="0">
                <a:solidFill>
                  <a:srgbClr val="333399"/>
                </a:solidFill>
              </a:rPr>
              <a:t>end</a:t>
            </a:r>
            <a:endParaRPr lang="ru-RU" b="1" dirty="0" smtClean="0">
              <a:solidFill>
                <a:srgbClr val="333399"/>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323850" y="4437063"/>
            <a:ext cx="1368425" cy="576262"/>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16388" name="Rectangle 4"/>
          <p:cNvSpPr>
            <a:spLocks noChangeArrowheads="1"/>
          </p:cNvSpPr>
          <p:nvPr/>
        </p:nvSpPr>
        <p:spPr bwMode="auto">
          <a:xfrm>
            <a:off x="2989263" y="1125538"/>
            <a:ext cx="865187" cy="431800"/>
          </a:xfrm>
          <a:prstGeom prst="rect">
            <a:avLst/>
          </a:prstGeom>
          <a:solidFill>
            <a:schemeClr val="accent1"/>
          </a:solidFill>
          <a:ln w="9525">
            <a:solidFill>
              <a:schemeClr val="tx1"/>
            </a:solidFill>
            <a:miter lim="800000"/>
            <a:headEnd/>
            <a:tailEnd/>
          </a:ln>
        </p:spPr>
        <p:txBody>
          <a:bodyPr wrap="none" anchor="ctr"/>
          <a:lstStyle/>
          <a:p>
            <a:endParaRPr lang="de-CH"/>
          </a:p>
        </p:txBody>
      </p:sp>
      <p:sp>
        <p:nvSpPr>
          <p:cNvPr id="16389" name="Text Box 5"/>
          <p:cNvSpPr txBox="1">
            <a:spLocks noChangeArrowheads="1"/>
          </p:cNvSpPr>
          <p:nvPr/>
        </p:nvSpPr>
        <p:spPr bwMode="auto">
          <a:xfrm>
            <a:off x="323850" y="4508500"/>
            <a:ext cx="1344613" cy="396875"/>
          </a:xfrm>
          <a:prstGeom prst="rect">
            <a:avLst/>
          </a:prstGeom>
          <a:noFill/>
          <a:ln w="9525">
            <a:noFill/>
            <a:miter lim="800000"/>
            <a:headEnd/>
            <a:tailEnd/>
          </a:ln>
        </p:spPr>
        <p:txBody>
          <a:bodyPr anchor="ctr" anchorCtr="1">
            <a:spAutoFit/>
          </a:bodyPr>
          <a:lstStyle/>
          <a:p>
            <a:pPr>
              <a:spcBef>
                <a:spcPct val="50000"/>
              </a:spcBef>
            </a:pPr>
            <a:r>
              <a:rPr lang="en-US" sz="2000" dirty="0">
                <a:solidFill>
                  <a:srgbClr val="333399"/>
                </a:solidFill>
              </a:rPr>
              <a:t>4</a:t>
            </a:r>
          </a:p>
        </p:txBody>
      </p:sp>
      <p:sp>
        <p:nvSpPr>
          <p:cNvPr id="16390" name="Rectangle 6"/>
          <p:cNvSpPr>
            <a:spLocks noChangeArrowheads="1"/>
          </p:cNvSpPr>
          <p:nvPr/>
        </p:nvSpPr>
        <p:spPr bwMode="auto">
          <a:xfrm>
            <a:off x="1692275" y="4437063"/>
            <a:ext cx="503238" cy="576262"/>
          </a:xfrm>
          <a:prstGeom prst="rect">
            <a:avLst/>
          </a:prstGeom>
          <a:noFill/>
          <a:ln w="9525">
            <a:solidFill>
              <a:schemeClr val="tx1"/>
            </a:solidFill>
            <a:miter lim="800000"/>
            <a:headEnd/>
            <a:tailEnd/>
          </a:ln>
        </p:spPr>
        <p:txBody>
          <a:bodyPr wrap="none" anchor="ctr"/>
          <a:lstStyle/>
          <a:p>
            <a:endParaRPr lang="de-CH"/>
          </a:p>
        </p:txBody>
      </p:sp>
      <p:sp>
        <p:nvSpPr>
          <p:cNvPr id="16391" name="Line 7"/>
          <p:cNvSpPr>
            <a:spLocks noChangeShapeType="1"/>
          </p:cNvSpPr>
          <p:nvPr/>
        </p:nvSpPr>
        <p:spPr bwMode="auto">
          <a:xfrm>
            <a:off x="1995488" y="4724400"/>
            <a:ext cx="776287" cy="0"/>
          </a:xfrm>
          <a:prstGeom prst="line">
            <a:avLst/>
          </a:prstGeom>
          <a:noFill/>
          <a:ln w="9525">
            <a:solidFill>
              <a:schemeClr val="tx1"/>
            </a:solidFill>
            <a:round/>
            <a:headEnd/>
            <a:tailEnd type="triangle" w="med" len="med"/>
          </a:ln>
        </p:spPr>
        <p:txBody>
          <a:bodyPr/>
          <a:lstStyle/>
          <a:p>
            <a:endParaRPr lang="de-CH"/>
          </a:p>
        </p:txBody>
      </p:sp>
      <p:sp>
        <p:nvSpPr>
          <p:cNvPr id="16392" name="Text Box 8"/>
          <p:cNvSpPr txBox="1">
            <a:spLocks noChangeArrowheads="1"/>
          </p:cNvSpPr>
          <p:nvPr/>
        </p:nvSpPr>
        <p:spPr bwMode="auto">
          <a:xfrm>
            <a:off x="539750" y="5157788"/>
            <a:ext cx="720725" cy="396875"/>
          </a:xfrm>
          <a:prstGeom prst="rect">
            <a:avLst/>
          </a:prstGeom>
          <a:noFill/>
          <a:ln w="9525">
            <a:noFill/>
            <a:miter lim="800000"/>
            <a:headEnd/>
            <a:tailEnd/>
          </a:ln>
        </p:spPr>
        <p:txBody>
          <a:bodyPr>
            <a:spAutoFit/>
          </a:bodyPr>
          <a:lstStyle/>
          <a:p>
            <a:pPr>
              <a:spcBef>
                <a:spcPct val="50000"/>
              </a:spcBef>
            </a:pPr>
            <a:r>
              <a:rPr lang="en-US" sz="2000" i="1" dirty="0">
                <a:solidFill>
                  <a:srgbClr val="3333FF"/>
                </a:solidFill>
              </a:rPr>
              <a:t>item</a:t>
            </a:r>
          </a:p>
        </p:txBody>
      </p:sp>
      <p:sp>
        <p:nvSpPr>
          <p:cNvPr id="16393" name="Text Box 9"/>
          <p:cNvSpPr txBox="1">
            <a:spLocks noChangeArrowheads="1"/>
          </p:cNvSpPr>
          <p:nvPr/>
        </p:nvSpPr>
        <p:spPr bwMode="auto">
          <a:xfrm>
            <a:off x="1706563" y="5148263"/>
            <a:ext cx="856883" cy="396875"/>
          </a:xfrm>
          <a:prstGeom prst="rect">
            <a:avLst/>
          </a:prstGeom>
          <a:noFill/>
          <a:ln w="9525">
            <a:noFill/>
            <a:miter lim="800000"/>
            <a:headEnd/>
            <a:tailEnd/>
          </a:ln>
        </p:spPr>
        <p:txBody>
          <a:bodyPr wrap="square">
            <a:spAutoFit/>
          </a:bodyPr>
          <a:lstStyle/>
          <a:p>
            <a:pPr>
              <a:spcBef>
                <a:spcPct val="50000"/>
              </a:spcBef>
            </a:pPr>
            <a:r>
              <a:rPr lang="en-US" sz="2000" i="1" dirty="0">
                <a:solidFill>
                  <a:srgbClr val="3333FF"/>
                </a:solidFill>
              </a:rPr>
              <a:t>right</a:t>
            </a:r>
          </a:p>
        </p:txBody>
      </p:sp>
      <p:sp>
        <p:nvSpPr>
          <p:cNvPr id="16394" name="Rectangle 10"/>
          <p:cNvSpPr>
            <a:spLocks noChangeArrowheads="1"/>
          </p:cNvSpPr>
          <p:nvPr/>
        </p:nvSpPr>
        <p:spPr bwMode="auto">
          <a:xfrm>
            <a:off x="2827338" y="4451350"/>
            <a:ext cx="1368425" cy="576263"/>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16395" name="Rectangle 12"/>
          <p:cNvSpPr>
            <a:spLocks noChangeArrowheads="1"/>
          </p:cNvSpPr>
          <p:nvPr/>
        </p:nvSpPr>
        <p:spPr bwMode="auto">
          <a:xfrm>
            <a:off x="4195763" y="4451350"/>
            <a:ext cx="503237" cy="576263"/>
          </a:xfrm>
          <a:prstGeom prst="rect">
            <a:avLst/>
          </a:prstGeom>
          <a:noFill/>
          <a:ln w="9525">
            <a:solidFill>
              <a:schemeClr val="tx1"/>
            </a:solidFill>
            <a:miter lim="800000"/>
            <a:headEnd/>
            <a:tailEnd/>
          </a:ln>
        </p:spPr>
        <p:txBody>
          <a:bodyPr wrap="none" anchor="ctr"/>
          <a:lstStyle/>
          <a:p>
            <a:endParaRPr lang="de-CH"/>
          </a:p>
        </p:txBody>
      </p:sp>
      <p:sp>
        <p:nvSpPr>
          <p:cNvPr id="16396" name="Text Box 13"/>
          <p:cNvSpPr txBox="1">
            <a:spLocks noChangeArrowheads="1"/>
          </p:cNvSpPr>
          <p:nvPr/>
        </p:nvSpPr>
        <p:spPr bwMode="auto">
          <a:xfrm>
            <a:off x="3043238" y="5172075"/>
            <a:ext cx="720725" cy="396875"/>
          </a:xfrm>
          <a:prstGeom prst="rect">
            <a:avLst/>
          </a:prstGeom>
          <a:noFill/>
          <a:ln w="9525">
            <a:noFill/>
            <a:miter lim="800000"/>
            <a:headEnd/>
            <a:tailEnd/>
          </a:ln>
        </p:spPr>
        <p:txBody>
          <a:bodyPr>
            <a:spAutoFit/>
          </a:bodyPr>
          <a:lstStyle/>
          <a:p>
            <a:pPr>
              <a:spcBef>
                <a:spcPct val="50000"/>
              </a:spcBef>
            </a:pPr>
            <a:r>
              <a:rPr lang="en-US" sz="2000" i="1" dirty="0">
                <a:solidFill>
                  <a:srgbClr val="3333FF"/>
                </a:solidFill>
              </a:rPr>
              <a:t>item</a:t>
            </a:r>
          </a:p>
        </p:txBody>
      </p:sp>
      <p:sp>
        <p:nvSpPr>
          <p:cNvPr id="16397" name="Text Box 14"/>
          <p:cNvSpPr txBox="1">
            <a:spLocks noChangeArrowheads="1"/>
          </p:cNvSpPr>
          <p:nvPr/>
        </p:nvSpPr>
        <p:spPr bwMode="auto">
          <a:xfrm>
            <a:off x="4210050" y="5162550"/>
            <a:ext cx="807427" cy="396875"/>
          </a:xfrm>
          <a:prstGeom prst="rect">
            <a:avLst/>
          </a:prstGeom>
          <a:noFill/>
          <a:ln w="9525">
            <a:noFill/>
            <a:miter lim="800000"/>
            <a:headEnd/>
            <a:tailEnd/>
          </a:ln>
        </p:spPr>
        <p:txBody>
          <a:bodyPr wrap="square">
            <a:spAutoFit/>
          </a:bodyPr>
          <a:lstStyle/>
          <a:p>
            <a:pPr>
              <a:spcBef>
                <a:spcPct val="50000"/>
              </a:spcBef>
            </a:pPr>
            <a:r>
              <a:rPr lang="en-US" sz="2000" i="1" dirty="0">
                <a:solidFill>
                  <a:srgbClr val="3333FF"/>
                </a:solidFill>
              </a:rPr>
              <a:t>right</a:t>
            </a:r>
          </a:p>
        </p:txBody>
      </p:sp>
      <p:sp>
        <p:nvSpPr>
          <p:cNvPr id="16398" name="Rectangle 15"/>
          <p:cNvSpPr>
            <a:spLocks noChangeArrowheads="1"/>
          </p:cNvSpPr>
          <p:nvPr/>
        </p:nvSpPr>
        <p:spPr bwMode="auto">
          <a:xfrm>
            <a:off x="5422900" y="4448175"/>
            <a:ext cx="1368425" cy="576263"/>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16399" name="Rectangle 17"/>
          <p:cNvSpPr>
            <a:spLocks noChangeArrowheads="1"/>
          </p:cNvSpPr>
          <p:nvPr/>
        </p:nvSpPr>
        <p:spPr bwMode="auto">
          <a:xfrm>
            <a:off x="6791325" y="4448175"/>
            <a:ext cx="503238" cy="576263"/>
          </a:xfrm>
          <a:prstGeom prst="rect">
            <a:avLst/>
          </a:prstGeom>
          <a:noFill/>
          <a:ln w="9525">
            <a:solidFill>
              <a:schemeClr val="tx1"/>
            </a:solidFill>
            <a:miter lim="800000"/>
            <a:headEnd/>
            <a:tailEnd/>
          </a:ln>
        </p:spPr>
        <p:txBody>
          <a:bodyPr wrap="none" anchor="ctr"/>
          <a:lstStyle/>
          <a:p>
            <a:endParaRPr lang="de-CH"/>
          </a:p>
        </p:txBody>
      </p:sp>
      <p:sp>
        <p:nvSpPr>
          <p:cNvPr id="16400" name="Text Box 18"/>
          <p:cNvSpPr txBox="1">
            <a:spLocks noChangeArrowheads="1"/>
          </p:cNvSpPr>
          <p:nvPr/>
        </p:nvSpPr>
        <p:spPr bwMode="auto">
          <a:xfrm>
            <a:off x="5638800" y="5168900"/>
            <a:ext cx="720725" cy="396875"/>
          </a:xfrm>
          <a:prstGeom prst="rect">
            <a:avLst/>
          </a:prstGeom>
          <a:noFill/>
          <a:ln w="9525">
            <a:noFill/>
            <a:miter lim="800000"/>
            <a:headEnd/>
            <a:tailEnd/>
          </a:ln>
        </p:spPr>
        <p:txBody>
          <a:bodyPr>
            <a:spAutoFit/>
          </a:bodyPr>
          <a:lstStyle/>
          <a:p>
            <a:pPr>
              <a:spcBef>
                <a:spcPct val="50000"/>
              </a:spcBef>
            </a:pPr>
            <a:r>
              <a:rPr lang="en-US" sz="2000" i="1">
                <a:solidFill>
                  <a:srgbClr val="3333FF"/>
                </a:solidFill>
              </a:rPr>
              <a:t>item</a:t>
            </a:r>
          </a:p>
        </p:txBody>
      </p:sp>
      <p:sp>
        <p:nvSpPr>
          <p:cNvPr id="16401" name="Text Box 19"/>
          <p:cNvSpPr txBox="1">
            <a:spLocks noChangeArrowheads="1"/>
          </p:cNvSpPr>
          <p:nvPr/>
        </p:nvSpPr>
        <p:spPr bwMode="auto">
          <a:xfrm>
            <a:off x="6805613" y="5159375"/>
            <a:ext cx="861279" cy="396875"/>
          </a:xfrm>
          <a:prstGeom prst="rect">
            <a:avLst/>
          </a:prstGeom>
          <a:noFill/>
          <a:ln w="9525">
            <a:noFill/>
            <a:miter lim="800000"/>
            <a:headEnd/>
            <a:tailEnd/>
          </a:ln>
        </p:spPr>
        <p:txBody>
          <a:bodyPr wrap="square">
            <a:spAutoFit/>
          </a:bodyPr>
          <a:lstStyle/>
          <a:p>
            <a:pPr>
              <a:spcBef>
                <a:spcPct val="50000"/>
              </a:spcBef>
            </a:pPr>
            <a:r>
              <a:rPr lang="en-US" sz="2000" i="1" dirty="0">
                <a:solidFill>
                  <a:srgbClr val="3333FF"/>
                </a:solidFill>
              </a:rPr>
              <a:t>right</a:t>
            </a:r>
          </a:p>
        </p:txBody>
      </p:sp>
      <p:sp>
        <p:nvSpPr>
          <p:cNvPr id="16402" name="Line 20"/>
          <p:cNvSpPr>
            <a:spLocks noChangeShapeType="1"/>
          </p:cNvSpPr>
          <p:nvPr/>
        </p:nvSpPr>
        <p:spPr bwMode="auto">
          <a:xfrm>
            <a:off x="4529138" y="4724400"/>
            <a:ext cx="776287" cy="0"/>
          </a:xfrm>
          <a:prstGeom prst="line">
            <a:avLst/>
          </a:prstGeom>
          <a:noFill/>
          <a:ln w="9525">
            <a:solidFill>
              <a:schemeClr val="tx1"/>
            </a:solidFill>
            <a:round/>
            <a:headEnd/>
            <a:tailEnd type="triangle" w="med" len="med"/>
          </a:ln>
        </p:spPr>
        <p:txBody>
          <a:bodyPr/>
          <a:lstStyle/>
          <a:p>
            <a:endParaRPr lang="de-CH"/>
          </a:p>
        </p:txBody>
      </p:sp>
      <p:sp>
        <p:nvSpPr>
          <p:cNvPr id="16403" name="Line 21"/>
          <p:cNvSpPr>
            <a:spLocks noChangeShapeType="1"/>
          </p:cNvSpPr>
          <p:nvPr/>
        </p:nvSpPr>
        <p:spPr bwMode="auto">
          <a:xfrm>
            <a:off x="7148513" y="4724400"/>
            <a:ext cx="952500" cy="0"/>
          </a:xfrm>
          <a:prstGeom prst="line">
            <a:avLst/>
          </a:prstGeom>
          <a:noFill/>
          <a:ln w="19050">
            <a:solidFill>
              <a:schemeClr val="tx1"/>
            </a:solidFill>
            <a:round/>
            <a:headEnd/>
            <a:tailEnd/>
          </a:ln>
        </p:spPr>
        <p:txBody>
          <a:bodyPr/>
          <a:lstStyle/>
          <a:p>
            <a:endParaRPr lang="de-CH"/>
          </a:p>
        </p:txBody>
      </p:sp>
      <p:sp>
        <p:nvSpPr>
          <p:cNvPr id="16404" name="Line 22"/>
          <p:cNvSpPr>
            <a:spLocks noChangeShapeType="1"/>
          </p:cNvSpPr>
          <p:nvPr/>
        </p:nvSpPr>
        <p:spPr bwMode="auto">
          <a:xfrm flipH="1">
            <a:off x="7970838" y="4492625"/>
            <a:ext cx="336550" cy="506413"/>
          </a:xfrm>
          <a:prstGeom prst="line">
            <a:avLst/>
          </a:prstGeom>
          <a:noFill/>
          <a:ln w="57150">
            <a:solidFill>
              <a:schemeClr val="tx1"/>
            </a:solidFill>
            <a:prstDash val="sysDot"/>
            <a:round/>
            <a:headEnd/>
            <a:tailEnd/>
          </a:ln>
        </p:spPr>
        <p:txBody>
          <a:bodyPr/>
          <a:lstStyle/>
          <a:p>
            <a:endParaRPr lang="de-CH"/>
          </a:p>
        </p:txBody>
      </p:sp>
      <p:sp>
        <p:nvSpPr>
          <p:cNvPr id="16405" name="Rectangle 26"/>
          <p:cNvSpPr>
            <a:spLocks noChangeArrowheads="1"/>
          </p:cNvSpPr>
          <p:nvPr/>
        </p:nvSpPr>
        <p:spPr bwMode="auto">
          <a:xfrm>
            <a:off x="2989263" y="1557338"/>
            <a:ext cx="865187" cy="431800"/>
          </a:xfrm>
          <a:prstGeom prst="rect">
            <a:avLst/>
          </a:prstGeom>
          <a:noFill/>
          <a:ln w="9525">
            <a:solidFill>
              <a:schemeClr val="tx1"/>
            </a:solidFill>
            <a:miter lim="800000"/>
            <a:headEnd/>
            <a:tailEnd/>
          </a:ln>
        </p:spPr>
        <p:txBody>
          <a:bodyPr wrap="none" anchor="ctr"/>
          <a:lstStyle/>
          <a:p>
            <a:endParaRPr lang="de-CH"/>
          </a:p>
        </p:txBody>
      </p:sp>
      <p:sp>
        <p:nvSpPr>
          <p:cNvPr id="16406" name="Rectangle 27"/>
          <p:cNvSpPr>
            <a:spLocks noChangeArrowheads="1"/>
          </p:cNvSpPr>
          <p:nvPr/>
        </p:nvSpPr>
        <p:spPr bwMode="auto">
          <a:xfrm>
            <a:off x="2990850" y="1989138"/>
            <a:ext cx="865188" cy="431800"/>
          </a:xfrm>
          <a:prstGeom prst="rect">
            <a:avLst/>
          </a:prstGeom>
          <a:noFill/>
          <a:ln w="9525">
            <a:solidFill>
              <a:schemeClr val="tx1"/>
            </a:solidFill>
            <a:miter lim="800000"/>
            <a:headEnd/>
            <a:tailEnd/>
          </a:ln>
        </p:spPr>
        <p:txBody>
          <a:bodyPr wrap="none" anchor="ctr"/>
          <a:lstStyle/>
          <a:p>
            <a:endParaRPr lang="de-CH"/>
          </a:p>
        </p:txBody>
      </p:sp>
      <p:sp>
        <p:nvSpPr>
          <p:cNvPr id="16407" name="Text Box 29"/>
          <p:cNvSpPr txBox="1">
            <a:spLocks noChangeArrowheads="1"/>
          </p:cNvSpPr>
          <p:nvPr/>
        </p:nvSpPr>
        <p:spPr bwMode="auto">
          <a:xfrm>
            <a:off x="1130310" y="1808163"/>
            <a:ext cx="1902069" cy="396875"/>
          </a:xfrm>
          <a:prstGeom prst="rect">
            <a:avLst/>
          </a:prstGeom>
          <a:noFill/>
          <a:ln w="9525">
            <a:noFill/>
            <a:miter lim="800000"/>
            <a:headEnd/>
            <a:tailEnd/>
          </a:ln>
        </p:spPr>
        <p:txBody>
          <a:bodyPr wrap="square">
            <a:spAutoFit/>
          </a:bodyPr>
          <a:lstStyle/>
          <a:p>
            <a:pPr>
              <a:spcBef>
                <a:spcPct val="50000"/>
              </a:spcBef>
            </a:pPr>
            <a:r>
              <a:rPr lang="en-US" sz="2000" i="1" dirty="0" err="1">
                <a:solidFill>
                  <a:srgbClr val="3333FF"/>
                </a:solidFill>
              </a:rPr>
              <a:t>first_element</a:t>
            </a:r>
            <a:endParaRPr lang="en-US" sz="2000" i="1" dirty="0">
              <a:solidFill>
                <a:srgbClr val="3333FF"/>
              </a:solidFill>
            </a:endParaRPr>
          </a:p>
        </p:txBody>
      </p:sp>
      <p:sp>
        <p:nvSpPr>
          <p:cNvPr id="16408" name="Text Box 30"/>
          <p:cNvSpPr txBox="1">
            <a:spLocks noChangeArrowheads="1"/>
          </p:cNvSpPr>
          <p:nvPr/>
        </p:nvSpPr>
        <p:spPr bwMode="auto">
          <a:xfrm>
            <a:off x="3944938" y="1768475"/>
            <a:ext cx="2520950" cy="396875"/>
          </a:xfrm>
          <a:prstGeom prst="rect">
            <a:avLst/>
          </a:prstGeom>
          <a:noFill/>
          <a:ln w="9525">
            <a:noFill/>
            <a:miter lim="800000"/>
            <a:headEnd/>
            <a:tailEnd/>
          </a:ln>
        </p:spPr>
        <p:txBody>
          <a:bodyPr>
            <a:spAutoFit/>
          </a:bodyPr>
          <a:lstStyle/>
          <a:p>
            <a:pPr>
              <a:spcBef>
                <a:spcPct val="50000"/>
              </a:spcBef>
            </a:pPr>
            <a:r>
              <a:rPr lang="en-US" sz="2000" i="1" dirty="0" err="1">
                <a:solidFill>
                  <a:srgbClr val="3333FF"/>
                </a:solidFill>
              </a:rPr>
              <a:t>last_element</a:t>
            </a:r>
            <a:endParaRPr lang="en-US" sz="2000" i="1" dirty="0">
              <a:solidFill>
                <a:srgbClr val="3333FF"/>
              </a:solidFill>
            </a:endParaRPr>
          </a:p>
        </p:txBody>
      </p:sp>
      <p:sp>
        <p:nvSpPr>
          <p:cNvPr id="16409" name="Line 32"/>
          <p:cNvSpPr>
            <a:spLocks noChangeShapeType="1"/>
          </p:cNvSpPr>
          <p:nvPr/>
        </p:nvSpPr>
        <p:spPr bwMode="auto">
          <a:xfrm flipH="1">
            <a:off x="900113" y="1844675"/>
            <a:ext cx="2232025" cy="0"/>
          </a:xfrm>
          <a:prstGeom prst="line">
            <a:avLst/>
          </a:prstGeom>
          <a:noFill/>
          <a:ln w="9525">
            <a:solidFill>
              <a:srgbClr val="3E609E"/>
            </a:solidFill>
            <a:round/>
            <a:headEnd/>
            <a:tailEnd/>
          </a:ln>
        </p:spPr>
        <p:txBody>
          <a:bodyPr/>
          <a:lstStyle/>
          <a:p>
            <a:endParaRPr lang="de-CH"/>
          </a:p>
        </p:txBody>
      </p:sp>
      <p:sp>
        <p:nvSpPr>
          <p:cNvPr id="16410" name="Line 33"/>
          <p:cNvSpPr>
            <a:spLocks noChangeShapeType="1"/>
          </p:cNvSpPr>
          <p:nvPr/>
        </p:nvSpPr>
        <p:spPr bwMode="auto">
          <a:xfrm>
            <a:off x="900113" y="1844675"/>
            <a:ext cx="0" cy="2520950"/>
          </a:xfrm>
          <a:prstGeom prst="line">
            <a:avLst/>
          </a:prstGeom>
          <a:noFill/>
          <a:ln w="9525">
            <a:solidFill>
              <a:srgbClr val="3E609E"/>
            </a:solidFill>
            <a:round/>
            <a:headEnd/>
            <a:tailEnd type="triangle" w="med" len="med"/>
          </a:ln>
        </p:spPr>
        <p:txBody>
          <a:bodyPr/>
          <a:lstStyle/>
          <a:p>
            <a:endParaRPr lang="de-CH"/>
          </a:p>
        </p:txBody>
      </p:sp>
      <p:sp>
        <p:nvSpPr>
          <p:cNvPr id="16411" name="Text Box 34"/>
          <p:cNvSpPr txBox="1">
            <a:spLocks noChangeArrowheads="1"/>
          </p:cNvSpPr>
          <p:nvPr/>
        </p:nvSpPr>
        <p:spPr bwMode="auto">
          <a:xfrm>
            <a:off x="2138363" y="1125538"/>
            <a:ext cx="936625" cy="396875"/>
          </a:xfrm>
          <a:prstGeom prst="rect">
            <a:avLst/>
          </a:prstGeom>
          <a:noFill/>
          <a:ln w="9525">
            <a:noFill/>
            <a:miter lim="800000"/>
            <a:headEnd/>
            <a:tailEnd/>
          </a:ln>
        </p:spPr>
        <p:txBody>
          <a:bodyPr>
            <a:spAutoFit/>
          </a:bodyPr>
          <a:lstStyle/>
          <a:p>
            <a:pPr>
              <a:spcBef>
                <a:spcPct val="50000"/>
              </a:spcBef>
            </a:pPr>
            <a:r>
              <a:rPr lang="en-US" sz="2000" i="1" dirty="0">
                <a:solidFill>
                  <a:srgbClr val="3333FF"/>
                </a:solidFill>
              </a:rPr>
              <a:t>count</a:t>
            </a:r>
          </a:p>
        </p:txBody>
      </p:sp>
      <p:sp>
        <p:nvSpPr>
          <p:cNvPr id="16412" name="Text Box 35"/>
          <p:cNvSpPr txBox="1">
            <a:spLocks noChangeArrowheads="1"/>
          </p:cNvSpPr>
          <p:nvPr/>
        </p:nvSpPr>
        <p:spPr bwMode="auto">
          <a:xfrm>
            <a:off x="3078163" y="1125538"/>
            <a:ext cx="936625" cy="396875"/>
          </a:xfrm>
          <a:prstGeom prst="rect">
            <a:avLst/>
          </a:prstGeom>
          <a:noFill/>
          <a:ln w="9525">
            <a:noFill/>
            <a:miter lim="800000"/>
            <a:headEnd/>
            <a:tailEnd/>
          </a:ln>
        </p:spPr>
        <p:txBody>
          <a:bodyPr>
            <a:spAutoFit/>
          </a:bodyPr>
          <a:lstStyle/>
          <a:p>
            <a:pPr>
              <a:spcBef>
                <a:spcPct val="50000"/>
              </a:spcBef>
            </a:pPr>
            <a:r>
              <a:rPr lang="en-US" sz="2000">
                <a:solidFill>
                  <a:srgbClr val="990000"/>
                </a:solidFill>
              </a:rPr>
              <a:t>3</a:t>
            </a:r>
          </a:p>
        </p:txBody>
      </p:sp>
      <p:sp>
        <p:nvSpPr>
          <p:cNvPr id="448548" name="Rectangle 36"/>
          <p:cNvSpPr>
            <a:spLocks noChangeArrowheads="1"/>
          </p:cNvSpPr>
          <p:nvPr/>
        </p:nvSpPr>
        <p:spPr bwMode="auto">
          <a:xfrm>
            <a:off x="6948488" y="2003425"/>
            <a:ext cx="1368425" cy="576263"/>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448550" name="Rectangle 38"/>
          <p:cNvSpPr>
            <a:spLocks noChangeArrowheads="1"/>
          </p:cNvSpPr>
          <p:nvPr/>
        </p:nvSpPr>
        <p:spPr bwMode="auto">
          <a:xfrm>
            <a:off x="8316913" y="2003425"/>
            <a:ext cx="503237" cy="576263"/>
          </a:xfrm>
          <a:prstGeom prst="rect">
            <a:avLst/>
          </a:prstGeom>
          <a:noFill/>
          <a:ln w="9525">
            <a:solidFill>
              <a:schemeClr val="tx1"/>
            </a:solidFill>
            <a:miter lim="800000"/>
            <a:headEnd/>
            <a:tailEnd/>
          </a:ln>
        </p:spPr>
        <p:txBody>
          <a:bodyPr wrap="none" anchor="ctr"/>
          <a:lstStyle/>
          <a:p>
            <a:endParaRPr lang="de-CH"/>
          </a:p>
        </p:txBody>
      </p:sp>
      <p:sp>
        <p:nvSpPr>
          <p:cNvPr id="448551" name="Line 39"/>
          <p:cNvSpPr>
            <a:spLocks noChangeShapeType="1"/>
          </p:cNvSpPr>
          <p:nvPr/>
        </p:nvSpPr>
        <p:spPr bwMode="auto">
          <a:xfrm flipV="1">
            <a:off x="7019925" y="2630125"/>
            <a:ext cx="0" cy="1873250"/>
          </a:xfrm>
          <a:prstGeom prst="line">
            <a:avLst/>
          </a:prstGeom>
          <a:noFill/>
          <a:ln w="28575">
            <a:solidFill>
              <a:srgbClr val="990000"/>
            </a:solidFill>
            <a:round/>
            <a:headEnd/>
            <a:tailEnd type="stealth" w="lg" len="lg"/>
          </a:ln>
        </p:spPr>
        <p:txBody>
          <a:bodyPr/>
          <a:lstStyle/>
          <a:p>
            <a:endParaRPr lang="de-CH"/>
          </a:p>
        </p:txBody>
      </p:sp>
      <p:grpSp>
        <p:nvGrpSpPr>
          <p:cNvPr id="2" name="Group 40"/>
          <p:cNvGrpSpPr>
            <a:grpSpLocks/>
          </p:cNvGrpSpPr>
          <p:nvPr/>
        </p:nvGrpSpPr>
        <p:grpSpPr bwMode="auto">
          <a:xfrm>
            <a:off x="7451725" y="4581525"/>
            <a:ext cx="396875" cy="236538"/>
            <a:chOff x="3492" y="913"/>
            <a:chExt cx="454" cy="262"/>
          </a:xfrm>
        </p:grpSpPr>
        <p:sp>
          <p:nvSpPr>
            <p:cNvPr id="16438" name="Line 41"/>
            <p:cNvSpPr>
              <a:spLocks noChangeShapeType="1"/>
            </p:cNvSpPr>
            <p:nvPr/>
          </p:nvSpPr>
          <p:spPr bwMode="auto">
            <a:xfrm flipH="1">
              <a:off x="3492" y="913"/>
              <a:ext cx="454" cy="262"/>
            </a:xfrm>
            <a:prstGeom prst="line">
              <a:avLst/>
            </a:prstGeom>
            <a:noFill/>
            <a:ln w="76200">
              <a:solidFill>
                <a:srgbClr val="990000"/>
              </a:solidFill>
              <a:round/>
              <a:headEnd/>
              <a:tailEnd/>
            </a:ln>
          </p:spPr>
          <p:txBody>
            <a:bodyPr/>
            <a:lstStyle/>
            <a:p>
              <a:endParaRPr lang="de-CH"/>
            </a:p>
          </p:txBody>
        </p:sp>
        <p:sp>
          <p:nvSpPr>
            <p:cNvPr id="16439" name="Line 42"/>
            <p:cNvSpPr>
              <a:spLocks noChangeShapeType="1"/>
            </p:cNvSpPr>
            <p:nvPr/>
          </p:nvSpPr>
          <p:spPr bwMode="auto">
            <a:xfrm>
              <a:off x="3492" y="913"/>
              <a:ext cx="454" cy="262"/>
            </a:xfrm>
            <a:prstGeom prst="line">
              <a:avLst/>
            </a:prstGeom>
            <a:noFill/>
            <a:ln w="76200">
              <a:solidFill>
                <a:srgbClr val="990000"/>
              </a:solidFill>
              <a:round/>
              <a:headEnd/>
              <a:tailEnd/>
            </a:ln>
          </p:spPr>
          <p:txBody>
            <a:bodyPr/>
            <a:lstStyle/>
            <a:p>
              <a:endParaRPr lang="de-CH"/>
            </a:p>
          </p:txBody>
        </p:sp>
      </p:grpSp>
      <p:sp>
        <p:nvSpPr>
          <p:cNvPr id="448556" name="Text Box 44"/>
          <p:cNvSpPr txBox="1">
            <a:spLocks noChangeArrowheads="1"/>
          </p:cNvSpPr>
          <p:nvPr/>
        </p:nvSpPr>
        <p:spPr bwMode="auto">
          <a:xfrm>
            <a:off x="7262813" y="1519238"/>
            <a:ext cx="720725" cy="336550"/>
          </a:xfrm>
          <a:prstGeom prst="rect">
            <a:avLst/>
          </a:prstGeom>
          <a:noFill/>
          <a:ln w="9525">
            <a:noFill/>
            <a:miter lim="800000"/>
            <a:headEnd/>
            <a:tailEnd/>
          </a:ln>
        </p:spPr>
        <p:txBody>
          <a:bodyPr>
            <a:spAutoFit/>
          </a:bodyPr>
          <a:lstStyle/>
          <a:p>
            <a:pPr>
              <a:spcBef>
                <a:spcPct val="50000"/>
              </a:spcBef>
            </a:pPr>
            <a:r>
              <a:rPr lang="en-US" sz="1600" i="1" dirty="0">
                <a:solidFill>
                  <a:srgbClr val="3333FF"/>
                </a:solidFill>
              </a:rPr>
              <a:t>item</a:t>
            </a:r>
          </a:p>
        </p:txBody>
      </p:sp>
      <p:sp>
        <p:nvSpPr>
          <p:cNvPr id="448557" name="Text Box 45"/>
          <p:cNvSpPr txBox="1">
            <a:spLocks noChangeArrowheads="1"/>
          </p:cNvSpPr>
          <p:nvPr/>
        </p:nvSpPr>
        <p:spPr bwMode="auto">
          <a:xfrm>
            <a:off x="8243888" y="1509713"/>
            <a:ext cx="720725" cy="336550"/>
          </a:xfrm>
          <a:prstGeom prst="rect">
            <a:avLst/>
          </a:prstGeom>
          <a:noFill/>
          <a:ln w="9525">
            <a:noFill/>
            <a:miter lim="800000"/>
            <a:headEnd/>
            <a:tailEnd/>
          </a:ln>
        </p:spPr>
        <p:txBody>
          <a:bodyPr>
            <a:spAutoFit/>
          </a:bodyPr>
          <a:lstStyle/>
          <a:p>
            <a:pPr>
              <a:spcBef>
                <a:spcPct val="50000"/>
              </a:spcBef>
            </a:pPr>
            <a:r>
              <a:rPr lang="en-US" sz="1600" i="1">
                <a:solidFill>
                  <a:srgbClr val="3333FF"/>
                </a:solidFill>
              </a:rPr>
              <a:t>right</a:t>
            </a:r>
          </a:p>
        </p:txBody>
      </p:sp>
      <p:sp>
        <p:nvSpPr>
          <p:cNvPr id="448558" name="Rectangle 46"/>
          <p:cNvSpPr>
            <a:spLocks noChangeArrowheads="1"/>
          </p:cNvSpPr>
          <p:nvPr/>
        </p:nvSpPr>
        <p:spPr bwMode="auto">
          <a:xfrm>
            <a:off x="3465543" y="-6222"/>
            <a:ext cx="4105275" cy="720725"/>
          </a:xfrm>
          <a:prstGeom prst="rect">
            <a:avLst/>
          </a:prstGeom>
          <a:noFill/>
          <a:ln w="9525">
            <a:noFill/>
            <a:miter lim="800000"/>
            <a:headEnd/>
            <a:tailEnd/>
          </a:ln>
        </p:spPr>
        <p:txBody>
          <a:bodyPr anchor="ctr"/>
          <a:lstStyle/>
          <a:p>
            <a:r>
              <a:rPr lang="en-US" sz="2800" dirty="0">
                <a:solidFill>
                  <a:srgbClr val="990000"/>
                </a:solidFill>
                <a:latin typeface="Arial Rounded MT Bold" pitchFamily="34" charset="0"/>
              </a:rPr>
              <a:t>: inserting at the end</a:t>
            </a:r>
          </a:p>
        </p:txBody>
      </p:sp>
      <p:sp>
        <p:nvSpPr>
          <p:cNvPr id="448559" name="Text Box 47"/>
          <p:cNvSpPr txBox="1">
            <a:spLocks noChangeArrowheads="1"/>
          </p:cNvSpPr>
          <p:nvPr/>
        </p:nvSpPr>
        <p:spPr bwMode="auto">
          <a:xfrm>
            <a:off x="6957283" y="2708275"/>
            <a:ext cx="1920997" cy="336550"/>
          </a:xfrm>
          <a:prstGeom prst="rect">
            <a:avLst/>
          </a:prstGeom>
          <a:noFill/>
          <a:ln w="9525">
            <a:noFill/>
            <a:miter lim="800000"/>
            <a:headEnd/>
            <a:tailEnd/>
          </a:ln>
        </p:spPr>
        <p:txBody>
          <a:bodyPr wrap="square">
            <a:spAutoFit/>
          </a:bodyPr>
          <a:lstStyle/>
          <a:p>
            <a:pPr>
              <a:spcBef>
                <a:spcPct val="50000"/>
              </a:spcBef>
            </a:pPr>
            <a:r>
              <a:rPr lang="en-US" sz="1600" dirty="0">
                <a:solidFill>
                  <a:srgbClr val="3333FF"/>
                </a:solidFill>
              </a:rPr>
              <a:t>(INT_</a:t>
            </a:r>
            <a:r>
              <a:rPr lang="en-US" sz="1600" i="1" dirty="0">
                <a:solidFill>
                  <a:srgbClr val="3333FF"/>
                </a:solidFill>
              </a:rPr>
              <a:t>LINKABLE</a:t>
            </a:r>
            <a:r>
              <a:rPr lang="en-US" sz="1600" dirty="0">
                <a:solidFill>
                  <a:srgbClr val="3333FF"/>
                </a:solidFill>
              </a:rPr>
              <a:t>)</a:t>
            </a:r>
          </a:p>
        </p:txBody>
      </p:sp>
      <p:sp>
        <p:nvSpPr>
          <p:cNvPr id="448560" name="Line 48"/>
          <p:cNvSpPr>
            <a:spLocks noChangeShapeType="1"/>
          </p:cNvSpPr>
          <p:nvPr/>
        </p:nvSpPr>
        <p:spPr bwMode="auto">
          <a:xfrm rot="3608611">
            <a:off x="8377237" y="2555876"/>
            <a:ext cx="504825" cy="234950"/>
          </a:xfrm>
          <a:prstGeom prst="line">
            <a:avLst/>
          </a:prstGeom>
          <a:noFill/>
          <a:ln w="19050">
            <a:solidFill>
              <a:schemeClr val="tx1"/>
            </a:solidFill>
            <a:round/>
            <a:headEnd/>
            <a:tailEnd/>
          </a:ln>
        </p:spPr>
        <p:txBody>
          <a:bodyPr/>
          <a:lstStyle/>
          <a:p>
            <a:endParaRPr lang="de-CH"/>
          </a:p>
        </p:txBody>
      </p:sp>
      <p:sp>
        <p:nvSpPr>
          <p:cNvPr id="448561" name="Line 49"/>
          <p:cNvSpPr>
            <a:spLocks noChangeShapeType="1"/>
          </p:cNvSpPr>
          <p:nvPr/>
        </p:nvSpPr>
        <p:spPr bwMode="auto">
          <a:xfrm rot="3608611" flipH="1" flipV="1">
            <a:off x="8612982" y="2636044"/>
            <a:ext cx="127000" cy="617537"/>
          </a:xfrm>
          <a:prstGeom prst="line">
            <a:avLst/>
          </a:prstGeom>
          <a:noFill/>
          <a:ln w="57150">
            <a:solidFill>
              <a:schemeClr val="tx1"/>
            </a:solidFill>
            <a:prstDash val="sysDot"/>
            <a:round/>
            <a:headEnd/>
            <a:tailEnd/>
          </a:ln>
        </p:spPr>
        <p:txBody>
          <a:bodyPr/>
          <a:lstStyle/>
          <a:p>
            <a:endParaRPr lang="de-CH"/>
          </a:p>
        </p:txBody>
      </p:sp>
      <p:sp>
        <p:nvSpPr>
          <p:cNvPr id="16423" name="Freeform 50"/>
          <p:cNvSpPr>
            <a:spLocks/>
          </p:cNvSpPr>
          <p:nvPr/>
        </p:nvSpPr>
        <p:spPr bwMode="auto">
          <a:xfrm>
            <a:off x="3776540" y="2374655"/>
            <a:ext cx="2243138" cy="2072299"/>
          </a:xfrm>
          <a:custGeom>
            <a:avLst/>
            <a:gdLst>
              <a:gd name="T0" fmla="*/ 0 w 1413"/>
              <a:gd name="T1" fmla="*/ 0 h 1253"/>
              <a:gd name="T2" fmla="*/ 2147483647 w 1413"/>
              <a:gd name="T3" fmla="*/ 2147483647 h 1253"/>
              <a:gd name="T4" fmla="*/ 2147483647 w 1413"/>
              <a:gd name="T5" fmla="*/ 2147483647 h 1253"/>
              <a:gd name="T6" fmla="*/ 0 60000 65536"/>
              <a:gd name="T7" fmla="*/ 0 60000 65536"/>
              <a:gd name="T8" fmla="*/ 0 60000 65536"/>
              <a:gd name="T9" fmla="*/ 0 w 1413"/>
              <a:gd name="T10" fmla="*/ 0 h 1253"/>
              <a:gd name="T11" fmla="*/ 1413 w 1413"/>
              <a:gd name="T12" fmla="*/ 1253 h 1253"/>
            </a:gdLst>
            <a:ahLst/>
            <a:cxnLst>
              <a:cxn ang="T6">
                <a:pos x="T0" y="T1"/>
              </a:cxn>
              <a:cxn ang="T7">
                <a:pos x="T2" y="T3"/>
              </a:cxn>
              <a:cxn ang="T8">
                <a:pos x="T4" y="T5"/>
              </a:cxn>
            </a:cxnLst>
            <a:rect l="T9" t="T10" r="T11" b="T12"/>
            <a:pathLst>
              <a:path w="1413" h="1253">
                <a:moveTo>
                  <a:pt x="0" y="0"/>
                </a:moveTo>
                <a:lnTo>
                  <a:pt x="1412" y="22"/>
                </a:lnTo>
                <a:lnTo>
                  <a:pt x="1413" y="1253"/>
                </a:lnTo>
              </a:path>
            </a:pathLst>
          </a:custGeom>
          <a:noFill/>
          <a:ln w="28575">
            <a:solidFill>
              <a:srgbClr val="990000"/>
            </a:solidFill>
            <a:round/>
            <a:headEnd/>
            <a:tailEnd type="stealth" w="lg" len="lg"/>
          </a:ln>
        </p:spPr>
        <p:txBody>
          <a:bodyPr/>
          <a:lstStyle/>
          <a:p>
            <a:endParaRPr lang="de-CH"/>
          </a:p>
        </p:txBody>
      </p:sp>
      <p:sp>
        <p:nvSpPr>
          <p:cNvPr id="448563" name="Line 51"/>
          <p:cNvSpPr>
            <a:spLocks noChangeShapeType="1"/>
          </p:cNvSpPr>
          <p:nvPr/>
        </p:nvSpPr>
        <p:spPr bwMode="auto">
          <a:xfrm>
            <a:off x="3785575" y="2192338"/>
            <a:ext cx="3163888" cy="20637"/>
          </a:xfrm>
          <a:prstGeom prst="line">
            <a:avLst/>
          </a:prstGeom>
          <a:noFill/>
          <a:ln w="28575">
            <a:solidFill>
              <a:srgbClr val="990000"/>
            </a:solidFill>
            <a:round/>
            <a:headEnd/>
            <a:tailEnd type="stealth" w="lg" len="lg"/>
          </a:ln>
        </p:spPr>
        <p:txBody>
          <a:bodyPr/>
          <a:lstStyle/>
          <a:p>
            <a:endParaRPr lang="de-CH"/>
          </a:p>
        </p:txBody>
      </p:sp>
      <p:grpSp>
        <p:nvGrpSpPr>
          <p:cNvPr id="3" name="Group 52"/>
          <p:cNvGrpSpPr>
            <a:grpSpLocks/>
          </p:cNvGrpSpPr>
          <p:nvPr/>
        </p:nvGrpSpPr>
        <p:grpSpPr bwMode="auto">
          <a:xfrm rot="-133488">
            <a:off x="5819775" y="2578100"/>
            <a:ext cx="396875" cy="236538"/>
            <a:chOff x="3492" y="913"/>
            <a:chExt cx="454" cy="262"/>
          </a:xfrm>
        </p:grpSpPr>
        <p:sp>
          <p:nvSpPr>
            <p:cNvPr id="16436" name="Line 53"/>
            <p:cNvSpPr>
              <a:spLocks noChangeShapeType="1"/>
            </p:cNvSpPr>
            <p:nvPr/>
          </p:nvSpPr>
          <p:spPr bwMode="auto">
            <a:xfrm flipH="1">
              <a:off x="3492" y="913"/>
              <a:ext cx="454" cy="262"/>
            </a:xfrm>
            <a:prstGeom prst="line">
              <a:avLst/>
            </a:prstGeom>
            <a:noFill/>
            <a:ln w="76200">
              <a:solidFill>
                <a:srgbClr val="990000"/>
              </a:solidFill>
              <a:round/>
              <a:headEnd/>
              <a:tailEnd/>
            </a:ln>
          </p:spPr>
          <p:txBody>
            <a:bodyPr/>
            <a:lstStyle/>
            <a:p>
              <a:endParaRPr lang="de-CH"/>
            </a:p>
          </p:txBody>
        </p:sp>
        <p:sp>
          <p:nvSpPr>
            <p:cNvPr id="16437" name="Line 54"/>
            <p:cNvSpPr>
              <a:spLocks noChangeShapeType="1"/>
            </p:cNvSpPr>
            <p:nvPr/>
          </p:nvSpPr>
          <p:spPr bwMode="auto">
            <a:xfrm>
              <a:off x="3492" y="913"/>
              <a:ext cx="454" cy="262"/>
            </a:xfrm>
            <a:prstGeom prst="line">
              <a:avLst/>
            </a:prstGeom>
            <a:noFill/>
            <a:ln w="76200">
              <a:solidFill>
                <a:srgbClr val="990000"/>
              </a:solidFill>
              <a:round/>
              <a:headEnd/>
              <a:tailEnd/>
            </a:ln>
          </p:spPr>
          <p:txBody>
            <a:bodyPr/>
            <a:lstStyle/>
            <a:p>
              <a:endParaRPr lang="de-CH"/>
            </a:p>
          </p:txBody>
        </p:sp>
      </p:grpSp>
      <p:grpSp>
        <p:nvGrpSpPr>
          <p:cNvPr id="4" name="Group 56"/>
          <p:cNvGrpSpPr>
            <a:grpSpLocks/>
          </p:cNvGrpSpPr>
          <p:nvPr/>
        </p:nvGrpSpPr>
        <p:grpSpPr bwMode="auto">
          <a:xfrm rot="-133488">
            <a:off x="3054350" y="1222375"/>
            <a:ext cx="396875" cy="236538"/>
            <a:chOff x="3492" y="913"/>
            <a:chExt cx="454" cy="262"/>
          </a:xfrm>
        </p:grpSpPr>
        <p:sp>
          <p:nvSpPr>
            <p:cNvPr id="16434" name="Line 57"/>
            <p:cNvSpPr>
              <a:spLocks noChangeShapeType="1"/>
            </p:cNvSpPr>
            <p:nvPr/>
          </p:nvSpPr>
          <p:spPr bwMode="auto">
            <a:xfrm flipH="1">
              <a:off x="3492" y="913"/>
              <a:ext cx="454" cy="262"/>
            </a:xfrm>
            <a:prstGeom prst="line">
              <a:avLst/>
            </a:prstGeom>
            <a:noFill/>
            <a:ln w="28575">
              <a:solidFill>
                <a:srgbClr val="990000"/>
              </a:solidFill>
              <a:round/>
              <a:headEnd/>
              <a:tailEnd/>
            </a:ln>
          </p:spPr>
          <p:txBody>
            <a:bodyPr/>
            <a:lstStyle/>
            <a:p>
              <a:endParaRPr lang="de-CH"/>
            </a:p>
          </p:txBody>
        </p:sp>
        <p:sp>
          <p:nvSpPr>
            <p:cNvPr id="16435" name="Line 58"/>
            <p:cNvSpPr>
              <a:spLocks noChangeShapeType="1"/>
            </p:cNvSpPr>
            <p:nvPr/>
          </p:nvSpPr>
          <p:spPr bwMode="auto">
            <a:xfrm>
              <a:off x="3492" y="913"/>
              <a:ext cx="454" cy="262"/>
            </a:xfrm>
            <a:prstGeom prst="line">
              <a:avLst/>
            </a:prstGeom>
            <a:noFill/>
            <a:ln w="28575">
              <a:solidFill>
                <a:srgbClr val="990000"/>
              </a:solidFill>
              <a:round/>
              <a:headEnd/>
              <a:tailEnd/>
            </a:ln>
          </p:spPr>
          <p:txBody>
            <a:bodyPr/>
            <a:lstStyle/>
            <a:p>
              <a:endParaRPr lang="de-CH"/>
            </a:p>
          </p:txBody>
        </p:sp>
      </p:grpSp>
      <p:sp>
        <p:nvSpPr>
          <p:cNvPr id="8244" name="Text Box 59"/>
          <p:cNvSpPr txBox="1">
            <a:spLocks noChangeArrowheads="1"/>
          </p:cNvSpPr>
          <p:nvPr/>
        </p:nvSpPr>
        <p:spPr bwMode="auto">
          <a:xfrm>
            <a:off x="3443288" y="1127125"/>
            <a:ext cx="936625" cy="396875"/>
          </a:xfrm>
          <a:prstGeom prst="rect">
            <a:avLst/>
          </a:prstGeom>
          <a:noFill/>
          <a:ln w="9525">
            <a:noFill/>
            <a:miter lim="800000"/>
            <a:headEnd/>
            <a:tailEnd/>
          </a:ln>
        </p:spPr>
        <p:txBody>
          <a:bodyPr>
            <a:spAutoFit/>
          </a:bodyPr>
          <a:lstStyle/>
          <a:p>
            <a:pPr>
              <a:spcBef>
                <a:spcPct val="50000"/>
              </a:spcBef>
            </a:pPr>
            <a:r>
              <a:rPr lang="en-US" sz="2000">
                <a:solidFill>
                  <a:srgbClr val="990000"/>
                </a:solidFill>
              </a:rPr>
              <a:t>4</a:t>
            </a:r>
          </a:p>
        </p:txBody>
      </p:sp>
      <p:sp>
        <p:nvSpPr>
          <p:cNvPr id="16428" name="Text Box 5"/>
          <p:cNvSpPr txBox="1">
            <a:spLocks noChangeArrowheads="1"/>
          </p:cNvSpPr>
          <p:nvPr/>
        </p:nvSpPr>
        <p:spPr bwMode="auto">
          <a:xfrm>
            <a:off x="2819400" y="4527550"/>
            <a:ext cx="1344613" cy="396875"/>
          </a:xfrm>
          <a:prstGeom prst="rect">
            <a:avLst/>
          </a:prstGeom>
          <a:noFill/>
          <a:ln w="9525">
            <a:noFill/>
            <a:miter lim="800000"/>
            <a:headEnd/>
            <a:tailEnd/>
          </a:ln>
        </p:spPr>
        <p:txBody>
          <a:bodyPr anchor="ctr" anchorCtr="1">
            <a:spAutoFit/>
          </a:bodyPr>
          <a:lstStyle/>
          <a:p>
            <a:pPr>
              <a:spcBef>
                <a:spcPct val="50000"/>
              </a:spcBef>
            </a:pPr>
            <a:r>
              <a:rPr lang="en-US" sz="2000">
                <a:solidFill>
                  <a:srgbClr val="333399"/>
                </a:solidFill>
              </a:rPr>
              <a:t>8</a:t>
            </a:r>
          </a:p>
        </p:txBody>
      </p:sp>
      <p:sp>
        <p:nvSpPr>
          <p:cNvPr id="16429" name="Text Box 5"/>
          <p:cNvSpPr txBox="1">
            <a:spLocks noChangeArrowheads="1"/>
          </p:cNvSpPr>
          <p:nvPr/>
        </p:nvSpPr>
        <p:spPr bwMode="auto">
          <a:xfrm>
            <a:off x="5429250" y="4508500"/>
            <a:ext cx="1344613" cy="396875"/>
          </a:xfrm>
          <a:prstGeom prst="rect">
            <a:avLst/>
          </a:prstGeom>
          <a:noFill/>
          <a:ln w="9525">
            <a:noFill/>
            <a:miter lim="800000"/>
            <a:headEnd/>
            <a:tailEnd/>
          </a:ln>
        </p:spPr>
        <p:txBody>
          <a:bodyPr anchor="ctr" anchorCtr="1">
            <a:spAutoFit/>
          </a:bodyPr>
          <a:lstStyle/>
          <a:p>
            <a:pPr>
              <a:spcBef>
                <a:spcPct val="50000"/>
              </a:spcBef>
            </a:pPr>
            <a:r>
              <a:rPr lang="en-US" sz="2000">
                <a:solidFill>
                  <a:srgbClr val="333399"/>
                </a:solidFill>
              </a:rPr>
              <a:t>15</a:t>
            </a:r>
          </a:p>
        </p:txBody>
      </p:sp>
      <p:sp>
        <p:nvSpPr>
          <p:cNvPr id="42047" name="Text Box 5"/>
          <p:cNvSpPr txBox="1">
            <a:spLocks noChangeArrowheads="1"/>
          </p:cNvSpPr>
          <p:nvPr/>
        </p:nvSpPr>
        <p:spPr bwMode="auto">
          <a:xfrm>
            <a:off x="6934200" y="2070100"/>
            <a:ext cx="1344613" cy="396875"/>
          </a:xfrm>
          <a:prstGeom prst="rect">
            <a:avLst/>
          </a:prstGeom>
          <a:noFill/>
          <a:ln w="9525">
            <a:noFill/>
            <a:miter lim="800000"/>
            <a:headEnd/>
            <a:tailEnd/>
          </a:ln>
        </p:spPr>
        <p:txBody>
          <a:bodyPr anchor="ctr" anchorCtr="1">
            <a:spAutoFit/>
          </a:bodyPr>
          <a:lstStyle/>
          <a:p>
            <a:pPr>
              <a:spcBef>
                <a:spcPct val="50000"/>
              </a:spcBef>
            </a:pPr>
            <a:r>
              <a:rPr lang="en-US" sz="2000">
                <a:solidFill>
                  <a:srgbClr val="333399"/>
                </a:solidFill>
              </a:rPr>
              <a:t>16</a:t>
            </a:r>
          </a:p>
        </p:txBody>
      </p:sp>
      <p:sp>
        <p:nvSpPr>
          <p:cNvPr id="16431" name="Text Box 47"/>
          <p:cNvSpPr txBox="1">
            <a:spLocks noChangeArrowheads="1"/>
          </p:cNvSpPr>
          <p:nvPr/>
        </p:nvSpPr>
        <p:spPr bwMode="auto">
          <a:xfrm>
            <a:off x="5449888" y="5699125"/>
            <a:ext cx="1951281" cy="336550"/>
          </a:xfrm>
          <a:prstGeom prst="rect">
            <a:avLst/>
          </a:prstGeom>
          <a:noFill/>
          <a:ln w="9525">
            <a:noFill/>
            <a:miter lim="800000"/>
            <a:headEnd/>
            <a:tailEnd/>
          </a:ln>
        </p:spPr>
        <p:txBody>
          <a:bodyPr wrap="square">
            <a:spAutoFit/>
          </a:bodyPr>
          <a:lstStyle/>
          <a:p>
            <a:pPr>
              <a:spcBef>
                <a:spcPct val="50000"/>
              </a:spcBef>
            </a:pPr>
            <a:r>
              <a:rPr lang="en-US" sz="1600" dirty="0">
                <a:solidFill>
                  <a:srgbClr val="3333FF"/>
                </a:solidFill>
              </a:rPr>
              <a:t>(INT_</a:t>
            </a:r>
            <a:r>
              <a:rPr lang="en-US" sz="1600" i="1" dirty="0">
                <a:solidFill>
                  <a:srgbClr val="3333FF"/>
                </a:solidFill>
              </a:rPr>
              <a:t>LINKABLE</a:t>
            </a:r>
            <a:r>
              <a:rPr lang="en-US" sz="1600" dirty="0">
                <a:solidFill>
                  <a:srgbClr val="3333FF"/>
                </a:solidFill>
              </a:rPr>
              <a:t>)</a:t>
            </a:r>
          </a:p>
        </p:txBody>
      </p:sp>
      <p:sp>
        <p:nvSpPr>
          <p:cNvPr id="16432" name="Text Box 47"/>
          <p:cNvSpPr txBox="1">
            <a:spLocks noChangeArrowheads="1"/>
          </p:cNvSpPr>
          <p:nvPr/>
        </p:nvSpPr>
        <p:spPr bwMode="auto">
          <a:xfrm>
            <a:off x="2832223" y="5699125"/>
            <a:ext cx="1982054" cy="336550"/>
          </a:xfrm>
          <a:prstGeom prst="rect">
            <a:avLst/>
          </a:prstGeom>
          <a:noFill/>
          <a:ln w="9525">
            <a:noFill/>
            <a:miter lim="800000"/>
            <a:headEnd/>
            <a:tailEnd/>
          </a:ln>
        </p:spPr>
        <p:txBody>
          <a:bodyPr wrap="square">
            <a:spAutoFit/>
          </a:bodyPr>
          <a:lstStyle/>
          <a:p>
            <a:pPr>
              <a:spcBef>
                <a:spcPct val="50000"/>
              </a:spcBef>
            </a:pPr>
            <a:r>
              <a:rPr lang="en-US" sz="1600" dirty="0">
                <a:solidFill>
                  <a:srgbClr val="3333FF"/>
                </a:solidFill>
              </a:rPr>
              <a:t>(INT_</a:t>
            </a:r>
            <a:r>
              <a:rPr lang="en-US" sz="1600" i="1" dirty="0">
                <a:solidFill>
                  <a:srgbClr val="3333FF"/>
                </a:solidFill>
              </a:rPr>
              <a:t>LINKABLE</a:t>
            </a:r>
            <a:r>
              <a:rPr lang="en-US" sz="1600" dirty="0">
                <a:solidFill>
                  <a:srgbClr val="3333FF"/>
                </a:solidFill>
              </a:rPr>
              <a:t>)</a:t>
            </a:r>
          </a:p>
        </p:txBody>
      </p:sp>
      <p:sp>
        <p:nvSpPr>
          <p:cNvPr id="16433" name="Text Box 47"/>
          <p:cNvSpPr txBox="1">
            <a:spLocks noChangeArrowheads="1"/>
          </p:cNvSpPr>
          <p:nvPr/>
        </p:nvSpPr>
        <p:spPr bwMode="auto">
          <a:xfrm>
            <a:off x="340093" y="5699125"/>
            <a:ext cx="1973262" cy="336550"/>
          </a:xfrm>
          <a:prstGeom prst="rect">
            <a:avLst/>
          </a:prstGeom>
          <a:noFill/>
          <a:ln w="9525">
            <a:noFill/>
            <a:miter lim="800000"/>
            <a:headEnd/>
            <a:tailEnd/>
          </a:ln>
        </p:spPr>
        <p:txBody>
          <a:bodyPr wrap="square">
            <a:spAutoFit/>
          </a:bodyPr>
          <a:lstStyle/>
          <a:p>
            <a:pPr>
              <a:spcBef>
                <a:spcPct val="50000"/>
              </a:spcBef>
            </a:pPr>
            <a:r>
              <a:rPr lang="en-US" sz="1600" dirty="0">
                <a:solidFill>
                  <a:srgbClr val="3333FF"/>
                </a:solidFill>
              </a:rPr>
              <a:t>(INT_</a:t>
            </a:r>
            <a:r>
              <a:rPr lang="en-US" sz="1600" i="1" dirty="0">
                <a:solidFill>
                  <a:srgbClr val="3333FF"/>
                </a:solidFill>
              </a:rPr>
              <a:t>LINKABLE</a:t>
            </a:r>
            <a:r>
              <a:rPr lang="en-US" sz="1600" dirty="0">
                <a:solidFill>
                  <a:srgbClr val="3333FF"/>
                </a:solidFill>
              </a:rPr>
              <a:t>)</a:t>
            </a:r>
          </a:p>
        </p:txBody>
      </p:sp>
      <p:sp>
        <p:nvSpPr>
          <p:cNvPr id="56" name="Rectangle 2"/>
          <p:cNvSpPr txBox="1">
            <a:spLocks noChangeArrowheads="1"/>
          </p:cNvSpPr>
          <p:nvPr/>
        </p:nvSpPr>
        <p:spPr>
          <a:xfrm>
            <a:off x="249238" y="115888"/>
            <a:ext cx="7942262" cy="435655"/>
          </a:xfrm>
          <a:prstGeom prst="rect">
            <a:avLst/>
          </a:prstGeom>
        </p:spPr>
        <p:txBody>
          <a:bodyPr/>
          <a:lstStyle/>
          <a:p>
            <a:pPr lvl="0">
              <a:spcBef>
                <a:spcPct val="0"/>
              </a:spcBef>
              <a:defRPr/>
            </a:pPr>
            <a:r>
              <a:rPr lang="en-US" sz="2800" b="1" i="1" dirty="0" smtClean="0">
                <a:solidFill>
                  <a:srgbClr val="006699"/>
                </a:solidFill>
                <a:latin typeface="Arial Rounded MT Bold" pitchFamily="34" charset="0"/>
              </a:rPr>
              <a:t>INT_LINKED_LIST</a:t>
            </a:r>
            <a:endParaRPr kumimoji="0" lang="ru-RU" sz="2800" b="1" i="1" u="none" strike="noStrike" kern="0" cap="none" spc="0" normalizeH="0" baseline="0" noProof="0" dirty="0" smtClean="0">
              <a:ln>
                <a:noFill/>
              </a:ln>
              <a:solidFill>
                <a:srgbClr val="006699"/>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448548"/>
                                        </p:tgtEl>
                                        <p:attrNameLst>
                                          <p:attrName>style.visibility</p:attrName>
                                        </p:attrNameLst>
                                      </p:cBhvr>
                                      <p:to>
                                        <p:strVal val="visible"/>
                                      </p:to>
                                    </p:set>
                                    <p:anim calcmode="lin" valueType="num">
                                      <p:cBhvr>
                                        <p:cTn id="11" dur="1000" fill="hold"/>
                                        <p:tgtEl>
                                          <p:spTgt spid="448548"/>
                                        </p:tgtEl>
                                        <p:attrNameLst>
                                          <p:attrName>ppt_w</p:attrName>
                                        </p:attrNameLst>
                                      </p:cBhvr>
                                      <p:tavLst>
                                        <p:tav tm="0">
                                          <p:val>
                                            <p:strVal val="#ppt_w*0.70"/>
                                          </p:val>
                                        </p:tav>
                                        <p:tav tm="100000">
                                          <p:val>
                                            <p:strVal val="#ppt_w"/>
                                          </p:val>
                                        </p:tav>
                                      </p:tavLst>
                                    </p:anim>
                                    <p:anim calcmode="lin" valueType="num">
                                      <p:cBhvr>
                                        <p:cTn id="12" dur="1000" fill="hold"/>
                                        <p:tgtEl>
                                          <p:spTgt spid="448548"/>
                                        </p:tgtEl>
                                        <p:attrNameLst>
                                          <p:attrName>ppt_h</p:attrName>
                                        </p:attrNameLst>
                                      </p:cBhvr>
                                      <p:tavLst>
                                        <p:tav tm="0">
                                          <p:val>
                                            <p:strVal val="#ppt_h"/>
                                          </p:val>
                                        </p:tav>
                                        <p:tav tm="100000">
                                          <p:val>
                                            <p:strVal val="#ppt_h"/>
                                          </p:val>
                                        </p:tav>
                                      </p:tavLst>
                                    </p:anim>
                                    <p:animEffect transition="in" filter="fade">
                                      <p:cBhvr>
                                        <p:cTn id="13" dur="1000"/>
                                        <p:tgtEl>
                                          <p:spTgt spid="448548"/>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448550"/>
                                        </p:tgtEl>
                                        <p:attrNameLst>
                                          <p:attrName>style.visibility</p:attrName>
                                        </p:attrNameLst>
                                      </p:cBhvr>
                                      <p:to>
                                        <p:strVal val="visible"/>
                                      </p:to>
                                    </p:set>
                                    <p:anim calcmode="lin" valueType="num">
                                      <p:cBhvr>
                                        <p:cTn id="16" dur="1000" fill="hold"/>
                                        <p:tgtEl>
                                          <p:spTgt spid="448550"/>
                                        </p:tgtEl>
                                        <p:attrNameLst>
                                          <p:attrName>ppt_w</p:attrName>
                                        </p:attrNameLst>
                                      </p:cBhvr>
                                      <p:tavLst>
                                        <p:tav tm="0">
                                          <p:val>
                                            <p:strVal val="#ppt_w*0.70"/>
                                          </p:val>
                                        </p:tav>
                                        <p:tav tm="100000">
                                          <p:val>
                                            <p:strVal val="#ppt_w"/>
                                          </p:val>
                                        </p:tav>
                                      </p:tavLst>
                                    </p:anim>
                                    <p:anim calcmode="lin" valueType="num">
                                      <p:cBhvr>
                                        <p:cTn id="17" dur="1000" fill="hold"/>
                                        <p:tgtEl>
                                          <p:spTgt spid="448550"/>
                                        </p:tgtEl>
                                        <p:attrNameLst>
                                          <p:attrName>ppt_h</p:attrName>
                                        </p:attrNameLst>
                                      </p:cBhvr>
                                      <p:tavLst>
                                        <p:tav tm="0">
                                          <p:val>
                                            <p:strVal val="#ppt_h"/>
                                          </p:val>
                                        </p:tav>
                                        <p:tav tm="100000">
                                          <p:val>
                                            <p:strVal val="#ppt_h"/>
                                          </p:val>
                                        </p:tav>
                                      </p:tavLst>
                                    </p:anim>
                                    <p:animEffect transition="in" filter="fade">
                                      <p:cBhvr>
                                        <p:cTn id="18" dur="1000"/>
                                        <p:tgtEl>
                                          <p:spTgt spid="448550"/>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448556"/>
                                        </p:tgtEl>
                                        <p:attrNameLst>
                                          <p:attrName>style.visibility</p:attrName>
                                        </p:attrNameLst>
                                      </p:cBhvr>
                                      <p:to>
                                        <p:strVal val="visible"/>
                                      </p:to>
                                    </p:set>
                                    <p:anim calcmode="lin" valueType="num">
                                      <p:cBhvr>
                                        <p:cTn id="21" dur="1000" fill="hold"/>
                                        <p:tgtEl>
                                          <p:spTgt spid="448556"/>
                                        </p:tgtEl>
                                        <p:attrNameLst>
                                          <p:attrName>ppt_w</p:attrName>
                                        </p:attrNameLst>
                                      </p:cBhvr>
                                      <p:tavLst>
                                        <p:tav tm="0">
                                          <p:val>
                                            <p:strVal val="#ppt_w*0.70"/>
                                          </p:val>
                                        </p:tav>
                                        <p:tav tm="100000">
                                          <p:val>
                                            <p:strVal val="#ppt_w"/>
                                          </p:val>
                                        </p:tav>
                                      </p:tavLst>
                                    </p:anim>
                                    <p:anim calcmode="lin" valueType="num">
                                      <p:cBhvr>
                                        <p:cTn id="22" dur="1000" fill="hold"/>
                                        <p:tgtEl>
                                          <p:spTgt spid="448556"/>
                                        </p:tgtEl>
                                        <p:attrNameLst>
                                          <p:attrName>ppt_h</p:attrName>
                                        </p:attrNameLst>
                                      </p:cBhvr>
                                      <p:tavLst>
                                        <p:tav tm="0">
                                          <p:val>
                                            <p:strVal val="#ppt_h"/>
                                          </p:val>
                                        </p:tav>
                                        <p:tav tm="100000">
                                          <p:val>
                                            <p:strVal val="#ppt_h"/>
                                          </p:val>
                                        </p:tav>
                                      </p:tavLst>
                                    </p:anim>
                                    <p:animEffect transition="in" filter="fade">
                                      <p:cBhvr>
                                        <p:cTn id="23" dur="1000"/>
                                        <p:tgtEl>
                                          <p:spTgt spid="448556"/>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448557"/>
                                        </p:tgtEl>
                                        <p:attrNameLst>
                                          <p:attrName>style.visibility</p:attrName>
                                        </p:attrNameLst>
                                      </p:cBhvr>
                                      <p:to>
                                        <p:strVal val="visible"/>
                                      </p:to>
                                    </p:set>
                                    <p:anim calcmode="lin" valueType="num">
                                      <p:cBhvr>
                                        <p:cTn id="26" dur="1000" fill="hold"/>
                                        <p:tgtEl>
                                          <p:spTgt spid="448557"/>
                                        </p:tgtEl>
                                        <p:attrNameLst>
                                          <p:attrName>ppt_w</p:attrName>
                                        </p:attrNameLst>
                                      </p:cBhvr>
                                      <p:tavLst>
                                        <p:tav tm="0">
                                          <p:val>
                                            <p:strVal val="#ppt_w*0.70"/>
                                          </p:val>
                                        </p:tav>
                                        <p:tav tm="100000">
                                          <p:val>
                                            <p:strVal val="#ppt_w"/>
                                          </p:val>
                                        </p:tav>
                                      </p:tavLst>
                                    </p:anim>
                                    <p:anim calcmode="lin" valueType="num">
                                      <p:cBhvr>
                                        <p:cTn id="27" dur="1000" fill="hold"/>
                                        <p:tgtEl>
                                          <p:spTgt spid="448557"/>
                                        </p:tgtEl>
                                        <p:attrNameLst>
                                          <p:attrName>ppt_h</p:attrName>
                                        </p:attrNameLst>
                                      </p:cBhvr>
                                      <p:tavLst>
                                        <p:tav tm="0">
                                          <p:val>
                                            <p:strVal val="#ppt_h"/>
                                          </p:val>
                                        </p:tav>
                                        <p:tav tm="100000">
                                          <p:val>
                                            <p:strVal val="#ppt_h"/>
                                          </p:val>
                                        </p:tav>
                                      </p:tavLst>
                                    </p:anim>
                                    <p:animEffect transition="in" filter="fade">
                                      <p:cBhvr>
                                        <p:cTn id="28" dur="1000"/>
                                        <p:tgtEl>
                                          <p:spTgt spid="448557"/>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448559"/>
                                        </p:tgtEl>
                                        <p:attrNameLst>
                                          <p:attrName>style.visibility</p:attrName>
                                        </p:attrNameLst>
                                      </p:cBhvr>
                                      <p:to>
                                        <p:strVal val="visible"/>
                                      </p:to>
                                    </p:set>
                                    <p:anim calcmode="lin" valueType="num">
                                      <p:cBhvr>
                                        <p:cTn id="31" dur="1000" fill="hold"/>
                                        <p:tgtEl>
                                          <p:spTgt spid="448559"/>
                                        </p:tgtEl>
                                        <p:attrNameLst>
                                          <p:attrName>ppt_w</p:attrName>
                                        </p:attrNameLst>
                                      </p:cBhvr>
                                      <p:tavLst>
                                        <p:tav tm="0">
                                          <p:val>
                                            <p:strVal val="#ppt_w*0.70"/>
                                          </p:val>
                                        </p:tav>
                                        <p:tav tm="100000">
                                          <p:val>
                                            <p:strVal val="#ppt_w"/>
                                          </p:val>
                                        </p:tav>
                                      </p:tavLst>
                                    </p:anim>
                                    <p:anim calcmode="lin" valueType="num">
                                      <p:cBhvr>
                                        <p:cTn id="32" dur="1000" fill="hold"/>
                                        <p:tgtEl>
                                          <p:spTgt spid="448559"/>
                                        </p:tgtEl>
                                        <p:attrNameLst>
                                          <p:attrName>ppt_h</p:attrName>
                                        </p:attrNameLst>
                                      </p:cBhvr>
                                      <p:tavLst>
                                        <p:tav tm="0">
                                          <p:val>
                                            <p:strVal val="#ppt_h"/>
                                          </p:val>
                                        </p:tav>
                                        <p:tav tm="100000">
                                          <p:val>
                                            <p:strVal val="#ppt_h"/>
                                          </p:val>
                                        </p:tav>
                                      </p:tavLst>
                                    </p:anim>
                                    <p:animEffect transition="in" filter="fade">
                                      <p:cBhvr>
                                        <p:cTn id="33" dur="1000"/>
                                        <p:tgtEl>
                                          <p:spTgt spid="448559"/>
                                        </p:tgtEl>
                                      </p:cBhvr>
                                    </p:animEffect>
                                  </p:childTnLst>
                                </p:cTn>
                              </p:par>
                              <p:par>
                                <p:cTn id="34" presetID="1" presetClass="entr" presetSubtype="0" fill="hold" grpId="0" nodeType="withEffect">
                                  <p:stCondLst>
                                    <p:cond delay="0"/>
                                  </p:stCondLst>
                                  <p:childTnLst>
                                    <p:set>
                                      <p:cBhvr>
                                        <p:cTn id="35" dur="1" fill="hold">
                                          <p:stCondLst>
                                            <p:cond delay="0"/>
                                          </p:stCondLst>
                                        </p:cTn>
                                        <p:tgtEl>
                                          <p:spTgt spid="42047"/>
                                        </p:tgtEl>
                                        <p:attrNameLst>
                                          <p:attrName>style.visibility</p:attrName>
                                        </p:attrNameLst>
                                      </p:cBhvr>
                                      <p:to>
                                        <p:strVal val="visible"/>
                                      </p:to>
                                    </p:set>
                                  </p:childTnLst>
                                </p:cTn>
                              </p:par>
                            </p:childTnLst>
                          </p:cTn>
                        </p:par>
                        <p:par>
                          <p:cTn id="36" fill="hold">
                            <p:stCondLst>
                              <p:cond delay="1000"/>
                            </p:stCondLst>
                            <p:childTnLst>
                              <p:par>
                                <p:cTn id="37" presetID="1" presetClass="entr" presetSubtype="0" fill="hold" grpId="0" nodeType="afterEffect">
                                  <p:stCondLst>
                                    <p:cond delay="0"/>
                                  </p:stCondLst>
                                  <p:childTnLst>
                                    <p:set>
                                      <p:cBhvr>
                                        <p:cTn id="38" dur="1" fill="hold">
                                          <p:stCondLst>
                                            <p:cond delay="0"/>
                                          </p:stCondLst>
                                        </p:cTn>
                                        <p:tgtEl>
                                          <p:spTgt spid="448561"/>
                                        </p:tgtEl>
                                        <p:attrNameLst>
                                          <p:attrName>style.visibility</p:attrName>
                                        </p:attrNameLst>
                                      </p:cBhvr>
                                      <p:to>
                                        <p:strVal val="visible"/>
                                      </p:to>
                                    </p:set>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0"/>
                                          </p:stCondLst>
                                        </p:cTn>
                                        <p:tgtEl>
                                          <p:spTgt spid="44856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448551"/>
                                        </p:tgtEl>
                                        <p:attrNameLst>
                                          <p:attrName>style.visibility</p:attrName>
                                        </p:attrNameLst>
                                      </p:cBhvr>
                                      <p:to>
                                        <p:strVal val="visible"/>
                                      </p:to>
                                    </p:set>
                                    <p:anim calcmode="lin" valueType="num">
                                      <p:cBhvr>
                                        <p:cTn id="46" dur="1000" fill="hold"/>
                                        <p:tgtEl>
                                          <p:spTgt spid="448551"/>
                                        </p:tgtEl>
                                        <p:attrNameLst>
                                          <p:attrName>ppt_w</p:attrName>
                                        </p:attrNameLst>
                                      </p:cBhvr>
                                      <p:tavLst>
                                        <p:tav tm="0">
                                          <p:val>
                                            <p:strVal val="#ppt_w*0.70"/>
                                          </p:val>
                                        </p:tav>
                                        <p:tav tm="100000">
                                          <p:val>
                                            <p:strVal val="#ppt_w"/>
                                          </p:val>
                                        </p:tav>
                                      </p:tavLst>
                                    </p:anim>
                                    <p:anim calcmode="lin" valueType="num">
                                      <p:cBhvr>
                                        <p:cTn id="47" dur="1000" fill="hold"/>
                                        <p:tgtEl>
                                          <p:spTgt spid="448551"/>
                                        </p:tgtEl>
                                        <p:attrNameLst>
                                          <p:attrName>ppt_h</p:attrName>
                                        </p:attrNameLst>
                                      </p:cBhvr>
                                      <p:tavLst>
                                        <p:tav tm="0">
                                          <p:val>
                                            <p:strVal val="#ppt_h"/>
                                          </p:val>
                                        </p:tav>
                                        <p:tav tm="100000">
                                          <p:val>
                                            <p:strVal val="#ppt_h"/>
                                          </p:val>
                                        </p:tav>
                                      </p:tavLst>
                                    </p:anim>
                                    <p:animEffect transition="in" filter="fade">
                                      <p:cBhvr>
                                        <p:cTn id="48" dur="1000"/>
                                        <p:tgtEl>
                                          <p:spTgt spid="448551"/>
                                        </p:tgtEl>
                                      </p:cBhvr>
                                    </p:animEffect>
                                  </p:childTnLst>
                                </p:cTn>
                              </p:par>
                              <p:par>
                                <p:cTn id="49" presetID="55" presetClass="entr" presetSubtype="0" fill="hold" nodeType="with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1000" fill="hold"/>
                                        <p:tgtEl>
                                          <p:spTgt spid="2"/>
                                        </p:tgtEl>
                                        <p:attrNameLst>
                                          <p:attrName>ppt_w</p:attrName>
                                        </p:attrNameLst>
                                      </p:cBhvr>
                                      <p:tavLst>
                                        <p:tav tm="0">
                                          <p:val>
                                            <p:strVal val="#ppt_w*0.70"/>
                                          </p:val>
                                        </p:tav>
                                        <p:tav tm="100000">
                                          <p:val>
                                            <p:strVal val="#ppt_w"/>
                                          </p:val>
                                        </p:tav>
                                      </p:tavLst>
                                    </p:anim>
                                    <p:anim calcmode="lin" valueType="num">
                                      <p:cBhvr>
                                        <p:cTn id="52" dur="1000" fill="hold"/>
                                        <p:tgtEl>
                                          <p:spTgt spid="2"/>
                                        </p:tgtEl>
                                        <p:attrNameLst>
                                          <p:attrName>ppt_h</p:attrName>
                                        </p:attrNameLst>
                                      </p:cBhvr>
                                      <p:tavLst>
                                        <p:tav tm="0">
                                          <p:val>
                                            <p:strVal val="#ppt_h"/>
                                          </p:val>
                                        </p:tav>
                                        <p:tav tm="100000">
                                          <p:val>
                                            <p:strVal val="#ppt_h"/>
                                          </p:val>
                                        </p:tav>
                                      </p:tavLst>
                                    </p:anim>
                                    <p:animEffect transition="in" filter="fade">
                                      <p:cBhvr>
                                        <p:cTn id="53" dur="1000"/>
                                        <p:tgtEl>
                                          <p:spTgt spid="2"/>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448563"/>
                                        </p:tgtEl>
                                        <p:attrNameLst>
                                          <p:attrName>style.visibility</p:attrName>
                                        </p:attrNameLst>
                                      </p:cBhvr>
                                      <p:to>
                                        <p:strVal val="visible"/>
                                      </p:to>
                                    </p:set>
                                    <p:anim calcmode="lin" valueType="num">
                                      <p:cBhvr>
                                        <p:cTn id="58" dur="1000" fill="hold"/>
                                        <p:tgtEl>
                                          <p:spTgt spid="448563"/>
                                        </p:tgtEl>
                                        <p:attrNameLst>
                                          <p:attrName>ppt_w</p:attrName>
                                        </p:attrNameLst>
                                      </p:cBhvr>
                                      <p:tavLst>
                                        <p:tav tm="0">
                                          <p:val>
                                            <p:strVal val="#ppt_w*0.70"/>
                                          </p:val>
                                        </p:tav>
                                        <p:tav tm="100000">
                                          <p:val>
                                            <p:strVal val="#ppt_w"/>
                                          </p:val>
                                        </p:tav>
                                      </p:tavLst>
                                    </p:anim>
                                    <p:anim calcmode="lin" valueType="num">
                                      <p:cBhvr>
                                        <p:cTn id="59" dur="1000" fill="hold"/>
                                        <p:tgtEl>
                                          <p:spTgt spid="448563"/>
                                        </p:tgtEl>
                                        <p:attrNameLst>
                                          <p:attrName>ppt_h</p:attrName>
                                        </p:attrNameLst>
                                      </p:cBhvr>
                                      <p:tavLst>
                                        <p:tav tm="0">
                                          <p:val>
                                            <p:strVal val="#ppt_h"/>
                                          </p:val>
                                        </p:tav>
                                        <p:tav tm="100000">
                                          <p:val>
                                            <p:strVal val="#ppt_h"/>
                                          </p:val>
                                        </p:tav>
                                      </p:tavLst>
                                    </p:anim>
                                    <p:animEffect transition="in" filter="fade">
                                      <p:cBhvr>
                                        <p:cTn id="60" dur="1000"/>
                                        <p:tgtEl>
                                          <p:spTgt spid="448563"/>
                                        </p:tgtEl>
                                      </p:cBhvr>
                                    </p:animEffect>
                                  </p:childTnLst>
                                </p:cTn>
                              </p:par>
                              <p:par>
                                <p:cTn id="61" presetID="55" presetClass="entr" presetSubtype="0" fill="hold" nodeType="withEffect">
                                  <p:stCondLst>
                                    <p:cond delay="0"/>
                                  </p:stCondLst>
                                  <p:childTnLst>
                                    <p:set>
                                      <p:cBhvr>
                                        <p:cTn id="62" dur="1" fill="hold">
                                          <p:stCondLst>
                                            <p:cond delay="0"/>
                                          </p:stCondLst>
                                        </p:cTn>
                                        <p:tgtEl>
                                          <p:spTgt spid="3"/>
                                        </p:tgtEl>
                                        <p:attrNameLst>
                                          <p:attrName>style.visibility</p:attrName>
                                        </p:attrNameLst>
                                      </p:cBhvr>
                                      <p:to>
                                        <p:strVal val="visible"/>
                                      </p:to>
                                    </p:set>
                                    <p:anim calcmode="lin" valueType="num">
                                      <p:cBhvr>
                                        <p:cTn id="63" dur="1000" fill="hold"/>
                                        <p:tgtEl>
                                          <p:spTgt spid="3"/>
                                        </p:tgtEl>
                                        <p:attrNameLst>
                                          <p:attrName>ppt_w</p:attrName>
                                        </p:attrNameLst>
                                      </p:cBhvr>
                                      <p:tavLst>
                                        <p:tav tm="0">
                                          <p:val>
                                            <p:strVal val="#ppt_w*0.70"/>
                                          </p:val>
                                        </p:tav>
                                        <p:tav tm="100000">
                                          <p:val>
                                            <p:strVal val="#ppt_w"/>
                                          </p:val>
                                        </p:tav>
                                      </p:tavLst>
                                    </p:anim>
                                    <p:anim calcmode="lin" valueType="num">
                                      <p:cBhvr>
                                        <p:cTn id="64" dur="1000" fill="hold"/>
                                        <p:tgtEl>
                                          <p:spTgt spid="3"/>
                                        </p:tgtEl>
                                        <p:attrNameLst>
                                          <p:attrName>ppt_h</p:attrName>
                                        </p:attrNameLst>
                                      </p:cBhvr>
                                      <p:tavLst>
                                        <p:tav tm="0">
                                          <p:val>
                                            <p:strVal val="#ppt_h"/>
                                          </p:val>
                                        </p:tav>
                                        <p:tav tm="100000">
                                          <p:val>
                                            <p:strVal val="#ppt_h"/>
                                          </p:val>
                                        </p:tav>
                                      </p:tavLst>
                                    </p:anim>
                                    <p:animEffect transition="in" filter="fade">
                                      <p:cBhvr>
                                        <p:cTn id="65" dur="1000"/>
                                        <p:tgtEl>
                                          <p:spTgt spid="3"/>
                                        </p:tgtEl>
                                      </p:cBhvr>
                                    </p:animEffect>
                                  </p:childTnLst>
                                </p:cTn>
                              </p:par>
                              <p:par>
                                <p:cTn id="66" presetID="55" presetClass="entr" presetSubtype="0" fill="hold" nodeType="with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1000" fill="hold"/>
                                        <p:tgtEl>
                                          <p:spTgt spid="4"/>
                                        </p:tgtEl>
                                        <p:attrNameLst>
                                          <p:attrName>ppt_w</p:attrName>
                                        </p:attrNameLst>
                                      </p:cBhvr>
                                      <p:tavLst>
                                        <p:tav tm="0">
                                          <p:val>
                                            <p:strVal val="#ppt_w*0.70"/>
                                          </p:val>
                                        </p:tav>
                                        <p:tav tm="100000">
                                          <p:val>
                                            <p:strVal val="#ppt_w"/>
                                          </p:val>
                                        </p:tav>
                                      </p:tavLst>
                                    </p:anim>
                                    <p:anim calcmode="lin" valueType="num">
                                      <p:cBhvr>
                                        <p:cTn id="69" dur="1000" fill="hold"/>
                                        <p:tgtEl>
                                          <p:spTgt spid="4"/>
                                        </p:tgtEl>
                                        <p:attrNameLst>
                                          <p:attrName>ppt_h</p:attrName>
                                        </p:attrNameLst>
                                      </p:cBhvr>
                                      <p:tavLst>
                                        <p:tav tm="0">
                                          <p:val>
                                            <p:strVal val="#ppt_h"/>
                                          </p:val>
                                        </p:tav>
                                        <p:tav tm="100000">
                                          <p:val>
                                            <p:strVal val="#ppt_h"/>
                                          </p:val>
                                        </p:tav>
                                      </p:tavLst>
                                    </p:anim>
                                    <p:animEffect transition="in" filter="fade">
                                      <p:cBhvr>
                                        <p:cTn id="70" dur="1000"/>
                                        <p:tgtEl>
                                          <p:spTgt spid="4"/>
                                        </p:tgtEl>
                                      </p:cBhvr>
                                    </p:animEffect>
                                  </p:childTnLst>
                                </p:cTn>
                              </p:par>
                              <p:par>
                                <p:cTn id="71" presetID="1" presetClass="entr" presetSubtype="0" fill="hold" grpId="0" nodeType="withEffect">
                                  <p:stCondLst>
                                    <p:cond delay="0"/>
                                  </p:stCondLst>
                                  <p:childTnLst>
                                    <p:set>
                                      <p:cBhvr>
                                        <p:cTn id="72" dur="1" fill="hold">
                                          <p:stCondLst>
                                            <p:cond delay="0"/>
                                          </p:stCondLst>
                                        </p:cTn>
                                        <p:tgtEl>
                                          <p:spTgt spid="8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48" grpId="0" animBg="1"/>
      <p:bldP spid="448550" grpId="0" animBg="1"/>
      <p:bldP spid="448551" grpId="0" animBg="1"/>
      <p:bldP spid="448556" grpId="0"/>
      <p:bldP spid="448557" grpId="0"/>
      <p:bldP spid="448558" grpId="0"/>
      <p:bldP spid="448559" grpId="0"/>
      <p:bldP spid="448560" grpId="0" animBg="1"/>
      <p:bldP spid="448561" grpId="0" animBg="1"/>
      <p:bldP spid="448563" grpId="0" animBg="1"/>
      <p:bldP spid="8244" grpId="0"/>
      <p:bldP spid="4204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179388" y="1116013"/>
            <a:ext cx="8713787" cy="5170487"/>
          </a:xfrm>
          <a:prstGeom prst="rect">
            <a:avLst/>
          </a:prstGeom>
          <a:noFill/>
          <a:ln w="9525">
            <a:noFill/>
            <a:miter lim="800000"/>
            <a:headEnd/>
            <a:tailEnd/>
          </a:ln>
        </p:spPr>
        <p:txBody>
          <a:bodyPr/>
          <a:lstStyle/>
          <a:p>
            <a:pPr marL="342900" indent="-342900">
              <a:lnSpc>
                <a:spcPct val="80000"/>
              </a:lnSpc>
              <a:spcBef>
                <a:spcPct val="20000"/>
              </a:spcBef>
              <a:buFont typeface="Wingdings" pitchFamily="2" charset="2"/>
              <a:buNone/>
            </a:pPr>
            <a:r>
              <a:rPr lang="en-US" dirty="0">
                <a:latin typeface="+mn-lt"/>
              </a:rPr>
              <a:t>	</a:t>
            </a:r>
            <a:r>
              <a:rPr lang="en-US" i="1" dirty="0">
                <a:solidFill>
                  <a:srgbClr val="3333FF"/>
                </a:solidFill>
                <a:latin typeface="+mn-lt"/>
              </a:rPr>
              <a:t>extend </a:t>
            </a:r>
            <a:r>
              <a:rPr lang="en-US" dirty="0">
                <a:solidFill>
                  <a:srgbClr val="3333FF"/>
                </a:solidFill>
                <a:latin typeface="+mn-lt"/>
              </a:rPr>
              <a:t>(</a:t>
            </a:r>
            <a:r>
              <a:rPr lang="en-US" i="1" dirty="0">
                <a:solidFill>
                  <a:srgbClr val="3333FF"/>
                </a:solidFill>
                <a:latin typeface="+mn-lt"/>
              </a:rPr>
              <a:t>v</a:t>
            </a:r>
            <a:r>
              <a:rPr lang="en-US" dirty="0">
                <a:solidFill>
                  <a:srgbClr val="3333FF"/>
                </a:solidFill>
                <a:latin typeface="+mn-lt"/>
              </a:rPr>
              <a:t>:</a:t>
            </a:r>
            <a:r>
              <a:rPr lang="en-US" i="1" dirty="0">
                <a:solidFill>
                  <a:srgbClr val="3333FF"/>
                </a:solidFill>
                <a:latin typeface="+mn-lt"/>
              </a:rPr>
              <a:t> INTEGER</a:t>
            </a:r>
            <a:r>
              <a:rPr lang="en-US" dirty="0">
                <a:solidFill>
                  <a:srgbClr val="3333FF"/>
                </a:solidFill>
                <a:latin typeface="+mn-lt"/>
              </a:rPr>
              <a:t>)</a:t>
            </a:r>
            <a:endParaRPr lang="en-US" b="1" dirty="0">
              <a:solidFill>
                <a:srgbClr val="3333FF"/>
              </a:solidFill>
              <a:latin typeface="+mn-lt"/>
            </a:endParaRPr>
          </a:p>
          <a:p>
            <a:pPr marL="342900" indent="-342900">
              <a:lnSpc>
                <a:spcPct val="80000"/>
              </a:lnSpc>
              <a:spcBef>
                <a:spcPct val="20000"/>
              </a:spcBef>
              <a:buFont typeface="Wingdings" pitchFamily="2" charset="2"/>
              <a:buNone/>
            </a:pPr>
            <a:r>
              <a:rPr lang="en-US" i="1" dirty="0">
                <a:solidFill>
                  <a:srgbClr val="3333FF"/>
                </a:solidFill>
                <a:latin typeface="+mn-lt"/>
              </a:rPr>
              <a:t>	</a:t>
            </a:r>
            <a:r>
              <a:rPr lang="en-US" dirty="0">
                <a:solidFill>
                  <a:srgbClr val="990000"/>
                </a:solidFill>
                <a:latin typeface="+mn-lt"/>
              </a:rPr>
              <a:t>		-- Add </a:t>
            </a:r>
            <a:r>
              <a:rPr lang="en-US" i="1" dirty="0">
                <a:solidFill>
                  <a:srgbClr val="990000"/>
                </a:solidFill>
                <a:latin typeface="+mn-lt"/>
              </a:rPr>
              <a:t>v</a:t>
            </a:r>
            <a:r>
              <a:rPr lang="en-US" dirty="0">
                <a:solidFill>
                  <a:srgbClr val="990000"/>
                </a:solidFill>
                <a:latin typeface="+mn-lt"/>
              </a:rPr>
              <a:t> to end.	</a:t>
            </a:r>
            <a:r>
              <a:rPr lang="en-US" i="1" dirty="0">
                <a:solidFill>
                  <a:srgbClr val="3333FF"/>
                </a:solidFill>
                <a:latin typeface="+mn-lt"/>
              </a:rPr>
              <a:t>		</a:t>
            </a:r>
          </a:p>
          <a:p>
            <a:pPr marL="342900" indent="-342900">
              <a:lnSpc>
                <a:spcPct val="80000"/>
              </a:lnSpc>
              <a:spcBef>
                <a:spcPct val="20000"/>
              </a:spcBef>
              <a:buFont typeface="Wingdings" pitchFamily="2" charset="2"/>
              <a:buNone/>
            </a:pPr>
            <a:r>
              <a:rPr lang="en-US" i="1" dirty="0">
                <a:solidFill>
                  <a:srgbClr val="3333FF"/>
                </a:solidFill>
                <a:latin typeface="+mn-lt"/>
              </a:rPr>
              <a:t>		</a:t>
            </a:r>
            <a:r>
              <a:rPr lang="en-US" b="1" dirty="0">
                <a:solidFill>
                  <a:srgbClr val="333399"/>
                </a:solidFill>
                <a:latin typeface="+mn-lt"/>
              </a:rPr>
              <a:t>local</a:t>
            </a:r>
          </a:p>
          <a:p>
            <a:pPr marL="342900" indent="-342900">
              <a:lnSpc>
                <a:spcPct val="80000"/>
              </a:lnSpc>
              <a:spcBef>
                <a:spcPct val="20000"/>
              </a:spcBef>
              <a:buFont typeface="Wingdings" pitchFamily="2" charset="2"/>
              <a:buNone/>
            </a:pPr>
            <a:r>
              <a:rPr lang="en-US" i="1" dirty="0">
                <a:solidFill>
                  <a:srgbClr val="3333FF"/>
                </a:solidFill>
                <a:latin typeface="+mn-lt"/>
              </a:rPr>
              <a:t>			new</a:t>
            </a:r>
            <a:r>
              <a:rPr lang="en-US" dirty="0">
                <a:solidFill>
                  <a:srgbClr val="3333FF"/>
                </a:solidFill>
                <a:latin typeface="+mn-lt"/>
              </a:rPr>
              <a:t>:</a:t>
            </a:r>
            <a:r>
              <a:rPr lang="en-US" i="1" dirty="0">
                <a:solidFill>
                  <a:srgbClr val="3333FF"/>
                </a:solidFill>
                <a:latin typeface="+mn-lt"/>
              </a:rPr>
              <a:t> INT_LINKABLE</a:t>
            </a:r>
            <a:endParaRPr lang="en-US" dirty="0">
              <a:solidFill>
                <a:srgbClr val="3333FF"/>
              </a:solidFill>
              <a:latin typeface="+mn-lt"/>
            </a:endParaRPr>
          </a:p>
          <a:p>
            <a:pPr marL="342900" indent="-342900">
              <a:lnSpc>
                <a:spcPct val="80000"/>
              </a:lnSpc>
              <a:spcBef>
                <a:spcPct val="20000"/>
              </a:spcBef>
              <a:buFont typeface="Wingdings" pitchFamily="2" charset="2"/>
              <a:buNone/>
            </a:pPr>
            <a:r>
              <a:rPr lang="en-US" i="1" dirty="0">
                <a:solidFill>
                  <a:srgbClr val="3333FF"/>
                </a:solidFill>
                <a:latin typeface="+mn-lt"/>
              </a:rPr>
              <a:t>		</a:t>
            </a:r>
            <a:r>
              <a:rPr lang="en-US" b="1" dirty="0">
                <a:solidFill>
                  <a:srgbClr val="333399"/>
                </a:solidFill>
                <a:latin typeface="+mn-lt"/>
              </a:rPr>
              <a:t>do</a:t>
            </a:r>
          </a:p>
          <a:p>
            <a:pPr marL="342900" indent="-342900">
              <a:lnSpc>
                <a:spcPct val="40000"/>
              </a:lnSpc>
              <a:spcBef>
                <a:spcPct val="20000"/>
              </a:spcBef>
              <a:buFont typeface="Wingdings" pitchFamily="2" charset="2"/>
              <a:buNone/>
            </a:pPr>
            <a:r>
              <a:rPr lang="en-US" i="1" dirty="0">
                <a:solidFill>
                  <a:srgbClr val="3333FF"/>
                </a:solidFill>
                <a:latin typeface="+mn-lt"/>
              </a:rPr>
              <a:t>			</a:t>
            </a:r>
            <a:r>
              <a:rPr lang="en-US" b="1" dirty="0">
                <a:solidFill>
                  <a:srgbClr val="333399"/>
                </a:solidFill>
                <a:latin typeface="+mn-lt"/>
              </a:rPr>
              <a:t>create</a:t>
            </a:r>
            <a:r>
              <a:rPr lang="en-US" i="1" dirty="0">
                <a:solidFill>
                  <a:srgbClr val="3333FF"/>
                </a:solidFill>
                <a:latin typeface="+mn-lt"/>
              </a:rPr>
              <a:t> </a:t>
            </a:r>
            <a:r>
              <a:rPr lang="en-US" i="1" dirty="0" err="1" smtClean="0">
                <a:solidFill>
                  <a:srgbClr val="3333FF"/>
                </a:solidFill>
                <a:latin typeface="+mn-lt"/>
              </a:rPr>
              <a:t>new</a:t>
            </a:r>
            <a:r>
              <a:rPr lang="en-US" dirty="0" err="1" smtClean="0">
                <a:solidFill>
                  <a:srgbClr val="3333FF"/>
                </a:solidFill>
                <a:latin typeface="+mn-lt"/>
              </a:rPr>
              <a:t>.</a:t>
            </a:r>
            <a:r>
              <a:rPr lang="en-US" i="1" dirty="0" err="1" smtClean="0">
                <a:solidFill>
                  <a:srgbClr val="3333FF"/>
                </a:solidFill>
                <a:latin typeface="+mn-lt"/>
              </a:rPr>
              <a:t>put</a:t>
            </a:r>
            <a:r>
              <a:rPr lang="en-US" i="1" dirty="0" smtClean="0">
                <a:solidFill>
                  <a:srgbClr val="3333FF"/>
                </a:solidFill>
                <a:latin typeface="+mn-lt"/>
              </a:rPr>
              <a:t> </a:t>
            </a:r>
            <a:r>
              <a:rPr lang="en-US" dirty="0">
                <a:solidFill>
                  <a:srgbClr val="3333FF"/>
                </a:solidFill>
                <a:latin typeface="+mn-lt"/>
              </a:rPr>
              <a:t>(</a:t>
            </a:r>
            <a:r>
              <a:rPr lang="en-US" i="1" dirty="0">
                <a:solidFill>
                  <a:srgbClr val="3333FF"/>
                </a:solidFill>
                <a:latin typeface="+mn-lt"/>
              </a:rPr>
              <a:t>v</a:t>
            </a:r>
            <a:r>
              <a:rPr lang="en-US" dirty="0">
                <a:solidFill>
                  <a:srgbClr val="3333FF"/>
                </a:solidFill>
                <a:latin typeface="+mn-lt"/>
              </a:rPr>
              <a:t>)</a:t>
            </a:r>
          </a:p>
          <a:p>
            <a:pPr marL="342900" indent="-342900">
              <a:lnSpc>
                <a:spcPct val="80000"/>
              </a:lnSpc>
              <a:spcBef>
                <a:spcPct val="20000"/>
              </a:spcBef>
              <a:buFont typeface="Wingdings" pitchFamily="2" charset="2"/>
              <a:buNone/>
            </a:pPr>
            <a:r>
              <a:rPr lang="en-US" i="1" dirty="0">
                <a:solidFill>
                  <a:srgbClr val="3333FF"/>
                </a:solidFill>
                <a:latin typeface="+mn-lt"/>
              </a:rPr>
              <a:t>			</a:t>
            </a:r>
            <a:r>
              <a:rPr lang="en-US" b="1" dirty="0">
                <a:solidFill>
                  <a:srgbClr val="333399"/>
                </a:solidFill>
                <a:latin typeface="+mn-lt"/>
              </a:rPr>
              <a:t>if</a:t>
            </a:r>
            <a:r>
              <a:rPr lang="en-US" i="1" dirty="0">
                <a:solidFill>
                  <a:srgbClr val="3333FF"/>
                </a:solidFill>
                <a:latin typeface="+mn-lt"/>
              </a:rPr>
              <a:t> </a:t>
            </a:r>
            <a:r>
              <a:rPr lang="en-US" i="1" dirty="0" err="1">
                <a:solidFill>
                  <a:srgbClr val="3333FF"/>
                </a:solidFill>
                <a:latin typeface="+mn-lt"/>
              </a:rPr>
              <a:t>first_element</a:t>
            </a:r>
            <a:r>
              <a:rPr lang="en-US" i="1" dirty="0">
                <a:solidFill>
                  <a:srgbClr val="3333FF"/>
                </a:solidFill>
                <a:latin typeface="+mn-lt"/>
              </a:rPr>
              <a:t> = </a:t>
            </a:r>
            <a:r>
              <a:rPr lang="en-US" b="1" dirty="0">
                <a:solidFill>
                  <a:srgbClr val="333399"/>
                </a:solidFill>
                <a:latin typeface="+mn-lt"/>
              </a:rPr>
              <a:t>Void</a:t>
            </a:r>
            <a:r>
              <a:rPr lang="en-US" i="1" dirty="0">
                <a:solidFill>
                  <a:srgbClr val="3333FF"/>
                </a:solidFill>
                <a:latin typeface="+mn-lt"/>
              </a:rPr>
              <a:t> </a:t>
            </a:r>
            <a:r>
              <a:rPr lang="en-US" b="1" dirty="0">
                <a:solidFill>
                  <a:srgbClr val="333399"/>
                </a:solidFill>
                <a:latin typeface="+mn-lt"/>
              </a:rPr>
              <a:t>then</a:t>
            </a:r>
          </a:p>
          <a:p>
            <a:pPr marL="342900" indent="-342900">
              <a:lnSpc>
                <a:spcPct val="80000"/>
              </a:lnSpc>
              <a:spcBef>
                <a:spcPct val="20000"/>
              </a:spcBef>
              <a:buFont typeface="Wingdings" pitchFamily="2" charset="2"/>
              <a:buNone/>
            </a:pPr>
            <a:r>
              <a:rPr lang="en-US" i="1" dirty="0">
                <a:solidFill>
                  <a:srgbClr val="3333FF"/>
                </a:solidFill>
                <a:latin typeface="+mn-lt"/>
              </a:rPr>
              <a:t>				</a:t>
            </a:r>
            <a:r>
              <a:rPr lang="en-US" i="1" dirty="0" err="1">
                <a:solidFill>
                  <a:srgbClr val="3333FF"/>
                </a:solidFill>
                <a:latin typeface="+mn-lt"/>
              </a:rPr>
              <a:t>first_element</a:t>
            </a:r>
            <a:r>
              <a:rPr lang="en-US" i="1" dirty="0">
                <a:solidFill>
                  <a:srgbClr val="3333FF"/>
                </a:solidFill>
                <a:latin typeface="+mn-lt"/>
              </a:rPr>
              <a:t> </a:t>
            </a:r>
            <a:r>
              <a:rPr lang="en-US" dirty="0">
                <a:solidFill>
                  <a:srgbClr val="3333FF"/>
                </a:solidFill>
                <a:latin typeface="+mn-lt"/>
              </a:rPr>
              <a:t>:=</a:t>
            </a:r>
            <a:r>
              <a:rPr lang="en-US" i="1" dirty="0">
                <a:solidFill>
                  <a:srgbClr val="3333FF"/>
                </a:solidFill>
                <a:latin typeface="+mn-lt"/>
              </a:rPr>
              <a:t> new			</a:t>
            </a:r>
          </a:p>
          <a:p>
            <a:pPr marL="342900" indent="-342900">
              <a:lnSpc>
                <a:spcPct val="80000"/>
              </a:lnSpc>
              <a:spcBef>
                <a:spcPct val="20000"/>
              </a:spcBef>
              <a:buFont typeface="Wingdings" pitchFamily="2" charset="2"/>
              <a:buNone/>
            </a:pPr>
            <a:r>
              <a:rPr lang="en-US" b="1" i="1" dirty="0">
                <a:solidFill>
                  <a:srgbClr val="3333FF"/>
                </a:solidFill>
                <a:latin typeface="+mn-lt"/>
              </a:rPr>
              <a:t>			</a:t>
            </a:r>
            <a:r>
              <a:rPr lang="en-US" b="1" dirty="0">
                <a:solidFill>
                  <a:srgbClr val="333399"/>
                </a:solidFill>
                <a:latin typeface="+mn-lt"/>
              </a:rPr>
              <a:t>else</a:t>
            </a:r>
          </a:p>
          <a:p>
            <a:pPr marL="342900" indent="-342900">
              <a:lnSpc>
                <a:spcPct val="40000"/>
              </a:lnSpc>
              <a:spcBef>
                <a:spcPct val="20000"/>
              </a:spcBef>
              <a:buFont typeface="Wingdings" pitchFamily="2" charset="2"/>
              <a:buNone/>
            </a:pPr>
            <a:r>
              <a:rPr lang="en-US" i="1" dirty="0">
                <a:solidFill>
                  <a:srgbClr val="3333FF"/>
                </a:solidFill>
                <a:latin typeface="+mn-lt"/>
              </a:rPr>
              <a:t>				</a:t>
            </a:r>
            <a:r>
              <a:rPr lang="en-US" i="1" dirty="0" err="1">
                <a:solidFill>
                  <a:srgbClr val="3333FF"/>
                </a:solidFill>
                <a:latin typeface="+mn-lt"/>
              </a:rPr>
              <a:t>last_element</a:t>
            </a:r>
            <a:r>
              <a:rPr lang="en-US" dirty="0" err="1">
                <a:solidFill>
                  <a:srgbClr val="3333FF"/>
                </a:solidFill>
                <a:latin typeface="+mn-lt"/>
              </a:rPr>
              <a:t>.</a:t>
            </a:r>
            <a:r>
              <a:rPr lang="en-US" i="1" dirty="0" err="1">
                <a:solidFill>
                  <a:srgbClr val="3333FF"/>
                </a:solidFill>
                <a:latin typeface="+mn-lt"/>
              </a:rPr>
              <a:t>put_right</a:t>
            </a:r>
            <a:r>
              <a:rPr lang="en-US" i="1" dirty="0">
                <a:solidFill>
                  <a:srgbClr val="3333FF"/>
                </a:solidFill>
                <a:latin typeface="+mn-lt"/>
              </a:rPr>
              <a:t> </a:t>
            </a:r>
            <a:r>
              <a:rPr lang="en-US" dirty="0">
                <a:solidFill>
                  <a:srgbClr val="3333FF"/>
                </a:solidFill>
                <a:latin typeface="+mn-lt"/>
              </a:rPr>
              <a:t>(</a:t>
            </a:r>
            <a:r>
              <a:rPr lang="en-US" i="1" dirty="0">
                <a:solidFill>
                  <a:srgbClr val="3333FF"/>
                </a:solidFill>
                <a:latin typeface="+mn-lt"/>
              </a:rPr>
              <a:t>new</a:t>
            </a:r>
            <a:r>
              <a:rPr lang="en-US" dirty="0">
                <a:solidFill>
                  <a:srgbClr val="3333FF"/>
                </a:solidFill>
                <a:latin typeface="+mn-lt"/>
              </a:rPr>
              <a:t>)</a:t>
            </a:r>
            <a:r>
              <a:rPr lang="en-US" i="1" dirty="0">
                <a:solidFill>
                  <a:srgbClr val="3333FF"/>
                </a:solidFill>
                <a:latin typeface="+mn-lt"/>
              </a:rPr>
              <a:t>			</a:t>
            </a:r>
          </a:p>
          <a:p>
            <a:pPr marL="342900" indent="-342900">
              <a:lnSpc>
                <a:spcPct val="80000"/>
              </a:lnSpc>
              <a:spcBef>
                <a:spcPct val="20000"/>
              </a:spcBef>
              <a:buFont typeface="Wingdings" pitchFamily="2" charset="2"/>
              <a:buNone/>
            </a:pPr>
            <a:r>
              <a:rPr lang="en-US" i="1" dirty="0">
                <a:solidFill>
                  <a:srgbClr val="3333FF"/>
                </a:solidFill>
                <a:latin typeface="+mn-lt"/>
              </a:rPr>
              <a:t>			</a:t>
            </a:r>
            <a:r>
              <a:rPr lang="en-US" b="1" dirty="0">
                <a:solidFill>
                  <a:srgbClr val="333399"/>
                </a:solidFill>
                <a:latin typeface="+mn-lt"/>
              </a:rPr>
              <a:t>end</a:t>
            </a:r>
          </a:p>
          <a:p>
            <a:pPr marL="342900" indent="-342900">
              <a:lnSpc>
                <a:spcPct val="80000"/>
              </a:lnSpc>
              <a:spcBef>
                <a:spcPct val="20000"/>
              </a:spcBef>
              <a:buFont typeface="Wingdings" pitchFamily="2" charset="2"/>
              <a:buNone/>
            </a:pPr>
            <a:r>
              <a:rPr lang="en-US" b="1" dirty="0">
                <a:solidFill>
                  <a:schemeClr val="accent2"/>
                </a:solidFill>
                <a:latin typeface="+mn-lt"/>
              </a:rPr>
              <a:t>			</a:t>
            </a:r>
            <a:r>
              <a:rPr lang="en-US" i="1" dirty="0" err="1">
                <a:solidFill>
                  <a:srgbClr val="3333FF"/>
                </a:solidFill>
                <a:latin typeface="+mn-lt"/>
              </a:rPr>
              <a:t>last_element</a:t>
            </a:r>
            <a:r>
              <a:rPr lang="en-US" i="1" dirty="0">
                <a:solidFill>
                  <a:srgbClr val="3333FF"/>
                </a:solidFill>
                <a:latin typeface="+mn-lt"/>
              </a:rPr>
              <a:t> </a:t>
            </a:r>
            <a:r>
              <a:rPr lang="en-US" dirty="0">
                <a:solidFill>
                  <a:srgbClr val="3333FF"/>
                </a:solidFill>
                <a:latin typeface="+mn-lt"/>
              </a:rPr>
              <a:t>:=</a:t>
            </a:r>
            <a:r>
              <a:rPr lang="en-US" i="1" dirty="0">
                <a:solidFill>
                  <a:srgbClr val="3333FF"/>
                </a:solidFill>
                <a:latin typeface="+mn-lt"/>
              </a:rPr>
              <a:t> new</a:t>
            </a:r>
            <a:endParaRPr lang="en-US" b="1" dirty="0">
              <a:solidFill>
                <a:srgbClr val="3333FF"/>
              </a:solidFill>
              <a:latin typeface="+mn-lt"/>
            </a:endParaRPr>
          </a:p>
          <a:p>
            <a:pPr marL="342900" indent="-342900">
              <a:lnSpc>
                <a:spcPct val="80000"/>
              </a:lnSpc>
              <a:spcBef>
                <a:spcPct val="20000"/>
              </a:spcBef>
              <a:buFont typeface="Wingdings" pitchFamily="2" charset="2"/>
              <a:buNone/>
            </a:pPr>
            <a:r>
              <a:rPr lang="en-US" i="1" dirty="0">
                <a:solidFill>
                  <a:srgbClr val="3333FF"/>
                </a:solidFill>
                <a:latin typeface="+mn-lt"/>
              </a:rPr>
              <a:t>			count </a:t>
            </a:r>
            <a:r>
              <a:rPr lang="en-US" dirty="0">
                <a:solidFill>
                  <a:srgbClr val="3333FF"/>
                </a:solidFill>
                <a:latin typeface="+mn-lt"/>
              </a:rPr>
              <a:t>:=</a:t>
            </a:r>
            <a:r>
              <a:rPr lang="en-US" i="1" dirty="0">
                <a:solidFill>
                  <a:srgbClr val="3333FF"/>
                </a:solidFill>
                <a:latin typeface="+mn-lt"/>
              </a:rPr>
              <a:t> count </a:t>
            </a:r>
            <a:r>
              <a:rPr lang="en-US" dirty="0">
                <a:solidFill>
                  <a:srgbClr val="3333FF"/>
                </a:solidFill>
                <a:latin typeface="+mn-lt"/>
              </a:rPr>
              <a:t>+ 1</a:t>
            </a:r>
          </a:p>
          <a:p>
            <a:pPr marL="342900" indent="-342900">
              <a:lnSpc>
                <a:spcPct val="50000"/>
              </a:lnSpc>
              <a:spcBef>
                <a:spcPct val="20000"/>
              </a:spcBef>
              <a:buFont typeface="Wingdings" pitchFamily="2" charset="2"/>
              <a:buNone/>
            </a:pPr>
            <a:r>
              <a:rPr lang="en-US" i="1" dirty="0">
                <a:solidFill>
                  <a:srgbClr val="3333FF"/>
                </a:solidFill>
                <a:latin typeface="+mn-lt"/>
              </a:rPr>
              <a:t>		</a:t>
            </a:r>
            <a:r>
              <a:rPr lang="en-US" b="1" dirty="0">
                <a:solidFill>
                  <a:srgbClr val="333399"/>
                </a:solidFill>
                <a:latin typeface="+mn-lt"/>
              </a:rPr>
              <a:t>end</a:t>
            </a:r>
          </a:p>
        </p:txBody>
      </p:sp>
      <p:sp>
        <p:nvSpPr>
          <p:cNvPr id="4" name="Rectangle 2"/>
          <p:cNvSpPr>
            <a:spLocks noGrp="1" noChangeArrowheads="1"/>
          </p:cNvSpPr>
          <p:nvPr>
            <p:ph type="title"/>
          </p:nvPr>
        </p:nvSpPr>
        <p:spPr>
          <a:xfrm>
            <a:off x="249238" y="115888"/>
            <a:ext cx="7942262" cy="435655"/>
          </a:xfrm>
        </p:spPr>
        <p:txBody>
          <a:bodyPr/>
          <a:lstStyle/>
          <a:p>
            <a:r>
              <a:rPr lang="en-US" i="1" dirty="0" smtClean="0"/>
              <a:t>INT_LINKED_LIST</a:t>
            </a:r>
            <a:r>
              <a:rPr lang="en-US" dirty="0" smtClean="0"/>
              <a:t>: inserting at the end</a:t>
            </a:r>
            <a:endParaRPr lang="ru-R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Inside the routine body</a:t>
            </a:r>
            <a:endParaRPr lang="de-CH" smtClean="0"/>
          </a:p>
        </p:txBody>
      </p:sp>
      <p:sp>
        <p:nvSpPr>
          <p:cNvPr id="3" name="Content Placeholder 2"/>
          <p:cNvSpPr>
            <a:spLocks noGrp="1"/>
          </p:cNvSpPr>
          <p:nvPr>
            <p:ph idx="1"/>
          </p:nvPr>
        </p:nvSpPr>
        <p:spPr>
          <a:xfrm>
            <a:off x="468313" y="1016000"/>
            <a:ext cx="8424862" cy="4308475"/>
          </a:xfrm>
        </p:spPr>
        <p:txBody>
          <a:bodyPr/>
          <a:lstStyle/>
          <a:p>
            <a:pPr>
              <a:buFont typeface="Wingdings" pitchFamily="2" charset="2"/>
              <a:buChar char="Ø"/>
              <a:defRPr/>
            </a:pPr>
            <a:r>
              <a:rPr lang="en-US" dirty="0" smtClean="0">
                <a:solidFill>
                  <a:schemeClr val="tx1"/>
                </a:solidFill>
              </a:rPr>
              <a:t> The body of each routine consists of instructions (command calls, creations, assignments, etc.)</a:t>
            </a:r>
          </a:p>
          <a:p>
            <a:pPr>
              <a:buFont typeface="Wingdings" pitchFamily="2" charset="2"/>
              <a:buChar char="Ø"/>
              <a:defRPr/>
            </a:pPr>
            <a:r>
              <a:rPr lang="en-US" dirty="0" smtClean="0">
                <a:solidFill>
                  <a:schemeClr val="tx1"/>
                </a:solidFill>
              </a:rPr>
              <a:t> In the programs you’ve seen so far they were always executed in the order they were written</a:t>
            </a:r>
          </a:p>
          <a:p>
            <a:pPr>
              <a:buFont typeface="Wingdings" pitchFamily="2" charset="2"/>
              <a:buNone/>
              <a:defRPr/>
            </a:pPr>
            <a:endParaRPr lang="en-US" sz="2000" dirty="0" smtClean="0"/>
          </a:p>
          <a:p>
            <a:pPr lvl="2">
              <a:lnSpc>
                <a:spcPct val="90000"/>
              </a:lnSpc>
              <a:buFont typeface="Wingdings" pitchFamily="2" charset="2"/>
              <a:buNone/>
              <a:defRPr/>
            </a:pPr>
            <a:r>
              <a:rPr lang="en-US" sz="1800" b="1" dirty="0" smtClean="0">
                <a:solidFill>
                  <a:srgbClr val="333399"/>
                </a:solidFill>
                <a:ea typeface="+mn-ea"/>
                <a:cs typeface="+mn-cs"/>
              </a:rPr>
              <a:t>create</a:t>
            </a:r>
            <a:r>
              <a:rPr lang="en-US" sz="1800" dirty="0" smtClean="0">
                <a:ea typeface="+mn-ea"/>
                <a:cs typeface="+mn-cs"/>
              </a:rPr>
              <a:t> </a:t>
            </a:r>
            <a:r>
              <a:rPr lang="en-US" sz="1800" i="1" dirty="0" err="1" smtClean="0">
                <a:ea typeface="+mn-ea"/>
                <a:cs typeface="+mn-cs"/>
              </a:rPr>
              <a:t>passenger</a:t>
            </a:r>
            <a:r>
              <a:rPr lang="en-US" sz="1800" dirty="0" err="1" smtClean="0">
                <a:ea typeface="+mn-ea"/>
                <a:cs typeface="+mn-cs"/>
              </a:rPr>
              <a:t>.</a:t>
            </a:r>
            <a:r>
              <a:rPr lang="en-US" sz="1800" i="1" dirty="0" err="1" smtClean="0">
                <a:ea typeface="+mn-ea"/>
                <a:cs typeface="+mn-cs"/>
              </a:rPr>
              <a:t>make_with_route</a:t>
            </a:r>
            <a:r>
              <a:rPr lang="en-US" sz="1800" dirty="0" smtClean="0">
                <a:ea typeface="+mn-ea"/>
                <a:cs typeface="+mn-cs"/>
              </a:rPr>
              <a:t> (</a:t>
            </a:r>
            <a:r>
              <a:rPr lang="en-US" sz="1800" i="1" dirty="0" smtClean="0">
                <a:ea typeface="+mn-ea"/>
                <a:cs typeface="+mn-cs"/>
              </a:rPr>
              <a:t>Route3</a:t>
            </a:r>
            <a:r>
              <a:rPr lang="en-US" sz="1800" dirty="0" smtClean="0">
                <a:ea typeface="+mn-ea"/>
                <a:cs typeface="+mn-cs"/>
              </a:rPr>
              <a:t>, 1.5)</a:t>
            </a:r>
          </a:p>
          <a:p>
            <a:pPr lvl="2">
              <a:lnSpc>
                <a:spcPct val="90000"/>
              </a:lnSpc>
              <a:buFont typeface="Wingdings" pitchFamily="2" charset="2"/>
              <a:buNone/>
              <a:defRPr/>
            </a:pPr>
            <a:r>
              <a:rPr lang="de-CH" sz="1800" i="1" dirty="0" err="1" smtClean="0">
                <a:ea typeface="+mn-ea"/>
                <a:cs typeface="+mn-cs"/>
              </a:rPr>
              <a:t>passenger</a:t>
            </a:r>
            <a:r>
              <a:rPr lang="de-CH" sz="1800" dirty="0" err="1" smtClean="0">
                <a:ea typeface="+mn-ea"/>
                <a:cs typeface="+mn-cs"/>
              </a:rPr>
              <a:t>.</a:t>
            </a:r>
            <a:r>
              <a:rPr lang="de-CH" sz="1800" i="1" dirty="0" err="1" smtClean="0">
                <a:ea typeface="+mn-ea"/>
                <a:cs typeface="+mn-cs"/>
              </a:rPr>
              <a:t>go</a:t>
            </a:r>
            <a:endParaRPr lang="de-CH" sz="1800" i="1" dirty="0" smtClean="0">
              <a:ea typeface="+mn-ea"/>
              <a:cs typeface="+mn-cs"/>
            </a:endParaRPr>
          </a:p>
          <a:p>
            <a:pPr lvl="2">
              <a:lnSpc>
                <a:spcPct val="90000"/>
              </a:lnSpc>
              <a:buFont typeface="Wingdings" pitchFamily="2" charset="2"/>
              <a:buNone/>
              <a:defRPr/>
            </a:pPr>
            <a:r>
              <a:rPr lang="de-CH" sz="1800" i="1" dirty="0" smtClean="0">
                <a:ea typeface="+mn-ea"/>
                <a:cs typeface="+mn-cs"/>
              </a:rPr>
              <a:t>passenger</a:t>
            </a:r>
            <a:r>
              <a:rPr lang="de-CH" sz="1800" dirty="0" smtClean="0">
                <a:ea typeface="+mn-ea"/>
                <a:cs typeface="+mn-cs"/>
              </a:rPr>
              <a:t>. </a:t>
            </a:r>
            <a:r>
              <a:rPr lang="de-CH" sz="1800" i="1" dirty="0" err="1" smtClean="0">
                <a:ea typeface="+mn-ea"/>
                <a:cs typeface="+mn-cs"/>
              </a:rPr>
              <a:t>set_reiterate</a:t>
            </a:r>
            <a:r>
              <a:rPr lang="de-CH" sz="1800" dirty="0" smtClean="0">
                <a:ea typeface="+mn-ea"/>
                <a:cs typeface="+mn-cs"/>
              </a:rPr>
              <a:t> (</a:t>
            </a:r>
            <a:r>
              <a:rPr lang="de-CH" sz="1800" b="1" dirty="0" smtClean="0">
                <a:solidFill>
                  <a:srgbClr val="333399"/>
                </a:solidFill>
                <a:ea typeface="+mn-ea"/>
                <a:cs typeface="+mn-cs"/>
              </a:rPr>
              <a:t>True</a:t>
            </a:r>
            <a:r>
              <a:rPr lang="de-CH" sz="1800" dirty="0" smtClean="0">
                <a:ea typeface="+mn-ea"/>
                <a:cs typeface="+mn-cs"/>
              </a:rPr>
              <a:t>)</a:t>
            </a:r>
          </a:p>
          <a:p>
            <a:pPr lvl="2">
              <a:lnSpc>
                <a:spcPct val="90000"/>
              </a:lnSpc>
              <a:buFont typeface="Wingdings" pitchFamily="2" charset="2"/>
              <a:buNone/>
              <a:defRPr/>
            </a:pPr>
            <a:r>
              <a:rPr lang="de-CH" sz="1800" i="1" dirty="0" err="1" smtClean="0">
                <a:ea typeface="+mn-ea"/>
                <a:cs typeface="+mn-cs"/>
              </a:rPr>
              <a:t>Paris</a:t>
            </a:r>
            <a:r>
              <a:rPr lang="de-CH" sz="1800" dirty="0" err="1" smtClean="0">
                <a:ea typeface="+mn-ea"/>
                <a:cs typeface="+mn-cs"/>
              </a:rPr>
              <a:t>.</a:t>
            </a:r>
            <a:r>
              <a:rPr lang="de-CH" sz="1800" i="1" dirty="0" err="1" smtClean="0">
                <a:ea typeface="+mn-ea"/>
                <a:cs typeface="+mn-cs"/>
              </a:rPr>
              <a:t>put_passenger</a:t>
            </a:r>
            <a:r>
              <a:rPr lang="de-CH" sz="1800" dirty="0" smtClean="0">
                <a:ea typeface="+mn-ea"/>
                <a:cs typeface="+mn-cs"/>
              </a:rPr>
              <a:t> (</a:t>
            </a:r>
            <a:r>
              <a:rPr lang="de-CH" sz="1800" i="1" dirty="0" smtClean="0">
                <a:ea typeface="+mn-ea"/>
                <a:cs typeface="+mn-cs"/>
              </a:rPr>
              <a:t>passenger</a:t>
            </a:r>
            <a:r>
              <a:rPr lang="de-CH" sz="1800" dirty="0" smtClean="0">
                <a:ea typeface="+mn-ea"/>
                <a:cs typeface="+mn-cs"/>
              </a:rPr>
              <a:t>)</a:t>
            </a:r>
          </a:p>
          <a:p>
            <a:pPr lvl="2">
              <a:lnSpc>
                <a:spcPct val="90000"/>
              </a:lnSpc>
              <a:buFont typeface="Wingdings" pitchFamily="2" charset="2"/>
              <a:buNone/>
              <a:defRPr/>
            </a:pPr>
            <a:r>
              <a:rPr lang="en-US" sz="1800" b="1" dirty="0" smtClean="0">
                <a:solidFill>
                  <a:srgbClr val="333399"/>
                </a:solidFill>
                <a:ea typeface="+mn-ea"/>
                <a:cs typeface="+mn-cs"/>
              </a:rPr>
              <a:t>create</a:t>
            </a:r>
            <a:r>
              <a:rPr lang="en-US" sz="1800" dirty="0" smtClean="0">
                <a:ea typeface="+mn-ea"/>
                <a:cs typeface="+mn-cs"/>
              </a:rPr>
              <a:t> </a:t>
            </a:r>
            <a:r>
              <a:rPr lang="en-US" sz="1800" i="1" dirty="0" err="1" smtClean="0">
                <a:ea typeface="+mn-ea"/>
                <a:cs typeface="+mn-cs"/>
              </a:rPr>
              <a:t>tram</a:t>
            </a:r>
            <a:r>
              <a:rPr lang="en-US" sz="1800" dirty="0" err="1" smtClean="0">
                <a:ea typeface="+mn-ea"/>
                <a:cs typeface="+mn-cs"/>
              </a:rPr>
              <a:t>.</a:t>
            </a:r>
            <a:r>
              <a:rPr lang="en-US" sz="1800" i="1" dirty="0" err="1" smtClean="0">
                <a:ea typeface="+mn-ea"/>
                <a:cs typeface="+mn-cs"/>
              </a:rPr>
              <a:t>make_with_line</a:t>
            </a:r>
            <a:r>
              <a:rPr lang="en-US" sz="1800" dirty="0" smtClean="0">
                <a:ea typeface="+mn-ea"/>
                <a:cs typeface="+mn-cs"/>
              </a:rPr>
              <a:t> (</a:t>
            </a:r>
            <a:r>
              <a:rPr lang="en-US" sz="1800" i="1" dirty="0" smtClean="0">
                <a:ea typeface="+mn-ea"/>
                <a:cs typeface="+mn-cs"/>
              </a:rPr>
              <a:t>Line1</a:t>
            </a:r>
            <a:r>
              <a:rPr lang="en-US" sz="1800" dirty="0" smtClean="0">
                <a:ea typeface="+mn-ea"/>
                <a:cs typeface="+mn-cs"/>
              </a:rPr>
              <a:t>)</a:t>
            </a:r>
          </a:p>
          <a:p>
            <a:pPr lvl="2">
              <a:lnSpc>
                <a:spcPct val="90000"/>
              </a:lnSpc>
              <a:buFont typeface="Wingdings" pitchFamily="2" charset="2"/>
              <a:buNone/>
              <a:defRPr/>
            </a:pPr>
            <a:r>
              <a:rPr lang="de-CH" sz="1800" i="1" dirty="0" err="1" smtClean="0">
                <a:ea typeface="+mn-ea"/>
                <a:cs typeface="+mn-cs"/>
              </a:rPr>
              <a:t>tram</a:t>
            </a:r>
            <a:r>
              <a:rPr lang="de-CH" sz="1800" dirty="0" err="1" smtClean="0">
                <a:ea typeface="+mn-ea"/>
                <a:cs typeface="+mn-cs"/>
              </a:rPr>
              <a:t>.</a:t>
            </a:r>
            <a:r>
              <a:rPr lang="de-CH" sz="1800" i="1" dirty="0" err="1" smtClean="0">
                <a:ea typeface="+mn-ea"/>
                <a:cs typeface="+mn-cs"/>
              </a:rPr>
              <a:t>start</a:t>
            </a:r>
            <a:endParaRPr lang="de-CH" sz="1800" i="1" dirty="0" smtClean="0">
              <a:ea typeface="+mn-ea"/>
              <a:cs typeface="+mn-cs"/>
            </a:endParaRPr>
          </a:p>
          <a:p>
            <a:pPr lvl="2">
              <a:lnSpc>
                <a:spcPct val="90000"/>
              </a:lnSpc>
              <a:buFont typeface="Wingdings" pitchFamily="2" charset="2"/>
              <a:buNone/>
              <a:defRPr/>
            </a:pPr>
            <a:r>
              <a:rPr lang="de-CH" sz="1800" i="1" dirty="0" err="1" smtClean="0">
                <a:ea typeface="+mn-ea"/>
                <a:cs typeface="+mn-cs"/>
              </a:rPr>
              <a:t>Paris</a:t>
            </a:r>
            <a:r>
              <a:rPr lang="de-CH" sz="1800" dirty="0" err="1" smtClean="0">
                <a:ea typeface="+mn-ea"/>
                <a:cs typeface="+mn-cs"/>
              </a:rPr>
              <a:t>.</a:t>
            </a:r>
            <a:r>
              <a:rPr lang="de-CH" sz="1800" i="1" dirty="0" err="1" smtClean="0">
                <a:ea typeface="+mn-ea"/>
                <a:cs typeface="+mn-cs"/>
              </a:rPr>
              <a:t>put_tram</a:t>
            </a:r>
            <a:r>
              <a:rPr lang="de-CH" sz="1800" dirty="0" smtClean="0">
                <a:ea typeface="+mn-ea"/>
                <a:cs typeface="+mn-cs"/>
              </a:rPr>
              <a:t> (</a:t>
            </a:r>
            <a:r>
              <a:rPr lang="de-CH" sz="1800" i="1" dirty="0" err="1" smtClean="0">
                <a:ea typeface="+mn-ea"/>
                <a:cs typeface="+mn-cs"/>
              </a:rPr>
              <a:t>tram</a:t>
            </a:r>
            <a:r>
              <a:rPr lang="de-CH" sz="1800" dirty="0" smtClean="0">
                <a:ea typeface="+mn-ea"/>
                <a:cs typeface="+mn-cs"/>
              </a:rPr>
              <a:t>)</a:t>
            </a:r>
            <a:endParaRPr lang="en-US" sz="1800" dirty="0" smtClean="0"/>
          </a:p>
          <a:p>
            <a:pPr>
              <a:buFont typeface="Wingdings" pitchFamily="2" charset="2"/>
              <a:buNone/>
              <a:defRPr/>
            </a:pPr>
            <a:r>
              <a:rPr lang="en-US" dirty="0" smtClean="0"/>
              <a:t> </a:t>
            </a:r>
            <a:endParaRPr lang="de-CH" dirty="0"/>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dirty="0" smtClean="0"/>
          </a:p>
          <a:p>
            <a:pPr>
              <a:defRPr/>
            </a:pPr>
            <a:endParaRPr lang="en-US" dirty="0"/>
          </a:p>
        </p:txBody>
      </p:sp>
      <p:sp>
        <p:nvSpPr>
          <p:cNvPr id="6" name="Content Placeholder 2"/>
          <p:cNvSpPr txBox="1">
            <a:spLocks/>
          </p:cNvSpPr>
          <p:nvPr/>
        </p:nvSpPr>
        <p:spPr bwMode="auto">
          <a:xfrm>
            <a:off x="468313" y="5353050"/>
            <a:ext cx="8424862" cy="900113"/>
          </a:xfrm>
          <a:prstGeom prst="rect">
            <a:avLst/>
          </a:prstGeom>
          <a:noFill/>
          <a:ln w="9525">
            <a:noFill/>
            <a:miter lim="800000"/>
            <a:headEnd/>
            <a:tailEnd/>
          </a:ln>
        </p:spPr>
        <p:txBody>
          <a:bodyPr/>
          <a:lstStyle/>
          <a:p>
            <a:pPr marL="342900" indent="-342900" eaLnBrk="0" hangingPunct="0">
              <a:spcBef>
                <a:spcPct val="20000"/>
              </a:spcBef>
              <a:buClr>
                <a:srgbClr val="990000"/>
              </a:buClr>
              <a:buFont typeface="Wingdings" pitchFamily="2" charset="2"/>
              <a:buChar char="Ø"/>
              <a:defRPr/>
            </a:pPr>
            <a:r>
              <a:rPr lang="en-US" dirty="0"/>
              <a:t>Programming languages have structures that allow you to change the order of execution</a:t>
            </a:r>
            <a:endParaRPr lang="en-US" kern="0" dirty="0">
              <a:latin typeface="+mn-lt"/>
            </a:endParaRPr>
          </a:p>
        </p:txBody>
      </p:sp>
      <p:sp>
        <p:nvSpPr>
          <p:cNvPr id="7" name="Right Arrow 6"/>
          <p:cNvSpPr/>
          <p:nvPr/>
        </p:nvSpPr>
        <p:spPr>
          <a:xfrm>
            <a:off x="1106488" y="3027128"/>
            <a:ext cx="220662" cy="192087"/>
          </a:xfrm>
          <a:prstGeom prst="rightArrow">
            <a:avLst/>
          </a:prstGeom>
          <a:solidFill>
            <a:srgbClr val="92D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8" name="Right Arrow 7"/>
          <p:cNvSpPr/>
          <p:nvPr/>
        </p:nvSpPr>
        <p:spPr>
          <a:xfrm>
            <a:off x="1106488" y="3341453"/>
            <a:ext cx="220662" cy="192087"/>
          </a:xfrm>
          <a:prstGeom prst="rightArrow">
            <a:avLst/>
          </a:prstGeom>
          <a:solidFill>
            <a:srgbClr val="92D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9" name="Right Arrow 8"/>
          <p:cNvSpPr/>
          <p:nvPr/>
        </p:nvSpPr>
        <p:spPr>
          <a:xfrm>
            <a:off x="1106488" y="3646253"/>
            <a:ext cx="220662" cy="192087"/>
          </a:xfrm>
          <a:prstGeom prst="rightArrow">
            <a:avLst/>
          </a:prstGeom>
          <a:solidFill>
            <a:srgbClr val="92D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10" name="Right Arrow 9"/>
          <p:cNvSpPr/>
          <p:nvPr/>
        </p:nvSpPr>
        <p:spPr>
          <a:xfrm>
            <a:off x="1106488" y="3927240"/>
            <a:ext cx="220662" cy="192088"/>
          </a:xfrm>
          <a:prstGeom prst="rightArrow">
            <a:avLst/>
          </a:prstGeom>
          <a:solidFill>
            <a:srgbClr val="92D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11" name="Right Arrow 10"/>
          <p:cNvSpPr/>
          <p:nvPr/>
        </p:nvSpPr>
        <p:spPr>
          <a:xfrm>
            <a:off x="1106488" y="4251090"/>
            <a:ext cx="220662" cy="192088"/>
          </a:xfrm>
          <a:prstGeom prst="rightArrow">
            <a:avLst/>
          </a:prstGeom>
          <a:solidFill>
            <a:srgbClr val="92D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12" name="Right Arrow 11"/>
          <p:cNvSpPr/>
          <p:nvPr/>
        </p:nvSpPr>
        <p:spPr>
          <a:xfrm>
            <a:off x="1106488" y="4551128"/>
            <a:ext cx="220662" cy="192087"/>
          </a:xfrm>
          <a:prstGeom prst="rightArrow">
            <a:avLst/>
          </a:prstGeom>
          <a:solidFill>
            <a:srgbClr val="92D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13" name="Right Arrow 12"/>
          <p:cNvSpPr/>
          <p:nvPr/>
        </p:nvSpPr>
        <p:spPr>
          <a:xfrm>
            <a:off x="1106488" y="4851165"/>
            <a:ext cx="220662" cy="192088"/>
          </a:xfrm>
          <a:prstGeom prst="rightArrow">
            <a:avLst/>
          </a:prstGeom>
          <a:solidFill>
            <a:srgbClr val="92D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0"/>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7275" y="92444"/>
            <a:ext cx="7908925" cy="493712"/>
          </a:xfrm>
          <a:noFill/>
        </p:spPr>
        <p:txBody>
          <a:bodyPr/>
          <a:lstStyle/>
          <a:p>
            <a:pPr eaLnBrk="1" hangingPunct="1"/>
            <a:r>
              <a:rPr lang="en-US" i="1" dirty="0" smtClean="0"/>
              <a:t>INT_LINKED_LIST</a:t>
            </a:r>
            <a:r>
              <a:rPr lang="en-US" dirty="0" smtClean="0"/>
              <a:t>: search</a:t>
            </a:r>
          </a:p>
        </p:txBody>
      </p:sp>
      <p:sp>
        <p:nvSpPr>
          <p:cNvPr id="18435" name="Rectangle 3"/>
          <p:cNvSpPr>
            <a:spLocks noChangeArrowheads="1"/>
          </p:cNvSpPr>
          <p:nvPr/>
        </p:nvSpPr>
        <p:spPr bwMode="auto">
          <a:xfrm>
            <a:off x="179388" y="849313"/>
            <a:ext cx="8713787" cy="5684837"/>
          </a:xfrm>
          <a:prstGeom prst="rect">
            <a:avLst/>
          </a:prstGeom>
          <a:noFill/>
          <a:ln w="9525">
            <a:noFill/>
            <a:miter lim="800000"/>
            <a:headEnd/>
            <a:tailEnd/>
          </a:ln>
        </p:spPr>
        <p:txBody>
          <a:bodyPr/>
          <a:lstStyle/>
          <a:p>
            <a:pPr marL="342900" indent="-342900">
              <a:lnSpc>
                <a:spcPct val="80000"/>
              </a:lnSpc>
              <a:spcBef>
                <a:spcPts val="500"/>
              </a:spcBef>
              <a:buFont typeface="Wingdings" pitchFamily="2" charset="2"/>
              <a:buNone/>
            </a:pPr>
            <a:r>
              <a:rPr lang="en-US" dirty="0">
                <a:latin typeface="Verdana" pitchFamily="34" charset="0"/>
              </a:rPr>
              <a:t>	</a:t>
            </a:r>
            <a:r>
              <a:rPr lang="en-US" i="1" dirty="0">
                <a:solidFill>
                  <a:srgbClr val="3333FF"/>
                </a:solidFill>
                <a:latin typeface="+mn-lt"/>
              </a:rPr>
              <a:t>has </a:t>
            </a:r>
            <a:r>
              <a:rPr lang="en-US" dirty="0">
                <a:solidFill>
                  <a:srgbClr val="3333FF"/>
                </a:solidFill>
                <a:latin typeface="+mn-lt"/>
              </a:rPr>
              <a:t>(</a:t>
            </a:r>
            <a:r>
              <a:rPr lang="en-US" i="1" dirty="0">
                <a:solidFill>
                  <a:srgbClr val="3333FF"/>
                </a:solidFill>
                <a:latin typeface="+mn-lt"/>
              </a:rPr>
              <a:t>v</a:t>
            </a:r>
            <a:r>
              <a:rPr lang="en-US" dirty="0">
                <a:solidFill>
                  <a:srgbClr val="3333FF"/>
                </a:solidFill>
                <a:latin typeface="+mn-lt"/>
              </a:rPr>
              <a:t>:</a:t>
            </a:r>
            <a:r>
              <a:rPr lang="en-US" i="1" dirty="0">
                <a:solidFill>
                  <a:srgbClr val="3333FF"/>
                </a:solidFill>
                <a:latin typeface="+mn-lt"/>
              </a:rPr>
              <a:t> INTEGER</a:t>
            </a:r>
            <a:r>
              <a:rPr lang="en-US" dirty="0">
                <a:solidFill>
                  <a:srgbClr val="3333FF"/>
                </a:solidFill>
                <a:latin typeface="+mn-lt"/>
              </a:rPr>
              <a:t>): </a:t>
            </a:r>
            <a:r>
              <a:rPr lang="en-US" i="1" dirty="0">
                <a:solidFill>
                  <a:srgbClr val="3333FF"/>
                </a:solidFill>
                <a:latin typeface="+mn-lt"/>
              </a:rPr>
              <a:t>BOOLEAN</a:t>
            </a:r>
            <a:endParaRPr lang="en-US" b="1" i="1" dirty="0">
              <a:solidFill>
                <a:srgbClr val="3333FF"/>
              </a:solidFill>
              <a:latin typeface="+mn-lt"/>
            </a:endParaRPr>
          </a:p>
          <a:p>
            <a:pPr marL="342900" indent="-342900">
              <a:lnSpc>
                <a:spcPct val="80000"/>
              </a:lnSpc>
              <a:spcBef>
                <a:spcPts val="500"/>
              </a:spcBef>
              <a:buFont typeface="Wingdings" pitchFamily="2" charset="2"/>
              <a:buNone/>
            </a:pPr>
            <a:r>
              <a:rPr lang="en-US" i="1" dirty="0">
                <a:solidFill>
                  <a:srgbClr val="3333FF"/>
                </a:solidFill>
                <a:latin typeface="+mn-lt"/>
              </a:rPr>
              <a:t>	</a:t>
            </a:r>
            <a:r>
              <a:rPr lang="en-US" dirty="0">
                <a:solidFill>
                  <a:srgbClr val="990000"/>
                </a:solidFill>
                <a:latin typeface="+mn-lt"/>
              </a:rPr>
              <a:t>		-- Does list contain </a:t>
            </a:r>
            <a:r>
              <a:rPr lang="en-US" i="1" dirty="0">
                <a:solidFill>
                  <a:srgbClr val="990000"/>
                </a:solidFill>
                <a:latin typeface="+mn-lt"/>
              </a:rPr>
              <a:t>v</a:t>
            </a:r>
            <a:r>
              <a:rPr lang="en-US" dirty="0">
                <a:solidFill>
                  <a:srgbClr val="990000"/>
                </a:solidFill>
                <a:latin typeface="+mn-lt"/>
              </a:rPr>
              <a:t>?</a:t>
            </a:r>
          </a:p>
          <a:p>
            <a:pPr marL="342900" indent="-342900">
              <a:lnSpc>
                <a:spcPct val="80000"/>
              </a:lnSpc>
              <a:spcBef>
                <a:spcPts val="500"/>
              </a:spcBef>
              <a:buFont typeface="Wingdings" pitchFamily="2" charset="2"/>
              <a:buNone/>
            </a:pPr>
            <a:r>
              <a:rPr lang="en-US" dirty="0">
                <a:solidFill>
                  <a:srgbClr val="990000"/>
                </a:solidFill>
                <a:latin typeface="+mn-lt"/>
              </a:rPr>
              <a:t>		</a:t>
            </a:r>
            <a:r>
              <a:rPr lang="en-US" b="1" dirty="0">
                <a:solidFill>
                  <a:srgbClr val="333399"/>
                </a:solidFill>
                <a:latin typeface="+mn-lt"/>
              </a:rPr>
              <a:t>local</a:t>
            </a:r>
          </a:p>
          <a:p>
            <a:pPr marL="342900" indent="-342900">
              <a:lnSpc>
                <a:spcPct val="80000"/>
              </a:lnSpc>
              <a:spcBef>
                <a:spcPts val="500"/>
              </a:spcBef>
              <a:buFont typeface="Wingdings" pitchFamily="2" charset="2"/>
              <a:buNone/>
            </a:pPr>
            <a:r>
              <a:rPr lang="en-US" dirty="0">
                <a:solidFill>
                  <a:srgbClr val="990000"/>
                </a:solidFill>
                <a:latin typeface="+mn-lt"/>
              </a:rPr>
              <a:t>			</a:t>
            </a:r>
            <a:r>
              <a:rPr lang="en-US" i="1" dirty="0">
                <a:solidFill>
                  <a:srgbClr val="3333FF"/>
                </a:solidFill>
                <a:latin typeface="+mn-lt"/>
              </a:rPr>
              <a:t>temp</a:t>
            </a:r>
            <a:r>
              <a:rPr lang="en-US" dirty="0">
                <a:solidFill>
                  <a:srgbClr val="3333FF"/>
                </a:solidFill>
                <a:latin typeface="+mn-lt"/>
              </a:rPr>
              <a:t>: </a:t>
            </a:r>
            <a:r>
              <a:rPr lang="en-US" i="1" dirty="0">
                <a:solidFill>
                  <a:srgbClr val="3333FF"/>
                </a:solidFill>
                <a:latin typeface="+mn-lt"/>
              </a:rPr>
              <a:t>INT_LINKABLE</a:t>
            </a:r>
            <a:r>
              <a:rPr lang="en-US" dirty="0">
                <a:solidFill>
                  <a:srgbClr val="3333FF"/>
                </a:solidFill>
                <a:latin typeface="+mn-lt"/>
              </a:rPr>
              <a:t>	</a:t>
            </a:r>
            <a:r>
              <a:rPr lang="en-US" i="1" dirty="0">
                <a:solidFill>
                  <a:srgbClr val="3333FF"/>
                </a:solidFill>
                <a:latin typeface="+mn-lt"/>
              </a:rPr>
              <a:t>		</a:t>
            </a:r>
          </a:p>
          <a:p>
            <a:pPr marL="342900" indent="-342900">
              <a:lnSpc>
                <a:spcPct val="80000"/>
              </a:lnSpc>
              <a:spcBef>
                <a:spcPts val="500"/>
              </a:spcBef>
              <a:buFont typeface="Wingdings" pitchFamily="2" charset="2"/>
              <a:buNone/>
            </a:pPr>
            <a:r>
              <a:rPr lang="en-US" i="1" dirty="0">
                <a:solidFill>
                  <a:srgbClr val="3333FF"/>
                </a:solidFill>
                <a:latin typeface="+mn-lt"/>
              </a:rPr>
              <a:t>		</a:t>
            </a:r>
            <a:r>
              <a:rPr lang="en-US" b="1" dirty="0">
                <a:solidFill>
                  <a:srgbClr val="333399"/>
                </a:solidFill>
                <a:latin typeface="+mn-lt"/>
              </a:rPr>
              <a:t>do</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from</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i="1" dirty="0">
                <a:solidFill>
                  <a:srgbClr val="3333FF"/>
                </a:solidFill>
                <a:latin typeface="+mn-lt"/>
              </a:rPr>
              <a:t>temp</a:t>
            </a:r>
            <a:r>
              <a:rPr lang="en-US" dirty="0">
                <a:solidFill>
                  <a:srgbClr val="3333FF"/>
                </a:solidFill>
                <a:latin typeface="+mn-lt"/>
              </a:rPr>
              <a:t> := </a:t>
            </a:r>
            <a:r>
              <a:rPr lang="en-US" i="1" dirty="0" err="1">
                <a:solidFill>
                  <a:srgbClr val="3333FF"/>
                </a:solidFill>
                <a:latin typeface="+mn-lt"/>
              </a:rPr>
              <a:t>first_element</a:t>
            </a:r>
            <a:endParaRPr lang="en-US" i="1" dirty="0">
              <a:solidFill>
                <a:srgbClr val="3333FF"/>
              </a:solidFill>
              <a:latin typeface="+mn-lt"/>
            </a:endParaRP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until</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dirty="0">
                <a:solidFill>
                  <a:srgbClr val="3333FF"/>
                </a:solidFill>
                <a:latin typeface="+mn-lt"/>
              </a:rPr>
              <a:t>(</a:t>
            </a:r>
            <a:r>
              <a:rPr lang="en-US" i="1" dirty="0">
                <a:solidFill>
                  <a:srgbClr val="3333FF"/>
                </a:solidFill>
                <a:latin typeface="+mn-lt"/>
              </a:rPr>
              <a:t>temp</a:t>
            </a:r>
            <a:r>
              <a:rPr lang="en-US" dirty="0">
                <a:solidFill>
                  <a:srgbClr val="3333FF"/>
                </a:solidFill>
                <a:latin typeface="+mn-lt"/>
              </a:rPr>
              <a:t> = </a:t>
            </a:r>
            <a:r>
              <a:rPr lang="en-US" b="1" dirty="0">
                <a:solidFill>
                  <a:srgbClr val="333399"/>
                </a:solidFill>
                <a:latin typeface="+mn-lt"/>
              </a:rPr>
              <a:t>Void</a:t>
            </a:r>
            <a:r>
              <a:rPr lang="en-US" dirty="0">
                <a:solidFill>
                  <a:srgbClr val="3333FF"/>
                </a:solidFill>
                <a:latin typeface="+mn-lt"/>
              </a:rPr>
              <a:t>)</a:t>
            </a:r>
            <a:r>
              <a:rPr lang="en-US" b="1" dirty="0">
                <a:solidFill>
                  <a:schemeClr val="accent2"/>
                </a:solidFill>
                <a:latin typeface="+mn-lt"/>
              </a:rPr>
              <a:t> </a:t>
            </a:r>
            <a:r>
              <a:rPr lang="en-US" b="1" dirty="0">
                <a:solidFill>
                  <a:srgbClr val="333399"/>
                </a:solidFill>
                <a:latin typeface="+mn-lt"/>
              </a:rPr>
              <a:t>or</a:t>
            </a:r>
            <a:r>
              <a:rPr lang="en-US" b="1" dirty="0">
                <a:solidFill>
                  <a:schemeClr val="accent2"/>
                </a:solidFill>
                <a:latin typeface="+mn-lt"/>
              </a:rPr>
              <a:t> </a:t>
            </a:r>
            <a:r>
              <a:rPr lang="en-US" b="1" dirty="0">
                <a:solidFill>
                  <a:srgbClr val="333399"/>
                </a:solidFill>
                <a:latin typeface="+mn-lt"/>
              </a:rPr>
              <a:t>Result</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loop</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if</a:t>
            </a:r>
            <a:r>
              <a:rPr lang="en-US" b="1" dirty="0">
                <a:solidFill>
                  <a:schemeClr val="accent2"/>
                </a:solidFill>
                <a:latin typeface="+mn-lt"/>
              </a:rPr>
              <a:t> </a:t>
            </a:r>
            <a:r>
              <a:rPr lang="en-US" i="1" dirty="0" err="1">
                <a:solidFill>
                  <a:srgbClr val="3333FF"/>
                </a:solidFill>
                <a:latin typeface="+mn-lt"/>
              </a:rPr>
              <a:t>temp</a:t>
            </a:r>
            <a:r>
              <a:rPr lang="en-US" dirty="0" err="1">
                <a:solidFill>
                  <a:srgbClr val="3333FF"/>
                </a:solidFill>
                <a:latin typeface="+mn-lt"/>
              </a:rPr>
              <a:t>.</a:t>
            </a:r>
            <a:r>
              <a:rPr lang="en-US" i="1" dirty="0" err="1">
                <a:solidFill>
                  <a:srgbClr val="3333FF"/>
                </a:solidFill>
                <a:latin typeface="+mn-lt"/>
              </a:rPr>
              <a:t>item</a:t>
            </a:r>
            <a:r>
              <a:rPr lang="en-US" dirty="0">
                <a:solidFill>
                  <a:srgbClr val="3333FF"/>
                </a:solidFill>
                <a:latin typeface="+mn-lt"/>
              </a:rPr>
              <a:t> = </a:t>
            </a:r>
            <a:r>
              <a:rPr lang="en-US" i="1" dirty="0">
                <a:solidFill>
                  <a:srgbClr val="3333FF"/>
                </a:solidFill>
                <a:latin typeface="+mn-lt"/>
              </a:rPr>
              <a:t>v</a:t>
            </a:r>
            <a:r>
              <a:rPr lang="en-US" b="1" dirty="0">
                <a:solidFill>
                  <a:srgbClr val="3333FF"/>
                </a:solidFill>
                <a:latin typeface="+mn-lt"/>
              </a:rPr>
              <a:t> </a:t>
            </a:r>
            <a:r>
              <a:rPr lang="en-US" b="1" dirty="0">
                <a:solidFill>
                  <a:srgbClr val="333399"/>
                </a:solidFill>
                <a:latin typeface="+mn-lt"/>
              </a:rPr>
              <a:t>then</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Result</a:t>
            </a:r>
            <a:r>
              <a:rPr lang="en-US" dirty="0">
                <a:latin typeface="+mn-lt"/>
              </a:rPr>
              <a:t> </a:t>
            </a:r>
            <a:r>
              <a:rPr lang="en-US" dirty="0">
                <a:solidFill>
                  <a:srgbClr val="3333FF"/>
                </a:solidFill>
                <a:latin typeface="+mn-lt"/>
              </a:rPr>
              <a:t>:= </a:t>
            </a:r>
            <a:r>
              <a:rPr lang="en-US" b="1" dirty="0">
                <a:solidFill>
                  <a:srgbClr val="333399"/>
                </a:solidFill>
                <a:latin typeface="+mn-lt"/>
              </a:rPr>
              <a:t>True</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end</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i="1" dirty="0">
                <a:solidFill>
                  <a:srgbClr val="3333FF"/>
                </a:solidFill>
                <a:latin typeface="+mn-lt"/>
              </a:rPr>
              <a:t>temp</a:t>
            </a:r>
            <a:r>
              <a:rPr lang="en-US" dirty="0">
                <a:solidFill>
                  <a:srgbClr val="3333FF"/>
                </a:solidFill>
                <a:latin typeface="+mn-lt"/>
              </a:rPr>
              <a:t> := </a:t>
            </a:r>
            <a:r>
              <a:rPr lang="en-US" i="1" dirty="0" err="1">
                <a:solidFill>
                  <a:srgbClr val="3333FF"/>
                </a:solidFill>
                <a:latin typeface="+mn-lt"/>
              </a:rPr>
              <a:t>temp</a:t>
            </a:r>
            <a:r>
              <a:rPr lang="en-US" dirty="0" err="1">
                <a:solidFill>
                  <a:srgbClr val="3333FF"/>
                </a:solidFill>
                <a:latin typeface="+mn-lt"/>
              </a:rPr>
              <a:t>.</a:t>
            </a:r>
            <a:r>
              <a:rPr lang="en-US" i="1" dirty="0" err="1">
                <a:solidFill>
                  <a:srgbClr val="3333FF"/>
                </a:solidFill>
                <a:latin typeface="+mn-lt"/>
              </a:rPr>
              <a:t>right</a:t>
            </a:r>
            <a:endParaRPr lang="en-US" i="1" dirty="0">
              <a:solidFill>
                <a:srgbClr val="3333FF"/>
              </a:solidFill>
              <a:latin typeface="+mn-lt"/>
            </a:endParaRP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end</a:t>
            </a:r>
          </a:p>
          <a:p>
            <a:pPr marL="342900" indent="-342900">
              <a:lnSpc>
                <a:spcPct val="50000"/>
              </a:lnSpc>
              <a:spcBef>
                <a:spcPts val="500"/>
              </a:spcBef>
              <a:buFont typeface="Wingdings" pitchFamily="2" charset="2"/>
              <a:buNone/>
            </a:pPr>
            <a:r>
              <a:rPr lang="en-US" i="1" dirty="0">
                <a:solidFill>
                  <a:srgbClr val="3333FF"/>
                </a:solidFill>
                <a:latin typeface="+mn-lt"/>
              </a:rPr>
              <a:t>		</a:t>
            </a:r>
            <a:r>
              <a:rPr lang="en-US" b="1" dirty="0">
                <a:solidFill>
                  <a:srgbClr val="333399"/>
                </a:solidFill>
                <a:latin typeface="+mn-lt"/>
              </a:rPr>
              <a:t>end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i="1" smtClean="0"/>
              <a:t>INT_LINKED_LIST</a:t>
            </a:r>
            <a:endParaRPr lang="ru-RU" i="1" smtClean="0"/>
          </a:p>
        </p:txBody>
      </p:sp>
      <p:sp>
        <p:nvSpPr>
          <p:cNvPr id="19459" name="Rectangle 3"/>
          <p:cNvSpPr>
            <a:spLocks noGrp="1" noChangeArrowheads="1"/>
          </p:cNvSpPr>
          <p:nvPr>
            <p:ph type="body" idx="1"/>
          </p:nvPr>
        </p:nvSpPr>
        <p:spPr>
          <a:xfrm>
            <a:off x="468313" y="1039447"/>
            <a:ext cx="7605712" cy="5342304"/>
          </a:xfrm>
        </p:spPr>
        <p:txBody>
          <a:bodyPr/>
          <a:lstStyle/>
          <a:p>
            <a:r>
              <a:rPr lang="en-US" dirty="0" smtClean="0">
                <a:solidFill>
                  <a:schemeClr val="tx1"/>
                </a:solidFill>
              </a:rPr>
              <a:t>Write a routine that</a:t>
            </a:r>
          </a:p>
          <a:p>
            <a:pPr lvl="1"/>
            <a:r>
              <a:rPr lang="en-US" dirty="0" smtClean="0">
                <a:solidFill>
                  <a:schemeClr val="tx1"/>
                </a:solidFill>
              </a:rPr>
              <a:t>calculates the sum of all positive values in a list</a:t>
            </a:r>
          </a:p>
          <a:p>
            <a:pPr lvl="1">
              <a:buFont typeface="Wingdings" pitchFamily="2" charset="2"/>
              <a:buNone/>
            </a:pPr>
            <a:r>
              <a:rPr lang="en-US" i="1" dirty="0" err="1" smtClean="0"/>
              <a:t>sum_of_positive</a:t>
            </a:r>
            <a:r>
              <a:rPr lang="en-US" dirty="0" smtClean="0"/>
              <a:t>: </a:t>
            </a:r>
            <a:r>
              <a:rPr lang="en-US" i="1" dirty="0" smtClean="0"/>
              <a:t>INTEGER</a:t>
            </a:r>
            <a:r>
              <a:rPr lang="en-US" dirty="0" smtClean="0"/>
              <a:t> </a:t>
            </a:r>
          </a:p>
          <a:p>
            <a:pPr lvl="1">
              <a:buFont typeface="Wingdings" pitchFamily="2" charset="2"/>
              <a:buNone/>
            </a:pPr>
            <a:r>
              <a:rPr lang="en-US" dirty="0" smtClean="0"/>
              <a:t>	</a:t>
            </a:r>
            <a:r>
              <a:rPr lang="en-US" b="1" dirty="0" smtClean="0">
                <a:solidFill>
                  <a:schemeClr val="accent2"/>
                </a:solidFill>
              </a:rPr>
              <a:t>do</a:t>
            </a:r>
            <a:r>
              <a:rPr lang="en-US" dirty="0" smtClean="0"/>
              <a:t> ... </a:t>
            </a:r>
            <a:r>
              <a:rPr lang="en-US" b="1" dirty="0" smtClean="0">
                <a:solidFill>
                  <a:schemeClr val="accent2"/>
                </a:solidFill>
              </a:rPr>
              <a:t>end</a:t>
            </a:r>
          </a:p>
          <a:p>
            <a:pPr lvl="1"/>
            <a:endParaRPr lang="en-US" dirty="0" smtClean="0"/>
          </a:p>
          <a:p>
            <a:pPr lvl="1"/>
            <a:r>
              <a:rPr lang="en-US" dirty="0" smtClean="0">
                <a:solidFill>
                  <a:schemeClr val="tx1"/>
                </a:solidFill>
              </a:rPr>
              <a:t>inserts an element after the first occurrence of a given value and does nothing if the value is not found</a:t>
            </a:r>
          </a:p>
          <a:p>
            <a:pPr lvl="1">
              <a:buFont typeface="Wingdings" pitchFamily="2" charset="2"/>
              <a:buNone/>
            </a:pPr>
            <a:r>
              <a:rPr lang="en-US" i="1" dirty="0" err="1" smtClean="0"/>
              <a:t>insert_after</a:t>
            </a:r>
            <a:r>
              <a:rPr lang="en-US" dirty="0" smtClean="0"/>
              <a:t> (</a:t>
            </a:r>
            <a:r>
              <a:rPr lang="en-US" i="1" dirty="0" err="1" smtClean="0"/>
              <a:t>i</a:t>
            </a:r>
            <a:r>
              <a:rPr lang="en-US" dirty="0" smtClean="0"/>
              <a:t>, </a:t>
            </a:r>
            <a:r>
              <a:rPr lang="en-US" i="1" dirty="0" smtClean="0"/>
              <a:t>j</a:t>
            </a:r>
            <a:r>
              <a:rPr lang="en-US" dirty="0" smtClean="0"/>
              <a:t>: </a:t>
            </a:r>
            <a:r>
              <a:rPr lang="en-US" i="1" dirty="0" smtClean="0"/>
              <a:t>INTEGER</a:t>
            </a:r>
            <a:r>
              <a:rPr lang="en-US" dirty="0" smtClean="0"/>
              <a:t>)</a:t>
            </a:r>
          </a:p>
          <a:p>
            <a:pPr lvl="1">
              <a:buFont typeface="Wingdings" pitchFamily="2" charset="2"/>
              <a:buNone/>
            </a:pPr>
            <a:r>
              <a:rPr lang="en-US" dirty="0" smtClean="0"/>
              <a:t>	</a:t>
            </a:r>
            <a:r>
              <a:rPr lang="en-US" b="1" dirty="0" smtClean="0">
                <a:solidFill>
                  <a:schemeClr val="accent2"/>
                </a:solidFill>
              </a:rPr>
              <a:t>do</a:t>
            </a:r>
            <a:r>
              <a:rPr lang="en-US" dirty="0" smtClean="0"/>
              <a:t> ... </a:t>
            </a:r>
            <a:r>
              <a:rPr lang="en-US" b="1" dirty="0" smtClean="0">
                <a:solidFill>
                  <a:schemeClr val="accent2"/>
                </a:solidFill>
              </a:rPr>
              <a:t>end</a:t>
            </a:r>
            <a:r>
              <a:rPr lang="en-US" dirty="0" smtClean="0"/>
              <a:t> </a:t>
            </a:r>
            <a:endParaRPr lang="ru-RU" dirty="0" smtClean="0"/>
          </a:p>
        </p:txBody>
      </p:sp>
      <p:sp>
        <p:nvSpPr>
          <p:cNvPr id="19460" name="Text Box 3"/>
          <p:cNvSpPr txBox="1">
            <a:spLocks noChangeArrowheads="1"/>
          </p:cNvSpPr>
          <p:nvPr/>
        </p:nvSpPr>
        <p:spPr bwMode="auto">
          <a:xfrm rot="2280000">
            <a:off x="6413500" y="828675"/>
            <a:ext cx="2728913" cy="762000"/>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7275" y="92444"/>
            <a:ext cx="7908925" cy="493712"/>
          </a:xfrm>
          <a:noFill/>
        </p:spPr>
        <p:txBody>
          <a:bodyPr/>
          <a:lstStyle/>
          <a:p>
            <a:pPr eaLnBrk="1" hangingPunct="1"/>
            <a:r>
              <a:rPr lang="en-US" i="1" dirty="0" smtClean="0"/>
              <a:t>INT_LINKED_LIST</a:t>
            </a:r>
            <a:r>
              <a:rPr lang="en-US" dirty="0" smtClean="0"/>
              <a:t>: </a:t>
            </a:r>
            <a:r>
              <a:rPr lang="en-US" dirty="0" err="1" smtClean="0"/>
              <a:t>sum_of_positive</a:t>
            </a:r>
            <a:endParaRPr lang="en-US" dirty="0" smtClean="0"/>
          </a:p>
        </p:txBody>
      </p:sp>
      <p:sp>
        <p:nvSpPr>
          <p:cNvPr id="18435" name="Rectangle 3"/>
          <p:cNvSpPr>
            <a:spLocks noChangeArrowheads="1"/>
          </p:cNvSpPr>
          <p:nvPr/>
        </p:nvSpPr>
        <p:spPr bwMode="auto">
          <a:xfrm>
            <a:off x="179388" y="849313"/>
            <a:ext cx="8713787" cy="5684837"/>
          </a:xfrm>
          <a:prstGeom prst="rect">
            <a:avLst/>
          </a:prstGeom>
          <a:noFill/>
          <a:ln w="9525">
            <a:noFill/>
            <a:miter lim="800000"/>
            <a:headEnd/>
            <a:tailEnd/>
          </a:ln>
        </p:spPr>
        <p:txBody>
          <a:bodyPr/>
          <a:lstStyle/>
          <a:p>
            <a:pPr marL="342900" lvl="1" indent="-342900">
              <a:lnSpc>
                <a:spcPct val="80000"/>
              </a:lnSpc>
              <a:spcBef>
                <a:spcPts val="500"/>
              </a:spcBef>
            </a:pPr>
            <a:r>
              <a:rPr lang="en-US" dirty="0">
                <a:solidFill>
                  <a:srgbClr val="3333FF"/>
                </a:solidFill>
                <a:latin typeface="+mn-lt"/>
              </a:rPr>
              <a:t>	</a:t>
            </a:r>
            <a:r>
              <a:rPr lang="en-US" i="1" dirty="0" err="1" smtClean="0">
                <a:solidFill>
                  <a:srgbClr val="3333FF"/>
                </a:solidFill>
                <a:latin typeface="+mn-lt"/>
              </a:rPr>
              <a:t>sum_of_positive</a:t>
            </a:r>
            <a:r>
              <a:rPr lang="en-US" dirty="0" smtClean="0">
                <a:solidFill>
                  <a:srgbClr val="3333FF"/>
                </a:solidFill>
                <a:latin typeface="+mn-lt"/>
              </a:rPr>
              <a:t>: </a:t>
            </a:r>
            <a:r>
              <a:rPr lang="en-US" i="1" dirty="0" smtClean="0">
                <a:solidFill>
                  <a:srgbClr val="3333FF"/>
                </a:solidFill>
                <a:latin typeface="+mn-lt"/>
              </a:rPr>
              <a:t>INTEGER</a:t>
            </a:r>
            <a:r>
              <a:rPr lang="en-US" dirty="0" smtClean="0">
                <a:solidFill>
                  <a:srgbClr val="3333FF"/>
                </a:solidFill>
                <a:latin typeface="+mn-lt"/>
              </a:rPr>
              <a:t> </a:t>
            </a:r>
            <a:endParaRPr lang="en-US" b="1" i="1" dirty="0">
              <a:solidFill>
                <a:srgbClr val="3333FF"/>
              </a:solidFill>
              <a:latin typeface="+mn-lt"/>
            </a:endParaRPr>
          </a:p>
          <a:p>
            <a:pPr marL="342900" indent="-342900">
              <a:lnSpc>
                <a:spcPct val="80000"/>
              </a:lnSpc>
              <a:spcBef>
                <a:spcPts val="500"/>
              </a:spcBef>
              <a:buFont typeface="Wingdings" pitchFamily="2" charset="2"/>
              <a:buNone/>
            </a:pPr>
            <a:r>
              <a:rPr lang="en-US" i="1" dirty="0">
                <a:solidFill>
                  <a:srgbClr val="3333FF"/>
                </a:solidFill>
                <a:latin typeface="+mn-lt"/>
              </a:rPr>
              <a:t>	</a:t>
            </a:r>
            <a:r>
              <a:rPr lang="en-US" dirty="0">
                <a:solidFill>
                  <a:srgbClr val="990000"/>
                </a:solidFill>
                <a:latin typeface="+mn-lt"/>
              </a:rPr>
              <a:t>		-- </a:t>
            </a:r>
            <a:r>
              <a:rPr lang="en-US" dirty="0" smtClean="0">
                <a:solidFill>
                  <a:srgbClr val="990000"/>
                </a:solidFill>
                <a:latin typeface="+mn-lt"/>
              </a:rPr>
              <a:t>Sum of positive elements</a:t>
            </a:r>
            <a:endParaRPr lang="en-US" dirty="0">
              <a:solidFill>
                <a:srgbClr val="990000"/>
              </a:solidFill>
              <a:latin typeface="+mn-lt"/>
            </a:endParaRPr>
          </a:p>
          <a:p>
            <a:pPr marL="342900" indent="-342900">
              <a:lnSpc>
                <a:spcPct val="80000"/>
              </a:lnSpc>
              <a:spcBef>
                <a:spcPts val="500"/>
              </a:spcBef>
              <a:buFont typeface="Wingdings" pitchFamily="2" charset="2"/>
              <a:buNone/>
            </a:pPr>
            <a:r>
              <a:rPr lang="en-US" dirty="0">
                <a:solidFill>
                  <a:srgbClr val="990000"/>
                </a:solidFill>
                <a:latin typeface="+mn-lt"/>
              </a:rPr>
              <a:t>		</a:t>
            </a:r>
            <a:r>
              <a:rPr lang="en-US" b="1" dirty="0">
                <a:solidFill>
                  <a:srgbClr val="333399"/>
                </a:solidFill>
                <a:latin typeface="+mn-lt"/>
              </a:rPr>
              <a:t>local</a:t>
            </a:r>
          </a:p>
          <a:p>
            <a:pPr marL="342900" indent="-342900">
              <a:lnSpc>
                <a:spcPct val="80000"/>
              </a:lnSpc>
              <a:spcBef>
                <a:spcPts val="500"/>
              </a:spcBef>
              <a:buFont typeface="Wingdings" pitchFamily="2" charset="2"/>
              <a:buNone/>
            </a:pPr>
            <a:r>
              <a:rPr lang="en-US" dirty="0">
                <a:solidFill>
                  <a:srgbClr val="990000"/>
                </a:solidFill>
                <a:latin typeface="+mn-lt"/>
              </a:rPr>
              <a:t>			</a:t>
            </a:r>
            <a:r>
              <a:rPr lang="en-US" i="1" dirty="0">
                <a:solidFill>
                  <a:srgbClr val="3333FF"/>
                </a:solidFill>
                <a:latin typeface="+mn-lt"/>
              </a:rPr>
              <a:t>temp</a:t>
            </a:r>
            <a:r>
              <a:rPr lang="en-US" dirty="0">
                <a:solidFill>
                  <a:srgbClr val="3333FF"/>
                </a:solidFill>
                <a:latin typeface="+mn-lt"/>
              </a:rPr>
              <a:t>: </a:t>
            </a:r>
            <a:r>
              <a:rPr lang="en-US" i="1" dirty="0">
                <a:solidFill>
                  <a:srgbClr val="3333FF"/>
                </a:solidFill>
                <a:latin typeface="+mn-lt"/>
              </a:rPr>
              <a:t>INT_LINKABLE</a:t>
            </a:r>
            <a:r>
              <a:rPr lang="en-US" dirty="0">
                <a:solidFill>
                  <a:srgbClr val="3333FF"/>
                </a:solidFill>
                <a:latin typeface="+mn-lt"/>
              </a:rPr>
              <a:t>	</a:t>
            </a:r>
            <a:r>
              <a:rPr lang="en-US" i="1" dirty="0">
                <a:solidFill>
                  <a:srgbClr val="3333FF"/>
                </a:solidFill>
                <a:latin typeface="+mn-lt"/>
              </a:rPr>
              <a:t>		</a:t>
            </a:r>
          </a:p>
          <a:p>
            <a:pPr marL="342900" indent="-342900">
              <a:lnSpc>
                <a:spcPct val="80000"/>
              </a:lnSpc>
              <a:spcBef>
                <a:spcPts val="500"/>
              </a:spcBef>
              <a:buFont typeface="Wingdings" pitchFamily="2" charset="2"/>
              <a:buNone/>
            </a:pPr>
            <a:r>
              <a:rPr lang="en-US" i="1" dirty="0">
                <a:solidFill>
                  <a:srgbClr val="3333FF"/>
                </a:solidFill>
                <a:latin typeface="+mn-lt"/>
              </a:rPr>
              <a:t>		</a:t>
            </a:r>
            <a:r>
              <a:rPr lang="en-US" b="1" dirty="0">
                <a:solidFill>
                  <a:srgbClr val="333399"/>
                </a:solidFill>
                <a:latin typeface="+mn-lt"/>
              </a:rPr>
              <a:t>do</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from</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i="1" dirty="0">
                <a:solidFill>
                  <a:srgbClr val="3333FF"/>
                </a:solidFill>
                <a:latin typeface="+mn-lt"/>
              </a:rPr>
              <a:t>temp</a:t>
            </a:r>
            <a:r>
              <a:rPr lang="en-US" dirty="0">
                <a:solidFill>
                  <a:srgbClr val="3333FF"/>
                </a:solidFill>
                <a:latin typeface="+mn-lt"/>
              </a:rPr>
              <a:t> := </a:t>
            </a:r>
            <a:r>
              <a:rPr lang="en-US" i="1" dirty="0" err="1">
                <a:solidFill>
                  <a:srgbClr val="3333FF"/>
                </a:solidFill>
                <a:latin typeface="+mn-lt"/>
              </a:rPr>
              <a:t>first_element</a:t>
            </a:r>
            <a:endParaRPr lang="en-US" i="1" dirty="0">
              <a:solidFill>
                <a:srgbClr val="3333FF"/>
              </a:solidFill>
              <a:latin typeface="+mn-lt"/>
            </a:endParaRP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until</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i="1" dirty="0" smtClean="0">
                <a:solidFill>
                  <a:srgbClr val="3333FF"/>
                </a:solidFill>
                <a:latin typeface="+mn-lt"/>
              </a:rPr>
              <a:t>temp</a:t>
            </a:r>
            <a:r>
              <a:rPr lang="en-US" dirty="0" smtClean="0">
                <a:solidFill>
                  <a:srgbClr val="3333FF"/>
                </a:solidFill>
                <a:latin typeface="+mn-lt"/>
              </a:rPr>
              <a:t> </a:t>
            </a:r>
            <a:r>
              <a:rPr lang="en-US" dirty="0">
                <a:solidFill>
                  <a:srgbClr val="3333FF"/>
                </a:solidFill>
                <a:latin typeface="+mn-lt"/>
              </a:rPr>
              <a:t>= </a:t>
            </a:r>
            <a:r>
              <a:rPr lang="en-US" b="1" dirty="0" smtClean="0">
                <a:solidFill>
                  <a:srgbClr val="333399"/>
                </a:solidFill>
                <a:latin typeface="+mn-lt"/>
              </a:rPr>
              <a:t>Void</a:t>
            </a:r>
            <a:r>
              <a:rPr lang="en-US" b="1" dirty="0">
                <a:solidFill>
                  <a:schemeClr val="accent2"/>
                </a:solidFill>
                <a:latin typeface="+mn-lt"/>
              </a:rPr>
              <a:t>			</a:t>
            </a:r>
            <a:endParaRPr lang="en-US" b="1" dirty="0" smtClean="0">
              <a:solidFill>
                <a:schemeClr val="accent2"/>
              </a:solidFill>
              <a:latin typeface="+mn-lt"/>
            </a:endParaRPr>
          </a:p>
          <a:p>
            <a:pPr marL="342900" indent="-342900">
              <a:lnSpc>
                <a:spcPct val="80000"/>
              </a:lnSpc>
              <a:spcBef>
                <a:spcPts val="500"/>
              </a:spcBef>
              <a:buFont typeface="Wingdings" pitchFamily="2" charset="2"/>
              <a:buNone/>
            </a:pPr>
            <a:r>
              <a:rPr lang="en-US" b="1" dirty="0" smtClean="0">
                <a:solidFill>
                  <a:schemeClr val="accent2"/>
                </a:solidFill>
                <a:latin typeface="+mn-lt"/>
              </a:rPr>
              <a:t>			</a:t>
            </a:r>
            <a:r>
              <a:rPr lang="en-US" b="1" dirty="0" smtClean="0">
                <a:solidFill>
                  <a:srgbClr val="333399"/>
                </a:solidFill>
                <a:latin typeface="+mn-lt"/>
              </a:rPr>
              <a:t>loop</a:t>
            </a:r>
            <a:endParaRPr lang="en-US" b="1" dirty="0">
              <a:solidFill>
                <a:srgbClr val="333399"/>
              </a:solidFill>
              <a:latin typeface="+mn-lt"/>
            </a:endParaRP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if</a:t>
            </a:r>
            <a:r>
              <a:rPr lang="en-US" b="1" dirty="0">
                <a:solidFill>
                  <a:schemeClr val="accent2"/>
                </a:solidFill>
                <a:latin typeface="+mn-lt"/>
              </a:rPr>
              <a:t> </a:t>
            </a:r>
            <a:r>
              <a:rPr lang="en-US" i="1" dirty="0" err="1">
                <a:solidFill>
                  <a:srgbClr val="3333FF"/>
                </a:solidFill>
                <a:latin typeface="+mn-lt"/>
              </a:rPr>
              <a:t>temp</a:t>
            </a:r>
            <a:r>
              <a:rPr lang="en-US" dirty="0" err="1">
                <a:solidFill>
                  <a:srgbClr val="3333FF"/>
                </a:solidFill>
                <a:latin typeface="+mn-lt"/>
              </a:rPr>
              <a:t>.</a:t>
            </a:r>
            <a:r>
              <a:rPr lang="en-US" i="1" dirty="0" err="1">
                <a:solidFill>
                  <a:srgbClr val="3333FF"/>
                </a:solidFill>
                <a:latin typeface="+mn-lt"/>
              </a:rPr>
              <a:t>item</a:t>
            </a:r>
            <a:r>
              <a:rPr lang="en-US" dirty="0">
                <a:solidFill>
                  <a:srgbClr val="3333FF"/>
                </a:solidFill>
                <a:latin typeface="+mn-lt"/>
              </a:rPr>
              <a:t> </a:t>
            </a:r>
            <a:r>
              <a:rPr lang="en-US" dirty="0" smtClean="0">
                <a:solidFill>
                  <a:srgbClr val="3333FF"/>
                </a:solidFill>
                <a:latin typeface="+mn-lt"/>
              </a:rPr>
              <a:t>&gt; </a:t>
            </a:r>
            <a:r>
              <a:rPr lang="en-US" i="1" dirty="0">
                <a:solidFill>
                  <a:srgbClr val="3333FF"/>
                </a:solidFill>
                <a:latin typeface="+mn-lt"/>
              </a:rPr>
              <a:t>0</a:t>
            </a:r>
            <a:r>
              <a:rPr lang="en-US" b="1" dirty="0" smtClean="0">
                <a:solidFill>
                  <a:srgbClr val="3333FF"/>
                </a:solidFill>
                <a:latin typeface="+mn-lt"/>
              </a:rPr>
              <a:t> </a:t>
            </a:r>
            <a:r>
              <a:rPr lang="en-US" b="1" dirty="0">
                <a:solidFill>
                  <a:srgbClr val="333399"/>
                </a:solidFill>
                <a:latin typeface="+mn-lt"/>
              </a:rPr>
              <a:t>then</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Result</a:t>
            </a:r>
            <a:r>
              <a:rPr lang="en-US" dirty="0">
                <a:latin typeface="+mn-lt"/>
              </a:rPr>
              <a:t> </a:t>
            </a:r>
            <a:r>
              <a:rPr lang="en-US" dirty="0">
                <a:solidFill>
                  <a:srgbClr val="3333FF"/>
                </a:solidFill>
                <a:latin typeface="+mn-lt"/>
              </a:rPr>
              <a:t>:= </a:t>
            </a:r>
            <a:r>
              <a:rPr lang="en-US" b="1" dirty="0" smtClean="0">
                <a:solidFill>
                  <a:srgbClr val="333399"/>
                </a:solidFill>
              </a:rPr>
              <a:t>Result</a:t>
            </a:r>
            <a:r>
              <a:rPr lang="en-US" dirty="0" smtClean="0">
                <a:solidFill>
                  <a:srgbClr val="3333FF"/>
                </a:solidFill>
              </a:rPr>
              <a:t> + </a:t>
            </a:r>
            <a:r>
              <a:rPr lang="en-US" i="1" dirty="0" err="1" smtClean="0">
                <a:solidFill>
                  <a:srgbClr val="3333FF"/>
                </a:solidFill>
              </a:rPr>
              <a:t>temp.item</a:t>
            </a:r>
            <a:endParaRPr lang="en-US" i="1" dirty="0">
              <a:solidFill>
                <a:srgbClr val="3333FF"/>
              </a:solidFill>
              <a:latin typeface="+mn-lt"/>
            </a:endParaRP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end</a:t>
            </a: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i="1" dirty="0">
                <a:solidFill>
                  <a:srgbClr val="3333FF"/>
                </a:solidFill>
                <a:latin typeface="+mn-lt"/>
              </a:rPr>
              <a:t>temp</a:t>
            </a:r>
            <a:r>
              <a:rPr lang="en-US" dirty="0">
                <a:solidFill>
                  <a:srgbClr val="3333FF"/>
                </a:solidFill>
                <a:latin typeface="+mn-lt"/>
              </a:rPr>
              <a:t> := </a:t>
            </a:r>
            <a:r>
              <a:rPr lang="en-US" i="1" dirty="0" err="1">
                <a:solidFill>
                  <a:srgbClr val="3333FF"/>
                </a:solidFill>
                <a:latin typeface="+mn-lt"/>
              </a:rPr>
              <a:t>temp</a:t>
            </a:r>
            <a:r>
              <a:rPr lang="en-US" dirty="0" err="1">
                <a:solidFill>
                  <a:srgbClr val="3333FF"/>
                </a:solidFill>
                <a:latin typeface="+mn-lt"/>
              </a:rPr>
              <a:t>.</a:t>
            </a:r>
            <a:r>
              <a:rPr lang="en-US" i="1" dirty="0" err="1">
                <a:solidFill>
                  <a:srgbClr val="3333FF"/>
                </a:solidFill>
                <a:latin typeface="+mn-lt"/>
              </a:rPr>
              <a:t>right</a:t>
            </a:r>
            <a:endParaRPr lang="en-US" i="1" dirty="0">
              <a:solidFill>
                <a:srgbClr val="3333FF"/>
              </a:solidFill>
              <a:latin typeface="+mn-lt"/>
            </a:endParaRPr>
          </a:p>
          <a:p>
            <a:pPr marL="342900" indent="-342900">
              <a:lnSpc>
                <a:spcPct val="80000"/>
              </a:lnSpc>
              <a:spcBef>
                <a:spcPts val="500"/>
              </a:spcBef>
              <a:buFont typeface="Wingdings" pitchFamily="2" charset="2"/>
              <a:buNone/>
            </a:pPr>
            <a:r>
              <a:rPr lang="en-US" b="1" dirty="0">
                <a:solidFill>
                  <a:schemeClr val="accent2"/>
                </a:solidFill>
                <a:latin typeface="+mn-lt"/>
              </a:rPr>
              <a:t>			</a:t>
            </a:r>
            <a:r>
              <a:rPr lang="en-US" b="1" dirty="0">
                <a:solidFill>
                  <a:srgbClr val="333399"/>
                </a:solidFill>
                <a:latin typeface="+mn-lt"/>
              </a:rPr>
              <a:t>end</a:t>
            </a:r>
          </a:p>
          <a:p>
            <a:pPr marL="342900" indent="-342900">
              <a:lnSpc>
                <a:spcPct val="50000"/>
              </a:lnSpc>
              <a:spcBef>
                <a:spcPts val="500"/>
              </a:spcBef>
              <a:buFont typeface="Wingdings" pitchFamily="2" charset="2"/>
              <a:buNone/>
            </a:pPr>
            <a:r>
              <a:rPr lang="en-US" i="1" dirty="0">
                <a:solidFill>
                  <a:srgbClr val="3333FF"/>
                </a:solidFill>
                <a:latin typeface="+mn-lt"/>
              </a:rPr>
              <a:t>		</a:t>
            </a:r>
            <a:r>
              <a:rPr lang="en-US" b="1" dirty="0">
                <a:solidFill>
                  <a:srgbClr val="333399"/>
                </a:solidFill>
                <a:latin typeface="+mn-lt"/>
              </a:rPr>
              <a:t>end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7275" y="92444"/>
            <a:ext cx="7908925" cy="493712"/>
          </a:xfrm>
          <a:noFill/>
        </p:spPr>
        <p:txBody>
          <a:bodyPr/>
          <a:lstStyle/>
          <a:p>
            <a:pPr eaLnBrk="1" hangingPunct="1"/>
            <a:r>
              <a:rPr lang="en-US" i="1" dirty="0" smtClean="0"/>
              <a:t>INT_LINKED_LIST</a:t>
            </a:r>
            <a:r>
              <a:rPr lang="en-US" dirty="0" smtClean="0"/>
              <a:t>: </a:t>
            </a:r>
            <a:r>
              <a:rPr lang="en-US" dirty="0" err="1" smtClean="0"/>
              <a:t>insert_after</a:t>
            </a:r>
            <a:endParaRPr lang="en-US" dirty="0" smtClean="0"/>
          </a:p>
        </p:txBody>
      </p:sp>
      <p:sp>
        <p:nvSpPr>
          <p:cNvPr id="18435" name="Rectangle 3"/>
          <p:cNvSpPr>
            <a:spLocks noChangeArrowheads="1"/>
          </p:cNvSpPr>
          <p:nvPr/>
        </p:nvSpPr>
        <p:spPr bwMode="auto">
          <a:xfrm>
            <a:off x="179388" y="750277"/>
            <a:ext cx="8823935" cy="5783873"/>
          </a:xfrm>
          <a:prstGeom prst="rect">
            <a:avLst/>
          </a:prstGeom>
          <a:noFill/>
          <a:ln w="9525">
            <a:noFill/>
            <a:miter lim="800000"/>
            <a:headEnd/>
            <a:tailEnd/>
          </a:ln>
        </p:spPr>
        <p:txBody>
          <a:bodyPr/>
          <a:lstStyle/>
          <a:p>
            <a:pPr marL="342900" lvl="1" indent="-342900">
              <a:lnSpc>
                <a:spcPct val="80000"/>
              </a:lnSpc>
              <a:spcBef>
                <a:spcPts val="0"/>
              </a:spcBef>
            </a:pPr>
            <a:r>
              <a:rPr lang="en-US" sz="2200" dirty="0">
                <a:solidFill>
                  <a:srgbClr val="3333FF"/>
                </a:solidFill>
                <a:latin typeface="+mn-lt"/>
              </a:rPr>
              <a:t>	</a:t>
            </a:r>
            <a:r>
              <a:rPr lang="en-US" sz="2200" i="1" dirty="0" smtClean="0"/>
              <a:t> </a:t>
            </a:r>
            <a:r>
              <a:rPr lang="en-US" sz="2200" i="1" dirty="0" err="1" smtClean="0">
                <a:solidFill>
                  <a:srgbClr val="3333FF"/>
                </a:solidFill>
              </a:rPr>
              <a:t>insert_after</a:t>
            </a:r>
            <a:r>
              <a:rPr lang="en-US" sz="2200" dirty="0" smtClean="0">
                <a:solidFill>
                  <a:srgbClr val="3333FF"/>
                </a:solidFill>
              </a:rPr>
              <a:t> (</a:t>
            </a:r>
            <a:r>
              <a:rPr lang="en-US" sz="2200" i="1" dirty="0" err="1" smtClean="0">
                <a:solidFill>
                  <a:srgbClr val="3333FF"/>
                </a:solidFill>
              </a:rPr>
              <a:t>i</a:t>
            </a:r>
            <a:r>
              <a:rPr lang="en-US" sz="2200" dirty="0" smtClean="0">
                <a:solidFill>
                  <a:srgbClr val="3333FF"/>
                </a:solidFill>
              </a:rPr>
              <a:t>, </a:t>
            </a:r>
            <a:r>
              <a:rPr lang="en-US" sz="2200" i="1" dirty="0" smtClean="0">
                <a:solidFill>
                  <a:srgbClr val="3333FF"/>
                </a:solidFill>
              </a:rPr>
              <a:t>j</a:t>
            </a:r>
            <a:r>
              <a:rPr lang="en-US" sz="2200" dirty="0" smtClean="0">
                <a:solidFill>
                  <a:srgbClr val="3333FF"/>
                </a:solidFill>
              </a:rPr>
              <a:t>: </a:t>
            </a:r>
            <a:r>
              <a:rPr lang="en-US" sz="2200" i="1" dirty="0" smtClean="0">
                <a:solidFill>
                  <a:srgbClr val="3333FF"/>
                </a:solidFill>
              </a:rPr>
              <a:t>INTEGER</a:t>
            </a:r>
            <a:r>
              <a:rPr lang="en-US" sz="2200" dirty="0" smtClean="0">
                <a:solidFill>
                  <a:srgbClr val="3333FF"/>
                </a:solidFill>
              </a:rPr>
              <a:t>)</a:t>
            </a:r>
            <a:r>
              <a:rPr lang="en-US" sz="2200" dirty="0" smtClean="0">
                <a:solidFill>
                  <a:srgbClr val="3333FF"/>
                </a:solidFill>
                <a:latin typeface="+mn-lt"/>
              </a:rPr>
              <a:t> </a:t>
            </a:r>
            <a:endParaRPr lang="en-US" sz="2200" b="1" i="1" dirty="0">
              <a:solidFill>
                <a:srgbClr val="3333FF"/>
              </a:solidFill>
              <a:latin typeface="+mn-lt"/>
            </a:endParaRPr>
          </a:p>
          <a:p>
            <a:pPr marL="342900" indent="-342900">
              <a:lnSpc>
                <a:spcPct val="80000"/>
              </a:lnSpc>
              <a:spcBef>
                <a:spcPts val="0"/>
              </a:spcBef>
              <a:buFont typeface="Wingdings" pitchFamily="2" charset="2"/>
              <a:buNone/>
            </a:pPr>
            <a:r>
              <a:rPr lang="en-US" sz="2200" i="1" dirty="0">
                <a:solidFill>
                  <a:srgbClr val="3333FF"/>
                </a:solidFill>
                <a:latin typeface="+mn-lt"/>
              </a:rPr>
              <a:t>	</a:t>
            </a:r>
            <a:r>
              <a:rPr lang="en-US" sz="2200" dirty="0">
                <a:solidFill>
                  <a:srgbClr val="990000"/>
                </a:solidFill>
                <a:latin typeface="+mn-lt"/>
              </a:rPr>
              <a:t>		-- </a:t>
            </a:r>
            <a:r>
              <a:rPr lang="en-US" sz="2200" dirty="0" smtClean="0">
                <a:solidFill>
                  <a:srgbClr val="990000"/>
                </a:solidFill>
                <a:latin typeface="+mn-lt"/>
              </a:rPr>
              <a:t>Insert `j’ after `</a:t>
            </a:r>
            <a:r>
              <a:rPr lang="en-US" sz="2200" dirty="0" err="1" smtClean="0">
                <a:solidFill>
                  <a:srgbClr val="990000"/>
                </a:solidFill>
                <a:latin typeface="+mn-lt"/>
              </a:rPr>
              <a:t>i</a:t>
            </a:r>
            <a:r>
              <a:rPr lang="en-US" sz="2200" dirty="0" smtClean="0">
                <a:solidFill>
                  <a:srgbClr val="990000"/>
                </a:solidFill>
                <a:latin typeface="+mn-lt"/>
              </a:rPr>
              <a:t>’ if present</a:t>
            </a:r>
            <a:endParaRPr lang="en-US" sz="2200" dirty="0">
              <a:solidFill>
                <a:srgbClr val="990000"/>
              </a:solidFill>
              <a:latin typeface="+mn-lt"/>
            </a:endParaRPr>
          </a:p>
          <a:p>
            <a:pPr marL="342900" indent="-342900">
              <a:lnSpc>
                <a:spcPct val="80000"/>
              </a:lnSpc>
              <a:spcBef>
                <a:spcPts val="0"/>
              </a:spcBef>
              <a:buFont typeface="Wingdings" pitchFamily="2" charset="2"/>
              <a:buNone/>
            </a:pPr>
            <a:r>
              <a:rPr lang="en-US" sz="2200" dirty="0">
                <a:solidFill>
                  <a:srgbClr val="990000"/>
                </a:solidFill>
                <a:latin typeface="+mn-lt"/>
              </a:rPr>
              <a:t>		</a:t>
            </a:r>
            <a:r>
              <a:rPr lang="en-US" sz="2200" b="1" dirty="0">
                <a:solidFill>
                  <a:srgbClr val="333399"/>
                </a:solidFill>
                <a:latin typeface="+mn-lt"/>
              </a:rPr>
              <a:t>local</a:t>
            </a:r>
          </a:p>
          <a:p>
            <a:pPr marL="342900" indent="-342900">
              <a:lnSpc>
                <a:spcPct val="80000"/>
              </a:lnSpc>
              <a:spcBef>
                <a:spcPts val="0"/>
              </a:spcBef>
              <a:buFont typeface="Wingdings" pitchFamily="2" charset="2"/>
              <a:buNone/>
            </a:pPr>
            <a:r>
              <a:rPr lang="en-US" sz="2200" dirty="0">
                <a:solidFill>
                  <a:srgbClr val="990000"/>
                </a:solidFill>
                <a:latin typeface="+mn-lt"/>
              </a:rPr>
              <a:t>			</a:t>
            </a:r>
            <a:r>
              <a:rPr lang="en-US" sz="2200" i="1" dirty="0" smtClean="0">
                <a:solidFill>
                  <a:srgbClr val="3333FF"/>
                </a:solidFill>
                <a:latin typeface="+mn-lt"/>
              </a:rPr>
              <a:t>temp, new</a:t>
            </a:r>
            <a:r>
              <a:rPr lang="en-US" sz="2200" dirty="0" smtClean="0">
                <a:solidFill>
                  <a:srgbClr val="3333FF"/>
                </a:solidFill>
                <a:latin typeface="+mn-lt"/>
              </a:rPr>
              <a:t>: </a:t>
            </a:r>
            <a:r>
              <a:rPr lang="en-US" sz="2200" i="1" dirty="0">
                <a:solidFill>
                  <a:srgbClr val="3333FF"/>
                </a:solidFill>
                <a:latin typeface="+mn-lt"/>
              </a:rPr>
              <a:t>INT_LINKABLE</a:t>
            </a:r>
            <a:r>
              <a:rPr lang="en-US" sz="2200" dirty="0">
                <a:solidFill>
                  <a:srgbClr val="3333FF"/>
                </a:solidFill>
                <a:latin typeface="+mn-lt"/>
              </a:rPr>
              <a:t>	</a:t>
            </a:r>
            <a:r>
              <a:rPr lang="en-US" sz="2200" i="1" dirty="0">
                <a:solidFill>
                  <a:srgbClr val="3333FF"/>
                </a:solidFill>
                <a:latin typeface="+mn-lt"/>
              </a:rPr>
              <a:t>		</a:t>
            </a:r>
          </a:p>
          <a:p>
            <a:pPr marL="342900" indent="-342900">
              <a:lnSpc>
                <a:spcPct val="80000"/>
              </a:lnSpc>
              <a:spcBef>
                <a:spcPts val="0"/>
              </a:spcBef>
              <a:buFont typeface="Wingdings" pitchFamily="2" charset="2"/>
              <a:buNone/>
            </a:pPr>
            <a:r>
              <a:rPr lang="en-US" sz="2200" i="1" dirty="0">
                <a:solidFill>
                  <a:srgbClr val="3333FF"/>
                </a:solidFill>
                <a:latin typeface="+mn-lt"/>
              </a:rPr>
              <a:t>		</a:t>
            </a:r>
            <a:r>
              <a:rPr lang="en-US" sz="2200" b="1" dirty="0">
                <a:solidFill>
                  <a:srgbClr val="333399"/>
                </a:solidFill>
                <a:latin typeface="+mn-lt"/>
              </a:rPr>
              <a:t>do</a:t>
            </a:r>
          </a:p>
          <a:p>
            <a:pPr marL="342900" indent="-342900">
              <a:lnSpc>
                <a:spcPct val="80000"/>
              </a:lnSpc>
              <a:spcBef>
                <a:spcPts val="0"/>
              </a:spcBef>
              <a:buFont typeface="Wingdings" pitchFamily="2" charset="2"/>
              <a:buNone/>
            </a:pPr>
            <a:r>
              <a:rPr lang="en-US" sz="2200" b="1" dirty="0">
                <a:solidFill>
                  <a:schemeClr val="accent2"/>
                </a:solidFill>
                <a:latin typeface="+mn-lt"/>
              </a:rPr>
              <a:t>			</a:t>
            </a:r>
            <a:r>
              <a:rPr lang="en-US" sz="2200" b="1" dirty="0">
                <a:solidFill>
                  <a:srgbClr val="333399"/>
                </a:solidFill>
                <a:latin typeface="+mn-lt"/>
              </a:rPr>
              <a:t>from</a:t>
            </a:r>
          </a:p>
          <a:p>
            <a:pPr marL="342900" indent="-342900">
              <a:lnSpc>
                <a:spcPct val="80000"/>
              </a:lnSpc>
              <a:spcBef>
                <a:spcPts val="0"/>
              </a:spcBef>
              <a:buFont typeface="Wingdings" pitchFamily="2" charset="2"/>
              <a:buNone/>
            </a:pPr>
            <a:r>
              <a:rPr lang="en-US" sz="2200" b="1" dirty="0">
                <a:solidFill>
                  <a:schemeClr val="accent2"/>
                </a:solidFill>
                <a:latin typeface="+mn-lt"/>
              </a:rPr>
              <a:t>				</a:t>
            </a:r>
            <a:r>
              <a:rPr lang="en-US" sz="2200" i="1" dirty="0">
                <a:solidFill>
                  <a:srgbClr val="3333FF"/>
                </a:solidFill>
                <a:latin typeface="+mn-lt"/>
              </a:rPr>
              <a:t>temp</a:t>
            </a:r>
            <a:r>
              <a:rPr lang="en-US" sz="2200" dirty="0">
                <a:solidFill>
                  <a:srgbClr val="3333FF"/>
                </a:solidFill>
                <a:latin typeface="+mn-lt"/>
              </a:rPr>
              <a:t> := </a:t>
            </a:r>
            <a:r>
              <a:rPr lang="en-US" sz="2200" i="1" dirty="0" err="1">
                <a:solidFill>
                  <a:srgbClr val="3333FF"/>
                </a:solidFill>
                <a:latin typeface="+mn-lt"/>
              </a:rPr>
              <a:t>first_element</a:t>
            </a:r>
            <a:endParaRPr lang="en-US" sz="2200" i="1" dirty="0">
              <a:solidFill>
                <a:srgbClr val="3333FF"/>
              </a:solidFill>
              <a:latin typeface="+mn-lt"/>
            </a:endParaRPr>
          </a:p>
          <a:p>
            <a:pPr marL="342900" indent="-342900">
              <a:lnSpc>
                <a:spcPct val="80000"/>
              </a:lnSpc>
              <a:spcBef>
                <a:spcPts val="0"/>
              </a:spcBef>
              <a:buFont typeface="Wingdings" pitchFamily="2" charset="2"/>
              <a:buNone/>
            </a:pPr>
            <a:r>
              <a:rPr lang="en-US" sz="2200" b="1" dirty="0">
                <a:solidFill>
                  <a:schemeClr val="accent2"/>
                </a:solidFill>
                <a:latin typeface="+mn-lt"/>
              </a:rPr>
              <a:t>			</a:t>
            </a:r>
            <a:r>
              <a:rPr lang="en-US" sz="2200" b="1" dirty="0">
                <a:solidFill>
                  <a:srgbClr val="333399"/>
                </a:solidFill>
                <a:latin typeface="+mn-lt"/>
              </a:rPr>
              <a:t>until</a:t>
            </a:r>
          </a:p>
          <a:p>
            <a:pPr marL="342900" indent="-342900">
              <a:lnSpc>
                <a:spcPct val="80000"/>
              </a:lnSpc>
              <a:spcBef>
                <a:spcPts val="0"/>
              </a:spcBef>
              <a:buFont typeface="Wingdings" pitchFamily="2" charset="2"/>
              <a:buNone/>
            </a:pPr>
            <a:r>
              <a:rPr lang="en-US" sz="2200" b="1" dirty="0">
                <a:solidFill>
                  <a:schemeClr val="accent2"/>
                </a:solidFill>
                <a:latin typeface="+mn-lt"/>
              </a:rPr>
              <a:t>				</a:t>
            </a:r>
            <a:r>
              <a:rPr lang="en-US" sz="2200" i="1" dirty="0" smtClean="0">
                <a:solidFill>
                  <a:srgbClr val="3333FF"/>
                </a:solidFill>
                <a:latin typeface="+mn-lt"/>
              </a:rPr>
              <a:t>temp</a:t>
            </a:r>
            <a:r>
              <a:rPr lang="en-US" sz="2200" dirty="0" smtClean="0">
                <a:solidFill>
                  <a:srgbClr val="3333FF"/>
                </a:solidFill>
                <a:latin typeface="+mn-lt"/>
              </a:rPr>
              <a:t> </a:t>
            </a:r>
            <a:r>
              <a:rPr lang="en-US" sz="2200" dirty="0">
                <a:solidFill>
                  <a:srgbClr val="3333FF"/>
                </a:solidFill>
                <a:latin typeface="+mn-lt"/>
              </a:rPr>
              <a:t>= </a:t>
            </a:r>
            <a:r>
              <a:rPr lang="en-US" sz="2200" b="1" dirty="0" smtClean="0">
                <a:solidFill>
                  <a:srgbClr val="333399"/>
                </a:solidFill>
                <a:latin typeface="+mn-lt"/>
              </a:rPr>
              <a:t>Void</a:t>
            </a:r>
            <a:r>
              <a:rPr lang="en-US" sz="2200" b="1" dirty="0">
                <a:solidFill>
                  <a:schemeClr val="accent2"/>
                </a:solidFill>
                <a:latin typeface="+mn-lt"/>
              </a:rPr>
              <a:t>	</a:t>
            </a:r>
            <a:r>
              <a:rPr lang="en-US" sz="2200" b="1" dirty="0" smtClean="0">
                <a:solidFill>
                  <a:schemeClr val="accent2"/>
                </a:solidFill>
                <a:latin typeface="+mn-lt"/>
              </a:rPr>
              <a:t>or else </a:t>
            </a:r>
            <a:r>
              <a:rPr lang="en-US" sz="2200" i="1" dirty="0" err="1" smtClean="0">
                <a:solidFill>
                  <a:srgbClr val="3333FF"/>
                </a:solidFill>
                <a:latin typeface="+mn-lt"/>
              </a:rPr>
              <a:t>temp.item</a:t>
            </a:r>
            <a:r>
              <a:rPr lang="en-US" sz="2200" dirty="0" smtClean="0">
                <a:solidFill>
                  <a:srgbClr val="3333FF"/>
                </a:solidFill>
                <a:latin typeface="+mn-lt"/>
              </a:rPr>
              <a:t> = </a:t>
            </a:r>
            <a:r>
              <a:rPr lang="en-US" sz="2200" i="1" dirty="0" err="1" smtClean="0">
                <a:solidFill>
                  <a:srgbClr val="3333FF"/>
                </a:solidFill>
                <a:latin typeface="+mn-lt"/>
              </a:rPr>
              <a:t>i</a:t>
            </a:r>
            <a:endParaRPr lang="en-US" sz="2200" i="1" dirty="0" smtClean="0">
              <a:solidFill>
                <a:srgbClr val="3333FF"/>
              </a:solidFill>
              <a:latin typeface="+mn-lt"/>
            </a:endParaRPr>
          </a:p>
          <a:p>
            <a:pPr marL="342900" indent="-342900">
              <a:lnSpc>
                <a:spcPct val="80000"/>
              </a:lnSpc>
              <a:spcBef>
                <a:spcPts val="0"/>
              </a:spcBef>
              <a:buFont typeface="Wingdings" pitchFamily="2" charset="2"/>
              <a:buNone/>
            </a:pPr>
            <a:r>
              <a:rPr lang="en-US" sz="2200" b="1" dirty="0" smtClean="0">
                <a:solidFill>
                  <a:schemeClr val="accent2"/>
                </a:solidFill>
                <a:latin typeface="+mn-lt"/>
              </a:rPr>
              <a:t>			</a:t>
            </a:r>
            <a:r>
              <a:rPr lang="en-US" sz="2200" b="1" dirty="0" smtClean="0">
                <a:solidFill>
                  <a:srgbClr val="333399"/>
                </a:solidFill>
                <a:latin typeface="+mn-lt"/>
              </a:rPr>
              <a:t>loop</a:t>
            </a:r>
            <a:endParaRPr lang="en-US" sz="2200" b="1" dirty="0">
              <a:solidFill>
                <a:srgbClr val="333399"/>
              </a:solidFill>
              <a:latin typeface="+mn-lt"/>
            </a:endParaRPr>
          </a:p>
          <a:p>
            <a:pPr marL="342900" indent="-342900">
              <a:lnSpc>
                <a:spcPct val="80000"/>
              </a:lnSpc>
              <a:spcBef>
                <a:spcPts val="0"/>
              </a:spcBef>
              <a:buFont typeface="Wingdings" pitchFamily="2" charset="2"/>
              <a:buNone/>
            </a:pPr>
            <a:r>
              <a:rPr lang="en-US" sz="2200" b="1" dirty="0">
                <a:solidFill>
                  <a:schemeClr val="accent2"/>
                </a:solidFill>
                <a:latin typeface="+mn-lt"/>
              </a:rPr>
              <a:t>				</a:t>
            </a:r>
            <a:r>
              <a:rPr lang="en-US" sz="2200" i="1" dirty="0" smtClean="0">
                <a:solidFill>
                  <a:srgbClr val="3333FF"/>
                </a:solidFill>
                <a:latin typeface="+mn-lt"/>
              </a:rPr>
              <a:t>temp</a:t>
            </a:r>
            <a:r>
              <a:rPr lang="en-US" sz="2200" dirty="0" smtClean="0">
                <a:solidFill>
                  <a:srgbClr val="3333FF"/>
                </a:solidFill>
                <a:latin typeface="+mn-lt"/>
              </a:rPr>
              <a:t> </a:t>
            </a:r>
            <a:r>
              <a:rPr lang="en-US" sz="2200" dirty="0">
                <a:solidFill>
                  <a:srgbClr val="3333FF"/>
                </a:solidFill>
                <a:latin typeface="+mn-lt"/>
              </a:rPr>
              <a:t>:= </a:t>
            </a:r>
            <a:r>
              <a:rPr lang="en-US" sz="2200" i="1" dirty="0" err="1">
                <a:solidFill>
                  <a:srgbClr val="3333FF"/>
                </a:solidFill>
                <a:latin typeface="+mn-lt"/>
              </a:rPr>
              <a:t>temp</a:t>
            </a:r>
            <a:r>
              <a:rPr lang="en-US" sz="2200" dirty="0" err="1">
                <a:solidFill>
                  <a:srgbClr val="3333FF"/>
                </a:solidFill>
                <a:latin typeface="+mn-lt"/>
              </a:rPr>
              <a:t>.</a:t>
            </a:r>
            <a:r>
              <a:rPr lang="en-US" sz="2200" i="1" dirty="0" err="1">
                <a:solidFill>
                  <a:srgbClr val="3333FF"/>
                </a:solidFill>
                <a:latin typeface="+mn-lt"/>
              </a:rPr>
              <a:t>right</a:t>
            </a:r>
            <a:endParaRPr lang="en-US" sz="2200" i="1" dirty="0">
              <a:solidFill>
                <a:srgbClr val="3333FF"/>
              </a:solidFill>
              <a:latin typeface="+mn-lt"/>
            </a:endParaRPr>
          </a:p>
          <a:p>
            <a:pPr marL="342900" indent="-342900">
              <a:lnSpc>
                <a:spcPct val="80000"/>
              </a:lnSpc>
              <a:spcBef>
                <a:spcPts val="0"/>
              </a:spcBef>
              <a:buFont typeface="Wingdings" pitchFamily="2" charset="2"/>
              <a:buNone/>
            </a:pPr>
            <a:r>
              <a:rPr lang="en-US" sz="2200" b="1" dirty="0">
                <a:solidFill>
                  <a:schemeClr val="accent2"/>
                </a:solidFill>
                <a:latin typeface="+mn-lt"/>
              </a:rPr>
              <a:t>			</a:t>
            </a:r>
            <a:r>
              <a:rPr lang="en-US" sz="2200" b="1" dirty="0" smtClean="0">
                <a:solidFill>
                  <a:srgbClr val="333399"/>
                </a:solidFill>
                <a:latin typeface="+mn-lt"/>
              </a:rPr>
              <a:t>end</a:t>
            </a:r>
          </a:p>
          <a:p>
            <a:pPr marL="342900" indent="-342900">
              <a:lnSpc>
                <a:spcPct val="80000"/>
              </a:lnSpc>
              <a:spcBef>
                <a:spcPts val="0"/>
              </a:spcBef>
              <a:buFont typeface="Wingdings" pitchFamily="2" charset="2"/>
              <a:buNone/>
            </a:pPr>
            <a:r>
              <a:rPr lang="en-US" sz="2200" b="1" dirty="0" smtClean="0">
                <a:solidFill>
                  <a:srgbClr val="333399"/>
                </a:solidFill>
                <a:latin typeface="+mn-lt"/>
              </a:rPr>
              <a:t>			if </a:t>
            </a:r>
            <a:r>
              <a:rPr lang="en-US" sz="2200" i="1" dirty="0" smtClean="0">
                <a:solidFill>
                  <a:srgbClr val="3333FF"/>
                </a:solidFill>
                <a:latin typeface="+mn-lt"/>
              </a:rPr>
              <a:t>temp</a:t>
            </a:r>
            <a:r>
              <a:rPr lang="en-US" sz="2200" dirty="0" smtClean="0">
                <a:solidFill>
                  <a:srgbClr val="3333FF"/>
                </a:solidFill>
                <a:latin typeface="+mn-lt"/>
              </a:rPr>
              <a:t> /= </a:t>
            </a:r>
            <a:r>
              <a:rPr lang="en-US" sz="2200" b="1" dirty="0" smtClean="0">
                <a:solidFill>
                  <a:srgbClr val="333399"/>
                </a:solidFill>
                <a:latin typeface="+mn-lt"/>
              </a:rPr>
              <a:t>Void</a:t>
            </a:r>
            <a:r>
              <a:rPr lang="en-US" sz="2200" dirty="0" smtClean="0">
                <a:solidFill>
                  <a:srgbClr val="3333FF"/>
                </a:solidFill>
                <a:latin typeface="+mn-lt"/>
              </a:rPr>
              <a:t> </a:t>
            </a:r>
            <a:r>
              <a:rPr lang="en-US" sz="2200" b="1" dirty="0" smtClean="0">
                <a:solidFill>
                  <a:srgbClr val="333399"/>
                </a:solidFill>
                <a:latin typeface="+mn-lt"/>
              </a:rPr>
              <a:t>then</a:t>
            </a:r>
          </a:p>
          <a:p>
            <a:pPr marL="342900" indent="-342900">
              <a:lnSpc>
                <a:spcPct val="80000"/>
              </a:lnSpc>
              <a:spcBef>
                <a:spcPts val="0"/>
              </a:spcBef>
              <a:buFont typeface="Wingdings" pitchFamily="2" charset="2"/>
              <a:buNone/>
            </a:pPr>
            <a:r>
              <a:rPr lang="en-US" sz="2200" b="1" dirty="0" smtClean="0">
                <a:solidFill>
                  <a:srgbClr val="333399"/>
                </a:solidFill>
                <a:latin typeface="+mn-lt"/>
              </a:rPr>
              <a:t>				create </a:t>
            </a:r>
            <a:r>
              <a:rPr lang="en-US" sz="2200" i="1" dirty="0" err="1" smtClean="0">
                <a:solidFill>
                  <a:srgbClr val="3333FF"/>
                </a:solidFill>
                <a:latin typeface="+mn-lt"/>
              </a:rPr>
              <a:t>new.put</a:t>
            </a:r>
            <a:r>
              <a:rPr lang="en-US" sz="2200" dirty="0" smtClean="0">
                <a:solidFill>
                  <a:srgbClr val="3333FF"/>
                </a:solidFill>
                <a:latin typeface="+mn-lt"/>
              </a:rPr>
              <a:t> (</a:t>
            </a:r>
            <a:r>
              <a:rPr lang="en-US" sz="2200" i="1" dirty="0" smtClean="0">
                <a:solidFill>
                  <a:srgbClr val="3333FF"/>
                </a:solidFill>
                <a:latin typeface="+mn-lt"/>
              </a:rPr>
              <a:t>j</a:t>
            </a:r>
            <a:r>
              <a:rPr lang="en-US" sz="2200" dirty="0" smtClean="0">
                <a:solidFill>
                  <a:srgbClr val="3333FF"/>
                </a:solidFill>
                <a:latin typeface="+mn-lt"/>
              </a:rPr>
              <a:t>)</a:t>
            </a:r>
          </a:p>
          <a:p>
            <a:pPr marL="342900" indent="-342900">
              <a:lnSpc>
                <a:spcPct val="80000"/>
              </a:lnSpc>
              <a:spcBef>
                <a:spcPts val="0"/>
              </a:spcBef>
              <a:buFont typeface="Wingdings" pitchFamily="2" charset="2"/>
              <a:buNone/>
            </a:pPr>
            <a:r>
              <a:rPr lang="en-US" sz="2200" b="1" dirty="0" smtClean="0">
                <a:solidFill>
                  <a:srgbClr val="333399"/>
                </a:solidFill>
                <a:latin typeface="+mn-lt"/>
              </a:rPr>
              <a:t>				</a:t>
            </a:r>
            <a:r>
              <a:rPr lang="en-US" sz="2200" i="1" dirty="0" err="1" smtClean="0">
                <a:solidFill>
                  <a:srgbClr val="3333FF"/>
                </a:solidFill>
                <a:latin typeface="+mn-lt"/>
              </a:rPr>
              <a:t>new.put_right</a:t>
            </a:r>
            <a:r>
              <a:rPr lang="en-US" sz="2200" dirty="0" smtClean="0">
                <a:solidFill>
                  <a:srgbClr val="3333FF"/>
                </a:solidFill>
                <a:latin typeface="+mn-lt"/>
              </a:rPr>
              <a:t> (</a:t>
            </a:r>
            <a:r>
              <a:rPr lang="en-US" sz="2200" i="1" dirty="0" err="1" smtClean="0">
                <a:solidFill>
                  <a:srgbClr val="3333FF"/>
                </a:solidFill>
                <a:latin typeface="+mn-lt"/>
              </a:rPr>
              <a:t>temp.right</a:t>
            </a:r>
            <a:r>
              <a:rPr lang="en-US" sz="2200" dirty="0" smtClean="0">
                <a:solidFill>
                  <a:srgbClr val="3333FF"/>
                </a:solidFill>
                <a:latin typeface="+mn-lt"/>
              </a:rPr>
              <a:t>)</a:t>
            </a:r>
          </a:p>
          <a:p>
            <a:pPr marL="342900" indent="-342900">
              <a:lnSpc>
                <a:spcPct val="80000"/>
              </a:lnSpc>
              <a:spcBef>
                <a:spcPts val="0"/>
              </a:spcBef>
              <a:buFont typeface="Wingdings" pitchFamily="2" charset="2"/>
              <a:buNone/>
            </a:pPr>
            <a:r>
              <a:rPr lang="en-US" sz="2200" dirty="0" smtClean="0">
                <a:solidFill>
                  <a:srgbClr val="3333FF"/>
                </a:solidFill>
                <a:latin typeface="+mn-lt"/>
              </a:rPr>
              <a:t>				</a:t>
            </a:r>
            <a:r>
              <a:rPr lang="en-US" sz="2200" i="1" dirty="0" err="1" smtClean="0">
                <a:solidFill>
                  <a:srgbClr val="3333FF"/>
                </a:solidFill>
                <a:latin typeface="+mn-lt"/>
              </a:rPr>
              <a:t>temp.put_right</a:t>
            </a:r>
            <a:r>
              <a:rPr lang="en-US" sz="2200" dirty="0" smtClean="0">
                <a:solidFill>
                  <a:srgbClr val="3333FF"/>
                </a:solidFill>
                <a:latin typeface="+mn-lt"/>
              </a:rPr>
              <a:t> (</a:t>
            </a:r>
            <a:r>
              <a:rPr lang="en-US" sz="2200" i="1" dirty="0" smtClean="0">
                <a:solidFill>
                  <a:srgbClr val="3333FF"/>
                </a:solidFill>
                <a:latin typeface="+mn-lt"/>
              </a:rPr>
              <a:t>new</a:t>
            </a:r>
            <a:r>
              <a:rPr lang="en-US" sz="2200" dirty="0" smtClean="0">
                <a:solidFill>
                  <a:srgbClr val="3333FF"/>
                </a:solidFill>
                <a:latin typeface="+mn-lt"/>
              </a:rPr>
              <a:t>)</a:t>
            </a:r>
          </a:p>
          <a:p>
            <a:pPr marL="342900" indent="-342900">
              <a:lnSpc>
                <a:spcPct val="80000"/>
              </a:lnSpc>
              <a:spcBef>
                <a:spcPts val="0"/>
              </a:spcBef>
              <a:buFont typeface="Wingdings" pitchFamily="2" charset="2"/>
              <a:buNone/>
            </a:pPr>
            <a:r>
              <a:rPr lang="en-US" sz="2200" b="1" dirty="0" smtClean="0">
                <a:solidFill>
                  <a:srgbClr val="333399"/>
                </a:solidFill>
                <a:latin typeface="+mn-lt"/>
              </a:rPr>
              <a:t>				</a:t>
            </a:r>
            <a:r>
              <a:rPr lang="en-US" sz="2200" i="1" dirty="0" smtClean="0">
                <a:solidFill>
                  <a:srgbClr val="3333FF"/>
                </a:solidFill>
              </a:rPr>
              <a:t>count </a:t>
            </a:r>
            <a:r>
              <a:rPr lang="en-US" sz="2200" dirty="0" smtClean="0">
                <a:solidFill>
                  <a:srgbClr val="3333FF"/>
                </a:solidFill>
              </a:rPr>
              <a:t>:=</a:t>
            </a:r>
            <a:r>
              <a:rPr lang="en-US" sz="2200" i="1" dirty="0" smtClean="0">
                <a:solidFill>
                  <a:srgbClr val="3333FF"/>
                </a:solidFill>
              </a:rPr>
              <a:t> count </a:t>
            </a:r>
            <a:r>
              <a:rPr lang="en-US" sz="2200" dirty="0" smtClean="0">
                <a:solidFill>
                  <a:srgbClr val="3333FF"/>
                </a:solidFill>
              </a:rPr>
              <a:t>+ 1</a:t>
            </a:r>
          </a:p>
          <a:p>
            <a:pPr marL="342900" indent="-342900">
              <a:lnSpc>
                <a:spcPct val="80000"/>
              </a:lnSpc>
              <a:spcBef>
                <a:spcPts val="0"/>
              </a:spcBef>
              <a:buFont typeface="Wingdings" pitchFamily="2" charset="2"/>
              <a:buNone/>
            </a:pPr>
            <a:r>
              <a:rPr lang="en-US" sz="2200" b="1" dirty="0" smtClean="0">
                <a:solidFill>
                  <a:srgbClr val="3333FF"/>
                </a:solidFill>
                <a:latin typeface="+mn-lt"/>
              </a:rPr>
              <a:t>				</a:t>
            </a:r>
            <a:r>
              <a:rPr lang="en-US" sz="2200" b="1" dirty="0" smtClean="0">
                <a:solidFill>
                  <a:srgbClr val="333399"/>
                </a:solidFill>
                <a:latin typeface="+mn-lt"/>
              </a:rPr>
              <a:t>if</a:t>
            </a:r>
            <a:r>
              <a:rPr lang="en-US" sz="2200" b="1" dirty="0" smtClean="0">
                <a:solidFill>
                  <a:srgbClr val="3333FF"/>
                </a:solidFill>
                <a:latin typeface="+mn-lt"/>
              </a:rPr>
              <a:t> </a:t>
            </a:r>
            <a:r>
              <a:rPr lang="en-US" sz="2200" i="1" dirty="0" smtClean="0">
                <a:solidFill>
                  <a:srgbClr val="3333FF"/>
                </a:solidFill>
                <a:latin typeface="+mn-lt"/>
              </a:rPr>
              <a:t>temp</a:t>
            </a:r>
            <a:r>
              <a:rPr lang="en-US" sz="2200" dirty="0" smtClean="0">
                <a:solidFill>
                  <a:srgbClr val="3333FF"/>
                </a:solidFill>
                <a:latin typeface="+mn-lt"/>
              </a:rPr>
              <a:t> = </a:t>
            </a:r>
            <a:r>
              <a:rPr lang="en-US" sz="2200" i="1" dirty="0" err="1" smtClean="0">
                <a:solidFill>
                  <a:srgbClr val="3333FF"/>
                </a:solidFill>
                <a:latin typeface="+mn-lt"/>
              </a:rPr>
              <a:t>last_element</a:t>
            </a:r>
            <a:r>
              <a:rPr lang="en-US" sz="2200" dirty="0" smtClean="0">
                <a:solidFill>
                  <a:srgbClr val="3333FF"/>
                </a:solidFill>
                <a:latin typeface="+mn-lt"/>
              </a:rPr>
              <a:t>  </a:t>
            </a:r>
            <a:r>
              <a:rPr lang="en-US" sz="2200" b="1" dirty="0" smtClean="0">
                <a:solidFill>
                  <a:srgbClr val="333399"/>
                </a:solidFill>
                <a:latin typeface="+mn-lt"/>
              </a:rPr>
              <a:t>then</a:t>
            </a:r>
          </a:p>
          <a:p>
            <a:pPr marL="342900" indent="-342900">
              <a:lnSpc>
                <a:spcPct val="80000"/>
              </a:lnSpc>
              <a:spcBef>
                <a:spcPts val="0"/>
              </a:spcBef>
              <a:buFont typeface="Wingdings" pitchFamily="2" charset="2"/>
              <a:buNone/>
            </a:pPr>
            <a:r>
              <a:rPr lang="en-US" sz="2200" b="1" dirty="0" smtClean="0">
                <a:solidFill>
                  <a:srgbClr val="3333FF"/>
                </a:solidFill>
                <a:latin typeface="+mn-lt"/>
              </a:rPr>
              <a:t>					</a:t>
            </a:r>
            <a:r>
              <a:rPr lang="en-US" sz="2200" i="1" dirty="0" err="1" smtClean="0">
                <a:solidFill>
                  <a:srgbClr val="3333FF"/>
                </a:solidFill>
                <a:latin typeface="+mn-lt"/>
              </a:rPr>
              <a:t>last_element</a:t>
            </a:r>
            <a:r>
              <a:rPr lang="en-US" sz="2200" dirty="0" smtClean="0">
                <a:solidFill>
                  <a:srgbClr val="3333FF"/>
                </a:solidFill>
                <a:latin typeface="+mn-lt"/>
              </a:rPr>
              <a:t> := </a:t>
            </a:r>
            <a:r>
              <a:rPr lang="en-US" sz="2200" i="1" dirty="0" smtClean="0">
                <a:solidFill>
                  <a:srgbClr val="3333FF"/>
                </a:solidFill>
                <a:latin typeface="+mn-lt"/>
              </a:rPr>
              <a:t>new</a:t>
            </a:r>
          </a:p>
          <a:p>
            <a:pPr marL="342900" indent="-342900">
              <a:lnSpc>
                <a:spcPct val="80000"/>
              </a:lnSpc>
              <a:spcBef>
                <a:spcPts val="0"/>
              </a:spcBef>
              <a:buFont typeface="Wingdings" pitchFamily="2" charset="2"/>
              <a:buNone/>
            </a:pPr>
            <a:r>
              <a:rPr lang="en-US" sz="2200" b="1" dirty="0" smtClean="0">
                <a:solidFill>
                  <a:srgbClr val="3333FF"/>
                </a:solidFill>
                <a:latin typeface="+mn-lt"/>
              </a:rPr>
              <a:t>				</a:t>
            </a:r>
            <a:r>
              <a:rPr lang="en-US" sz="2200" b="1" dirty="0" smtClean="0">
                <a:solidFill>
                  <a:srgbClr val="333399"/>
                </a:solidFill>
                <a:latin typeface="+mn-lt"/>
              </a:rPr>
              <a:t>end</a:t>
            </a:r>
          </a:p>
          <a:p>
            <a:pPr marL="342900" indent="-342900">
              <a:lnSpc>
                <a:spcPct val="80000"/>
              </a:lnSpc>
              <a:spcBef>
                <a:spcPts val="0"/>
              </a:spcBef>
              <a:buFont typeface="Wingdings" pitchFamily="2" charset="2"/>
              <a:buNone/>
            </a:pPr>
            <a:r>
              <a:rPr lang="en-US" sz="2200" b="1" dirty="0" smtClean="0">
                <a:solidFill>
                  <a:srgbClr val="333399"/>
                </a:solidFill>
                <a:latin typeface="+mn-lt"/>
              </a:rPr>
              <a:t>			end</a:t>
            </a:r>
            <a:endParaRPr lang="en-US" sz="2200" b="1" dirty="0">
              <a:solidFill>
                <a:srgbClr val="333399"/>
              </a:solidFill>
              <a:latin typeface="+mn-lt"/>
            </a:endParaRPr>
          </a:p>
          <a:p>
            <a:pPr marL="342900" indent="-342900">
              <a:lnSpc>
                <a:spcPct val="50000"/>
              </a:lnSpc>
              <a:spcBef>
                <a:spcPts val="0"/>
              </a:spcBef>
              <a:buFont typeface="Wingdings" pitchFamily="2" charset="2"/>
              <a:buNone/>
            </a:pPr>
            <a:r>
              <a:rPr lang="en-US" sz="2200" i="1" dirty="0">
                <a:solidFill>
                  <a:srgbClr val="3333FF"/>
                </a:solidFill>
                <a:latin typeface="+mn-lt"/>
              </a:rPr>
              <a:t>		</a:t>
            </a:r>
            <a:r>
              <a:rPr lang="en-US" sz="2200" b="1" dirty="0">
                <a:solidFill>
                  <a:srgbClr val="333399"/>
                </a:solidFill>
                <a:latin typeface="+mn-lt"/>
              </a:rPr>
              <a:t>end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Structured programming</a:t>
            </a:r>
            <a:endParaRPr lang="de-CH" smtClean="0"/>
          </a:p>
        </p:txBody>
      </p:sp>
      <p:sp>
        <p:nvSpPr>
          <p:cNvPr id="5123" name="Content Placeholder 2"/>
          <p:cNvSpPr>
            <a:spLocks noGrp="1"/>
          </p:cNvSpPr>
          <p:nvPr>
            <p:ph idx="1"/>
          </p:nvPr>
        </p:nvSpPr>
        <p:spPr>
          <a:xfrm>
            <a:off x="277813" y="875323"/>
            <a:ext cx="8675687" cy="1756752"/>
          </a:xfrm>
        </p:spPr>
        <p:txBody>
          <a:bodyPr/>
          <a:lstStyle/>
          <a:p>
            <a:pPr>
              <a:buFont typeface="Wingdings" pitchFamily="2" charset="2"/>
              <a:buChar char="Ø"/>
            </a:pPr>
            <a:r>
              <a:rPr lang="en-US" dirty="0" smtClean="0">
                <a:solidFill>
                  <a:schemeClr val="tx1"/>
                </a:solidFill>
              </a:rPr>
              <a:t> If the order of execution could be changed arbitrarily, it would be hard to understand programs</a:t>
            </a:r>
          </a:p>
          <a:p>
            <a:pPr>
              <a:buFont typeface="Wingdings" pitchFamily="2" charset="2"/>
              <a:buChar char="Ø"/>
            </a:pPr>
            <a:r>
              <a:rPr lang="en-US" dirty="0" smtClean="0">
                <a:solidFill>
                  <a:schemeClr val="tx1"/>
                </a:solidFill>
              </a:rPr>
              <a:t> In </a:t>
            </a:r>
            <a:r>
              <a:rPr lang="en-US" dirty="0" smtClean="0">
                <a:solidFill>
                  <a:srgbClr val="990000"/>
                </a:solidFill>
              </a:rPr>
              <a:t>structured programming</a:t>
            </a:r>
            <a:r>
              <a:rPr lang="en-US" dirty="0" smtClean="0">
                <a:solidFill>
                  <a:schemeClr val="tx1"/>
                </a:solidFill>
              </a:rPr>
              <a:t> instructions can be combined only in three ways:</a:t>
            </a:r>
            <a:endParaRPr lang="de-CH" dirty="0" smtClean="0">
              <a:solidFill>
                <a:schemeClr val="tx1"/>
              </a:solidFill>
            </a:endParaRPr>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smtClean="0"/>
          </a:p>
          <a:p>
            <a:pPr>
              <a:defRPr/>
            </a:pPr>
            <a:endParaRPr lang="en-US"/>
          </a:p>
        </p:txBody>
      </p:sp>
      <p:sp>
        <p:nvSpPr>
          <p:cNvPr id="6" name="Rounded Rectangle 5"/>
          <p:cNvSpPr>
            <a:spLocks noChangeArrowheads="1"/>
          </p:cNvSpPr>
          <p:nvPr/>
        </p:nvSpPr>
        <p:spPr bwMode="auto">
          <a:xfrm>
            <a:off x="1373188" y="3106738"/>
            <a:ext cx="942975" cy="342900"/>
          </a:xfrm>
          <a:prstGeom prst="roundRect">
            <a:avLst>
              <a:gd name="adj" fmla="val 16667"/>
            </a:avLst>
          </a:prstGeom>
          <a:solidFill>
            <a:srgbClr val="DDDDDD"/>
          </a:solidFill>
          <a:ln w="25400" algn="ctr">
            <a:solidFill>
              <a:schemeClr val="bg2"/>
            </a:solidFill>
            <a:round/>
            <a:headEnd/>
            <a:tailEnd/>
          </a:ln>
        </p:spPr>
        <p:txBody>
          <a:bodyPr anchor="ctr"/>
          <a:lstStyle/>
          <a:p>
            <a:pPr algn="ctr"/>
            <a:r>
              <a:rPr lang="en-US" sz="1800" b="1">
                <a:latin typeface="+mn-lt"/>
              </a:rPr>
              <a:t>i_1</a:t>
            </a:r>
            <a:endParaRPr lang="de-CH" sz="1800" b="1">
              <a:latin typeface="+mn-lt"/>
            </a:endParaRPr>
          </a:p>
        </p:txBody>
      </p:sp>
      <p:sp>
        <p:nvSpPr>
          <p:cNvPr id="8" name="Flowchart: Decision 7"/>
          <p:cNvSpPr>
            <a:spLocks noChangeArrowheads="1"/>
          </p:cNvSpPr>
          <p:nvPr/>
        </p:nvSpPr>
        <p:spPr bwMode="auto">
          <a:xfrm>
            <a:off x="4065588" y="3079750"/>
            <a:ext cx="1000125" cy="477838"/>
          </a:xfrm>
          <a:prstGeom prst="flowChartDecision">
            <a:avLst/>
          </a:prstGeom>
          <a:solidFill>
            <a:srgbClr val="DDDDDD"/>
          </a:solidFill>
          <a:ln w="25400" algn="ctr">
            <a:solidFill>
              <a:schemeClr val="bg2"/>
            </a:solidFill>
            <a:miter lim="800000"/>
            <a:headEnd/>
            <a:tailEnd/>
          </a:ln>
        </p:spPr>
        <p:txBody>
          <a:bodyPr anchor="ctr"/>
          <a:lstStyle/>
          <a:p>
            <a:pPr algn="ctr">
              <a:defRPr/>
            </a:pPr>
            <a:r>
              <a:rPr lang="en-US" sz="1800" b="1" dirty="0">
                <a:latin typeface="+mn-lt"/>
              </a:rPr>
              <a:t>c</a:t>
            </a:r>
            <a:endParaRPr lang="de-CH" sz="1800" b="1" dirty="0">
              <a:latin typeface="+mn-lt"/>
            </a:endParaRPr>
          </a:p>
        </p:txBody>
      </p:sp>
      <p:sp>
        <p:nvSpPr>
          <p:cNvPr id="9" name="Rounded Rectangle 8"/>
          <p:cNvSpPr>
            <a:spLocks noChangeArrowheads="1"/>
          </p:cNvSpPr>
          <p:nvPr/>
        </p:nvSpPr>
        <p:spPr bwMode="auto">
          <a:xfrm>
            <a:off x="1373188" y="4168775"/>
            <a:ext cx="942975" cy="341313"/>
          </a:xfrm>
          <a:prstGeom prst="roundRect">
            <a:avLst>
              <a:gd name="adj" fmla="val 16667"/>
            </a:avLst>
          </a:prstGeom>
          <a:solidFill>
            <a:srgbClr val="DDDDDD"/>
          </a:solidFill>
          <a:ln w="25400" algn="ctr">
            <a:solidFill>
              <a:schemeClr val="bg2"/>
            </a:solidFill>
            <a:round/>
            <a:headEnd/>
            <a:tailEnd/>
          </a:ln>
        </p:spPr>
        <p:txBody>
          <a:bodyPr anchor="ctr"/>
          <a:lstStyle/>
          <a:p>
            <a:pPr algn="ctr"/>
            <a:r>
              <a:rPr lang="en-US" sz="1800" b="1">
                <a:latin typeface="+mn-lt"/>
              </a:rPr>
              <a:t>i_2</a:t>
            </a:r>
            <a:endParaRPr lang="de-CH" sz="1800" b="1">
              <a:latin typeface="+mn-lt"/>
            </a:endParaRPr>
          </a:p>
        </p:txBody>
      </p:sp>
      <p:sp>
        <p:nvSpPr>
          <p:cNvPr id="10" name="Rounded Rectangle 9"/>
          <p:cNvSpPr>
            <a:spLocks noChangeArrowheads="1"/>
          </p:cNvSpPr>
          <p:nvPr/>
        </p:nvSpPr>
        <p:spPr bwMode="auto">
          <a:xfrm>
            <a:off x="3289300" y="3863975"/>
            <a:ext cx="847725" cy="341313"/>
          </a:xfrm>
          <a:prstGeom prst="roundRect">
            <a:avLst>
              <a:gd name="adj" fmla="val 16667"/>
            </a:avLst>
          </a:prstGeom>
          <a:solidFill>
            <a:srgbClr val="DDDDDD"/>
          </a:solidFill>
          <a:ln w="25400" algn="ctr">
            <a:solidFill>
              <a:schemeClr val="bg2"/>
            </a:solidFill>
            <a:round/>
            <a:headEnd/>
            <a:tailEnd/>
          </a:ln>
        </p:spPr>
        <p:txBody>
          <a:bodyPr anchor="ctr"/>
          <a:lstStyle/>
          <a:p>
            <a:pPr algn="ctr"/>
            <a:r>
              <a:rPr lang="en-US" sz="1800" b="1">
                <a:latin typeface="+mn-lt"/>
              </a:rPr>
              <a:t>i_1</a:t>
            </a:r>
            <a:endParaRPr lang="de-CH" sz="1800" b="1">
              <a:latin typeface="+mn-lt"/>
            </a:endParaRPr>
          </a:p>
        </p:txBody>
      </p:sp>
      <p:sp>
        <p:nvSpPr>
          <p:cNvPr id="11" name="Rounded Rectangle 10"/>
          <p:cNvSpPr>
            <a:spLocks noChangeArrowheads="1"/>
          </p:cNvSpPr>
          <p:nvPr/>
        </p:nvSpPr>
        <p:spPr bwMode="auto">
          <a:xfrm>
            <a:off x="5089525" y="3863975"/>
            <a:ext cx="771525" cy="341313"/>
          </a:xfrm>
          <a:prstGeom prst="roundRect">
            <a:avLst>
              <a:gd name="adj" fmla="val 16667"/>
            </a:avLst>
          </a:prstGeom>
          <a:solidFill>
            <a:srgbClr val="DDDDDD"/>
          </a:solidFill>
          <a:ln w="25400" algn="ctr">
            <a:solidFill>
              <a:schemeClr val="bg2"/>
            </a:solidFill>
            <a:round/>
            <a:headEnd/>
            <a:tailEnd/>
          </a:ln>
        </p:spPr>
        <p:txBody>
          <a:bodyPr anchor="ctr"/>
          <a:lstStyle/>
          <a:p>
            <a:pPr algn="ctr"/>
            <a:r>
              <a:rPr lang="en-US" sz="1800" b="1">
                <a:latin typeface="+mn-lt"/>
              </a:rPr>
              <a:t>i_2</a:t>
            </a:r>
            <a:endParaRPr lang="de-CH" sz="1800" b="1">
              <a:latin typeface="+mn-lt"/>
            </a:endParaRPr>
          </a:p>
        </p:txBody>
      </p:sp>
      <p:sp>
        <p:nvSpPr>
          <p:cNvPr id="12" name="Flowchart: Decision 11"/>
          <p:cNvSpPr>
            <a:spLocks noChangeArrowheads="1"/>
          </p:cNvSpPr>
          <p:nvPr/>
        </p:nvSpPr>
        <p:spPr bwMode="auto">
          <a:xfrm>
            <a:off x="7297738" y="3067050"/>
            <a:ext cx="1000125" cy="477838"/>
          </a:xfrm>
          <a:prstGeom prst="flowChartDecision">
            <a:avLst/>
          </a:prstGeom>
          <a:solidFill>
            <a:srgbClr val="DDDDDD"/>
          </a:solidFill>
          <a:ln w="25400" algn="ctr">
            <a:solidFill>
              <a:schemeClr val="bg2"/>
            </a:solidFill>
            <a:miter lim="800000"/>
            <a:headEnd/>
            <a:tailEnd/>
          </a:ln>
        </p:spPr>
        <p:txBody>
          <a:bodyPr anchor="ctr"/>
          <a:lstStyle/>
          <a:p>
            <a:pPr algn="ctr">
              <a:defRPr/>
            </a:pPr>
            <a:r>
              <a:rPr lang="en-US" sz="1800" b="1" dirty="0">
                <a:latin typeface="+mn-lt"/>
              </a:rPr>
              <a:t>c</a:t>
            </a:r>
            <a:endParaRPr lang="de-CH" sz="1800" b="1" dirty="0">
              <a:latin typeface="+mn-lt"/>
            </a:endParaRPr>
          </a:p>
        </p:txBody>
      </p:sp>
      <p:sp>
        <p:nvSpPr>
          <p:cNvPr id="13" name="Rounded Rectangle 12"/>
          <p:cNvSpPr>
            <a:spLocks noChangeArrowheads="1"/>
          </p:cNvSpPr>
          <p:nvPr/>
        </p:nvSpPr>
        <p:spPr bwMode="auto">
          <a:xfrm>
            <a:off x="7402513" y="4003675"/>
            <a:ext cx="790575" cy="322263"/>
          </a:xfrm>
          <a:prstGeom prst="roundRect">
            <a:avLst>
              <a:gd name="adj" fmla="val 16667"/>
            </a:avLst>
          </a:prstGeom>
          <a:solidFill>
            <a:srgbClr val="DDDDDD"/>
          </a:solidFill>
          <a:ln w="25400" algn="ctr">
            <a:solidFill>
              <a:schemeClr val="bg2"/>
            </a:solidFill>
            <a:round/>
            <a:headEnd/>
            <a:tailEnd/>
          </a:ln>
        </p:spPr>
        <p:txBody>
          <a:bodyPr anchor="ctr"/>
          <a:lstStyle/>
          <a:p>
            <a:pPr algn="ctr">
              <a:defRPr/>
            </a:pPr>
            <a:r>
              <a:rPr lang="en-US" sz="1800" b="1" dirty="0" err="1">
                <a:latin typeface="+mn-lt"/>
              </a:rPr>
              <a:t>i</a:t>
            </a:r>
            <a:endParaRPr lang="de-CH" sz="1800" b="1" dirty="0">
              <a:latin typeface="+mn-lt"/>
            </a:endParaRPr>
          </a:p>
        </p:txBody>
      </p:sp>
      <p:cxnSp>
        <p:nvCxnSpPr>
          <p:cNvPr id="15" name="Straight Arrow Connector 14"/>
          <p:cNvCxnSpPr>
            <a:cxnSpLocks noChangeShapeType="1"/>
            <a:stCxn id="6" idx="2"/>
            <a:endCxn id="9" idx="0"/>
          </p:cNvCxnSpPr>
          <p:nvPr/>
        </p:nvCxnSpPr>
        <p:spPr bwMode="auto">
          <a:xfrm>
            <a:off x="1844675" y="3462338"/>
            <a:ext cx="0" cy="693737"/>
          </a:xfrm>
          <a:prstGeom prst="straightConnector1">
            <a:avLst/>
          </a:prstGeom>
          <a:noFill/>
          <a:ln w="25400" algn="ctr">
            <a:solidFill>
              <a:schemeClr val="tx1"/>
            </a:solidFill>
            <a:round/>
            <a:headEnd/>
            <a:tailEnd type="arrow" w="med" len="med"/>
          </a:ln>
        </p:spPr>
      </p:cxnSp>
      <p:cxnSp>
        <p:nvCxnSpPr>
          <p:cNvPr id="19" name="Shape 18"/>
          <p:cNvCxnSpPr>
            <a:cxnSpLocks noChangeShapeType="1"/>
            <a:stCxn id="8" idx="1"/>
            <a:endCxn id="10" idx="0"/>
          </p:cNvCxnSpPr>
          <p:nvPr/>
        </p:nvCxnSpPr>
        <p:spPr bwMode="auto">
          <a:xfrm rot="10800000" flipV="1">
            <a:off x="3713163" y="3319463"/>
            <a:ext cx="339725" cy="531812"/>
          </a:xfrm>
          <a:prstGeom prst="bentConnector2">
            <a:avLst/>
          </a:prstGeom>
          <a:noFill/>
          <a:ln w="25400" algn="ctr">
            <a:solidFill>
              <a:schemeClr val="tx1"/>
            </a:solidFill>
            <a:miter lim="800000"/>
            <a:headEnd/>
            <a:tailEnd type="arrow" w="med" len="med"/>
          </a:ln>
        </p:spPr>
      </p:cxnSp>
      <p:cxnSp>
        <p:nvCxnSpPr>
          <p:cNvPr id="20" name="Shape 19"/>
          <p:cNvCxnSpPr>
            <a:cxnSpLocks noChangeShapeType="1"/>
            <a:stCxn id="8" idx="3"/>
            <a:endCxn id="11" idx="0"/>
          </p:cNvCxnSpPr>
          <p:nvPr/>
        </p:nvCxnSpPr>
        <p:spPr bwMode="auto">
          <a:xfrm>
            <a:off x="5078413" y="3319463"/>
            <a:ext cx="396875" cy="531812"/>
          </a:xfrm>
          <a:prstGeom prst="bentConnector2">
            <a:avLst/>
          </a:prstGeom>
          <a:noFill/>
          <a:ln w="25400" algn="ctr">
            <a:solidFill>
              <a:schemeClr val="tx1"/>
            </a:solidFill>
            <a:miter lim="800000"/>
            <a:headEnd/>
            <a:tailEnd type="arrow" w="med" len="med"/>
          </a:ln>
        </p:spPr>
      </p:cxnSp>
      <p:cxnSp>
        <p:nvCxnSpPr>
          <p:cNvPr id="28" name="Straight Arrow Connector 27"/>
          <p:cNvCxnSpPr/>
          <p:nvPr/>
        </p:nvCxnSpPr>
        <p:spPr>
          <a:xfrm rot="5400000">
            <a:off x="1665287" y="4676776"/>
            <a:ext cx="3143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4442619" y="4718844"/>
            <a:ext cx="314325"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hape 30"/>
          <p:cNvCxnSpPr>
            <a:stCxn id="10" idx="2"/>
          </p:cNvCxnSpPr>
          <p:nvPr/>
        </p:nvCxnSpPr>
        <p:spPr>
          <a:xfrm rot="16200000" flipH="1">
            <a:off x="4076700" y="3854451"/>
            <a:ext cx="338137" cy="1065212"/>
          </a:xfrm>
          <a:prstGeom prst="bentConnector2">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hape 31"/>
          <p:cNvCxnSpPr>
            <a:stCxn id="11" idx="2"/>
          </p:cNvCxnSpPr>
          <p:nvPr/>
        </p:nvCxnSpPr>
        <p:spPr>
          <a:xfrm rot="5400000">
            <a:off x="4811713" y="3892550"/>
            <a:ext cx="338137" cy="989013"/>
          </a:xfrm>
          <a:prstGeom prst="bentConnector2">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noChangeShapeType="1"/>
          </p:cNvCxnSpPr>
          <p:nvPr/>
        </p:nvCxnSpPr>
        <p:spPr bwMode="auto">
          <a:xfrm flipH="1">
            <a:off x="4556125" y="2825750"/>
            <a:ext cx="1588" cy="266700"/>
          </a:xfrm>
          <a:prstGeom prst="straightConnector1">
            <a:avLst/>
          </a:prstGeom>
          <a:noFill/>
          <a:ln w="25400" algn="ctr">
            <a:solidFill>
              <a:schemeClr val="tx1"/>
            </a:solidFill>
            <a:round/>
            <a:headEnd/>
            <a:tailEnd type="arrow" w="med" len="med"/>
          </a:ln>
        </p:spPr>
      </p:cxnSp>
      <p:cxnSp>
        <p:nvCxnSpPr>
          <p:cNvPr id="36" name="Straight Arrow Connector 35"/>
          <p:cNvCxnSpPr/>
          <p:nvPr/>
        </p:nvCxnSpPr>
        <p:spPr>
          <a:xfrm rot="5400000">
            <a:off x="7650162" y="2922588"/>
            <a:ext cx="3143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3" idx="0"/>
          </p:cNvCxnSpPr>
          <p:nvPr/>
        </p:nvCxnSpPr>
        <p:spPr>
          <a:xfrm rot="5400000">
            <a:off x="7604919" y="3796506"/>
            <a:ext cx="38735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hape 39"/>
          <p:cNvCxnSpPr>
            <a:cxnSpLocks noChangeShapeType="1"/>
            <a:stCxn id="13" idx="2"/>
            <a:endCxn id="12" idx="1"/>
          </p:cNvCxnSpPr>
          <p:nvPr/>
        </p:nvCxnSpPr>
        <p:spPr bwMode="auto">
          <a:xfrm rot="16200000" flipV="1">
            <a:off x="7025481" y="3566320"/>
            <a:ext cx="1031875" cy="512762"/>
          </a:xfrm>
          <a:prstGeom prst="bentConnector4">
            <a:avLst>
              <a:gd name="adj1" fmla="val -20769"/>
              <a:gd name="adj2" fmla="val 142106"/>
            </a:avLst>
          </a:prstGeom>
          <a:noFill/>
          <a:ln w="25400" algn="ctr">
            <a:solidFill>
              <a:schemeClr val="tx1"/>
            </a:solidFill>
            <a:miter lim="800000"/>
            <a:headEnd/>
            <a:tailEnd type="arrow" w="med" len="med"/>
          </a:ln>
        </p:spPr>
      </p:cxnSp>
      <p:cxnSp>
        <p:nvCxnSpPr>
          <p:cNvPr id="44" name="Straight Arrow Connector 43"/>
          <p:cNvCxnSpPr>
            <a:cxnSpLocks noChangeShapeType="1"/>
            <a:stCxn id="12" idx="3"/>
          </p:cNvCxnSpPr>
          <p:nvPr/>
        </p:nvCxnSpPr>
        <p:spPr bwMode="auto">
          <a:xfrm>
            <a:off x="8310563" y="3306763"/>
            <a:ext cx="509587" cy="0"/>
          </a:xfrm>
          <a:prstGeom prst="straightConnector1">
            <a:avLst/>
          </a:prstGeom>
          <a:noFill/>
          <a:ln w="25400" algn="ctr">
            <a:solidFill>
              <a:schemeClr val="tx1"/>
            </a:solidFill>
            <a:round/>
            <a:headEnd/>
            <a:tailEnd type="arrow" w="med" len="med"/>
          </a:ln>
        </p:spPr>
      </p:cxnSp>
      <p:sp>
        <p:nvSpPr>
          <p:cNvPr id="50" name="TextBox 49"/>
          <p:cNvSpPr txBox="1">
            <a:spLocks noChangeArrowheads="1"/>
          </p:cNvSpPr>
          <p:nvPr/>
        </p:nvSpPr>
        <p:spPr bwMode="auto">
          <a:xfrm>
            <a:off x="1037853" y="4791075"/>
            <a:ext cx="1574470" cy="461665"/>
          </a:xfrm>
          <a:prstGeom prst="rect">
            <a:avLst/>
          </a:prstGeom>
          <a:noFill/>
          <a:ln w="9525">
            <a:noFill/>
            <a:miter lim="800000"/>
            <a:headEnd/>
            <a:tailEnd/>
          </a:ln>
        </p:spPr>
        <p:txBody>
          <a:bodyPr wrap="none">
            <a:spAutoFit/>
          </a:bodyPr>
          <a:lstStyle/>
          <a:p>
            <a:r>
              <a:rPr lang="en-US" dirty="0">
                <a:solidFill>
                  <a:srgbClr val="CC0000"/>
                </a:solidFill>
                <a:latin typeface="+mn-lt"/>
              </a:rPr>
              <a:t>compound</a:t>
            </a:r>
            <a:endParaRPr lang="de-CH" dirty="0">
              <a:solidFill>
                <a:srgbClr val="CC0000"/>
              </a:solidFill>
              <a:latin typeface="+mn-lt"/>
            </a:endParaRPr>
          </a:p>
        </p:txBody>
      </p:sp>
      <p:sp>
        <p:nvSpPr>
          <p:cNvPr id="51" name="TextBox 50"/>
          <p:cNvSpPr txBox="1">
            <a:spLocks noChangeArrowheads="1"/>
          </p:cNvSpPr>
          <p:nvPr/>
        </p:nvSpPr>
        <p:spPr bwMode="auto">
          <a:xfrm>
            <a:off x="3732698" y="4829175"/>
            <a:ext cx="1731564" cy="461665"/>
          </a:xfrm>
          <a:prstGeom prst="rect">
            <a:avLst/>
          </a:prstGeom>
          <a:noFill/>
          <a:ln w="9525">
            <a:noFill/>
            <a:miter lim="800000"/>
            <a:headEnd/>
            <a:tailEnd/>
          </a:ln>
        </p:spPr>
        <p:txBody>
          <a:bodyPr wrap="none">
            <a:spAutoFit/>
          </a:bodyPr>
          <a:lstStyle/>
          <a:p>
            <a:r>
              <a:rPr lang="en-US" dirty="0">
                <a:solidFill>
                  <a:srgbClr val="CC0000"/>
                </a:solidFill>
                <a:latin typeface="+mn-lt"/>
              </a:rPr>
              <a:t>conditional</a:t>
            </a:r>
            <a:endParaRPr lang="de-CH" dirty="0">
              <a:solidFill>
                <a:srgbClr val="CC0000"/>
              </a:solidFill>
              <a:latin typeface="+mn-lt"/>
            </a:endParaRPr>
          </a:p>
        </p:txBody>
      </p:sp>
      <p:sp>
        <p:nvSpPr>
          <p:cNvPr id="52" name="TextBox 51"/>
          <p:cNvSpPr txBox="1">
            <a:spLocks noChangeArrowheads="1"/>
          </p:cNvSpPr>
          <p:nvPr/>
        </p:nvSpPr>
        <p:spPr bwMode="auto">
          <a:xfrm>
            <a:off x="7430230" y="4829175"/>
            <a:ext cx="758541" cy="461665"/>
          </a:xfrm>
          <a:prstGeom prst="rect">
            <a:avLst/>
          </a:prstGeom>
          <a:noFill/>
          <a:ln w="9525">
            <a:noFill/>
            <a:miter lim="800000"/>
            <a:headEnd/>
            <a:tailEnd/>
          </a:ln>
        </p:spPr>
        <p:txBody>
          <a:bodyPr wrap="none">
            <a:spAutoFit/>
          </a:bodyPr>
          <a:lstStyle/>
          <a:p>
            <a:r>
              <a:rPr lang="en-US" dirty="0">
                <a:solidFill>
                  <a:srgbClr val="CC0000"/>
                </a:solidFill>
                <a:latin typeface="+mn-lt"/>
              </a:rPr>
              <a:t>loop</a:t>
            </a:r>
            <a:endParaRPr lang="de-CH" dirty="0">
              <a:solidFill>
                <a:srgbClr val="CC0000"/>
              </a:solidFill>
              <a:latin typeface="+mn-lt"/>
            </a:endParaRPr>
          </a:p>
        </p:txBody>
      </p:sp>
      <p:cxnSp>
        <p:nvCxnSpPr>
          <p:cNvPr id="2" name="Straight Arrow Connector 34"/>
          <p:cNvCxnSpPr>
            <a:cxnSpLocks noChangeShapeType="1"/>
          </p:cNvCxnSpPr>
          <p:nvPr/>
        </p:nvCxnSpPr>
        <p:spPr bwMode="auto">
          <a:xfrm flipH="1">
            <a:off x="1831975" y="2835275"/>
            <a:ext cx="1588" cy="266700"/>
          </a:xfrm>
          <a:prstGeom prst="straightConnector1">
            <a:avLst/>
          </a:prstGeom>
          <a:noFill/>
          <a:ln w="25400" algn="ctr">
            <a:solidFill>
              <a:schemeClr val="tx1"/>
            </a:solidFill>
            <a:round/>
            <a:headEnd/>
            <a:tailEnd type="arrow" w="med" len="med"/>
          </a:ln>
        </p:spPr>
      </p:cxnSp>
      <p:sp>
        <p:nvSpPr>
          <p:cNvPr id="5151" name="Text Box 31"/>
          <p:cNvSpPr txBox="1">
            <a:spLocks noChangeArrowheads="1"/>
          </p:cNvSpPr>
          <p:nvPr/>
        </p:nvSpPr>
        <p:spPr bwMode="auto">
          <a:xfrm>
            <a:off x="2952750" y="3352800"/>
            <a:ext cx="914400" cy="366713"/>
          </a:xfrm>
          <a:prstGeom prst="rect">
            <a:avLst/>
          </a:prstGeom>
          <a:noFill/>
          <a:ln w="9525">
            <a:noFill/>
            <a:miter lim="800000"/>
            <a:headEnd/>
            <a:tailEnd/>
          </a:ln>
        </p:spPr>
        <p:txBody>
          <a:bodyPr>
            <a:spAutoFit/>
          </a:bodyPr>
          <a:lstStyle/>
          <a:p>
            <a:pPr>
              <a:spcBef>
                <a:spcPct val="50000"/>
              </a:spcBef>
            </a:pPr>
            <a:r>
              <a:rPr lang="en-US" sz="1800" b="1">
                <a:solidFill>
                  <a:srgbClr val="003399"/>
                </a:solidFill>
                <a:latin typeface="+mn-lt"/>
              </a:rPr>
              <a:t>True</a:t>
            </a:r>
            <a:endParaRPr lang="ru-RU" sz="1800" b="1">
              <a:solidFill>
                <a:srgbClr val="003399"/>
              </a:solidFill>
              <a:latin typeface="+mn-lt"/>
            </a:endParaRPr>
          </a:p>
        </p:txBody>
      </p:sp>
      <p:sp>
        <p:nvSpPr>
          <p:cNvPr id="5152" name="Text Box 32"/>
          <p:cNvSpPr txBox="1">
            <a:spLocks noChangeArrowheads="1"/>
          </p:cNvSpPr>
          <p:nvPr/>
        </p:nvSpPr>
        <p:spPr bwMode="auto">
          <a:xfrm>
            <a:off x="5467350" y="3352800"/>
            <a:ext cx="914400" cy="366713"/>
          </a:xfrm>
          <a:prstGeom prst="rect">
            <a:avLst/>
          </a:prstGeom>
          <a:noFill/>
          <a:ln w="9525">
            <a:noFill/>
            <a:miter lim="800000"/>
            <a:headEnd/>
            <a:tailEnd/>
          </a:ln>
        </p:spPr>
        <p:txBody>
          <a:bodyPr>
            <a:spAutoFit/>
          </a:bodyPr>
          <a:lstStyle/>
          <a:p>
            <a:pPr>
              <a:spcBef>
                <a:spcPct val="50000"/>
              </a:spcBef>
            </a:pPr>
            <a:r>
              <a:rPr lang="en-US" sz="1800" b="1">
                <a:solidFill>
                  <a:srgbClr val="003399"/>
                </a:solidFill>
                <a:latin typeface="+mn-lt"/>
              </a:rPr>
              <a:t>False</a:t>
            </a:r>
            <a:endParaRPr lang="ru-RU" sz="1800" b="1">
              <a:solidFill>
                <a:srgbClr val="003399"/>
              </a:solidFill>
              <a:latin typeface="+mn-lt"/>
            </a:endParaRPr>
          </a:p>
        </p:txBody>
      </p:sp>
      <p:sp>
        <p:nvSpPr>
          <p:cNvPr id="5153" name="Text Box 33"/>
          <p:cNvSpPr txBox="1">
            <a:spLocks noChangeArrowheads="1"/>
          </p:cNvSpPr>
          <p:nvPr/>
        </p:nvSpPr>
        <p:spPr bwMode="auto">
          <a:xfrm>
            <a:off x="7791450" y="3562350"/>
            <a:ext cx="914400" cy="366713"/>
          </a:xfrm>
          <a:prstGeom prst="rect">
            <a:avLst/>
          </a:prstGeom>
          <a:noFill/>
          <a:ln w="9525">
            <a:noFill/>
            <a:miter lim="800000"/>
            <a:headEnd/>
            <a:tailEnd/>
          </a:ln>
        </p:spPr>
        <p:txBody>
          <a:bodyPr>
            <a:spAutoFit/>
          </a:bodyPr>
          <a:lstStyle/>
          <a:p>
            <a:pPr>
              <a:spcBef>
                <a:spcPct val="50000"/>
              </a:spcBef>
            </a:pPr>
            <a:r>
              <a:rPr lang="en-US" sz="1800" b="1">
                <a:solidFill>
                  <a:srgbClr val="003399"/>
                </a:solidFill>
                <a:latin typeface="+mn-lt"/>
              </a:rPr>
              <a:t>False</a:t>
            </a:r>
            <a:endParaRPr lang="ru-RU" sz="1800" b="1">
              <a:solidFill>
                <a:srgbClr val="003399"/>
              </a:solidFill>
              <a:latin typeface="+mn-lt"/>
            </a:endParaRPr>
          </a:p>
        </p:txBody>
      </p:sp>
      <p:sp>
        <p:nvSpPr>
          <p:cNvPr id="5154" name="Text Box 34"/>
          <p:cNvSpPr txBox="1">
            <a:spLocks noChangeArrowheads="1"/>
          </p:cNvSpPr>
          <p:nvPr/>
        </p:nvSpPr>
        <p:spPr bwMode="auto">
          <a:xfrm>
            <a:off x="8134350" y="2924175"/>
            <a:ext cx="914400" cy="366713"/>
          </a:xfrm>
          <a:prstGeom prst="rect">
            <a:avLst/>
          </a:prstGeom>
          <a:noFill/>
          <a:ln w="9525">
            <a:noFill/>
            <a:miter lim="800000"/>
            <a:headEnd/>
            <a:tailEnd/>
          </a:ln>
        </p:spPr>
        <p:txBody>
          <a:bodyPr>
            <a:spAutoFit/>
          </a:bodyPr>
          <a:lstStyle/>
          <a:p>
            <a:pPr>
              <a:spcBef>
                <a:spcPct val="50000"/>
              </a:spcBef>
            </a:pPr>
            <a:r>
              <a:rPr lang="en-US" sz="1800" b="1">
                <a:solidFill>
                  <a:srgbClr val="003399"/>
                </a:solidFill>
                <a:latin typeface="+mn-lt"/>
              </a:rPr>
              <a:t>True</a:t>
            </a:r>
            <a:endParaRPr lang="ru-RU" sz="1800" b="1">
              <a:solidFill>
                <a:srgbClr val="003399"/>
              </a:solidFill>
              <a:latin typeface="+mn-lt"/>
            </a:endParaRPr>
          </a:p>
        </p:txBody>
      </p:sp>
      <p:sp>
        <p:nvSpPr>
          <p:cNvPr id="5155" name="Content Placeholder 2"/>
          <p:cNvSpPr>
            <a:spLocks/>
          </p:cNvSpPr>
          <p:nvPr/>
        </p:nvSpPr>
        <p:spPr bwMode="auto">
          <a:xfrm>
            <a:off x="315913" y="5418138"/>
            <a:ext cx="8424862" cy="887412"/>
          </a:xfrm>
          <a:prstGeom prst="rect">
            <a:avLst/>
          </a:prstGeom>
          <a:noFill/>
          <a:ln w="9525">
            <a:noFill/>
            <a:miter lim="800000"/>
            <a:headEnd/>
            <a:tailEnd/>
          </a:ln>
        </p:spPr>
        <p:txBody>
          <a:bodyPr/>
          <a:lstStyle/>
          <a:p>
            <a:pPr marL="342900" indent="-342900" eaLnBrk="0" hangingPunct="0">
              <a:spcBef>
                <a:spcPct val="20000"/>
              </a:spcBef>
              <a:buClr>
                <a:srgbClr val="990000"/>
              </a:buClr>
              <a:buFont typeface="Wingdings" pitchFamily="2" charset="2"/>
              <a:buChar char="Ø"/>
            </a:pPr>
            <a:r>
              <a:rPr lang="en-US" dirty="0">
                <a:latin typeface="+mn-lt"/>
              </a:rPr>
              <a:t>Each of these blocks has a single entrance and exit and is itself an instruction</a:t>
            </a:r>
          </a:p>
        </p:txBody>
      </p:sp>
      <p:sp>
        <p:nvSpPr>
          <p:cNvPr id="38" name="Rectangular Callout 37"/>
          <p:cNvSpPr/>
          <p:nvPr/>
        </p:nvSpPr>
        <p:spPr bwMode="auto">
          <a:xfrm>
            <a:off x="127635" y="3652231"/>
            <a:ext cx="1438772" cy="318655"/>
          </a:xfrm>
          <a:prstGeom prst="wedgeRectCallout">
            <a:avLst>
              <a:gd name="adj1" fmla="val 36291"/>
              <a:gd name="adj2" fmla="val -136215"/>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Instruction</a:t>
            </a:r>
            <a:endParaRPr lang="de-CH" sz="1800" kern="1200" dirty="0">
              <a:solidFill>
                <a:srgbClr val="333399"/>
              </a:solidFill>
              <a:latin typeface="Comic Sans MS" pitchFamily="66" charset="0"/>
              <a:ea typeface="+mn-ea"/>
              <a:cs typeface="+mn-cs"/>
            </a:endParaRPr>
          </a:p>
        </p:txBody>
      </p:sp>
      <p:sp>
        <p:nvSpPr>
          <p:cNvPr id="39" name="Rectangular Callout 38"/>
          <p:cNvSpPr/>
          <p:nvPr/>
        </p:nvSpPr>
        <p:spPr bwMode="auto">
          <a:xfrm>
            <a:off x="2695906" y="2594707"/>
            <a:ext cx="1438772" cy="318655"/>
          </a:xfrm>
          <a:prstGeom prst="wedgeRectCallout">
            <a:avLst>
              <a:gd name="adj1" fmla="val 61160"/>
              <a:gd name="adj2" fmla="val 123293"/>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Condition</a:t>
            </a:r>
            <a:endParaRPr lang="de-CH" sz="18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15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15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15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15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50" grpId="0"/>
      <p:bldP spid="51" grpId="0"/>
      <p:bldP spid="52" grpId="0"/>
      <p:bldP spid="5151" grpId="0"/>
      <p:bldP spid="5152" grpId="0"/>
      <p:bldP spid="5153" grpId="0"/>
      <p:bldP spid="5154" grpId="0"/>
      <p:bldP spid="5155" grpId="0"/>
      <p:bldP spid="38" grpId="0" animBg="1"/>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Conditional</a:t>
            </a:r>
            <a:endParaRPr lang="ru-RU" smtClean="0"/>
          </a:p>
        </p:txBody>
      </p:sp>
      <p:sp>
        <p:nvSpPr>
          <p:cNvPr id="6147" name="Rectangle 3"/>
          <p:cNvSpPr>
            <a:spLocks noGrp="1" noChangeArrowheads="1"/>
          </p:cNvSpPr>
          <p:nvPr>
            <p:ph type="body" idx="1"/>
          </p:nvPr>
        </p:nvSpPr>
        <p:spPr>
          <a:xfrm>
            <a:off x="468313" y="1096963"/>
            <a:ext cx="8424862" cy="5113337"/>
          </a:xfrm>
        </p:spPr>
        <p:txBody>
          <a:bodyPr/>
          <a:lstStyle/>
          <a:p>
            <a:pPr>
              <a:buFont typeface="Wingdings" pitchFamily="2" charset="2"/>
              <a:buChar char="Ø"/>
            </a:pPr>
            <a:r>
              <a:rPr lang="en-US" dirty="0" smtClean="0">
                <a:solidFill>
                  <a:schemeClr val="tx1"/>
                </a:solidFill>
              </a:rPr>
              <a:t> Basic syntax:</a:t>
            </a:r>
          </a:p>
          <a:p>
            <a:pPr>
              <a:buFont typeface="Wingdings" pitchFamily="2" charset="2"/>
              <a:buNone/>
            </a:pPr>
            <a:r>
              <a:rPr lang="en-US" dirty="0" smtClean="0"/>
              <a:t>	</a:t>
            </a:r>
            <a:r>
              <a:rPr lang="en-US" b="1" dirty="0" smtClean="0">
                <a:solidFill>
                  <a:srgbClr val="333399"/>
                </a:solidFill>
              </a:rPr>
              <a:t>if</a:t>
            </a:r>
            <a:r>
              <a:rPr lang="en-US" dirty="0" smtClean="0"/>
              <a:t> </a:t>
            </a:r>
            <a:r>
              <a:rPr lang="en-US" i="1" dirty="0" smtClean="0"/>
              <a:t>c</a:t>
            </a:r>
            <a:r>
              <a:rPr lang="en-US" dirty="0" smtClean="0"/>
              <a:t> </a:t>
            </a:r>
            <a:r>
              <a:rPr lang="en-US" b="1" dirty="0" smtClean="0">
                <a:solidFill>
                  <a:srgbClr val="333399"/>
                </a:solidFill>
              </a:rPr>
              <a:t>then</a:t>
            </a:r>
          </a:p>
          <a:p>
            <a:pPr>
              <a:buFont typeface="Wingdings" pitchFamily="2" charset="2"/>
              <a:buNone/>
            </a:pPr>
            <a:r>
              <a:rPr lang="en-US" dirty="0" smtClean="0"/>
              <a:t>		</a:t>
            </a:r>
            <a:r>
              <a:rPr lang="en-US" i="1" dirty="0" smtClean="0"/>
              <a:t>i_1</a:t>
            </a:r>
          </a:p>
          <a:p>
            <a:pPr>
              <a:buFont typeface="Wingdings" pitchFamily="2" charset="2"/>
              <a:buNone/>
            </a:pPr>
            <a:r>
              <a:rPr lang="en-US" dirty="0" smtClean="0"/>
              <a:t>	</a:t>
            </a:r>
            <a:r>
              <a:rPr lang="en-US" b="1" dirty="0" smtClean="0">
                <a:solidFill>
                  <a:srgbClr val="333399"/>
                </a:solidFill>
              </a:rPr>
              <a:t>else</a:t>
            </a:r>
          </a:p>
          <a:p>
            <a:pPr>
              <a:buFont typeface="Wingdings" pitchFamily="2" charset="2"/>
              <a:buNone/>
            </a:pPr>
            <a:r>
              <a:rPr lang="en-US" dirty="0" smtClean="0"/>
              <a:t>		</a:t>
            </a:r>
            <a:r>
              <a:rPr lang="en-US" i="1" dirty="0" smtClean="0"/>
              <a:t>i_2</a:t>
            </a:r>
          </a:p>
          <a:p>
            <a:pPr>
              <a:buFont typeface="Wingdings" pitchFamily="2" charset="2"/>
              <a:buNone/>
            </a:pPr>
            <a:r>
              <a:rPr lang="en-US" dirty="0" smtClean="0"/>
              <a:t>	</a:t>
            </a:r>
            <a:r>
              <a:rPr lang="en-US" b="1" dirty="0" smtClean="0">
                <a:solidFill>
                  <a:srgbClr val="333399"/>
                </a:solidFill>
              </a:rPr>
              <a:t>end</a:t>
            </a:r>
          </a:p>
          <a:p>
            <a:pPr>
              <a:buFont typeface="Wingdings" pitchFamily="2" charset="2"/>
              <a:buChar char="Ø"/>
            </a:pPr>
            <a:r>
              <a:rPr lang="en-US" i="1" dirty="0" smtClean="0">
                <a:solidFill>
                  <a:srgbClr val="3E609E"/>
                </a:solidFill>
              </a:rPr>
              <a:t> </a:t>
            </a:r>
            <a:r>
              <a:rPr lang="en-US" i="1" dirty="0" smtClean="0"/>
              <a:t>c</a:t>
            </a:r>
            <a:r>
              <a:rPr lang="en-US" dirty="0" smtClean="0"/>
              <a:t> </a:t>
            </a:r>
            <a:r>
              <a:rPr lang="en-US" dirty="0" smtClean="0">
                <a:solidFill>
                  <a:schemeClr val="tx1"/>
                </a:solidFill>
              </a:rPr>
              <a:t>is a boolean expression (e.g., entity, query call of type </a:t>
            </a:r>
            <a:r>
              <a:rPr lang="en-US" i="1" dirty="0" smtClean="0"/>
              <a:t>BOOLEAN</a:t>
            </a:r>
            <a:r>
              <a:rPr lang="en-US" dirty="0" smtClean="0">
                <a:solidFill>
                  <a:schemeClr val="tx1"/>
                </a:solidFill>
              </a:rPr>
              <a:t>)</a:t>
            </a:r>
          </a:p>
          <a:p>
            <a:pPr>
              <a:buFont typeface="Wingdings" pitchFamily="2" charset="2"/>
              <a:buChar char="Ø"/>
            </a:pPr>
            <a:r>
              <a:rPr lang="en-US" b="1" dirty="0" smtClean="0">
                <a:solidFill>
                  <a:schemeClr val="tx1"/>
                </a:solidFill>
              </a:rPr>
              <a:t> </a:t>
            </a:r>
            <a:r>
              <a:rPr lang="en-US" b="1" dirty="0" smtClean="0">
                <a:solidFill>
                  <a:srgbClr val="333399"/>
                </a:solidFill>
              </a:rPr>
              <a:t>else</a:t>
            </a:r>
            <a:r>
              <a:rPr lang="en-US" dirty="0" smtClean="0">
                <a:solidFill>
                  <a:schemeClr val="tx1"/>
                </a:solidFill>
              </a:rPr>
              <a:t>-part is optional:</a:t>
            </a:r>
          </a:p>
          <a:p>
            <a:pPr>
              <a:buFont typeface="Wingdings" pitchFamily="2" charset="2"/>
              <a:buNone/>
            </a:pPr>
            <a:r>
              <a:rPr lang="en-US" dirty="0" smtClean="0"/>
              <a:t>	</a:t>
            </a:r>
            <a:r>
              <a:rPr lang="en-US" b="1" dirty="0" smtClean="0">
                <a:solidFill>
                  <a:srgbClr val="333399"/>
                </a:solidFill>
              </a:rPr>
              <a:t>if</a:t>
            </a:r>
            <a:r>
              <a:rPr lang="en-US" dirty="0" smtClean="0"/>
              <a:t> </a:t>
            </a:r>
            <a:r>
              <a:rPr lang="en-US" i="1" dirty="0" smtClean="0"/>
              <a:t>c</a:t>
            </a:r>
            <a:r>
              <a:rPr lang="en-US" dirty="0" smtClean="0"/>
              <a:t> </a:t>
            </a:r>
            <a:r>
              <a:rPr lang="en-US" b="1" dirty="0" smtClean="0">
                <a:solidFill>
                  <a:srgbClr val="333399"/>
                </a:solidFill>
              </a:rPr>
              <a:t>then</a:t>
            </a:r>
          </a:p>
          <a:p>
            <a:pPr>
              <a:buFont typeface="Wingdings" pitchFamily="2" charset="2"/>
              <a:buNone/>
            </a:pPr>
            <a:r>
              <a:rPr lang="en-US" dirty="0" smtClean="0"/>
              <a:t>		</a:t>
            </a:r>
            <a:r>
              <a:rPr lang="en-US" i="1" dirty="0" smtClean="0"/>
              <a:t>i_1</a:t>
            </a:r>
          </a:p>
          <a:p>
            <a:pPr>
              <a:buFont typeface="Wingdings" pitchFamily="2" charset="2"/>
              <a:buNone/>
            </a:pPr>
            <a:r>
              <a:rPr lang="en-US" dirty="0" smtClean="0"/>
              <a:t>	</a:t>
            </a:r>
            <a:r>
              <a:rPr lang="en-US" b="1" dirty="0" smtClean="0">
                <a:solidFill>
                  <a:srgbClr val="333399"/>
                </a:solidFill>
              </a:rPr>
              <a:t>end</a:t>
            </a:r>
            <a:endParaRPr lang="en-US" dirty="0" smtClean="0">
              <a:solidFill>
                <a:srgbClr val="333399"/>
              </a:solidFill>
            </a:endParaRPr>
          </a:p>
        </p:txBody>
      </p:sp>
      <p:sp>
        <p:nvSpPr>
          <p:cNvPr id="7" name="Rectangular Callout 6"/>
          <p:cNvSpPr/>
          <p:nvPr/>
        </p:nvSpPr>
        <p:spPr bwMode="auto">
          <a:xfrm>
            <a:off x="3327376" y="1169998"/>
            <a:ext cx="1963639" cy="416525"/>
          </a:xfrm>
          <a:prstGeom prst="wedgeRectCallout">
            <a:avLst>
              <a:gd name="adj1" fmla="val -112261"/>
              <a:gd name="adj2" fmla="val 63543"/>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Condition</a:t>
            </a:r>
            <a:endParaRPr lang="de-CH" sz="1800" kern="1200" dirty="0">
              <a:solidFill>
                <a:srgbClr val="333399"/>
              </a:solidFill>
              <a:latin typeface="Comic Sans MS" pitchFamily="66" charset="0"/>
              <a:ea typeface="+mn-ea"/>
              <a:cs typeface="+mn-cs"/>
            </a:endParaRPr>
          </a:p>
        </p:txBody>
      </p:sp>
      <p:sp>
        <p:nvSpPr>
          <p:cNvPr id="8" name="Rectangular Callout 7"/>
          <p:cNvSpPr/>
          <p:nvPr/>
        </p:nvSpPr>
        <p:spPr bwMode="auto">
          <a:xfrm>
            <a:off x="3327376" y="1943721"/>
            <a:ext cx="1963639" cy="416525"/>
          </a:xfrm>
          <a:prstGeom prst="wedgeRectCallout">
            <a:avLst>
              <a:gd name="adj1" fmla="val -70072"/>
              <a:gd name="adj2" fmla="val 2038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Instruction</a:t>
            </a:r>
            <a:endParaRPr lang="de-CH" sz="1800" kern="1200" dirty="0">
              <a:solidFill>
                <a:srgbClr val="333399"/>
              </a:solidFill>
              <a:latin typeface="Comic Sans MS" pitchFamily="66" charset="0"/>
              <a:ea typeface="+mn-ea"/>
              <a:cs typeface="+mn-cs"/>
            </a:endParaRPr>
          </a:p>
        </p:txBody>
      </p:sp>
      <p:sp>
        <p:nvSpPr>
          <p:cNvPr id="9" name="Rectangular Callout 8"/>
          <p:cNvSpPr/>
          <p:nvPr/>
        </p:nvSpPr>
        <p:spPr bwMode="auto">
          <a:xfrm>
            <a:off x="3335191" y="2819055"/>
            <a:ext cx="1963639" cy="416525"/>
          </a:xfrm>
          <a:prstGeom prst="wedgeRectCallout">
            <a:avLst>
              <a:gd name="adj1" fmla="val -70072"/>
              <a:gd name="adj2" fmla="val 2038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Instruction</a:t>
            </a:r>
            <a:endParaRPr lang="de-CH" sz="18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91611" y="123708"/>
            <a:ext cx="8172450" cy="415558"/>
          </a:xfrm>
        </p:spPr>
        <p:txBody>
          <a:bodyPr/>
          <a:lstStyle/>
          <a:p>
            <a:r>
              <a:rPr lang="en-US" dirty="0" smtClean="0"/>
              <a:t>Compilation error? Runtime error? (1)</a:t>
            </a:r>
            <a:endParaRPr lang="ru-RU" dirty="0" smtClean="0"/>
          </a:p>
        </p:txBody>
      </p:sp>
      <p:sp>
        <p:nvSpPr>
          <p:cNvPr id="7171" name="Rectangle 3"/>
          <p:cNvSpPr>
            <a:spLocks noGrp="1" noChangeArrowheads="1"/>
          </p:cNvSpPr>
          <p:nvPr>
            <p:ph type="body" idx="1"/>
          </p:nvPr>
        </p:nvSpPr>
        <p:spPr>
          <a:xfrm>
            <a:off x="468313" y="1516063"/>
            <a:ext cx="8424862" cy="4408487"/>
          </a:xfrm>
        </p:spPr>
        <p:txBody>
          <a:bodyPr/>
          <a:lstStyle/>
          <a:p>
            <a:pPr>
              <a:buFont typeface="Wingdings" pitchFamily="2" charset="2"/>
              <a:buNone/>
            </a:pPr>
            <a:r>
              <a:rPr lang="en-US" i="1" dirty="0" smtClean="0"/>
              <a:t>f</a:t>
            </a:r>
            <a:r>
              <a:rPr lang="en-US" dirty="0" smtClean="0"/>
              <a:t> (</a:t>
            </a:r>
            <a:r>
              <a:rPr lang="en-US" i="1" dirty="0" smtClean="0"/>
              <a:t>x</a:t>
            </a:r>
            <a:r>
              <a:rPr lang="en-US" dirty="0" smtClean="0"/>
              <a:t>, </a:t>
            </a:r>
            <a:r>
              <a:rPr lang="en-US" i="1" dirty="0" smtClean="0"/>
              <a:t>y</a:t>
            </a:r>
            <a:r>
              <a:rPr lang="en-US" dirty="0" smtClean="0"/>
              <a:t>: </a:t>
            </a:r>
            <a:r>
              <a:rPr lang="en-US" i="1" dirty="0" smtClean="0"/>
              <a:t>INTEGER</a:t>
            </a:r>
            <a:r>
              <a:rPr lang="en-US" dirty="0" smtClean="0"/>
              <a:t>): </a:t>
            </a:r>
            <a:r>
              <a:rPr lang="en-US" i="1" dirty="0" smtClean="0"/>
              <a:t>INTEGER</a:t>
            </a:r>
          </a:p>
          <a:p>
            <a:pPr>
              <a:buFont typeface="Wingdings" pitchFamily="2" charset="2"/>
              <a:buNone/>
            </a:pPr>
            <a:r>
              <a:rPr lang="en-US" dirty="0" smtClean="0"/>
              <a:t>	</a:t>
            </a:r>
            <a:r>
              <a:rPr lang="en-US" b="1" dirty="0" smtClean="0">
                <a:solidFill>
                  <a:srgbClr val="003399"/>
                </a:solidFill>
              </a:rPr>
              <a:t>do</a:t>
            </a:r>
          </a:p>
          <a:p>
            <a:pPr>
              <a:buFont typeface="Wingdings" pitchFamily="2" charset="2"/>
              <a:buNone/>
            </a:pPr>
            <a:r>
              <a:rPr lang="en-US" dirty="0" smtClean="0"/>
              <a:t>		</a:t>
            </a:r>
            <a:r>
              <a:rPr lang="en-US" b="1" dirty="0" smtClean="0">
                <a:solidFill>
                  <a:srgbClr val="003399"/>
                </a:solidFill>
              </a:rPr>
              <a:t>if</a:t>
            </a:r>
            <a:r>
              <a:rPr lang="en-US" dirty="0" smtClean="0"/>
              <a:t> (</a:t>
            </a:r>
            <a:r>
              <a:rPr lang="en-US" i="1" dirty="0" smtClean="0"/>
              <a:t>x</a:t>
            </a:r>
            <a:r>
              <a:rPr lang="en-US" dirty="0" smtClean="0"/>
              <a:t> // </a:t>
            </a:r>
            <a:r>
              <a:rPr lang="en-US" i="1" dirty="0" smtClean="0"/>
              <a:t>y</a:t>
            </a:r>
            <a:r>
              <a:rPr lang="en-US" dirty="0" smtClean="0"/>
              <a:t>) </a:t>
            </a:r>
            <a:r>
              <a:rPr lang="en-US" b="1" dirty="0" smtClean="0">
                <a:solidFill>
                  <a:srgbClr val="003399"/>
                </a:solidFill>
              </a:rPr>
              <a:t>then</a:t>
            </a:r>
          </a:p>
          <a:p>
            <a:pPr>
              <a:buFont typeface="Wingdings" pitchFamily="2" charset="2"/>
              <a:buNone/>
            </a:pPr>
            <a:r>
              <a:rPr lang="en-US" dirty="0" smtClean="0"/>
              <a:t>			1</a:t>
            </a:r>
          </a:p>
          <a:p>
            <a:pPr>
              <a:buFont typeface="Wingdings" pitchFamily="2" charset="2"/>
              <a:buNone/>
            </a:pPr>
            <a:r>
              <a:rPr lang="en-US" dirty="0" smtClean="0"/>
              <a:t>		</a:t>
            </a:r>
            <a:r>
              <a:rPr lang="en-US" b="1" dirty="0" smtClean="0">
                <a:solidFill>
                  <a:srgbClr val="003399"/>
                </a:solidFill>
              </a:rPr>
              <a:t>else</a:t>
            </a:r>
          </a:p>
          <a:p>
            <a:pPr>
              <a:buFont typeface="Wingdings" pitchFamily="2" charset="2"/>
              <a:buNone/>
            </a:pPr>
            <a:r>
              <a:rPr lang="en-US" dirty="0" smtClean="0"/>
              <a:t>			0</a:t>
            </a:r>
          </a:p>
          <a:p>
            <a:pPr>
              <a:buFont typeface="Wingdings" pitchFamily="2" charset="2"/>
              <a:buNone/>
            </a:pPr>
            <a:r>
              <a:rPr lang="en-US" dirty="0" smtClean="0"/>
              <a:t>		</a:t>
            </a:r>
            <a:r>
              <a:rPr lang="en-US" b="1" dirty="0" smtClean="0">
                <a:solidFill>
                  <a:srgbClr val="003399"/>
                </a:solidFill>
              </a:rPr>
              <a:t>end</a:t>
            </a:r>
          </a:p>
          <a:p>
            <a:pPr>
              <a:buFont typeface="Wingdings" pitchFamily="2" charset="2"/>
              <a:buNone/>
            </a:pPr>
            <a:r>
              <a:rPr lang="en-US" dirty="0" smtClean="0"/>
              <a:t>	</a:t>
            </a:r>
            <a:r>
              <a:rPr lang="en-US" b="1" dirty="0" smtClean="0">
                <a:solidFill>
                  <a:srgbClr val="003399"/>
                </a:solidFill>
              </a:rPr>
              <a:t>end</a:t>
            </a:r>
            <a:endParaRPr lang="ru-RU" b="1" dirty="0" smtClean="0">
              <a:solidFill>
                <a:srgbClr val="003399"/>
              </a:solidFill>
            </a:endParaRPr>
          </a:p>
        </p:txBody>
      </p:sp>
      <p:sp>
        <p:nvSpPr>
          <p:cNvPr id="7172" name="Text Box 3"/>
          <p:cNvSpPr txBox="1">
            <a:spLocks noChangeArrowheads="1"/>
          </p:cNvSpPr>
          <p:nvPr/>
        </p:nvSpPr>
        <p:spPr bwMode="auto">
          <a:xfrm rot="2280000">
            <a:off x="6413500" y="1172565"/>
            <a:ext cx="2728913" cy="762000"/>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8" name="Rectangular Callout 7"/>
          <p:cNvSpPr/>
          <p:nvPr/>
        </p:nvSpPr>
        <p:spPr bwMode="auto">
          <a:xfrm>
            <a:off x="4929530" y="1881196"/>
            <a:ext cx="2456009" cy="1104280"/>
          </a:xfrm>
          <a:prstGeom prst="wedgeRectCallout">
            <a:avLst>
              <a:gd name="adj1" fmla="val -112939"/>
              <a:gd name="adj2" fmla="val -549"/>
            </a:avLst>
          </a:prstGeom>
          <a:solidFill>
            <a:srgbClr val="FF6161"/>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Compilation</a:t>
            </a:r>
            <a:r>
              <a:rPr lang="de-CH" sz="1800" kern="1200" dirty="0" smtClean="0">
                <a:solidFill>
                  <a:srgbClr val="333399"/>
                </a:solidFill>
                <a:latin typeface="Comic Sans MS" pitchFamily="66" charset="0"/>
                <a:ea typeface="+mn-ea"/>
                <a:cs typeface="+mn-cs"/>
              </a:rPr>
              <a:t> </a:t>
            </a:r>
            <a:r>
              <a:rPr lang="de-CH" sz="1800" kern="1200" dirty="0" err="1" smtClean="0">
                <a:solidFill>
                  <a:srgbClr val="333399"/>
                </a:solidFill>
                <a:latin typeface="Comic Sans MS" pitchFamily="66" charset="0"/>
                <a:ea typeface="+mn-ea"/>
                <a:cs typeface="+mn-cs"/>
              </a:rPr>
              <a:t>error</a:t>
            </a:r>
            <a:r>
              <a:rPr lang="de-CH" sz="1800" kern="1200" dirty="0" smtClean="0">
                <a:solidFill>
                  <a:srgbClr val="333399"/>
                </a:solidFill>
                <a:latin typeface="Comic Sans MS" pitchFamily="66" charset="0"/>
                <a:ea typeface="+mn-ea"/>
                <a:cs typeface="+mn-cs"/>
              </a:rPr>
              <a:t>:</a:t>
            </a:r>
          </a:p>
          <a:p>
            <a:pPr algn="ctr" rtl="0" fontAlgn="base">
              <a:lnSpc>
                <a:spcPct val="80000"/>
              </a:lnSpc>
              <a:spcBef>
                <a:spcPct val="50000"/>
              </a:spcBef>
              <a:spcAft>
                <a:spcPct val="0"/>
              </a:spcAft>
            </a:pPr>
            <a:r>
              <a:rPr lang="en-US" sz="1800" dirty="0" smtClean="0">
                <a:solidFill>
                  <a:srgbClr val="333399"/>
                </a:solidFill>
              </a:rPr>
              <a:t>integer expression instead of boolean</a:t>
            </a:r>
            <a:endParaRPr lang="de-CH" sz="1800" kern="1200" dirty="0">
              <a:solidFill>
                <a:srgbClr val="333399"/>
              </a:solidFill>
              <a:latin typeface="Comic Sans MS" pitchFamily="66" charset="0"/>
              <a:ea typeface="+mn-ea"/>
              <a:cs typeface="+mn-cs"/>
            </a:endParaRPr>
          </a:p>
        </p:txBody>
      </p:sp>
      <p:sp>
        <p:nvSpPr>
          <p:cNvPr id="9" name="Rectangular Callout 8"/>
          <p:cNvSpPr/>
          <p:nvPr/>
        </p:nvSpPr>
        <p:spPr bwMode="auto">
          <a:xfrm>
            <a:off x="4945161" y="3295781"/>
            <a:ext cx="2456009" cy="1104280"/>
          </a:xfrm>
          <a:prstGeom prst="wedgeRectCallout">
            <a:avLst>
              <a:gd name="adj1" fmla="val -109120"/>
              <a:gd name="adj2" fmla="val -71323"/>
            </a:avLst>
          </a:prstGeom>
          <a:solidFill>
            <a:srgbClr val="FF6161"/>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Compilation</a:t>
            </a:r>
            <a:r>
              <a:rPr lang="de-CH" sz="1800" kern="1200" dirty="0" smtClean="0">
                <a:solidFill>
                  <a:srgbClr val="333399"/>
                </a:solidFill>
                <a:latin typeface="Comic Sans MS" pitchFamily="66" charset="0"/>
                <a:ea typeface="+mn-ea"/>
                <a:cs typeface="+mn-cs"/>
              </a:rPr>
              <a:t> </a:t>
            </a:r>
            <a:r>
              <a:rPr lang="de-CH" sz="1800" kern="1200" dirty="0" err="1" smtClean="0">
                <a:solidFill>
                  <a:srgbClr val="333399"/>
                </a:solidFill>
                <a:latin typeface="Comic Sans MS" pitchFamily="66" charset="0"/>
                <a:ea typeface="+mn-ea"/>
                <a:cs typeface="+mn-cs"/>
              </a:rPr>
              <a:t>error</a:t>
            </a:r>
            <a:r>
              <a:rPr lang="de-CH" sz="1800" kern="1200" dirty="0" smtClean="0">
                <a:solidFill>
                  <a:srgbClr val="333399"/>
                </a:solidFill>
                <a:latin typeface="Comic Sans MS" pitchFamily="66" charset="0"/>
                <a:ea typeface="+mn-ea"/>
                <a:cs typeface="+mn-cs"/>
              </a:rPr>
              <a:t>:</a:t>
            </a:r>
          </a:p>
          <a:p>
            <a:pPr algn="ctr" rtl="0" fontAlgn="base">
              <a:lnSpc>
                <a:spcPct val="80000"/>
              </a:lnSpc>
              <a:spcBef>
                <a:spcPct val="50000"/>
              </a:spcBef>
              <a:spcAft>
                <a:spcPct val="0"/>
              </a:spcAft>
            </a:pPr>
            <a:r>
              <a:rPr lang="en-US" sz="1800" dirty="0" smtClean="0">
                <a:solidFill>
                  <a:srgbClr val="333399"/>
                </a:solidFill>
              </a:rPr>
              <a:t>expression instead of instruction</a:t>
            </a:r>
            <a:endParaRPr lang="de-CH" sz="1800" kern="1200" dirty="0">
              <a:solidFill>
                <a:srgbClr val="333399"/>
              </a:solidFill>
              <a:latin typeface="Comic Sans MS" pitchFamily="66" charset="0"/>
              <a:ea typeface="+mn-ea"/>
              <a:cs typeface="+mn-cs"/>
            </a:endParaRPr>
          </a:p>
        </p:txBody>
      </p:sp>
      <p:sp>
        <p:nvSpPr>
          <p:cNvPr id="10" name="Rectangular Callout 9"/>
          <p:cNvSpPr/>
          <p:nvPr/>
        </p:nvSpPr>
        <p:spPr bwMode="auto">
          <a:xfrm>
            <a:off x="4945160" y="3280150"/>
            <a:ext cx="2456009" cy="1104280"/>
          </a:xfrm>
          <a:prstGeom prst="wedgeRectCallout">
            <a:avLst>
              <a:gd name="adj1" fmla="val -105301"/>
              <a:gd name="adj2" fmla="val 9359"/>
            </a:avLst>
          </a:prstGeom>
          <a:solidFill>
            <a:srgbClr val="FF6161"/>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Compilation</a:t>
            </a:r>
            <a:r>
              <a:rPr lang="de-CH" sz="1800" kern="1200" dirty="0" smtClean="0">
                <a:solidFill>
                  <a:srgbClr val="333399"/>
                </a:solidFill>
                <a:latin typeface="Comic Sans MS" pitchFamily="66" charset="0"/>
                <a:ea typeface="+mn-ea"/>
                <a:cs typeface="+mn-cs"/>
              </a:rPr>
              <a:t> </a:t>
            </a:r>
            <a:r>
              <a:rPr lang="de-CH" sz="1800" kern="1200" dirty="0" err="1" smtClean="0">
                <a:solidFill>
                  <a:srgbClr val="333399"/>
                </a:solidFill>
                <a:latin typeface="Comic Sans MS" pitchFamily="66" charset="0"/>
                <a:ea typeface="+mn-ea"/>
                <a:cs typeface="+mn-cs"/>
              </a:rPr>
              <a:t>error</a:t>
            </a:r>
            <a:r>
              <a:rPr lang="de-CH" sz="1800" kern="1200" dirty="0" smtClean="0">
                <a:solidFill>
                  <a:srgbClr val="333399"/>
                </a:solidFill>
                <a:latin typeface="Comic Sans MS" pitchFamily="66" charset="0"/>
                <a:ea typeface="+mn-ea"/>
                <a:cs typeface="+mn-cs"/>
              </a:rPr>
              <a:t>:</a:t>
            </a:r>
          </a:p>
          <a:p>
            <a:pPr algn="ctr" rtl="0" fontAlgn="base">
              <a:lnSpc>
                <a:spcPct val="80000"/>
              </a:lnSpc>
              <a:spcBef>
                <a:spcPct val="50000"/>
              </a:spcBef>
              <a:spcAft>
                <a:spcPct val="0"/>
              </a:spcAft>
            </a:pPr>
            <a:r>
              <a:rPr lang="en-US" sz="1800" dirty="0" smtClean="0">
                <a:solidFill>
                  <a:srgbClr val="333399"/>
                </a:solidFill>
              </a:rPr>
              <a:t>expression instead of instruction</a:t>
            </a:r>
            <a:endParaRPr lang="de-CH" sz="18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68313" y="1363663"/>
            <a:ext cx="8424862" cy="4618037"/>
          </a:xfrm>
        </p:spPr>
        <p:txBody>
          <a:bodyPr/>
          <a:lstStyle/>
          <a:p>
            <a:pPr>
              <a:buFont typeface="Wingdings" pitchFamily="2" charset="2"/>
              <a:buNone/>
            </a:pPr>
            <a:r>
              <a:rPr lang="en-US" i="1" dirty="0" smtClean="0"/>
              <a:t>f</a:t>
            </a:r>
            <a:r>
              <a:rPr lang="en-US" dirty="0" smtClean="0"/>
              <a:t> (</a:t>
            </a:r>
            <a:r>
              <a:rPr lang="en-US" i="1" dirty="0" smtClean="0"/>
              <a:t>x</a:t>
            </a:r>
            <a:r>
              <a:rPr lang="en-US" dirty="0" smtClean="0"/>
              <a:t>, </a:t>
            </a:r>
            <a:r>
              <a:rPr lang="en-US" i="1" dirty="0" smtClean="0"/>
              <a:t>y</a:t>
            </a:r>
            <a:r>
              <a:rPr lang="en-US" dirty="0" smtClean="0"/>
              <a:t>: </a:t>
            </a:r>
            <a:r>
              <a:rPr lang="en-US" i="1" dirty="0" smtClean="0"/>
              <a:t>INTEGER</a:t>
            </a:r>
            <a:r>
              <a:rPr lang="en-US" dirty="0" smtClean="0"/>
              <a:t>): </a:t>
            </a:r>
            <a:r>
              <a:rPr lang="en-US" i="1" dirty="0" smtClean="0"/>
              <a:t>INTEGER</a:t>
            </a:r>
          </a:p>
          <a:p>
            <a:pPr>
              <a:buFont typeface="Wingdings" pitchFamily="2" charset="2"/>
              <a:buNone/>
            </a:pPr>
            <a:r>
              <a:rPr lang="en-US" dirty="0" smtClean="0"/>
              <a:t>	</a:t>
            </a:r>
            <a:r>
              <a:rPr lang="en-US" b="1" dirty="0" smtClean="0">
                <a:solidFill>
                  <a:srgbClr val="333399"/>
                </a:solidFill>
              </a:rPr>
              <a:t>do</a:t>
            </a:r>
          </a:p>
          <a:p>
            <a:pPr>
              <a:buFont typeface="Wingdings" pitchFamily="2" charset="2"/>
              <a:buNone/>
            </a:pPr>
            <a:r>
              <a:rPr lang="en-US" dirty="0" smtClean="0"/>
              <a:t>		</a:t>
            </a:r>
            <a:r>
              <a:rPr lang="en-US" b="1" dirty="0" smtClean="0">
                <a:solidFill>
                  <a:srgbClr val="333399"/>
                </a:solidFill>
              </a:rPr>
              <a:t>if</a:t>
            </a:r>
            <a:r>
              <a:rPr lang="en-US" dirty="0" smtClean="0"/>
              <a:t> (</a:t>
            </a:r>
            <a:r>
              <a:rPr lang="en-US" b="1" dirty="0" smtClean="0">
                <a:solidFill>
                  <a:srgbClr val="333399"/>
                </a:solidFill>
              </a:rPr>
              <a:t>False</a:t>
            </a:r>
            <a:r>
              <a:rPr lang="en-US" dirty="0" smtClean="0"/>
              <a:t>) </a:t>
            </a:r>
            <a:r>
              <a:rPr lang="en-US" b="1" dirty="0" smtClean="0">
                <a:solidFill>
                  <a:srgbClr val="333399"/>
                </a:solidFill>
              </a:rPr>
              <a:t>then</a:t>
            </a:r>
          </a:p>
          <a:p>
            <a:pPr>
              <a:buFont typeface="Wingdings" pitchFamily="2" charset="2"/>
              <a:buNone/>
            </a:pPr>
            <a:r>
              <a:rPr lang="en-US" dirty="0" smtClean="0"/>
              <a:t>			</a:t>
            </a:r>
            <a:r>
              <a:rPr lang="en-US" b="1" dirty="0" smtClean="0">
                <a:solidFill>
                  <a:srgbClr val="333399"/>
                </a:solidFill>
              </a:rPr>
              <a:t>Result</a:t>
            </a:r>
            <a:r>
              <a:rPr lang="en-US" dirty="0" smtClean="0"/>
              <a:t> := </a:t>
            </a:r>
            <a:r>
              <a:rPr lang="en-US" i="1" dirty="0" smtClean="0"/>
              <a:t>x</a:t>
            </a:r>
            <a:r>
              <a:rPr lang="en-US" dirty="0" smtClean="0"/>
              <a:t> // </a:t>
            </a:r>
            <a:r>
              <a:rPr lang="en-US" i="1" dirty="0" smtClean="0"/>
              <a:t>y</a:t>
            </a:r>
          </a:p>
          <a:p>
            <a:pPr>
              <a:buFont typeface="Wingdings" pitchFamily="2" charset="2"/>
              <a:buNone/>
            </a:pPr>
            <a:r>
              <a:rPr lang="en-US" dirty="0" smtClean="0"/>
              <a:t>		</a:t>
            </a:r>
            <a:r>
              <a:rPr lang="en-US" b="1" dirty="0" smtClean="0">
                <a:solidFill>
                  <a:srgbClr val="333399"/>
                </a:solidFill>
              </a:rPr>
              <a:t>end</a:t>
            </a:r>
          </a:p>
          <a:p>
            <a:pPr>
              <a:buFont typeface="Wingdings" pitchFamily="2" charset="2"/>
              <a:buNone/>
            </a:pPr>
            <a:r>
              <a:rPr lang="en-US" dirty="0" smtClean="0"/>
              <a:t>		</a:t>
            </a:r>
            <a:r>
              <a:rPr lang="en-US" b="1" dirty="0" smtClean="0">
                <a:solidFill>
                  <a:srgbClr val="333399"/>
                </a:solidFill>
              </a:rPr>
              <a:t>if</a:t>
            </a:r>
            <a:r>
              <a:rPr lang="en-US" dirty="0" smtClean="0"/>
              <a:t> (</a:t>
            </a:r>
            <a:r>
              <a:rPr lang="en-US" i="1" dirty="0" smtClean="0"/>
              <a:t>x </a:t>
            </a:r>
            <a:r>
              <a:rPr lang="en-US" dirty="0" smtClean="0"/>
              <a:t>/=</a:t>
            </a:r>
            <a:r>
              <a:rPr lang="en-US" i="1" dirty="0" smtClean="0"/>
              <a:t> 0</a:t>
            </a:r>
            <a:r>
              <a:rPr lang="en-US" dirty="0" smtClean="0"/>
              <a:t>) </a:t>
            </a:r>
            <a:r>
              <a:rPr lang="en-US" b="1" dirty="0" smtClean="0">
                <a:solidFill>
                  <a:srgbClr val="333399"/>
                </a:solidFill>
              </a:rPr>
              <a:t>then</a:t>
            </a:r>
          </a:p>
          <a:p>
            <a:pPr>
              <a:buFont typeface="Wingdings" pitchFamily="2" charset="2"/>
              <a:buNone/>
            </a:pPr>
            <a:r>
              <a:rPr lang="en-US" dirty="0" smtClean="0"/>
              <a:t>			</a:t>
            </a:r>
            <a:r>
              <a:rPr lang="en-US" b="1" dirty="0" smtClean="0">
                <a:solidFill>
                  <a:srgbClr val="333399"/>
                </a:solidFill>
              </a:rPr>
              <a:t>Result</a:t>
            </a:r>
            <a:r>
              <a:rPr lang="en-US" dirty="0" smtClean="0"/>
              <a:t> := </a:t>
            </a:r>
            <a:r>
              <a:rPr lang="en-US" i="1" dirty="0" smtClean="0"/>
              <a:t>y</a:t>
            </a:r>
            <a:r>
              <a:rPr lang="en-US" dirty="0" smtClean="0"/>
              <a:t> // </a:t>
            </a:r>
            <a:r>
              <a:rPr lang="en-US" i="1" dirty="0" smtClean="0"/>
              <a:t>x</a:t>
            </a:r>
          </a:p>
          <a:p>
            <a:pPr>
              <a:buFont typeface="Wingdings" pitchFamily="2" charset="2"/>
              <a:buNone/>
            </a:pPr>
            <a:r>
              <a:rPr lang="en-US" dirty="0" smtClean="0"/>
              <a:t>		</a:t>
            </a:r>
            <a:r>
              <a:rPr lang="en-US" b="1" dirty="0" smtClean="0">
                <a:solidFill>
                  <a:srgbClr val="333399"/>
                </a:solidFill>
              </a:rPr>
              <a:t>end</a:t>
            </a:r>
          </a:p>
          <a:p>
            <a:pPr>
              <a:buFont typeface="Wingdings" pitchFamily="2" charset="2"/>
              <a:buNone/>
            </a:pPr>
            <a:r>
              <a:rPr lang="en-US" dirty="0" smtClean="0"/>
              <a:t>	</a:t>
            </a:r>
            <a:r>
              <a:rPr lang="en-US" b="1" dirty="0" smtClean="0">
                <a:solidFill>
                  <a:srgbClr val="333399"/>
                </a:solidFill>
              </a:rPr>
              <a:t>end</a:t>
            </a:r>
            <a:endParaRPr lang="ru-RU" b="1" dirty="0" smtClean="0">
              <a:solidFill>
                <a:srgbClr val="333399"/>
              </a:solidFill>
            </a:endParaRPr>
          </a:p>
          <a:p>
            <a:pPr>
              <a:buFont typeface="Wingdings" pitchFamily="2" charset="2"/>
              <a:buNone/>
            </a:pPr>
            <a:endParaRPr lang="ru-RU" dirty="0" smtClean="0"/>
          </a:p>
        </p:txBody>
      </p:sp>
      <p:sp>
        <p:nvSpPr>
          <p:cNvPr id="8196" name="Text Box 3"/>
          <p:cNvSpPr txBox="1">
            <a:spLocks noChangeArrowheads="1"/>
          </p:cNvSpPr>
          <p:nvPr/>
        </p:nvSpPr>
        <p:spPr bwMode="auto">
          <a:xfrm rot="2280000">
            <a:off x="6413500" y="1149120"/>
            <a:ext cx="2728913" cy="762000"/>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solidFill>
                  <a:srgbClr val="FFFF00"/>
                </a:solidFill>
              </a:rPr>
              <a:t>Hands-On</a:t>
            </a:r>
          </a:p>
        </p:txBody>
      </p:sp>
      <p:sp>
        <p:nvSpPr>
          <p:cNvPr id="9" name="Rectangle 2"/>
          <p:cNvSpPr>
            <a:spLocks noGrp="1" noChangeArrowheads="1"/>
          </p:cNvSpPr>
          <p:nvPr>
            <p:ph type="title"/>
          </p:nvPr>
        </p:nvSpPr>
        <p:spPr>
          <a:xfrm>
            <a:off x="291611" y="123708"/>
            <a:ext cx="8172450" cy="415558"/>
          </a:xfrm>
        </p:spPr>
        <p:txBody>
          <a:bodyPr/>
          <a:lstStyle/>
          <a:p>
            <a:r>
              <a:rPr lang="en-US" dirty="0" smtClean="0"/>
              <a:t>Compilation error? Runtime error? (2)</a:t>
            </a:r>
            <a:endParaRPr lang="ru-RU" dirty="0" smtClean="0"/>
          </a:p>
        </p:txBody>
      </p:sp>
      <p:sp>
        <p:nvSpPr>
          <p:cNvPr id="10" name="Rounded Rectangle 9"/>
          <p:cNvSpPr/>
          <p:nvPr/>
        </p:nvSpPr>
        <p:spPr bwMode="auto">
          <a:xfrm>
            <a:off x="5823328" y="3076589"/>
            <a:ext cx="2812671" cy="1010848"/>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lnSpc>
                <a:spcPct val="80000"/>
              </a:lnSpc>
            </a:pPr>
            <a:r>
              <a:rPr lang="en-US" sz="1800" dirty="0" smtClean="0">
                <a:solidFill>
                  <a:srgbClr val="333399"/>
                </a:solidFill>
              </a:rPr>
              <a:t>Everything is OK</a:t>
            </a:r>
          </a:p>
          <a:p>
            <a:pPr algn="ctr">
              <a:lnSpc>
                <a:spcPct val="80000"/>
              </a:lnSpc>
            </a:pPr>
            <a:r>
              <a:rPr lang="en-US" sz="1800" kern="1200" dirty="0" smtClean="0">
                <a:solidFill>
                  <a:srgbClr val="333399"/>
                </a:solidFill>
                <a:latin typeface="Comic Sans MS" pitchFamily="66" charset="0"/>
                <a:ea typeface="+mn-ea"/>
                <a:cs typeface="+mn-cs"/>
              </a:rPr>
              <a:t>(during both compilation and runtime)</a:t>
            </a:r>
            <a:endParaRPr lang="de-CH" sz="18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Calculating function’s value</a:t>
            </a:r>
            <a:endParaRPr lang="ru-RU" smtClean="0"/>
          </a:p>
        </p:txBody>
      </p:sp>
      <p:sp>
        <p:nvSpPr>
          <p:cNvPr id="9219" name="Rectangle 3"/>
          <p:cNvSpPr>
            <a:spLocks noGrp="1" noChangeArrowheads="1"/>
          </p:cNvSpPr>
          <p:nvPr>
            <p:ph type="body" idx="1"/>
          </p:nvPr>
        </p:nvSpPr>
        <p:spPr>
          <a:xfrm>
            <a:off x="468313" y="926983"/>
            <a:ext cx="8424862" cy="5418137"/>
          </a:xfrm>
        </p:spPr>
        <p:txBody>
          <a:bodyPr/>
          <a:lstStyle/>
          <a:p>
            <a:pPr>
              <a:buFont typeface="Wingdings" pitchFamily="2" charset="2"/>
              <a:buNone/>
            </a:pPr>
            <a:r>
              <a:rPr lang="en-US" sz="1800" i="1" dirty="0" smtClean="0"/>
              <a:t>f</a:t>
            </a:r>
            <a:r>
              <a:rPr lang="en-US" sz="1800" dirty="0" smtClean="0"/>
              <a:t> (</a:t>
            </a:r>
            <a:r>
              <a:rPr lang="en-US" sz="1800" i="1" dirty="0" smtClean="0"/>
              <a:t>max</a:t>
            </a:r>
            <a:r>
              <a:rPr lang="en-US" sz="1800" dirty="0" smtClean="0"/>
              <a:t>: </a:t>
            </a:r>
            <a:r>
              <a:rPr lang="en-US" sz="1800" i="1" dirty="0" smtClean="0"/>
              <a:t>INTEGER</a:t>
            </a:r>
            <a:r>
              <a:rPr lang="en-US" sz="1800" dirty="0" smtClean="0"/>
              <a:t>; </a:t>
            </a:r>
            <a:r>
              <a:rPr lang="en-US" sz="1800" i="1" dirty="0" smtClean="0"/>
              <a:t>s</a:t>
            </a:r>
            <a:r>
              <a:rPr lang="en-US" sz="1800" dirty="0" smtClean="0"/>
              <a:t>: </a:t>
            </a:r>
            <a:r>
              <a:rPr lang="en-US" sz="1800" i="1" dirty="0" smtClean="0"/>
              <a:t>STRING</a:t>
            </a:r>
            <a:r>
              <a:rPr lang="en-US" sz="1800" dirty="0" smtClean="0"/>
              <a:t>): </a:t>
            </a:r>
            <a:r>
              <a:rPr lang="en-US" sz="1800" i="1" dirty="0" smtClean="0"/>
              <a:t>STRING</a:t>
            </a:r>
          </a:p>
          <a:p>
            <a:pPr>
              <a:buFont typeface="Wingdings" pitchFamily="2" charset="2"/>
              <a:buNone/>
            </a:pPr>
            <a:r>
              <a:rPr lang="en-US" sz="1800" dirty="0" smtClean="0"/>
              <a:t>	</a:t>
            </a:r>
            <a:r>
              <a:rPr lang="en-US" sz="1800" b="1" dirty="0" smtClean="0">
                <a:solidFill>
                  <a:srgbClr val="333399"/>
                </a:solidFill>
              </a:rPr>
              <a:t>do</a:t>
            </a:r>
          </a:p>
          <a:p>
            <a:pPr>
              <a:buFont typeface="Wingdings" pitchFamily="2" charset="2"/>
              <a:buNone/>
            </a:pPr>
            <a:r>
              <a:rPr lang="en-US" sz="1800" dirty="0" smtClean="0"/>
              <a:t>		</a:t>
            </a:r>
            <a:r>
              <a:rPr lang="en-US" sz="1800" b="1" dirty="0" smtClean="0">
                <a:solidFill>
                  <a:srgbClr val="333399"/>
                </a:solidFill>
              </a:rPr>
              <a:t>if</a:t>
            </a:r>
            <a:r>
              <a:rPr lang="en-US" sz="1800" dirty="0" smtClean="0"/>
              <a:t> </a:t>
            </a:r>
            <a:r>
              <a:rPr lang="en-US" sz="1800" i="1" dirty="0" err="1" smtClean="0"/>
              <a:t>s</a:t>
            </a:r>
            <a:r>
              <a:rPr lang="en-US" sz="1800" dirty="0" err="1" smtClean="0"/>
              <a:t>.</a:t>
            </a:r>
            <a:r>
              <a:rPr lang="en-US" sz="1800" i="1" dirty="0" err="1" smtClean="0"/>
              <a:t>is_equal</a:t>
            </a:r>
            <a:r>
              <a:rPr lang="en-US" sz="1800" dirty="0" smtClean="0"/>
              <a:t> (“Java”) </a:t>
            </a:r>
            <a:r>
              <a:rPr lang="en-US" sz="1800" b="1" dirty="0" smtClean="0">
                <a:solidFill>
                  <a:srgbClr val="333399"/>
                </a:solidFill>
              </a:rPr>
              <a:t>then</a:t>
            </a:r>
          </a:p>
          <a:p>
            <a:pPr>
              <a:buFont typeface="Wingdings" pitchFamily="2" charset="2"/>
              <a:buNone/>
            </a:pPr>
            <a:r>
              <a:rPr lang="en-US" sz="1800" dirty="0" smtClean="0"/>
              <a:t>			</a:t>
            </a:r>
            <a:r>
              <a:rPr lang="en-US" sz="1800" b="1" dirty="0" smtClean="0">
                <a:solidFill>
                  <a:srgbClr val="333399"/>
                </a:solidFill>
              </a:rPr>
              <a:t>Result</a:t>
            </a:r>
            <a:r>
              <a:rPr lang="en-US" sz="1800" dirty="0" smtClean="0"/>
              <a:t> := “J**a”</a:t>
            </a:r>
          </a:p>
          <a:p>
            <a:pPr>
              <a:buFont typeface="Wingdings" pitchFamily="2" charset="2"/>
              <a:buNone/>
            </a:pPr>
            <a:r>
              <a:rPr lang="en-US" sz="1800" dirty="0" smtClean="0"/>
              <a:t>		</a:t>
            </a:r>
            <a:r>
              <a:rPr lang="en-US" sz="1800" b="1" dirty="0" smtClean="0">
                <a:solidFill>
                  <a:srgbClr val="333399"/>
                </a:solidFill>
              </a:rPr>
              <a:t>else</a:t>
            </a:r>
          </a:p>
          <a:p>
            <a:pPr>
              <a:buFont typeface="Wingdings" pitchFamily="2" charset="2"/>
              <a:buNone/>
            </a:pPr>
            <a:r>
              <a:rPr lang="en-US" sz="1800" dirty="0" smtClean="0"/>
              <a:t>			</a:t>
            </a:r>
            <a:r>
              <a:rPr lang="en-US" sz="1800" b="1" dirty="0" smtClean="0">
                <a:solidFill>
                  <a:srgbClr val="333399"/>
                </a:solidFill>
              </a:rPr>
              <a:t>if</a:t>
            </a:r>
            <a:r>
              <a:rPr lang="en-US" sz="1800" dirty="0" smtClean="0"/>
              <a:t> </a:t>
            </a:r>
            <a:r>
              <a:rPr lang="en-US" sz="1800" i="1" dirty="0" err="1" smtClean="0"/>
              <a:t>s</a:t>
            </a:r>
            <a:r>
              <a:rPr lang="en-US" sz="1800" dirty="0" err="1" smtClean="0"/>
              <a:t>.</a:t>
            </a:r>
            <a:r>
              <a:rPr lang="en-US" sz="1800" i="1" dirty="0" err="1" smtClean="0"/>
              <a:t>count</a:t>
            </a:r>
            <a:r>
              <a:rPr lang="en-US" sz="1800" dirty="0" smtClean="0"/>
              <a:t> &gt; </a:t>
            </a:r>
            <a:r>
              <a:rPr lang="en-US" sz="1800" i="1" dirty="0" smtClean="0"/>
              <a:t>max</a:t>
            </a:r>
            <a:r>
              <a:rPr lang="en-US" sz="1800" dirty="0" smtClean="0"/>
              <a:t> </a:t>
            </a:r>
            <a:r>
              <a:rPr lang="en-US" sz="1800" b="1" dirty="0" smtClean="0">
                <a:solidFill>
                  <a:srgbClr val="333399"/>
                </a:solidFill>
              </a:rPr>
              <a:t>then</a:t>
            </a:r>
          </a:p>
          <a:p>
            <a:pPr>
              <a:buFont typeface="Wingdings" pitchFamily="2" charset="2"/>
              <a:buNone/>
            </a:pPr>
            <a:r>
              <a:rPr lang="en-US" sz="1800" dirty="0" smtClean="0"/>
              <a:t>				</a:t>
            </a:r>
            <a:r>
              <a:rPr lang="en-US" sz="1800" b="1" dirty="0" smtClean="0">
                <a:solidFill>
                  <a:srgbClr val="333399"/>
                </a:solidFill>
              </a:rPr>
              <a:t>Result</a:t>
            </a:r>
            <a:r>
              <a:rPr lang="en-US" sz="1800" dirty="0" smtClean="0"/>
              <a:t> := “&lt;an unreadable German word&gt;”</a:t>
            </a:r>
          </a:p>
          <a:p>
            <a:pPr>
              <a:buFont typeface="Wingdings" pitchFamily="2" charset="2"/>
              <a:buNone/>
            </a:pPr>
            <a:r>
              <a:rPr lang="en-US" sz="1800" dirty="0" smtClean="0"/>
              <a:t>			</a:t>
            </a:r>
            <a:r>
              <a:rPr lang="en-US" sz="1800" b="1" dirty="0" smtClean="0">
                <a:solidFill>
                  <a:srgbClr val="333399"/>
                </a:solidFill>
              </a:rPr>
              <a:t>end</a:t>
            </a:r>
          </a:p>
          <a:p>
            <a:pPr>
              <a:buFont typeface="Wingdings" pitchFamily="2" charset="2"/>
              <a:buNone/>
            </a:pPr>
            <a:r>
              <a:rPr lang="en-US" sz="1800" dirty="0" smtClean="0"/>
              <a:t>		</a:t>
            </a:r>
            <a:r>
              <a:rPr lang="en-US" sz="1800" b="1" dirty="0" smtClean="0">
                <a:solidFill>
                  <a:srgbClr val="333399"/>
                </a:solidFill>
              </a:rPr>
              <a:t>end</a:t>
            </a:r>
          </a:p>
          <a:p>
            <a:pPr>
              <a:buFont typeface="Wingdings" pitchFamily="2" charset="2"/>
              <a:buNone/>
            </a:pPr>
            <a:r>
              <a:rPr lang="en-US" sz="1800" dirty="0" smtClean="0"/>
              <a:t>	</a:t>
            </a:r>
            <a:r>
              <a:rPr lang="en-US" sz="1800" b="1" dirty="0" smtClean="0">
                <a:solidFill>
                  <a:srgbClr val="333399"/>
                </a:solidFill>
              </a:rPr>
              <a:t>end</a:t>
            </a:r>
          </a:p>
          <a:p>
            <a:endParaRPr lang="en-US" sz="1800" dirty="0" smtClean="0"/>
          </a:p>
          <a:p>
            <a:r>
              <a:rPr lang="en-US" dirty="0" smtClean="0">
                <a:solidFill>
                  <a:schemeClr val="tx1"/>
                </a:solidFill>
              </a:rPr>
              <a:t>Calculate the value of: </a:t>
            </a:r>
          </a:p>
          <a:p>
            <a:pPr lvl="1"/>
            <a:r>
              <a:rPr lang="en-US" i="1" dirty="0" smtClean="0"/>
              <a:t>f</a:t>
            </a:r>
            <a:r>
              <a:rPr lang="en-US" dirty="0" smtClean="0"/>
              <a:t> (3, “Java”)</a:t>
            </a:r>
          </a:p>
          <a:p>
            <a:pPr lvl="1"/>
            <a:r>
              <a:rPr lang="en-US" i="1" dirty="0" smtClean="0"/>
              <a:t>f</a:t>
            </a:r>
            <a:r>
              <a:rPr lang="en-US" dirty="0" smtClean="0"/>
              <a:t> (20, “</a:t>
            </a:r>
            <a:r>
              <a:rPr lang="en-US" dirty="0" err="1" smtClean="0"/>
              <a:t>Immatrikulationsbestätigung</a:t>
            </a:r>
            <a:r>
              <a:rPr lang="en-US" dirty="0" smtClean="0"/>
              <a:t>”)</a:t>
            </a:r>
          </a:p>
          <a:p>
            <a:pPr lvl="1"/>
            <a:r>
              <a:rPr lang="en-US" i="1" dirty="0" smtClean="0"/>
              <a:t>f</a:t>
            </a:r>
            <a:r>
              <a:rPr lang="en-US" dirty="0" smtClean="0"/>
              <a:t> (6, “Eiffel”) </a:t>
            </a:r>
            <a:endParaRPr lang="ru-RU" dirty="0" smtClean="0"/>
          </a:p>
        </p:txBody>
      </p:sp>
      <p:sp>
        <p:nvSpPr>
          <p:cNvPr id="25604" name="Text Box 4"/>
          <p:cNvSpPr txBox="1">
            <a:spLocks noChangeArrowheads="1"/>
          </p:cNvSpPr>
          <p:nvPr/>
        </p:nvSpPr>
        <p:spPr bwMode="auto">
          <a:xfrm>
            <a:off x="3390900" y="4999410"/>
            <a:ext cx="1695450" cy="457200"/>
          </a:xfrm>
          <a:prstGeom prst="rect">
            <a:avLst/>
          </a:prstGeom>
          <a:noFill/>
          <a:ln w="9525">
            <a:noFill/>
            <a:miter lim="800000"/>
            <a:headEnd/>
            <a:tailEnd/>
          </a:ln>
        </p:spPr>
        <p:txBody>
          <a:bodyPr>
            <a:spAutoFit/>
          </a:bodyPr>
          <a:lstStyle/>
          <a:p>
            <a:pPr>
              <a:spcBef>
                <a:spcPct val="50000"/>
              </a:spcBef>
            </a:pPr>
            <a:r>
              <a:rPr lang="en-US" dirty="0">
                <a:latin typeface="+mn-lt"/>
                <a:cs typeface="Arial" charset="0"/>
              </a:rPr>
              <a:t>→ </a:t>
            </a:r>
            <a:r>
              <a:rPr lang="en-US" dirty="0">
                <a:solidFill>
                  <a:srgbClr val="3333FF"/>
                </a:solidFill>
                <a:latin typeface="+mn-lt"/>
                <a:cs typeface="Arial" charset="0"/>
              </a:rPr>
              <a:t>“J**a” </a:t>
            </a:r>
          </a:p>
        </p:txBody>
      </p:sp>
      <p:sp>
        <p:nvSpPr>
          <p:cNvPr id="25605" name="Text Box 5"/>
          <p:cNvSpPr txBox="1">
            <a:spLocks noChangeArrowheads="1"/>
          </p:cNvSpPr>
          <p:nvPr/>
        </p:nvSpPr>
        <p:spPr bwMode="auto">
          <a:xfrm>
            <a:off x="7296150" y="5133735"/>
            <a:ext cx="1695450" cy="1190625"/>
          </a:xfrm>
          <a:prstGeom prst="rect">
            <a:avLst/>
          </a:prstGeom>
          <a:noFill/>
          <a:ln w="9525">
            <a:noFill/>
            <a:miter lim="800000"/>
            <a:headEnd/>
            <a:tailEnd/>
          </a:ln>
        </p:spPr>
        <p:txBody>
          <a:bodyPr>
            <a:spAutoFit/>
          </a:bodyPr>
          <a:lstStyle/>
          <a:p>
            <a:pPr>
              <a:spcBef>
                <a:spcPct val="50000"/>
              </a:spcBef>
            </a:pPr>
            <a:r>
              <a:rPr lang="en-US" sz="1800" dirty="0">
                <a:latin typeface="+mn-lt"/>
                <a:cs typeface="Arial" charset="0"/>
              </a:rPr>
              <a:t>→ </a:t>
            </a:r>
            <a:r>
              <a:rPr lang="en-US" sz="1800" dirty="0">
                <a:solidFill>
                  <a:srgbClr val="3333FF"/>
                </a:solidFill>
                <a:latin typeface="+mn-lt"/>
                <a:cs typeface="Arial" charset="0"/>
              </a:rPr>
              <a:t>“&lt;an unreadable German word&gt;” </a:t>
            </a:r>
          </a:p>
        </p:txBody>
      </p:sp>
      <p:sp>
        <p:nvSpPr>
          <p:cNvPr id="25606" name="Text Box 6"/>
          <p:cNvSpPr txBox="1">
            <a:spLocks noChangeArrowheads="1"/>
          </p:cNvSpPr>
          <p:nvPr/>
        </p:nvSpPr>
        <p:spPr bwMode="auto">
          <a:xfrm>
            <a:off x="3390900" y="5883525"/>
            <a:ext cx="1695450" cy="457200"/>
          </a:xfrm>
          <a:prstGeom prst="rect">
            <a:avLst/>
          </a:prstGeom>
          <a:noFill/>
          <a:ln w="9525">
            <a:noFill/>
            <a:miter lim="800000"/>
            <a:headEnd/>
            <a:tailEnd/>
          </a:ln>
        </p:spPr>
        <p:txBody>
          <a:bodyPr>
            <a:spAutoFit/>
          </a:bodyPr>
          <a:lstStyle/>
          <a:p>
            <a:pPr>
              <a:spcBef>
                <a:spcPct val="50000"/>
              </a:spcBef>
            </a:pPr>
            <a:r>
              <a:rPr lang="en-US" dirty="0">
                <a:latin typeface="+mn-lt"/>
                <a:cs typeface="Arial" charset="0"/>
              </a:rPr>
              <a:t>→ </a:t>
            </a:r>
            <a:r>
              <a:rPr lang="en-US" b="1" dirty="0">
                <a:solidFill>
                  <a:srgbClr val="333399"/>
                </a:solidFill>
                <a:latin typeface="+mn-lt"/>
                <a:cs typeface="Arial" charset="0"/>
              </a:rPr>
              <a:t>Void</a:t>
            </a:r>
          </a:p>
        </p:txBody>
      </p:sp>
      <p:sp>
        <p:nvSpPr>
          <p:cNvPr id="9223" name="Text Box 3"/>
          <p:cNvSpPr txBox="1">
            <a:spLocks noChangeArrowheads="1"/>
          </p:cNvSpPr>
          <p:nvPr/>
        </p:nvSpPr>
        <p:spPr bwMode="auto">
          <a:xfrm rot="2280000">
            <a:off x="6413500" y="1133475"/>
            <a:ext cx="2728913" cy="762000"/>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p:bldP spid="2560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What does this routine do?</a:t>
            </a:r>
            <a:endParaRPr lang="ru-RU" smtClean="0"/>
          </a:p>
        </p:txBody>
      </p:sp>
      <p:sp>
        <p:nvSpPr>
          <p:cNvPr id="10243" name="Rectangle 3"/>
          <p:cNvSpPr>
            <a:spLocks noGrp="1" noChangeArrowheads="1"/>
          </p:cNvSpPr>
          <p:nvPr>
            <p:ph type="body" idx="1"/>
          </p:nvPr>
        </p:nvSpPr>
        <p:spPr/>
        <p:txBody>
          <a:bodyPr/>
          <a:lstStyle/>
          <a:p>
            <a:pPr>
              <a:buFont typeface="Wingdings" pitchFamily="2" charset="2"/>
              <a:buNone/>
            </a:pPr>
            <a:r>
              <a:rPr lang="en-US" dirty="0" smtClean="0"/>
              <a:t>	</a:t>
            </a:r>
            <a:r>
              <a:rPr lang="en-US" i="1" dirty="0" smtClean="0"/>
              <a:t>f </a:t>
            </a:r>
            <a:r>
              <a:rPr lang="en-US" dirty="0" smtClean="0"/>
              <a:t> (</a:t>
            </a:r>
            <a:r>
              <a:rPr lang="en-US" i="1" dirty="0" smtClean="0"/>
              <a:t>x</a:t>
            </a:r>
            <a:r>
              <a:rPr lang="en-US" dirty="0" smtClean="0"/>
              <a:t>: </a:t>
            </a:r>
            <a:r>
              <a:rPr lang="en-US" i="1" dirty="0" smtClean="0"/>
              <a:t>REAL</a:t>
            </a:r>
            <a:r>
              <a:rPr lang="en-US" dirty="0" smtClean="0"/>
              <a:t>): </a:t>
            </a:r>
            <a:r>
              <a:rPr lang="en-US" i="1" dirty="0" smtClean="0"/>
              <a:t>REAL</a:t>
            </a:r>
          </a:p>
          <a:p>
            <a:pPr>
              <a:buFont typeface="Wingdings" pitchFamily="2" charset="2"/>
              <a:buNone/>
            </a:pPr>
            <a:r>
              <a:rPr lang="en-US" dirty="0" smtClean="0"/>
              <a:t>		</a:t>
            </a:r>
            <a:r>
              <a:rPr lang="en-US" b="1" dirty="0" smtClean="0">
                <a:solidFill>
                  <a:srgbClr val="003399"/>
                </a:solidFill>
              </a:rPr>
              <a:t>do</a:t>
            </a:r>
          </a:p>
          <a:p>
            <a:pPr>
              <a:buFont typeface="Wingdings" pitchFamily="2" charset="2"/>
              <a:buNone/>
            </a:pPr>
            <a:r>
              <a:rPr lang="en-US" dirty="0" smtClean="0"/>
              <a:t>			</a:t>
            </a:r>
            <a:r>
              <a:rPr lang="en-US" b="1" dirty="0" smtClean="0">
                <a:solidFill>
                  <a:srgbClr val="003399"/>
                </a:solidFill>
              </a:rPr>
              <a:t>if</a:t>
            </a:r>
            <a:r>
              <a:rPr lang="en-US" dirty="0" smtClean="0"/>
              <a:t> (</a:t>
            </a:r>
            <a:r>
              <a:rPr lang="en-US" i="1" dirty="0" smtClean="0"/>
              <a:t>x</a:t>
            </a:r>
            <a:r>
              <a:rPr lang="en-US" dirty="0" smtClean="0"/>
              <a:t> &gt;= 0) </a:t>
            </a:r>
            <a:r>
              <a:rPr lang="en-US" b="1" dirty="0" smtClean="0">
                <a:solidFill>
                  <a:srgbClr val="003399"/>
                </a:solidFill>
              </a:rPr>
              <a:t>then</a:t>
            </a:r>
          </a:p>
          <a:p>
            <a:pPr>
              <a:buFont typeface="Wingdings" pitchFamily="2" charset="2"/>
              <a:buNone/>
            </a:pPr>
            <a:r>
              <a:rPr lang="en-US" dirty="0" smtClean="0"/>
              <a:t>				</a:t>
            </a:r>
            <a:r>
              <a:rPr lang="en-US" b="1" dirty="0" smtClean="0">
                <a:solidFill>
                  <a:srgbClr val="003399"/>
                </a:solidFill>
              </a:rPr>
              <a:t>Result</a:t>
            </a:r>
            <a:r>
              <a:rPr lang="en-US" dirty="0" smtClean="0"/>
              <a:t> := </a:t>
            </a:r>
            <a:r>
              <a:rPr lang="en-US" i="1" dirty="0" smtClean="0"/>
              <a:t>x</a:t>
            </a:r>
          </a:p>
          <a:p>
            <a:pPr>
              <a:buFont typeface="Wingdings" pitchFamily="2" charset="2"/>
              <a:buNone/>
            </a:pPr>
            <a:r>
              <a:rPr lang="en-US" dirty="0" smtClean="0"/>
              <a:t>			</a:t>
            </a:r>
            <a:r>
              <a:rPr lang="en-US" b="1" dirty="0" smtClean="0">
                <a:solidFill>
                  <a:srgbClr val="003399"/>
                </a:solidFill>
              </a:rPr>
              <a:t>else</a:t>
            </a:r>
          </a:p>
          <a:p>
            <a:pPr>
              <a:buFont typeface="Wingdings" pitchFamily="2" charset="2"/>
              <a:buNone/>
            </a:pPr>
            <a:r>
              <a:rPr lang="en-US" dirty="0" smtClean="0"/>
              <a:t>				</a:t>
            </a:r>
            <a:r>
              <a:rPr lang="en-US" b="1" dirty="0" smtClean="0">
                <a:solidFill>
                  <a:srgbClr val="003399"/>
                </a:solidFill>
              </a:rPr>
              <a:t>Result</a:t>
            </a:r>
            <a:r>
              <a:rPr lang="en-US" dirty="0" smtClean="0"/>
              <a:t> := -</a:t>
            </a:r>
            <a:r>
              <a:rPr lang="en-US" i="1" dirty="0" smtClean="0"/>
              <a:t>x</a:t>
            </a:r>
          </a:p>
          <a:p>
            <a:pPr>
              <a:buFont typeface="Wingdings" pitchFamily="2" charset="2"/>
              <a:buNone/>
            </a:pPr>
            <a:r>
              <a:rPr lang="en-US" dirty="0" smtClean="0"/>
              <a:t>			</a:t>
            </a:r>
            <a:r>
              <a:rPr lang="en-US" b="1" dirty="0" smtClean="0">
                <a:solidFill>
                  <a:srgbClr val="003399"/>
                </a:solidFill>
              </a:rPr>
              <a:t>end</a:t>
            </a:r>
          </a:p>
          <a:p>
            <a:pPr>
              <a:buFont typeface="Wingdings" pitchFamily="2" charset="2"/>
              <a:buNone/>
            </a:pPr>
            <a:r>
              <a:rPr lang="en-US" dirty="0" smtClean="0"/>
              <a:t>		</a:t>
            </a:r>
            <a:r>
              <a:rPr lang="en-US" b="1" dirty="0" smtClean="0">
                <a:solidFill>
                  <a:srgbClr val="003399"/>
                </a:solidFill>
              </a:rPr>
              <a:t>end</a:t>
            </a:r>
            <a:endParaRPr lang="ru-RU" b="1" dirty="0" smtClean="0">
              <a:solidFill>
                <a:srgbClr val="003399"/>
              </a:solidFill>
            </a:endParaRPr>
          </a:p>
        </p:txBody>
      </p:sp>
      <p:sp>
        <p:nvSpPr>
          <p:cNvPr id="26628" name="Text Box 4"/>
          <p:cNvSpPr txBox="1">
            <a:spLocks noChangeArrowheads="1"/>
          </p:cNvSpPr>
          <p:nvPr/>
        </p:nvSpPr>
        <p:spPr bwMode="auto">
          <a:xfrm>
            <a:off x="845522" y="882163"/>
            <a:ext cx="719138" cy="457200"/>
          </a:xfrm>
          <a:prstGeom prst="rect">
            <a:avLst/>
          </a:prstGeom>
          <a:solidFill>
            <a:schemeClr val="bg1"/>
          </a:solidFill>
          <a:ln w="9525">
            <a:noFill/>
            <a:miter lim="800000"/>
            <a:headEnd/>
            <a:tailEnd/>
          </a:ln>
        </p:spPr>
        <p:txBody>
          <a:bodyPr>
            <a:spAutoFit/>
          </a:bodyPr>
          <a:lstStyle/>
          <a:p>
            <a:pPr>
              <a:spcBef>
                <a:spcPct val="50000"/>
              </a:spcBef>
            </a:pPr>
            <a:r>
              <a:rPr lang="en-US" i="1" dirty="0">
                <a:solidFill>
                  <a:srgbClr val="3333FF"/>
                </a:solidFill>
                <a:latin typeface="+mn-lt"/>
              </a:rPr>
              <a:t>abs</a:t>
            </a:r>
            <a:endParaRPr lang="ru-RU" i="1" dirty="0">
              <a:solidFill>
                <a:srgbClr val="3333FF"/>
              </a:solidFill>
              <a:latin typeface="+mn-lt"/>
            </a:endParaRPr>
          </a:p>
        </p:txBody>
      </p:sp>
      <p:sp>
        <p:nvSpPr>
          <p:cNvPr id="10245" name="Text Box 3"/>
          <p:cNvSpPr txBox="1">
            <a:spLocks noChangeArrowheads="1"/>
          </p:cNvSpPr>
          <p:nvPr/>
        </p:nvSpPr>
        <p:spPr bwMode="auto">
          <a:xfrm rot="2280000">
            <a:off x="6413500" y="885825"/>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fade">
                                      <p:cBhvr>
                                        <p:cTn id="7" dur="1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NORMAL">
  <a:themeElements>
    <a:clrScheme name="MEYER">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996600"/>
      </a:hlink>
      <a:folHlink>
        <a:srgbClr val="CC9900"/>
      </a:folHlink>
    </a:clrScheme>
    <a:fontScheme name="BASIC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6161"/>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a:spPr>
      <a:bodyPr lIns="0" rIns="0" rtlCol="0" anchor="ctr"/>
      <a:lstStyle>
        <a:defPPr algn="ctr">
          <a:lnSpc>
            <a:spcPct val="80000"/>
          </a:lnSpc>
          <a:defRPr sz="1800" dirty="0" smtClean="0">
            <a:solidFill>
              <a:srgbClr val="333399"/>
            </a:solidFill>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ASIC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ASIC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INIMAL">
  <a:themeElements>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INIMAL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INIMAL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INIMAL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INIMAL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INIMAL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INIMAL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INIMAL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INIMAL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INIMAL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INIMAL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INIMAL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INIMAL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INIMAL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1068</Words>
  <Application>Microsoft Office PowerPoint</Application>
  <PresentationFormat>On-screen Show (4:3)</PresentationFormat>
  <Paragraphs>537</Paragraphs>
  <Slides>33</Slides>
  <Notes>6</Notes>
  <HiddenSlides>0</HiddenSlides>
  <MMClips>0</MMClips>
  <ScaleCrop>false</ScaleCrop>
  <HeadingPairs>
    <vt:vector size="4" baseType="variant">
      <vt:variant>
        <vt:lpstr>Theme</vt:lpstr>
      </vt:variant>
      <vt:variant>
        <vt:i4>3</vt:i4>
      </vt:variant>
      <vt:variant>
        <vt:lpstr>Slide Titles</vt:lpstr>
      </vt:variant>
      <vt:variant>
        <vt:i4>33</vt:i4>
      </vt:variant>
    </vt:vector>
  </HeadingPairs>
  <TitlesOfParts>
    <vt:vector size="36" baseType="lpstr">
      <vt:lpstr>NORMAL</vt:lpstr>
      <vt:lpstr>MINIMAL</vt:lpstr>
      <vt:lpstr>TITLE</vt:lpstr>
      <vt:lpstr>Einführung in die Programmierung Introduction to Programming  Prof. Dr. Bertrand Meyer</vt:lpstr>
      <vt:lpstr>Today</vt:lpstr>
      <vt:lpstr>Inside the routine body</vt:lpstr>
      <vt:lpstr>Structured programming</vt:lpstr>
      <vt:lpstr>Conditional</vt:lpstr>
      <vt:lpstr>Compilation error? Runtime error? (1)</vt:lpstr>
      <vt:lpstr>Compilation error? Runtime error? (2)</vt:lpstr>
      <vt:lpstr>Calculating function’s value</vt:lpstr>
      <vt:lpstr>What does this routine do?</vt:lpstr>
      <vt:lpstr>Write a routine...</vt:lpstr>
      <vt:lpstr>Comb-like conditional</vt:lpstr>
      <vt:lpstr>Multiple choice</vt:lpstr>
      <vt:lpstr>Lost in conditions</vt:lpstr>
      <vt:lpstr>Lost in conditions: solution</vt:lpstr>
      <vt:lpstr>Loop</vt:lpstr>
      <vt:lpstr>Simple loop (1)</vt:lpstr>
      <vt:lpstr>Simple loop (2)</vt:lpstr>
      <vt:lpstr>What does this function do?</vt:lpstr>
      <vt:lpstr>Invariant and variant</vt:lpstr>
      <vt:lpstr>Invariant and variant</vt:lpstr>
      <vt:lpstr>Writing loops</vt:lpstr>
      <vt:lpstr>Writing loops (solution)</vt:lpstr>
      <vt:lpstr>Two kinds of queues</vt:lpstr>
      <vt:lpstr>Two kinds of queues</vt:lpstr>
      <vt:lpstr>LINKABLE</vt:lpstr>
      <vt:lpstr>INT_LINKABLE</vt:lpstr>
      <vt:lpstr>INT_LINKED_LIST</vt:lpstr>
      <vt:lpstr>Slide 28</vt:lpstr>
      <vt:lpstr>INT_LINKED_LIST: inserting at the end</vt:lpstr>
      <vt:lpstr>INT_LINKED_LIST: search</vt:lpstr>
      <vt:lpstr>INT_LINKED_LIST</vt:lpstr>
      <vt:lpstr>INT_LINKED_LIST: sum_of_positive</vt:lpstr>
      <vt:lpstr>INT_LINKED_LIST: insert_after</vt:lpstr>
    </vt:vector>
  </TitlesOfParts>
  <Company>ETH Zürich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session 3</dc:title>
  <dc:creator>Prof. Dr. Bertrand Meyer</dc:creator>
  <cp:lastModifiedBy>Nadia Polikarpova</cp:lastModifiedBy>
  <cp:revision>2468</cp:revision>
  <dcterms:created xsi:type="dcterms:W3CDTF">2010-10-20T08:24:31Z</dcterms:created>
  <dcterms:modified xsi:type="dcterms:W3CDTF">2010-10-25T11:30:35Z</dcterms:modified>
</cp:coreProperties>
</file>