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38"/>
  </p:notesMasterIdLst>
  <p:handoutMasterIdLst>
    <p:handoutMasterId r:id="rId39"/>
  </p:handoutMasterIdLst>
  <p:sldIdLst>
    <p:sldId id="600" r:id="rId4"/>
    <p:sldId id="647" r:id="rId5"/>
    <p:sldId id="646" r:id="rId6"/>
    <p:sldId id="680" r:id="rId7"/>
    <p:sldId id="717" r:id="rId8"/>
    <p:sldId id="681" r:id="rId9"/>
    <p:sldId id="682" r:id="rId10"/>
    <p:sldId id="716" r:id="rId11"/>
    <p:sldId id="698" r:id="rId12"/>
    <p:sldId id="699" r:id="rId13"/>
    <p:sldId id="700" r:id="rId14"/>
    <p:sldId id="701" r:id="rId15"/>
    <p:sldId id="702" r:id="rId16"/>
    <p:sldId id="703" r:id="rId17"/>
    <p:sldId id="685" r:id="rId18"/>
    <p:sldId id="704" r:id="rId19"/>
    <p:sldId id="683" r:id="rId20"/>
    <p:sldId id="684" r:id="rId21"/>
    <p:sldId id="687" r:id="rId22"/>
    <p:sldId id="688" r:id="rId23"/>
    <p:sldId id="689" r:id="rId24"/>
    <p:sldId id="690" r:id="rId25"/>
    <p:sldId id="691" r:id="rId26"/>
    <p:sldId id="705" r:id="rId27"/>
    <p:sldId id="706" r:id="rId28"/>
    <p:sldId id="708" r:id="rId29"/>
    <p:sldId id="710" r:id="rId30"/>
    <p:sldId id="713" r:id="rId31"/>
    <p:sldId id="715" r:id="rId32"/>
    <p:sldId id="719" r:id="rId33"/>
    <p:sldId id="720" r:id="rId34"/>
    <p:sldId id="718" r:id="rId35"/>
    <p:sldId id="696" r:id="rId36"/>
    <p:sldId id="697" r:id="rId37"/>
  </p:sldIdLst>
  <p:sldSz cx="9144000" cy="6858000" type="screen4x3"/>
  <p:notesSz cx="7315200" cy="9601200"/>
  <p:custDataLst>
    <p:tags r:id="rId40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3" clrIdx="0"/>
  <p:cmAuthor id="1" name="Till G. Bay" initials="TG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</p:showPr>
  <p:clrMru>
    <a:srgbClr val="FF6161"/>
    <a:srgbClr val="333399"/>
    <a:srgbClr val="3333FF"/>
    <a:srgbClr val="990000"/>
    <a:srgbClr val="006699"/>
    <a:srgbClr val="EFFE62"/>
    <a:srgbClr val="008080"/>
    <a:srgbClr val="000099"/>
    <a:srgbClr val="99FF99"/>
    <a:srgbClr val="92D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23" autoAdjust="0"/>
    <p:restoredTop sz="77545" autoAdjust="0"/>
  </p:normalViewPr>
  <p:slideViewPr>
    <p:cSldViewPr snapToGrid="0">
      <p:cViewPr varScale="1">
        <p:scale>
          <a:sx n="67" d="100"/>
          <a:sy n="67" d="100"/>
        </p:scale>
        <p:origin x="-1766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tags" Target="tags/tag1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1.Yes</a:t>
            </a:r>
            <a:r>
              <a:rPr lang="en-US" dirty="0" smtClean="0"/>
              <a:t>, because it's exported to ANY ("create" is the same as "create {ANY}”)</a:t>
            </a:r>
            <a:endParaRPr lang="de-DE" dirty="0" smtClean="0"/>
          </a:p>
          <a:p>
            <a:r>
              <a:rPr lang="de-DE" dirty="0" smtClean="0"/>
              <a:t>2. </a:t>
            </a:r>
            <a:r>
              <a:rPr lang="de-DE" baseline="0" dirty="0" smtClean="0"/>
              <a:t>No, as </a:t>
            </a:r>
            <a:r>
              <a:rPr lang="de-DE" baseline="0" dirty="0" err="1" smtClean="0"/>
              <a:t>feature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make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not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available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any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client</a:t>
            </a:r>
            <a:endParaRPr lang="de-DE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1.Yes,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but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client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type</a:t>
            </a:r>
            <a:r>
              <a:rPr lang="de-DE" baseline="0" dirty="0" smtClean="0"/>
              <a:t> COLLEGE_MANAGER</a:t>
            </a:r>
          </a:p>
          <a:p>
            <a:r>
              <a:rPr lang="de-DE" baseline="0" dirty="0" smtClean="0"/>
              <a:t>2. No, as </a:t>
            </a:r>
            <a:r>
              <a:rPr lang="de-DE" baseline="0" dirty="0" err="1" smtClean="0"/>
              <a:t>feature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make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not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available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any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client</a:t>
            </a:r>
            <a:endParaRPr lang="de-DE" dirty="0" smtClean="0"/>
          </a:p>
          <a:p>
            <a:r>
              <a:rPr lang="de-DE" dirty="0" smtClean="0"/>
              <a:t>3</a:t>
            </a:r>
            <a:r>
              <a:rPr lang="de-DE" smtClean="0"/>
              <a:t>. </a:t>
            </a:r>
            <a:r>
              <a:rPr lang="de-DE" dirty="0" smtClean="0"/>
              <a:t>No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class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create</a:t>
            </a:r>
            <a:r>
              <a:rPr lang="de-DE" baseline="0" dirty="0" smtClean="0"/>
              <a:t> an </a:t>
            </a:r>
            <a:r>
              <a:rPr lang="de-DE" baseline="0" dirty="0" err="1" smtClean="0"/>
              <a:t>object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class</a:t>
            </a:r>
            <a:r>
              <a:rPr lang="de-DE" baseline="0" dirty="0" smtClean="0"/>
              <a:t> PROFESSOR, </a:t>
            </a:r>
            <a:r>
              <a:rPr lang="de-DE" baseline="0" dirty="0" err="1" smtClean="0"/>
              <a:t>not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even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within</a:t>
            </a:r>
            <a:r>
              <a:rPr lang="de-DE" baseline="0" dirty="0" smtClean="0"/>
              <a:t> CLASS PROFESSOR </a:t>
            </a:r>
            <a:r>
              <a:rPr lang="de-DE" baseline="0" dirty="0" err="1" smtClean="0"/>
              <a:t>itself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off no </a:t>
            </a:r>
            <a:r>
              <a:rPr lang="de-DE" baseline="0" dirty="0" err="1" smtClean="0"/>
              <a:t>practical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</a:t>
            </a:r>
            <a:r>
              <a:rPr lang="de-DE" baseline="0" dirty="0" smtClean="0"/>
              <a:t>, just a </a:t>
            </a:r>
            <a:r>
              <a:rPr lang="de-DE" baseline="0" dirty="0" err="1" smtClean="0"/>
              <a:t>curiosity</a:t>
            </a:r>
            <a:r>
              <a:rPr lang="de-DE" baseline="0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Note: </a:t>
            </a:r>
            <a:r>
              <a:rPr lang="de-CH" dirty="0" err="1" smtClean="0"/>
              <a:t>There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no</a:t>
            </a:r>
            <a:r>
              <a:rPr lang="de-CH" dirty="0" smtClean="0"/>
              <a:t> „</a:t>
            </a:r>
            <a:r>
              <a:rPr lang="de-CH" dirty="0" err="1" smtClean="0"/>
              <a:t>right</a:t>
            </a:r>
            <a:r>
              <a:rPr lang="de-CH" dirty="0" smtClean="0"/>
              <a:t>“ </a:t>
            </a:r>
            <a:r>
              <a:rPr lang="de-CH" dirty="0" err="1" smtClean="0"/>
              <a:t>answer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these</a:t>
            </a:r>
            <a:r>
              <a:rPr lang="de-CH" dirty="0" smtClean="0"/>
              <a:t> </a:t>
            </a:r>
            <a:r>
              <a:rPr lang="de-CH" dirty="0" err="1" smtClean="0"/>
              <a:t>questions</a:t>
            </a:r>
            <a:r>
              <a:rPr lang="de-CH" dirty="0" smtClean="0"/>
              <a:t>.</a:t>
            </a:r>
            <a:r>
              <a:rPr lang="de-CH" baseline="0" dirty="0" smtClean="0"/>
              <a:t> </a:t>
            </a:r>
            <a:r>
              <a:rPr lang="de-CH" baseline="0" dirty="0" err="1" smtClean="0"/>
              <a:t>Depending</a:t>
            </a:r>
            <a:r>
              <a:rPr lang="de-CH" baseline="0" dirty="0" smtClean="0"/>
              <a:t> on </a:t>
            </a:r>
            <a:r>
              <a:rPr lang="de-CH" baseline="0" dirty="0" err="1" smtClean="0"/>
              <a:t>what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we‘re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interested</a:t>
            </a:r>
            <a:r>
              <a:rPr lang="de-CH" baseline="0" dirty="0" smtClean="0"/>
              <a:t> in. An </a:t>
            </a:r>
            <a:r>
              <a:rPr lang="de-CH" baseline="0" dirty="0" err="1" smtClean="0"/>
              <a:t>attribute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type STRING </a:t>
            </a:r>
            <a:r>
              <a:rPr lang="de-CH" baseline="0" dirty="0" err="1" smtClean="0"/>
              <a:t>might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totally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sufficient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for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computer</a:t>
            </a:r>
            <a:r>
              <a:rPr lang="de-CH" baseline="0" dirty="0" smtClean="0"/>
              <a:t> (</a:t>
            </a:r>
            <a:r>
              <a:rPr lang="de-CH" baseline="0" dirty="0" err="1" smtClean="0"/>
              <a:t>It‘s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brand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for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example</a:t>
            </a:r>
            <a:r>
              <a:rPr lang="de-CH" baseline="0" dirty="0" smtClean="0"/>
              <a:t>), </a:t>
            </a:r>
            <a:r>
              <a:rPr lang="de-CH" baseline="0" dirty="0" err="1" smtClean="0"/>
              <a:t>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have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to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build</a:t>
            </a:r>
            <a:r>
              <a:rPr lang="de-CH" baseline="0" dirty="0" smtClean="0"/>
              <a:t> a </a:t>
            </a:r>
            <a:r>
              <a:rPr lang="de-CH" baseline="0" dirty="0" err="1" smtClean="0"/>
              <a:t>new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class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if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want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more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details</a:t>
            </a:r>
            <a:r>
              <a:rPr lang="de-CH" baseline="0" dirty="0" smtClean="0"/>
              <a:t> in </a:t>
            </a:r>
            <a:r>
              <a:rPr lang="de-CH" baseline="0" dirty="0" err="1" smtClean="0"/>
              <a:t>our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abstraction</a:t>
            </a:r>
            <a:r>
              <a:rPr lang="de-CH" baseline="0" dirty="0" smtClean="0"/>
              <a:t>. (CPU, HD, OS, </a:t>
            </a:r>
            <a:r>
              <a:rPr lang="de-CH" baseline="0" dirty="0" err="1" smtClean="0"/>
              <a:t>uptime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etc</a:t>
            </a:r>
            <a:r>
              <a:rPr lang="de-CH" baseline="0" dirty="0" smtClean="0"/>
              <a:t>…)</a:t>
            </a:r>
          </a:p>
          <a:p>
            <a:r>
              <a:rPr lang="de-CH" baseline="0" dirty="0" smtClean="0"/>
              <a:t>The same </a:t>
            </a:r>
            <a:r>
              <a:rPr lang="de-CH" baseline="0" dirty="0" err="1" smtClean="0"/>
              <a:t>is</a:t>
            </a:r>
            <a:r>
              <a:rPr lang="de-CH" baseline="0" dirty="0" smtClean="0"/>
              <a:t> valid </a:t>
            </a:r>
            <a:r>
              <a:rPr lang="de-CH" baseline="0" dirty="0" err="1" smtClean="0"/>
              <a:t>for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bed</a:t>
            </a:r>
            <a:r>
              <a:rPr lang="de-CH" baseline="0" dirty="0" smtClean="0"/>
              <a:t>.</a:t>
            </a:r>
          </a:p>
          <a:p>
            <a:r>
              <a:rPr lang="de-CH" baseline="0" dirty="0" err="1" smtClean="0"/>
              <a:t>For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elevator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question</a:t>
            </a:r>
            <a:r>
              <a:rPr lang="de-CH" baseline="0" dirty="0" smtClean="0"/>
              <a:t>, </a:t>
            </a:r>
            <a:r>
              <a:rPr lang="de-CH" baseline="0" dirty="0" err="1" smtClean="0"/>
              <a:t>this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is</a:t>
            </a:r>
            <a:r>
              <a:rPr lang="de-CH" baseline="0" dirty="0" smtClean="0"/>
              <a:t> a </a:t>
            </a:r>
            <a:r>
              <a:rPr lang="de-CH" baseline="0" dirty="0" err="1" smtClean="0"/>
              <a:t>good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example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that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hard</a:t>
            </a:r>
            <a:r>
              <a:rPr lang="de-CH" baseline="0" dirty="0" smtClean="0"/>
              <a:t>. </a:t>
            </a:r>
            <a:r>
              <a:rPr lang="de-CH" baseline="0" dirty="0" err="1" smtClean="0"/>
              <a:t>How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to</a:t>
            </a:r>
            <a:r>
              <a:rPr lang="de-CH" baseline="0" dirty="0" smtClean="0"/>
              <a:t> model a </a:t>
            </a:r>
            <a:r>
              <a:rPr lang="de-CH" baseline="0" dirty="0" err="1" smtClean="0"/>
              <a:t>floor</a:t>
            </a:r>
            <a:r>
              <a:rPr lang="de-CH" baseline="0" dirty="0" smtClean="0"/>
              <a:t>? </a:t>
            </a:r>
            <a:r>
              <a:rPr lang="de-CH" baseline="0" dirty="0" err="1" smtClean="0"/>
              <a:t>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door</a:t>
            </a:r>
            <a:r>
              <a:rPr lang="de-CH" baseline="0" dirty="0" smtClean="0"/>
              <a:t>? </a:t>
            </a:r>
            <a:r>
              <a:rPr lang="de-CH" baseline="0" dirty="0" err="1" smtClean="0"/>
              <a:t>What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about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pre</a:t>
            </a:r>
            <a:r>
              <a:rPr lang="de-CH" baseline="0" dirty="0" smtClean="0"/>
              <a:t>-, </a:t>
            </a:r>
            <a:r>
              <a:rPr lang="de-CH" baseline="0" dirty="0" err="1" smtClean="0"/>
              <a:t>postconditions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and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invariants</a:t>
            </a:r>
            <a:r>
              <a:rPr lang="de-CH" baseline="0" dirty="0" smtClean="0"/>
              <a:t>? </a:t>
            </a:r>
            <a:r>
              <a:rPr lang="de-CH" baseline="0" dirty="0" err="1" smtClean="0"/>
              <a:t>Collect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ideas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and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discuss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them</a:t>
            </a:r>
            <a:r>
              <a:rPr lang="de-CH" baseline="0" dirty="0" smtClean="0"/>
              <a:t> in </a:t>
            </a:r>
            <a:r>
              <a:rPr lang="de-CH" baseline="0" dirty="0" err="1" smtClean="0"/>
              <a:t>class</a:t>
            </a:r>
            <a:r>
              <a:rPr lang="de-CH" baseline="0" dirty="0" smtClean="0"/>
              <a:t>…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Efficiency may be why we pick one implementation over the other. An important point is that client</a:t>
            </a:r>
            <a:r>
              <a:rPr lang="en-US" baseline="0" dirty="0" smtClean="0"/>
              <a:t> code will not be affected if we switch implementation from computation to memory and vice-versa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Explain that naming convention for queries directly follows from uniform access principle</a:t>
            </a:r>
            <a:endParaRPr lang="de-CH" smtClean="0">
              <a:latin typeface="Arial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0D8B51-A54C-4765-BB21-2F1D315687FE}" type="slidenum">
              <a:rPr lang="en-US" smtClean="0">
                <a:latin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Here “solve” solves an equation with coefficients a, b, c; stores number of solutions in “how_many_solutions_there_are” and the solutions in “first_solution”, “second_solution” correspondingly</a:t>
            </a:r>
            <a:endParaRPr lang="de-CH" smtClean="0">
              <a:latin typeface="Arial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1A7D01-D9EC-4F84-A204-02B84C75534D}" type="slidenum">
              <a:rPr lang="en-US" smtClean="0">
                <a:latin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7225" y="1268413"/>
            <a:ext cx="4137025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67225" y="3900488"/>
            <a:ext cx="4137025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="1" baseline="0"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aseline="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2" Type="http://schemas.openxmlformats.org/officeDocument/2006/relationships/tags" Target="../tags/tag3.xml"/><Relationship Id="rId16" Type="http://schemas.openxmlformats.org/officeDocument/2006/relationships/notesSlide" Target="../notesSlides/notesSlide4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lonsoftware.com/articles/LeakyAbstraction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Einführung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 in die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Programmierung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Introduction to Programming</a:t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Prof. Dr. Bertrand Meyer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3E609E"/>
                </a:solidFill>
                <a:latin typeface="Comic Sans MS" pitchFamily="66" charset="0"/>
              </a:rPr>
              <a:t>Exercise Session 7</a:t>
            </a:r>
          </a:p>
          <a:p>
            <a:pPr>
              <a:spcBef>
                <a:spcPct val="50000"/>
              </a:spcBef>
            </a:pPr>
            <a:endParaRPr lang="en-US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Finding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right</a:t>
            </a:r>
            <a:r>
              <a:rPr lang="de-CH" dirty="0" smtClean="0"/>
              <a:t> </a:t>
            </a:r>
            <a:r>
              <a:rPr lang="de-CH" dirty="0" err="1" smtClean="0"/>
              <a:t>abstractions</a:t>
            </a:r>
            <a:r>
              <a:rPr lang="de-CH" dirty="0" smtClean="0"/>
              <a:t> (</a:t>
            </a:r>
            <a:r>
              <a:rPr lang="de-CH" dirty="0" err="1" smtClean="0"/>
              <a:t>classes</a:t>
            </a:r>
            <a:r>
              <a:rPr lang="de-CH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>
                <a:solidFill>
                  <a:schemeClr val="tx1"/>
                </a:solidFill>
              </a:rPr>
              <a:t>Now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we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want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to</a:t>
            </a:r>
            <a:r>
              <a:rPr lang="de-CH" dirty="0" smtClean="0">
                <a:solidFill>
                  <a:schemeClr val="tx1"/>
                </a:solidFill>
              </a:rPr>
              <a:t> model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door</a:t>
            </a:r>
            <a:r>
              <a:rPr lang="de-CH" dirty="0" smtClean="0">
                <a:solidFill>
                  <a:schemeClr val="tx1"/>
                </a:solidFill>
              </a:rPr>
              <a:t>.</a:t>
            </a:r>
          </a:p>
          <a:p>
            <a:r>
              <a:rPr lang="de-CH" dirty="0" err="1" smtClean="0">
                <a:solidFill>
                  <a:schemeClr val="tx1"/>
                </a:solidFill>
              </a:rPr>
              <a:t>If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we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are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only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interested</a:t>
            </a:r>
            <a:r>
              <a:rPr lang="de-CH" dirty="0" smtClean="0">
                <a:solidFill>
                  <a:schemeClr val="tx1"/>
                </a:solidFill>
              </a:rPr>
              <a:t> in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state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of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door</a:t>
            </a:r>
            <a:r>
              <a:rPr lang="de-CH" dirty="0" smtClean="0">
                <a:solidFill>
                  <a:schemeClr val="tx1"/>
                </a:solidFill>
              </a:rPr>
              <a:t>, i.e. </a:t>
            </a:r>
            <a:r>
              <a:rPr lang="de-CH" dirty="0" err="1" smtClean="0">
                <a:solidFill>
                  <a:schemeClr val="tx1"/>
                </a:solidFill>
              </a:rPr>
              <a:t>if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it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is</a:t>
            </a:r>
            <a:r>
              <a:rPr lang="de-CH" dirty="0" smtClean="0">
                <a:solidFill>
                  <a:schemeClr val="tx1"/>
                </a:solidFill>
              </a:rPr>
              <a:t> open </a:t>
            </a:r>
            <a:r>
              <a:rPr lang="de-CH" dirty="0" err="1" smtClean="0">
                <a:solidFill>
                  <a:schemeClr val="tx1"/>
                </a:solidFill>
              </a:rPr>
              <a:t>or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closed</a:t>
            </a:r>
            <a:r>
              <a:rPr lang="de-CH" dirty="0" smtClean="0">
                <a:solidFill>
                  <a:schemeClr val="tx1"/>
                </a:solidFill>
              </a:rPr>
              <a:t>, a simple </a:t>
            </a:r>
            <a:r>
              <a:rPr lang="de-CH" dirty="0" err="1" smtClean="0">
                <a:solidFill>
                  <a:schemeClr val="tx1"/>
                </a:solidFill>
              </a:rPr>
              <a:t>attribute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of</a:t>
            </a:r>
            <a:r>
              <a:rPr lang="de-CH" dirty="0" smtClean="0">
                <a:solidFill>
                  <a:schemeClr val="tx1"/>
                </a:solidFill>
              </a:rPr>
              <a:t> type </a:t>
            </a:r>
            <a:r>
              <a:rPr lang="de-CH" i="1" kern="1200" dirty="0" smtClean="0">
                <a:latin typeface="Comic Sans MS" pitchFamily="66" charset="0"/>
              </a:rPr>
              <a:t>BOOLEAN</a:t>
            </a:r>
            <a:r>
              <a:rPr lang="de-CH" dirty="0" smtClean="0">
                <a:solidFill>
                  <a:schemeClr val="tx1"/>
                </a:solidFill>
              </a:rPr>
              <a:t/>
            </a:r>
            <a:br>
              <a:rPr lang="de-CH" dirty="0" smtClean="0">
                <a:solidFill>
                  <a:schemeClr val="tx1"/>
                </a:solidFill>
              </a:rPr>
            </a:br>
            <a:r>
              <a:rPr lang="de-CH" dirty="0" smtClean="0">
                <a:solidFill>
                  <a:schemeClr val="tx1"/>
                </a:solidFill>
              </a:rPr>
              <a:t>will do:</a:t>
            </a:r>
          </a:p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00024" y="2567196"/>
            <a:ext cx="852487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333399"/>
                </a:solidFill>
              </a:rPr>
              <a:t>class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3333FF"/>
                </a:solidFill>
              </a:rPr>
              <a:t>ROOM</a:t>
            </a:r>
          </a:p>
          <a:p>
            <a:pPr>
              <a:buNone/>
            </a:pPr>
            <a:r>
              <a:rPr lang="en-US" b="1" dirty="0" smtClean="0">
                <a:solidFill>
                  <a:srgbClr val="333399"/>
                </a:solidFill>
              </a:rPr>
              <a:t>feature</a:t>
            </a:r>
          </a:p>
          <a:p>
            <a:pPr>
              <a:buNone/>
            </a:pPr>
            <a:r>
              <a:rPr lang="en-US" b="1" dirty="0" smtClean="0">
                <a:solidFill>
                  <a:srgbClr val="333399"/>
                </a:solidFill>
              </a:rPr>
              <a:t>	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size</a:t>
            </a: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:</a:t>
            </a:r>
            <a:r>
              <a:rPr lang="en-US" b="1" dirty="0" smtClean="0">
                <a:solidFill>
                  <a:srgbClr val="333399"/>
                </a:solidFill>
              </a:rPr>
              <a:t> </a:t>
            </a:r>
            <a:r>
              <a:rPr lang="en-US" i="1" dirty="0" smtClean="0">
                <a:solidFill>
                  <a:srgbClr val="3333FF"/>
                </a:solidFill>
              </a:rPr>
              <a:t>DOUBLE</a:t>
            </a:r>
          </a:p>
          <a:p>
            <a:pPr>
              <a:buNone/>
            </a:pPr>
            <a:r>
              <a:rPr lang="en-US" dirty="0" smtClean="0"/>
              <a:t> 		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-- Size of the room.</a:t>
            </a:r>
          </a:p>
          <a:p>
            <a:pPr>
              <a:buNone/>
            </a:pPr>
            <a:r>
              <a:rPr lang="en-US" dirty="0" smtClean="0">
                <a:solidFill>
                  <a:srgbClr val="990000"/>
                </a:solidFill>
              </a:rPr>
              <a:t>	</a:t>
            </a: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is_door_open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:</a:t>
            </a:r>
            <a:r>
              <a:rPr lang="en-US" b="1" dirty="0" smtClean="0">
                <a:solidFill>
                  <a:srgbClr val="333399"/>
                </a:solidFill>
              </a:rPr>
              <a:t> </a:t>
            </a:r>
            <a:r>
              <a:rPr lang="en-US" i="1" dirty="0" smtClean="0">
                <a:solidFill>
                  <a:srgbClr val="3333FF"/>
                </a:solidFill>
              </a:rPr>
              <a:t>BOOLEAN</a:t>
            </a:r>
          </a:p>
          <a:p>
            <a:pPr>
              <a:buNone/>
            </a:pPr>
            <a:r>
              <a:rPr lang="en-US" dirty="0" smtClean="0"/>
              <a:t> 		</a:t>
            </a:r>
            <a:r>
              <a:rPr lang="en-US" dirty="0" smtClean="0">
                <a:solidFill>
                  <a:srgbClr val="990000"/>
                </a:solidFill>
              </a:rPr>
              <a:t>-- Is the door open or closed?</a:t>
            </a:r>
          </a:p>
          <a:p>
            <a:pPr>
              <a:buNone/>
            </a:pPr>
            <a:r>
              <a:rPr lang="en-US" dirty="0" smtClean="0">
                <a:solidFill>
                  <a:srgbClr val="990000"/>
                </a:solidFill>
              </a:rPr>
              <a:t>	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...</a:t>
            </a:r>
          </a:p>
          <a:p>
            <a:pPr>
              <a:buNone/>
            </a:pPr>
            <a:r>
              <a:rPr lang="en-US" b="1" dirty="0" smtClean="0">
                <a:solidFill>
                  <a:srgbClr val="333399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Finding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right</a:t>
            </a:r>
            <a:r>
              <a:rPr lang="de-CH" dirty="0" smtClean="0"/>
              <a:t> </a:t>
            </a:r>
            <a:r>
              <a:rPr lang="de-CH" dirty="0" err="1" smtClean="0"/>
              <a:t>abstractions</a:t>
            </a:r>
            <a:r>
              <a:rPr lang="de-CH" dirty="0" smtClean="0"/>
              <a:t> (</a:t>
            </a:r>
            <a:r>
              <a:rPr lang="de-CH" dirty="0" err="1" smtClean="0"/>
              <a:t>classes</a:t>
            </a:r>
            <a:r>
              <a:rPr lang="de-CH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But </a:t>
            </a:r>
            <a:r>
              <a:rPr lang="de-CH" dirty="0" err="1" smtClean="0">
                <a:solidFill>
                  <a:schemeClr val="tx1"/>
                </a:solidFill>
              </a:rPr>
              <a:t>what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if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we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are</a:t>
            </a:r>
            <a:r>
              <a:rPr lang="de-CH" dirty="0" smtClean="0">
                <a:solidFill>
                  <a:schemeClr val="tx1"/>
                </a:solidFill>
              </a:rPr>
              <a:t> also </a:t>
            </a:r>
            <a:r>
              <a:rPr lang="de-CH" dirty="0" err="1" smtClean="0">
                <a:solidFill>
                  <a:schemeClr val="tx1"/>
                </a:solidFill>
              </a:rPr>
              <a:t>interested</a:t>
            </a:r>
            <a:r>
              <a:rPr lang="de-CH" dirty="0" smtClean="0">
                <a:solidFill>
                  <a:schemeClr val="tx1"/>
                </a:solidFill>
              </a:rPr>
              <a:t> in </a:t>
            </a:r>
            <a:r>
              <a:rPr lang="de-CH" dirty="0" err="1" smtClean="0">
                <a:solidFill>
                  <a:schemeClr val="tx1"/>
                </a:solidFill>
              </a:rPr>
              <a:t>what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our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door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looks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like</a:t>
            </a:r>
            <a:r>
              <a:rPr lang="de-CH" dirty="0" smtClean="0">
                <a:solidFill>
                  <a:schemeClr val="tx1"/>
                </a:solidFill>
              </a:rPr>
              <a:t>, </a:t>
            </a:r>
            <a:r>
              <a:rPr lang="de-CH" dirty="0" err="1" smtClean="0">
                <a:solidFill>
                  <a:schemeClr val="tx1"/>
                </a:solidFill>
              </a:rPr>
              <a:t>or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if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opening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door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triggers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some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behavior</a:t>
            </a:r>
            <a:r>
              <a:rPr lang="de-CH" dirty="0" smtClean="0">
                <a:solidFill>
                  <a:schemeClr val="tx1"/>
                </a:solidFill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 Is </a:t>
            </a:r>
            <a:r>
              <a:rPr lang="de-CH" dirty="0" err="1" smtClean="0">
                <a:solidFill>
                  <a:schemeClr val="tx1"/>
                </a:solidFill>
              </a:rPr>
              <a:t>there</a:t>
            </a:r>
            <a:r>
              <a:rPr lang="de-CH" dirty="0" smtClean="0">
                <a:solidFill>
                  <a:schemeClr val="tx1"/>
                </a:solidFill>
              </a:rPr>
              <a:t> a </a:t>
            </a:r>
            <a:r>
              <a:rPr lang="de-CH" dirty="0" err="1" smtClean="0">
                <a:solidFill>
                  <a:schemeClr val="tx1"/>
                </a:solidFill>
              </a:rPr>
              <a:t>daring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poster</a:t>
            </a:r>
            <a:r>
              <a:rPr lang="de-CH" dirty="0" smtClean="0">
                <a:solidFill>
                  <a:schemeClr val="tx1"/>
                </a:solidFill>
              </a:rPr>
              <a:t> on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door</a:t>
            </a:r>
            <a:r>
              <a:rPr lang="de-CH" dirty="0" smtClean="0">
                <a:solidFill>
                  <a:schemeClr val="tx1"/>
                </a:solidFill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Does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door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squeak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while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being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opened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or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closed</a:t>
            </a:r>
            <a:r>
              <a:rPr lang="de-CH" dirty="0" smtClean="0">
                <a:solidFill>
                  <a:schemeClr val="tx1"/>
                </a:solidFill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 Is </a:t>
            </a:r>
            <a:r>
              <a:rPr lang="de-CH" dirty="0" err="1" smtClean="0">
                <a:solidFill>
                  <a:schemeClr val="tx1"/>
                </a:solidFill>
              </a:rPr>
              <a:t>it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locked</a:t>
            </a:r>
            <a:r>
              <a:rPr lang="de-CH" dirty="0" smtClean="0">
                <a:solidFill>
                  <a:schemeClr val="tx1"/>
                </a:solidFill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de-CH" dirty="0" err="1" smtClean="0">
                <a:solidFill>
                  <a:schemeClr val="tx1"/>
                </a:solidFill>
              </a:rPr>
              <a:t>When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door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is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being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opened</a:t>
            </a:r>
            <a:r>
              <a:rPr lang="de-CH" dirty="0" smtClean="0">
                <a:solidFill>
                  <a:schemeClr val="tx1"/>
                </a:solidFill>
              </a:rPr>
              <a:t>, a  </a:t>
            </a:r>
            <a:r>
              <a:rPr lang="de-CH" dirty="0" err="1" smtClean="0">
                <a:solidFill>
                  <a:schemeClr val="tx1"/>
                </a:solidFill>
              </a:rPr>
              <a:t>message</a:t>
            </a:r>
            <a:r>
              <a:rPr lang="de-CH" dirty="0" smtClean="0">
                <a:solidFill>
                  <a:schemeClr val="tx1"/>
                </a:solidFill>
              </a:rPr>
              <a:t> will </a:t>
            </a:r>
            <a:r>
              <a:rPr lang="de-CH" dirty="0" err="1" smtClean="0">
                <a:solidFill>
                  <a:schemeClr val="tx1"/>
                </a:solidFill>
              </a:rPr>
              <a:t>be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sent</a:t>
            </a:r>
            <a:r>
              <a:rPr lang="de-CH" dirty="0" smtClean="0">
                <a:solidFill>
                  <a:schemeClr val="tx1"/>
                </a:solidFill>
              </a:rPr>
              <a:t> to </a:t>
            </a:r>
            <a:r>
              <a:rPr lang="de-CH" dirty="0" err="1" smtClean="0">
                <a:solidFill>
                  <a:schemeClr val="tx1"/>
                </a:solidFill>
              </a:rPr>
              <a:t>my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cell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phone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</a:p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16559" y="4644971"/>
            <a:ext cx="8239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In </a:t>
            </a:r>
            <a:r>
              <a:rPr lang="de-CH" dirty="0" err="1" smtClean="0"/>
              <a:t>this</a:t>
            </a:r>
            <a:r>
              <a:rPr lang="de-CH" dirty="0" smtClean="0"/>
              <a:t> </a:t>
            </a:r>
            <a:r>
              <a:rPr lang="de-CH" dirty="0" err="1" smtClean="0"/>
              <a:t>case</a:t>
            </a:r>
            <a:r>
              <a:rPr lang="de-CH" dirty="0" smtClean="0"/>
              <a:t>, </a:t>
            </a:r>
            <a:r>
              <a:rPr lang="de-CH" dirty="0" err="1" smtClean="0"/>
              <a:t>it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better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model a </a:t>
            </a:r>
            <a:r>
              <a:rPr lang="de-CH" dirty="0" err="1" smtClean="0"/>
              <a:t>door</a:t>
            </a:r>
            <a:r>
              <a:rPr lang="de-CH" dirty="0" smtClean="0"/>
              <a:t> </a:t>
            </a:r>
            <a:r>
              <a:rPr lang="de-CH" dirty="0" err="1" smtClean="0"/>
              <a:t>as</a:t>
            </a:r>
            <a:r>
              <a:rPr lang="de-CH" dirty="0" smtClean="0"/>
              <a:t> a separate </a:t>
            </a:r>
            <a:r>
              <a:rPr lang="de-CH" dirty="0" err="1" smtClean="0"/>
              <a:t>class</a:t>
            </a:r>
            <a:r>
              <a:rPr lang="de-CH" dirty="0" smtClean="0"/>
              <a:t>!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right abstractions (classes)</a:t>
            </a:r>
            <a:endParaRPr lang="de-CH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8788" y="1468437"/>
            <a:ext cx="8424862" cy="300831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class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i="1" dirty="0" smtClean="0">
                <a:solidFill>
                  <a:srgbClr val="3333FF"/>
                </a:solidFill>
              </a:rPr>
              <a:t>ROOM</a:t>
            </a:r>
          </a:p>
          <a:p>
            <a:pPr>
              <a:buNone/>
            </a:pP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feature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	</a:t>
            </a:r>
            <a:r>
              <a:rPr lang="en-US" i="1" dirty="0" smtClean="0"/>
              <a:t>size:</a:t>
            </a:r>
            <a:r>
              <a:rPr lang="en-US" b="1" dirty="0" smtClean="0">
                <a:solidFill>
                  <a:srgbClr val="333399"/>
                </a:solidFill>
              </a:rPr>
              <a:t> </a:t>
            </a:r>
            <a:r>
              <a:rPr lang="en-US" i="1" dirty="0" smtClean="0"/>
              <a:t>DOUBLE</a:t>
            </a:r>
          </a:p>
          <a:p>
            <a:pPr>
              <a:buNone/>
            </a:pPr>
            <a:r>
              <a:rPr lang="en-US" dirty="0" smtClean="0"/>
              <a:t> 		</a:t>
            </a:r>
            <a:r>
              <a:rPr lang="en-US" dirty="0" smtClean="0">
                <a:solidFill>
                  <a:srgbClr val="990000"/>
                </a:solidFill>
              </a:rPr>
              <a:t>-- Size of the room in square meters.</a:t>
            </a:r>
          </a:p>
          <a:p>
            <a:pPr>
              <a:buNone/>
            </a:pPr>
            <a:r>
              <a:rPr lang="en-US" dirty="0" smtClean="0">
                <a:solidFill>
                  <a:srgbClr val="990000"/>
                </a:solidFill>
              </a:rPr>
              <a:t>	</a:t>
            </a:r>
            <a:r>
              <a:rPr lang="en-US" i="1" dirty="0" smtClean="0"/>
              <a:t>door:</a:t>
            </a:r>
            <a:r>
              <a:rPr lang="en-US" b="1" dirty="0" smtClean="0">
                <a:solidFill>
                  <a:srgbClr val="333399"/>
                </a:solidFill>
              </a:rPr>
              <a:t> </a:t>
            </a:r>
            <a:r>
              <a:rPr lang="en-US" i="1" dirty="0" smtClean="0"/>
              <a:t>DOOR</a:t>
            </a:r>
          </a:p>
          <a:p>
            <a:pPr>
              <a:buNone/>
            </a:pPr>
            <a:r>
              <a:rPr lang="en-US" dirty="0" smtClean="0"/>
              <a:t> 		</a:t>
            </a:r>
            <a:r>
              <a:rPr lang="en-US" dirty="0" smtClean="0">
                <a:solidFill>
                  <a:srgbClr val="990000"/>
                </a:solidFill>
              </a:rPr>
              <a:t>-- The room’s door.</a:t>
            </a:r>
          </a:p>
          <a:p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buNone/>
            </a:pPr>
            <a:endParaRPr lang="en-US" dirty="0" smtClean="0">
              <a:solidFill>
                <a:srgbClr val="990000"/>
              </a:solidFill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right abstractions (classes)</a:t>
            </a:r>
            <a:endParaRPr lang="de-CH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33375" y="691978"/>
            <a:ext cx="8550275" cy="6166021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>
                <a:solidFill>
                  <a:srgbClr val="333399"/>
                </a:solidFill>
                <a:latin typeface="Comic Sans MS" pitchFamily="66" charset="0"/>
              </a:rPr>
              <a:t>class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i="1" dirty="0" smtClean="0">
                <a:solidFill>
                  <a:srgbClr val="3333FF"/>
                </a:solidFill>
              </a:rPr>
              <a:t>DOOR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333399"/>
                </a:solidFill>
                <a:latin typeface="Comic Sans MS" pitchFamily="66" charset="0"/>
              </a:rPr>
              <a:t>feature</a:t>
            </a:r>
          </a:p>
          <a:p>
            <a:pPr>
              <a:buNone/>
            </a:pPr>
            <a:r>
              <a:rPr lang="en-US" sz="1800" dirty="0" smtClean="0">
                <a:latin typeface="Comic Sans MS" pitchFamily="66" charset="0"/>
              </a:rPr>
              <a:t> 	</a:t>
            </a:r>
            <a:r>
              <a:rPr lang="en-US" sz="1800" i="1" dirty="0" err="1" smtClean="0"/>
              <a:t>is_locked</a:t>
            </a:r>
            <a:r>
              <a:rPr lang="en-US" sz="1800" i="1" dirty="0" smtClean="0"/>
              <a:t>:</a:t>
            </a:r>
            <a:r>
              <a:rPr lang="en-US" sz="1800" b="1" dirty="0" smtClean="0">
                <a:solidFill>
                  <a:srgbClr val="333399"/>
                </a:solidFill>
              </a:rPr>
              <a:t> </a:t>
            </a:r>
            <a:r>
              <a:rPr lang="en-US" sz="1800" i="1" dirty="0" smtClean="0"/>
              <a:t>BOOLEAN</a:t>
            </a:r>
          </a:p>
          <a:p>
            <a:pPr>
              <a:buNone/>
            </a:pPr>
            <a:r>
              <a:rPr lang="en-US" sz="1800" dirty="0" smtClean="0"/>
              <a:t> 		</a:t>
            </a:r>
            <a:r>
              <a:rPr lang="en-US" sz="1800" dirty="0" smtClean="0">
                <a:solidFill>
                  <a:srgbClr val="990000"/>
                </a:solidFill>
              </a:rPr>
              <a:t>-- Is the door locked?</a:t>
            </a:r>
          </a:p>
          <a:p>
            <a:pPr>
              <a:buNone/>
            </a:pPr>
            <a:r>
              <a:rPr lang="en-US" sz="1800" dirty="0" smtClean="0">
                <a:solidFill>
                  <a:srgbClr val="990000"/>
                </a:solidFill>
              </a:rPr>
              <a:t>	</a:t>
            </a:r>
            <a:r>
              <a:rPr lang="en-US" sz="1800" i="1" dirty="0" smtClean="0"/>
              <a:t>is</a:t>
            </a:r>
            <a:r>
              <a:rPr lang="de-CH" sz="1800" i="1" dirty="0" smtClean="0"/>
              <a:t>_o</a:t>
            </a:r>
            <a:r>
              <a:rPr lang="en-US" sz="1800" i="1" dirty="0" smtClean="0"/>
              <a:t>pen:</a:t>
            </a:r>
            <a:r>
              <a:rPr lang="en-US" sz="1800" b="1" dirty="0" smtClean="0">
                <a:solidFill>
                  <a:srgbClr val="333399"/>
                </a:solidFill>
              </a:rPr>
              <a:t> </a:t>
            </a:r>
            <a:r>
              <a:rPr lang="en-US" sz="1800" i="1" dirty="0" smtClean="0"/>
              <a:t>BOOLEAN</a:t>
            </a:r>
          </a:p>
          <a:p>
            <a:pPr>
              <a:buNone/>
            </a:pPr>
            <a:r>
              <a:rPr lang="en-US" sz="1800" dirty="0" smtClean="0"/>
              <a:t> 		</a:t>
            </a:r>
            <a:r>
              <a:rPr lang="en-US" sz="1800" dirty="0" smtClean="0">
                <a:solidFill>
                  <a:srgbClr val="990000"/>
                </a:solidFill>
              </a:rPr>
              <a:t>-- Is the door open?</a:t>
            </a:r>
          </a:p>
          <a:p>
            <a:pPr>
              <a:buNone/>
            </a:pPr>
            <a:r>
              <a:rPr lang="en-US" sz="1800" dirty="0" smtClean="0">
                <a:solidFill>
                  <a:srgbClr val="990000"/>
                </a:solidFill>
              </a:rPr>
              <a:t>	</a:t>
            </a:r>
            <a:r>
              <a:rPr lang="en-US" sz="1800" i="1" dirty="0" err="1" smtClean="0"/>
              <a:t>is_squeaking</a:t>
            </a:r>
            <a:r>
              <a:rPr lang="en-US" sz="1800" i="1" dirty="0" smtClean="0"/>
              <a:t>:</a:t>
            </a:r>
            <a:r>
              <a:rPr lang="en-US" sz="1800" b="1" dirty="0" smtClean="0">
                <a:solidFill>
                  <a:srgbClr val="333399"/>
                </a:solidFill>
              </a:rPr>
              <a:t> </a:t>
            </a:r>
            <a:r>
              <a:rPr lang="en-US" sz="1800" i="1" dirty="0" smtClean="0"/>
              <a:t>BOOLEAN</a:t>
            </a:r>
          </a:p>
          <a:p>
            <a:pPr>
              <a:buNone/>
            </a:pPr>
            <a:r>
              <a:rPr lang="en-US" sz="1800" dirty="0" smtClean="0"/>
              <a:t> 		</a:t>
            </a:r>
            <a:r>
              <a:rPr lang="en-US" sz="1800" dirty="0" smtClean="0">
                <a:solidFill>
                  <a:srgbClr val="990000"/>
                </a:solidFill>
              </a:rPr>
              <a:t>-- Is the door squeaking?</a:t>
            </a:r>
          </a:p>
          <a:p>
            <a:pPr>
              <a:buNone/>
            </a:pPr>
            <a:r>
              <a:rPr lang="en-US" sz="1800" dirty="0" smtClean="0">
                <a:solidFill>
                  <a:srgbClr val="990000"/>
                </a:solidFill>
              </a:rPr>
              <a:t>	</a:t>
            </a:r>
            <a:r>
              <a:rPr lang="en-US" sz="1800" i="1" dirty="0" err="1" smtClean="0"/>
              <a:t>has_daring_poster</a:t>
            </a:r>
            <a:r>
              <a:rPr lang="en-US" sz="1800" i="1" dirty="0" smtClean="0"/>
              <a:t>:</a:t>
            </a:r>
            <a:r>
              <a:rPr lang="en-US" sz="1800" b="1" dirty="0" smtClean="0">
                <a:solidFill>
                  <a:srgbClr val="333399"/>
                </a:solidFill>
              </a:rPr>
              <a:t> </a:t>
            </a:r>
            <a:r>
              <a:rPr lang="en-US" sz="1800" i="1" dirty="0" smtClean="0"/>
              <a:t>BOOLEAN</a:t>
            </a:r>
          </a:p>
          <a:p>
            <a:pPr>
              <a:buNone/>
            </a:pPr>
            <a:r>
              <a:rPr lang="en-US" sz="1800" dirty="0" smtClean="0"/>
              <a:t> 		</a:t>
            </a:r>
            <a:r>
              <a:rPr lang="en-US" sz="1800" dirty="0" smtClean="0">
                <a:solidFill>
                  <a:srgbClr val="990000"/>
                </a:solidFill>
              </a:rPr>
              <a:t>-- Is there a daring poster on the door?</a:t>
            </a:r>
          </a:p>
          <a:p>
            <a:pPr>
              <a:buNone/>
            </a:pPr>
            <a:r>
              <a:rPr lang="en-US" sz="1800" dirty="0" smtClean="0">
                <a:solidFill>
                  <a:srgbClr val="990000"/>
                </a:solidFill>
              </a:rPr>
              <a:t>	</a:t>
            </a:r>
            <a:r>
              <a:rPr lang="en-US" sz="1800" i="1" dirty="0" smtClean="0"/>
              <a:t>open</a:t>
            </a:r>
          </a:p>
          <a:p>
            <a:pPr>
              <a:buNone/>
            </a:pPr>
            <a:r>
              <a:rPr lang="en-US" sz="1800" i="1" dirty="0" smtClean="0"/>
              <a:t>		</a:t>
            </a:r>
            <a:r>
              <a:rPr lang="en-US" sz="1800" dirty="0" smtClean="0">
                <a:solidFill>
                  <a:srgbClr val="990000"/>
                </a:solidFill>
              </a:rPr>
              <a:t>-- Opens the door</a:t>
            </a:r>
            <a:endParaRPr lang="en-US" sz="1800" i="1" dirty="0" smtClean="0"/>
          </a:p>
          <a:p>
            <a:pPr>
              <a:buNone/>
            </a:pPr>
            <a:r>
              <a:rPr lang="en-US" sz="1800" i="1" dirty="0" smtClean="0"/>
              <a:t>	      </a:t>
            </a:r>
            <a:r>
              <a:rPr lang="en-US" sz="1800" b="1" dirty="0" smtClean="0">
                <a:solidFill>
                  <a:srgbClr val="333399"/>
                </a:solidFill>
                <a:latin typeface="Comic Sans MS" pitchFamily="66" charset="0"/>
              </a:rPr>
              <a:t>do</a:t>
            </a:r>
          </a:p>
          <a:p>
            <a:pPr>
              <a:buNone/>
            </a:pPr>
            <a:r>
              <a:rPr lang="en-US" sz="1800" dirty="0" smtClean="0"/>
              <a:t> 		</a:t>
            </a:r>
            <a:r>
              <a:rPr lang="en-US" sz="1800" dirty="0" smtClean="0">
                <a:solidFill>
                  <a:srgbClr val="990000"/>
                </a:solidFill>
              </a:rPr>
              <a:t>-- Implementation of open, including sending a message</a:t>
            </a:r>
          </a:p>
          <a:p>
            <a:pPr>
              <a:buNone/>
            </a:pPr>
            <a:r>
              <a:rPr lang="en-US" sz="1800" dirty="0" smtClean="0">
                <a:solidFill>
                  <a:srgbClr val="990000"/>
                </a:solidFill>
              </a:rPr>
              <a:t>	      </a:t>
            </a:r>
            <a:r>
              <a:rPr lang="en-US" sz="1800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buNone/>
            </a:pPr>
            <a:endParaRPr lang="en-US" sz="1800" b="1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333399"/>
                </a:solidFill>
                <a:latin typeface="Comic Sans MS" pitchFamily="66" charset="0"/>
              </a:rPr>
              <a:t>	-- </a:t>
            </a:r>
            <a:r>
              <a:rPr lang="en-US" sz="1800" dirty="0" smtClean="0">
                <a:solidFill>
                  <a:srgbClr val="990000"/>
                </a:solidFill>
              </a:rPr>
              <a:t>more features… </a:t>
            </a:r>
            <a:endParaRPr lang="en-US" sz="1800" b="1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buNone/>
            </a:pPr>
            <a:endParaRPr lang="en-US" sz="1800" dirty="0" smtClean="0">
              <a:solidFill>
                <a:srgbClr val="990000"/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rgbClr val="990000"/>
              </a:solidFill>
            </a:endParaRPr>
          </a:p>
          <a:p>
            <a:endParaRPr lang="en-US" sz="1800" b="1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>
              <a:buNone/>
            </a:pPr>
            <a:endParaRPr lang="en-US" sz="1800" dirty="0" smtClean="0">
              <a:solidFill>
                <a:srgbClr val="990000"/>
              </a:solidFill>
              <a:latin typeface="Comic Sans MS" pitchFamily="66" charset="0"/>
            </a:endParaRPr>
          </a:p>
          <a:p>
            <a:pPr>
              <a:buNone/>
            </a:pPr>
            <a:endParaRPr lang="en-US" sz="1800" dirty="0" smtClean="0">
              <a:latin typeface="Comic Sans MS" pitchFamily="66" charset="0"/>
            </a:endParaRPr>
          </a:p>
          <a:p>
            <a:pPr>
              <a:buNone/>
            </a:pPr>
            <a:endParaRPr lang="en-US" sz="1800" dirty="0" smtClean="0">
              <a:latin typeface="Comic Sans MS" pitchFamily="66" charset="0"/>
            </a:endParaRPr>
          </a:p>
          <a:p>
            <a:endParaRPr lang="de-CH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Finding the right abstractions (classes)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>
                <a:solidFill>
                  <a:schemeClr val="tx1"/>
                </a:solidFill>
              </a:rPr>
              <a:t>How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would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you</a:t>
            </a:r>
            <a:r>
              <a:rPr lang="de-CH" dirty="0" smtClean="0">
                <a:solidFill>
                  <a:schemeClr val="tx1"/>
                </a:solidFill>
              </a:rPr>
              <a:t> model…</a:t>
            </a:r>
          </a:p>
          <a:p>
            <a:endParaRPr lang="de-CH" dirty="0" smtClean="0">
              <a:solidFill>
                <a:schemeClr val="tx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71450" y="2190750"/>
            <a:ext cx="823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…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computer</a:t>
            </a:r>
            <a:r>
              <a:rPr lang="de-CH" dirty="0" smtClean="0"/>
              <a:t>?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19075" y="2895600"/>
            <a:ext cx="823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…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bed</a:t>
            </a:r>
            <a:r>
              <a:rPr lang="de-CH" dirty="0" smtClean="0"/>
              <a:t>?</a:t>
            </a:r>
            <a:endParaRPr lang="de-DE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 rot="2280000">
            <a:off x="6469770" y="1390341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19075" y="4238625"/>
            <a:ext cx="823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would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model an </a:t>
            </a:r>
            <a:r>
              <a:rPr lang="de-CH" dirty="0" err="1" smtClean="0"/>
              <a:t>elevator</a:t>
            </a:r>
            <a:r>
              <a:rPr lang="de-CH" dirty="0" smtClean="0"/>
              <a:t> in a </a:t>
            </a:r>
            <a:r>
              <a:rPr lang="de-CH" dirty="0" err="1" smtClean="0"/>
              <a:t>building</a:t>
            </a:r>
            <a:r>
              <a:rPr lang="de-CH" dirty="0" smtClean="0"/>
              <a:t>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38125" y="20638"/>
            <a:ext cx="6927850" cy="720725"/>
          </a:xfrm>
        </p:spPr>
        <p:txBody>
          <a:bodyPr/>
          <a:lstStyle/>
          <a:p>
            <a:r>
              <a:rPr lang="en-US" dirty="0" smtClean="0"/>
              <a:t>Finding the right abstractions (features)</a:t>
            </a:r>
            <a:endParaRPr lang="de-CH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28838" y="4389438"/>
            <a:ext cx="1676400" cy="381000"/>
          </a:xfrm>
          <a:prstGeom prst="rect">
            <a:avLst/>
          </a:prstGeom>
          <a:solidFill>
            <a:srgbClr val="008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de-CH" sz="2000" i="1" dirty="0">
              <a:solidFill>
                <a:srgbClr val="3E609E"/>
              </a:solidFill>
              <a:latin typeface="+mn-lt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2122488" y="4008438"/>
            <a:ext cx="1676400" cy="3810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de-CH" sz="2000" i="1" dirty="0">
              <a:solidFill>
                <a:srgbClr val="3E609E"/>
              </a:solidFill>
              <a:latin typeface="+mn-lt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128838" y="4008438"/>
            <a:ext cx="1676400" cy="765175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>
              <a:latin typeface="+mn-lt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181101" y="4849813"/>
            <a:ext cx="305435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i="1" dirty="0">
                <a:solidFill>
                  <a:srgbClr val="3333FF"/>
                </a:solidFill>
                <a:latin typeface="+mn-lt"/>
              </a:rPr>
              <a:t>(BANK_ACCOUNT)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19088" y="3997325"/>
            <a:ext cx="1797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deposits</a:t>
            </a:r>
            <a:endParaRPr lang="de-CH" sz="1800" i="1" dirty="0" smtClean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19088" y="4402138"/>
            <a:ext cx="1797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withdrawals</a:t>
            </a:r>
            <a:endParaRPr lang="de-CH" sz="1800" i="1" dirty="0" smtClean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108200" y="1709738"/>
            <a:ext cx="1676400" cy="381000"/>
          </a:xfrm>
          <a:prstGeom prst="rect">
            <a:avLst/>
          </a:prstGeom>
          <a:solidFill>
            <a:srgbClr val="008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de-CH" sz="2000" i="1" dirty="0">
              <a:solidFill>
                <a:srgbClr val="3E609E"/>
              </a:solidFill>
              <a:latin typeface="+mn-lt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2108200" y="2090738"/>
            <a:ext cx="1676400" cy="3810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rgbClr val="C00000"/>
                </a:solidFill>
                <a:latin typeface="+mn-lt"/>
              </a:rPr>
              <a:t>800</a:t>
            </a:r>
            <a:endParaRPr lang="de-CH" sz="2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2101850" y="1328738"/>
            <a:ext cx="1676400" cy="3810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de-CH" sz="2000" i="1" dirty="0">
              <a:solidFill>
                <a:srgbClr val="3E609E"/>
              </a:solidFill>
              <a:latin typeface="+mn-lt"/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2108200" y="1328738"/>
            <a:ext cx="1676400" cy="1149350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>
              <a:latin typeface="+mn-lt"/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1595437" y="2505075"/>
            <a:ext cx="3043237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i="1" dirty="0">
                <a:solidFill>
                  <a:srgbClr val="3333FF"/>
                </a:solidFill>
                <a:latin typeface="+mn-lt"/>
              </a:rPr>
              <a:t>(BANK_ACCOUNT)</a:t>
            </a:r>
          </a:p>
        </p:txBody>
      </p:sp>
      <p:sp>
        <p:nvSpPr>
          <p:cNvPr id="10256" name="TextBox 19"/>
          <p:cNvSpPr txBox="1">
            <a:spLocks noChangeArrowheads="1"/>
          </p:cNvSpPr>
          <p:nvPr/>
        </p:nvSpPr>
        <p:spPr bwMode="auto">
          <a:xfrm>
            <a:off x="298450" y="1319213"/>
            <a:ext cx="17954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deposits</a:t>
            </a:r>
            <a:endParaRPr lang="de-CH" sz="1800" i="1" dirty="0" smtClean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0257" name="TextBox 20"/>
          <p:cNvSpPr txBox="1">
            <a:spLocks noChangeArrowheads="1"/>
          </p:cNvSpPr>
          <p:nvPr/>
        </p:nvSpPr>
        <p:spPr bwMode="auto">
          <a:xfrm>
            <a:off x="298450" y="1722438"/>
            <a:ext cx="17954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withdrawals</a:t>
            </a:r>
            <a:endParaRPr lang="de-CH" sz="1800" i="1" dirty="0" smtClean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0258" name="TextBox 21"/>
          <p:cNvSpPr txBox="1">
            <a:spLocks noChangeArrowheads="1"/>
          </p:cNvSpPr>
          <p:nvPr/>
        </p:nvSpPr>
        <p:spPr bwMode="auto">
          <a:xfrm>
            <a:off x="287338" y="2093913"/>
            <a:ext cx="179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 i="1">
                <a:solidFill>
                  <a:srgbClr val="C00000"/>
                </a:solidFill>
              </a:rPr>
              <a:t>balance</a:t>
            </a:r>
            <a:endParaRPr lang="de-CH" sz="2000"/>
          </a:p>
        </p:txBody>
      </p:sp>
      <p:sp>
        <p:nvSpPr>
          <p:cNvPr id="23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403725" y="1033463"/>
            <a:ext cx="1055688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000" dirty="0">
                <a:latin typeface="+mn-lt"/>
              </a:rPr>
              <a:t>1000</a:t>
            </a:r>
            <a:endParaRPr lang="de-CH" sz="2000" dirty="0">
              <a:latin typeface="+mn-lt"/>
            </a:endParaRPr>
          </a:p>
        </p:txBody>
      </p:sp>
      <p:sp>
        <p:nvSpPr>
          <p:cNvPr id="25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457825" y="1033463"/>
            <a:ext cx="317500" cy="57626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sp>
        <p:nvSpPr>
          <p:cNvPr id="26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599113" y="1320800"/>
            <a:ext cx="579437" cy="0"/>
          </a:xfrm>
          <a:prstGeom prst="line">
            <a:avLst/>
          </a:prstGeom>
          <a:noFill/>
          <a:ln w="2730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sp>
        <p:nvSpPr>
          <p:cNvPr id="28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232525" y="1033463"/>
            <a:ext cx="1055688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000" dirty="0">
                <a:latin typeface="+mn-lt"/>
              </a:rPr>
              <a:t>300</a:t>
            </a:r>
            <a:endParaRPr lang="de-CH" sz="2000" dirty="0">
              <a:latin typeface="+mn-lt"/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86625" y="1033463"/>
            <a:ext cx="317500" cy="57626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7407275" y="1320800"/>
            <a:ext cx="628650" cy="1588"/>
          </a:xfrm>
          <a:prstGeom prst="line">
            <a:avLst/>
          </a:prstGeom>
          <a:ln w="254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ine 9"/>
          <p:cNvSpPr>
            <a:spLocks noChangeShapeType="1"/>
          </p:cNvSpPr>
          <p:nvPr/>
        </p:nvSpPr>
        <p:spPr bwMode="auto">
          <a:xfrm flipV="1">
            <a:off x="7905750" y="1147763"/>
            <a:ext cx="330200" cy="331787"/>
          </a:xfrm>
          <a:prstGeom prst="line">
            <a:avLst/>
          </a:prstGeom>
          <a:noFill/>
          <a:ln w="92160">
            <a:solidFill>
              <a:srgbClr val="A50021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sp>
        <p:nvSpPr>
          <p:cNvPr id="36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03725" y="1798638"/>
            <a:ext cx="1055688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000" dirty="0">
                <a:latin typeface="+mn-lt"/>
              </a:rPr>
              <a:t>500</a:t>
            </a:r>
            <a:endParaRPr lang="de-CH" sz="2000" dirty="0">
              <a:latin typeface="+mn-lt"/>
            </a:endParaRPr>
          </a:p>
        </p:txBody>
      </p:sp>
      <p:sp>
        <p:nvSpPr>
          <p:cNvPr id="37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57825" y="1798638"/>
            <a:ext cx="317500" cy="57626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578475" y="2085975"/>
            <a:ext cx="628650" cy="1588"/>
          </a:xfrm>
          <a:prstGeom prst="line">
            <a:avLst/>
          </a:prstGeom>
          <a:ln w="254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Line 9"/>
          <p:cNvSpPr>
            <a:spLocks noChangeShapeType="1"/>
          </p:cNvSpPr>
          <p:nvPr/>
        </p:nvSpPr>
        <p:spPr bwMode="auto">
          <a:xfrm flipV="1">
            <a:off x="6076950" y="1912938"/>
            <a:ext cx="330200" cy="331787"/>
          </a:xfrm>
          <a:prstGeom prst="line">
            <a:avLst/>
          </a:prstGeom>
          <a:noFill/>
          <a:ln w="92160">
            <a:solidFill>
              <a:srgbClr val="A50021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338513" y="1509713"/>
            <a:ext cx="1063625" cy="1587"/>
          </a:xfrm>
          <a:prstGeom prst="straightConnector1">
            <a:avLst/>
          </a:prstGeom>
          <a:ln w="2730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338513" y="1914525"/>
            <a:ext cx="1063625" cy="1588"/>
          </a:xfrm>
          <a:prstGeom prst="straightConnector1">
            <a:avLst/>
          </a:prstGeom>
          <a:ln w="2730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286250" y="3713163"/>
            <a:ext cx="1055688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000" dirty="0">
                <a:latin typeface="+mn-lt"/>
              </a:rPr>
              <a:t>1000</a:t>
            </a:r>
            <a:endParaRPr lang="de-CH" sz="2000" dirty="0">
              <a:latin typeface="+mn-lt"/>
            </a:endParaRPr>
          </a:p>
        </p:txBody>
      </p:sp>
      <p:sp>
        <p:nvSpPr>
          <p:cNvPr id="50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340350" y="3713163"/>
            <a:ext cx="317500" cy="57626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sp>
        <p:nvSpPr>
          <p:cNvPr id="51" name="Line 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481638" y="4000500"/>
            <a:ext cx="579437" cy="0"/>
          </a:xfrm>
          <a:prstGeom prst="line">
            <a:avLst/>
          </a:prstGeom>
          <a:noFill/>
          <a:ln w="2730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sp>
        <p:nvSpPr>
          <p:cNvPr id="52" name="Rectangle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115050" y="3713163"/>
            <a:ext cx="1055688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000" dirty="0">
                <a:latin typeface="+mn-lt"/>
              </a:rPr>
              <a:t>300</a:t>
            </a:r>
            <a:endParaRPr lang="de-CH" sz="2000" dirty="0">
              <a:latin typeface="+mn-lt"/>
            </a:endParaRPr>
          </a:p>
        </p:txBody>
      </p:sp>
      <p:sp>
        <p:nvSpPr>
          <p:cNvPr id="53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69150" y="3713163"/>
            <a:ext cx="317500" cy="57626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7289800" y="4000500"/>
            <a:ext cx="628650" cy="1588"/>
          </a:xfrm>
          <a:prstGeom prst="line">
            <a:avLst/>
          </a:prstGeom>
          <a:ln w="254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Line 9"/>
          <p:cNvSpPr>
            <a:spLocks noChangeShapeType="1"/>
          </p:cNvSpPr>
          <p:nvPr/>
        </p:nvSpPr>
        <p:spPr bwMode="auto">
          <a:xfrm flipV="1">
            <a:off x="7788275" y="3827463"/>
            <a:ext cx="330200" cy="331787"/>
          </a:xfrm>
          <a:prstGeom prst="line">
            <a:avLst/>
          </a:prstGeom>
          <a:noFill/>
          <a:ln w="92160">
            <a:solidFill>
              <a:srgbClr val="A50021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sp>
        <p:nvSpPr>
          <p:cNvPr id="56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86250" y="4478338"/>
            <a:ext cx="1055688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000" dirty="0">
                <a:latin typeface="+mn-lt"/>
              </a:rPr>
              <a:t>500</a:t>
            </a:r>
            <a:endParaRPr lang="de-CH" sz="2000" dirty="0">
              <a:latin typeface="+mn-lt"/>
            </a:endParaRPr>
          </a:p>
        </p:txBody>
      </p:sp>
      <p:sp>
        <p:nvSpPr>
          <p:cNvPr id="57" name="Rectangle 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40350" y="4478338"/>
            <a:ext cx="317500" cy="57626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5461000" y="4765675"/>
            <a:ext cx="628650" cy="1588"/>
          </a:xfrm>
          <a:prstGeom prst="line">
            <a:avLst/>
          </a:prstGeom>
          <a:ln w="254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Line 9"/>
          <p:cNvSpPr>
            <a:spLocks noChangeShapeType="1"/>
          </p:cNvSpPr>
          <p:nvPr/>
        </p:nvSpPr>
        <p:spPr bwMode="auto">
          <a:xfrm flipV="1">
            <a:off x="5959475" y="4592638"/>
            <a:ext cx="330200" cy="331787"/>
          </a:xfrm>
          <a:prstGeom prst="line">
            <a:avLst/>
          </a:prstGeom>
          <a:noFill/>
          <a:ln w="92160">
            <a:solidFill>
              <a:srgbClr val="A50021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3221038" y="4189413"/>
            <a:ext cx="1063625" cy="1587"/>
          </a:xfrm>
          <a:prstGeom prst="straightConnector1">
            <a:avLst/>
          </a:prstGeom>
          <a:ln w="2730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221038" y="4592638"/>
            <a:ext cx="1063625" cy="1587"/>
          </a:xfrm>
          <a:prstGeom prst="straightConnector1">
            <a:avLst/>
          </a:prstGeom>
          <a:ln w="2730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ontent Placeholder 2"/>
          <p:cNvSpPr>
            <a:spLocks noGrp="1"/>
          </p:cNvSpPr>
          <p:nvPr>
            <p:ph idx="1"/>
          </p:nvPr>
        </p:nvSpPr>
        <p:spPr>
          <a:xfrm>
            <a:off x="229749" y="3060042"/>
            <a:ext cx="8424862" cy="496887"/>
          </a:xfrm>
        </p:spPr>
        <p:txBody>
          <a:bodyPr/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invariant</a:t>
            </a:r>
            <a:r>
              <a:rPr lang="en-US" sz="2000" dirty="0" smtClean="0"/>
              <a:t>: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1800" i="1" kern="1200" dirty="0" smtClean="0"/>
              <a:t>balance = total (deposits) – total (withdrawals)</a:t>
            </a:r>
          </a:p>
        </p:txBody>
      </p:sp>
      <p:sp>
        <p:nvSpPr>
          <p:cNvPr id="63" name="Content Placeholder 2"/>
          <p:cNvSpPr txBox="1">
            <a:spLocks/>
          </p:cNvSpPr>
          <p:nvPr/>
        </p:nvSpPr>
        <p:spPr bwMode="auto">
          <a:xfrm>
            <a:off x="441325" y="6083300"/>
            <a:ext cx="84248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kern="0" dirty="0">
                <a:latin typeface="+mn-lt"/>
              </a:rPr>
              <a:t>Which one </a:t>
            </a:r>
            <a:r>
              <a:rPr lang="en-US" kern="0" dirty="0" smtClean="0">
                <a:latin typeface="+mn-lt"/>
              </a:rPr>
              <a:t>would </a:t>
            </a:r>
            <a:r>
              <a:rPr lang="en-US" kern="0" dirty="0">
                <a:latin typeface="+mn-lt"/>
              </a:rPr>
              <a:t>you choose and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/>
      <p:bldP spid="12" grpId="0"/>
      <p:bldP spid="13" grpId="0"/>
      <p:bldP spid="49" grpId="0" animBg="1"/>
      <p:bldP spid="50" grpId="0" animBg="1"/>
      <p:bldP spid="52" grpId="0" animBg="1"/>
      <p:bldP spid="53" grpId="0" animBg="1"/>
      <p:bldP spid="56" grpId="0" animBg="1"/>
      <p:bldP spid="57" grpId="0" animBg="1"/>
      <p:bldP spid="62" grpId="0" build="p"/>
      <p:bldP spid="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6700" y="2924175"/>
            <a:ext cx="8442325" cy="12176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/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access principle</a:t>
            </a:r>
            <a:endParaRPr lang="de-CH" dirty="0" smtClean="0"/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client is interested in </a:t>
            </a:r>
            <a:r>
              <a:rPr lang="en-US" dirty="0" smtClean="0">
                <a:solidFill>
                  <a:srgbClr val="C00000"/>
                </a:solidFill>
              </a:rPr>
              <a:t>what</a:t>
            </a:r>
            <a:r>
              <a:rPr lang="en-US" dirty="0" smtClean="0">
                <a:solidFill>
                  <a:schemeClr val="tx1"/>
                </a:solidFill>
              </a:rPr>
              <a:t> a service does, not how it does it.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It doesn’t matter for the client, whether you </a:t>
            </a:r>
            <a:r>
              <a:rPr lang="en-US" dirty="0" smtClean="0">
                <a:solidFill>
                  <a:srgbClr val="C00000"/>
                </a:solidFill>
              </a:rPr>
              <a:t>store</a:t>
            </a:r>
            <a:r>
              <a:rPr lang="en-US" dirty="0" smtClean="0">
                <a:solidFill>
                  <a:schemeClr val="tx1"/>
                </a:solidFill>
              </a:rPr>
              <a:t> or </a:t>
            </a:r>
            <a:r>
              <a:rPr lang="en-US" dirty="0" smtClean="0">
                <a:solidFill>
                  <a:srgbClr val="C00000"/>
                </a:solidFill>
              </a:rPr>
              <a:t>compute</a:t>
            </a:r>
            <a:r>
              <a:rPr lang="en-US" dirty="0" smtClean="0">
                <a:solidFill>
                  <a:schemeClr val="tx1"/>
                </a:solidFill>
              </a:rPr>
              <a:t>, he just wants to obtain the</a:t>
            </a:r>
            <a:r>
              <a:rPr lang="en-US" dirty="0" smtClean="0"/>
              <a:t> </a:t>
            </a:r>
            <a:r>
              <a:rPr lang="en-US" i="1" dirty="0" smtClean="0"/>
              <a:t>balance</a:t>
            </a:r>
            <a:r>
              <a:rPr lang="en-US" i="1" dirty="0" smtClean="0">
                <a:solidFill>
                  <a:srgbClr val="3E609E"/>
                </a:solidFill>
              </a:rPr>
              <a:t>.</a:t>
            </a:r>
          </a:p>
          <a:p>
            <a:endParaRPr lang="en-US" i="1" dirty="0" smtClean="0">
              <a:solidFill>
                <a:srgbClr val="3E609E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Features should be accessible to clients the same way, no matter whether they are implemented by storage or computation</a:t>
            </a:r>
          </a:p>
          <a:p>
            <a:pPr>
              <a:buFont typeface="Wingdings" pitchFamily="2" charset="2"/>
              <a:buNone/>
            </a:pP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8950" y="5029200"/>
            <a:ext cx="838993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i="1" dirty="0" err="1">
                <a:solidFill>
                  <a:srgbClr val="3333FF"/>
                </a:solidFill>
                <a:latin typeface="+mn-lt"/>
              </a:rPr>
              <a:t>my_account.balance</a:t>
            </a:r>
            <a:endParaRPr lang="de-CH" i="1" dirty="0">
              <a:solidFill>
                <a:srgbClr val="3333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Features: the full story (again…)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630363" y="1746250"/>
            <a:ext cx="1860550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7000"/>
              </a:lnSpc>
              <a:spcBef>
                <a:spcPts val="11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200" b="1" dirty="0">
                <a:solidFill>
                  <a:srgbClr val="990000"/>
                </a:solidFill>
                <a:latin typeface="+mn-lt"/>
                <a:ea typeface="MS Gothic" charset="0"/>
                <a:cs typeface="MS Gothic" charset="0"/>
              </a:rPr>
              <a:t>Command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757363" y="4562475"/>
            <a:ext cx="1368425" cy="449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7000"/>
              </a:lnSpc>
              <a:spcBef>
                <a:spcPts val="11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200" b="1" dirty="0">
                <a:solidFill>
                  <a:srgbClr val="990000"/>
                </a:solidFill>
                <a:latin typeface="+mn-lt"/>
                <a:ea typeface="MS Gothic" charset="0"/>
                <a:cs typeface="MS Gothic" charset="0"/>
              </a:rPr>
              <a:t>Query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8900" y="3486150"/>
            <a:ext cx="15970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7000"/>
              </a:lnSpc>
              <a:spcBef>
                <a:spcPts val="11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200" b="1" dirty="0">
                <a:solidFill>
                  <a:srgbClr val="000000"/>
                </a:solidFill>
                <a:latin typeface="+mn-lt"/>
                <a:ea typeface="MS Gothic" charset="0"/>
                <a:cs typeface="MS Gothic" charset="0"/>
              </a:rPr>
              <a:t>Feature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076700" y="3759200"/>
            <a:ext cx="1282700" cy="395288"/>
          </a:xfrm>
          <a:prstGeom prst="rect">
            <a:avLst/>
          </a:prstGeom>
          <a:solidFill>
            <a:srgbClr val="BBE0E3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117000"/>
              </a:lnSpc>
              <a:spcBef>
                <a:spcPts val="12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200" dirty="0">
                <a:solidFill>
                  <a:srgbClr val="993300"/>
                </a:solidFill>
                <a:latin typeface="+mn-lt"/>
                <a:ea typeface="MS Gothic" charset="0"/>
                <a:cs typeface="MS Gothic" charset="0"/>
              </a:rPr>
              <a:t>Function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277938" y="2830513"/>
            <a:ext cx="1512887" cy="419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7000"/>
              </a:lnSpc>
              <a:spcBef>
                <a:spcPts val="1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dirty="0">
                <a:solidFill>
                  <a:srgbClr val="006600"/>
                </a:solidFill>
                <a:latin typeface="+mn-lt"/>
                <a:ea typeface="MS Gothic" charset="0"/>
                <a:cs typeface="MS Gothic" charset="0"/>
              </a:rPr>
              <a:t>No result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7577138" y="3614738"/>
            <a:ext cx="1566862" cy="490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7000"/>
              </a:lnSpc>
              <a:spcBef>
                <a:spcPts val="11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200" b="1" dirty="0">
                <a:solidFill>
                  <a:srgbClr val="000000"/>
                </a:solidFill>
                <a:latin typeface="+mn-lt"/>
                <a:ea typeface="MS Gothic" charset="0"/>
                <a:cs typeface="MS Gothic" charset="0"/>
              </a:rPr>
              <a:t>Feature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565525" y="5210175"/>
            <a:ext cx="1339850" cy="419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7000"/>
              </a:lnSpc>
              <a:spcBef>
                <a:spcPts val="1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dirty="0">
                <a:solidFill>
                  <a:srgbClr val="0033CC"/>
                </a:solidFill>
                <a:latin typeface="+mn-lt"/>
                <a:ea typeface="MS Gothic" charset="0"/>
                <a:cs typeface="MS Gothic" charset="0"/>
              </a:rPr>
              <a:t>Memory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398838" y="4348163"/>
            <a:ext cx="2055812" cy="41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7000"/>
              </a:lnSpc>
              <a:spcBef>
                <a:spcPts val="1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dirty="0">
                <a:solidFill>
                  <a:srgbClr val="0033CC"/>
                </a:solidFill>
                <a:latin typeface="+mn-lt"/>
                <a:ea typeface="MS Gothic" charset="0"/>
                <a:cs typeface="MS Gothic" charset="0"/>
              </a:rPr>
              <a:t>Computation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25438" y="1068388"/>
            <a:ext cx="2014537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78000"/>
              </a:lnSpc>
              <a:spcBef>
                <a:spcPts val="11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200" i="1" dirty="0">
                <a:solidFill>
                  <a:srgbClr val="006600"/>
                </a:solidFill>
                <a:latin typeface="+mn-lt"/>
                <a:ea typeface="MS Gothic" charset="0"/>
                <a:cs typeface="MS Gothic" charset="0"/>
              </a:rPr>
              <a:t>Client view</a:t>
            </a:r>
            <a:br>
              <a:rPr lang="en-GB" sz="2200" i="1" dirty="0">
                <a:solidFill>
                  <a:srgbClr val="006600"/>
                </a:solidFill>
                <a:latin typeface="+mn-lt"/>
                <a:ea typeface="MS Gothic" charset="0"/>
                <a:cs typeface="MS Gothic" charset="0"/>
              </a:rPr>
            </a:br>
            <a:r>
              <a:rPr lang="en-GB" sz="2200" i="1" dirty="0">
                <a:solidFill>
                  <a:srgbClr val="006600"/>
                </a:solidFill>
                <a:latin typeface="+mn-lt"/>
                <a:ea typeface="MS Gothic" charset="0"/>
                <a:cs typeface="MS Gothic" charset="0"/>
              </a:rPr>
              <a:t>(specification)‏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5935096" y="1106488"/>
            <a:ext cx="2993465" cy="5405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78000"/>
              </a:lnSpc>
              <a:spcBef>
                <a:spcPts val="11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200" i="1" dirty="0">
                <a:solidFill>
                  <a:srgbClr val="0033CC"/>
                </a:solidFill>
                <a:latin typeface="+mn-lt"/>
                <a:ea typeface="MS Gothic" charset="0"/>
                <a:cs typeface="MS Gothic" charset="0"/>
              </a:rPr>
              <a:t>Internal view (implementation)‏</a:t>
            </a:r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 flipV="1">
            <a:off x="996950" y="2070100"/>
            <a:ext cx="766763" cy="1420813"/>
          </a:xfrm>
          <a:prstGeom prst="line">
            <a:avLst/>
          </a:prstGeom>
          <a:noFill/>
          <a:ln w="28440">
            <a:solidFill>
              <a:srgbClr val="0066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CH">
              <a:latin typeface="+mn-lt"/>
            </a:endParaRP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2870200" y="4911725"/>
            <a:ext cx="1055688" cy="939800"/>
          </a:xfrm>
          <a:prstGeom prst="line">
            <a:avLst/>
          </a:prstGeom>
          <a:noFill/>
          <a:ln w="28440">
            <a:solidFill>
              <a:srgbClr val="0033CC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CH">
              <a:latin typeface="+mn-lt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1330325" y="4068763"/>
            <a:ext cx="2025650" cy="419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7000"/>
              </a:lnSpc>
              <a:spcBef>
                <a:spcPts val="1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dirty="0">
                <a:solidFill>
                  <a:srgbClr val="006600"/>
                </a:solidFill>
                <a:latin typeface="+mn-lt"/>
                <a:ea typeface="MS Gothic" charset="0"/>
                <a:cs typeface="MS Gothic" charset="0"/>
              </a:rPr>
              <a:t>Returns result</a:t>
            </a: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1025525" y="3862388"/>
            <a:ext cx="750888" cy="942975"/>
          </a:xfrm>
          <a:prstGeom prst="line">
            <a:avLst/>
          </a:prstGeom>
          <a:noFill/>
          <a:ln w="28440">
            <a:solidFill>
              <a:srgbClr val="0066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CH">
              <a:latin typeface="+mn-lt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2860675" y="3933825"/>
            <a:ext cx="1179513" cy="819150"/>
          </a:xfrm>
          <a:prstGeom prst="line">
            <a:avLst/>
          </a:prstGeom>
          <a:noFill/>
          <a:ln w="28440">
            <a:solidFill>
              <a:srgbClr val="0033CC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CH">
              <a:latin typeface="+mn-lt"/>
            </a:endParaRP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3941763" y="5686425"/>
            <a:ext cx="1550987" cy="396875"/>
          </a:xfrm>
          <a:prstGeom prst="rect">
            <a:avLst/>
          </a:prstGeom>
          <a:solidFill>
            <a:srgbClr val="BBE0E3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117000"/>
              </a:lnSpc>
              <a:spcBef>
                <a:spcPts val="12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200" dirty="0">
                <a:solidFill>
                  <a:srgbClr val="993300"/>
                </a:solidFill>
                <a:latin typeface="+mn-lt"/>
                <a:ea typeface="MS Gothic" charset="0"/>
                <a:cs typeface="MS Gothic" charset="0"/>
              </a:rPr>
              <a:t>Attribute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4000500" y="1809750"/>
            <a:ext cx="1438275" cy="396875"/>
          </a:xfrm>
          <a:prstGeom prst="rect">
            <a:avLst/>
          </a:prstGeom>
          <a:solidFill>
            <a:srgbClr val="BBE0E3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117000"/>
              </a:lnSpc>
              <a:spcBef>
                <a:spcPts val="12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200" dirty="0">
                <a:solidFill>
                  <a:srgbClr val="993300"/>
                </a:solidFill>
                <a:latin typeface="+mn-lt"/>
                <a:ea typeface="MS Gothic" charset="0"/>
                <a:cs typeface="MS Gothic" charset="0"/>
              </a:rPr>
              <a:t>Procedure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5784850" y="4329113"/>
            <a:ext cx="1244600" cy="419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7000"/>
              </a:lnSpc>
              <a:spcBef>
                <a:spcPts val="1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dirty="0">
                <a:solidFill>
                  <a:srgbClr val="0033CC"/>
                </a:solidFill>
                <a:latin typeface="+mn-lt"/>
                <a:ea typeface="MS Gothic" charset="0"/>
                <a:cs typeface="MS Gothic" charset="0"/>
              </a:rPr>
              <a:t>Memory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5984875" y="3335338"/>
            <a:ext cx="1922463" cy="419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7000"/>
              </a:lnSpc>
              <a:spcBef>
                <a:spcPts val="1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dirty="0">
                <a:solidFill>
                  <a:srgbClr val="0033CC"/>
                </a:solidFill>
                <a:latin typeface="+mn-lt"/>
                <a:ea typeface="MS Gothic" charset="0"/>
                <a:cs typeface="MS Gothic" charset="0"/>
              </a:rPr>
              <a:t>Computation</a:t>
            </a:r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 flipH="1">
            <a:off x="5624513" y="3976688"/>
            <a:ext cx="2255837" cy="1751012"/>
          </a:xfrm>
          <a:prstGeom prst="line">
            <a:avLst/>
          </a:prstGeom>
          <a:noFill/>
          <a:ln w="28440">
            <a:solidFill>
              <a:srgbClr val="0033CC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CH">
              <a:latin typeface="+mn-lt"/>
            </a:endParaRPr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H="1" flipV="1">
            <a:off x="7410450" y="3136900"/>
            <a:ext cx="508000" cy="508000"/>
          </a:xfrm>
          <a:prstGeom prst="line">
            <a:avLst/>
          </a:prstGeom>
          <a:noFill/>
          <a:ln w="28440">
            <a:solidFill>
              <a:srgbClr val="0033CC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CH">
              <a:latin typeface="+mn-lt"/>
            </a:endParaRP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6467475" y="2735263"/>
            <a:ext cx="1401763" cy="490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7000"/>
              </a:lnSpc>
              <a:spcBef>
                <a:spcPts val="11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200" b="1" dirty="0">
                <a:solidFill>
                  <a:srgbClr val="990000"/>
                </a:solidFill>
                <a:latin typeface="+mn-lt"/>
                <a:ea typeface="MS Gothic" charset="0"/>
                <a:cs typeface="MS Gothic" charset="0"/>
              </a:rPr>
              <a:t>Routine</a:t>
            </a:r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H="1" flipV="1">
            <a:off x="5476875" y="1955800"/>
            <a:ext cx="1009650" cy="946150"/>
          </a:xfrm>
          <a:prstGeom prst="line">
            <a:avLst/>
          </a:prstGeom>
          <a:noFill/>
          <a:ln w="28440">
            <a:solidFill>
              <a:srgbClr val="0066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CH">
              <a:latin typeface="+mn-lt"/>
            </a:endParaRPr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 flipH="1">
            <a:off x="5348288" y="3062288"/>
            <a:ext cx="1158875" cy="903287"/>
          </a:xfrm>
          <a:prstGeom prst="line">
            <a:avLst/>
          </a:prstGeom>
          <a:noFill/>
          <a:ln w="28440">
            <a:solidFill>
              <a:srgbClr val="0066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CH">
              <a:latin typeface="+mn-lt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295650" y="1987550"/>
            <a:ext cx="660400" cy="1588"/>
          </a:xfrm>
          <a:prstGeom prst="straightConnector1">
            <a:avLst/>
          </a:prstGeom>
          <a:ln w="28575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4446588" y="2309813"/>
            <a:ext cx="1512887" cy="419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7000"/>
              </a:lnSpc>
              <a:spcBef>
                <a:spcPts val="1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dirty="0">
                <a:solidFill>
                  <a:srgbClr val="006600"/>
                </a:solidFill>
                <a:latin typeface="+mn-lt"/>
                <a:ea typeface="MS Gothic" charset="0"/>
                <a:cs typeface="MS Gothic" charset="0"/>
              </a:rPr>
              <a:t>No result</a:t>
            </a: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4052888" y="3059113"/>
            <a:ext cx="2024062" cy="419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7000"/>
              </a:lnSpc>
              <a:spcBef>
                <a:spcPts val="1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dirty="0">
                <a:solidFill>
                  <a:srgbClr val="006600"/>
                </a:solidFill>
                <a:latin typeface="+mn-lt"/>
                <a:ea typeface="MS Gothic" charset="0"/>
                <a:cs typeface="MS Gothic" charset="0"/>
              </a:rPr>
              <a:t>Returns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8" grpId="0"/>
      <p:bldP spid="8" grpId="1"/>
      <p:bldP spid="9" grpId="0" animBg="1"/>
      <p:bldP spid="9" grpId="1" animBg="1"/>
      <p:bldP spid="9" grpId="2" animBg="1"/>
      <p:bldP spid="10" grpId="0"/>
      <p:bldP spid="10" grpId="1"/>
      <p:bldP spid="10" grpId="2"/>
      <p:bldP spid="11" grpId="0"/>
      <p:bldP spid="12" grpId="0"/>
      <p:bldP spid="12" grpId="1"/>
      <p:bldP spid="12" grpId="2"/>
      <p:bldP spid="13" grpId="0"/>
      <p:bldP spid="13" grpId="1"/>
      <p:bldP spid="13" grpId="2"/>
      <p:bldP spid="14" grpId="0"/>
      <p:bldP spid="14" grpId="1"/>
      <p:bldP spid="15" grpId="0"/>
      <p:bldP spid="18" grpId="0"/>
      <p:bldP spid="18" grpId="1"/>
      <p:bldP spid="18" grpId="2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4" grpId="0"/>
      <p:bldP spid="25" grpId="0"/>
      <p:bldP spid="28" grpId="0"/>
      <p:bldP spid="35" grpId="0"/>
      <p:bldP spid="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kinds of queries</a:t>
            </a:r>
            <a:endParaRPr lang="de-CH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55506" y="878114"/>
            <a:ext cx="8811932" cy="5644924"/>
          </a:xfrm>
        </p:spPr>
        <p:txBody>
          <a:bodyPr/>
          <a:lstStyle/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Attribute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from the client’s viewpoint it is 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query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call is 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expression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from the implementation’s viewpoint uses </a:t>
            </a:r>
            <a:r>
              <a:rPr lang="en-US" dirty="0" smtClean="0">
                <a:solidFill>
                  <a:srgbClr val="C00000"/>
                </a:solidFill>
              </a:rPr>
              <a:t>memory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Function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from the client’s viewpoint is 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query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call is 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expression</a:t>
            </a:r>
            <a:endParaRPr lang="de-CH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from the implementation’s viewpoint uses </a:t>
            </a:r>
            <a:r>
              <a:rPr lang="en-US" dirty="0" smtClean="0">
                <a:solidFill>
                  <a:srgbClr val="C00000"/>
                </a:solidFill>
              </a:rPr>
              <a:t>computation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Naming conventions</a:t>
            </a:r>
            <a:endParaRPr lang="de-CH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Names for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classes</a:t>
            </a:r>
            <a:r>
              <a:rPr lang="en-US" dirty="0" smtClean="0"/>
              <a:t>:</a:t>
            </a:r>
          </a:p>
          <a:p>
            <a:pPr algn="ctr">
              <a:buFont typeface="Wingdings" pitchFamily="2" charset="2"/>
              <a:buNone/>
            </a:pPr>
            <a:r>
              <a:rPr lang="en-US" i="1" kern="1200" dirty="0" smtClean="0"/>
              <a:t>PASSENGER, STUDENT, NUMERIC, STORABLE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Names for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queries</a:t>
            </a:r>
            <a:r>
              <a:rPr lang="en-US" dirty="0" smtClean="0"/>
              <a:t>:</a:t>
            </a:r>
          </a:p>
          <a:p>
            <a:pPr algn="ctr">
              <a:buFont typeface="Wingdings" pitchFamily="2" charset="2"/>
              <a:buNone/>
            </a:pPr>
            <a:r>
              <a:rPr lang="en-US" i="1" kern="1200" dirty="0" smtClean="0"/>
              <a:t>balance, name, </a:t>
            </a:r>
            <a:r>
              <a:rPr lang="en-US" i="1" kern="1200" dirty="0" err="1" smtClean="0"/>
              <a:t>first_element</a:t>
            </a:r>
            <a:r>
              <a:rPr lang="en-US" i="1" kern="1200" dirty="0" smtClean="0"/>
              <a:t>, </a:t>
            </a:r>
            <a:r>
              <a:rPr lang="en-US" i="1" kern="1200" dirty="0" err="1" smtClean="0"/>
              <a:t>list_of_students</a:t>
            </a:r>
            <a:endParaRPr lang="en-US" i="1" kern="1200" dirty="0" smtClean="0"/>
          </a:p>
          <a:p>
            <a:pPr lvl="1"/>
            <a:r>
              <a:rPr lang="en-US" dirty="0" smtClean="0"/>
              <a:t>for </a:t>
            </a:r>
            <a:r>
              <a:rPr lang="en-US" dirty="0" err="1" smtClean="0">
                <a:solidFill>
                  <a:srgbClr val="C00000"/>
                </a:solidFill>
              </a:rPr>
              <a:t>boolean</a:t>
            </a:r>
            <a:r>
              <a:rPr lang="en-US" dirty="0" smtClean="0">
                <a:solidFill>
                  <a:srgbClr val="C00000"/>
                </a:solidFill>
              </a:rPr>
              <a:t> queries</a:t>
            </a:r>
            <a:r>
              <a:rPr lang="en-US" dirty="0" smtClean="0"/>
              <a:t>:</a:t>
            </a:r>
            <a:endParaRPr lang="en-US" i="1" dirty="0" smtClean="0">
              <a:solidFill>
                <a:srgbClr val="3E609E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i="1" kern="1200" dirty="0" smtClean="0"/>
              <a:t>full, after, </a:t>
            </a:r>
            <a:r>
              <a:rPr lang="en-US" i="1" kern="1200" dirty="0" err="1" smtClean="0"/>
              <a:t>is_empty</a:t>
            </a:r>
            <a:r>
              <a:rPr lang="en-US" i="1" kern="1200" dirty="0" smtClean="0"/>
              <a:t>, </a:t>
            </a:r>
            <a:r>
              <a:rPr lang="en-US" i="1" kern="1200" dirty="0" err="1" smtClean="0"/>
              <a:t>is_best_choice</a:t>
            </a:r>
            <a:endParaRPr lang="en-US" i="1" kern="1200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Names for </a:t>
            </a:r>
            <a:r>
              <a:rPr lang="en-US" dirty="0" smtClean="0">
                <a:solidFill>
                  <a:srgbClr val="C00000"/>
                </a:solidFill>
              </a:rPr>
              <a:t>commands</a:t>
            </a:r>
            <a:r>
              <a:rPr lang="en-US" dirty="0" smtClean="0"/>
              <a:t>:</a:t>
            </a:r>
          </a:p>
          <a:p>
            <a:pPr algn="ctr">
              <a:buFont typeface="Wingdings" pitchFamily="2" charset="2"/>
              <a:buNone/>
            </a:pPr>
            <a:r>
              <a:rPr lang="en-US" i="1" kern="1200" dirty="0" smtClean="0"/>
              <a:t>run, </a:t>
            </a:r>
            <a:r>
              <a:rPr lang="en-US" i="1" kern="1200" dirty="0" err="1" smtClean="0"/>
              <a:t>do_nothing</a:t>
            </a:r>
            <a:r>
              <a:rPr lang="en-US" i="1" kern="1200" dirty="0" smtClean="0"/>
              <a:t>, </a:t>
            </a:r>
            <a:r>
              <a:rPr lang="en-US" i="1" kern="1200" dirty="0" err="1" smtClean="0"/>
              <a:t>pimp_my_exersice_session</a:t>
            </a:r>
            <a:endParaRPr lang="en-US" i="1" kern="1200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Composed of English words using underscore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Full English words, but short</a:t>
            </a:r>
            <a:endParaRPr lang="de-CH" i="1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News (</a:t>
            </a:r>
            <a:r>
              <a:rPr lang="de-CH" dirty="0" err="1" smtClean="0"/>
              <a:t>Reminder</a:t>
            </a:r>
            <a:r>
              <a:rPr lang="de-CH" dirty="0" smtClean="0"/>
              <a:t>)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Mock exam next week!</a:t>
            </a: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Monday exercise groups: November 8</a:t>
            </a: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Tuesday exercise groups: November 9</a:t>
            </a: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You have to be present</a:t>
            </a: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The week after we will discuss the results</a:t>
            </a: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Assignment 7 due on November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like these names?</a:t>
            </a:r>
            <a:endParaRPr lang="de-CH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class</a:t>
            </a:r>
            <a:r>
              <a:rPr lang="en-US" dirty="0" smtClean="0"/>
              <a:t> </a:t>
            </a:r>
            <a:r>
              <a:rPr lang="en-US" i="1" kern="1200" dirty="0" smtClean="0"/>
              <a:t>SOLVE_QUADRATIC_EQUATION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feature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i="1" kern="1200" dirty="0" smtClean="0"/>
              <a:t>solve (a, b, c: REAL)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do</a:t>
            </a:r>
            <a:r>
              <a:rPr lang="en-US" dirty="0" smtClean="0"/>
              <a:t> ...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end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i="1" kern="1200" dirty="0" err="1" smtClean="0"/>
              <a:t>get_dscrm</a:t>
            </a:r>
            <a:r>
              <a:rPr lang="en-US" i="1" kern="1200" dirty="0" smtClean="0"/>
              <a:t> (a, b, c: REAL): REAL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do</a:t>
            </a:r>
            <a:r>
              <a:rPr lang="en-US" dirty="0" smtClean="0"/>
              <a:t> ...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end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i="1" kern="1200" dirty="0" err="1" smtClean="0"/>
              <a:t>how_many_solutions_there_are: INTEGER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i="1" kern="1200" dirty="0" err="1" smtClean="0"/>
              <a:t>first_solution, second_solution: REAL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end</a:t>
            </a:r>
            <a:endParaRPr lang="de-CH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 rot="2280000">
            <a:off x="6413500" y="1455738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like these better!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class</a:t>
            </a:r>
            <a:r>
              <a:rPr lang="en-US" dirty="0" smtClean="0"/>
              <a:t> </a:t>
            </a:r>
            <a:r>
              <a:rPr lang="en-US" i="1" kern="1200" dirty="0" smtClean="0"/>
              <a:t>QUADRATIC_EQUATION_SOLVER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feature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i="1" kern="1200" dirty="0" smtClean="0"/>
              <a:t>solve (a, b, c: REAL)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do</a:t>
            </a:r>
            <a:r>
              <a:rPr lang="en-US" dirty="0" smtClean="0"/>
              <a:t> ...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end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i="1" kern="1200" dirty="0" err="1" smtClean="0"/>
              <a:t>discriminant</a:t>
            </a:r>
            <a:r>
              <a:rPr lang="en-US" i="1" kern="1200" dirty="0" smtClean="0"/>
              <a:t> (a, b, c: REAL): REAL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do</a:t>
            </a:r>
            <a:r>
              <a:rPr lang="en-US" dirty="0" smtClean="0"/>
              <a:t> ...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end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i="1" kern="1200" dirty="0" err="1" smtClean="0"/>
              <a:t>solution_count: INTEGER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i="1" kern="1200" dirty="0" err="1" smtClean="0"/>
              <a:t>first_solution, second_solution: REAL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end</a:t>
            </a:r>
            <a:endParaRPr lang="de-CH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Exporting features</a:t>
            </a:r>
            <a:endParaRPr lang="de-CH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9563" y="5033963"/>
            <a:ext cx="2209800" cy="965200"/>
          </a:xfrm>
          <a:prstGeom prst="rect">
            <a:avLst/>
          </a:prstGeom>
          <a:solidFill>
            <a:srgbClr val="99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30200" y="3940175"/>
            <a:ext cx="2189163" cy="965200"/>
          </a:xfrm>
          <a:prstGeom prst="rect">
            <a:avLst/>
          </a:prstGeom>
          <a:solidFill>
            <a:srgbClr val="99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30200" y="2832100"/>
            <a:ext cx="2200275" cy="965200"/>
          </a:xfrm>
          <a:prstGeom prst="rect">
            <a:avLst/>
          </a:prstGeom>
          <a:solidFill>
            <a:srgbClr val="99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36550" y="1711325"/>
            <a:ext cx="2193925" cy="965200"/>
          </a:xfrm>
          <a:prstGeom prst="rect">
            <a:avLst/>
          </a:prstGeom>
          <a:solidFill>
            <a:srgbClr val="99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5369" name="Text Box 7"/>
          <p:cNvSpPr txBox="1">
            <a:spLocks noChangeArrowheads="1"/>
          </p:cNvSpPr>
          <p:nvPr/>
        </p:nvSpPr>
        <p:spPr bwMode="auto">
          <a:xfrm>
            <a:off x="2893392" y="1612348"/>
            <a:ext cx="6035170" cy="448365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01000"/>
              </a:lnSpc>
              <a:buFont typeface="Arial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i="1" dirty="0">
                <a:latin typeface="+mn-lt"/>
                <a:ea typeface="MS Gothic"/>
                <a:cs typeface="MS Gothic"/>
              </a:rPr>
              <a:t>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a1.f</a:t>
            </a:r>
            <a:r>
              <a:rPr lang="en-GB" sz="2000" dirty="0">
                <a:latin typeface="+mn-lt"/>
                <a:ea typeface="MS Gothic"/>
                <a:cs typeface="MS Gothic"/>
              </a:rPr>
              <a:t>,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a1.g</a:t>
            </a:r>
            <a:r>
              <a:rPr lang="en-GB" sz="2000" dirty="0">
                <a:latin typeface="+mn-lt"/>
                <a:ea typeface="MS Gothic"/>
                <a:cs typeface="MS Gothic"/>
              </a:rPr>
              <a:t>: </a:t>
            </a:r>
            <a:r>
              <a:rPr lang="en-GB" sz="2000" dirty="0">
                <a:solidFill>
                  <a:srgbClr val="008000"/>
                </a:solidFill>
                <a:latin typeface="+mn-lt"/>
                <a:ea typeface="MS Gothic"/>
                <a:cs typeface="MS Gothic"/>
              </a:rPr>
              <a:t>valid </a:t>
            </a:r>
            <a:r>
              <a:rPr lang="en-GB" sz="2000" dirty="0">
                <a:latin typeface="+mn-lt"/>
                <a:ea typeface="MS Gothic"/>
                <a:cs typeface="MS Gothic"/>
              </a:rPr>
              <a:t>in any </a:t>
            </a:r>
            <a:r>
              <a:rPr lang="en-GB" sz="2000" dirty="0" smtClean="0">
                <a:latin typeface="+mn-lt"/>
                <a:ea typeface="MS Gothic"/>
                <a:cs typeface="MS Gothic"/>
              </a:rPr>
              <a:t>client</a:t>
            </a:r>
          </a:p>
          <a:p>
            <a:pPr>
              <a:lnSpc>
                <a:spcPct val="101000"/>
              </a:lnSpc>
              <a:buFont typeface="Arial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000" dirty="0" smtClean="0">
              <a:latin typeface="+mn-lt"/>
              <a:ea typeface="MS Gothic"/>
              <a:cs typeface="MS Gothic"/>
            </a:endParaRPr>
          </a:p>
          <a:p>
            <a:pPr>
              <a:lnSpc>
                <a:spcPct val="101000"/>
              </a:lnSpc>
              <a:buFont typeface="Arial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 smtClean="0">
                <a:latin typeface="+mn-lt"/>
                <a:ea typeface="MS Gothic"/>
                <a:cs typeface="MS Gothic"/>
              </a:rPr>
              <a:t> </a:t>
            </a:r>
            <a:r>
              <a:rPr lang="en-GB" sz="2000" i="1" dirty="0" smtClean="0">
                <a:solidFill>
                  <a:srgbClr val="3333FF"/>
                </a:solidFill>
              </a:rPr>
              <a:t>a1.h</a:t>
            </a:r>
            <a:r>
              <a:rPr lang="en-GB" sz="2000" dirty="0" smtClean="0">
                <a:ea typeface="MS Gothic"/>
                <a:cs typeface="MS Gothic"/>
              </a:rPr>
              <a:t>:</a:t>
            </a:r>
            <a:r>
              <a:rPr lang="en-GB" sz="2000" i="1" dirty="0" smtClean="0">
                <a:solidFill>
                  <a:srgbClr val="3333FF"/>
                </a:solidFill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ea typeface="MS Gothic"/>
                <a:cs typeface="MS Gothic"/>
              </a:rPr>
              <a:t>invalid </a:t>
            </a:r>
            <a:r>
              <a:rPr lang="en-GB" sz="2000" dirty="0" smtClean="0">
                <a:ea typeface="MS Gothic"/>
                <a:cs typeface="MS Gothic"/>
              </a:rPr>
              <a:t>everywhere (including in </a:t>
            </a:r>
            <a:r>
              <a:rPr lang="en-GB" sz="2000" i="1" dirty="0" smtClean="0">
                <a:solidFill>
                  <a:srgbClr val="3333FF"/>
                </a:solidFill>
              </a:rPr>
              <a:t>A</a:t>
            </a:r>
            <a:r>
              <a:rPr lang="en-GB" sz="2000" dirty="0" smtClean="0">
                <a:ea typeface="MS Gothic"/>
                <a:cs typeface="MS Gothic"/>
              </a:rPr>
              <a:t>’s text!)</a:t>
            </a:r>
          </a:p>
          <a:p>
            <a:pPr>
              <a:lnSpc>
                <a:spcPct val="101000"/>
              </a:lnSpc>
              <a:buFont typeface="Arial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000" dirty="0" smtClean="0">
              <a:latin typeface="+mn-lt"/>
              <a:ea typeface="MS Gothic"/>
              <a:cs typeface="MS Gothic"/>
            </a:endParaRPr>
          </a:p>
          <a:p>
            <a:pPr>
              <a:lnSpc>
                <a:spcPct val="101000"/>
              </a:lnSpc>
              <a:buFont typeface="Arial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 smtClean="0">
                <a:latin typeface="+mn-lt"/>
                <a:ea typeface="MS Gothic"/>
                <a:cs typeface="MS Gothic"/>
              </a:rPr>
              <a:t>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a1.</a:t>
            </a:r>
            <a:r>
              <a:rPr lang="en-GB" sz="2000" i="1" dirty="0" smtClean="0">
                <a:solidFill>
                  <a:srgbClr val="3333FF"/>
                </a:solidFill>
                <a:latin typeface="+mn-lt"/>
              </a:rPr>
              <a:t>j</a:t>
            </a:r>
            <a:r>
              <a:rPr lang="en-GB" sz="2000" dirty="0" smtClean="0">
                <a:latin typeface="+mn-lt"/>
                <a:ea typeface="MS Gothic"/>
                <a:cs typeface="MS Gothic"/>
              </a:rPr>
              <a:t>: </a:t>
            </a:r>
            <a:r>
              <a:rPr lang="en-GB" sz="2000" dirty="0" smtClean="0">
                <a:solidFill>
                  <a:srgbClr val="008000"/>
                </a:solidFill>
                <a:latin typeface="+mn-lt"/>
                <a:ea typeface="MS Gothic"/>
                <a:cs typeface="MS Gothic"/>
              </a:rPr>
              <a:t>valid </a:t>
            </a:r>
            <a:r>
              <a:rPr lang="en-GB" sz="2000" dirty="0" smtClean="0">
                <a:latin typeface="+mn-lt"/>
                <a:ea typeface="MS Gothic"/>
                <a:cs typeface="MS Gothic"/>
              </a:rPr>
              <a:t>in </a:t>
            </a:r>
            <a:r>
              <a:rPr lang="en-GB" sz="2000" i="1" dirty="0" smtClean="0">
                <a:solidFill>
                  <a:srgbClr val="3333FF"/>
                </a:solidFill>
              </a:rPr>
              <a:t>B</a:t>
            </a:r>
            <a:r>
              <a:rPr lang="en-GB" sz="2000" dirty="0" smtClean="0">
                <a:ea typeface="MS Gothic"/>
                <a:cs typeface="MS Gothic"/>
              </a:rPr>
              <a:t>, </a:t>
            </a:r>
            <a:r>
              <a:rPr lang="en-GB" sz="2000" i="1" dirty="0" smtClean="0">
                <a:solidFill>
                  <a:srgbClr val="3333FF"/>
                </a:solidFill>
              </a:rPr>
              <a:t>C</a:t>
            </a:r>
            <a:r>
              <a:rPr lang="en-GB" sz="2000" dirty="0" smtClean="0">
                <a:ea typeface="MS Gothic"/>
                <a:cs typeface="MS Gothic"/>
              </a:rPr>
              <a:t> </a:t>
            </a:r>
            <a:r>
              <a:rPr lang="en-GB" sz="2000" dirty="0" smtClean="0">
                <a:latin typeface="+mn-lt"/>
                <a:ea typeface="MS Gothic"/>
                <a:cs typeface="MS Gothic"/>
              </a:rPr>
              <a:t>and their descendants (</a:t>
            </a:r>
            <a:r>
              <a:rPr lang="en-GB" sz="2000" dirty="0" smtClean="0">
                <a:solidFill>
                  <a:srgbClr val="FF0000"/>
                </a:solidFill>
                <a:latin typeface="+mn-lt"/>
                <a:ea typeface="MS Gothic"/>
                <a:cs typeface="MS Gothic"/>
              </a:rPr>
              <a:t>invalid </a:t>
            </a:r>
            <a:r>
              <a:rPr lang="en-GB" sz="2000" dirty="0">
                <a:latin typeface="+mn-lt"/>
                <a:ea typeface="MS Gothic"/>
                <a:cs typeface="MS Gothic"/>
              </a:rPr>
              <a:t>in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A</a:t>
            </a:r>
            <a:r>
              <a:rPr lang="en-GB" sz="2000" dirty="0">
                <a:latin typeface="+mn-lt"/>
                <a:ea typeface="MS Gothic"/>
                <a:cs typeface="MS Gothic"/>
              </a:rPr>
              <a:t>!)‏</a:t>
            </a:r>
          </a:p>
          <a:p>
            <a:pPr>
              <a:lnSpc>
                <a:spcPct val="101000"/>
              </a:lnSpc>
              <a:buFont typeface="Wingdings" pitchFamily="2" charset="2"/>
              <a:buChar char="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000" dirty="0">
              <a:latin typeface="+mn-lt"/>
              <a:ea typeface="MS Gothic"/>
              <a:cs typeface="MS Gothic"/>
            </a:endParaRPr>
          </a:p>
          <a:p>
            <a:pPr>
              <a:lnSpc>
                <a:spcPct val="101000"/>
              </a:lnSpc>
              <a:buFont typeface="Arial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>
                <a:latin typeface="+mn-lt"/>
                <a:ea typeface="MS Gothic"/>
                <a:cs typeface="MS Gothic"/>
              </a:rPr>
              <a:t>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a1.m</a:t>
            </a:r>
            <a:r>
              <a:rPr lang="en-GB" sz="2000" dirty="0">
                <a:latin typeface="+mn-lt"/>
                <a:ea typeface="MS Gothic"/>
                <a:cs typeface="MS Gothic"/>
              </a:rPr>
              <a:t>: </a:t>
            </a:r>
            <a:r>
              <a:rPr lang="en-GB" sz="2000" dirty="0">
                <a:solidFill>
                  <a:srgbClr val="008000"/>
                </a:solidFill>
                <a:latin typeface="+mn-lt"/>
                <a:ea typeface="MS Gothic"/>
                <a:cs typeface="MS Gothic"/>
              </a:rPr>
              <a:t>valid </a:t>
            </a:r>
            <a:r>
              <a:rPr lang="en-GB" sz="2000" dirty="0">
                <a:latin typeface="+mn-lt"/>
                <a:ea typeface="MS Gothic"/>
                <a:cs typeface="MS Gothic"/>
              </a:rPr>
              <a:t>in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B</a:t>
            </a:r>
            <a:r>
              <a:rPr lang="en-GB" sz="2000" dirty="0">
                <a:latin typeface="+mn-lt"/>
                <a:ea typeface="MS Gothic"/>
                <a:cs typeface="MS Gothic"/>
              </a:rPr>
              <a:t>,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C</a:t>
            </a:r>
            <a:r>
              <a:rPr lang="en-GB" sz="2000" dirty="0">
                <a:latin typeface="+mn-lt"/>
                <a:ea typeface="MS Gothic"/>
                <a:cs typeface="MS Gothic"/>
              </a:rPr>
              <a:t> and their descendants,</a:t>
            </a:r>
            <a:br>
              <a:rPr lang="en-GB" sz="2000" dirty="0">
                <a:latin typeface="+mn-lt"/>
                <a:ea typeface="MS Gothic"/>
                <a:cs typeface="MS Gothic"/>
              </a:rPr>
            </a:br>
            <a:r>
              <a:rPr lang="en-GB" sz="2000" dirty="0">
                <a:latin typeface="+mn-lt"/>
                <a:ea typeface="MS Gothic"/>
                <a:cs typeface="MS Gothic"/>
              </a:rPr>
              <a:t>	as well as in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A</a:t>
            </a:r>
            <a:r>
              <a:rPr lang="en-GB" sz="2000" dirty="0">
                <a:latin typeface="+mn-lt"/>
                <a:ea typeface="MS Gothic"/>
                <a:cs typeface="MS Gothic"/>
              </a:rPr>
              <a:t> and its </a:t>
            </a:r>
            <a:r>
              <a:rPr lang="en-GB" sz="2000" dirty="0" smtClean="0">
                <a:latin typeface="+mn-lt"/>
                <a:ea typeface="MS Gothic"/>
                <a:cs typeface="MS Gothic"/>
              </a:rPr>
              <a:t>descendants.</a:t>
            </a:r>
            <a:endParaRPr lang="en-GB" sz="2000" dirty="0">
              <a:latin typeface="+mn-lt"/>
              <a:ea typeface="MS Gothic"/>
              <a:cs typeface="MS Gothic"/>
            </a:endParaRPr>
          </a:p>
        </p:txBody>
      </p:sp>
      <p:sp>
        <p:nvSpPr>
          <p:cNvPr id="15370" name="Text Box 8"/>
          <p:cNvSpPr txBox="1">
            <a:spLocks noChangeArrowheads="1"/>
          </p:cNvSpPr>
          <p:nvPr/>
        </p:nvSpPr>
        <p:spPr bwMode="auto">
          <a:xfrm>
            <a:off x="3254375" y="1039813"/>
            <a:ext cx="4313238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617788" y="973138"/>
            <a:ext cx="6362608" cy="3684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69000"/>
              </a:lnSpc>
              <a:spcBef>
                <a:spcPts val="1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+mn-lt"/>
                <a:ea typeface="MS Gothic" charset="0"/>
                <a:cs typeface="MS Gothic" charset="0"/>
              </a:rPr>
              <a:t>Status of calls in a client with</a:t>
            </a:r>
            <a:r>
              <a:rPr lang="en-GB" i="1" dirty="0">
                <a:solidFill>
                  <a:srgbClr val="008000"/>
                </a:solidFill>
                <a:latin typeface="+mn-lt"/>
                <a:ea typeface="MS Gothic" charset="0"/>
                <a:cs typeface="MS Gothic" charset="0"/>
              </a:rPr>
              <a:t> </a:t>
            </a:r>
            <a:r>
              <a:rPr lang="en-GB" i="1" dirty="0" smtClean="0">
                <a:solidFill>
                  <a:srgbClr val="3333FF"/>
                </a:solidFill>
                <a:latin typeface="+mn-lt"/>
              </a:rPr>
              <a:t>a1 </a:t>
            </a:r>
            <a:r>
              <a:rPr lang="en-GB" dirty="0" smtClean="0">
                <a:solidFill>
                  <a:srgbClr val="000000"/>
                </a:solidFill>
                <a:latin typeface="+mn-lt"/>
                <a:ea typeface="MS Gothic" charset="0"/>
                <a:cs typeface="MS Gothic" charset="0"/>
              </a:rPr>
              <a:t>of</a:t>
            </a:r>
            <a:r>
              <a:rPr lang="en-GB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+mn-lt"/>
                <a:ea typeface="MS Gothic" charset="0"/>
                <a:cs typeface="MS Gothic" charset="0"/>
              </a:rPr>
              <a:t>type</a:t>
            </a:r>
            <a:r>
              <a:rPr lang="en-GB" dirty="0" smtClean="0">
                <a:solidFill>
                  <a:srgbClr val="3E609E"/>
                </a:solidFill>
                <a:latin typeface="+mn-lt"/>
                <a:ea typeface="MS Gothic" charset="0"/>
                <a:cs typeface="MS Gothic" charset="0"/>
              </a:rPr>
              <a:t> </a:t>
            </a:r>
            <a:r>
              <a:rPr lang="en-GB" i="1" dirty="0">
                <a:solidFill>
                  <a:srgbClr val="3333FF"/>
                </a:solidFill>
                <a:latin typeface="+mn-lt"/>
              </a:rPr>
              <a:t>A</a:t>
            </a:r>
            <a:r>
              <a:rPr lang="en-GB" dirty="0">
                <a:solidFill>
                  <a:srgbClr val="000000"/>
                </a:solidFill>
                <a:latin typeface="+mn-lt"/>
                <a:ea typeface="MS Gothic" charset="0"/>
                <a:cs typeface="MS Gothic" charset="0"/>
              </a:rPr>
              <a:t>: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273050" y="974725"/>
            <a:ext cx="2343150" cy="5521325"/>
          </a:xfrm>
          <a:prstGeom prst="rect">
            <a:avLst/>
          </a:prstGeom>
          <a:noFill/>
          <a:ln w="19080">
            <a:solidFill>
              <a:srgbClr val="9933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kern="0" dirty="0">
                <a:solidFill>
                  <a:srgbClr val="000099"/>
                </a:solidFill>
                <a:latin typeface="+mn-lt"/>
              </a:rPr>
              <a:t>class</a:t>
            </a:r>
            <a:br>
              <a:rPr lang="en-GB" sz="1800" b="1" kern="0" dirty="0">
                <a:solidFill>
                  <a:srgbClr val="000099"/>
                </a:solidFill>
                <a:latin typeface="+mn-lt"/>
              </a:rPr>
            </a:br>
            <a:r>
              <a:rPr lang="en-GB" sz="1800" b="1" kern="0" dirty="0">
                <a:latin typeface="+mn-lt"/>
              </a:rPr>
              <a:t>    </a:t>
            </a:r>
            <a:r>
              <a:rPr lang="en-GB" sz="1800" i="1" dirty="0">
                <a:solidFill>
                  <a:srgbClr val="3333FF"/>
                </a:solidFill>
                <a:latin typeface="+mn-lt"/>
              </a:rPr>
              <a:t>A</a:t>
            </a:r>
            <a:r>
              <a:rPr lang="en-GB" sz="1800" i="1" kern="0" dirty="0">
                <a:solidFill>
                  <a:srgbClr val="3333FF"/>
                </a:solidFill>
                <a:latin typeface="+mn-lt"/>
              </a:rPr>
              <a:t/>
            </a:r>
            <a:br>
              <a:rPr lang="en-GB" sz="1800" i="1" kern="0" dirty="0">
                <a:solidFill>
                  <a:srgbClr val="3333FF"/>
                </a:solidFill>
                <a:latin typeface="+mn-lt"/>
              </a:rPr>
            </a:br>
            <a:endParaRPr lang="en-GB" sz="1800" i="1" kern="0" dirty="0">
              <a:solidFill>
                <a:srgbClr val="3333FF"/>
              </a:solidFill>
              <a:latin typeface="+mn-lt"/>
            </a:endParaRP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kern="0" dirty="0">
                <a:solidFill>
                  <a:srgbClr val="000099"/>
                </a:solidFill>
                <a:latin typeface="+mn-lt"/>
              </a:rPr>
              <a:t>feature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kern="0" dirty="0">
                <a:solidFill>
                  <a:srgbClr val="000099"/>
                </a:solidFill>
                <a:latin typeface="+mn-lt"/>
              </a:rPr>
              <a:t>	</a:t>
            </a:r>
            <a:r>
              <a:rPr lang="en-GB" sz="1800" i="1" kern="0" dirty="0">
                <a:solidFill>
                  <a:srgbClr val="006400"/>
                </a:solidFill>
                <a:latin typeface="+mn-lt"/>
              </a:rPr>
              <a:t>f</a:t>
            </a:r>
            <a:r>
              <a:rPr lang="en-GB" sz="1800" kern="0" dirty="0">
                <a:latin typeface="+mn-lt"/>
              </a:rPr>
              <a:t> ...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kern="0" dirty="0">
                <a:latin typeface="+mn-lt"/>
              </a:rPr>
              <a:t>	</a:t>
            </a:r>
            <a:r>
              <a:rPr lang="en-GB" sz="1800" i="1" kern="0" dirty="0">
                <a:solidFill>
                  <a:srgbClr val="006400"/>
                </a:solidFill>
                <a:latin typeface="+mn-lt"/>
              </a:rPr>
              <a:t>g</a:t>
            </a:r>
            <a:r>
              <a:rPr lang="en-GB" sz="1800" kern="0" dirty="0">
                <a:latin typeface="+mn-lt"/>
              </a:rPr>
              <a:t> ...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Font typeface="Wingdings" pitchFamily="2" charset="2"/>
              <a:buChar char="§"/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800" kern="0" dirty="0">
              <a:latin typeface="+mn-lt"/>
            </a:endParaRP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kern="0" dirty="0">
                <a:solidFill>
                  <a:srgbClr val="000099"/>
                </a:solidFill>
                <a:latin typeface="+mn-lt"/>
              </a:rPr>
              <a:t>feature</a:t>
            </a:r>
            <a:r>
              <a:rPr lang="en-GB" sz="1800" b="1" kern="0" dirty="0">
                <a:latin typeface="+mn-lt"/>
              </a:rPr>
              <a:t> </a:t>
            </a:r>
            <a:r>
              <a:rPr lang="en-GB" sz="1800" kern="0" dirty="0">
                <a:latin typeface="+mn-lt"/>
              </a:rPr>
              <a:t>{</a:t>
            </a:r>
            <a:r>
              <a:rPr lang="en-GB" sz="1800" i="1" dirty="0">
                <a:solidFill>
                  <a:srgbClr val="3333FF"/>
                </a:solidFill>
                <a:latin typeface="+mn-lt"/>
              </a:rPr>
              <a:t>NONE</a:t>
            </a:r>
            <a:r>
              <a:rPr lang="en-GB" sz="1800" kern="0" dirty="0">
                <a:latin typeface="+mn-lt"/>
              </a:rPr>
              <a:t>}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kern="0" dirty="0">
                <a:latin typeface="+mn-lt"/>
              </a:rPr>
              <a:t>	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i="1" kern="0" dirty="0">
                <a:solidFill>
                  <a:srgbClr val="006400"/>
                </a:solidFill>
                <a:latin typeface="+mn-lt"/>
              </a:rPr>
              <a:t>	h, </a:t>
            </a:r>
            <a:r>
              <a:rPr lang="en-GB" sz="1800" i="1" kern="0" dirty="0" err="1">
                <a:solidFill>
                  <a:srgbClr val="006400"/>
                </a:solidFill>
                <a:latin typeface="+mn-lt"/>
              </a:rPr>
              <a:t>i</a:t>
            </a:r>
            <a:r>
              <a:rPr lang="en-GB" sz="1800" kern="0" dirty="0">
                <a:latin typeface="+mn-lt"/>
              </a:rPr>
              <a:t> ...	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800" kern="0" dirty="0">
              <a:latin typeface="+mn-lt"/>
            </a:endParaRP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kern="0" dirty="0">
                <a:solidFill>
                  <a:srgbClr val="000099"/>
                </a:solidFill>
                <a:latin typeface="+mn-lt"/>
              </a:rPr>
              <a:t>feature</a:t>
            </a:r>
            <a:r>
              <a:rPr lang="en-GB" sz="1800" b="1" kern="0" dirty="0">
                <a:latin typeface="+mn-lt"/>
              </a:rPr>
              <a:t> </a:t>
            </a:r>
            <a:r>
              <a:rPr lang="en-GB" sz="1800" kern="0" dirty="0">
                <a:latin typeface="+mn-lt"/>
              </a:rPr>
              <a:t>{</a:t>
            </a:r>
            <a:r>
              <a:rPr lang="en-GB" sz="1800" i="1" dirty="0">
                <a:solidFill>
                  <a:srgbClr val="3333FF"/>
                </a:solidFill>
                <a:latin typeface="+mn-lt"/>
              </a:rPr>
              <a:t>B</a:t>
            </a:r>
            <a:r>
              <a:rPr lang="en-GB" sz="1800" kern="0" dirty="0">
                <a:latin typeface="+mn-lt"/>
              </a:rPr>
              <a:t>, </a:t>
            </a:r>
            <a:r>
              <a:rPr lang="en-GB" sz="1800" i="1" dirty="0">
                <a:solidFill>
                  <a:srgbClr val="3333FF"/>
                </a:solidFill>
                <a:latin typeface="+mn-lt"/>
              </a:rPr>
              <a:t>C</a:t>
            </a:r>
            <a:r>
              <a:rPr lang="en-GB" sz="1800" kern="0" dirty="0">
                <a:latin typeface="+mn-lt"/>
              </a:rPr>
              <a:t>}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kern="0" dirty="0">
                <a:latin typeface="+mn-lt"/>
              </a:rPr>
              <a:t>	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kern="0" dirty="0">
                <a:latin typeface="+mn-lt"/>
              </a:rPr>
              <a:t>	</a:t>
            </a:r>
            <a:r>
              <a:rPr lang="en-GB" sz="1800" i="1" kern="0" dirty="0">
                <a:solidFill>
                  <a:srgbClr val="006400"/>
                </a:solidFill>
                <a:latin typeface="+mn-lt"/>
              </a:rPr>
              <a:t>j, k, l </a:t>
            </a:r>
            <a:r>
              <a:rPr lang="en-GB" sz="1800" kern="0" dirty="0">
                <a:latin typeface="+mn-lt"/>
              </a:rPr>
              <a:t>...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800" kern="0" dirty="0">
              <a:latin typeface="+mn-lt"/>
            </a:endParaRP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kern="0" dirty="0">
                <a:solidFill>
                  <a:srgbClr val="000099"/>
                </a:solidFill>
                <a:latin typeface="+mn-lt"/>
              </a:rPr>
              <a:t>feature</a:t>
            </a:r>
            <a:r>
              <a:rPr lang="en-GB" sz="1800" b="1" kern="0" dirty="0">
                <a:latin typeface="+mn-lt"/>
              </a:rPr>
              <a:t> </a:t>
            </a:r>
            <a:r>
              <a:rPr lang="en-GB" sz="1800" kern="0" dirty="0">
                <a:latin typeface="+mn-lt"/>
              </a:rPr>
              <a:t>{</a:t>
            </a:r>
            <a:r>
              <a:rPr lang="en-GB" sz="1800" i="1" dirty="0">
                <a:solidFill>
                  <a:srgbClr val="3333FF"/>
                </a:solidFill>
                <a:latin typeface="+mn-lt"/>
              </a:rPr>
              <a:t>A</a:t>
            </a:r>
            <a:r>
              <a:rPr lang="en-GB" sz="1800" kern="0" dirty="0">
                <a:latin typeface="+mn-lt"/>
              </a:rPr>
              <a:t>, </a:t>
            </a:r>
            <a:r>
              <a:rPr lang="en-GB" sz="1800" i="1" dirty="0">
                <a:solidFill>
                  <a:srgbClr val="3333FF"/>
                </a:solidFill>
                <a:latin typeface="+mn-lt"/>
              </a:rPr>
              <a:t>B</a:t>
            </a:r>
            <a:r>
              <a:rPr lang="en-GB" sz="1800" kern="0" dirty="0">
                <a:latin typeface="+mn-lt"/>
              </a:rPr>
              <a:t>, </a:t>
            </a:r>
            <a:r>
              <a:rPr lang="en-GB" sz="1800" i="1" dirty="0">
                <a:solidFill>
                  <a:srgbClr val="3333FF"/>
                </a:solidFill>
                <a:latin typeface="+mn-lt"/>
              </a:rPr>
              <a:t>C</a:t>
            </a:r>
            <a:r>
              <a:rPr lang="en-GB" sz="1800" kern="0" dirty="0">
                <a:latin typeface="+mn-lt"/>
              </a:rPr>
              <a:t>}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Font typeface="Wingdings" pitchFamily="2" charset="2"/>
              <a:buChar char="§"/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800" kern="0" dirty="0">
              <a:latin typeface="+mn-lt"/>
            </a:endParaRP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6400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i="1" kern="0" dirty="0">
                <a:solidFill>
                  <a:srgbClr val="006400"/>
                </a:solidFill>
                <a:latin typeface="+mn-lt"/>
              </a:rPr>
              <a:t>	m, n…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kern="0" dirty="0">
                <a:solidFill>
                  <a:srgbClr val="000099"/>
                </a:solidFill>
                <a:latin typeface="+mn-lt"/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error?</a:t>
            </a:r>
            <a:endParaRPr lang="de-CH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914400"/>
            <a:ext cx="8424862" cy="53721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class</a:t>
            </a:r>
            <a:r>
              <a:rPr lang="en-US" sz="2000" dirty="0" smtClean="0"/>
              <a:t> </a:t>
            </a:r>
            <a:r>
              <a:rPr lang="en-US" sz="2000" i="1" kern="1200" dirty="0" smtClean="0"/>
              <a:t>PERSON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feature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i="1" kern="1200" dirty="0" smtClean="0"/>
              <a:t>name: STRING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feature</a:t>
            </a:r>
            <a:r>
              <a:rPr lang="en-US" sz="2000" dirty="0" smtClean="0"/>
              <a:t> {</a:t>
            </a:r>
            <a:r>
              <a:rPr lang="en-US" sz="2000" i="1" kern="1200" dirty="0" smtClean="0"/>
              <a:t>BANK</a:t>
            </a:r>
            <a:r>
              <a:rPr lang="en-US" sz="2000" dirty="0" smtClean="0"/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i="1" kern="1200" dirty="0" smtClean="0"/>
              <a:t>account: BANK_ACCOUNT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feature</a:t>
            </a:r>
            <a:r>
              <a:rPr lang="en-US" sz="2000" dirty="0" smtClean="0"/>
              <a:t> {</a:t>
            </a:r>
            <a:r>
              <a:rPr lang="en-US" sz="2000" i="1" kern="1200" dirty="0" smtClean="0"/>
              <a:t>NONE</a:t>
            </a:r>
            <a:r>
              <a:rPr lang="en-US" sz="2000" dirty="0" smtClean="0"/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i="1" kern="1200" dirty="0" err="1" smtClean="0"/>
              <a:t>loved_one</a:t>
            </a:r>
            <a:r>
              <a:rPr lang="en-US" sz="2000" i="1" kern="1200" dirty="0" smtClean="0"/>
              <a:t>: PERSON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i="1" kern="1200" dirty="0" err="1" smtClean="0"/>
              <a:t>think</a:t>
            </a:r>
            <a:r>
              <a:rPr lang="de-CH" sz="2000" dirty="0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CH" sz="2000" dirty="0" smtClean="0"/>
              <a:t>		</a:t>
            </a:r>
            <a:r>
              <a:rPr lang="de-CH" sz="2000" b="1" dirty="0" smtClean="0">
                <a:solidFill>
                  <a:schemeClr val="accent2">
                    <a:lumMod val="75000"/>
                  </a:schemeClr>
                </a:solidFill>
              </a:rPr>
              <a:t>do</a:t>
            </a:r>
            <a:r>
              <a:rPr lang="de-CH" sz="2000" dirty="0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CH" sz="2000" dirty="0" smtClean="0"/>
              <a:t>			</a:t>
            </a:r>
            <a:r>
              <a:rPr lang="de-CH" sz="2000" i="1" kern="1200" dirty="0" smtClean="0"/>
              <a:t>print </a:t>
            </a:r>
            <a:r>
              <a:rPr lang="en-US" sz="2000" i="1" kern="1200" dirty="0" smtClean="0">
                <a:solidFill>
                  <a:schemeClr val="tx1"/>
                </a:solidFill>
              </a:rPr>
              <a:t>(“</a:t>
            </a:r>
            <a:r>
              <a:rPr lang="en-US" sz="2000" dirty="0" smtClean="0">
                <a:solidFill>
                  <a:schemeClr val="tx1"/>
                </a:solidFill>
              </a:rPr>
              <a:t>Thinking of ” </a:t>
            </a:r>
            <a:r>
              <a:rPr lang="de-CH" sz="2000" dirty="0" smtClean="0"/>
              <a:t>+ </a:t>
            </a:r>
            <a:r>
              <a:rPr lang="de-CH" sz="2000" i="1" kern="1200" dirty="0" smtClean="0"/>
              <a:t>loved_one.name</a:t>
            </a:r>
            <a:r>
              <a:rPr lang="de-CH" sz="2000" dirty="0" smtClean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CH" sz="2000" dirty="0" smtClean="0"/>
              <a:t>		</a:t>
            </a:r>
            <a:r>
              <a:rPr lang="de-CH" sz="2000" b="1" dirty="0" smtClean="0">
                <a:solidFill>
                  <a:schemeClr val="accent2">
                    <a:lumMod val="75000"/>
                  </a:schemeClr>
                </a:solidFill>
              </a:rPr>
              <a:t>end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i="1" kern="1200" dirty="0" err="1" smtClean="0"/>
              <a:t>lend_100_franks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do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		</a:t>
            </a:r>
            <a:r>
              <a:rPr lang="en-US" sz="2000" i="1" kern="1200" dirty="0" err="1" smtClean="0"/>
              <a:t>loved_one.account.transfer (account, 100)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end</a:t>
            </a:r>
            <a:endParaRPr lang="de-CH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end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 rot="2280000">
            <a:off x="6413500" y="817563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7" name="AutoShape 17"/>
          <p:cNvSpPr>
            <a:spLocks noChangeArrowheads="1"/>
          </p:cNvSpPr>
          <p:nvPr/>
        </p:nvSpPr>
        <p:spPr bwMode="auto">
          <a:xfrm>
            <a:off x="4052888" y="2798763"/>
            <a:ext cx="2419350" cy="381000"/>
          </a:xfrm>
          <a:prstGeom prst="wedgeRoundRectCallout">
            <a:avLst>
              <a:gd name="adj1" fmla="val 34292"/>
              <a:gd name="adj2" fmla="val 255282"/>
              <a:gd name="adj3" fmla="val 16667"/>
            </a:avLst>
          </a:prstGeom>
          <a:solidFill>
            <a:srgbClr val="00CC00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90000" tIns="46800" rIns="90000" bIns="468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000000"/>
                </a:solidFill>
              </a:rPr>
              <a:t>OK: unqualified call</a:t>
            </a:r>
          </a:p>
        </p:txBody>
      </p:sp>
      <p:sp>
        <p:nvSpPr>
          <p:cNvPr id="8" name="AutoShape 17"/>
          <p:cNvSpPr>
            <a:spLocks noChangeArrowheads="1"/>
          </p:cNvSpPr>
          <p:nvPr/>
        </p:nvSpPr>
        <p:spPr bwMode="auto">
          <a:xfrm>
            <a:off x="6673850" y="2798763"/>
            <a:ext cx="2419350" cy="381000"/>
          </a:xfrm>
          <a:prstGeom prst="wedgeRoundRectCallout">
            <a:avLst>
              <a:gd name="adj1" fmla="val -12414"/>
              <a:gd name="adj2" fmla="val 264273"/>
              <a:gd name="adj3" fmla="val 16667"/>
            </a:avLst>
          </a:prstGeom>
          <a:solidFill>
            <a:srgbClr val="00CC00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90000" tIns="46800" rIns="90000" bIns="468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000000"/>
                </a:solidFill>
              </a:rPr>
              <a:t>OK: exported to all</a:t>
            </a: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6446838" y="4446588"/>
            <a:ext cx="2419350" cy="381000"/>
          </a:xfrm>
          <a:prstGeom prst="wedgeRoundRectCallout">
            <a:avLst>
              <a:gd name="adj1" fmla="val -15844"/>
              <a:gd name="adj2" fmla="val 166625"/>
              <a:gd name="adj3" fmla="val 16667"/>
            </a:avLst>
          </a:prstGeom>
          <a:solidFill>
            <a:srgbClr val="00CC00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90000" tIns="46800" rIns="90000" bIns="468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000000"/>
                </a:solidFill>
              </a:rPr>
              <a:t>OK: unqualified call</a:t>
            </a:r>
          </a:p>
        </p:txBody>
      </p:sp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3722688" y="4457700"/>
            <a:ext cx="2419350" cy="603250"/>
          </a:xfrm>
          <a:prstGeom prst="wedgeRoundRectCallout">
            <a:avLst>
              <a:gd name="adj1" fmla="val 8838"/>
              <a:gd name="adj2" fmla="val 87208"/>
              <a:gd name="adj3" fmla="val 16667"/>
            </a:avLst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90000" tIns="46800" rIns="90000" bIns="468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000"/>
                </a:solidFill>
              </a:rPr>
              <a:t>Error: not exported to PERSON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strange case of the stolen exam</a:t>
            </a:r>
            <a:endParaRPr lang="de-CH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231" y="668801"/>
            <a:ext cx="8424862" cy="5943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class</a:t>
            </a:r>
            <a:r>
              <a:rPr lang="en-US" dirty="0" smtClean="0"/>
              <a:t> </a:t>
            </a:r>
            <a:r>
              <a:rPr lang="en-US" i="1" dirty="0" smtClean="0"/>
              <a:t>PROFESSOR</a:t>
            </a:r>
          </a:p>
          <a:p>
            <a:pPr>
              <a:lnSpc>
                <a:spcPct val="90000"/>
              </a:lnSpc>
              <a:defRPr/>
            </a:pPr>
            <a:endParaRPr lang="en-US" i="1" dirty="0" smtClean="0"/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create</a:t>
            </a:r>
            <a:r>
              <a:rPr lang="en-US" i="1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US" i="1" dirty="0" smtClean="0"/>
              <a:t>	make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feature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	</a:t>
            </a:r>
            <a:r>
              <a:rPr lang="en-US" i="1" kern="1200" dirty="0" smtClean="0"/>
              <a:t>make (</a:t>
            </a:r>
            <a:r>
              <a:rPr lang="en-US" i="1" kern="1200" dirty="0" err="1" smtClean="0"/>
              <a:t>an_exam_draft</a:t>
            </a:r>
            <a:r>
              <a:rPr lang="en-US" i="1" kern="1200" dirty="0" smtClean="0"/>
              <a:t>: STRING) 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do</a:t>
            </a:r>
          </a:p>
          <a:p>
            <a:pPr>
              <a:lnSpc>
                <a:spcPct val="90000"/>
              </a:lnSpc>
              <a:defRPr/>
            </a:pPr>
            <a:r>
              <a:rPr lang="de-CH" i="1" kern="1200" dirty="0" smtClean="0"/>
              <a:t>			</a:t>
            </a:r>
            <a:r>
              <a:rPr lang="de-CH" i="1" kern="1200" dirty="0" err="1" smtClean="0"/>
              <a:t>exam_draft</a:t>
            </a:r>
            <a:r>
              <a:rPr lang="de-CH" i="1" kern="1200" dirty="0" smtClean="0"/>
              <a:t> := </a:t>
            </a:r>
            <a:r>
              <a:rPr lang="de-CH" i="1" kern="1200" dirty="0" err="1" smtClean="0"/>
              <a:t>an_exam_draft</a:t>
            </a:r>
            <a:endParaRPr lang="en-US" i="1" kern="1200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feature</a:t>
            </a:r>
          </a:p>
          <a:p>
            <a:pPr>
              <a:lnSpc>
                <a:spcPct val="90000"/>
              </a:lnSpc>
              <a:defRPr/>
            </a:pPr>
            <a:r>
              <a:rPr lang="en-US" i="1" kern="1200" dirty="0" smtClean="0"/>
              <a:t>	</a:t>
            </a:r>
            <a:r>
              <a:rPr lang="en-US" i="1" kern="1200" dirty="0" err="1" smtClean="0"/>
              <a:t>exam_draft</a:t>
            </a:r>
            <a:r>
              <a:rPr lang="en-US" i="1" kern="1200" dirty="0" smtClean="0"/>
              <a:t>: STRING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333399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your eyes only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62235" y="696335"/>
            <a:ext cx="8698429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class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i="1" kern="0" dirty="0" smtClean="0">
                <a:solidFill>
                  <a:srgbClr val="3333FF"/>
                </a:solidFill>
                <a:latin typeface="+mn-lt"/>
              </a:rPr>
              <a:t>ASSISTANT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create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make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feature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 (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a_prof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PROFESSOR)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do</a:t>
            </a:r>
            <a:endParaRPr kumimoji="0" lang="de-CH" sz="20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de-CH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</a:t>
            </a:r>
            <a:r>
              <a:rPr kumimoji="0" lang="de-CH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de-CH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a_prof</a:t>
            </a: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000" b="1" kern="0" dirty="0" smtClean="0">
                <a:solidFill>
                  <a:srgbClr val="333399"/>
                </a:solidFill>
              </a:rPr>
              <a:t>feature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lang="en-US" sz="2000" i="1" dirty="0" smtClean="0">
                <a:solidFill>
                  <a:srgbClr val="3333FF"/>
                </a:solidFill>
              </a:rPr>
              <a:t> </a:t>
            </a:r>
            <a:r>
              <a:rPr lang="en-US" sz="2000" i="1" dirty="0" err="1" smtClean="0">
                <a:solidFill>
                  <a:srgbClr val="3333FF"/>
                </a:solidFill>
              </a:rPr>
              <a:t>prof</a:t>
            </a:r>
            <a:r>
              <a:rPr lang="en-US" sz="2000" i="1" dirty="0" smtClean="0">
                <a:solidFill>
                  <a:srgbClr val="3333FF"/>
                </a:solidFill>
              </a:rPr>
              <a:t>: PROFESSOR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feature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review_draft</a:t>
            </a: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	</a:t>
            </a:r>
            <a:r>
              <a:rPr lang="en-US" sz="2000" b="1" kern="0" dirty="0" smtClean="0">
                <a:solidFill>
                  <a:srgbClr val="333399"/>
                </a:solidFill>
              </a:rPr>
              <a:t>do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	</a:t>
            </a:r>
            <a:r>
              <a:rPr lang="en-US" sz="2000" dirty="0" smtClean="0">
                <a:solidFill>
                  <a:srgbClr val="990000"/>
                </a:solidFill>
                <a:latin typeface="+mn-lt"/>
              </a:rPr>
              <a:t>-- review  </a:t>
            </a:r>
            <a:r>
              <a:rPr lang="en-US" sz="2000" dirty="0" err="1" smtClean="0">
                <a:solidFill>
                  <a:srgbClr val="990000"/>
                </a:solidFill>
                <a:latin typeface="+mn-lt"/>
              </a:rPr>
              <a:t>prof.exam_draft</a:t>
            </a:r>
            <a:endParaRPr lang="en-US" sz="2000" dirty="0" smtClean="0">
              <a:solidFill>
                <a:srgbClr val="990000"/>
              </a:solidFill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	</a:t>
            </a:r>
            <a:r>
              <a:rPr lang="en-US" sz="2000" b="1" kern="0" dirty="0" smtClean="0">
                <a:solidFill>
                  <a:srgbClr val="333399"/>
                </a:solidFill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Exploiting a hole in information hiding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0" y="756144"/>
            <a:ext cx="9144000" cy="6101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class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1800" i="1" kern="0" dirty="0" smtClean="0">
                <a:solidFill>
                  <a:srgbClr val="3333FF"/>
                </a:solidFill>
                <a:latin typeface="+mn-lt"/>
              </a:rPr>
              <a:t>STUDENT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create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make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feature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 (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a_prof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PROFESSOR;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an_assi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ASSISTANT)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do</a:t>
            </a:r>
            <a:endParaRPr kumimoji="0" lang="de-CH" sz="18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de-CH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</a:t>
            </a:r>
            <a:r>
              <a:rPr kumimoji="0" lang="de-CH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de-CH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a_prof</a:t>
            </a:r>
            <a:endParaRPr kumimoji="0" lang="de-CH" sz="18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lang="de-CH" sz="1800" i="1" dirty="0" smtClean="0">
                <a:solidFill>
                  <a:srgbClr val="3333FF"/>
                </a:solidFill>
                <a:latin typeface="+mn-lt"/>
              </a:rPr>
              <a:t>			</a:t>
            </a:r>
            <a:r>
              <a:rPr lang="de-CH" sz="1800" i="1" dirty="0" err="1" smtClean="0">
                <a:solidFill>
                  <a:srgbClr val="3333FF"/>
                </a:solidFill>
                <a:latin typeface="+mn-lt"/>
              </a:rPr>
              <a:t>assi</a:t>
            </a:r>
            <a:r>
              <a:rPr lang="de-CH" sz="1800" i="1" dirty="0" smtClean="0">
                <a:solidFill>
                  <a:srgbClr val="3333FF"/>
                </a:solidFill>
                <a:latin typeface="+mn-lt"/>
              </a:rPr>
              <a:t> := </a:t>
            </a:r>
            <a:r>
              <a:rPr lang="de-CH" sz="1800" i="1" dirty="0" err="1" smtClean="0">
                <a:solidFill>
                  <a:srgbClr val="3333FF"/>
                </a:solidFill>
                <a:latin typeface="+mn-lt"/>
              </a:rPr>
              <a:t>an_assi</a:t>
            </a:r>
            <a:endParaRPr kumimoji="0" lang="en-US" sz="18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feature </a:t>
            </a:r>
            <a:endParaRPr kumimoji="0" lang="en-US" sz="18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1800" i="1" dirty="0" err="1" smtClean="0">
                <a:solidFill>
                  <a:srgbClr val="3333FF"/>
                </a:solidFill>
                <a:latin typeface="+mn-lt"/>
              </a:rPr>
              <a:t>prof</a:t>
            </a: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: PROFESSOR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1800" b="0" i="1" u="none" strike="noStrike" kern="1200" cap="none" spc="0" normalizeH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ASSISTANT</a:t>
            </a:r>
            <a:endParaRPr kumimoji="0" lang="en-US" sz="18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feature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stolen_exam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1800" b="0" i="1" u="none" strike="noStrike" kern="1200" cap="none" spc="0" normalizeH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STRING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1800" i="1" baseline="0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1800" b="1" kern="0" dirty="0" smtClean="0">
                <a:solidFill>
                  <a:srgbClr val="333399"/>
                </a:solidFill>
              </a:rPr>
              <a:t>do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lang="en-US" sz="1800" b="1" kern="0" dirty="0" smtClean="0">
                <a:solidFill>
                  <a:srgbClr val="333399"/>
                </a:solidFill>
              </a:rPr>
              <a:t>Result</a:t>
            </a:r>
            <a:r>
              <a:rPr kumimoji="0" lang="en-US" sz="1800" b="0" i="1" u="none" strike="noStrike" kern="1200" cap="none" spc="0" normalizeH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en-US" sz="1800" b="0" i="1" u="none" strike="noStrike" kern="1200" cap="none" spc="0" normalizeH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prof.exam_draft</a:t>
            </a:r>
            <a:endParaRPr kumimoji="0" lang="en-US" sz="1800" b="0" i="1" u="none" strike="noStrike" kern="1200" cap="none" spc="0" normalizeH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1800" i="1" baseline="0" dirty="0" smtClean="0">
                <a:solidFill>
                  <a:srgbClr val="3333FF"/>
                </a:solidFill>
                <a:latin typeface="+mn-lt"/>
              </a:rPr>
              <a:t>		</a:t>
            </a:r>
            <a:r>
              <a:rPr lang="en-US" sz="1800" b="1" kern="0" dirty="0" smtClean="0">
                <a:solidFill>
                  <a:srgbClr val="333399"/>
                </a:solidFill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try this at home!</a:t>
            </a:r>
            <a:endParaRPr lang="de-CH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88" y="809625"/>
            <a:ext cx="8424862" cy="5943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i="1" dirty="0" smtClean="0"/>
              <a:t>you: STUDENT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i="1" dirty="0" err="1" smtClean="0"/>
              <a:t>your_prof</a:t>
            </a:r>
            <a:r>
              <a:rPr lang="en-US" i="1" dirty="0" smtClean="0"/>
              <a:t>: PROFESSOR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i="1" dirty="0" err="1" smtClean="0"/>
              <a:t>your_assi</a:t>
            </a:r>
            <a:r>
              <a:rPr lang="en-US" i="1" dirty="0" smtClean="0"/>
              <a:t>: ASSISTANT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i="1" dirty="0" err="1" smtClean="0"/>
              <a:t>stolen_exam</a:t>
            </a:r>
            <a:r>
              <a:rPr lang="en-US" i="1" dirty="0" smtClean="0"/>
              <a:t>: STRING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i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create</a:t>
            </a:r>
            <a:r>
              <a:rPr lang="en-US" i="1" dirty="0" smtClean="0"/>
              <a:t> </a:t>
            </a:r>
            <a:r>
              <a:rPr lang="en-US" i="1" dirty="0" err="1" smtClean="0"/>
              <a:t>your_prof.make</a:t>
            </a:r>
            <a:r>
              <a:rPr lang="en-US" i="1" dirty="0" smtClean="0"/>
              <a:t> ( </a:t>
            </a:r>
            <a:r>
              <a:rPr lang="en-US" dirty="0" smtClean="0">
                <a:solidFill>
                  <a:schemeClr val="tx1"/>
                </a:solidFill>
              </a:rPr>
              <a:t>“top secret exam!”</a:t>
            </a:r>
            <a:r>
              <a:rPr lang="en-US" i="1" dirty="0" smtClean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create</a:t>
            </a:r>
            <a:r>
              <a:rPr lang="en-US" i="1" dirty="0" smtClean="0"/>
              <a:t> </a:t>
            </a:r>
            <a:r>
              <a:rPr lang="en-US" i="1" dirty="0" err="1" smtClean="0"/>
              <a:t>your_assi.make</a:t>
            </a:r>
            <a:r>
              <a:rPr lang="en-US" i="1" dirty="0" smtClean="0"/>
              <a:t> (</a:t>
            </a:r>
            <a:r>
              <a:rPr lang="en-US" i="1" dirty="0" err="1" smtClean="0"/>
              <a:t>your_prof</a:t>
            </a:r>
            <a:r>
              <a:rPr lang="en-US" i="1" dirty="0" smtClean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create</a:t>
            </a:r>
            <a:r>
              <a:rPr lang="en-US" i="1" dirty="0" smtClean="0"/>
              <a:t> </a:t>
            </a:r>
            <a:r>
              <a:rPr lang="en-US" i="1" dirty="0" err="1" smtClean="0"/>
              <a:t>you.make</a:t>
            </a:r>
            <a:r>
              <a:rPr lang="en-US" i="1" dirty="0" smtClean="0"/>
              <a:t> (</a:t>
            </a:r>
            <a:r>
              <a:rPr lang="en-US" i="1" dirty="0" err="1" smtClean="0"/>
              <a:t>your_prof</a:t>
            </a:r>
            <a:r>
              <a:rPr lang="en-US" i="1" dirty="0" smtClean="0"/>
              <a:t>, </a:t>
            </a:r>
            <a:r>
              <a:rPr lang="en-US" i="1" dirty="0" err="1" smtClean="0"/>
              <a:t>your_assistant</a:t>
            </a:r>
            <a:r>
              <a:rPr lang="en-US" i="1" dirty="0" smtClean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i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i="1" dirty="0" err="1" smtClean="0"/>
              <a:t>stolen_exam</a:t>
            </a:r>
            <a:r>
              <a:rPr lang="en-US" i="1" dirty="0" smtClean="0"/>
              <a:t> := </a:t>
            </a:r>
            <a:r>
              <a:rPr lang="en-US" i="1" dirty="0" err="1" smtClean="0"/>
              <a:t>you.stolen_exam</a:t>
            </a:r>
            <a:endParaRPr lang="en-US" i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333399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7" name="Bogen 6"/>
          <p:cNvSpPr/>
          <p:nvPr/>
        </p:nvSpPr>
        <p:spPr bwMode="auto">
          <a:xfrm>
            <a:off x="5915025" y="1285875"/>
            <a:ext cx="1028700" cy="1971675"/>
          </a:xfrm>
          <a:prstGeom prst="arc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13" name="Grafik 12" descr="20060307CalvinHobbes.gif"/>
          <p:cNvPicPr>
            <a:picLocks noChangeAspect="1"/>
          </p:cNvPicPr>
          <p:nvPr/>
        </p:nvPicPr>
        <p:blipFill>
          <a:blip r:embed="rId3" cstate="print"/>
          <a:srcRect t="1139"/>
          <a:stretch>
            <a:fillRect/>
          </a:stretch>
        </p:blipFill>
        <p:spPr>
          <a:xfrm>
            <a:off x="5789141" y="4423718"/>
            <a:ext cx="2313597" cy="21442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the issue</a:t>
            </a:r>
            <a:endParaRPr lang="de-CH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88" y="693513"/>
            <a:ext cx="8424862" cy="5943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en-US" b="1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class</a:t>
            </a:r>
            <a:r>
              <a:rPr lang="en-US" dirty="0" smtClean="0"/>
              <a:t> </a:t>
            </a:r>
            <a:r>
              <a:rPr lang="en-US" i="1" dirty="0" smtClean="0"/>
              <a:t>PROFESSOR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create</a:t>
            </a:r>
            <a:r>
              <a:rPr lang="en-US" i="1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US" i="1" dirty="0" smtClean="0"/>
              <a:t>	make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feature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	</a:t>
            </a:r>
            <a:r>
              <a:rPr lang="en-US" i="1" kern="1200" dirty="0" smtClean="0"/>
              <a:t>make (</a:t>
            </a:r>
            <a:r>
              <a:rPr lang="en-US" i="1" kern="1200" dirty="0" err="1" smtClean="0"/>
              <a:t>a_exam_draft</a:t>
            </a:r>
            <a:r>
              <a:rPr lang="en-US" i="1" kern="1200" dirty="0" smtClean="0"/>
              <a:t>: STRING) 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do</a:t>
            </a:r>
            <a:endParaRPr lang="de-CH" i="1" kern="1200" dirty="0" smtClean="0"/>
          </a:p>
          <a:p>
            <a:pPr>
              <a:lnSpc>
                <a:spcPct val="90000"/>
              </a:lnSpc>
              <a:defRPr/>
            </a:pPr>
            <a:r>
              <a:rPr lang="de-CH" i="1" kern="1200" dirty="0" smtClean="0"/>
              <a:t>			</a:t>
            </a:r>
            <a:r>
              <a:rPr lang="de-CH" i="1" kern="1200" dirty="0" err="1" smtClean="0"/>
              <a:t>exam_draft</a:t>
            </a:r>
            <a:r>
              <a:rPr lang="de-CH" i="1" kern="1200" dirty="0" smtClean="0"/>
              <a:t> := </a:t>
            </a:r>
            <a:r>
              <a:rPr lang="de-CH" i="1" kern="1200" dirty="0" err="1" smtClean="0"/>
              <a:t>a_exam_draft</a:t>
            </a:r>
            <a:endParaRPr lang="en-US" i="1" kern="1200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feature</a:t>
            </a:r>
          </a:p>
          <a:p>
            <a:pPr>
              <a:lnSpc>
                <a:spcPct val="90000"/>
              </a:lnSpc>
              <a:defRPr/>
            </a:pPr>
            <a:r>
              <a:rPr lang="en-US" i="1" kern="1200" dirty="0" smtClean="0"/>
              <a:t>	</a:t>
            </a:r>
            <a:r>
              <a:rPr lang="en-US" i="1" kern="1200" dirty="0" err="1" smtClean="0"/>
              <a:t>exam_draft</a:t>
            </a:r>
            <a:r>
              <a:rPr lang="en-US" i="1" kern="1200" dirty="0" smtClean="0"/>
              <a:t>: STRING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333399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1640910" y="4282755"/>
            <a:ext cx="4512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3333FF"/>
                </a:solidFill>
                <a:latin typeface="+mn-lt"/>
              </a:rPr>
              <a:t>{PROFESSOR, ASSISTANT}</a:t>
            </a:r>
            <a:endParaRPr lang="de-DE" i="1" dirty="0" smtClean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 rot="2280000">
            <a:off x="6413500" y="817563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export status does matter!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0" y="756144"/>
            <a:ext cx="9144000" cy="6101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class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1800" i="1" kern="0" dirty="0" smtClean="0">
                <a:solidFill>
                  <a:srgbClr val="3333FF"/>
                </a:solidFill>
                <a:latin typeface="+mn-lt"/>
              </a:rPr>
              <a:t>STUDENT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create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make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feature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 (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a_prof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PROFESSOR;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a_assi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ASSISTANT)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do</a:t>
            </a:r>
            <a:endParaRPr kumimoji="0" lang="de-CH" sz="18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de-CH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</a:t>
            </a:r>
            <a:r>
              <a:rPr kumimoji="0" lang="de-CH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de-CH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a_prof</a:t>
            </a:r>
            <a:endParaRPr kumimoji="0" lang="de-CH" sz="18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lang="de-CH" sz="1800" i="1" dirty="0" smtClean="0">
                <a:solidFill>
                  <a:srgbClr val="3333FF"/>
                </a:solidFill>
                <a:latin typeface="+mn-lt"/>
              </a:rPr>
              <a:t>			</a:t>
            </a:r>
            <a:r>
              <a:rPr lang="de-CH" sz="1800" i="1" dirty="0" err="1" smtClean="0">
                <a:solidFill>
                  <a:srgbClr val="3333FF"/>
                </a:solidFill>
                <a:latin typeface="+mn-lt"/>
              </a:rPr>
              <a:t>assi</a:t>
            </a:r>
            <a:r>
              <a:rPr lang="de-CH" sz="1800" i="1" dirty="0" smtClean="0">
                <a:solidFill>
                  <a:srgbClr val="3333FF"/>
                </a:solidFill>
                <a:latin typeface="+mn-lt"/>
              </a:rPr>
              <a:t> := </a:t>
            </a:r>
            <a:r>
              <a:rPr lang="de-CH" sz="1800" i="1" dirty="0" err="1" smtClean="0">
                <a:solidFill>
                  <a:srgbClr val="3333FF"/>
                </a:solidFill>
                <a:latin typeface="+mn-lt"/>
              </a:rPr>
              <a:t>a_assi</a:t>
            </a:r>
            <a:endParaRPr kumimoji="0" lang="en-US" sz="18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feature </a:t>
            </a:r>
            <a:endParaRPr kumimoji="0" lang="en-US" sz="18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1800" i="1" dirty="0" err="1" smtClean="0">
                <a:solidFill>
                  <a:srgbClr val="3333FF"/>
                </a:solidFill>
                <a:latin typeface="+mn-lt"/>
              </a:rPr>
              <a:t>prof</a:t>
            </a: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: PROFESSOR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1800" b="0" i="1" u="none" strike="noStrike" kern="1200" cap="none" spc="0" normalizeH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ASSISTANT</a:t>
            </a:r>
            <a:endParaRPr kumimoji="0" lang="en-US" sz="18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feature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stolen_exam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1800" b="0" i="1" u="none" strike="noStrike" kern="1200" cap="none" spc="0" normalizeH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STRING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1800" i="1" baseline="0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1800" b="1" kern="0" dirty="0" smtClean="0">
                <a:solidFill>
                  <a:srgbClr val="333399"/>
                </a:solidFill>
              </a:rPr>
              <a:t>do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lang="en-US" sz="1800" b="1" kern="0" dirty="0" smtClean="0">
                <a:solidFill>
                  <a:srgbClr val="333399"/>
                </a:solidFill>
              </a:rPr>
              <a:t>Result</a:t>
            </a:r>
            <a:r>
              <a:rPr kumimoji="0" lang="en-US" sz="1800" b="0" i="1" u="none" strike="noStrike" kern="1200" cap="none" spc="0" normalizeH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en-US" sz="1800" b="0" i="1" u="none" strike="noStrike" kern="1200" cap="none" spc="0" normalizeH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prof.exam_draft</a:t>
            </a:r>
            <a:endParaRPr kumimoji="0" lang="en-US" sz="1800" b="0" i="1" u="none" strike="noStrike" kern="1200" cap="none" spc="0" normalizeH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1800" i="1" baseline="0" dirty="0" smtClean="0">
                <a:solidFill>
                  <a:srgbClr val="3333FF"/>
                </a:solidFill>
                <a:latin typeface="+mn-lt"/>
              </a:rPr>
              <a:t>		</a:t>
            </a:r>
            <a:r>
              <a:rPr lang="en-US" sz="1800" b="1" kern="0" dirty="0" smtClean="0">
                <a:solidFill>
                  <a:srgbClr val="333399"/>
                </a:solidFill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Rechteckige Legende 5"/>
          <p:cNvSpPr/>
          <p:nvPr/>
        </p:nvSpPr>
        <p:spPr bwMode="auto">
          <a:xfrm>
            <a:off x="2986422" y="5790663"/>
            <a:ext cx="2486025" cy="714375"/>
          </a:xfrm>
          <a:prstGeom prst="wedgeRectCallout">
            <a:avLst>
              <a:gd name="adj1" fmla="val 29358"/>
              <a:gd name="adj2" fmla="val -68750"/>
            </a:avLst>
          </a:prstGeom>
          <a:solidFill>
            <a:srgbClr val="FF616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sz="1800" dirty="0" smtClean="0"/>
              <a:t>Invalid </a:t>
            </a:r>
            <a:r>
              <a:rPr lang="de-CH" sz="1800" dirty="0" err="1" smtClean="0"/>
              <a:t>call</a:t>
            </a:r>
            <a:r>
              <a:rPr lang="de-CH" sz="1800" dirty="0" smtClean="0"/>
              <a:t>!</a:t>
            </a:r>
            <a:endParaRPr lang="de-DE" sz="1800" dirty="0" smtClean="0"/>
          </a:p>
        </p:txBody>
      </p:sp>
      <p:sp>
        <p:nvSpPr>
          <p:cNvPr id="10" name="Textfeld 9"/>
          <p:cNvSpPr txBox="1"/>
          <p:nvPr/>
        </p:nvSpPr>
        <p:spPr>
          <a:xfrm>
            <a:off x="2471349" y="5242173"/>
            <a:ext cx="4164227" cy="16158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b="1" kern="0" dirty="0" smtClean="0">
                <a:solidFill>
                  <a:srgbClr val="333399"/>
                </a:solidFill>
              </a:rPr>
              <a:t>Result</a:t>
            </a: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 := </a:t>
            </a:r>
            <a:r>
              <a:rPr lang="en-US" sz="1800" i="1" dirty="0" err="1" smtClean="0">
                <a:solidFill>
                  <a:srgbClr val="3333FF"/>
                </a:solidFill>
                <a:latin typeface="+mn-lt"/>
              </a:rPr>
              <a:t>assi.prof.exam_draft</a:t>
            </a:r>
            <a:endParaRPr lang="en-US" sz="1800" i="1" dirty="0" smtClean="0">
              <a:solidFill>
                <a:srgbClr val="3333FF"/>
              </a:solidFill>
              <a:latin typeface="+mn-lt"/>
            </a:endParaRPr>
          </a:p>
          <a:p>
            <a:endParaRPr lang="en-US" sz="1800" i="1" dirty="0" smtClean="0">
              <a:solidFill>
                <a:srgbClr val="3333FF"/>
              </a:solidFill>
              <a:latin typeface="+mn-lt"/>
            </a:endParaRPr>
          </a:p>
          <a:p>
            <a:endParaRPr lang="en-US" sz="1800" i="1" dirty="0" smtClean="0">
              <a:solidFill>
                <a:srgbClr val="3333FF"/>
              </a:solidFill>
              <a:latin typeface="+mn-lt"/>
            </a:endParaRPr>
          </a:p>
          <a:p>
            <a:endParaRPr lang="de-DE" sz="1800" i="1" dirty="0" smtClean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1" name="Rechteckige Legende 10"/>
          <p:cNvSpPr/>
          <p:nvPr/>
        </p:nvSpPr>
        <p:spPr bwMode="auto">
          <a:xfrm>
            <a:off x="3754137" y="5831852"/>
            <a:ext cx="2486025" cy="714375"/>
          </a:xfrm>
          <a:prstGeom prst="wedgeRectCallout">
            <a:avLst>
              <a:gd name="adj1" fmla="val 29358"/>
              <a:gd name="adj2" fmla="val -68750"/>
            </a:avLst>
          </a:prstGeom>
          <a:solidFill>
            <a:srgbClr val="FF616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sz="1800" dirty="0" smtClean="0"/>
              <a:t>Invalid </a:t>
            </a:r>
            <a:r>
              <a:rPr lang="de-CH" sz="1800" dirty="0" err="1" smtClean="0"/>
              <a:t>call</a:t>
            </a:r>
            <a:r>
              <a:rPr lang="de-CH" sz="1800" dirty="0" smtClean="0"/>
              <a:t>!</a:t>
            </a:r>
            <a:endParaRPr lang="de-DE" sz="1800" dirty="0" smtClean="0"/>
          </a:p>
        </p:txBody>
      </p:sp>
      <p:pic>
        <p:nvPicPr>
          <p:cNvPr id="8" name="Grafik 7" descr="jon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3167" y="3052119"/>
            <a:ext cx="1981701" cy="1595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Today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Abstractions</a:t>
            </a: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Uniform Access Principle</a:t>
            </a: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Naming conventions</a:t>
            </a: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Exporting features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hiding vs. creation routines</a:t>
            </a:r>
            <a:endParaRPr lang="de-CH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231" y="668801"/>
            <a:ext cx="8424862" cy="5943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class</a:t>
            </a:r>
            <a:r>
              <a:rPr lang="en-US" dirty="0" smtClean="0"/>
              <a:t> </a:t>
            </a:r>
            <a:r>
              <a:rPr lang="en-US" i="1" dirty="0" smtClean="0"/>
              <a:t>PROFESSOR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create</a:t>
            </a:r>
            <a:r>
              <a:rPr lang="en-US" i="1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US" i="1" dirty="0" smtClean="0"/>
              <a:t>	make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feature </a:t>
            </a:r>
            <a:r>
              <a:rPr lang="en-US" i="1" kern="1200" dirty="0" smtClean="0"/>
              <a:t>{None}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	</a:t>
            </a:r>
            <a:r>
              <a:rPr lang="en-US" i="1" kern="1200" dirty="0" smtClean="0"/>
              <a:t>make (</a:t>
            </a:r>
            <a:r>
              <a:rPr lang="en-US" i="1" kern="1200" dirty="0" err="1" smtClean="0"/>
              <a:t>an_exam_draft</a:t>
            </a:r>
            <a:r>
              <a:rPr lang="en-US" i="1" kern="1200" dirty="0" smtClean="0"/>
              <a:t>: STRING) 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do</a:t>
            </a:r>
          </a:p>
          <a:p>
            <a:pPr>
              <a:lnSpc>
                <a:spcPct val="90000"/>
              </a:lnSpc>
              <a:defRPr/>
            </a:pPr>
            <a:r>
              <a:rPr lang="de-CH" i="1" kern="1200" dirty="0" smtClean="0"/>
              <a:t>			...</a:t>
            </a:r>
            <a:endParaRPr lang="en-US" i="1" kern="1200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Can I create an object of type </a:t>
            </a:r>
            <a:r>
              <a:rPr lang="en-US" i="1" dirty="0" smtClean="0"/>
              <a:t>PROFESSOR</a:t>
            </a:r>
            <a:r>
              <a:rPr lang="en-US" dirty="0" smtClean="0">
                <a:solidFill>
                  <a:schemeClr val="tx1"/>
                </a:solidFill>
              </a:rPr>
              <a:t> as a client?</a:t>
            </a:r>
          </a:p>
          <a:p>
            <a:pPr>
              <a:lnSpc>
                <a:spcPct val="90000"/>
              </a:lnSpc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After creation, can I invoke feature </a:t>
            </a:r>
            <a:r>
              <a:rPr lang="en-US" i="1" kern="1200" dirty="0" smtClean="0"/>
              <a:t>make </a:t>
            </a:r>
            <a:r>
              <a:rPr lang="en-US" dirty="0" smtClean="0">
                <a:solidFill>
                  <a:schemeClr val="tx1"/>
                </a:solidFill>
              </a:rPr>
              <a:t>as a client?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49237" y="115888"/>
            <a:ext cx="8394231" cy="435655"/>
          </a:xfrm>
        </p:spPr>
        <p:txBody>
          <a:bodyPr/>
          <a:lstStyle/>
          <a:p>
            <a:r>
              <a:rPr lang="en-US" dirty="0" smtClean="0"/>
              <a:t>Controlling the export status of creation routines</a:t>
            </a:r>
            <a:endParaRPr lang="de-CH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231" y="668801"/>
            <a:ext cx="8424862" cy="5943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class</a:t>
            </a:r>
            <a:r>
              <a:rPr lang="en-US" dirty="0" smtClean="0"/>
              <a:t> </a:t>
            </a:r>
            <a:r>
              <a:rPr lang="en-US" i="1" dirty="0" smtClean="0"/>
              <a:t>PROFESSOR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create</a:t>
            </a:r>
            <a:r>
              <a:rPr lang="en-US" i="1" dirty="0" smtClean="0"/>
              <a:t> </a:t>
            </a:r>
            <a:r>
              <a:rPr lang="en-US" i="1" kern="1200" dirty="0" smtClean="0"/>
              <a:t>{COLLEGE_MANAGER}</a:t>
            </a:r>
            <a:endParaRPr lang="en-US" i="1" dirty="0" smtClean="0"/>
          </a:p>
          <a:p>
            <a:pPr>
              <a:lnSpc>
                <a:spcPct val="90000"/>
              </a:lnSpc>
              <a:defRPr/>
            </a:pPr>
            <a:r>
              <a:rPr lang="en-US" i="1" dirty="0" smtClean="0"/>
              <a:t>	make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feature </a:t>
            </a:r>
            <a:r>
              <a:rPr lang="en-US" i="1" kern="1200" dirty="0" smtClean="0"/>
              <a:t>{None}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	</a:t>
            </a:r>
            <a:r>
              <a:rPr lang="en-US" i="1" kern="1200" dirty="0" smtClean="0"/>
              <a:t>make (</a:t>
            </a:r>
            <a:r>
              <a:rPr lang="en-US" i="1" kern="1200" dirty="0" err="1" smtClean="0"/>
              <a:t>an_exam_draft</a:t>
            </a:r>
            <a:r>
              <a:rPr lang="en-US" i="1" kern="1200" dirty="0" smtClean="0"/>
              <a:t>: STRING) 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do</a:t>
            </a:r>
          </a:p>
          <a:p>
            <a:pPr>
              <a:lnSpc>
                <a:spcPct val="90000"/>
              </a:lnSpc>
              <a:defRPr/>
            </a:pPr>
            <a:r>
              <a:rPr lang="de-CH" i="1" kern="1200" dirty="0" smtClean="0"/>
              <a:t>			...</a:t>
            </a:r>
            <a:endParaRPr lang="en-US" i="1" kern="1200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Can I create an object of type </a:t>
            </a:r>
            <a:r>
              <a:rPr lang="en-US" i="1" dirty="0" smtClean="0"/>
              <a:t>PROFESSOR</a:t>
            </a:r>
            <a:r>
              <a:rPr lang="en-US" dirty="0" smtClean="0">
                <a:solidFill>
                  <a:schemeClr val="tx1"/>
                </a:solidFill>
              </a:rPr>
              <a:t> as a client?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After creation, can I invoke feature </a:t>
            </a:r>
            <a:r>
              <a:rPr lang="en-US" i="1" kern="1200" dirty="0" smtClean="0"/>
              <a:t>make </a:t>
            </a:r>
            <a:r>
              <a:rPr lang="en-US" dirty="0" smtClean="0">
                <a:solidFill>
                  <a:schemeClr val="tx1"/>
                </a:solidFill>
              </a:rPr>
              <a:t>as a client?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What if I have </a:t>
            </a: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create</a:t>
            </a:r>
            <a:r>
              <a:rPr lang="en-US" i="1" dirty="0" smtClean="0"/>
              <a:t> </a:t>
            </a:r>
            <a:r>
              <a:rPr lang="en-US" i="1" kern="1200" dirty="0" smtClean="0"/>
              <a:t>{NONE}</a:t>
            </a:r>
            <a:r>
              <a:rPr lang="en-US" i="1" dirty="0" smtClean="0"/>
              <a:t>	make </a:t>
            </a:r>
            <a:r>
              <a:rPr lang="en-US" dirty="0" smtClean="0">
                <a:solidFill>
                  <a:schemeClr val="tx1"/>
                </a:solidFill>
              </a:rPr>
              <a:t>instead of 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create</a:t>
            </a:r>
            <a:r>
              <a:rPr lang="en-US" i="1" dirty="0" smtClean="0"/>
              <a:t> </a:t>
            </a:r>
            <a:r>
              <a:rPr lang="en-US" i="1" kern="1200" dirty="0" smtClean="0"/>
              <a:t>{COLLEGE_MANAGER} </a:t>
            </a:r>
            <a:r>
              <a:rPr lang="en-US" i="1" dirty="0" smtClean="0"/>
              <a:t>make 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Exporting attributes</a:t>
            </a:r>
            <a:endParaRPr lang="de-CH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68313" y="1236663"/>
            <a:ext cx="8424862" cy="37607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Exporting an attribute only means giving </a:t>
            </a:r>
            <a:r>
              <a:rPr lang="en-US" dirty="0" smtClean="0">
                <a:solidFill>
                  <a:srgbClr val="C00000"/>
                </a:solidFill>
              </a:rPr>
              <a:t>read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access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 algn="ctr">
              <a:buFont typeface="Wingdings" pitchFamily="2" charset="2"/>
              <a:buNone/>
            </a:pPr>
            <a:r>
              <a:rPr lang="en-US" i="1" dirty="0" err="1" smtClean="0"/>
              <a:t>x.f</a:t>
            </a:r>
            <a:r>
              <a:rPr lang="en-US" i="1" dirty="0" smtClean="0"/>
              <a:t> := 5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Attributes of other objects can be changed only through commands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protecting the invariant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no need for getter functions!</a:t>
            </a:r>
            <a:endParaRPr lang="de-CH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798888" y="1670050"/>
            <a:ext cx="1860550" cy="1366838"/>
            <a:chOff x="2880" y="2400"/>
            <a:chExt cx="1439" cy="1055"/>
          </a:xfrm>
        </p:grpSpPr>
        <p:sp>
          <p:nvSpPr>
            <p:cNvPr id="20487" name="Line 16"/>
            <p:cNvSpPr>
              <a:spLocks noChangeShapeType="1"/>
            </p:cNvSpPr>
            <p:nvPr/>
          </p:nvSpPr>
          <p:spPr bwMode="auto">
            <a:xfrm>
              <a:off x="2928" y="2400"/>
              <a:ext cx="1392" cy="1056"/>
            </a:xfrm>
            <a:prstGeom prst="line">
              <a:avLst/>
            </a:prstGeom>
            <a:noFill/>
            <a:ln w="6336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488" name="Line 17"/>
            <p:cNvSpPr>
              <a:spLocks noChangeShapeType="1"/>
            </p:cNvSpPr>
            <p:nvPr/>
          </p:nvSpPr>
          <p:spPr bwMode="auto">
            <a:xfrm flipV="1">
              <a:off x="2880" y="2447"/>
              <a:ext cx="1392" cy="914"/>
            </a:xfrm>
            <a:prstGeom prst="line">
              <a:avLst/>
            </a:prstGeom>
            <a:noFill/>
            <a:ln w="6336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de-CH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836628"/>
            <a:ext cx="8424862" cy="572829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333399"/>
                </a:solidFill>
                <a:latin typeface="Comic Sans MS" pitchFamily="66" charset="0"/>
              </a:rPr>
              <a:t>class </a:t>
            </a:r>
            <a:r>
              <a:rPr lang="en-US" sz="2000" i="1" dirty="0" smtClean="0"/>
              <a:t>TEMPERATURE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333399"/>
                </a:solidFill>
                <a:latin typeface="Comic Sans MS" pitchFamily="66" charset="0"/>
              </a:rPr>
              <a:t>feature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000" i="1" dirty="0" err="1" smtClean="0">
                <a:ea typeface="+mn-ea"/>
              </a:rPr>
              <a:t>celsius_value</a:t>
            </a:r>
            <a:r>
              <a:rPr lang="en-US" sz="2000" i="1" dirty="0" smtClean="0">
                <a:ea typeface="+mn-ea"/>
              </a:rPr>
              <a:t>: INTEGER</a:t>
            </a:r>
          </a:p>
          <a:p>
            <a:pPr lvl="1">
              <a:buFont typeface="Wingdings" pitchFamily="2" charset="2"/>
              <a:buNone/>
              <a:defRPr/>
            </a:pPr>
            <a:endParaRPr lang="en-US" sz="1800" i="1" dirty="0" smtClean="0">
              <a:solidFill>
                <a:srgbClr val="3E609E"/>
              </a:solidFill>
            </a:endParaRPr>
          </a:p>
          <a:p>
            <a:pPr lvl="1">
              <a:buNone/>
              <a:defRPr/>
            </a:pPr>
            <a:r>
              <a:rPr lang="en-US" sz="2000" i="1" dirty="0" err="1" smtClean="0">
                <a:ea typeface="+mn-ea"/>
              </a:rPr>
              <a:t>make_celsius</a:t>
            </a:r>
            <a:r>
              <a:rPr lang="en-US" sz="2000" i="1" dirty="0" smtClean="0">
                <a:ea typeface="+mn-ea"/>
              </a:rPr>
              <a:t> (</a:t>
            </a:r>
            <a:r>
              <a:rPr lang="en-US" sz="2000" i="1" dirty="0" err="1" smtClean="0">
                <a:ea typeface="+mn-ea"/>
              </a:rPr>
              <a:t>a_value</a:t>
            </a:r>
            <a:r>
              <a:rPr lang="en-US" sz="2000" i="1" dirty="0" smtClean="0">
                <a:ea typeface="+mn-ea"/>
              </a:rPr>
              <a:t>: INTEGER)</a:t>
            </a:r>
          </a:p>
          <a:p>
            <a:pPr lvl="1">
              <a:buNone/>
              <a:defRPr/>
            </a:pPr>
            <a:r>
              <a:rPr lang="en-US" sz="2200" b="1" dirty="0" smtClean="0">
                <a:solidFill>
                  <a:srgbClr val="333399"/>
                </a:solidFill>
                <a:latin typeface="Comic Sans MS" pitchFamily="66" charset="0"/>
                <a:ea typeface="+mn-ea"/>
              </a:rPr>
              <a:t>   require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1800" dirty="0" smtClean="0"/>
              <a:t>        </a:t>
            </a:r>
            <a:r>
              <a:rPr lang="en-US" sz="2000" i="1" dirty="0" err="1" smtClean="0">
                <a:ea typeface="+mn-ea"/>
              </a:rPr>
              <a:t>above_absolute_zero</a:t>
            </a:r>
            <a:r>
              <a:rPr lang="en-US" sz="2000" i="1" dirty="0" smtClean="0">
                <a:ea typeface="+mn-ea"/>
              </a:rPr>
              <a:t>: </a:t>
            </a:r>
            <a:r>
              <a:rPr lang="en-US" sz="2000" i="1" dirty="0" err="1" smtClean="0">
                <a:ea typeface="+mn-ea"/>
              </a:rPr>
              <a:t>a_value</a:t>
            </a:r>
            <a:r>
              <a:rPr lang="en-US" sz="2000" i="1" dirty="0" smtClean="0">
                <a:ea typeface="+mn-ea"/>
              </a:rPr>
              <a:t> &gt;= - </a:t>
            </a:r>
            <a:r>
              <a:rPr lang="en-US" sz="2000" i="1" dirty="0" err="1" smtClean="0">
                <a:ea typeface="+mn-ea"/>
              </a:rPr>
              <a:t>Celsius_zero</a:t>
            </a:r>
            <a:endParaRPr lang="en-US" sz="2000" i="1" dirty="0" smtClean="0">
              <a:ea typeface="+mn-ea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1800" dirty="0" smtClean="0"/>
              <a:t> 	</a:t>
            </a:r>
            <a:r>
              <a:rPr lang="en-US" sz="2200" b="1" dirty="0" smtClean="0">
                <a:solidFill>
                  <a:srgbClr val="333399"/>
                </a:solidFill>
                <a:latin typeface="Comic Sans MS" pitchFamily="66" charset="0"/>
                <a:ea typeface="+mn-ea"/>
              </a:rPr>
              <a:t>do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000" i="1" dirty="0" smtClean="0">
                <a:ea typeface="+mn-ea"/>
              </a:rPr>
              <a:t>        </a:t>
            </a:r>
            <a:r>
              <a:rPr lang="en-US" sz="2000" i="1" dirty="0" err="1" smtClean="0">
                <a:ea typeface="+mn-ea"/>
              </a:rPr>
              <a:t>celsius_value</a:t>
            </a:r>
            <a:r>
              <a:rPr lang="en-US" sz="2000" i="1" dirty="0" smtClean="0">
                <a:ea typeface="+mn-ea"/>
              </a:rPr>
              <a:t> := </a:t>
            </a:r>
            <a:r>
              <a:rPr lang="en-US" sz="2000" i="1" dirty="0" err="1" smtClean="0">
                <a:ea typeface="+mn-ea"/>
              </a:rPr>
              <a:t>a_value</a:t>
            </a:r>
            <a:endParaRPr lang="en-US" sz="2000" i="1" dirty="0" smtClean="0">
              <a:ea typeface="+mn-ea"/>
            </a:endParaRPr>
          </a:p>
          <a:p>
            <a:pPr lvl="1">
              <a:buNone/>
              <a:defRPr/>
            </a:pPr>
            <a:r>
              <a:rPr lang="en-US" sz="1800" dirty="0" smtClean="0"/>
              <a:t> 	</a:t>
            </a:r>
            <a:r>
              <a:rPr lang="en-US" sz="2200" b="1" dirty="0" smtClean="0">
                <a:solidFill>
                  <a:srgbClr val="333399"/>
                </a:solidFill>
                <a:latin typeface="Comic Sans MS" pitchFamily="66" charset="0"/>
              </a:rPr>
              <a:t>ensure</a:t>
            </a:r>
          </a:p>
          <a:p>
            <a:pPr lvl="1">
              <a:buNone/>
              <a:defRPr/>
            </a:pPr>
            <a:r>
              <a:rPr lang="en-US" sz="2000" i="1" dirty="0" smtClean="0"/>
              <a:t>        </a:t>
            </a:r>
            <a:r>
              <a:rPr lang="en-US" sz="2000" i="1" dirty="0" err="1" smtClean="0"/>
              <a:t>celsius_value_set</a:t>
            </a:r>
            <a:r>
              <a:rPr lang="en-US" sz="2000" i="1" dirty="0" smtClean="0"/>
              <a:t> := </a:t>
            </a:r>
            <a:r>
              <a:rPr lang="en-US" sz="2000" i="1" dirty="0" err="1" smtClean="0"/>
              <a:t>celsius_value</a:t>
            </a:r>
            <a:r>
              <a:rPr lang="en-US" sz="2000" i="1" dirty="0" smtClean="0"/>
              <a:t> = </a:t>
            </a:r>
            <a:r>
              <a:rPr lang="en-US" sz="2000" i="1" dirty="0" err="1" smtClean="0"/>
              <a:t>a_value</a:t>
            </a:r>
            <a:endParaRPr lang="en-US" sz="2000" i="1" dirty="0" smtClean="0"/>
          </a:p>
          <a:p>
            <a:pPr lvl="1">
              <a:buFont typeface="Wingdings" pitchFamily="2" charset="2"/>
              <a:buNone/>
              <a:defRPr/>
            </a:pPr>
            <a:r>
              <a:rPr lang="en-US" sz="2000" i="1" dirty="0" smtClean="0">
                <a:ea typeface="+mn-ea"/>
              </a:rPr>
              <a:t>    </a:t>
            </a:r>
            <a:r>
              <a:rPr lang="en-US" sz="2200" b="1" dirty="0" smtClean="0">
                <a:solidFill>
                  <a:srgbClr val="333399"/>
                </a:solidFill>
                <a:latin typeface="Comic Sans MS" pitchFamily="66" charset="0"/>
                <a:ea typeface="+mn-ea"/>
              </a:rPr>
              <a:t>	end</a:t>
            </a:r>
          </a:p>
          <a:p>
            <a:pPr>
              <a:defRPr/>
            </a:pPr>
            <a:r>
              <a:rPr lang="en-US" sz="2200" b="1" dirty="0" smtClean="0">
                <a:solidFill>
                  <a:srgbClr val="333399"/>
                </a:solidFill>
                <a:latin typeface="Comic Sans MS" pitchFamily="66" charset="0"/>
              </a:rPr>
              <a:t>...</a:t>
            </a:r>
          </a:p>
          <a:p>
            <a:pPr>
              <a:defRPr/>
            </a:pPr>
            <a:r>
              <a:rPr lang="en-US" sz="2200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buFont typeface="Wingdings" pitchFamily="2" charset="2"/>
              <a:buNone/>
              <a:defRPr/>
            </a:pPr>
            <a:endParaRPr lang="de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Assigners</a:t>
            </a:r>
            <a:endParaRPr lang="de-CH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424862" cy="14001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If you like the syntax</a:t>
            </a:r>
          </a:p>
          <a:p>
            <a:pPr algn="ctr">
              <a:buFont typeface="Wingdings" pitchFamily="2" charset="2"/>
              <a:buNone/>
            </a:pPr>
            <a:r>
              <a:rPr lang="en-US" i="1" dirty="0" err="1" smtClean="0"/>
              <a:t>x.f</a:t>
            </a:r>
            <a:r>
              <a:rPr lang="en-US" i="1" dirty="0" smtClean="0"/>
              <a:t> := 5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you can declare an </a:t>
            </a:r>
            <a:r>
              <a:rPr lang="en-US" dirty="0" smtClean="0">
                <a:solidFill>
                  <a:srgbClr val="C00000"/>
                </a:solidFill>
              </a:rPr>
              <a:t>assigner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for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3E609E"/>
                </a:solidFill>
              </a:rPr>
              <a:t>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79425" y="2947988"/>
            <a:ext cx="8424863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kern="0" dirty="0">
                <a:latin typeface="+mn-lt"/>
              </a:rPr>
              <a:t>In class </a:t>
            </a:r>
            <a:r>
              <a:rPr lang="en-US" i="1" dirty="0" err="1">
                <a:solidFill>
                  <a:srgbClr val="3333FF"/>
                </a:solidFill>
                <a:latin typeface="+mn-lt"/>
              </a:rPr>
              <a:t>TEMPERATURE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i="1" dirty="0" err="1">
                <a:solidFill>
                  <a:srgbClr val="3333FF"/>
                </a:solidFill>
                <a:latin typeface="+mn-lt"/>
              </a:rPr>
              <a:t>celsius_value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: 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INTEGER </a:t>
            </a:r>
            <a:r>
              <a:rPr lang="en-US" b="1" dirty="0" smtClean="0">
                <a:solidFill>
                  <a:srgbClr val="333399"/>
                </a:solidFill>
              </a:rPr>
              <a:t>assign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make_celsius</a:t>
            </a:r>
            <a:endParaRPr lang="en-US" i="1" dirty="0">
              <a:solidFill>
                <a:srgbClr val="3333FF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kern="0" dirty="0">
                <a:latin typeface="+mn-lt"/>
              </a:rPr>
              <a:t>In this case</a:t>
            </a:r>
          </a:p>
          <a:p>
            <a:pPr marL="342900" indent="-342900" algn="ctr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i="1" dirty="0" err="1">
                <a:solidFill>
                  <a:srgbClr val="3333FF"/>
                </a:solidFill>
                <a:latin typeface="+mn-lt"/>
              </a:rPr>
              <a:t>t.celsius_value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 := 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36</a:t>
            </a:r>
            <a:endParaRPr lang="en-US" i="1" dirty="0">
              <a:solidFill>
                <a:srgbClr val="3333FF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kern="0" dirty="0">
                <a:latin typeface="+mn-lt"/>
              </a:rPr>
              <a:t>is a shortcut for</a:t>
            </a:r>
          </a:p>
          <a:p>
            <a:pPr marL="342900" indent="-342900" algn="ctr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i="1" dirty="0" err="1">
                <a:solidFill>
                  <a:srgbClr val="3333FF"/>
                </a:solidFill>
                <a:latin typeface="+mn-lt"/>
              </a:rPr>
              <a:t>t</a:t>
            </a: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.make_celsius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(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36)</a:t>
            </a:r>
            <a:endParaRPr lang="en-US" i="1" dirty="0">
              <a:solidFill>
                <a:srgbClr val="3333FF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kern="0" dirty="0">
                <a:latin typeface="+mn-lt"/>
              </a:rPr>
              <a:t>... and it won’t break the invariant!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endParaRPr lang="de-CH" kern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Abstraction</a:t>
            </a:r>
            <a:endParaRPr lang="de-CH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424862" cy="134461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rgbClr val="C00000"/>
                </a:solidFill>
              </a:rPr>
              <a:t>abstract</a:t>
            </a:r>
            <a:r>
              <a:rPr lang="en-US" dirty="0" smtClean="0">
                <a:solidFill>
                  <a:schemeClr val="tx1"/>
                </a:solidFill>
              </a:rPr>
              <a:t> is to capture the essence behind the details and the specifics.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client is interested in: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2609850"/>
            <a:ext cx="8424863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kern="0" dirty="0">
                <a:latin typeface="+mn-lt"/>
              </a:rPr>
              <a:t>a </a:t>
            </a:r>
            <a:r>
              <a:rPr lang="en-US" kern="0" dirty="0">
                <a:solidFill>
                  <a:srgbClr val="C00000"/>
                </a:solidFill>
                <a:latin typeface="+mn-lt"/>
              </a:rPr>
              <a:t>set of services</a:t>
            </a:r>
            <a:r>
              <a:rPr lang="en-US" kern="0" dirty="0">
                <a:latin typeface="+mn-lt"/>
              </a:rPr>
              <a:t> that a software module provides, not its internal </a:t>
            </a:r>
            <a:r>
              <a:rPr lang="en-US" kern="0" dirty="0">
                <a:solidFill>
                  <a:srgbClr val="C00000"/>
                </a:solidFill>
                <a:latin typeface="+mn-lt"/>
              </a:rPr>
              <a:t>representation</a:t>
            </a:r>
          </a:p>
          <a:p>
            <a:pPr marL="742950" lvl="1" indent="-285750" eaLnBrk="0" hangingPunct="0">
              <a:spcBef>
                <a:spcPct val="20000"/>
              </a:spcBef>
              <a:defRPr/>
            </a:pPr>
            <a:endParaRPr lang="en-US" kern="0" dirty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de-CH" kern="0" dirty="0">
              <a:latin typeface="+mn-l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33388" y="3916363"/>
            <a:ext cx="84248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kern="0" dirty="0">
                <a:solidFill>
                  <a:srgbClr val="C00000"/>
                </a:solidFill>
                <a:latin typeface="+mn-lt"/>
              </a:rPr>
              <a:t>what</a:t>
            </a:r>
            <a:r>
              <a:rPr lang="en-US" kern="0" dirty="0">
                <a:latin typeface="+mn-lt"/>
              </a:rPr>
              <a:t> a service does, not </a:t>
            </a:r>
            <a:r>
              <a:rPr lang="en-US" kern="0" dirty="0">
                <a:solidFill>
                  <a:srgbClr val="C00000"/>
                </a:solidFill>
                <a:latin typeface="+mn-lt"/>
              </a:rPr>
              <a:t>how</a:t>
            </a:r>
            <a:r>
              <a:rPr lang="en-US" kern="0" dirty="0">
                <a:latin typeface="+mn-lt"/>
              </a:rPr>
              <a:t> it does it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de-CH" kern="0" dirty="0">
              <a:latin typeface="+mn-lt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33388" y="3406775"/>
            <a:ext cx="8424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algn="ctr" eaLnBrk="0" hangingPunct="0"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hence, the class abstraction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de-CH" kern="0" dirty="0">
              <a:latin typeface="+mn-lt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33388" y="4391025"/>
            <a:ext cx="84248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algn="ctr" eaLnBrk="0" hangingPunct="0"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hence, the feature abstraction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de-CH" kern="0" dirty="0">
              <a:latin typeface="+mn-l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33388" y="4894263"/>
            <a:ext cx="8424862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kern="0" dirty="0">
                <a:latin typeface="+mn-lt"/>
              </a:rPr>
              <a:t>Object-oriented programming is all about finding right abstractions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42913" y="5761038"/>
            <a:ext cx="8424862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kern="0" dirty="0" smtClean="0">
                <a:latin typeface="+mn-lt"/>
              </a:rPr>
              <a:t>However, </a:t>
            </a:r>
            <a:r>
              <a:rPr lang="en-US" kern="0" dirty="0" smtClean="0">
                <a:latin typeface="+mn-lt"/>
              </a:rPr>
              <a:t>the abstractions we choose can sometimes fail, and we need to find new, more suitable ones.</a:t>
            </a:r>
            <a:endParaRPr lang="en-US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Abstraction</a:t>
            </a:r>
            <a:endParaRPr lang="de-CH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5438" y="858837"/>
            <a:ext cx="8424862" cy="49799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”A simplification of something much more complicated that is going on under the covers. As it turns out, a lot of computer programming consists of building abstractions.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What is a string library? It's a way to pretend that computers can manipulate strings just as easily as they can manipulate numbers.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What is a file system? It's a way to pretend that a hard drive isn't really a bunch of spinning magnetic platters that can store bits at certain locations, but rather a hierarchical system of folders-within-folders containing individual files that in turn consist of one or more strings of bytes.“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220663" y="6450012"/>
            <a:ext cx="8424862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8B0000"/>
              </a:buClr>
            </a:pPr>
            <a:r>
              <a:rPr lang="en-US" sz="1600" dirty="0" smtClean="0"/>
              <a:t>(extract from </a:t>
            </a:r>
            <a:r>
              <a:rPr lang="en-US" sz="1600" dirty="0" smtClean="0">
                <a:hlinkClick r:id="rId2"/>
              </a:rPr>
              <a:t>http://www.joelonsoftware.com/articles/LeakyAbstractions.html</a:t>
            </a:r>
            <a:r>
              <a:rPr lang="en-US" sz="1600" dirty="0" smtClean="0"/>
              <a:t> 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Discussing abstractions</a:t>
            </a:r>
            <a:endParaRPr lang="de-CH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68313" y="1565275"/>
            <a:ext cx="8424862" cy="939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abstractions were used in the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temperature converter</a:t>
            </a:r>
            <a:r>
              <a:rPr lang="en-US" dirty="0" smtClean="0">
                <a:solidFill>
                  <a:schemeClr val="tx1"/>
                </a:solidFill>
              </a:rPr>
              <a:t> from assignment 4?</a:t>
            </a:r>
            <a:endParaRPr lang="de-CH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8313" y="2693988"/>
            <a:ext cx="8424862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kern="0" dirty="0">
                <a:latin typeface="+mn-lt"/>
              </a:rPr>
              <a:t>Why it is better to have </a:t>
            </a:r>
            <a:r>
              <a:rPr lang="en-US" kern="0" dirty="0" smtClean="0">
                <a:latin typeface="+mn-lt"/>
              </a:rPr>
              <a:t>a class </a:t>
            </a:r>
            <a:r>
              <a:rPr lang="en-US" kern="0" dirty="0">
                <a:latin typeface="+mn-lt"/>
              </a:rPr>
              <a:t>for 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TEMPERATURE </a:t>
            </a:r>
            <a:r>
              <a:rPr lang="en-US" kern="0" dirty="0" smtClean="0">
                <a:latin typeface="+mn-lt"/>
              </a:rPr>
              <a:t>than </a:t>
            </a:r>
            <a:r>
              <a:rPr lang="en-US" kern="0" dirty="0">
                <a:latin typeface="+mn-lt"/>
              </a:rPr>
              <a:t>to store </a:t>
            </a:r>
            <a:r>
              <a:rPr lang="en-US" kern="0" dirty="0" smtClean="0">
                <a:latin typeface="+mn-lt"/>
              </a:rPr>
              <a:t>the value in an 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INTEGER </a:t>
            </a:r>
            <a:r>
              <a:rPr lang="en-US" kern="0" dirty="0" smtClean="0">
                <a:latin typeface="+mn-lt"/>
              </a:rPr>
              <a:t>variable?</a:t>
            </a:r>
            <a:endParaRPr lang="de-CH" kern="0" dirty="0">
              <a:latin typeface="+mn-lt"/>
            </a:endParaRPr>
          </a:p>
        </p:txBody>
      </p:sp>
      <p:sp>
        <p:nvSpPr>
          <p:cNvPr id="6152" name="Text Box 3"/>
          <p:cNvSpPr txBox="1">
            <a:spLocks noChangeArrowheads="1"/>
          </p:cNvSpPr>
          <p:nvPr/>
        </p:nvSpPr>
        <p:spPr bwMode="auto">
          <a:xfrm rot="2280000">
            <a:off x="6413500" y="828675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96888" y="3751263"/>
            <a:ext cx="8424862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kern="0" dirty="0" smtClean="0">
                <a:latin typeface="+mn-lt"/>
              </a:rPr>
              <a:t>How was the Celsius value obtained? What about the Kelvin value? Did you see that difference in the class 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TEMPERATURE_APPLICATION </a:t>
            </a:r>
            <a:r>
              <a:rPr lang="en-US" kern="0" dirty="0" smtClean="0">
                <a:latin typeface="+mn-lt"/>
              </a:rPr>
              <a:t>?</a:t>
            </a:r>
            <a:endParaRPr lang="de-CH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right abstractions  (classes)</a:t>
            </a:r>
            <a:endParaRPr lang="de-CH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8313" y="1268412"/>
            <a:ext cx="8424862" cy="300831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Suppose you want to model your room:</a:t>
            </a:r>
          </a:p>
          <a:p>
            <a:pPr>
              <a:spcBef>
                <a:spcPct val="0"/>
              </a:spcBef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class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i="1" dirty="0" smtClean="0">
                <a:solidFill>
                  <a:srgbClr val="3333FF"/>
                </a:solidFill>
              </a:rPr>
              <a:t>ROOM</a:t>
            </a:r>
          </a:p>
          <a:p>
            <a:pPr>
              <a:buNone/>
            </a:pP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feature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	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-- to be determined</a:t>
            </a:r>
          </a:p>
          <a:p>
            <a:pPr>
              <a:buNone/>
            </a:pP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6" name="Textfeld 5"/>
          <p:cNvSpPr txBox="1"/>
          <p:nvPr/>
        </p:nvSpPr>
        <p:spPr>
          <a:xfrm>
            <a:off x="457200" y="4076700"/>
            <a:ext cx="8020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Your</a:t>
            </a:r>
            <a:r>
              <a:rPr lang="de-CH" dirty="0" smtClean="0"/>
              <a:t> </a:t>
            </a:r>
            <a:r>
              <a:rPr lang="de-CH" dirty="0" err="1" smtClean="0"/>
              <a:t>room</a:t>
            </a:r>
            <a:r>
              <a:rPr lang="de-CH" dirty="0" smtClean="0"/>
              <a:t> </a:t>
            </a:r>
            <a:r>
              <a:rPr lang="de-CH" dirty="0" err="1" smtClean="0"/>
              <a:t>probably</a:t>
            </a:r>
            <a:r>
              <a:rPr lang="de-CH" dirty="0" smtClean="0"/>
              <a:t> </a:t>
            </a:r>
            <a:r>
              <a:rPr lang="de-CH" dirty="0" err="1" smtClean="0"/>
              <a:t>has</a:t>
            </a:r>
            <a:r>
              <a:rPr lang="de-CH" dirty="0" smtClean="0"/>
              <a:t> </a:t>
            </a:r>
            <a:r>
              <a:rPr lang="de-CH" dirty="0" err="1" smtClean="0"/>
              <a:t>thousands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properties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hundreds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things</a:t>
            </a:r>
            <a:r>
              <a:rPr lang="de-CH" dirty="0" smtClean="0"/>
              <a:t> in </a:t>
            </a:r>
            <a:r>
              <a:rPr lang="de-CH" dirty="0" err="1" smtClean="0"/>
              <a:t>it</a:t>
            </a:r>
            <a:r>
              <a:rPr lang="de-CH" dirty="0" smtClean="0"/>
              <a:t>: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right abstractions  (classes)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8" name="Textfeld 7"/>
          <p:cNvSpPr txBox="1"/>
          <p:nvPr/>
        </p:nvSpPr>
        <p:spPr>
          <a:xfrm>
            <a:off x="3524250" y="2409825"/>
            <a:ext cx="1009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size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2324100" y="3562350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location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5495925" y="2247900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material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4762500" y="4286250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messy</a:t>
            </a:r>
            <a:r>
              <a:rPr lang="de-CH" dirty="0" smtClean="0"/>
              <a:t>?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428625" y="1381125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door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342900" y="2457450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shape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3257550" y="1381125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computer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6429375" y="1390650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bed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6267450" y="3000375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desk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1190625" y="1943100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furniture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3609975" y="3067050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etc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3990975" y="3314700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etc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4362450" y="3590925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etc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476250" y="5000625"/>
            <a:ext cx="82391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Therefore</a:t>
            </a:r>
            <a:r>
              <a:rPr lang="de-CH" dirty="0" smtClean="0"/>
              <a:t>,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need</a:t>
            </a:r>
            <a:r>
              <a:rPr lang="de-CH" dirty="0" smtClean="0"/>
              <a:t> a </a:t>
            </a:r>
            <a:r>
              <a:rPr lang="de-CH" dirty="0" err="1" smtClean="0"/>
              <a:t>first</a:t>
            </a:r>
            <a:r>
              <a:rPr lang="de-CH" dirty="0" smtClean="0"/>
              <a:t> </a:t>
            </a:r>
            <a:r>
              <a:rPr lang="de-CH" dirty="0" err="1" smtClean="0"/>
              <a:t>abstraction</a:t>
            </a:r>
            <a:r>
              <a:rPr lang="de-CH" dirty="0" smtClean="0"/>
              <a:t>: </a:t>
            </a:r>
            <a:r>
              <a:rPr lang="de-CH" dirty="0" err="1" smtClean="0"/>
              <a:t>What</a:t>
            </a:r>
            <a:r>
              <a:rPr lang="de-CH" dirty="0" smtClean="0"/>
              <a:t> do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want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model?</a:t>
            </a:r>
          </a:p>
          <a:p>
            <a:r>
              <a:rPr lang="de-CH" dirty="0" smtClean="0"/>
              <a:t>In </a:t>
            </a:r>
            <a:r>
              <a:rPr lang="de-CH" dirty="0" err="1" smtClean="0"/>
              <a:t>this</a:t>
            </a:r>
            <a:r>
              <a:rPr lang="de-CH" dirty="0" smtClean="0"/>
              <a:t> </a:t>
            </a:r>
            <a:r>
              <a:rPr lang="de-CH" dirty="0" err="1" smtClean="0"/>
              <a:t>case</a:t>
            </a:r>
            <a:r>
              <a:rPr lang="de-CH" dirty="0" smtClean="0"/>
              <a:t>,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focus</a:t>
            </a:r>
            <a:r>
              <a:rPr lang="de-CH" dirty="0" smtClean="0"/>
              <a:t> on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size</a:t>
            </a:r>
            <a:r>
              <a:rPr lang="de-CH" dirty="0" smtClean="0"/>
              <a:t>,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door</a:t>
            </a:r>
            <a:r>
              <a:rPr lang="de-CH" dirty="0" smtClean="0"/>
              <a:t>,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computer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bed</a:t>
            </a:r>
            <a:r>
              <a:rPr lang="de-CH" dirty="0" smtClean="0"/>
              <a:t>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  <p:bldP spid="20" grpId="0" build="p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Finding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right</a:t>
            </a:r>
            <a:r>
              <a:rPr lang="de-CH" dirty="0" smtClean="0"/>
              <a:t> </a:t>
            </a:r>
            <a:r>
              <a:rPr lang="de-CH" dirty="0" err="1" smtClean="0"/>
              <a:t>abstractions</a:t>
            </a:r>
            <a:r>
              <a:rPr lang="de-CH" dirty="0" smtClean="0"/>
              <a:t> (</a:t>
            </a:r>
            <a:r>
              <a:rPr lang="de-CH" dirty="0" err="1" smtClean="0"/>
              <a:t>classes</a:t>
            </a:r>
            <a:r>
              <a:rPr lang="de-CH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>
                <a:solidFill>
                  <a:schemeClr val="tx1"/>
                </a:solidFill>
              </a:rPr>
              <a:t>To</a:t>
            </a:r>
            <a:r>
              <a:rPr lang="de-CH" dirty="0" smtClean="0">
                <a:solidFill>
                  <a:schemeClr val="tx1"/>
                </a:solidFill>
              </a:rPr>
              <a:t> model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size</a:t>
            </a:r>
            <a:r>
              <a:rPr lang="de-CH" dirty="0" smtClean="0">
                <a:solidFill>
                  <a:schemeClr val="tx1"/>
                </a:solidFill>
              </a:rPr>
              <a:t>, an </a:t>
            </a:r>
            <a:r>
              <a:rPr lang="de-CH" dirty="0" err="1" smtClean="0">
                <a:solidFill>
                  <a:schemeClr val="tx1"/>
                </a:solidFill>
              </a:rPr>
              <a:t>attribute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of</a:t>
            </a:r>
            <a:r>
              <a:rPr lang="de-CH" dirty="0" smtClean="0">
                <a:solidFill>
                  <a:schemeClr val="tx1"/>
                </a:solidFill>
              </a:rPr>
              <a:t> type </a:t>
            </a:r>
            <a:r>
              <a:rPr lang="de-CH" i="1" kern="1200" dirty="0" smtClean="0">
                <a:latin typeface="Comic Sans MS" pitchFamily="66" charset="0"/>
              </a:rPr>
              <a:t>DOUBLE</a:t>
            </a:r>
            <a:r>
              <a:rPr lang="de-CH" dirty="0" smtClean="0">
                <a:solidFill>
                  <a:schemeClr val="tx1"/>
                </a:solidFill>
              </a:rPr>
              <a:t>  </a:t>
            </a:r>
            <a:r>
              <a:rPr lang="de-CH" dirty="0" err="1" smtClean="0">
                <a:solidFill>
                  <a:schemeClr val="tx1"/>
                </a:solidFill>
              </a:rPr>
              <a:t>is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probably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enough</a:t>
            </a:r>
            <a:r>
              <a:rPr lang="de-CH" dirty="0" smtClean="0">
                <a:solidFill>
                  <a:schemeClr val="tx1"/>
                </a:solidFill>
              </a:rPr>
              <a:t>, </a:t>
            </a:r>
            <a:r>
              <a:rPr lang="de-CH" dirty="0" err="1" smtClean="0">
                <a:solidFill>
                  <a:schemeClr val="tx1"/>
                </a:solidFill>
              </a:rPr>
              <a:t>since</a:t>
            </a:r>
            <a:r>
              <a:rPr lang="de-CH" dirty="0" smtClean="0">
                <a:solidFill>
                  <a:schemeClr val="tx1"/>
                </a:solidFill>
              </a:rPr>
              <a:t> all </a:t>
            </a:r>
            <a:r>
              <a:rPr lang="de-CH" dirty="0" err="1" smtClean="0">
                <a:solidFill>
                  <a:schemeClr val="tx1"/>
                </a:solidFill>
              </a:rPr>
              <a:t>we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are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interested</a:t>
            </a:r>
            <a:r>
              <a:rPr lang="de-CH" dirty="0" smtClean="0">
                <a:solidFill>
                  <a:schemeClr val="tx1"/>
                </a:solidFill>
              </a:rPr>
              <a:t> in </a:t>
            </a:r>
            <a:r>
              <a:rPr lang="de-CH" dirty="0" err="1" smtClean="0">
                <a:solidFill>
                  <a:schemeClr val="tx1"/>
                </a:solidFill>
              </a:rPr>
              <a:t>is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it‘s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value</a:t>
            </a:r>
            <a:r>
              <a:rPr lang="de-CH" dirty="0" smtClean="0">
                <a:solidFill>
                  <a:schemeClr val="tx1"/>
                </a:solidFill>
              </a:rPr>
              <a:t>: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00024" y="2805321"/>
            <a:ext cx="852487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333399"/>
                </a:solidFill>
              </a:rPr>
              <a:t>class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3333FF"/>
                </a:solidFill>
              </a:rPr>
              <a:t>ROOM</a:t>
            </a:r>
          </a:p>
          <a:p>
            <a:pPr>
              <a:buNone/>
            </a:pPr>
            <a:r>
              <a:rPr lang="en-US" b="1" dirty="0" smtClean="0">
                <a:solidFill>
                  <a:srgbClr val="333399"/>
                </a:solidFill>
              </a:rPr>
              <a:t>feature</a:t>
            </a:r>
          </a:p>
          <a:p>
            <a:pPr>
              <a:buNone/>
            </a:pPr>
            <a:r>
              <a:rPr lang="en-US" b="1" dirty="0" smtClean="0">
                <a:solidFill>
                  <a:srgbClr val="333399"/>
                </a:solidFill>
              </a:rPr>
              <a:t>	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size:</a:t>
            </a:r>
            <a:r>
              <a:rPr lang="en-US" b="1" dirty="0" smtClean="0">
                <a:solidFill>
                  <a:srgbClr val="333399"/>
                </a:solidFill>
              </a:rPr>
              <a:t> </a:t>
            </a:r>
            <a:r>
              <a:rPr lang="en-US" i="1" dirty="0" smtClean="0">
                <a:solidFill>
                  <a:srgbClr val="3333FF"/>
                </a:solidFill>
              </a:rPr>
              <a:t>DOUBLE</a:t>
            </a:r>
          </a:p>
          <a:p>
            <a:pPr>
              <a:buNone/>
            </a:pPr>
            <a:r>
              <a:rPr lang="en-US" dirty="0" smtClean="0"/>
              <a:t> 		</a:t>
            </a:r>
            <a:r>
              <a:rPr lang="en-US" dirty="0" smtClean="0">
                <a:solidFill>
                  <a:srgbClr val="990000"/>
                </a:solidFill>
              </a:rPr>
              <a:t>-- Size of the room.</a:t>
            </a:r>
          </a:p>
          <a:p>
            <a:pPr>
              <a:buNone/>
            </a:pPr>
            <a:endParaRPr lang="en-US" b="1" dirty="0" smtClean="0">
              <a:solidFill>
                <a:srgbClr val="333399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333399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6161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 rtlCol="0" anchor="ctr"/>
      <a:lstStyle>
        <a:defPPr algn="ctr">
          <a:lnSpc>
            <a:spcPct val="80000"/>
          </a:lnSpc>
          <a:defRPr sz="1800" dirty="0" smtClean="0">
            <a:solidFill>
              <a:srgbClr val="333399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1462</Words>
  <Application>Microsoft Office PowerPoint</Application>
  <PresentationFormat>On-screen Show (4:3)</PresentationFormat>
  <Paragraphs>455</Paragraphs>
  <Slides>34</Slides>
  <Notes>15</Notes>
  <HiddenSlides>3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NORMAL</vt:lpstr>
      <vt:lpstr>MINIMAL</vt:lpstr>
      <vt:lpstr>TITLE</vt:lpstr>
      <vt:lpstr>Einführung in die Programmierung Introduction to Programming  Prof. Dr. Bertrand Meyer</vt:lpstr>
      <vt:lpstr>News (Reminder)</vt:lpstr>
      <vt:lpstr>Today</vt:lpstr>
      <vt:lpstr>Abstraction</vt:lpstr>
      <vt:lpstr>Abstraction</vt:lpstr>
      <vt:lpstr>Discussing abstractions</vt:lpstr>
      <vt:lpstr>Finding the right abstractions  (classes)</vt:lpstr>
      <vt:lpstr>Finding the right abstractions  (classes)</vt:lpstr>
      <vt:lpstr>Finding the right abstractions (classes)</vt:lpstr>
      <vt:lpstr>Finding the right abstractions (classes)</vt:lpstr>
      <vt:lpstr>Finding the right abstractions (classes)</vt:lpstr>
      <vt:lpstr>Finding the right abstractions (classes)</vt:lpstr>
      <vt:lpstr>Finding the right abstractions (classes)</vt:lpstr>
      <vt:lpstr>Finding the right abstractions (classes)</vt:lpstr>
      <vt:lpstr>Finding the right abstractions (features)</vt:lpstr>
      <vt:lpstr>Uniform access principle</vt:lpstr>
      <vt:lpstr>Features: the full story (again…)</vt:lpstr>
      <vt:lpstr>Two kinds of queries</vt:lpstr>
      <vt:lpstr>Naming conventions</vt:lpstr>
      <vt:lpstr>How do you like these names?</vt:lpstr>
      <vt:lpstr>I like these better!</vt:lpstr>
      <vt:lpstr>Exporting features</vt:lpstr>
      <vt:lpstr>Compilation error?</vt:lpstr>
      <vt:lpstr>The strange case of the stolen exam</vt:lpstr>
      <vt:lpstr>For your eyes only</vt:lpstr>
      <vt:lpstr>Exploiting a hole in information hiding</vt:lpstr>
      <vt:lpstr>Don’t try this at home!</vt:lpstr>
      <vt:lpstr>Fixing the issue</vt:lpstr>
      <vt:lpstr>The export status does matter!</vt:lpstr>
      <vt:lpstr>Information hiding vs. creation routines</vt:lpstr>
      <vt:lpstr>Controlling the export status of creation routines</vt:lpstr>
      <vt:lpstr>Exporting attributes</vt:lpstr>
      <vt:lpstr>Example</vt:lpstr>
      <vt:lpstr>Assigners</vt:lpstr>
    </vt:vector>
  </TitlesOfParts>
  <Company>ETH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session 3</dc:title>
  <dc:creator>Prof. Dr. Bertrand Meyer</dc:creator>
  <cp:lastModifiedBy>Nadia Polikarpova</cp:lastModifiedBy>
  <cp:revision>2532</cp:revision>
  <dcterms:created xsi:type="dcterms:W3CDTF">2010-10-27T12:32:38Z</dcterms:created>
  <dcterms:modified xsi:type="dcterms:W3CDTF">2010-11-02T16:01:55Z</dcterms:modified>
</cp:coreProperties>
</file>