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15"/>
  </p:notesMasterIdLst>
  <p:handoutMasterIdLst>
    <p:handoutMasterId r:id="rId16"/>
  </p:handoutMasterIdLst>
  <p:sldIdLst>
    <p:sldId id="600" r:id="rId4"/>
    <p:sldId id="646" r:id="rId5"/>
    <p:sldId id="680" r:id="rId6"/>
    <p:sldId id="681" r:id="rId7"/>
    <p:sldId id="721" r:id="rId8"/>
    <p:sldId id="727" r:id="rId9"/>
    <p:sldId id="723" r:id="rId10"/>
    <p:sldId id="725" r:id="rId11"/>
    <p:sldId id="724" r:id="rId12"/>
    <p:sldId id="726" r:id="rId13"/>
    <p:sldId id="728" r:id="rId14"/>
  </p:sldIdLst>
  <p:sldSz cx="9144000" cy="6858000" type="screen4x3"/>
  <p:notesSz cx="7315200" cy="9601200"/>
  <p:custDataLst>
    <p:tags r:id="rId18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9E9A143-B281-484A-87E2-22EAE009EC53}">
          <p14:sldIdLst>
            <p14:sldId id="600"/>
            <p14:sldId id="646"/>
            <p14:sldId id="680"/>
            <p14:sldId id="681"/>
            <p14:sldId id="721"/>
            <p14:sldId id="727"/>
          </p14:sldIdLst>
        </p14:section>
        <p14:section name="Untitled Section" id="{A206B86B-A82A-F944-A4C0-F81FF250B5AB}">
          <p14:sldIdLst>
            <p14:sldId id="723"/>
            <p14:sldId id="725"/>
            <p14:sldId id="724"/>
            <p14:sldId id="726"/>
            <p14:sldId id="72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3" clrIdx="0"/>
  <p:cmAuthor id="1" name="Till G. Bay" initials="TG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161"/>
    <a:srgbClr val="333399"/>
    <a:srgbClr val="3333FF"/>
    <a:srgbClr val="990000"/>
    <a:srgbClr val="006699"/>
    <a:srgbClr val="EFFE62"/>
    <a:srgbClr val="008080"/>
    <a:srgbClr val="000099"/>
    <a:srgbClr val="99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50" autoAdjust="0"/>
    <p:restoredTop sz="65797" autoAdjust="0"/>
  </p:normalViewPr>
  <p:slideViewPr>
    <p:cSldViewPr snapToGrid="0">
      <p:cViewPr varScale="1">
        <p:scale>
          <a:sx n="84" d="100"/>
          <a:sy n="84" d="100"/>
        </p:scale>
        <p:origin x="-10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1.xml"/><Relationship Id="rId20" Type="http://schemas.openxmlformats.org/officeDocument/2006/relationships/presProps" Target="presProps.xml"/><Relationship Id="rId4" Type="http://schemas.openxmlformats.org/officeDocument/2006/relationships/slide" Target="slides/slide1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4.xml"/><Relationship Id="rId11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6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0" Type="http://schemas.openxmlformats.org/officeDocument/2006/relationships/slide" Target="slides/slide7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9.xml"/><Relationship Id="rId17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9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18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23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11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 them try and discuss the results. A solution using the queries</a:t>
            </a:r>
            <a:r>
              <a:rPr lang="en-US" baseline="0" dirty="0" smtClean="0"/>
              <a:t> in the two following slides is given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03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is_valid_color</a:t>
            </a:r>
            <a:r>
              <a:rPr lang="en-US" dirty="0" smtClean="0"/>
              <a:t> (c: CHARACTER): BOOLEAN</a:t>
            </a:r>
          </a:p>
          <a:p>
            <a:r>
              <a:rPr lang="en-US" dirty="0" smtClean="0"/>
              <a:t>            -- Is `</a:t>
            </a:r>
            <a:r>
              <a:rPr lang="en-US" dirty="0" err="1" smtClean="0"/>
              <a:t>a_color</a:t>
            </a:r>
            <a:r>
              <a:rPr lang="en-US" dirty="0" smtClean="0"/>
              <a:t>' a valid color?</a:t>
            </a:r>
          </a:p>
          <a:p>
            <a:r>
              <a:rPr lang="en-US" dirty="0" smtClean="0"/>
              <a:t>        do</a:t>
            </a:r>
          </a:p>
          <a:p>
            <a:r>
              <a:rPr lang="en-US" dirty="0" smtClean="0"/>
              <a:t>            Result := (c = 'R' or c = 'B' or c = 'W' or c = 'G')</a:t>
            </a:r>
          </a:p>
          <a:p>
            <a:r>
              <a:rPr lang="en-US" dirty="0" smtClean="0"/>
              <a:t>        ensure</a:t>
            </a:r>
          </a:p>
          <a:p>
            <a:r>
              <a:rPr lang="en-US" dirty="0" smtClean="0"/>
              <a:t>            Result = (c = 'R' or c = 'B' or c = 'W' or c = 'G')</a:t>
            </a:r>
          </a:p>
          <a:p>
            <a:r>
              <a:rPr lang="en-US" dirty="0" smtClean="0"/>
              <a:t>        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53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is_valid_range</a:t>
            </a:r>
            <a:r>
              <a:rPr lang="en-US" dirty="0" smtClean="0"/>
              <a:t> (n: INTEGER): BOOLEAN</a:t>
            </a:r>
          </a:p>
          <a:p>
            <a:r>
              <a:rPr lang="en-US" dirty="0" smtClean="0"/>
              <a:t>            -- Is `n' in the acceptable range of values?</a:t>
            </a:r>
          </a:p>
          <a:p>
            <a:r>
              <a:rPr lang="en-US" dirty="0" smtClean="0"/>
              <a:t>        do</a:t>
            </a:r>
          </a:p>
          <a:p>
            <a:r>
              <a:rPr lang="en-US" dirty="0" smtClean="0"/>
              <a:t>            Result := (2 &lt;= n and n &lt;= 10)</a:t>
            </a:r>
          </a:p>
          <a:p>
            <a:r>
              <a:rPr lang="en-US" dirty="0" smtClean="0"/>
              <a:t>        ensure</a:t>
            </a:r>
          </a:p>
          <a:p>
            <a:r>
              <a:rPr lang="en-US" dirty="0" smtClean="0"/>
              <a:t>            Result = (2 &lt;= n and n &lt;= 10)</a:t>
            </a:r>
          </a:p>
          <a:p>
            <a:r>
              <a:rPr lang="en-US" dirty="0" smtClean="0"/>
              <a:t>        end</a:t>
            </a:r>
          </a:p>
          <a:p>
            <a:r>
              <a:rPr lang="fi-FI" dirty="0" err="1" smtClean="0"/>
              <a:t>invariant</a:t>
            </a:r>
            <a:endParaRPr lang="fi-FI" dirty="0" smtClean="0"/>
          </a:p>
          <a:p>
            <a:r>
              <a:rPr lang="fi-FI" dirty="0" smtClean="0"/>
              <a:t>    </a:t>
            </a:r>
            <a:r>
              <a:rPr lang="fi-FI" dirty="0" err="1" smtClean="0"/>
              <a:t>valid_color</a:t>
            </a:r>
            <a:r>
              <a:rPr lang="fi-FI" dirty="0" smtClean="0"/>
              <a:t>: </a:t>
            </a:r>
            <a:r>
              <a:rPr lang="fi-FI" dirty="0" err="1" smtClean="0"/>
              <a:t>is_valid_color</a:t>
            </a:r>
            <a:r>
              <a:rPr lang="fi-FI" dirty="0" smtClean="0"/>
              <a:t> (</a:t>
            </a:r>
            <a:r>
              <a:rPr lang="fi-FI" dirty="0" err="1" smtClean="0"/>
              <a:t>color</a:t>
            </a:r>
            <a:r>
              <a:rPr lang="fi-FI" dirty="0" smtClean="0"/>
              <a:t>) </a:t>
            </a:r>
          </a:p>
          <a:p>
            <a:r>
              <a:rPr lang="fi-FI" dirty="0" smtClean="0"/>
              <a:t>    valid_range: is_valid_range (value)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42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Express the preconditions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postconditions</a:t>
            </a:r>
            <a:r>
              <a:rPr lang="en-US" baseline="0" dirty="0" smtClean="0"/>
              <a:t> in terms of the previous two queries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make (</a:t>
            </a:r>
            <a:r>
              <a:rPr lang="en-US" dirty="0" err="1" smtClean="0"/>
              <a:t>a_color</a:t>
            </a:r>
            <a:r>
              <a:rPr lang="en-US" dirty="0" smtClean="0"/>
              <a:t>: CHARACTER; </a:t>
            </a:r>
            <a:r>
              <a:rPr lang="en-US" dirty="0" err="1" smtClean="0"/>
              <a:t>a_value</a:t>
            </a:r>
            <a:r>
              <a:rPr lang="en-US" dirty="0" smtClean="0"/>
              <a:t>: INTEGER)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    -- Create a card given a color and a value.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require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    </a:t>
            </a:r>
            <a:r>
              <a:rPr lang="en-US" dirty="0" err="1" smtClean="0"/>
              <a:t>is_valid_color</a:t>
            </a:r>
            <a:r>
              <a:rPr lang="en-US" dirty="0" smtClean="0"/>
              <a:t> (</a:t>
            </a:r>
            <a:r>
              <a:rPr lang="en-US" dirty="0" err="1" smtClean="0"/>
              <a:t>a_color</a:t>
            </a:r>
            <a:r>
              <a:rPr lang="en-US" dirty="0" smtClean="0"/>
              <a:t>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    </a:t>
            </a:r>
            <a:r>
              <a:rPr lang="en-US" dirty="0" err="1" smtClean="0"/>
              <a:t>is_valid_range</a:t>
            </a:r>
            <a:r>
              <a:rPr lang="en-US" dirty="0" smtClean="0"/>
              <a:t> (</a:t>
            </a:r>
            <a:r>
              <a:rPr lang="en-US" dirty="0" err="1" smtClean="0"/>
              <a:t>a_value</a:t>
            </a:r>
            <a:r>
              <a:rPr lang="en-US" dirty="0" smtClean="0"/>
              <a:t>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do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    color := </a:t>
            </a:r>
            <a:r>
              <a:rPr lang="en-US" dirty="0" err="1" smtClean="0"/>
              <a:t>a_color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    value := </a:t>
            </a:r>
            <a:r>
              <a:rPr lang="en-US" dirty="0" err="1" smtClean="0"/>
              <a:t>a_value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ensure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    </a:t>
            </a:r>
            <a:r>
              <a:rPr lang="en-US" dirty="0" err="1" smtClean="0"/>
              <a:t>color_set</a:t>
            </a:r>
            <a:r>
              <a:rPr lang="en-US" dirty="0" smtClean="0"/>
              <a:t>: color = </a:t>
            </a:r>
            <a:r>
              <a:rPr lang="en-US" dirty="0" err="1" smtClean="0"/>
              <a:t>a_color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    </a:t>
            </a:r>
            <a:r>
              <a:rPr lang="en-US" dirty="0" err="1" smtClean="0"/>
              <a:t>value_set</a:t>
            </a:r>
            <a:r>
              <a:rPr lang="en-US" dirty="0" smtClean="0"/>
              <a:t>: value = </a:t>
            </a:r>
            <a:r>
              <a:rPr lang="en-US" dirty="0" err="1" smtClean="0"/>
              <a:t>a_value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end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09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make</a:t>
            </a:r>
          </a:p>
          <a:p>
            <a:r>
              <a:rPr lang="en-US" dirty="0" smtClean="0"/>
              <a:t>            -- Create deck.</a:t>
            </a:r>
          </a:p>
          <a:p>
            <a:r>
              <a:rPr lang="en-US" dirty="0" smtClean="0"/>
              <a:t>        do</a:t>
            </a:r>
          </a:p>
          <a:p>
            <a:r>
              <a:rPr lang="en-US" dirty="0" smtClean="0"/>
              <a:t>            </a:t>
            </a:r>
            <a:r>
              <a:rPr lang="en-US" dirty="0" smtClean="0"/>
              <a:t>--</a:t>
            </a:r>
            <a:r>
              <a:rPr lang="en-US" baseline="0" dirty="0" smtClean="0"/>
              <a:t> create all cards</a:t>
            </a:r>
            <a:r>
              <a:rPr lang="en-US" baseline="0" smtClean="0"/>
              <a:t>, then create </a:t>
            </a:r>
            <a:r>
              <a:rPr lang="en-US" baseline="0" dirty="0" err="1" smtClean="0"/>
              <a:t>card_list</a:t>
            </a:r>
            <a:r>
              <a:rPr lang="en-US" baseline="0" dirty="0" smtClean="0"/>
              <a:t> and fill it in with randomly chosen cards.</a:t>
            </a:r>
            <a:endParaRPr lang="en-US" dirty="0" smtClean="0"/>
          </a:p>
          <a:p>
            <a:r>
              <a:rPr lang="en-US" dirty="0" smtClean="0"/>
              <a:t>        ensure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deck_filled</a:t>
            </a:r>
            <a:r>
              <a:rPr lang="en-US" dirty="0" smtClean="0"/>
              <a:t>: count = 36</a:t>
            </a:r>
          </a:p>
          <a:p>
            <a:r>
              <a:rPr lang="en-US" dirty="0" smtClean="0"/>
              <a:t>        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07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remove_top_card</a:t>
            </a:r>
            <a:endParaRPr lang="en-US" dirty="0" smtClean="0"/>
          </a:p>
          <a:p>
            <a:r>
              <a:rPr lang="en-US" dirty="0" smtClean="0"/>
              <a:t>            -- Remove top card from deck.</a:t>
            </a:r>
          </a:p>
          <a:p>
            <a:r>
              <a:rPr lang="en-US" dirty="0" smtClean="0"/>
              <a:t>        require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not_empty</a:t>
            </a:r>
            <a:r>
              <a:rPr lang="en-US" dirty="0" smtClean="0"/>
              <a:t>: not </a:t>
            </a:r>
            <a:r>
              <a:rPr lang="en-US" dirty="0" err="1" smtClean="0"/>
              <a:t>is_empty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do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card_list.start</a:t>
            </a:r>
            <a:endParaRPr lang="en-US" dirty="0" smtClean="0"/>
          </a:p>
          <a:p>
            <a:r>
              <a:rPr lang="en-US" dirty="0" smtClean="0"/>
              <a:t>            </a:t>
            </a:r>
            <a:r>
              <a:rPr lang="en-US" dirty="0" err="1" smtClean="0"/>
              <a:t>card_list.remove</a:t>
            </a:r>
            <a:endParaRPr lang="en-US" dirty="0" smtClean="0"/>
          </a:p>
          <a:p>
            <a:r>
              <a:rPr lang="en-US" dirty="0" smtClean="0"/>
              <a:t>            if </a:t>
            </a:r>
            <a:r>
              <a:rPr lang="en-US" dirty="0" err="1" smtClean="0"/>
              <a:t>card_list.is_empty</a:t>
            </a:r>
            <a:r>
              <a:rPr lang="en-US" dirty="0" smtClean="0"/>
              <a:t> then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top_card</a:t>
            </a:r>
            <a:r>
              <a:rPr lang="en-US" dirty="0" smtClean="0"/>
              <a:t> := Void</a:t>
            </a:r>
          </a:p>
          <a:p>
            <a:r>
              <a:rPr lang="en-US" dirty="0" smtClean="0"/>
              <a:t>            else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top_card</a:t>
            </a:r>
            <a:r>
              <a:rPr lang="en-US" dirty="0" smtClean="0"/>
              <a:t> := </a:t>
            </a:r>
            <a:r>
              <a:rPr lang="en-US" dirty="0" err="1" smtClean="0"/>
              <a:t>card_list.item</a:t>
            </a:r>
            <a:endParaRPr lang="en-US" dirty="0" smtClean="0"/>
          </a:p>
          <a:p>
            <a:r>
              <a:rPr lang="en-US" dirty="0" smtClean="0"/>
              <a:t>            end</a:t>
            </a:r>
          </a:p>
          <a:p>
            <a:r>
              <a:rPr lang="en-US" dirty="0" smtClean="0"/>
              <a:t>        ensure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one_card_less_in_deck</a:t>
            </a:r>
            <a:r>
              <a:rPr lang="en-US" dirty="0" smtClean="0"/>
              <a:t>: count = old count - 1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top_card_replaced</a:t>
            </a:r>
            <a:r>
              <a:rPr lang="en-US" dirty="0" smtClean="0"/>
              <a:t>: </a:t>
            </a:r>
            <a:r>
              <a:rPr lang="en-US" dirty="0" err="1" smtClean="0"/>
              <a:t>top_card</a:t>
            </a:r>
            <a:r>
              <a:rPr lang="en-US" dirty="0" smtClean="0"/>
              <a:t> /= old </a:t>
            </a:r>
            <a:r>
              <a:rPr lang="en-US" dirty="0" err="1" smtClean="0"/>
              <a:t>top_card</a:t>
            </a:r>
            <a:endParaRPr lang="en-US" dirty="0" smtClean="0"/>
          </a:p>
          <a:p>
            <a:r>
              <a:rPr lang="en-US" dirty="0" smtClean="0"/>
              <a:t>        end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8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smtClean="0"/>
              <a:t>invariant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is_legal_deck</a:t>
            </a:r>
            <a:r>
              <a:rPr lang="en-US" dirty="0" smtClean="0"/>
              <a:t>: 0 &lt;= count and count &lt;= 36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top_card_available</a:t>
            </a:r>
            <a:r>
              <a:rPr lang="en-US" dirty="0" smtClean="0"/>
              <a:t>: </a:t>
            </a:r>
            <a:r>
              <a:rPr lang="en-US" dirty="0" err="1" smtClean="0"/>
              <a:t>is_empty</a:t>
            </a:r>
            <a:r>
              <a:rPr lang="en-US" dirty="0" smtClean="0"/>
              <a:t> = (</a:t>
            </a:r>
            <a:r>
              <a:rPr lang="en-US" dirty="0" err="1" smtClean="0"/>
              <a:t>top_card</a:t>
            </a:r>
            <a:r>
              <a:rPr lang="en-US" dirty="0" smtClean="0"/>
              <a:t> = Void) 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count_empty_relation</a:t>
            </a:r>
            <a:r>
              <a:rPr lang="en-US" dirty="0" smtClean="0"/>
              <a:t>: </a:t>
            </a:r>
            <a:r>
              <a:rPr lang="en-US" dirty="0" err="1" smtClean="0"/>
              <a:t>is_empty</a:t>
            </a:r>
            <a:r>
              <a:rPr lang="en-US" dirty="0" smtClean="0"/>
              <a:t> = (count = 0) 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card_list_exists</a:t>
            </a:r>
            <a:r>
              <a:rPr lang="en-US" dirty="0" smtClean="0"/>
              <a:t>: </a:t>
            </a:r>
            <a:r>
              <a:rPr lang="en-US" dirty="0" err="1" smtClean="0"/>
              <a:t>card_list</a:t>
            </a:r>
            <a:r>
              <a:rPr lang="en-US" dirty="0" smtClean="0"/>
              <a:t> /= Void 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count_corresponds</a:t>
            </a:r>
            <a:r>
              <a:rPr lang="en-US" dirty="0" smtClean="0"/>
              <a:t>: count = </a:t>
            </a:r>
            <a:r>
              <a:rPr lang="en-US" dirty="0" err="1" smtClean="0"/>
              <a:t>card_list.count</a:t>
            </a:r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top_card_is_first</a:t>
            </a:r>
            <a:r>
              <a:rPr lang="en-US" dirty="0" smtClean="0"/>
              <a:t>: not </a:t>
            </a:r>
            <a:r>
              <a:rPr lang="en-US" dirty="0" err="1" smtClean="0"/>
              <a:t>is_empty</a:t>
            </a:r>
            <a:r>
              <a:rPr lang="en-US" dirty="0" smtClean="0"/>
              <a:t> implies </a:t>
            </a:r>
            <a:r>
              <a:rPr lang="en-US" dirty="0" err="1" smtClean="0"/>
              <a:t>top_card</a:t>
            </a:r>
            <a:r>
              <a:rPr lang="en-US" dirty="0" smtClean="0"/>
              <a:t> = </a:t>
            </a:r>
            <a:r>
              <a:rPr lang="en-US" dirty="0" err="1" smtClean="0"/>
              <a:t>card_list.first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8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10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14" Type="http://schemas.openxmlformats.org/officeDocument/2006/relationships/image" Target="../media/image3.jpeg"/><Relationship Id="rId4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10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Einführung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in die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Programmierung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Introduction to Programming</a:t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Prof. Dr. Bertrand Meyer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3E609E"/>
                </a:solidFill>
                <a:latin typeface="Comic Sans MS" pitchFamily="66" charset="0"/>
              </a:rPr>
              <a:t>Exercise Session 9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the top card from DECK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1238248"/>
            <a:ext cx="8424862" cy="530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kern="0" dirty="0" err="1">
                <a:latin typeface="+mn-lt"/>
              </a:rPr>
              <a:t>r</a:t>
            </a:r>
            <a:r>
              <a:rPr lang="en-US" kern="0" dirty="0" err="1" smtClean="0">
                <a:latin typeface="+mn-lt"/>
              </a:rPr>
              <a:t>emove_top_card</a:t>
            </a:r>
            <a:r>
              <a:rPr lang="en-US" kern="0" dirty="0" smtClean="0">
                <a:latin typeface="+mn-lt"/>
              </a:rPr>
              <a:t> 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kern="0" dirty="0" smtClean="0">
                <a:latin typeface="+mn-lt"/>
              </a:rPr>
              <a:t>	</a:t>
            </a:r>
            <a:r>
              <a:rPr lang="en-US" kern="0" dirty="0" smtClean="0">
                <a:solidFill>
                  <a:srgbClr val="800000"/>
                </a:solidFill>
                <a:latin typeface="+mn-lt"/>
              </a:rPr>
              <a:t>-- Remove the top card from the deck.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require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kern="0" dirty="0" smtClean="0">
                <a:latin typeface="+mn-lt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endParaRPr lang="en-US" kern="0" dirty="0" smtClean="0">
              <a:latin typeface="+mn-lt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ensure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kern="0" dirty="0" smtClean="0">
                <a:latin typeface="+mn-lt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kern="0" dirty="0" smtClean="0">
              <a:latin typeface="+mn-lt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de-CH" kern="0" dirty="0">
              <a:latin typeface="+mn-lt"/>
            </a:endParaRP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 rot="2280000">
            <a:off x="6469771" y="759276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:p14="http://schemas.microsoft.com/office/powerpoint/2010/main" val="544071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class invariant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1238248"/>
            <a:ext cx="8424862" cy="530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en-US" kern="0" dirty="0" smtClean="0">
              <a:latin typeface="+mn-lt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b="1" dirty="0">
                <a:solidFill>
                  <a:srgbClr val="333399"/>
                </a:solidFill>
              </a:rPr>
              <a:t>invariant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/>
              <a:t>		...</a:t>
            </a:r>
            <a:endParaRPr lang="de-CH" kern="0" dirty="0"/>
          </a:p>
          <a:p>
            <a:pPr eaLnBrk="0" hangingPunct="0">
              <a:spcBef>
                <a:spcPct val="20000"/>
              </a:spcBef>
              <a:defRPr/>
            </a:pPr>
            <a:endParaRPr lang="de-CH" kern="0" dirty="0">
              <a:latin typeface="+mn-lt"/>
            </a:endParaRP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 rot="2280000">
            <a:off x="6469771" y="759276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:p14="http://schemas.microsoft.com/office/powerpoint/2010/main" val="1242190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Today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Feedback on the mock exam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xercise: practicing contracts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of a card game</a:t>
            </a:r>
            <a:endParaRPr lang="de-CH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1624" y="1268413"/>
            <a:ext cx="8842376" cy="47482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deck is initially made of 36 cards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Every card in the deck represents a value in the range 2..10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Every card also represents 1 out of 4 possible colors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colors represented in the game cards are: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red (‘R’), white (‘W’), green (‘G’) and blue (‘B’)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As long as there are cards in the deck, the players can look at the top card and remove it from the deck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CARD create make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1238248"/>
            <a:ext cx="8424862" cy="530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m</a:t>
            </a:r>
            <a:r>
              <a:rPr lang="en-US" kern="0" dirty="0" smtClean="0">
                <a:latin typeface="+mn-lt"/>
              </a:rPr>
              <a:t>ake (</a:t>
            </a:r>
            <a:r>
              <a:rPr lang="en-US" kern="0" dirty="0" err="1" smtClean="0">
                <a:latin typeface="+mn-lt"/>
              </a:rPr>
              <a:t>a_color</a:t>
            </a:r>
            <a:r>
              <a:rPr lang="en-US" kern="0" dirty="0" smtClean="0">
                <a:latin typeface="+mn-lt"/>
              </a:rPr>
              <a:t>: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CHARACTER</a:t>
            </a:r>
            <a:r>
              <a:rPr lang="en-US" kern="0" dirty="0" smtClean="0">
                <a:latin typeface="+mn-lt"/>
              </a:rPr>
              <a:t>, </a:t>
            </a:r>
            <a:r>
              <a:rPr lang="en-US" kern="0" dirty="0" err="1" smtClean="0">
                <a:latin typeface="+mn-lt"/>
              </a:rPr>
              <a:t>a_value</a:t>
            </a:r>
            <a:r>
              <a:rPr lang="en-US" kern="0" dirty="0" smtClean="0">
                <a:latin typeface="+mn-lt"/>
              </a:rPr>
              <a:t>: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INTEGER</a:t>
            </a:r>
            <a:r>
              <a:rPr lang="en-US" kern="0" dirty="0" smtClean="0">
                <a:latin typeface="+mn-lt"/>
              </a:rPr>
              <a:t>)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kern="0" dirty="0" smtClean="0">
                <a:latin typeface="+mn-lt"/>
              </a:rPr>
              <a:t>	</a:t>
            </a:r>
            <a:r>
              <a:rPr lang="en-US" kern="0" dirty="0" smtClean="0">
                <a:solidFill>
                  <a:srgbClr val="800000"/>
                </a:solidFill>
                <a:latin typeface="+mn-lt"/>
              </a:rPr>
              <a:t>-- Create a card given a color and a value.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require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kern="0" dirty="0" smtClean="0">
                <a:latin typeface="+mn-lt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endParaRPr lang="en-US" kern="0" dirty="0" smtClean="0">
              <a:latin typeface="+mn-lt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ensure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kern="0" dirty="0" smtClean="0">
                <a:latin typeface="+mn-lt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kern="0" dirty="0" smtClean="0">
              <a:latin typeface="+mn-lt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color: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CHARACTER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		</a:t>
            </a:r>
            <a:r>
              <a:rPr lang="en-US" kern="0" dirty="0">
                <a:solidFill>
                  <a:srgbClr val="800000"/>
                </a:solidFill>
                <a:latin typeface="+mn-lt"/>
              </a:rPr>
              <a:t>-- The card color.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v</a:t>
            </a:r>
            <a:r>
              <a:rPr lang="en-US" kern="0" dirty="0" smtClean="0">
                <a:latin typeface="+mn-lt"/>
              </a:rPr>
              <a:t>alue: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INTEGER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/>
              <a:t>		</a:t>
            </a:r>
            <a:r>
              <a:rPr lang="en-US" kern="0" dirty="0">
                <a:solidFill>
                  <a:srgbClr val="800000"/>
                </a:solidFill>
                <a:latin typeface="+mn-lt"/>
              </a:rPr>
              <a:t>-- The card value.</a:t>
            </a:r>
          </a:p>
          <a:p>
            <a:pPr eaLnBrk="0" hangingPunct="0">
              <a:spcBef>
                <a:spcPct val="20000"/>
              </a:spcBef>
              <a:defRPr/>
            </a:pPr>
            <a:endParaRPr lang="de-CH" kern="0" dirty="0">
              <a:latin typeface="+mn-lt"/>
            </a:endParaRP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 rot="2280000">
            <a:off x="6469771" y="759276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CARD: which colors are valid?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1238248"/>
            <a:ext cx="8424862" cy="530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kern="0" dirty="0" err="1" smtClean="0">
                <a:latin typeface="+mn-lt"/>
              </a:rPr>
              <a:t>is_valid_color</a:t>
            </a:r>
            <a:r>
              <a:rPr lang="en-US" kern="0" dirty="0" smtClean="0">
                <a:latin typeface="+mn-lt"/>
              </a:rPr>
              <a:t> (</a:t>
            </a:r>
            <a:r>
              <a:rPr lang="en-US" kern="0" dirty="0" err="1" smtClean="0">
                <a:latin typeface="+mn-lt"/>
              </a:rPr>
              <a:t>a_color</a:t>
            </a:r>
            <a:r>
              <a:rPr lang="en-US" kern="0" dirty="0" smtClean="0">
                <a:latin typeface="+mn-lt"/>
              </a:rPr>
              <a:t>: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CHARACTER</a:t>
            </a:r>
            <a:r>
              <a:rPr lang="en-US" kern="0" dirty="0" smtClean="0">
                <a:latin typeface="+mn-lt"/>
              </a:rPr>
              <a:t>):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BOOLEAN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kern="0" dirty="0" smtClean="0">
                <a:latin typeface="+mn-lt"/>
              </a:rPr>
              <a:t>	</a:t>
            </a:r>
            <a:r>
              <a:rPr lang="en-US" kern="0" dirty="0" smtClean="0">
                <a:solidFill>
                  <a:srgbClr val="800000"/>
                </a:solidFill>
                <a:latin typeface="+mn-lt"/>
              </a:rPr>
              <a:t>-- Is `</a:t>
            </a:r>
            <a:r>
              <a:rPr lang="en-US" kern="0" dirty="0" err="1" smtClean="0">
                <a:solidFill>
                  <a:srgbClr val="800000"/>
                </a:solidFill>
                <a:latin typeface="+mn-lt"/>
              </a:rPr>
              <a:t>a_color</a:t>
            </a:r>
            <a:r>
              <a:rPr lang="en-US" kern="0" dirty="0" smtClean="0">
                <a:solidFill>
                  <a:srgbClr val="800000"/>
                </a:solidFill>
                <a:latin typeface="+mn-lt"/>
              </a:rPr>
              <a:t>’ a valid color?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	</a:t>
            </a:r>
            <a:r>
              <a:rPr lang="en-US" b="1" dirty="0" smtClean="0">
                <a:solidFill>
                  <a:srgbClr val="333399"/>
                </a:solidFill>
              </a:rPr>
              <a:t>require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kern="0" dirty="0" smtClean="0">
                <a:latin typeface="+mn-lt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endParaRPr lang="en-US" kern="0" dirty="0" smtClean="0">
              <a:latin typeface="+mn-lt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ensure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kern="0" dirty="0" smtClean="0">
                <a:latin typeface="+mn-lt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kern="0" dirty="0" smtClean="0">
              <a:latin typeface="+mn-lt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de-CH" kern="0" dirty="0">
              <a:latin typeface="+mn-lt"/>
            </a:endParaRP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 rot="2280000">
            <a:off x="6469771" y="759276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:p14="http://schemas.microsoft.com/office/powerpoint/2010/main" val="2273128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CARD: which ranges are valid?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1238248"/>
            <a:ext cx="8424862" cy="530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kern="0" dirty="0" err="1" smtClean="0">
                <a:latin typeface="+mn-lt"/>
              </a:rPr>
              <a:t>is_valid_range</a:t>
            </a:r>
            <a:r>
              <a:rPr lang="en-US" kern="0" dirty="0" smtClean="0">
                <a:latin typeface="+mn-lt"/>
              </a:rPr>
              <a:t> (n: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INTEGER</a:t>
            </a:r>
            <a:r>
              <a:rPr lang="en-US" kern="0" dirty="0" smtClean="0">
                <a:latin typeface="+mn-lt"/>
              </a:rPr>
              <a:t>):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BOOLEAN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kern="0" dirty="0" smtClean="0">
                <a:latin typeface="+mn-lt"/>
              </a:rPr>
              <a:t>	</a:t>
            </a:r>
            <a:r>
              <a:rPr lang="en-US" kern="0" dirty="0" smtClean="0">
                <a:solidFill>
                  <a:srgbClr val="800000"/>
                </a:solidFill>
                <a:latin typeface="+mn-lt"/>
              </a:rPr>
              <a:t>-- Is `n’ in the acceptable range?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	</a:t>
            </a:r>
            <a:r>
              <a:rPr lang="en-US" b="1" dirty="0" smtClean="0">
                <a:solidFill>
                  <a:srgbClr val="333399"/>
                </a:solidFill>
              </a:rPr>
              <a:t>require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kern="0" dirty="0" smtClean="0">
                <a:latin typeface="+mn-lt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endParaRPr lang="en-US" kern="0" dirty="0" smtClean="0">
              <a:latin typeface="+mn-lt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ensure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kern="0" dirty="0" smtClean="0">
                <a:latin typeface="+mn-lt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b="1" dirty="0" smtClean="0">
              <a:solidFill>
                <a:srgbClr val="333399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333399"/>
                </a:solidFill>
              </a:rPr>
              <a:t>invariant</a:t>
            </a:r>
            <a:endParaRPr lang="en-US" b="1" dirty="0">
              <a:solidFill>
                <a:srgbClr val="333399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/>
              <a:t>		.</a:t>
            </a:r>
            <a:r>
              <a:rPr lang="en-US" kern="0" dirty="0"/>
              <a:t>..</a:t>
            </a:r>
            <a:endParaRPr lang="de-CH" kern="0" dirty="0">
              <a:latin typeface="+mn-lt"/>
            </a:endParaRP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 rot="2280000">
            <a:off x="6469771" y="759276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:p14="http://schemas.microsoft.com/office/powerpoint/2010/main" val="1743432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CARD create make: reloaded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1238248"/>
            <a:ext cx="8424862" cy="530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m</a:t>
            </a:r>
            <a:r>
              <a:rPr lang="en-US" kern="0" dirty="0" smtClean="0">
                <a:latin typeface="+mn-lt"/>
              </a:rPr>
              <a:t>ake (</a:t>
            </a:r>
            <a:r>
              <a:rPr lang="en-US" kern="0" dirty="0" err="1" smtClean="0">
                <a:latin typeface="+mn-lt"/>
              </a:rPr>
              <a:t>a_color</a:t>
            </a:r>
            <a:r>
              <a:rPr lang="en-US" kern="0" dirty="0" smtClean="0">
                <a:latin typeface="+mn-lt"/>
              </a:rPr>
              <a:t>: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CHARACTER</a:t>
            </a:r>
            <a:r>
              <a:rPr lang="en-US" kern="0" dirty="0" smtClean="0">
                <a:latin typeface="+mn-lt"/>
              </a:rPr>
              <a:t>, </a:t>
            </a:r>
            <a:r>
              <a:rPr lang="en-US" kern="0" dirty="0" err="1" smtClean="0">
                <a:latin typeface="+mn-lt"/>
              </a:rPr>
              <a:t>a_value</a:t>
            </a:r>
            <a:r>
              <a:rPr lang="en-US" kern="0" dirty="0" smtClean="0">
                <a:latin typeface="+mn-lt"/>
              </a:rPr>
              <a:t>: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INTEGER</a:t>
            </a:r>
            <a:r>
              <a:rPr lang="en-US" kern="0" dirty="0" smtClean="0">
                <a:latin typeface="+mn-lt"/>
              </a:rPr>
              <a:t>)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kern="0" dirty="0" smtClean="0">
                <a:latin typeface="+mn-lt"/>
              </a:rPr>
              <a:t>	</a:t>
            </a:r>
            <a:r>
              <a:rPr lang="en-US" kern="0" dirty="0" smtClean="0">
                <a:solidFill>
                  <a:srgbClr val="800000"/>
                </a:solidFill>
                <a:latin typeface="+mn-lt"/>
              </a:rPr>
              <a:t>-- Create a card given a color and a value.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require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kern="0" dirty="0" smtClean="0">
                <a:latin typeface="+mn-lt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endParaRPr lang="en-US" kern="0" dirty="0" smtClean="0">
              <a:latin typeface="+mn-lt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ensure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kern="0" dirty="0" smtClean="0">
                <a:latin typeface="+mn-lt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kern="0" dirty="0" smtClean="0">
              <a:latin typeface="+mn-lt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color: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CHARACTER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		</a:t>
            </a:r>
            <a:r>
              <a:rPr lang="en-US" kern="0" dirty="0">
                <a:solidFill>
                  <a:srgbClr val="800000"/>
                </a:solidFill>
                <a:latin typeface="+mn-lt"/>
              </a:rPr>
              <a:t>-- The card color.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v</a:t>
            </a:r>
            <a:r>
              <a:rPr lang="en-US" kern="0" dirty="0" smtClean="0">
                <a:latin typeface="+mn-lt"/>
              </a:rPr>
              <a:t>alue: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INTEGER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/>
              <a:t>		</a:t>
            </a:r>
            <a:r>
              <a:rPr lang="en-US" kern="0" dirty="0">
                <a:solidFill>
                  <a:srgbClr val="800000"/>
                </a:solidFill>
                <a:latin typeface="+mn-lt"/>
              </a:rPr>
              <a:t>-- The card value.</a:t>
            </a:r>
          </a:p>
          <a:p>
            <a:pPr eaLnBrk="0" hangingPunct="0">
              <a:spcBef>
                <a:spcPct val="20000"/>
              </a:spcBef>
              <a:defRPr/>
            </a:pPr>
            <a:endParaRPr lang="de-CH" kern="0" dirty="0">
              <a:latin typeface="+mn-lt"/>
            </a:endParaRP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 rot="2280000">
            <a:off x="6469771" y="759276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:p14="http://schemas.microsoft.com/office/powerpoint/2010/main" val="1302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DECK create make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1238248"/>
            <a:ext cx="8424862" cy="530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make 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kern="0" dirty="0" smtClean="0">
                <a:latin typeface="+mn-lt"/>
              </a:rPr>
              <a:t>	</a:t>
            </a:r>
            <a:r>
              <a:rPr lang="en-US" kern="0" dirty="0" smtClean="0">
                <a:solidFill>
                  <a:srgbClr val="800000"/>
                </a:solidFill>
                <a:latin typeface="+mn-lt"/>
              </a:rPr>
              <a:t>-- Create a </a:t>
            </a:r>
            <a:r>
              <a:rPr lang="en-US" kern="0" dirty="0" smtClean="0">
                <a:solidFill>
                  <a:srgbClr val="800000"/>
                </a:solidFill>
                <a:latin typeface="+mn-lt"/>
              </a:rPr>
              <a:t>deck with random cards.</a:t>
            </a:r>
            <a:endParaRPr lang="en-US" kern="0" dirty="0" smtClean="0">
              <a:solidFill>
                <a:srgbClr val="800000"/>
              </a:solidFill>
              <a:latin typeface="+mn-lt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require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kern="0" dirty="0" smtClean="0">
                <a:latin typeface="+mn-lt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b="1" dirty="0" smtClean="0">
                <a:solidFill>
                  <a:srgbClr val="333399"/>
                </a:solidFill>
              </a:rPr>
              <a:t>ensure</a:t>
            </a:r>
            <a:endParaRPr lang="en-US" b="1" dirty="0">
              <a:solidFill>
                <a:srgbClr val="333399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kern="0" dirty="0" smtClean="0">
                <a:latin typeface="+mn-lt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b="1" dirty="0" smtClean="0">
              <a:solidFill>
                <a:srgbClr val="333399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333399"/>
                </a:solidFill>
              </a:rPr>
              <a:t>feature</a:t>
            </a:r>
            <a:r>
              <a:rPr lang="en-US" kern="0" dirty="0" smtClean="0"/>
              <a:t> </a:t>
            </a:r>
            <a:r>
              <a:rPr lang="en-US" kern="0" dirty="0"/>
              <a:t>{</a:t>
            </a:r>
            <a:r>
              <a:rPr lang="en-US" i="1" dirty="0">
                <a:solidFill>
                  <a:srgbClr val="3333FF"/>
                </a:solidFill>
              </a:rPr>
              <a:t>NONE</a:t>
            </a:r>
            <a:r>
              <a:rPr lang="en-US" kern="0" dirty="0"/>
              <a:t>} – Implementation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kern="0" dirty="0"/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err="1"/>
              <a:t>card_list</a:t>
            </a:r>
            <a:r>
              <a:rPr lang="en-US" kern="0" dirty="0"/>
              <a:t>: </a:t>
            </a:r>
            <a:r>
              <a:rPr lang="en-US" i="1" dirty="0">
                <a:solidFill>
                  <a:srgbClr val="3333FF"/>
                </a:solidFill>
              </a:rPr>
              <a:t>LINKED_LIST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/>
              <a:t>		</a:t>
            </a:r>
            <a:r>
              <a:rPr lang="en-US" kern="0" dirty="0">
                <a:solidFill>
                  <a:srgbClr val="800000"/>
                </a:solidFill>
              </a:rPr>
              <a:t>-- Deck as a linked list of cards.</a:t>
            </a:r>
          </a:p>
          <a:p>
            <a:pPr eaLnBrk="0" hangingPunct="0">
              <a:spcBef>
                <a:spcPct val="20000"/>
              </a:spcBef>
              <a:defRPr/>
            </a:pPr>
            <a:endParaRPr lang="de-CH" kern="0" dirty="0">
              <a:latin typeface="+mn-lt"/>
            </a:endParaRP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 rot="2280000">
            <a:off x="6469771" y="759276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:p14="http://schemas.microsoft.com/office/powerpoint/2010/main" val="4292274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DECK queries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673100"/>
            <a:ext cx="8424862" cy="586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kern="0" dirty="0" err="1"/>
              <a:t>t</a:t>
            </a:r>
            <a:r>
              <a:rPr lang="en-US" kern="0" dirty="0" err="1" smtClean="0"/>
              <a:t>op_card</a:t>
            </a:r>
            <a:r>
              <a:rPr lang="en-US" kern="0" dirty="0" smtClean="0"/>
              <a:t>: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CARD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/>
              <a:t>		</a:t>
            </a:r>
            <a:r>
              <a:rPr lang="en-US" kern="0" dirty="0">
                <a:solidFill>
                  <a:srgbClr val="800000"/>
                </a:solidFill>
              </a:rPr>
              <a:t>-- </a:t>
            </a:r>
            <a:r>
              <a:rPr lang="en-US" kern="0" dirty="0" smtClean="0">
                <a:solidFill>
                  <a:srgbClr val="800000"/>
                </a:solidFill>
              </a:rPr>
              <a:t>The deck’s top card.</a:t>
            </a:r>
            <a:endParaRPr lang="en-US" kern="0" dirty="0">
              <a:solidFill>
                <a:srgbClr val="80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kern="0" dirty="0" smtClean="0">
              <a:latin typeface="+mn-lt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err="1" smtClean="0">
                <a:latin typeface="+mn-lt"/>
              </a:rPr>
              <a:t>is_empty</a:t>
            </a:r>
            <a:r>
              <a:rPr lang="en-US" kern="0" dirty="0" smtClean="0">
                <a:latin typeface="+mn-lt"/>
              </a:rPr>
              <a:t>: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BOOLEAN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		</a:t>
            </a:r>
            <a:r>
              <a:rPr lang="en-US" kern="0" dirty="0">
                <a:solidFill>
                  <a:srgbClr val="800000"/>
                </a:solidFill>
                <a:latin typeface="+mn-lt"/>
              </a:rPr>
              <a:t>-- </a:t>
            </a:r>
            <a:r>
              <a:rPr lang="en-US" kern="0" dirty="0" smtClean="0">
                <a:solidFill>
                  <a:srgbClr val="800000"/>
                </a:solidFill>
                <a:latin typeface="+mn-lt"/>
              </a:rPr>
              <a:t>Is Current deck empty?</a:t>
            </a:r>
            <a:endParaRPr lang="en-US" kern="0" dirty="0">
              <a:solidFill>
                <a:srgbClr val="800000"/>
              </a:solidFill>
              <a:latin typeface="+mn-lt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do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</a:t>
            </a:r>
            <a:r>
              <a:rPr lang="en-US" kern="0" dirty="0" smtClean="0">
                <a:latin typeface="+mn-lt"/>
              </a:rPr>
              <a:t>	…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end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+mn-lt"/>
              </a:rPr>
              <a:t>count: </a:t>
            </a:r>
            <a:r>
              <a:rPr lang="en-US" i="1" dirty="0">
                <a:solidFill>
                  <a:srgbClr val="3333FF"/>
                </a:solidFill>
                <a:latin typeface="+mn-lt"/>
              </a:rPr>
              <a:t>INTEGER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/>
              <a:t>		</a:t>
            </a:r>
            <a:r>
              <a:rPr lang="en-US" kern="0" dirty="0">
                <a:solidFill>
                  <a:srgbClr val="800000"/>
                </a:solidFill>
                <a:latin typeface="+mn-lt"/>
              </a:rPr>
              <a:t>-- </a:t>
            </a:r>
            <a:r>
              <a:rPr lang="en-US" kern="0" dirty="0" smtClean="0">
                <a:solidFill>
                  <a:srgbClr val="800000"/>
                </a:solidFill>
                <a:latin typeface="+mn-lt"/>
              </a:rPr>
              <a:t>Number of remaining cards in the deck.</a:t>
            </a:r>
            <a:endParaRPr lang="en-US" kern="0" dirty="0">
              <a:solidFill>
                <a:srgbClr val="800000"/>
              </a:solidFill>
              <a:latin typeface="+mn-lt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/>
              <a:t>	</a:t>
            </a:r>
            <a:r>
              <a:rPr lang="en-US" b="1" dirty="0">
                <a:solidFill>
                  <a:srgbClr val="333399"/>
                </a:solidFill>
              </a:rPr>
              <a:t>do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/>
              <a:t>		…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/>
              <a:t>	</a:t>
            </a:r>
            <a:r>
              <a:rPr lang="en-US" b="1" dirty="0">
                <a:solidFill>
                  <a:srgbClr val="333399"/>
                </a:solidFill>
              </a:rPr>
              <a:t>end</a:t>
            </a:r>
          </a:p>
          <a:p>
            <a:pPr eaLnBrk="0" hangingPunct="0">
              <a:spcBef>
                <a:spcPct val="20000"/>
              </a:spcBef>
              <a:defRPr/>
            </a:pPr>
            <a:endParaRPr lang="de-CH" kern="0" dirty="0">
              <a:latin typeface="+mn-lt"/>
            </a:endParaRP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 rot="2280000">
            <a:off x="6469771" y="759276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:p14="http://schemas.microsoft.com/office/powerpoint/2010/main" val="3986683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6161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 rtlCol="0" anchor="ctr"/>
      <a:lstStyle>
        <a:defPPr algn="ctr">
          <a:lnSpc>
            <a:spcPct val="80000"/>
          </a:lnSpc>
          <a:defRPr sz="1800" dirty="0" smtClean="0">
            <a:solidFill>
              <a:srgbClr val="333399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657</Words>
  <Application>Microsoft Macintosh PowerPoint</Application>
  <PresentationFormat>On-screen Show (4:3)</PresentationFormat>
  <Paragraphs>185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NORMAL</vt:lpstr>
      <vt:lpstr>MINIMAL</vt:lpstr>
      <vt:lpstr>TITLE</vt:lpstr>
      <vt:lpstr>Einführung in die Programmierung Introduction to Programming  Prof. Dr. Bertrand Meyer</vt:lpstr>
      <vt:lpstr>Today</vt:lpstr>
      <vt:lpstr>Specification of a card game</vt:lpstr>
      <vt:lpstr>Class CARD create make</vt:lpstr>
      <vt:lpstr>Class CARD: which colors are valid?</vt:lpstr>
      <vt:lpstr>Class CARD: which ranges are valid?</vt:lpstr>
      <vt:lpstr>Class CARD create make: reloaded</vt:lpstr>
      <vt:lpstr>Class DECK create make</vt:lpstr>
      <vt:lpstr>Class DECK queries</vt:lpstr>
      <vt:lpstr>Removing the top card from DECK</vt:lpstr>
      <vt:lpstr>The class invariant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3</dc:title>
  <dc:creator>Prof. Dr. Bertrand Meyer</dc:creator>
  <cp:lastModifiedBy>Marco Piccioni</cp:lastModifiedBy>
  <cp:revision>2548</cp:revision>
  <dcterms:created xsi:type="dcterms:W3CDTF">2010-10-27T12:32:38Z</dcterms:created>
  <dcterms:modified xsi:type="dcterms:W3CDTF">2010-11-09T08:28:40Z</dcterms:modified>
</cp:coreProperties>
</file>