
<file path=[Content_Types].xml><?xml version="1.0" encoding="utf-8"?>
<Types xmlns="http://schemas.openxmlformats.org/package/2006/content-types">
  <Override PartName="/ppt/notesSlides/notesSlide20.xml" ContentType="application/vnd.openxmlformats-officedocument.presentationml.notesSlid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ags/tag65.xml" ContentType="application/vnd.openxmlformats-officedocument.presentationml.tags+xml"/>
  <Override PartName="/ppt/tags/tag115.xml" ContentType="application/vnd.openxmlformats-officedocument.presentationml.tags+xml"/>
  <Override PartName="/ppt/tags/tag330.xml" ContentType="application/vnd.openxmlformats-officedocument.presentationml.tags+xml"/>
  <Override PartName="/ppt/tags/tag2.xml" ContentType="application/vnd.openxmlformats-officedocument.presentationml.tags+xml"/>
  <Override PartName="/ppt/tags/tag314.xml" ContentType="application/vnd.openxmlformats-officedocument.presentationml.tags+xml"/>
  <Override PartName="/ppt/tags/tag245.xml" ContentType="application/vnd.openxmlformats-officedocument.presentationml.tags+xml"/>
  <Override PartName="/ppt/tags/tag176.xml" ContentType="application/vnd.openxmlformats-officedocument.presentationml.tags+xml"/>
  <Override PartName="/ppt/tags/tag71.xml" ContentType="application/vnd.openxmlformats-officedocument.presentationml.tags+xml"/>
  <Override PartName="/ppt/tags/tag55.xml" ContentType="application/vnd.openxmlformats-officedocument.presentationml.tags+xml"/>
  <Override PartName="/ppt/slides/slide3.xml" ContentType="application/vnd.openxmlformats-officedocument.presentationml.slide+xml"/>
  <Override PartName="/ppt/tags/tag218.xml" ContentType="application/vnd.openxmlformats-officedocument.presentationml.tags+xml"/>
  <Override PartName="/ppt/tags/tag105.xml" ContentType="application/vnd.openxmlformats-officedocument.presentationml.tags+xml"/>
  <Override PartName="/ppt/tags/tag320.xml" ContentType="application/vnd.openxmlformats-officedocument.presentationml.tags+xml"/>
  <Override PartName="/ppt/tags/tag251.xml" ContentType="application/vnd.openxmlformats-officedocument.presentationml.tags+xml"/>
  <Override PartName="/ppt/slideLayouts/slideLayout36.xml" ContentType="application/vnd.openxmlformats-officedocument.presentationml.slideLayout+xml"/>
  <Override PartName="/ppt/notesMasters/notesMaster1.xml" ContentType="application/vnd.openxmlformats-officedocument.presentationml.notesMaster+xml"/>
  <Override PartName="/ppt/tags/tag182.xml" ContentType="application/vnd.openxmlformats-officedocument.presentationml.tags+xml"/>
  <Override PartName="/ppt/slides/slide35.xml" ContentType="application/vnd.openxmlformats-officedocument.presentationml.slide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slideLayouts/slideLayout1.xml" ContentType="application/vnd.openxmlformats-officedocument.presentationml.slideLayout+xml"/>
  <Override PartName="/ppt/tags/tag61.xml" ContentType="application/vnd.openxmlformats-officedocument.presentationml.tags+xml"/>
  <Override PartName="/ppt/tags/tag111.xml" ContentType="application/vnd.openxmlformats-officedocument.presentationml.tags+xml"/>
  <Override PartName="/ppt/tags/tag89.xml" ContentType="application/vnd.openxmlformats-officedocument.presentationml.tags+xml"/>
  <Override PartName="/ppt/tags/tag208.xml" ContentType="application/vnd.openxmlformats-officedocument.presentationml.tags+xml"/>
  <Override PartName="/ppt/tags/tag139.xml" ContentType="application/vnd.openxmlformats-officedocument.presentationml.tags+xml"/>
  <Override PartName="/ppt/slideLayouts/slideLayout26.xml" ContentType="application/vnd.openxmlformats-officedocument.presentationml.slideLayout+xml"/>
  <Override PartName="/ppt/tags/tag241.xml" ContentType="application/vnd.openxmlformats-officedocument.presentationml.tags+xml"/>
  <Override PartName="/ppt/tags/tag172.xml" ContentType="application/vnd.openxmlformats-officedocument.presentationml.tags+xml"/>
  <Override PartName="/ppt/tags/tag338.xml" ContentType="application/vnd.openxmlformats-officedocument.presentationml.tags+xml"/>
  <Default Extension="xml" ContentType="application/xml"/>
  <Override PartName="/docProps/app.xml" ContentType="application/vnd.openxmlformats-officedocument.extended-properties+xml"/>
  <Override PartName="/ppt/tags/tag269.xml" ContentType="application/vnd.openxmlformats-officedocument.presentationml.tags+xml"/>
  <Override PartName="/ppt/tags/tag18.xml" ContentType="application/vnd.openxmlformats-officedocument.presentationml.tags+xml"/>
  <Override PartName="/ppt/tags/tag51.xml" ContentType="application/vnd.openxmlformats-officedocument.presentationml.tags+xml"/>
  <Override PartName="/ppt/tags/tag95.xml" ContentType="application/vnd.openxmlformats-officedocument.presentationml.tags+xml"/>
  <Override PartName="/ppt/tags/tag214.xml" ContentType="application/vnd.openxmlformats-officedocument.presentationml.tags+xml"/>
  <Override PartName="/ppt/tags/tag101.xml" ContentType="application/vnd.openxmlformats-officedocument.presentationml.tags+xml"/>
  <Default Extension="png" ContentType="image/png"/>
  <Override PartName="/ppt/tags/tag79.xml" ContentType="application/vnd.openxmlformats-officedocument.presentationml.tags+xml"/>
  <Override PartName="/ppt/slideLayouts/slideLayout32.xml" ContentType="application/vnd.openxmlformats-officedocument.presentationml.slideLayout+xml"/>
  <Override PartName="/ppt/slides/slide31.xml" ContentType="application/vnd.openxmlformats-officedocument.presentationml.slide+xml"/>
  <Override PartName="/ppt/tags/tag129.xml" ContentType="application/vnd.openxmlformats-officedocument.presentationml.tags+xml"/>
  <Override PartName="/ppt/tags/tag275.xml" ContentType="application/vnd.openxmlformats-officedocument.presentationml.tags+xml"/>
  <Override PartName="/ppt/tags/tag24.xml" ContentType="application/vnd.openxmlformats-officedocument.presentationml.tags+xml"/>
  <Override PartName="/ppt/commentAuthors.xml" ContentType="application/vnd.openxmlformats-officedocument.presentationml.commentAuthors+xml"/>
  <Override PartName="/ppt/tags/tag85.xml" ContentType="application/vnd.openxmlformats-officedocument.presentationml.tags+xml"/>
  <Override PartName="/ppt/tags/tag204.xml" ContentType="application/vnd.openxmlformats-officedocument.presentationml.tags+xml"/>
  <Override PartName="/ppt/tags/tag135.xml" ContentType="application/vnd.openxmlformats-officedocument.presentationml.tags+xml"/>
  <Override PartName="/ppt/slideLayouts/slideLayout22.xml" ContentType="application/vnd.openxmlformats-officedocument.presentationml.slideLayout+xml"/>
  <Override PartName="/ppt/tags/tag281.xml" ContentType="application/vnd.openxmlformats-officedocument.presentationml.tags+xml"/>
  <Override PartName="/ppt/notesSlides/notesSlide4.xml" ContentType="application/vnd.openxmlformats-officedocument.presentationml.notesSlide+xml"/>
  <Override PartName="/ppt/tags/tag265.xml" ContentType="application/vnd.openxmlformats-officedocument.presentationml.tags+xml"/>
  <Override PartName="/ppt/tags/tag14.xml" ContentType="application/vnd.openxmlformats-officedocument.presentationml.tags+xml"/>
  <Override PartName="/ppt/tags/tag196.xml" ContentType="application/vnd.openxmlformats-officedocument.presentationml.tags+xml"/>
  <Override PartName="/ppt/tags/tag91.xml" ContentType="application/vnd.openxmlformats-officedocument.presentationml.tags+xml"/>
  <Override PartName="/ppt/tags/tag210.xml" ContentType="application/vnd.openxmlformats-officedocument.presentationml.tags+xml"/>
  <Override PartName="/ppt/tags/tag75.xml" ContentType="application/vnd.openxmlformats-officedocument.presentationml.tags+xml"/>
  <Override PartName="/ppt/tags/tag141.xml" ContentType="application/vnd.openxmlformats-officedocument.presentationml.tags+xml"/>
  <Override PartName="/ppt/tags/tag307.xml" ContentType="application/vnd.openxmlformats-officedocument.presentationml.tags+xml"/>
  <Override PartName="/ppt/tags/tag238.xml" ContentType="application/vnd.openxmlformats-officedocument.presentationml.tags+xml"/>
  <Override PartName="/ppt/tags/tag125.xml" ContentType="application/vnd.openxmlformats-officedocument.presentationml.tags+xml"/>
  <Override PartName="/ppt/tags/tag340.xml" ContentType="application/vnd.openxmlformats-officedocument.presentationml.tags+xml"/>
  <Override PartName="/ppt/tags/tag271.xml" ContentType="application/vnd.openxmlformats-officedocument.presentationml.tags+xml"/>
  <Override PartName="/ppt/tags/tag20.xml" ContentType="application/vnd.openxmlformats-officedocument.presentationml.tags+xml"/>
  <Override PartName="/ppt/tags/tag299.xml" ContentType="application/vnd.openxmlformats-officedocument.presentationml.tags+xml"/>
  <Override PartName="/ppt/tags/tag48.xml" ContentType="application/vnd.openxmlformats-officedocument.presentationml.tags+xml"/>
  <Override PartName="/ppt/tags/tag81.xml" ContentType="application/vnd.openxmlformats-officedocument.presentationml.tags+xml"/>
  <Override PartName="/ppt/tags/tag200.xml" ContentType="application/vnd.openxmlformats-officedocument.presentationml.tags+xml"/>
  <Override PartName="/ppt/tags/tag313.xml" ContentType="application/vnd.openxmlformats-officedocument.presentationml.tags+xml"/>
  <Override PartName="/ppt/tags/tag131.xml" ContentType="application/vnd.openxmlformats-officedocument.presentationml.tags+xml"/>
  <Override PartName="/ppt/slides/slide28.xml" ContentType="application/vnd.openxmlformats-officedocument.presentationml.slide+xml"/>
  <Override PartName="/ppt/tags/tag228.xml" ContentType="application/vnd.openxmlformats-officedocument.presentationml.tags+xml"/>
  <Override PartName="/ppt/tags/tag159.xml" ContentType="application/vnd.openxmlformats-officedocument.presentationml.tags+xml"/>
  <Override PartName="/ppt/tags/tag261.xml" ContentType="application/vnd.openxmlformats-officedocument.presentationml.tags+xml"/>
  <Override PartName="/ppt/tags/tag10.xml" ContentType="application/vnd.openxmlformats-officedocument.presentationml.tags+xml"/>
  <Override PartName="/ppt/tags/tag192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89.xml" ContentType="application/vnd.openxmlformats-officedocument.presentationml.tags+xml"/>
  <Override PartName="/ppt/tags/tag38.xml" ContentType="application/vnd.openxmlformats-officedocument.presentationml.tags+xml"/>
  <Override PartName="/ppt/tags/tag303.xml" ContentType="application/vnd.openxmlformats-officedocument.presentationml.tags+xml"/>
  <Override PartName="/ppt/tags/tag234.xml" ContentType="application/vnd.openxmlformats-officedocument.presentationml.tags+xml"/>
  <Override PartName="/ppt/tags/tag121.xml" ContentType="application/vnd.openxmlformats-officedocument.presentationml.tags+xml"/>
  <Override PartName="/ppt/slideLayouts/slideLayout19.xml" ContentType="application/vnd.openxmlformats-officedocument.presentationml.slideLayout+xml"/>
  <Override PartName="/ppt/tags/tag99.xml" ContentType="application/vnd.openxmlformats-officedocument.presentationml.tags+xml"/>
  <Override PartName="/ppt/tags/tag165.xml" ContentType="application/vnd.openxmlformats-officedocument.presentationml.tags+xml"/>
  <Override PartName="/ppt/slides/slide18.xml" ContentType="application/vnd.openxmlformats-officedocument.presentationml.slide+xml"/>
  <Override PartName="/ppt/tags/tag149.xml" ContentType="application/vnd.openxmlformats-officedocument.presentationml.tags+xml"/>
  <Override PartName="/ppt/tags/tag295.xml" ContentType="application/vnd.openxmlformats-officedocument.presentationml.tags+xml"/>
  <Override PartName="/ppt/tags/tag44.xml" ContentType="application/vnd.openxmlformats-officedocument.presentationml.tags+xml"/>
  <Override PartName="/ppt/notesSlides/notesSlide27.xml" ContentType="application/vnd.openxmlformats-officedocument.presentationml.notesSlide+xml"/>
  <Override PartName="/ppt/slides/slide24.xml" ContentType="application/vnd.openxmlformats-officedocument.presentationml.slide+xml"/>
  <Override PartName="/ppt/tags/tag224.xml" ContentType="application/vnd.openxmlformats-officedocument.presentationml.tags+xml"/>
  <Override PartName="/ppt/tags/tag337.xml" ContentType="application/vnd.openxmlformats-officedocument.presentationml.tags+xml"/>
  <Override PartName="/ppt/tags/tag155.xml" ContentType="application/vnd.openxmlformats-officedocument.presentationml.tags+xml"/>
  <Override PartName="/ppt/tags/tag9.xml" ContentType="application/vnd.openxmlformats-officedocument.presentationml.tags+xml"/>
  <Override PartName="/ppt/notesSlides/notesSlide33.xml" ContentType="application/vnd.openxmlformats-officedocument.presentationml.notesSlide+xml"/>
  <Override PartName="/ppt/tags/tag285.xml" ContentType="application/vnd.openxmlformats-officedocument.presentationml.tags+xml"/>
  <Override PartName="/ppt/tags/tag3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30.xml" ContentType="application/vnd.openxmlformats-officedocument.presentationml.tags+xml"/>
  <Override PartName="/ppt/slideLayouts/slideLayout15.xml" ContentType="application/vnd.openxmlformats-officedocument.presentationml.slideLayout+xml"/>
  <Override PartName="/ppt/tags/tag161.xml" ContentType="application/vnd.openxmlformats-officedocument.presentationml.tags+xml"/>
  <Override PartName="/ppt/slides/slide14.xml" ContentType="application/vnd.openxmlformats-officedocument.presentationml.slide+xml"/>
  <Override PartName="/ppt/tags/tag327.xml" ContentType="application/vnd.openxmlformats-officedocument.presentationml.tags+xml"/>
  <Override PartName="/ppt/tags/tag258.xml" ContentType="application/vnd.openxmlformats-officedocument.presentationml.tags+xml"/>
  <Override PartName="/ppt/tags/tag145.xml" ContentType="application/vnd.openxmlformats-officedocument.presentationml.tags+xml"/>
  <Override PartName="/ppt/tags/tag189.xml" ContentType="application/vnd.openxmlformats-officedocument.presentationml.tags+xml"/>
  <Override PartName="/ppt/tags/tag40.xml" ContentType="application/vnd.openxmlformats-officedocument.presentationml.tags+xml"/>
  <Override PartName="/ppt/tags/tag291.xml" ContentType="application/vnd.openxmlformats-officedocument.presentationml.tags+xml"/>
  <Override PartName="/ppt/notesSlides/notesSlide2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ags/tag68.xml" ContentType="application/vnd.openxmlformats-officedocument.presentationml.tags+xml"/>
  <Override PartName="/ppt/slides/slide20.xml" ContentType="application/vnd.openxmlformats-officedocument.presentationml.slide+xml"/>
  <Override PartName="/ppt/tags/tag220.xml" ContentType="application/vnd.openxmlformats-officedocument.presentationml.tags+xml"/>
  <Override PartName="/ppt/tags/tag118.xml" ContentType="application/vnd.openxmlformats-officedocument.presentationml.tags+xml"/>
  <Override PartName="/ppt/tags/tag333.xml" ContentType="application/vnd.openxmlformats-officedocument.presentationml.tags+xml"/>
  <Override PartName="/ppt/tags/tag151.xml" ContentType="application/vnd.openxmlformats-officedocument.presentationml.tags+xml"/>
  <Override PartName="/ppt/tags/tag5.xml" ContentType="application/vnd.openxmlformats-officedocument.presentationml.tags+xml"/>
  <Default Extension="bin" ContentType="application/vnd.openxmlformats-officedocument.presentationml.printerSettings"/>
  <Override PartName="/ppt/tags/tag317.xml" ContentType="application/vnd.openxmlformats-officedocument.presentationml.tags+xml"/>
  <Override PartName="/ppt/tags/tag248.xml" ContentType="application/vnd.openxmlformats-officedocument.presentationml.tags+xml"/>
  <Override PartName="/ppt/tags/tag179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tags/tag58.xml" ContentType="application/vnd.openxmlformats-officedocument.presentationml.tags+xml"/>
  <Override PartName="/ppt/slideLayouts/slideLayout11.xml" ContentType="application/vnd.openxmlformats-officedocument.presentationml.slideLayout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tags/tag108.xml" ContentType="application/vnd.openxmlformats-officedocument.presentationml.tags+xml"/>
  <Override PartName="/ppt/tags/tag323.xml" ContentType="application/vnd.openxmlformats-officedocument.presentationml.tags+xml"/>
  <Override PartName="/ppt/tags/tag254.xml" ContentType="application/vnd.openxmlformats-officedocument.presentationml.tags+xml"/>
  <Override PartName="/ppt/slideLayouts/slideLayout39.xml" ContentType="application/vnd.openxmlformats-officedocument.presentationml.slideLayout+xml"/>
  <Override PartName="/ppt/tags/tag185.xml" ContentType="application/vnd.openxmlformats-officedocument.presentationml.tags+xml"/>
  <Override PartName="/ppt/tags/tag169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114.xml" ContentType="application/vnd.openxmlformats-officedocument.presentationml.tags+xml"/>
  <Override PartName="/ppt/tags/tag1.xml" ContentType="application/vnd.openxmlformats-officedocument.presentationml.tags+xml"/>
  <Override PartName="/ppt/tags/tag244.xml" ContentType="application/vnd.openxmlformats-officedocument.presentationml.tags+xml"/>
  <Override PartName="/ppt/slideLayouts/slideLayout29.xml" ContentType="application/vnd.openxmlformats-officedocument.presentationml.slideLayout+xml"/>
  <Override PartName="/ppt/tags/tag175.xml" ContentType="application/vnd.openxmlformats-officedocument.presentationml.tags+xml"/>
  <Override PartName="/ppt/tags/tag70.xml" ContentType="application/vnd.openxmlformats-officedocument.presentationml.tags+xml"/>
  <Override PartName="/ppt/tags/tag54.xml" ContentType="application/vnd.openxmlformats-officedocument.presentationml.tags+xml"/>
  <Override PartName="/ppt/slides/slide2.xml" ContentType="application/vnd.openxmlformats-officedocument.presentationml.slide+xml"/>
  <Override PartName="/ppt/notesSlides/notesSlide37.xml" ContentType="application/vnd.openxmlformats-officedocument.presentationml.notesSlide+xml"/>
  <Override PartName="/ppt/tags/tag217.xml" ContentType="application/vnd.openxmlformats-officedocument.presentationml.tags+xml"/>
  <Override PartName="/ppt/tags/tag104.xml" ContentType="application/vnd.openxmlformats-officedocument.presentationml.tags+xml"/>
  <Override PartName="/ppt/tags/tag250.xml" ContentType="application/vnd.openxmlformats-officedocument.presentationml.tags+xml"/>
  <Override PartName="/ppt/slideLayouts/slideLayout35.xml" ContentType="application/vnd.openxmlformats-officedocument.presentationml.slideLayout+xml"/>
  <Override PartName="/ppt/tags/tag181.xml" ContentType="application/vnd.openxmlformats-officedocument.presentationml.tags+xml"/>
  <Override PartName="/ppt/slides/slide34.xml" ContentType="application/vnd.openxmlformats-officedocument.presentationml.slide+xml"/>
  <Override PartName="/ppt/tags/tag278.xml" ContentType="application/vnd.openxmlformats-officedocument.presentationml.tags+xml"/>
  <Override PartName="/ppt/tags/tag27.xml" ContentType="application/vnd.openxmlformats-officedocument.presentationml.tags+xml"/>
  <Override PartName="/ppt/tags/tag60.xml" ContentType="application/vnd.openxmlformats-officedocument.presentationml.tags+xml"/>
  <Override PartName="/ppt/tags/tag110.xml" ContentType="application/vnd.openxmlformats-officedocument.presentationml.tags+xml"/>
  <Override PartName="/ppt/tags/tag88.xml" ContentType="application/vnd.openxmlformats-officedocument.presentationml.tags+xml"/>
  <Override PartName="/ppt/tags/tag207.xml" ContentType="application/vnd.openxmlformats-officedocument.presentationml.tags+xml"/>
  <Override PartName="/ppt/tags/tag240.xml" ContentType="application/vnd.openxmlformats-officedocument.presentationml.tags+xml"/>
  <Override PartName="/ppt/tags/tag138.xml" ContentType="application/vnd.openxmlformats-officedocument.presentationml.tags+xml"/>
  <Override PartName="/ppt/slideLayouts/slideLayout25.xml" ContentType="application/vnd.openxmlformats-officedocument.presentationml.slideLayout+xml"/>
  <Override PartName="/ppt/tags/tag171.xml" ContentType="application/vnd.openxmlformats-officedocument.presentationml.tags+xml"/>
  <Override PartName="/ppt/tags/tag284.xml" ContentType="application/vnd.openxmlformats-officedocument.presentationml.tags+xml"/>
  <Override PartName="/ppt/notesSlides/notesSlide7.xml" ContentType="application/vnd.openxmlformats-officedocument.presentationml.notesSlide+xml"/>
  <Default Extension="jpeg" ContentType="image/jpeg"/>
  <Override PartName="/ppt/tags/tag17.xml" ContentType="application/vnd.openxmlformats-officedocument.presentationml.tags+xml"/>
  <Override PartName="/ppt/tags/tag268.xml" ContentType="application/vnd.openxmlformats-officedocument.presentationml.tags+xml"/>
  <Override PartName="/ppt/tags/tag199.xml" ContentType="application/vnd.openxmlformats-officedocument.presentationml.tags+xml"/>
  <Override PartName="/ppt/tags/tag50.xml" ContentType="application/vnd.openxmlformats-officedocument.presentationml.tags+xml"/>
  <Override PartName="/ppt/tags/tag94.xml" ContentType="application/vnd.openxmlformats-officedocument.presentationml.tags+xml"/>
  <Override PartName="/ppt/tags/tag213.xml" ContentType="application/vnd.openxmlformats-officedocument.presentationml.tags+xml"/>
  <Override PartName="/ppt/tags/tag100.xml" ContentType="application/vnd.openxmlformats-officedocument.presentationml.tags+xml"/>
  <Override PartName="/ppt/tags/tag78.xml" ContentType="application/vnd.openxmlformats-officedocument.presentationml.tags+xml"/>
  <Override PartName="/ppt/slideLayouts/slideLayout31.xml" ContentType="application/vnd.openxmlformats-officedocument.presentationml.slideLayout+xml"/>
  <Override PartName="/ppt/slides/slide30.xml" ContentType="application/vnd.openxmlformats-officedocument.presentationml.slide+xml"/>
  <Override PartName="/ppt/tags/tag128.xml" ContentType="application/vnd.openxmlformats-officedocument.presentationml.tags+xml"/>
  <Override PartName="/ppt/tags/tag274.xml" ContentType="application/vnd.openxmlformats-officedocument.presentationml.tags+xml"/>
  <Override PartName="/ppt/tags/tag23.xml" ContentType="application/vnd.openxmlformats-officedocument.presentationml.tags+xml"/>
  <Override PartName="/ppt/tags/tag84.xml" ContentType="application/vnd.openxmlformats-officedocument.presentationml.tags+xml"/>
  <Override PartName="/ppt/tags/tag203.xml" ContentType="application/vnd.openxmlformats-officedocument.presentationml.tags+xml"/>
  <Override PartName="/ppt/tags/tag134.xml" ContentType="application/vnd.openxmlformats-officedocument.presentationml.tags+xml"/>
  <Override PartName="/ppt/slideLayouts/slideLayout21.xml" ContentType="application/vnd.openxmlformats-officedocument.presentationml.slideLayout+xml"/>
  <Override PartName="/ppt/tags/tag280.xml" ContentType="application/vnd.openxmlformats-officedocument.presentationml.tags+xml"/>
  <Override PartName="/ppt/notesSlides/notesSlide3.xml" ContentType="application/vnd.openxmlformats-officedocument.presentationml.notesSlide+xml"/>
  <Override PartName="/ppt/tags/tag264.xml" ContentType="application/vnd.openxmlformats-officedocument.presentationml.tags+xml"/>
  <Override PartName="/ppt/tags/tag13.xml" ContentType="application/vnd.openxmlformats-officedocument.presentationml.tags+xml"/>
  <Override PartName="/ppt/tags/tag195.xml" ContentType="application/vnd.openxmlformats-officedocument.presentationml.tags+xml"/>
  <Override PartName="/ppt/tags/tag90.xml" ContentType="application/vnd.openxmlformats-officedocument.presentationml.tags+xml"/>
  <Override PartName="/ppt/tags/tag140.xml" ContentType="application/vnd.openxmlformats-officedocument.presentationml.tags+xml"/>
  <Override PartName="/ppt/tags/tag74.xml" ContentType="application/vnd.openxmlformats-officedocument.presentationml.tags+xml"/>
  <Override PartName="/ppt/tags/tag306.xml" ContentType="application/vnd.openxmlformats-officedocument.presentationml.tags+xml"/>
  <Override PartName="/ppt/tags/tag237.xml" ContentType="application/vnd.openxmlformats-officedocument.presentationml.tags+xml"/>
  <Override PartName="/ppt/tags/tag124.xml" ContentType="application/vnd.openxmlformats-officedocument.presentationml.tags+xml"/>
  <Override PartName="/ppt/tags/tag270.xml" ContentType="application/vnd.openxmlformats-officedocument.presentationml.tags+xml"/>
  <Override PartName="/ppt/tags/tag298.xml" ContentType="application/vnd.openxmlformats-officedocument.presentationml.tags+xml"/>
  <Override PartName="/ppt/tags/tag47.xml" ContentType="application/vnd.openxmlformats-officedocument.presentationml.tags+xml"/>
  <Override PartName="/ppt/tags/tag80.xml" ContentType="application/vnd.openxmlformats-officedocument.presentationml.tags+xml"/>
  <Override PartName="/ppt/tags/tag312.xml" ContentType="application/vnd.openxmlformats-officedocument.presentationml.tags+xml"/>
  <Override PartName="/ppt/tags/tag130.xml" ContentType="application/vnd.openxmlformats-officedocument.presentationml.tags+xml"/>
  <Override PartName="/ppt/slides/slide27.xml" ContentType="application/vnd.openxmlformats-officedocument.presentationml.slide+xml"/>
  <Override PartName="/ppt/tags/tag227.xml" ContentType="application/vnd.openxmlformats-officedocument.presentationml.tags+xml"/>
  <Override PartName="/ppt/tags/tag260.xml" ContentType="application/vnd.openxmlformats-officedocument.presentationml.tags+xml"/>
  <Override PartName="/ppt/tags/tag158.xml" ContentType="application/vnd.openxmlformats-officedocument.presentationml.tags+xml"/>
  <Override PartName="/ppt/tags/tag191.xml" ContentType="application/vnd.openxmlformats-officedocument.presentationml.tags+xml"/>
  <Override PartName="/ppt/tags/tag288.xml" ContentType="application/vnd.openxmlformats-officedocument.presentationml.tags+xml"/>
  <Override PartName="/ppt/tags/tag37.xml" ContentType="application/vnd.openxmlformats-officedocument.presentationml.tags+xml"/>
  <Override PartName="/ppt/comments/comment1.xml" ContentType="application/vnd.openxmlformats-officedocument.presentationml.comments+xml"/>
  <Override PartName="/ppt/tags/tag302.xml" ContentType="application/vnd.openxmlformats-officedocument.presentationml.tags+xml"/>
  <Override PartName="/ppt/tags/tag233.xml" ContentType="application/vnd.openxmlformats-officedocument.presentationml.tags+xml"/>
  <Override PartName="/ppt/slideLayouts/slideLayout18.xml" ContentType="application/vnd.openxmlformats-officedocument.presentationml.slideLayout+xml"/>
  <Override PartName="/ppt/tags/tag120.xml" ContentType="application/vnd.openxmlformats-officedocument.presentationml.tags+xml"/>
  <Override PartName="/ppt/tags/tag164.xml" ContentType="application/vnd.openxmlformats-officedocument.presentationml.tags+xml"/>
  <Override PartName="/ppt/slides/slide17.xml" ContentType="application/vnd.openxmlformats-officedocument.presentationml.slide+xml"/>
  <Override PartName="/ppt/tags/tag98.xml" ContentType="application/vnd.openxmlformats-officedocument.presentationml.tags+xml"/>
  <Override PartName="/ppt/tags/tag148.xml" ContentType="application/vnd.openxmlformats-officedocument.presentationml.tags+xml"/>
  <Override PartName="/ppt/tags/tag294.xml" ContentType="application/vnd.openxmlformats-officedocument.presentationml.tags+xml"/>
  <Override PartName="/ppt/tags/tag43.xml" ContentType="application/vnd.openxmlformats-officedocument.presentationml.tags+xml"/>
  <Override PartName="/ppt/notesSlides/notesSlide26.xml" ContentType="application/vnd.openxmlformats-officedocument.presentationml.notesSlide+xml"/>
  <Override PartName="/ppt/slides/slide23.xml" ContentType="application/vnd.openxmlformats-officedocument.presentationml.slide+xml"/>
  <Override PartName="/ppt/tags/tag223.xml" ContentType="application/vnd.openxmlformats-officedocument.presentationml.tags+xml"/>
  <Override PartName="/ppt/tags/tag336.xml" ContentType="application/vnd.openxmlformats-officedocument.presentationml.tags+xml"/>
  <Override PartName="/ppt/tags/tag154.xml" ContentType="application/vnd.openxmlformats-officedocument.presentationml.tags+xml"/>
  <Override PartName="/ppt/tags/tag8.xml" ContentType="application/vnd.openxmlformats-officedocument.presentationml.tags+xml"/>
  <Override PartName="/ppt/notesSlides/notesSlide32.xml" ContentType="application/vnd.openxmlformats-officedocument.presentationml.notesSlide+xml"/>
  <Override PartName="/ppt/tags/tag33.xml" ContentType="application/vnd.openxmlformats-officedocument.presentationml.tags+xml"/>
  <Override PartName="/ppt/presProps.xml" ContentType="application/vnd.openxmlformats-officedocument.presentationml.presProps+xml"/>
  <Override PartName="/ppt/notesSlides/notesSlide16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14.xml" ContentType="application/vnd.openxmlformats-officedocument.presentationml.slideLayout+xml"/>
  <Override PartName="/ppt/tags/tag160.xml" ContentType="application/vnd.openxmlformats-officedocument.presentationml.tags+xml"/>
  <Override PartName="/ppt/slides/slide13.xml" ContentType="application/vnd.openxmlformats-officedocument.presentationml.slide+xml"/>
  <Override PartName="/ppt/tags/tag326.xml" ContentType="application/vnd.openxmlformats-officedocument.presentationml.tags+xml"/>
  <Default Extension="rels" ContentType="application/vnd.openxmlformats-package.relationships+xml"/>
  <Override PartName="/ppt/tags/tag257.xml" ContentType="application/vnd.openxmlformats-officedocument.presentationml.tags+xml"/>
  <Override PartName="/ppt/tags/tag144.xml" ContentType="application/vnd.openxmlformats-officedocument.presentationml.tags+xml"/>
  <Override PartName="/ppt/tags/tag188.xml" ContentType="application/vnd.openxmlformats-officedocument.presentationml.tags+xml"/>
  <Override PartName="/ppt/tags/tag290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7.xml" ContentType="application/vnd.openxmlformats-officedocument.presentationml.slideLayout+xml"/>
  <Override PartName="/ppt/tags/tag67.xml" ContentType="application/vnd.openxmlformats-officedocument.presentationml.tags+xml"/>
  <Override PartName="/ppt/tags/tag117.xml" ContentType="application/vnd.openxmlformats-officedocument.presentationml.tags+xml"/>
  <Override PartName="/ppt/tags/tag332.xml" ContentType="application/vnd.openxmlformats-officedocument.presentationml.tags+xml"/>
  <Override PartName="/ppt/tags/tag150.xml" ContentType="application/vnd.openxmlformats-officedocument.presentationml.tags+xml"/>
  <Override PartName="/ppt/tags/tag4.xml" ContentType="application/vnd.openxmlformats-officedocument.presentationml.tags+xml"/>
  <Override PartName="/ppt/tags/tag316.xml" ContentType="application/vnd.openxmlformats-officedocument.presentationml.tags+xml"/>
  <Override PartName="/ppt/tags/tag247.xml" ContentType="application/vnd.openxmlformats-officedocument.presentationml.tags+xml"/>
  <Override PartName="/ppt/tags/tag178.xml" ContentType="application/vnd.openxmlformats-officedocument.presentationml.tags+xml"/>
  <Override PartName="/ppt/notesSlides/notesSlide12.xml" ContentType="application/vnd.openxmlformats-officedocument.presentationml.notesSlide+xml"/>
  <Override PartName="/ppt/tags/tag57.xml" ContentType="application/vnd.openxmlformats-officedocument.presentationml.tags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tags/tag107.xml" ContentType="application/vnd.openxmlformats-officedocument.presentationml.tags+xml"/>
  <Override PartName="/ppt/tags/tag322.xml" ContentType="application/vnd.openxmlformats-officedocument.presentationml.tags+xml"/>
  <Override PartName="/ppt/tags/tag253.xml" ContentType="application/vnd.openxmlformats-officedocument.presentationml.tags+xml"/>
  <Override PartName="/ppt/slideLayouts/slideLayout38.xml" ContentType="application/vnd.openxmlformats-officedocument.presentationml.slideLayout+xml"/>
  <Override PartName="/ppt/tags/tag184.xml" ContentType="application/vnd.openxmlformats-officedocument.presentationml.tags+xml"/>
  <Override PartName="/ppt/slides/slide37.xml" ContentType="application/vnd.openxmlformats-officedocument.presentationml.slide+xml"/>
  <Override PartName="/ppt/tags/tag168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63.xml" ContentType="application/vnd.openxmlformats-officedocument.presentationml.tags+xml"/>
  <Override PartName="/ppt/tags/tag113.xml" ContentType="application/vnd.openxmlformats-officedocument.presentationml.tags+xml"/>
  <Override PartName="/ppt/tags/tag243.xml" ContentType="application/vnd.openxmlformats-officedocument.presentationml.tags+xml"/>
  <Override PartName="/ppt/slideLayouts/slideLayout28.xml" ContentType="application/vnd.openxmlformats-officedocument.presentationml.slideLayout+xml"/>
  <Override PartName="/ppt/tags/tag174.xml" ContentType="application/vnd.openxmlformats-officedocument.presentationml.tags+xml"/>
  <Override PartName="/ppt/tags/tag53.xml" ContentType="application/vnd.openxmlformats-officedocument.presentationml.tags+xml"/>
  <Override PartName="/ppt/slides/slide1.xml" ContentType="application/vnd.openxmlformats-officedocument.presentationml.slide+xml"/>
  <Override PartName="/ppt/notesSlides/notesSlide36.xml" ContentType="application/vnd.openxmlformats-officedocument.presentationml.notesSlide+xml"/>
  <Override PartName="/ppt/tags/tag97.xml" ContentType="application/vnd.openxmlformats-officedocument.presentationml.tags+xml"/>
  <Override PartName="/ppt/tags/tag216.xml" ContentType="application/vnd.openxmlformats-officedocument.presentationml.tags+xml"/>
  <Override PartName="/ppt/tags/tag103.xml" ContentType="application/vnd.openxmlformats-officedocument.presentationml.tags+xml"/>
  <Override PartName="/ppt/slideLayouts/slideLayout34.xml" ContentType="application/vnd.openxmlformats-officedocument.presentationml.slideLayout+xml"/>
  <Override PartName="/ppt/tags/tag180.xml" ContentType="application/vnd.openxmlformats-officedocument.presentationml.tags+xml"/>
  <Override PartName="/ppt/slides/slide33.xml" ContentType="application/vnd.openxmlformats-officedocument.presentationml.slide+xml"/>
  <Override PartName="/ppt/tags/tag277.xml" ContentType="application/vnd.openxmlformats-officedocument.presentationml.tags+xml"/>
  <Override PartName="/ppt/tags/tag26.xml" ContentType="application/vnd.openxmlformats-officedocument.presentationml.tags+xml"/>
  <Override PartName="/ppt/tags/tag87.xml" ContentType="application/vnd.openxmlformats-officedocument.presentationml.tags+xml"/>
  <Override PartName="/ppt/tags/tag206.xml" ContentType="application/vnd.openxmlformats-officedocument.presentationml.tags+xml"/>
  <Override PartName="/ppt/tags/tag137.xml" ContentType="application/vnd.openxmlformats-officedocument.presentationml.tags+xml"/>
  <Override PartName="/ppt/slideLayouts/slideLayout24.xml" ContentType="application/vnd.openxmlformats-officedocument.presentationml.slideLayout+xml"/>
  <Override PartName="/ppt/tags/tag170.xml" ContentType="application/vnd.openxmlformats-officedocument.presentationml.tags+xml"/>
  <Override PartName="/ppt/tags/tag283.xml" ContentType="application/vnd.openxmlformats-officedocument.presentationml.tags+xml"/>
  <Override PartName="/ppt/notesSlides/notesSlide6.xml" ContentType="application/vnd.openxmlformats-officedocument.presentationml.notesSlide+xml"/>
  <Override PartName="/ppt/tags/tag267.xml" ContentType="application/vnd.openxmlformats-officedocument.presentationml.tags+xml"/>
  <Override PartName="/ppt/tags/tag16.xml" ContentType="application/vnd.openxmlformats-officedocument.presentationml.tags+xml"/>
  <Override PartName="/ppt/tags/tag198.xml" ContentType="application/vnd.openxmlformats-officedocument.presentationml.tags+xml"/>
  <Override PartName="/ppt/tags/tag93.xml" ContentType="application/vnd.openxmlformats-officedocument.presentationml.tags+xml"/>
  <Override PartName="/ppt/tags/tag212.xml" ContentType="application/vnd.openxmlformats-officedocument.presentationml.tags+xml"/>
  <Override PartName="/ppt/tags/tag77.xml" ContentType="application/vnd.openxmlformats-officedocument.presentationml.tags+xml"/>
  <Override PartName="/ppt/slideLayouts/slideLayout30.xml" ContentType="application/vnd.openxmlformats-officedocument.presentationml.slideLayout+xml"/>
  <Override PartName="/ppt/tags/tag309.xml" ContentType="application/vnd.openxmlformats-officedocument.presentationml.tags+xml"/>
  <Override PartName="/ppt/tableStyles.xml" ContentType="application/vnd.openxmlformats-officedocument.presentationml.tableStyles+xml"/>
  <Override PartName="/ppt/tags/tag127.xml" ContentType="application/vnd.openxmlformats-officedocument.presentationml.tags+xml"/>
  <Override PartName="/ppt/tags/tag342.xml" ContentType="application/vnd.openxmlformats-officedocument.presentationml.tags+xml"/>
  <Override PartName="/ppt/tags/tag273.xml" ContentType="application/vnd.openxmlformats-officedocument.presentationml.tags+xml"/>
  <Override PartName="/ppt/tags/tag22.xml" ContentType="application/vnd.openxmlformats-officedocument.presentationml.tags+xml"/>
  <Override PartName="/ppt/tags/tag83.xml" ContentType="application/vnd.openxmlformats-officedocument.presentationml.tags+xml"/>
  <Override PartName="/ppt/tags/tag202.xml" ContentType="application/vnd.openxmlformats-officedocument.presentationml.tags+xml"/>
  <Override PartName="/ppt/tags/tag133.xml" ContentType="application/vnd.openxmlformats-officedocument.presentationml.tags+xml"/>
  <Override PartName="/ppt/slideLayouts/slideLayout20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263.xml" ContentType="application/vnd.openxmlformats-officedocument.presentationml.tags+xml"/>
  <Override PartName="/ppt/tags/tag12.xml" ContentType="application/vnd.openxmlformats-officedocument.presentationml.tags+xml"/>
  <Override PartName="/ppt/tags/tag194.xml" ContentType="application/vnd.openxmlformats-officedocument.presentationml.tags+xml"/>
  <Override PartName="/ppt/viewProps.xml" ContentType="application/vnd.openxmlformats-officedocument.presentationml.viewProps+xml"/>
  <Override PartName="/ppt/tags/tag73.xml" ContentType="application/vnd.openxmlformats-officedocument.presentationml.tags+xml"/>
  <Override PartName="/ppt/tags/tag305.xml" ContentType="application/vnd.openxmlformats-officedocument.presentationml.tags+xml"/>
  <Override PartName="/ppt/tags/tag236.xml" ContentType="application/vnd.openxmlformats-officedocument.presentationml.tags+xml"/>
  <Override PartName="/ppt/tags/tag123.xml" ContentType="application/vnd.openxmlformats-officedocument.presentationml.tags+xml"/>
  <Override PartName="/ppt/tags/tag297.xml" ContentType="application/vnd.openxmlformats-officedocument.presentationml.tags+xml"/>
  <Override PartName="/ppt/tags/tag46.xml" ContentType="application/vnd.openxmlformats-officedocument.presentationml.tags+xml"/>
  <Override PartName="/ppt/notesSlides/notesSlide29.xml" ContentType="application/vnd.openxmlformats-officedocument.presentationml.notesSlide+xml"/>
  <Override PartName="/ppt/tags/tag311.xml" ContentType="application/vnd.openxmlformats-officedocument.presentationml.tags+xml"/>
  <Override PartName="/ppt/slides/slide26.xml" ContentType="application/vnd.openxmlformats-officedocument.presentationml.slide+xml"/>
  <Override PartName="/ppt/tags/tag226.xml" ContentType="application/vnd.openxmlformats-officedocument.presentationml.tags+xml"/>
  <Override PartName="/ppt/tags/tag157.xml" ContentType="application/vnd.openxmlformats-officedocument.presentationml.tags+xml"/>
  <Override PartName="/ppt/tags/tag190.xml" ContentType="application/vnd.openxmlformats-officedocument.presentationml.tags+xml"/>
  <Override PartName="/ppt/notesSlides/notesSlide35.xml" ContentType="application/vnd.openxmlformats-officedocument.presentationml.notesSlide+xml"/>
  <Override PartName="/ppt/tags/tag287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ppt/notesSlides/notesSlide19.xml" ContentType="application/vnd.openxmlformats-officedocument.presentationml.notesSlide+xml"/>
  <Override PartName="/ppt/tags/tag301.xml" ContentType="application/vnd.openxmlformats-officedocument.presentationml.tags+xml"/>
  <Override PartName="/ppt/tags/tag232.xml" ContentType="application/vnd.openxmlformats-officedocument.presentationml.tags+xml"/>
  <Override PartName="/ppt/slideLayouts/slideLayout17.xml" ContentType="application/vnd.openxmlformats-officedocument.presentationml.slideLayout+xml"/>
  <Override PartName="/ppt/tags/tag163.xml" ContentType="application/vnd.openxmlformats-officedocument.presentationml.tags+xml"/>
  <Override PartName="/ppt/slides/slide16.xml" ContentType="application/vnd.openxmlformats-officedocument.presentationml.slide+xml"/>
  <Override PartName="/ppt/tags/tag329.xml" ContentType="application/vnd.openxmlformats-officedocument.presentationml.tags+xml"/>
  <Override PartName="/ppt/tags/tag147.xml" ContentType="application/vnd.openxmlformats-officedocument.presentationml.tags+xml"/>
  <Override PartName="/ppt/tags/tag293.xml" ContentType="application/vnd.openxmlformats-officedocument.presentationml.tags+xml"/>
  <Override PartName="/ppt/tags/tag42.xml" ContentType="application/vnd.openxmlformats-officedocument.presentationml.tags+xml"/>
  <Override PartName="/ppt/notesSlides/notesSlide25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s/slide22.xml" ContentType="application/vnd.openxmlformats-officedocument.presentationml.slide+xml"/>
  <Override PartName="/ppt/tags/tag222.xml" ContentType="application/vnd.openxmlformats-officedocument.presentationml.tags+xml"/>
  <Override PartName="/ppt/tags/tag335.xml" ContentType="application/vnd.openxmlformats-officedocument.presentationml.tags+xml"/>
  <Override PartName="/ppt/tags/tag153.xml" ContentType="application/vnd.openxmlformats-officedocument.presentationml.tags+xml"/>
  <Override PartName="/ppt/tags/tag7.xml" ContentType="application/vnd.openxmlformats-officedocument.presentationml.tags+xml"/>
  <Override PartName="/ppt/tags/tag319.xml" ContentType="application/vnd.openxmlformats-officedocument.presentationml.tags+xml"/>
  <Override PartName="/ppt/notesSlides/notesSlide31.xml" ContentType="application/vnd.openxmlformats-officedocument.presentationml.notesSlide+xml"/>
  <Override PartName="/ppt/tags/tag32.xml" ContentType="application/vnd.openxmlformats-officedocument.presentationml.tags+xml"/>
  <Override PartName="/ppt/notesSlides/notesSlide1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tags/tag325.xml" ContentType="application/vnd.openxmlformats-officedocument.presentationml.tags+xml"/>
  <Override PartName="/ppt/tags/tag256.xml" ContentType="application/vnd.openxmlformats-officedocument.presentationml.tags+xml"/>
  <Override PartName="/ppt/tags/tag143.xml" ContentType="application/vnd.openxmlformats-officedocument.presentationml.tags+xml"/>
  <Override PartName="/ppt/tags/tag187.xml" ContentType="application/vnd.openxmlformats-officedocument.presentationml.tags+xml"/>
  <Override PartName="/ppt/notesSlides/notesSlide2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ags/tag66.xml" ContentType="application/vnd.openxmlformats-officedocument.presentationml.tags+xml"/>
  <Override PartName="/ppt/tags/tag116.xml" ContentType="application/vnd.openxmlformats-officedocument.presentationml.tags+xml"/>
  <Override PartName="/ppt/tags/tag331.xml" ContentType="application/vnd.openxmlformats-officedocument.presentationml.tags+xml"/>
  <Override PartName="/ppt/tags/tag3.xml" ContentType="application/vnd.openxmlformats-officedocument.presentationml.tags+xml"/>
  <Override PartName="/ppt/tags/tag315.xml" ContentType="application/vnd.openxmlformats-officedocument.presentationml.tags+xml"/>
  <Override PartName="/ppt/tags/tag246.xml" ContentType="application/vnd.openxmlformats-officedocument.presentationml.tags+xml"/>
  <Override PartName="/ppt/tags/tag177.xml" ContentType="application/vnd.openxmlformats-officedocument.presentationml.tags+xml"/>
  <Override PartName="/ppt/notesSlides/notesSlide11.xml" ContentType="application/vnd.openxmlformats-officedocument.presentationml.notesSlide+xml"/>
  <Override PartName="/ppt/tags/tag72.xml" ContentType="application/vnd.openxmlformats-officedocument.presentationml.tags+xml"/>
  <Override PartName="/ppt/tags/tag56.xml" ContentType="application/vnd.openxmlformats-officedocument.presentationml.tags+xml"/>
  <Override PartName="/ppt/slides/slide4.xml" ContentType="application/vnd.openxmlformats-officedocument.presentationml.slide+xml"/>
  <Override PartName="/ppt/tags/tag219.xml" ContentType="application/vnd.openxmlformats-officedocument.presentationml.tags+xml"/>
  <Override PartName="/ppt/tags/tag106.xml" ContentType="application/vnd.openxmlformats-officedocument.presentationml.tags+xml"/>
  <Override PartName="/ppt/tags/tag321.xml" ContentType="application/vnd.openxmlformats-officedocument.presentationml.tags+xml"/>
  <Override PartName="/ppt/tags/tag252.xml" ContentType="application/vnd.openxmlformats-officedocument.presentationml.tags+xml"/>
  <Override PartName="/ppt/slideLayouts/slideLayout37.xml" ContentType="application/vnd.openxmlformats-officedocument.presentationml.slideLayout+xml"/>
  <Override PartName="/ppt/tags/tag183.xml" ContentType="application/vnd.openxmlformats-officedocument.presentationml.tags+xml"/>
  <Override PartName="/ppt/slides/slide36.xml" ContentType="application/vnd.openxmlformats-officedocument.presentationml.slide+xml"/>
  <Override PartName="/ppt/tags/tag167.xml" ContentType="application/vnd.openxmlformats-officedocument.presentationml.tags+xml"/>
  <Override PartName="/ppt/tags/tag29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gs/tag62.xml" ContentType="application/vnd.openxmlformats-officedocument.presentationml.tags+xml"/>
  <Override PartName="/ppt/tags/tag112.xml" ContentType="application/vnd.openxmlformats-officedocument.presentationml.tags+xml"/>
  <Override PartName="/ppt/tags/tag209.xml" ContentType="application/vnd.openxmlformats-officedocument.presentationml.tags+xml"/>
  <Override PartName="/ppt/tags/tag242.xml" ContentType="application/vnd.openxmlformats-officedocument.presentationml.tags+xml"/>
  <Override PartName="/ppt/slideLayouts/slideLayout27.xml" ContentType="application/vnd.openxmlformats-officedocument.presentationml.slideLayout+xml"/>
  <Override PartName="/ppt/tags/tag173.xml" ContentType="application/vnd.openxmlformats-officedocument.presentationml.tags+xml"/>
  <Override PartName="/ppt/tags/tag339.xml" ContentType="application/vnd.openxmlformats-officedocument.presentationml.tags+xml"/>
  <Override PartName="/ppt/tags/tag19.xml" ContentType="application/vnd.openxmlformats-officedocument.presentationml.tags+xml"/>
  <Override PartName="/ppt/tags/tag52.xml" ContentType="application/vnd.openxmlformats-officedocument.presentationml.tags+xml"/>
  <Override PartName="/ppt/tags/tag96.xml" ContentType="application/vnd.openxmlformats-officedocument.presentationml.tags+xml"/>
  <Override PartName="/ppt/tags/tag215.xml" ContentType="application/vnd.openxmlformats-officedocument.presentationml.tags+xml"/>
  <Override PartName="/ppt/tags/tag102.xml" ContentType="application/vnd.openxmlformats-officedocument.presentationml.tags+xml"/>
  <Override PartName="/ppt/slideLayouts/slideLayout33.xml" ContentType="application/vnd.openxmlformats-officedocument.presentationml.slideLayout+xml"/>
  <Override PartName="/ppt/slides/slide32.xml" ContentType="application/vnd.openxmlformats-officedocument.presentationml.slide+xml"/>
  <Override PartName="/ppt/tags/tag276.xml" ContentType="application/vnd.openxmlformats-officedocument.presentationml.tags+xml"/>
  <Override PartName="/ppt/tags/tag25.xml" ContentType="application/vnd.openxmlformats-officedocument.presentationml.tags+xml"/>
  <Override PartName="/ppt/tags/tag86.xml" ContentType="application/vnd.openxmlformats-officedocument.presentationml.tags+xml"/>
  <Override PartName="/ppt/tags/tag205.xml" ContentType="application/vnd.openxmlformats-officedocument.presentationml.tags+xml"/>
  <Override PartName="/ppt/tags/tag136.xml" ContentType="application/vnd.openxmlformats-officedocument.presentationml.tags+xml"/>
  <Override PartName="/ppt/slideLayouts/slideLayout23.xml" ContentType="application/vnd.openxmlformats-officedocument.presentationml.slideLayout+xml"/>
  <Override PartName="/ppt/tags/tag282.xml" ContentType="application/vnd.openxmlformats-officedocument.presentationml.tags+xml"/>
  <Override PartName="/ppt/notesSlides/notesSlide5.xml" ContentType="application/vnd.openxmlformats-officedocument.presentationml.notesSlide+xml"/>
  <Override PartName="/ppt/tags/tag266.xml" ContentType="application/vnd.openxmlformats-officedocument.presentationml.tags+xml"/>
  <Override PartName="/ppt/tags/tag15.xml" ContentType="application/vnd.openxmlformats-officedocument.presentationml.tags+xml"/>
  <Override PartName="/ppt/tags/tag197.xml" ContentType="application/vnd.openxmlformats-officedocument.presentationml.tags+xml"/>
  <Override PartName="/ppt/tags/tag92.xml" ContentType="application/vnd.openxmlformats-officedocument.presentationml.tags+xml"/>
  <Override PartName="/ppt/tags/tag211.xml" ContentType="application/vnd.openxmlformats-officedocument.presentationml.tags+xml"/>
  <Override PartName="/ppt/tags/tag76.xml" ContentType="application/vnd.openxmlformats-officedocument.presentationml.tags+xml"/>
  <Override PartName="/ppt/tags/tag308.xml" ContentType="application/vnd.openxmlformats-officedocument.presentationml.tags+xml"/>
  <Override PartName="/ppt/tags/tag239.xml" ContentType="application/vnd.openxmlformats-officedocument.presentationml.tags+xml"/>
  <Override PartName="/ppt/tags/tag126.xml" ContentType="application/vnd.openxmlformats-officedocument.presentationml.tags+xml"/>
  <Override PartName="/ppt/tags/tag341.xml" ContentType="application/vnd.openxmlformats-officedocument.presentationml.tags+xml"/>
  <Override PartName="/ppt/tags/tag272.xml" ContentType="application/vnd.openxmlformats-officedocument.presentationml.tags+xml"/>
  <Override PartName="/ppt/tags/tag21.xml" ContentType="application/vnd.openxmlformats-officedocument.presentationml.tags+xml"/>
  <Override PartName="/ppt/tags/tag49.xml" ContentType="application/vnd.openxmlformats-officedocument.presentationml.tags+xml"/>
  <Override PartName="/ppt/tags/tag82.xml" ContentType="application/vnd.openxmlformats-officedocument.presentationml.tags+xml"/>
  <Override PartName="/ppt/tags/tag201.xml" ContentType="application/vnd.openxmlformats-officedocument.presentationml.tags+xml"/>
  <Override PartName="/ppt/tags/tag132.xml" ContentType="application/vnd.openxmlformats-officedocument.presentationml.tags+xml"/>
  <Override PartName="/ppt/slides/slide29.xml" ContentType="application/vnd.openxmlformats-officedocument.presentationml.slide+xml"/>
  <Override PartName="/ppt/tags/tag229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tags/tag262.xml" ContentType="application/vnd.openxmlformats-officedocument.presentationml.tags+xml"/>
  <Override PartName="/ppt/tags/tag11.xml" ContentType="application/vnd.openxmlformats-officedocument.presentationml.tags+xml"/>
  <Override PartName="/ppt/tags/tag193.xml" ContentType="application/vnd.openxmlformats-officedocument.presentationml.tags+xml"/>
  <Override PartName="/ppt/tags/tag39.xml" ContentType="application/vnd.openxmlformats-officedocument.presentationml.tags+xml"/>
  <Override PartName="/ppt/tags/tag304.xml" ContentType="application/vnd.openxmlformats-officedocument.presentationml.tags+xml"/>
  <Override PartName="/ppt/presentation.xml" ContentType="application/vnd.openxmlformats-officedocument.presentationml.presentation.main+xml"/>
  <Override PartName="/ppt/tags/tag235.xml" ContentType="application/vnd.openxmlformats-officedocument.presentationml.tags+xml"/>
  <Override PartName="/ppt/tags/tag122.xml" ContentType="application/vnd.openxmlformats-officedocument.presentationml.tags+xml"/>
  <Override PartName="/ppt/tags/tag166.xml" ContentType="application/vnd.openxmlformats-officedocument.presentationml.tags+xml"/>
  <Override PartName="/ppt/slides/slide19.xml" ContentType="application/vnd.openxmlformats-officedocument.presentationml.slide+xml"/>
  <Override PartName="/ppt/tags/tag296.xml" ContentType="application/vnd.openxmlformats-officedocument.presentationml.tags+xml"/>
  <Override PartName="/ppt/tags/tag45.xml" ContentType="application/vnd.openxmlformats-officedocument.presentationml.tags+xml"/>
  <Override PartName="/ppt/notesSlides/notesSlide28.xml" ContentType="application/vnd.openxmlformats-officedocument.presentationml.notesSlide+xml"/>
  <Override PartName="/ppt/tags/tag310.xml" ContentType="application/vnd.openxmlformats-officedocument.presentationml.tags+xml"/>
  <Override PartName="/ppt/slides/slide25.xml" ContentType="application/vnd.openxmlformats-officedocument.presentationml.slide+xml"/>
  <Override PartName="/ppt/tags/tag225.xml" ContentType="application/vnd.openxmlformats-officedocument.presentationml.tags+xml"/>
  <Override PartName="/ppt/tags/tag156.xml" ContentType="application/vnd.openxmlformats-officedocument.presentationml.tags+xml"/>
  <Override PartName="/ppt/notesSlides/notesSlide34.xml" ContentType="application/vnd.openxmlformats-officedocument.presentationml.notesSlide+xml"/>
  <Override PartName="/ppt/tags/tag286.xml" ContentType="application/vnd.openxmlformats-officedocument.presentationml.tags+xml"/>
  <Override PartName="/ppt/tags/tag3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00.xml" ContentType="application/vnd.openxmlformats-officedocument.presentationml.tags+xml"/>
  <Override PartName="/ppt/tags/tag231.xml" ContentType="application/vnd.openxmlformats-officedocument.presentationml.tags+xml"/>
  <Override PartName="/ppt/slideLayouts/slideLayout16.xml" ContentType="application/vnd.openxmlformats-officedocument.presentationml.slideLayout+xml"/>
  <Override PartName="/ppt/tags/tag162.xml" ContentType="application/vnd.openxmlformats-officedocument.presentationml.tags+xml"/>
  <Override PartName="/ppt/slides/slide15.xml" ContentType="application/vnd.openxmlformats-officedocument.presentationml.slide+xml"/>
  <Override PartName="/ppt/tags/tag328.xml" ContentType="application/vnd.openxmlformats-officedocument.presentationml.tags+xml"/>
  <Override PartName="/ppt/tags/tag259.xml" ContentType="application/vnd.openxmlformats-officedocument.presentationml.tags+xml"/>
  <Override PartName="/ppt/tags/tag146.xml" ContentType="application/vnd.openxmlformats-officedocument.presentationml.tags+xml"/>
  <Override PartName="/ppt/tags/tag292.xml" ContentType="application/vnd.openxmlformats-officedocument.presentationml.tags+xml"/>
  <Override PartName="/ppt/tags/tag41.xml" ContentType="application/vnd.openxmlformats-officedocument.presentationml.tags+xml"/>
  <Override PartName="/ppt/notesSlides/notesSlide24.xml" ContentType="application/vnd.openxmlformats-officedocument.presentationml.notesSlide+xml"/>
  <Override PartName="/ppt/slideLayouts/slideLayout9.xml" ContentType="application/vnd.openxmlformats-officedocument.presentationml.slideLayout+xml"/>
  <Override PartName="/ppt/tags/tag69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21.xml" ContentType="application/vnd.openxmlformats-officedocument.presentationml.slide+xml"/>
  <Override PartName="/ppt/tags/tag119.xml" ContentType="application/vnd.openxmlformats-officedocument.presentationml.tags+xml"/>
  <Override PartName="/ppt/tags/tag221.xml" ContentType="application/vnd.openxmlformats-officedocument.presentationml.tags+xml"/>
  <Override PartName="/ppt/tags/tag334.xml" ContentType="application/vnd.openxmlformats-officedocument.presentationml.tags+xml"/>
  <Override PartName="/ppt/tags/tag152.xml" ContentType="application/vnd.openxmlformats-officedocument.presentationml.tags+xml"/>
  <Override PartName="/ppt/tags/tag6.xml" ContentType="application/vnd.openxmlformats-officedocument.presentationml.tags+xml"/>
  <Override PartName="/ppt/tags/tag318.xml" ContentType="application/vnd.openxmlformats-officedocument.presentationml.tags+xml"/>
  <Override PartName="/ppt/tags/tag249.xml" ContentType="application/vnd.openxmlformats-officedocument.presentationml.tags+xml"/>
  <Override PartName="/ppt/notesSlides/notesSlide30.xml" ContentType="application/vnd.openxmlformats-officedocument.presentationml.notesSlide+xml"/>
  <Override PartName="/ppt/tags/tag31.xml" ContentType="application/vnd.openxmlformats-officedocument.presentationml.tags+xml"/>
  <Override PartName="/ppt/notesSlides/notesSlide14.xml" ContentType="application/vnd.openxmlformats-officedocument.presentationml.notesSlide+xml"/>
  <Override PartName="/ppt/tags/tag59.xml" ContentType="application/vnd.openxmlformats-officedocument.presentationml.tags+xml"/>
  <Override PartName="/ppt/slides/slide7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1.xml" ContentType="application/vnd.openxmlformats-officedocument.presentationml.slide+xml"/>
  <Override PartName="/ppt/tags/tag109.xml" ContentType="application/vnd.openxmlformats-officedocument.presentationml.tags+xml"/>
  <Override PartName="/ppt/tags/tag324.xml" ContentType="application/vnd.openxmlformats-officedocument.presentationml.tags+xml"/>
  <Override PartName="/ppt/tags/tag255.xml" ContentType="application/vnd.openxmlformats-officedocument.presentationml.tags+xml"/>
  <Override PartName="/ppt/tags/tag142.xml" ContentType="application/vnd.openxmlformats-officedocument.presentationml.tags+xml"/>
  <Override PartName="/ppt/tags/tag18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1"/>
  </p:notesMasterIdLst>
  <p:handoutMasterIdLst>
    <p:handoutMasterId r:id="rId42"/>
  </p:handoutMasterIdLst>
  <p:sldIdLst>
    <p:sldId id="600" r:id="rId4"/>
    <p:sldId id="601" r:id="rId5"/>
    <p:sldId id="602" r:id="rId6"/>
    <p:sldId id="603" r:id="rId7"/>
    <p:sldId id="604" r:id="rId8"/>
    <p:sldId id="605" r:id="rId9"/>
    <p:sldId id="652" r:id="rId10"/>
    <p:sldId id="606" r:id="rId11"/>
    <p:sldId id="607" r:id="rId12"/>
    <p:sldId id="608" r:id="rId13"/>
    <p:sldId id="609" r:id="rId14"/>
    <p:sldId id="611" r:id="rId15"/>
    <p:sldId id="612" r:id="rId16"/>
    <p:sldId id="613" r:id="rId17"/>
    <p:sldId id="643" r:id="rId18"/>
    <p:sldId id="615" r:id="rId19"/>
    <p:sldId id="616" r:id="rId20"/>
    <p:sldId id="617" r:id="rId21"/>
    <p:sldId id="645" r:id="rId22"/>
    <p:sldId id="619" r:id="rId23"/>
    <p:sldId id="620" r:id="rId24"/>
    <p:sldId id="649" r:id="rId25"/>
    <p:sldId id="642" r:id="rId26"/>
    <p:sldId id="623" r:id="rId27"/>
    <p:sldId id="624" r:id="rId28"/>
    <p:sldId id="625" r:id="rId29"/>
    <p:sldId id="626" r:id="rId30"/>
    <p:sldId id="650" r:id="rId31"/>
    <p:sldId id="628" r:id="rId32"/>
    <p:sldId id="651" r:id="rId33"/>
    <p:sldId id="630" r:id="rId34"/>
    <p:sldId id="631" r:id="rId35"/>
    <p:sldId id="632" r:id="rId36"/>
    <p:sldId id="633" r:id="rId37"/>
    <p:sldId id="648" r:id="rId38"/>
    <p:sldId id="634" r:id="rId39"/>
    <p:sldId id="635" r:id="rId40"/>
  </p:sldIdLst>
  <p:sldSz cx="9144000" cy="6858000" type="screen4x3"/>
  <p:notesSz cx="6888163" cy="100203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pitchFamily="127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ichela Pedroni" initials="M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008000"/>
    </p:penClr>
  </p:showPr>
  <p:clrMru>
    <a:srgbClr val="990000"/>
    <a:srgbClr val="3333FF"/>
    <a:srgbClr val="99FF99"/>
    <a:srgbClr val="92D050"/>
    <a:srgbClr val="FFCC99"/>
    <a:srgbClr val="FFCCCC"/>
    <a:srgbClr val="FF99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5476" autoAdjust="0"/>
    <p:restoredTop sz="86386" autoAdjust="0"/>
  </p:normalViewPr>
  <p:slideViewPr>
    <p:cSldViewPr snapToGrid="0">
      <p:cViewPr varScale="1">
        <p:scale>
          <a:sx n="109" d="100"/>
          <a:sy n="109" d="100"/>
        </p:scale>
        <p:origin x="-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12" y="116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3-10-10T22:47:42.767" idx="3">
    <p:pos x="1618" y="838"/>
    <p:text>Find a better word for this...?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865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A0D89692-5B13-4004-B7AC-3662F33AC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08563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fld id="{162A1122-4B0F-45CE-89C0-8BB455883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7" charset="-128"/>
        <a:cs typeface="ＭＳ Ｐゴシック" pitchFamily="12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6966-FCAF-4145-84B7-7E1A6367E826}" type="slidenum">
              <a:rPr lang="en-US" smtClean="0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</a:t>
            </a:fld>
            <a:endParaRPr lang="en-US" smtClean="0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CF2D7-651E-4220-913C-D0270902553F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10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13FB6-1292-46CA-B994-7A588A04C290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11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FC67F-BAB3-482C-83F0-81BC07DCCD4F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12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D268B9-D35E-4D27-931E-5E199AFEC830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13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A2987C-4AF2-40B8-8EAA-E8C1357F7DB5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14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0CEF5-1BA6-4462-AC75-2A2DEF940699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15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4EBED-50DC-4DF7-B21B-99B0D3D11BA1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16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EFAE8-B4DF-4B1A-9DEE-2789F7AE11D2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17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41B18-C9BC-4A9C-BEA7-65A2D102DFD3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18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1C214-A3C9-4F98-A76D-0479D12B1DCF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19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88599-B0A1-42E7-845D-E41474DF9B54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62B39-B5F8-442A-9BFF-B393AC94B5BC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20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5CBDD-F921-48AD-B238-E5396E7ED533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21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6E33C-CDDD-4AE2-BDD1-BD8AF7329E6A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22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B33B6-0671-4AD3-948D-56E28389BE06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23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03A1D-C7C4-44F9-8698-13F5F2C20BE4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24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54ADF-4CC4-41A4-A568-5385ACB3F9C6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25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CA997-D959-4611-805B-D3CA1A881FE8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26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CA993-E5F7-45A2-887F-B44338F6F08A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27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35B95-538C-4182-9B1A-0396C601678E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28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15CFB-D03F-4C4E-AA60-E4A8479B502A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29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02F60C-DABF-4613-83C5-1AB33F8CF1DF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5E5080-2E4D-4BCB-AF05-A1D596C7C863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30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908B4-1D18-47F8-8318-99A14229437C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31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4193E-368B-40D7-AB1E-B579C79FD18C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32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59045-3A26-4E35-8182-A1F8FC59DB59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33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9CD36-EC98-4771-8390-0ACBF56355EA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34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1A0A8-7C53-4A11-9DCA-A032F41B48F0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35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52C80B-7F70-4B68-B275-392714319A4B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36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8917DC-B236-4868-8B91-634A5ED934BD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37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9BFE8-C119-4139-8EEF-CC9CC2A92B7D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4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B815E-5B3D-4875-ADBA-FEBAAC643417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5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933C1-1016-4844-9FC2-80E8B4D080FB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6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8AB97E-F1BB-4FDC-9F70-AFA06ED287CE}" type="slidenum">
              <a:rPr lang="en-US" smtClean="0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7</a:t>
            </a:fld>
            <a:endParaRPr lang="en-US" smtClean="0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199FA-6E82-446A-AD45-47863DBE7007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8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D489F-5964-46FD-9478-86B7EEC56FEE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9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60956F3-F41D-4812-9C53-CF9F3F783D22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DAD49337-55A3-415D-83BE-A0CBE6BAB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9806FEFF-1013-4E37-B79C-FBC83A0FE58C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2B50408-3AE6-40E1-BB5A-4A74590EF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25B34D9-1CAC-4496-A542-7DFC87BFE2C7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8CA46BC-6991-4B78-A82E-FDF65DF96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B2CDF2D-699F-4715-9941-54C91E9B3405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22DBF9C-7EF0-445E-87D0-6B267D398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5C2370D-6D9A-412E-AF0B-794256E40191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86BC9E4-D28D-4F1B-8485-905EF9577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F78B50F5-2498-437F-80A4-A377B1B75DFB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D219298-76EA-4D84-90C1-4A257031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4BCCD8A-54AD-4EC0-BB18-019F8262A7EF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74B56D58-C9CA-44DE-98A3-8AA73EF8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3EACD87-673F-4CB9-B423-6C14C176E5FC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D09C3D0A-88BA-42B4-AA26-1B0A5D689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B71F1A5-0A00-4935-BCA9-C83FE4E601B7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DF14B54F-4E79-41ED-9ED6-369CE8281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92FC31D7-6D0C-4EA8-837A-1CA4B7AC99C2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D9DF7231-B8D3-4046-A447-B75FC48B1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0775CD8-1B1F-404D-875B-DD2F2A891BF1}" type="datetimeFigureOut">
              <a:rPr lang="en-US"/>
              <a:pPr>
                <a:defRPr/>
              </a:pPr>
              <a:t>10/5/10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spcBef>
                <a:spcPct val="50000"/>
              </a:spcBef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50E20E3-22BC-4E0F-853A-A297E123A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68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Mastertitelformat bearbeiten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7888"/>
            <a:ext cx="8594725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0"/>
            <a:ext cx="7199312" cy="0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350" y="6550025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1F431D4-F688-487D-AC5B-7EBBCAA38A34}" type="slidenum">
              <a:rPr lang="en-US" sz="1400">
                <a:latin typeface="Arial" pitchFamily="34" charset="0"/>
              </a:rPr>
              <a:pPr algn="r">
                <a:defRPr/>
              </a:pPr>
              <a:t>‹#›</a:t>
            </a:fld>
            <a:endParaRPr lang="en-US" sz="1400" dirty="0">
              <a:latin typeface="Arial" pitchFamily="34" charset="0"/>
            </a:endParaRP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8712200" y="122238"/>
            <a:ext cx="280988" cy="314325"/>
          </a:xfrm>
          <a:prstGeom prst="rect">
            <a:avLst/>
          </a:prstGeom>
          <a:noFill/>
          <a:ln w="19050">
            <a:noFill/>
            <a:miter lim="800000"/>
            <a:headEnd type="none" w="lg" len="lg"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  <p:sldLayoutId id="2147483825" r:id="rId14"/>
    <p:sldLayoutId id="2147483824" r:id="rId15"/>
    <p:sldLayoutId id="2147483823" r:id="rId16"/>
    <p:sldLayoutId id="2147483822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pitchFamily="127" charset="-128"/>
          <a:cs typeface="ＭＳ Ｐゴシック" pitchFamily="1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pitchFamily="127" charset="-128"/>
          <a:cs typeface="ＭＳ Ｐゴシック" pitchFamily="1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pitchFamily="127" charset="-128"/>
          <a:cs typeface="ＭＳ Ｐゴシック" pitchFamily="1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pitchFamily="127" charset="-128"/>
          <a:cs typeface="ＭＳ Ｐゴシック" pitchFamily="12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pitchFamily="127" charset="2"/>
        <a:defRPr sz="2400"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896938" indent="-360363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pitchFamily="127" charset="2"/>
        <a:buChar char="Ø"/>
        <a:defRPr sz="2400"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2pPr>
      <a:lvl3pPr marL="130492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127" charset="2"/>
        <a:buChar char="§"/>
        <a:defRPr sz="2400"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127" charset="2"/>
        <a:buChar char="§"/>
        <a:defRPr sz="2400"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4pPr>
      <a:lvl5pPr marL="21209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127" charset="2"/>
        <a:buChar char="§"/>
        <a:defRPr sz="2400"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>
              <a:latin typeface="Arial" charset="0"/>
            </a:endParaRPr>
          </a:p>
        </p:txBody>
      </p:sp>
      <p:pic>
        <p:nvPicPr>
          <p:cNvPr id="19460" name="Picture 16" descr="se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48" r:id="rId2"/>
    <p:sldLayoutId id="2147483847" r:id="rId3"/>
    <p:sldLayoutId id="2147483846" r:id="rId4"/>
    <p:sldLayoutId id="2147483845" r:id="rId5"/>
    <p:sldLayoutId id="2147483844" r:id="rId6"/>
    <p:sldLayoutId id="2147483843" r:id="rId7"/>
    <p:sldLayoutId id="2147483842" r:id="rId8"/>
    <p:sldLayoutId id="2147483841" r:id="rId9"/>
    <p:sldLayoutId id="2147483840" r:id="rId10"/>
    <p:sldLayoutId id="214748383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pitchFamily="127" charset="-128"/>
          <a:cs typeface="ＭＳ Ｐゴシック" pitchFamily="1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pitchFamily="127" charset="-128"/>
          <a:cs typeface="ＭＳ Ｐゴシック" pitchFamily="1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pitchFamily="127" charset="-128"/>
          <a:cs typeface="ＭＳ Ｐゴシック" pitchFamily="1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ea typeface="ＭＳ Ｐゴシック" pitchFamily="127" charset="-128"/>
          <a:cs typeface="ＭＳ Ｐゴシック" pitchFamily="12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pitchFamily="127" charset="2"/>
        <a:defRPr sz="2400"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896938" indent="-357188" algn="l" rtl="0" eaLnBrk="0" fontAlgn="base" hangingPunct="0">
        <a:spcBef>
          <a:spcPct val="20000"/>
        </a:spcBef>
        <a:spcAft>
          <a:spcPct val="0"/>
        </a:spcAft>
        <a:buClr>
          <a:srgbClr val="8B0000"/>
        </a:buClr>
        <a:buFont typeface="Wingdings" pitchFamily="127" charset="2"/>
        <a:buChar char="Ø"/>
        <a:defRPr sz="2400"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2pPr>
      <a:lvl3pPr marL="1304925" indent="-228600" algn="l" rtl="0" eaLnBrk="0" fontAlgn="base" hangingPunct="0">
        <a:spcBef>
          <a:spcPct val="20000"/>
        </a:spcBef>
        <a:spcAft>
          <a:spcPct val="0"/>
        </a:spcAft>
        <a:buFont typeface="Wingdings" pitchFamily="127" charset="2"/>
        <a:defRPr sz="2000"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Font typeface="Wingdings" pitchFamily="127" charset="2"/>
        <a:defRPr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4pPr>
      <a:lvl5pPr marL="2120900" indent="-228600" algn="l" rtl="0" eaLnBrk="0" fontAlgn="base" hangingPunct="0">
        <a:spcBef>
          <a:spcPct val="20000"/>
        </a:spcBef>
        <a:spcAft>
          <a:spcPct val="0"/>
        </a:spcAft>
        <a:buFont typeface="Wingdings" pitchFamily="127" charset="2"/>
        <a:defRPr>
          <a:solidFill>
            <a:srgbClr val="3333FF"/>
          </a:solidFill>
          <a:latin typeface="+mn-lt"/>
          <a:ea typeface="ＭＳ Ｐゴシック" pitchFamily="127" charset="-128"/>
          <a:cs typeface="ＭＳ Ｐゴシック" pitchFamily="127" charset="-128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Placeholder 1"/>
          <p:cNvSpPr>
            <a:spLocks noGrp="1"/>
          </p:cNvSpPr>
          <p:nvPr>
            <p:ph type="title"/>
          </p:nvPr>
        </p:nvSpPr>
        <p:spPr bwMode="auto">
          <a:xfrm>
            <a:off x="444500" y="19446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684588"/>
            <a:ext cx="82296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pic>
        <p:nvPicPr>
          <p:cNvPr id="31748" name="Picture 16" descr="se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88350" y="184150"/>
            <a:ext cx="500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4" descr="eth_zurich_pic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92125" y="279400"/>
            <a:ext cx="7207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8625" y="557213"/>
            <a:ext cx="24622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3200" kern="12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8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127" charset="0"/>
        <a:buChar char="»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0.xml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1.xml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2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3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20" Type="http://schemas.openxmlformats.org/officeDocument/2006/relationships/tags" Target="../tags/tag67.xml"/><Relationship Id="rId21" Type="http://schemas.openxmlformats.org/officeDocument/2006/relationships/tags" Target="../tags/tag68.xml"/><Relationship Id="rId22" Type="http://schemas.openxmlformats.org/officeDocument/2006/relationships/tags" Target="../tags/tag69.xml"/><Relationship Id="rId23" Type="http://schemas.openxmlformats.org/officeDocument/2006/relationships/tags" Target="../tags/tag70.xml"/><Relationship Id="rId24" Type="http://schemas.openxmlformats.org/officeDocument/2006/relationships/tags" Target="../tags/tag71.xml"/><Relationship Id="rId25" Type="http://schemas.openxmlformats.org/officeDocument/2006/relationships/tags" Target="../tags/tag72.xml"/><Relationship Id="rId26" Type="http://schemas.openxmlformats.org/officeDocument/2006/relationships/tags" Target="../tags/tag73.xml"/><Relationship Id="rId27" Type="http://schemas.openxmlformats.org/officeDocument/2006/relationships/tags" Target="../tags/tag74.xml"/><Relationship Id="rId28" Type="http://schemas.openxmlformats.org/officeDocument/2006/relationships/tags" Target="../tags/tag75.xml"/><Relationship Id="rId29" Type="http://schemas.openxmlformats.org/officeDocument/2006/relationships/tags" Target="../tags/tag76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15.xml"/><Relationship Id="rId10" Type="http://schemas.openxmlformats.org/officeDocument/2006/relationships/tags" Target="../tags/tag57.xml"/><Relationship Id="rId11" Type="http://schemas.openxmlformats.org/officeDocument/2006/relationships/tags" Target="../tags/tag58.xml"/><Relationship Id="rId12" Type="http://schemas.openxmlformats.org/officeDocument/2006/relationships/tags" Target="../tags/tag59.xml"/><Relationship Id="rId13" Type="http://schemas.openxmlformats.org/officeDocument/2006/relationships/tags" Target="../tags/tag60.xml"/><Relationship Id="rId14" Type="http://schemas.openxmlformats.org/officeDocument/2006/relationships/tags" Target="../tags/tag61.xml"/><Relationship Id="rId15" Type="http://schemas.openxmlformats.org/officeDocument/2006/relationships/tags" Target="../tags/tag62.xml"/><Relationship Id="rId16" Type="http://schemas.openxmlformats.org/officeDocument/2006/relationships/tags" Target="../tags/tag63.xml"/><Relationship Id="rId17" Type="http://schemas.openxmlformats.org/officeDocument/2006/relationships/tags" Target="../tags/tag64.xml"/><Relationship Id="rId18" Type="http://schemas.openxmlformats.org/officeDocument/2006/relationships/tags" Target="../tags/tag65.xml"/><Relationship Id="rId19" Type="http://schemas.openxmlformats.org/officeDocument/2006/relationships/tags" Target="../tags/tag66.xml"/><Relationship Id="rId1" Type="http://schemas.openxmlformats.org/officeDocument/2006/relationships/tags" Target="../tags/tag48.xml"/><Relationship Id="rId2" Type="http://schemas.openxmlformats.org/officeDocument/2006/relationships/tags" Target="../tags/tag49.xml"/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tags" Target="../tags/tag53.xml"/><Relationship Id="rId7" Type="http://schemas.openxmlformats.org/officeDocument/2006/relationships/tags" Target="../tags/tag54.xml"/><Relationship Id="rId8" Type="http://schemas.openxmlformats.org/officeDocument/2006/relationships/tags" Target="../tags/tag5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77.xml"/><Relationship Id="rId2" Type="http://schemas.openxmlformats.org/officeDocument/2006/relationships/tags" Target="../tags/tag7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8.xml"/><Relationship Id="rId1" Type="http://schemas.openxmlformats.org/officeDocument/2006/relationships/tags" Target="../tags/tag81.xml"/><Relationship Id="rId2" Type="http://schemas.openxmlformats.org/officeDocument/2006/relationships/tags" Target="../tags/tag82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20" Type="http://schemas.openxmlformats.org/officeDocument/2006/relationships/tags" Target="../tags/tag103.xml"/><Relationship Id="rId21" Type="http://schemas.openxmlformats.org/officeDocument/2006/relationships/tags" Target="../tags/tag104.xml"/><Relationship Id="rId22" Type="http://schemas.openxmlformats.org/officeDocument/2006/relationships/tags" Target="../tags/tag105.xml"/><Relationship Id="rId23" Type="http://schemas.openxmlformats.org/officeDocument/2006/relationships/tags" Target="../tags/tag106.xml"/><Relationship Id="rId24" Type="http://schemas.openxmlformats.org/officeDocument/2006/relationships/tags" Target="../tags/tag107.xml"/><Relationship Id="rId25" Type="http://schemas.openxmlformats.org/officeDocument/2006/relationships/tags" Target="../tags/tag108.xml"/><Relationship Id="rId26" Type="http://schemas.openxmlformats.org/officeDocument/2006/relationships/tags" Target="../tags/tag109.xml"/><Relationship Id="rId27" Type="http://schemas.openxmlformats.org/officeDocument/2006/relationships/tags" Target="../tags/tag110.xml"/><Relationship Id="rId28" Type="http://schemas.openxmlformats.org/officeDocument/2006/relationships/tags" Target="../tags/tag111.xml"/><Relationship Id="rId29" Type="http://schemas.openxmlformats.org/officeDocument/2006/relationships/tags" Target="../tags/tag112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19.xml"/><Relationship Id="rId10" Type="http://schemas.openxmlformats.org/officeDocument/2006/relationships/tags" Target="../tags/tag93.xml"/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tags" Target="../tags/tag101.xml"/><Relationship Id="rId19" Type="http://schemas.openxmlformats.org/officeDocument/2006/relationships/tags" Target="../tags/tag10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Relationship Id="rId1" Type="http://schemas.openxmlformats.org/officeDocument/2006/relationships/tags" Target="../tags/tag113.xml"/><Relationship Id="rId2" Type="http://schemas.openxmlformats.org/officeDocument/2006/relationships/tags" Target="../tags/tag1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115.xml"/><Relationship Id="rId2" Type="http://schemas.openxmlformats.org/officeDocument/2006/relationships/tags" Target="../tags/tag116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125.xml"/><Relationship Id="rId20" Type="http://schemas.openxmlformats.org/officeDocument/2006/relationships/tags" Target="../tags/tag136.xml"/><Relationship Id="rId21" Type="http://schemas.openxmlformats.org/officeDocument/2006/relationships/tags" Target="../tags/tag137.xml"/><Relationship Id="rId22" Type="http://schemas.openxmlformats.org/officeDocument/2006/relationships/tags" Target="../tags/tag138.xml"/><Relationship Id="rId23" Type="http://schemas.openxmlformats.org/officeDocument/2006/relationships/tags" Target="../tags/tag139.xml"/><Relationship Id="rId24" Type="http://schemas.openxmlformats.org/officeDocument/2006/relationships/tags" Target="../tags/tag140.xml"/><Relationship Id="rId25" Type="http://schemas.openxmlformats.org/officeDocument/2006/relationships/tags" Target="../tags/tag141.xml"/><Relationship Id="rId26" Type="http://schemas.openxmlformats.org/officeDocument/2006/relationships/tags" Target="../tags/tag142.xml"/><Relationship Id="rId27" Type="http://schemas.openxmlformats.org/officeDocument/2006/relationships/tags" Target="../tags/tag143.xml"/><Relationship Id="rId28" Type="http://schemas.openxmlformats.org/officeDocument/2006/relationships/tags" Target="../tags/tag144.xml"/><Relationship Id="rId29" Type="http://schemas.openxmlformats.org/officeDocument/2006/relationships/tags" Target="../tags/tag145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2.xml"/><Relationship Id="rId10" Type="http://schemas.openxmlformats.org/officeDocument/2006/relationships/tags" Target="../tags/tag126.xml"/><Relationship Id="rId11" Type="http://schemas.openxmlformats.org/officeDocument/2006/relationships/tags" Target="../tags/tag127.xml"/><Relationship Id="rId12" Type="http://schemas.openxmlformats.org/officeDocument/2006/relationships/tags" Target="../tags/tag128.xml"/><Relationship Id="rId13" Type="http://schemas.openxmlformats.org/officeDocument/2006/relationships/tags" Target="../tags/tag129.xml"/><Relationship Id="rId14" Type="http://schemas.openxmlformats.org/officeDocument/2006/relationships/tags" Target="../tags/tag130.xml"/><Relationship Id="rId15" Type="http://schemas.openxmlformats.org/officeDocument/2006/relationships/tags" Target="../tags/tag131.xml"/><Relationship Id="rId16" Type="http://schemas.openxmlformats.org/officeDocument/2006/relationships/tags" Target="../tags/tag132.xml"/><Relationship Id="rId17" Type="http://schemas.openxmlformats.org/officeDocument/2006/relationships/tags" Target="../tags/tag133.xml"/><Relationship Id="rId18" Type="http://schemas.openxmlformats.org/officeDocument/2006/relationships/tags" Target="../tags/tag134.xml"/><Relationship Id="rId19" Type="http://schemas.openxmlformats.org/officeDocument/2006/relationships/tags" Target="../tags/tag135.xml"/><Relationship Id="rId1" Type="http://schemas.openxmlformats.org/officeDocument/2006/relationships/tags" Target="../tags/tag117.xml"/><Relationship Id="rId2" Type="http://schemas.openxmlformats.org/officeDocument/2006/relationships/tags" Target="../tags/tag118.xml"/><Relationship Id="rId3" Type="http://schemas.openxmlformats.org/officeDocument/2006/relationships/tags" Target="../tags/tag119.xml"/><Relationship Id="rId4" Type="http://schemas.openxmlformats.org/officeDocument/2006/relationships/tags" Target="../tags/tag120.xml"/><Relationship Id="rId5" Type="http://schemas.openxmlformats.org/officeDocument/2006/relationships/tags" Target="../tags/tag121.xml"/><Relationship Id="rId6" Type="http://schemas.openxmlformats.org/officeDocument/2006/relationships/tags" Target="../tags/tag122.xml"/><Relationship Id="rId7" Type="http://schemas.openxmlformats.org/officeDocument/2006/relationships/tags" Target="../tags/tag123.xml"/><Relationship Id="rId8" Type="http://schemas.openxmlformats.org/officeDocument/2006/relationships/tags" Target="../tags/tag124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158.xml"/><Relationship Id="rId14" Type="http://schemas.openxmlformats.org/officeDocument/2006/relationships/tags" Target="../tags/tag159.xml"/><Relationship Id="rId15" Type="http://schemas.openxmlformats.org/officeDocument/2006/relationships/tags" Target="../tags/tag160.xml"/><Relationship Id="rId16" Type="http://schemas.openxmlformats.org/officeDocument/2006/relationships/tags" Target="../tags/tag161.xml"/><Relationship Id="rId17" Type="http://schemas.openxmlformats.org/officeDocument/2006/relationships/tags" Target="../tags/tag162.xml"/><Relationship Id="rId18" Type="http://schemas.openxmlformats.org/officeDocument/2006/relationships/tags" Target="../tags/tag163.xml"/><Relationship Id="rId19" Type="http://schemas.openxmlformats.org/officeDocument/2006/relationships/tags" Target="../tags/tag164.xml"/><Relationship Id="rId63" Type="http://schemas.openxmlformats.org/officeDocument/2006/relationships/tags" Target="../tags/tag208.xml"/><Relationship Id="rId64" Type="http://schemas.openxmlformats.org/officeDocument/2006/relationships/tags" Target="../tags/tag209.xml"/><Relationship Id="rId65" Type="http://schemas.openxmlformats.org/officeDocument/2006/relationships/tags" Target="../tags/tag210.xml"/><Relationship Id="rId66" Type="http://schemas.openxmlformats.org/officeDocument/2006/relationships/slideLayout" Target="../slideLayouts/slideLayout2.xml"/><Relationship Id="rId67" Type="http://schemas.openxmlformats.org/officeDocument/2006/relationships/notesSlide" Target="../notesSlides/notesSlide23.xml"/><Relationship Id="rId50" Type="http://schemas.openxmlformats.org/officeDocument/2006/relationships/tags" Target="../tags/tag195.xml"/><Relationship Id="rId51" Type="http://schemas.openxmlformats.org/officeDocument/2006/relationships/tags" Target="../tags/tag196.xml"/><Relationship Id="rId52" Type="http://schemas.openxmlformats.org/officeDocument/2006/relationships/tags" Target="../tags/tag197.xml"/><Relationship Id="rId53" Type="http://schemas.openxmlformats.org/officeDocument/2006/relationships/tags" Target="../tags/tag198.xml"/><Relationship Id="rId54" Type="http://schemas.openxmlformats.org/officeDocument/2006/relationships/tags" Target="../tags/tag199.xml"/><Relationship Id="rId55" Type="http://schemas.openxmlformats.org/officeDocument/2006/relationships/tags" Target="../tags/tag200.xml"/><Relationship Id="rId56" Type="http://schemas.openxmlformats.org/officeDocument/2006/relationships/tags" Target="../tags/tag201.xml"/><Relationship Id="rId57" Type="http://schemas.openxmlformats.org/officeDocument/2006/relationships/tags" Target="../tags/tag202.xml"/><Relationship Id="rId58" Type="http://schemas.openxmlformats.org/officeDocument/2006/relationships/tags" Target="../tags/tag203.xml"/><Relationship Id="rId59" Type="http://schemas.openxmlformats.org/officeDocument/2006/relationships/tags" Target="../tags/tag204.xml"/><Relationship Id="rId40" Type="http://schemas.openxmlformats.org/officeDocument/2006/relationships/tags" Target="../tags/tag185.xml"/><Relationship Id="rId41" Type="http://schemas.openxmlformats.org/officeDocument/2006/relationships/tags" Target="../tags/tag186.xml"/><Relationship Id="rId42" Type="http://schemas.openxmlformats.org/officeDocument/2006/relationships/tags" Target="../tags/tag187.xml"/><Relationship Id="rId43" Type="http://schemas.openxmlformats.org/officeDocument/2006/relationships/tags" Target="../tags/tag188.xml"/><Relationship Id="rId44" Type="http://schemas.openxmlformats.org/officeDocument/2006/relationships/tags" Target="../tags/tag189.xml"/><Relationship Id="rId45" Type="http://schemas.openxmlformats.org/officeDocument/2006/relationships/tags" Target="../tags/tag190.xml"/><Relationship Id="rId46" Type="http://schemas.openxmlformats.org/officeDocument/2006/relationships/tags" Target="../tags/tag191.xml"/><Relationship Id="rId47" Type="http://schemas.openxmlformats.org/officeDocument/2006/relationships/tags" Target="../tags/tag192.xml"/><Relationship Id="rId48" Type="http://schemas.openxmlformats.org/officeDocument/2006/relationships/tags" Target="../tags/tag193.xml"/><Relationship Id="rId49" Type="http://schemas.openxmlformats.org/officeDocument/2006/relationships/tags" Target="../tags/tag194.xml"/><Relationship Id="rId1" Type="http://schemas.openxmlformats.org/officeDocument/2006/relationships/tags" Target="../tags/tag146.xml"/><Relationship Id="rId2" Type="http://schemas.openxmlformats.org/officeDocument/2006/relationships/tags" Target="../tags/tag147.xml"/><Relationship Id="rId3" Type="http://schemas.openxmlformats.org/officeDocument/2006/relationships/tags" Target="../tags/tag148.xml"/><Relationship Id="rId4" Type="http://schemas.openxmlformats.org/officeDocument/2006/relationships/tags" Target="../tags/tag149.xml"/><Relationship Id="rId5" Type="http://schemas.openxmlformats.org/officeDocument/2006/relationships/tags" Target="../tags/tag150.xml"/><Relationship Id="rId6" Type="http://schemas.openxmlformats.org/officeDocument/2006/relationships/tags" Target="../tags/tag151.xml"/><Relationship Id="rId7" Type="http://schemas.openxmlformats.org/officeDocument/2006/relationships/tags" Target="../tags/tag152.xml"/><Relationship Id="rId8" Type="http://schemas.openxmlformats.org/officeDocument/2006/relationships/tags" Target="../tags/tag153.xml"/><Relationship Id="rId9" Type="http://schemas.openxmlformats.org/officeDocument/2006/relationships/tags" Target="../tags/tag154.xml"/><Relationship Id="rId30" Type="http://schemas.openxmlformats.org/officeDocument/2006/relationships/tags" Target="../tags/tag175.xml"/><Relationship Id="rId31" Type="http://schemas.openxmlformats.org/officeDocument/2006/relationships/tags" Target="../tags/tag176.xml"/><Relationship Id="rId32" Type="http://schemas.openxmlformats.org/officeDocument/2006/relationships/tags" Target="../tags/tag177.xml"/><Relationship Id="rId33" Type="http://schemas.openxmlformats.org/officeDocument/2006/relationships/tags" Target="../tags/tag178.xml"/><Relationship Id="rId34" Type="http://schemas.openxmlformats.org/officeDocument/2006/relationships/tags" Target="../tags/tag179.xml"/><Relationship Id="rId35" Type="http://schemas.openxmlformats.org/officeDocument/2006/relationships/tags" Target="../tags/tag180.xml"/><Relationship Id="rId36" Type="http://schemas.openxmlformats.org/officeDocument/2006/relationships/tags" Target="../tags/tag181.xml"/><Relationship Id="rId37" Type="http://schemas.openxmlformats.org/officeDocument/2006/relationships/tags" Target="../tags/tag182.xml"/><Relationship Id="rId38" Type="http://schemas.openxmlformats.org/officeDocument/2006/relationships/tags" Target="../tags/tag183.xml"/><Relationship Id="rId39" Type="http://schemas.openxmlformats.org/officeDocument/2006/relationships/tags" Target="../tags/tag184.xml"/><Relationship Id="rId20" Type="http://schemas.openxmlformats.org/officeDocument/2006/relationships/tags" Target="../tags/tag165.xml"/><Relationship Id="rId21" Type="http://schemas.openxmlformats.org/officeDocument/2006/relationships/tags" Target="../tags/tag166.xml"/><Relationship Id="rId22" Type="http://schemas.openxmlformats.org/officeDocument/2006/relationships/tags" Target="../tags/tag167.xml"/><Relationship Id="rId23" Type="http://schemas.openxmlformats.org/officeDocument/2006/relationships/tags" Target="../tags/tag168.xml"/><Relationship Id="rId24" Type="http://schemas.openxmlformats.org/officeDocument/2006/relationships/tags" Target="../tags/tag169.xml"/><Relationship Id="rId25" Type="http://schemas.openxmlformats.org/officeDocument/2006/relationships/tags" Target="../tags/tag170.xml"/><Relationship Id="rId26" Type="http://schemas.openxmlformats.org/officeDocument/2006/relationships/tags" Target="../tags/tag171.xml"/><Relationship Id="rId27" Type="http://schemas.openxmlformats.org/officeDocument/2006/relationships/tags" Target="../tags/tag172.xml"/><Relationship Id="rId28" Type="http://schemas.openxmlformats.org/officeDocument/2006/relationships/tags" Target="../tags/tag173.xml"/><Relationship Id="rId29" Type="http://schemas.openxmlformats.org/officeDocument/2006/relationships/tags" Target="../tags/tag174.xml"/><Relationship Id="rId60" Type="http://schemas.openxmlformats.org/officeDocument/2006/relationships/tags" Target="../tags/tag205.xml"/><Relationship Id="rId61" Type="http://schemas.openxmlformats.org/officeDocument/2006/relationships/tags" Target="../tags/tag206.xml"/><Relationship Id="rId62" Type="http://schemas.openxmlformats.org/officeDocument/2006/relationships/tags" Target="../tags/tag207.xml"/><Relationship Id="rId10" Type="http://schemas.openxmlformats.org/officeDocument/2006/relationships/tags" Target="../tags/tag155.xml"/><Relationship Id="rId11" Type="http://schemas.openxmlformats.org/officeDocument/2006/relationships/tags" Target="../tags/tag156.xml"/><Relationship Id="rId12" Type="http://schemas.openxmlformats.org/officeDocument/2006/relationships/tags" Target="../tags/tag15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211.xml"/><Relationship Id="rId2" Type="http://schemas.openxmlformats.org/officeDocument/2006/relationships/tags" Target="../tags/tag2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image" Target="../media/image5.png"/><Relationship Id="rId1" Type="http://schemas.openxmlformats.org/officeDocument/2006/relationships/tags" Target="../tags/tag213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5" Type="http://schemas.openxmlformats.org/officeDocument/2006/relationships/comments" Target="../comments/comment1.xml"/><Relationship Id="rId1" Type="http://schemas.openxmlformats.org/officeDocument/2006/relationships/tags" Target="../tags/tag214.xml"/><Relationship Id="rId2" Type="http://schemas.openxmlformats.org/officeDocument/2006/relationships/tags" Target="../tags/tag2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216.xml"/><Relationship Id="rId2" Type="http://schemas.openxmlformats.org/officeDocument/2006/relationships/tags" Target="../tags/tag217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230.xml"/><Relationship Id="rId14" Type="http://schemas.openxmlformats.org/officeDocument/2006/relationships/tags" Target="../tags/tag231.xml"/><Relationship Id="rId15" Type="http://schemas.openxmlformats.org/officeDocument/2006/relationships/tags" Target="../tags/tag232.xml"/><Relationship Id="rId16" Type="http://schemas.openxmlformats.org/officeDocument/2006/relationships/tags" Target="../tags/tag233.xml"/><Relationship Id="rId17" Type="http://schemas.openxmlformats.org/officeDocument/2006/relationships/tags" Target="../tags/tag234.xml"/><Relationship Id="rId18" Type="http://schemas.openxmlformats.org/officeDocument/2006/relationships/tags" Target="../tags/tag235.xml"/><Relationship Id="rId19" Type="http://schemas.openxmlformats.org/officeDocument/2006/relationships/tags" Target="../tags/tag236.xml"/><Relationship Id="rId63" Type="http://schemas.openxmlformats.org/officeDocument/2006/relationships/tags" Target="../tags/tag280.xml"/><Relationship Id="rId64" Type="http://schemas.openxmlformats.org/officeDocument/2006/relationships/tags" Target="../tags/tag281.xml"/><Relationship Id="rId65" Type="http://schemas.openxmlformats.org/officeDocument/2006/relationships/tags" Target="../tags/tag282.xml"/><Relationship Id="rId66" Type="http://schemas.openxmlformats.org/officeDocument/2006/relationships/slideLayout" Target="../slideLayouts/slideLayout2.xml"/><Relationship Id="rId67" Type="http://schemas.openxmlformats.org/officeDocument/2006/relationships/notesSlide" Target="../notesSlides/notesSlide28.xml"/><Relationship Id="rId50" Type="http://schemas.openxmlformats.org/officeDocument/2006/relationships/tags" Target="../tags/tag267.xml"/><Relationship Id="rId51" Type="http://schemas.openxmlformats.org/officeDocument/2006/relationships/tags" Target="../tags/tag268.xml"/><Relationship Id="rId52" Type="http://schemas.openxmlformats.org/officeDocument/2006/relationships/tags" Target="../tags/tag269.xml"/><Relationship Id="rId53" Type="http://schemas.openxmlformats.org/officeDocument/2006/relationships/tags" Target="../tags/tag270.xml"/><Relationship Id="rId54" Type="http://schemas.openxmlformats.org/officeDocument/2006/relationships/tags" Target="../tags/tag271.xml"/><Relationship Id="rId55" Type="http://schemas.openxmlformats.org/officeDocument/2006/relationships/tags" Target="../tags/tag272.xml"/><Relationship Id="rId56" Type="http://schemas.openxmlformats.org/officeDocument/2006/relationships/tags" Target="../tags/tag273.xml"/><Relationship Id="rId57" Type="http://schemas.openxmlformats.org/officeDocument/2006/relationships/tags" Target="../tags/tag274.xml"/><Relationship Id="rId58" Type="http://schemas.openxmlformats.org/officeDocument/2006/relationships/tags" Target="../tags/tag275.xml"/><Relationship Id="rId59" Type="http://schemas.openxmlformats.org/officeDocument/2006/relationships/tags" Target="../tags/tag276.xml"/><Relationship Id="rId40" Type="http://schemas.openxmlformats.org/officeDocument/2006/relationships/tags" Target="../tags/tag257.xml"/><Relationship Id="rId41" Type="http://schemas.openxmlformats.org/officeDocument/2006/relationships/tags" Target="../tags/tag258.xml"/><Relationship Id="rId42" Type="http://schemas.openxmlformats.org/officeDocument/2006/relationships/tags" Target="../tags/tag259.xml"/><Relationship Id="rId43" Type="http://schemas.openxmlformats.org/officeDocument/2006/relationships/tags" Target="../tags/tag260.xml"/><Relationship Id="rId44" Type="http://schemas.openxmlformats.org/officeDocument/2006/relationships/tags" Target="../tags/tag261.xml"/><Relationship Id="rId45" Type="http://schemas.openxmlformats.org/officeDocument/2006/relationships/tags" Target="../tags/tag262.xml"/><Relationship Id="rId46" Type="http://schemas.openxmlformats.org/officeDocument/2006/relationships/tags" Target="../tags/tag263.xml"/><Relationship Id="rId47" Type="http://schemas.openxmlformats.org/officeDocument/2006/relationships/tags" Target="../tags/tag264.xml"/><Relationship Id="rId48" Type="http://schemas.openxmlformats.org/officeDocument/2006/relationships/tags" Target="../tags/tag265.xml"/><Relationship Id="rId49" Type="http://schemas.openxmlformats.org/officeDocument/2006/relationships/tags" Target="../tags/tag266.xml"/><Relationship Id="rId1" Type="http://schemas.openxmlformats.org/officeDocument/2006/relationships/tags" Target="../tags/tag218.xml"/><Relationship Id="rId2" Type="http://schemas.openxmlformats.org/officeDocument/2006/relationships/tags" Target="../tags/tag219.xml"/><Relationship Id="rId3" Type="http://schemas.openxmlformats.org/officeDocument/2006/relationships/tags" Target="../tags/tag220.xml"/><Relationship Id="rId4" Type="http://schemas.openxmlformats.org/officeDocument/2006/relationships/tags" Target="../tags/tag221.xml"/><Relationship Id="rId5" Type="http://schemas.openxmlformats.org/officeDocument/2006/relationships/tags" Target="../tags/tag222.xml"/><Relationship Id="rId6" Type="http://schemas.openxmlformats.org/officeDocument/2006/relationships/tags" Target="../tags/tag223.xml"/><Relationship Id="rId7" Type="http://schemas.openxmlformats.org/officeDocument/2006/relationships/tags" Target="../tags/tag224.xml"/><Relationship Id="rId8" Type="http://schemas.openxmlformats.org/officeDocument/2006/relationships/tags" Target="../tags/tag225.xml"/><Relationship Id="rId9" Type="http://schemas.openxmlformats.org/officeDocument/2006/relationships/tags" Target="../tags/tag226.xml"/><Relationship Id="rId30" Type="http://schemas.openxmlformats.org/officeDocument/2006/relationships/tags" Target="../tags/tag247.xml"/><Relationship Id="rId31" Type="http://schemas.openxmlformats.org/officeDocument/2006/relationships/tags" Target="../tags/tag248.xml"/><Relationship Id="rId32" Type="http://schemas.openxmlformats.org/officeDocument/2006/relationships/tags" Target="../tags/tag249.xml"/><Relationship Id="rId33" Type="http://schemas.openxmlformats.org/officeDocument/2006/relationships/tags" Target="../tags/tag250.xml"/><Relationship Id="rId34" Type="http://schemas.openxmlformats.org/officeDocument/2006/relationships/tags" Target="../tags/tag251.xml"/><Relationship Id="rId35" Type="http://schemas.openxmlformats.org/officeDocument/2006/relationships/tags" Target="../tags/tag252.xml"/><Relationship Id="rId36" Type="http://schemas.openxmlformats.org/officeDocument/2006/relationships/tags" Target="../tags/tag253.xml"/><Relationship Id="rId37" Type="http://schemas.openxmlformats.org/officeDocument/2006/relationships/tags" Target="../tags/tag254.xml"/><Relationship Id="rId38" Type="http://schemas.openxmlformats.org/officeDocument/2006/relationships/tags" Target="../tags/tag255.xml"/><Relationship Id="rId39" Type="http://schemas.openxmlformats.org/officeDocument/2006/relationships/tags" Target="../tags/tag256.xml"/><Relationship Id="rId20" Type="http://schemas.openxmlformats.org/officeDocument/2006/relationships/tags" Target="../tags/tag237.xml"/><Relationship Id="rId21" Type="http://schemas.openxmlformats.org/officeDocument/2006/relationships/tags" Target="../tags/tag238.xml"/><Relationship Id="rId22" Type="http://schemas.openxmlformats.org/officeDocument/2006/relationships/tags" Target="../tags/tag239.xml"/><Relationship Id="rId23" Type="http://schemas.openxmlformats.org/officeDocument/2006/relationships/tags" Target="../tags/tag240.xml"/><Relationship Id="rId24" Type="http://schemas.openxmlformats.org/officeDocument/2006/relationships/tags" Target="../tags/tag241.xml"/><Relationship Id="rId25" Type="http://schemas.openxmlformats.org/officeDocument/2006/relationships/tags" Target="../tags/tag242.xml"/><Relationship Id="rId26" Type="http://schemas.openxmlformats.org/officeDocument/2006/relationships/tags" Target="../tags/tag243.xml"/><Relationship Id="rId27" Type="http://schemas.openxmlformats.org/officeDocument/2006/relationships/tags" Target="../tags/tag244.xml"/><Relationship Id="rId28" Type="http://schemas.openxmlformats.org/officeDocument/2006/relationships/tags" Target="../tags/tag245.xml"/><Relationship Id="rId29" Type="http://schemas.openxmlformats.org/officeDocument/2006/relationships/tags" Target="../tags/tag246.xml"/><Relationship Id="rId60" Type="http://schemas.openxmlformats.org/officeDocument/2006/relationships/tags" Target="../tags/tag277.xml"/><Relationship Id="rId61" Type="http://schemas.openxmlformats.org/officeDocument/2006/relationships/tags" Target="../tags/tag278.xml"/><Relationship Id="rId62" Type="http://schemas.openxmlformats.org/officeDocument/2006/relationships/tags" Target="../tags/tag279.xml"/><Relationship Id="rId10" Type="http://schemas.openxmlformats.org/officeDocument/2006/relationships/tags" Target="../tags/tag227.xml"/><Relationship Id="rId11" Type="http://schemas.openxmlformats.org/officeDocument/2006/relationships/tags" Target="../tags/tag228.xml"/><Relationship Id="rId12" Type="http://schemas.openxmlformats.org/officeDocument/2006/relationships/tags" Target="../tags/tag2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9.xml"/><Relationship Id="rId1" Type="http://schemas.openxmlformats.org/officeDocument/2006/relationships/tags" Target="../tags/tag283.xml"/><Relationship Id="rId2" Type="http://schemas.openxmlformats.org/officeDocument/2006/relationships/tags" Target="../tags/tag28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293.xml"/><Relationship Id="rId20" Type="http://schemas.openxmlformats.org/officeDocument/2006/relationships/tags" Target="../tags/tag304.xml"/><Relationship Id="rId21" Type="http://schemas.openxmlformats.org/officeDocument/2006/relationships/tags" Target="../tags/tag305.xml"/><Relationship Id="rId22" Type="http://schemas.openxmlformats.org/officeDocument/2006/relationships/tags" Target="../tags/tag306.xml"/><Relationship Id="rId23" Type="http://schemas.openxmlformats.org/officeDocument/2006/relationships/tags" Target="../tags/tag307.xml"/><Relationship Id="rId24" Type="http://schemas.openxmlformats.org/officeDocument/2006/relationships/tags" Target="../tags/tag308.xml"/><Relationship Id="rId25" Type="http://schemas.openxmlformats.org/officeDocument/2006/relationships/tags" Target="../tags/tag309.xml"/><Relationship Id="rId26" Type="http://schemas.openxmlformats.org/officeDocument/2006/relationships/tags" Target="../tags/tag310.xml"/><Relationship Id="rId27" Type="http://schemas.openxmlformats.org/officeDocument/2006/relationships/tags" Target="../tags/tag311.xml"/><Relationship Id="rId28" Type="http://schemas.openxmlformats.org/officeDocument/2006/relationships/tags" Target="../tags/tag312.xml"/><Relationship Id="rId29" Type="http://schemas.openxmlformats.org/officeDocument/2006/relationships/tags" Target="../tags/tag313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30.xml"/><Relationship Id="rId10" Type="http://schemas.openxmlformats.org/officeDocument/2006/relationships/tags" Target="../tags/tag294.xml"/><Relationship Id="rId11" Type="http://schemas.openxmlformats.org/officeDocument/2006/relationships/tags" Target="../tags/tag295.xml"/><Relationship Id="rId12" Type="http://schemas.openxmlformats.org/officeDocument/2006/relationships/tags" Target="../tags/tag296.xml"/><Relationship Id="rId13" Type="http://schemas.openxmlformats.org/officeDocument/2006/relationships/tags" Target="../tags/tag297.xml"/><Relationship Id="rId14" Type="http://schemas.openxmlformats.org/officeDocument/2006/relationships/tags" Target="../tags/tag298.xml"/><Relationship Id="rId15" Type="http://schemas.openxmlformats.org/officeDocument/2006/relationships/tags" Target="../tags/tag299.xml"/><Relationship Id="rId16" Type="http://schemas.openxmlformats.org/officeDocument/2006/relationships/tags" Target="../tags/tag300.xml"/><Relationship Id="rId17" Type="http://schemas.openxmlformats.org/officeDocument/2006/relationships/tags" Target="../tags/tag301.xml"/><Relationship Id="rId18" Type="http://schemas.openxmlformats.org/officeDocument/2006/relationships/tags" Target="../tags/tag302.xml"/><Relationship Id="rId19" Type="http://schemas.openxmlformats.org/officeDocument/2006/relationships/tags" Target="../tags/tag303.xml"/><Relationship Id="rId1" Type="http://schemas.openxmlformats.org/officeDocument/2006/relationships/tags" Target="../tags/tag285.xml"/><Relationship Id="rId2" Type="http://schemas.openxmlformats.org/officeDocument/2006/relationships/tags" Target="../tags/tag286.xml"/><Relationship Id="rId3" Type="http://schemas.openxmlformats.org/officeDocument/2006/relationships/tags" Target="../tags/tag287.xml"/><Relationship Id="rId4" Type="http://schemas.openxmlformats.org/officeDocument/2006/relationships/tags" Target="../tags/tag288.xml"/><Relationship Id="rId5" Type="http://schemas.openxmlformats.org/officeDocument/2006/relationships/tags" Target="../tags/tag289.xml"/><Relationship Id="rId6" Type="http://schemas.openxmlformats.org/officeDocument/2006/relationships/tags" Target="../tags/tag290.xml"/><Relationship Id="rId7" Type="http://schemas.openxmlformats.org/officeDocument/2006/relationships/tags" Target="../tags/tag291.xml"/><Relationship Id="rId8" Type="http://schemas.openxmlformats.org/officeDocument/2006/relationships/tags" Target="../tags/tag29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1.xml"/><Relationship Id="rId1" Type="http://schemas.openxmlformats.org/officeDocument/2006/relationships/tags" Target="../tags/tag314.xml"/><Relationship Id="rId2" Type="http://schemas.openxmlformats.org/officeDocument/2006/relationships/tags" Target="../tags/tag3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18.xml"/><Relationship Id="rId4" Type="http://schemas.openxmlformats.org/officeDocument/2006/relationships/tags" Target="../tags/tag319.xml"/><Relationship Id="rId5" Type="http://schemas.openxmlformats.org/officeDocument/2006/relationships/tags" Target="../tags/tag320.xml"/><Relationship Id="rId6" Type="http://schemas.openxmlformats.org/officeDocument/2006/relationships/tags" Target="../tags/tag321.xml"/><Relationship Id="rId7" Type="http://schemas.openxmlformats.org/officeDocument/2006/relationships/tags" Target="../tags/tag322.xml"/><Relationship Id="rId8" Type="http://schemas.openxmlformats.org/officeDocument/2006/relationships/tags" Target="../tags/tag323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32.xml"/><Relationship Id="rId1" Type="http://schemas.openxmlformats.org/officeDocument/2006/relationships/tags" Target="../tags/tag316.xml"/><Relationship Id="rId2" Type="http://schemas.openxmlformats.org/officeDocument/2006/relationships/tags" Target="../tags/tag3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2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3.xml"/><Relationship Id="rId1" Type="http://schemas.openxmlformats.org/officeDocument/2006/relationships/tags" Target="../tags/tag324.xml"/><Relationship Id="rId2" Type="http://schemas.openxmlformats.org/officeDocument/2006/relationships/tags" Target="../tags/tag3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4.xml"/><Relationship Id="rId1" Type="http://schemas.openxmlformats.org/officeDocument/2006/relationships/tags" Target="../tags/tag327.xml"/><Relationship Id="rId2" Type="http://schemas.openxmlformats.org/officeDocument/2006/relationships/tags" Target="../tags/tag328.xml"/></Relationships>
</file>

<file path=ppt/slides/_rels/slide3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35.xml"/><Relationship Id="rId1" Type="http://schemas.openxmlformats.org/officeDocument/2006/relationships/tags" Target="../tags/tag329.xml"/><Relationship Id="rId2" Type="http://schemas.openxmlformats.org/officeDocument/2006/relationships/tags" Target="../tags/tag330.xml"/><Relationship Id="rId3" Type="http://schemas.openxmlformats.org/officeDocument/2006/relationships/tags" Target="../tags/tag331.xml"/><Relationship Id="rId4" Type="http://schemas.openxmlformats.org/officeDocument/2006/relationships/tags" Target="../tags/tag332.xml"/><Relationship Id="rId5" Type="http://schemas.openxmlformats.org/officeDocument/2006/relationships/tags" Target="../tags/tag333.xml"/><Relationship Id="rId6" Type="http://schemas.openxmlformats.org/officeDocument/2006/relationships/tags" Target="../tags/tag334.xml"/><Relationship Id="rId7" Type="http://schemas.openxmlformats.org/officeDocument/2006/relationships/tags" Target="../tags/tag335.xml"/><Relationship Id="rId8" Type="http://schemas.openxmlformats.org/officeDocument/2006/relationships/tags" Target="../tags/tag336.xml"/><Relationship Id="rId9" Type="http://schemas.openxmlformats.org/officeDocument/2006/relationships/tags" Target="../tags/tag337.xml"/><Relationship Id="rId10" Type="http://schemas.openxmlformats.org/officeDocument/2006/relationships/tags" Target="../tags/tag33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6.xml"/><Relationship Id="rId1" Type="http://schemas.openxmlformats.org/officeDocument/2006/relationships/tags" Target="../tags/tag339.xml"/><Relationship Id="rId2" Type="http://schemas.openxmlformats.org/officeDocument/2006/relationships/tags" Target="../tags/tag34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7.xml"/><Relationship Id="rId1" Type="http://schemas.openxmlformats.org/officeDocument/2006/relationships/tags" Target="../tags/tag341.xml"/><Relationship Id="rId2" Type="http://schemas.openxmlformats.org/officeDocument/2006/relationships/tags" Target="../tags/tag3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18.xml"/><Relationship Id="rId12" Type="http://schemas.openxmlformats.org/officeDocument/2006/relationships/tags" Target="../tags/tag19.xml"/><Relationship Id="rId13" Type="http://schemas.openxmlformats.org/officeDocument/2006/relationships/tags" Target="../tags/tag20.xml"/><Relationship Id="rId14" Type="http://schemas.openxmlformats.org/officeDocument/2006/relationships/tags" Target="../tags/tag21.xml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5.xml"/><Relationship Id="rId17" Type="http://schemas.openxmlformats.org/officeDocument/2006/relationships/image" Target="../media/image4.jpeg"/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tags" Target="../tags/tag10.xml"/><Relationship Id="rId4" Type="http://schemas.openxmlformats.org/officeDocument/2006/relationships/tags" Target="../tags/tag11.xml"/><Relationship Id="rId5" Type="http://schemas.openxmlformats.org/officeDocument/2006/relationships/tags" Target="../tags/tag12.xml"/><Relationship Id="rId6" Type="http://schemas.openxmlformats.org/officeDocument/2006/relationships/tags" Target="../tags/tag13.xml"/><Relationship Id="rId7" Type="http://schemas.openxmlformats.org/officeDocument/2006/relationships/tags" Target="../tags/tag14.xml"/><Relationship Id="rId8" Type="http://schemas.openxmlformats.org/officeDocument/2006/relationships/tags" Target="../tags/tag15.xml"/><Relationship Id="rId9" Type="http://schemas.openxmlformats.org/officeDocument/2006/relationships/tags" Target="../tags/tag16.xml"/><Relationship Id="rId10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9.xml"/><Relationship Id="rId1" Type="http://schemas.openxmlformats.org/officeDocument/2006/relationships/tags" Target="../tags/tag26.xml"/><Relationship Id="rId2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088" y="1700213"/>
            <a:ext cx="7772400" cy="1790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2800" dirty="0" smtClean="0">
                <a:latin typeface="Comic Sans MS" pitchFamily="66" charset="0"/>
                <a:ea typeface="+mj-ea"/>
                <a:cs typeface="+mj-cs"/>
              </a:rPr>
              <a:t>Prof. Dr. Bertrand Meyer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050" y="4184650"/>
            <a:ext cx="8080375" cy="116363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3E609E"/>
              </a:solidFill>
              <a:latin typeface="Verdana" pitchFamily="34" charset="0"/>
              <a:ea typeface="+mn-ea"/>
              <a:cs typeface="+mn-cs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Lektion</a:t>
            </a:r>
            <a:r>
              <a:rPr lang="en-US" dirty="0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 3: </a:t>
            </a:r>
            <a:r>
              <a:rPr lang="en-US" dirty="0" err="1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Der</a:t>
            </a:r>
            <a:r>
              <a:rPr lang="en-US" dirty="0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Umgang</a:t>
            </a:r>
            <a:r>
              <a:rPr lang="en-US" dirty="0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mit</a:t>
            </a:r>
            <a:r>
              <a:rPr lang="en-US" dirty="0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Objekten</a:t>
            </a:r>
            <a:r>
              <a:rPr lang="en-US" dirty="0" smtClean="0">
                <a:solidFill>
                  <a:srgbClr val="3E609E"/>
                </a:solidFill>
                <a:latin typeface="Verdana" pitchFamily="34" charset="0"/>
                <a:ea typeface="+mn-ea"/>
                <a:cs typeface="+mn-cs"/>
              </a:rPr>
              <a:t> II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3E609E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Stilregel</a:t>
            </a:r>
          </a:p>
        </p:txBody>
      </p:sp>
      <p:sp>
        <p:nvSpPr>
          <p:cNvPr id="64514" name="Rectangle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650" y="3687763"/>
            <a:ext cx="813752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Wingdings" pitchFamily="127" charset="2"/>
              <a:buNone/>
            </a:pPr>
            <a:r>
              <a:rPr lang="en-US" sz="2000">
                <a:ea typeface="ＭＳ Ｐゴシック" pitchFamily="127" charset="-128"/>
                <a:cs typeface="ＭＳ Ｐゴシック" pitchFamily="127" charset="-128"/>
              </a:rPr>
              <a:t>Sollten Sie einmal der Meinung sein, dass mehrere Instruktionen auf einer Zeile lesbarer sind (z.B. in einem Report), benützen Sie Semikola: </a:t>
            </a:r>
          </a:p>
          <a:p>
            <a:pPr>
              <a:spcBef>
                <a:spcPct val="20000"/>
              </a:spcBef>
              <a:buFont typeface="Wingdings" pitchFamily="127" charset="2"/>
              <a:buNone/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		 </a:t>
            </a:r>
            <a:r>
              <a:rPr lang="en-US" sz="2000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f</a:t>
            </a:r>
            <a:r>
              <a:rPr lang="en-US" sz="2000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 (</a:t>
            </a:r>
            <a:r>
              <a:rPr lang="en-US" sz="2000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x</a:t>
            </a:r>
            <a:r>
              <a:rPr lang="en-US" sz="2000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)  ;  </a:t>
            </a:r>
            <a:r>
              <a:rPr lang="en-US" sz="2000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g</a:t>
            </a:r>
            <a:r>
              <a:rPr lang="en-US" sz="2000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 (</a:t>
            </a:r>
            <a:r>
              <a:rPr lang="en-US" sz="2000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y</a:t>
            </a:r>
            <a:r>
              <a:rPr lang="en-US" sz="2000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0743" y="1129079"/>
            <a:ext cx="7146329" cy="1343769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err="1">
                <a:latin typeface="Comic Sans MS" pitchFamily="66" charset="0"/>
              </a:rPr>
              <a:t>Schreiben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Sie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eine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Instruktion</a:t>
            </a:r>
            <a:r>
              <a:rPr lang="en-US" sz="2800" dirty="0">
                <a:latin typeface="Comic Sans MS" pitchFamily="66" charset="0"/>
              </a:rPr>
              <a:t> pro </a:t>
            </a:r>
            <a:r>
              <a:rPr lang="en-US" sz="2800" dirty="0" err="1">
                <a:latin typeface="Comic Sans MS" pitchFamily="66" charset="0"/>
              </a:rPr>
              <a:t>Zeile</a:t>
            </a:r>
            <a:r>
              <a:rPr lang="en-US" sz="2800" dirty="0">
                <a:latin typeface="Comic Sans MS" pitchFamily="66" charset="0"/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>
                <a:latin typeface="Comic Sans MS" pitchFamily="66" charset="0"/>
              </a:rPr>
              <a:t>Lassen </a:t>
            </a:r>
            <a:r>
              <a:rPr lang="en-US" sz="2800" dirty="0" err="1">
                <a:latin typeface="Comic Sans MS" pitchFamily="66" charset="0"/>
              </a:rPr>
              <a:t>Sie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Semikola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weg</a:t>
            </a:r>
            <a:r>
              <a:rPr lang="en-US" sz="2800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29261" y="2569280"/>
            <a:ext cx="1311789" cy="43180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404482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99900" y="2577216"/>
            <a:ext cx="2252259" cy="43180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8013" y="819150"/>
            <a:ext cx="7977187" cy="4983163"/>
          </a:xfrm>
        </p:spPr>
        <p:txBody>
          <a:bodyPr/>
          <a:lstStyle/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Ein </a:t>
            </a:r>
            <a:r>
              <a:rPr lang="en-US" smtClean="0">
                <a:solidFill>
                  <a:srgbClr val="A50021"/>
                </a:solidFill>
              </a:rPr>
              <a:t>Ausdruck</a:t>
            </a:r>
            <a:r>
              <a:rPr lang="en-US" smtClean="0">
                <a:solidFill>
                  <a:schemeClr val="tx1"/>
                </a:solidFill>
              </a:rPr>
              <a:t> ist ein Programmelement, welches mögliche Laufzeitwerte bezeichnet.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Beispiele: </a:t>
            </a:r>
          </a:p>
          <a:p>
            <a:pPr marL="823913" lvl="1" eaLnBrk="1" hangingPunct="1">
              <a:buFont typeface="Wingdings" pitchFamily="127" charset="2"/>
              <a:buNone/>
            </a:pPr>
            <a:r>
              <a:rPr lang="en-US" sz="2800" i="1" smtClean="0"/>
              <a:t>Console</a:t>
            </a:r>
            <a:r>
              <a:rPr lang="en-US" sz="1800" i="1" smtClean="0"/>
              <a:t> </a:t>
            </a:r>
            <a:r>
              <a:rPr lang="en-US" sz="2800" baseline="-20000" smtClean="0">
                <a:sym typeface="Symbol" pitchFamily="127" charset="2"/>
              </a:rPr>
              <a:t></a:t>
            </a:r>
            <a:r>
              <a:rPr lang="en-US" sz="2800" i="1" smtClean="0"/>
              <a:t>show</a:t>
            </a:r>
            <a:r>
              <a:rPr lang="en-US" sz="2800" smtClean="0"/>
              <a:t> (</a:t>
            </a:r>
            <a:r>
              <a:rPr lang="en-US" sz="2800" i="1" smtClean="0"/>
              <a:t>Route1</a:t>
            </a:r>
            <a:r>
              <a:rPr lang="en-US" sz="2800" baseline="-20000" smtClean="0">
                <a:sym typeface="Symbol" pitchFamily="127" charset="2"/>
              </a:rPr>
              <a:t></a:t>
            </a:r>
            <a:r>
              <a:rPr lang="en-US" sz="2800" i="1" smtClean="0"/>
              <a:t>origin</a:t>
            </a:r>
            <a:r>
              <a:rPr lang="en-US" sz="1800" i="1" smtClean="0"/>
              <a:t> </a:t>
            </a:r>
            <a:r>
              <a:rPr lang="en-US" sz="2800" smtClean="0"/>
              <a:t>)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Vgl.: Mathematische Ausdrücke, z.B. </a:t>
            </a:r>
            <a:r>
              <a:rPr lang="en-US" smtClean="0">
                <a:solidFill>
                  <a:srgbClr val="0000FF"/>
                </a:solidFill>
              </a:rPr>
              <a:t>a + b</a:t>
            </a:r>
            <a:endParaRPr lang="en-US" smtClean="0"/>
          </a:p>
          <a:p>
            <a:pPr marL="0" indent="0" eaLnBrk="1" hangingPunct="1"/>
            <a:endParaRPr lang="en-US" sz="2000" smtClean="0"/>
          </a:p>
          <a:p>
            <a:pPr marL="0" indent="0" eaLnBrk="1" hangingPunct="1"/>
            <a:endParaRPr lang="en-US" sz="2000" smtClean="0"/>
          </a:p>
        </p:txBody>
      </p:sp>
      <p:sp>
        <p:nvSpPr>
          <p:cNvPr id="404483" name="AutoShap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78424" y="3521862"/>
            <a:ext cx="2791141" cy="433387"/>
          </a:xfrm>
          <a:prstGeom prst="wedgeRoundRectCallout">
            <a:avLst>
              <a:gd name="adj1" fmla="val -74653"/>
              <a:gd name="adj2" fmla="val -144870"/>
              <a:gd name="adj3" fmla="val 16667"/>
            </a:avLst>
          </a:prstGeom>
          <a:solidFill>
            <a:srgbClr val="FFFF7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err="1">
                <a:latin typeface="Comic Sans MS" pitchFamily="66" charset="0"/>
              </a:rPr>
              <a:t>Noch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ein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Ausdruck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6571" name="Rectangle 5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Ausdrücke (Expressions)</a:t>
            </a:r>
          </a:p>
        </p:txBody>
      </p:sp>
      <p:sp>
        <p:nvSpPr>
          <p:cNvPr id="404486" name="AutoShap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47934" y="1715232"/>
            <a:ext cx="1944687" cy="433387"/>
          </a:xfrm>
          <a:prstGeom prst="wedgeRoundRectCallout">
            <a:avLst>
              <a:gd name="adj1" fmla="val -80532"/>
              <a:gd name="adj2" fmla="val 130954"/>
              <a:gd name="adj3" fmla="val 16667"/>
            </a:avLst>
          </a:prstGeom>
          <a:solidFill>
            <a:srgbClr val="FFFF7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 err="1">
                <a:latin typeface="Comic Sans MS" pitchFamily="66" charset="0"/>
              </a:rPr>
              <a:t>Ein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Ausdruck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Syntax (syntax) und Semantik (semantics)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/>
            <a:endParaRPr lang="en-US"/>
          </a:p>
          <a:p>
            <a:pPr marL="0" indent="0" eaLnBrk="1" hangingPunct="1"/>
            <a:r>
              <a:rPr lang="en-US">
                <a:solidFill>
                  <a:schemeClr val="tx1"/>
                </a:solidFill>
              </a:rPr>
              <a:t>Ein Ausdruck, z.B.</a:t>
            </a:r>
            <a:r>
              <a:rPr lang="en-US"/>
              <a:t> </a:t>
            </a:r>
            <a:r>
              <a:rPr lang="en-US" i="1">
                <a:solidFill>
                  <a:srgbClr val="0000FF"/>
                </a:solidFill>
              </a:rPr>
              <a:t>Route1</a:t>
            </a:r>
            <a:r>
              <a:rPr lang="en-US" sz="2800" baseline="-2000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>
                <a:solidFill>
                  <a:srgbClr val="0000FF"/>
                </a:solidFill>
              </a:rPr>
              <a:t>origin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ist kein Wert, sondern</a:t>
            </a:r>
            <a:r>
              <a:rPr lang="en-US"/>
              <a:t> </a:t>
            </a:r>
            <a:r>
              <a:rPr lang="en-US">
                <a:solidFill>
                  <a:srgbClr val="990000"/>
                </a:solidFill>
              </a:rPr>
              <a:t>bezeichnet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zukünftige Laufzeitwerte.</a:t>
            </a:r>
          </a:p>
          <a:p>
            <a:pPr marL="0" indent="0" eaLnBrk="1" hangingPunct="1"/>
            <a:endParaRPr lang="en-US">
              <a:solidFill>
                <a:schemeClr val="tx1"/>
              </a:solidFill>
            </a:endParaRPr>
          </a:p>
          <a:p>
            <a:pPr marL="0" indent="0" eaLnBrk="1" hangingPunct="1"/>
            <a:r>
              <a:rPr lang="en-US">
                <a:solidFill>
                  <a:schemeClr val="tx1"/>
                </a:solidFill>
              </a:rPr>
              <a:t>Eine Instruktion, z.B.</a:t>
            </a:r>
            <a:r>
              <a:rPr lang="en-US"/>
              <a:t> </a:t>
            </a:r>
            <a:r>
              <a:rPr lang="en-US" i="1">
                <a:solidFill>
                  <a:srgbClr val="0000FF"/>
                </a:solidFill>
              </a:rPr>
              <a:t>Paris</a:t>
            </a:r>
            <a:r>
              <a:rPr lang="en-US" sz="2800" baseline="-2000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>
                <a:solidFill>
                  <a:srgbClr val="0000FF"/>
                </a:solidFill>
              </a:rPr>
              <a:t>display</a:t>
            </a:r>
            <a:r>
              <a:rPr lang="en-US">
                <a:solidFill>
                  <a:schemeClr val="accent2"/>
                </a:solidFill>
              </a:rPr>
              <a:t>  </a:t>
            </a:r>
            <a:r>
              <a:rPr lang="en-US">
                <a:solidFill>
                  <a:srgbClr val="990000"/>
                </a:solidFill>
              </a:rPr>
              <a:t>bezeichnet</a:t>
            </a:r>
            <a:r>
              <a:rPr lang="en-US"/>
              <a:t> </a:t>
            </a:r>
            <a:r>
              <a:rPr lang="en-US">
                <a:solidFill>
                  <a:schemeClr val="tx1"/>
                </a:solidFill>
              </a:rPr>
              <a:t>eine Operation, die während der Laufzeit ausgeführt wird.</a:t>
            </a:r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  <a:p>
            <a:pPr lvl="1" eaLnBrk="1" hangingPunct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762" y="887172"/>
            <a:ext cx="8569687" cy="235636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dirty="0">
                <a:latin typeface="Comic Sans MS" pitchFamily="66" charset="0"/>
              </a:rPr>
              <a:t>Die </a:t>
            </a:r>
            <a:r>
              <a:rPr lang="en-US" dirty="0">
                <a:solidFill>
                  <a:srgbClr val="A50021"/>
                </a:solidFill>
                <a:latin typeface="Comic Sans MS" pitchFamily="66" charset="0"/>
              </a:rPr>
              <a:t>Syntax</a:t>
            </a:r>
            <a:r>
              <a:rPr lang="en-US" b="1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eines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Programmes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ist</a:t>
            </a:r>
            <a:r>
              <a:rPr lang="en-US" dirty="0">
                <a:latin typeface="Comic Sans MS" pitchFamily="66" charset="0"/>
              </a:rPr>
              <a:t> die </a:t>
            </a:r>
            <a:r>
              <a:rPr lang="en-US" dirty="0" err="1">
                <a:latin typeface="Comic Sans MS" pitchFamily="66" charset="0"/>
              </a:rPr>
              <a:t>Struktur</a:t>
            </a:r>
            <a:r>
              <a:rPr lang="en-US" dirty="0">
                <a:latin typeface="Comic Sans MS" pitchFamily="66" charset="0"/>
              </a:rPr>
              <a:t> und die Form seines (</a:t>
            </a:r>
            <a:r>
              <a:rPr lang="en-US" dirty="0" err="1">
                <a:latin typeface="Comic Sans MS" pitchFamily="66" charset="0"/>
              </a:rPr>
              <a:t>Programm</a:t>
            </a:r>
            <a:r>
              <a:rPr lang="en-US" dirty="0">
                <a:latin typeface="Comic Sans MS" pitchFamily="66" charset="0"/>
              </a:rPr>
              <a:t>-)</a:t>
            </a:r>
            <a:r>
              <a:rPr lang="en-US" dirty="0" err="1">
                <a:latin typeface="Comic Sans MS" pitchFamily="66" charset="0"/>
              </a:rPr>
              <a:t>Textes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>
              <a:spcBef>
                <a:spcPct val="20000"/>
              </a:spcBef>
              <a:defRPr/>
            </a:pPr>
            <a:endParaRPr lang="en-US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dirty="0">
                <a:latin typeface="Comic Sans MS" pitchFamily="66" charset="0"/>
              </a:rPr>
              <a:t>Die </a:t>
            </a:r>
            <a:r>
              <a:rPr lang="en-US" dirty="0" err="1">
                <a:solidFill>
                  <a:srgbClr val="A50021"/>
                </a:solidFill>
                <a:latin typeface="Comic Sans MS" pitchFamily="66" charset="0"/>
              </a:rPr>
              <a:t>Semantik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eines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Programmes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ist</a:t>
            </a:r>
            <a:r>
              <a:rPr lang="en-US" dirty="0">
                <a:latin typeface="Comic Sans MS" pitchFamily="66" charset="0"/>
              </a:rPr>
              <a:t> die </a:t>
            </a:r>
            <a:r>
              <a:rPr lang="en-US" dirty="0" err="1">
                <a:latin typeface="Comic Sans MS" pitchFamily="66" charset="0"/>
              </a:rPr>
              <a:t>Menge</a:t>
            </a:r>
            <a:r>
              <a:rPr lang="en-US" dirty="0">
                <a:latin typeface="Comic Sans MS" pitchFamily="66" charset="0"/>
              </a:rPr>
              <a:t> von </a:t>
            </a:r>
            <a:r>
              <a:rPr lang="en-US" dirty="0" err="1">
                <a:latin typeface="Comic Sans MS" pitchFamily="66" charset="0"/>
              </a:rPr>
              <a:t>Eigenschaften</a:t>
            </a:r>
            <a:r>
              <a:rPr lang="en-US" dirty="0">
                <a:latin typeface="Comic Sans MS" pitchFamily="66" charset="0"/>
              </a:rPr>
              <a:t> seiner </a:t>
            </a:r>
            <a:r>
              <a:rPr lang="en-US" dirty="0" err="1">
                <a:latin typeface="Comic Sans MS" pitchFamily="66" charset="0"/>
              </a:rPr>
              <a:t>möglichen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Ausführungen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Syntax und Semantik: Definitionen</a:t>
            </a:r>
          </a:p>
        </p:txBody>
      </p:sp>
      <p:sp>
        <p:nvSpPr>
          <p:cNvPr id="70661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09813" y="3721100"/>
            <a:ext cx="6259512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9388" lvl="1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127" charset="2"/>
              <a:buNone/>
            </a:pPr>
            <a:r>
              <a:rPr lang="en-US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Die Syntax ist die Art, wie Sie ein Programm schreiben: Zeichen, daraus geformte Wörter und aus diesen Wörtern geformte grössere Strukturen.</a:t>
            </a:r>
          </a:p>
          <a:p>
            <a:pPr marL="179388" lvl="1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127" charset="2"/>
              <a:buNone/>
            </a:pPr>
            <a:endParaRPr lang="en-US">
              <a:solidFill>
                <a:srgbClr val="0033CC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pPr marL="179388" lvl="1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127" charset="2"/>
              <a:buNone/>
            </a:pPr>
            <a:r>
              <a:rPr lang="en-US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Die Semantik ist der Effekt, den Sie von Ihrem Programm erwarten.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Syntax und Semantik</a:t>
            </a:r>
          </a:p>
        </p:txBody>
      </p:sp>
      <p:graphicFrame>
        <p:nvGraphicFramePr>
          <p:cNvPr id="330780" name="Group 28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249238" y="877888"/>
          <a:ext cx="8594725" cy="2268537"/>
        </p:xfrm>
        <a:graphic>
          <a:graphicData uri="http://schemas.openxmlformats.org/drawingml/2006/table">
            <a:tbl>
              <a:tblPr/>
              <a:tblGrid>
                <a:gridCol w="4298172"/>
                <a:gridCol w="4296552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mic Sans MS" pitchFamily="66" charset="0"/>
                        </a:rPr>
                        <a:t>Syntax</a:t>
                      </a:r>
                    </a:p>
                  </a:txBody>
                  <a:tcPr marL="93284" marR="932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omic Sans MS" pitchFamily="66" charset="0"/>
                        </a:rPr>
                        <a:t>Semantik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284" marR="93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Instruktion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284" marR="932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Befehl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284" marR="93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Ausdruck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284" marR="932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Abfrage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3284" marR="932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2" name="Rectangle 9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5610" y="714703"/>
            <a:ext cx="8928000" cy="571762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3600">
              <a:latin typeface="Comic Sans MS" pitchFamily="66" charset="0"/>
            </a:endParaRPr>
          </a:p>
        </p:txBody>
      </p:sp>
      <p:sp>
        <p:nvSpPr>
          <p:cNvPr id="317528" name="Rectangle 8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2" y="2554009"/>
            <a:ext cx="5423339" cy="3520964"/>
          </a:xfrm>
          <a:prstGeom prst="rect">
            <a:avLst/>
          </a:prstGeom>
          <a:solidFill>
            <a:srgbClr val="DCBC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9" name="Text Box 8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05699" y="1627519"/>
            <a:ext cx="3053578" cy="461665"/>
          </a:xfrm>
          <a:prstGeom prst="rect">
            <a:avLst/>
          </a:prstGeom>
          <a:solidFill>
            <a:srgbClr val="DCBCC2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Featuredeklaration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30" name="Line 9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887312" y="2091557"/>
            <a:ext cx="420416" cy="43092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n w="38100">
                <a:solidFill>
                  <a:schemeClr val="tx1"/>
                </a:solidFill>
              </a:ln>
              <a:latin typeface="Comic Sans MS" pitchFamily="66" charset="0"/>
            </a:endParaRPr>
          </a:p>
        </p:txBody>
      </p:sp>
      <p:sp>
        <p:nvSpPr>
          <p:cNvPr id="317522" name="Rectangle 8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23973" y="1379099"/>
            <a:ext cx="1587119" cy="339766"/>
          </a:xfrm>
          <a:prstGeom prst="rect">
            <a:avLst/>
          </a:prstGeom>
          <a:solidFill>
            <a:srgbClr val="A3FF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3" name="Rectangle 8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17238" y="1791794"/>
            <a:ext cx="1656535" cy="421342"/>
          </a:xfrm>
          <a:prstGeom prst="rect">
            <a:avLst/>
          </a:prstGeom>
          <a:solidFill>
            <a:srgbClr val="A3FF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4" name="Text Box 8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12707" y="876531"/>
            <a:ext cx="2305164" cy="461665"/>
          </a:xfrm>
          <a:prstGeom prst="rect">
            <a:avLst/>
          </a:prstGeom>
          <a:solidFill>
            <a:srgbClr val="A3FFED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Klassennamen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25" name="Line 8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23201" y="1261241"/>
            <a:ext cx="1342485" cy="58119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7" name="Rectangle 7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03914" y="2917471"/>
            <a:ext cx="3960813" cy="4171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9" name="Text Box 7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39540" y="2471641"/>
            <a:ext cx="1926164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Kommentar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20" name="Line 8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5964727" y="2690649"/>
            <a:ext cx="1003632" cy="23041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0" name="Rectangle 7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6771" y="3668053"/>
            <a:ext cx="3384875" cy="1765792"/>
          </a:xfrm>
          <a:prstGeom prst="rect">
            <a:avLst/>
          </a:prstGeom>
          <a:solidFill>
            <a:srgbClr val="FFFF79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1" name="Line 7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190596" y="4981903"/>
            <a:ext cx="578069" cy="241735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2" name="Text Box 7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19461" y="4925573"/>
            <a:ext cx="2405269" cy="461665"/>
          </a:xfrm>
          <a:prstGeom prst="rect">
            <a:avLst/>
          </a:prstGeom>
          <a:solidFill>
            <a:srgbClr val="FFFF7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Featurerumpf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492" name="Rectangle 5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00556" y="4645569"/>
            <a:ext cx="2816772" cy="6831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317494" name="Rectangle 5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69024" y="3894463"/>
            <a:ext cx="2459417" cy="63549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317506" name="Text Box 6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20349" y="4212786"/>
            <a:ext cx="2365233" cy="461665"/>
          </a:xfrm>
          <a:prstGeom prst="rect">
            <a:avLst/>
          </a:prstGeom>
          <a:solidFill>
            <a:srgbClr val="00CC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Instruktionen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7507" name="Line 6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5528440" y="4225158"/>
            <a:ext cx="1012548" cy="268751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08" name="Line 6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893287" y="4508939"/>
            <a:ext cx="602105" cy="448732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4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93325" y="4750672"/>
            <a:ext cx="1457882" cy="489274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3" name="Rectangle 4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52421" y="4740134"/>
            <a:ext cx="1060639" cy="489274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2" name="Rectangle 4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240889" y="4010733"/>
            <a:ext cx="1098368" cy="4283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1" name="Rectangle 4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2132" y="4021243"/>
            <a:ext cx="873360" cy="4283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5" name="Line 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668840" y="3384332"/>
            <a:ext cx="1721449" cy="619908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6" name="Line 4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412828" y="3405351"/>
            <a:ext cx="945930" cy="1334815"/>
          </a:xfrm>
          <a:prstGeom prst="line">
            <a:avLst/>
          </a:prstGeom>
          <a:noFill/>
          <a:ln w="3175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8" name="Text Box 4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799" y="3139635"/>
            <a:ext cx="2458995" cy="461665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Featurenamen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4831" name="Rectangle 38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Syntaxstruktur einer Klasse</a:t>
            </a:r>
          </a:p>
        </p:txBody>
      </p:sp>
      <p:sp>
        <p:nvSpPr>
          <p:cNvPr id="74832" name="Rectangle 4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96863" y="1219200"/>
            <a:ext cx="5935662" cy="51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de-DE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c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lass</a:t>
            </a:r>
            <a:r>
              <a:rPr lang="en-US" b="1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PREVIEW  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inherit</a:t>
            </a:r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 </a:t>
            </a:r>
          </a:p>
          <a:p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		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TOURISM</a:t>
            </a:r>
          </a:p>
          <a:p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feature</a:t>
            </a:r>
          </a:p>
          <a:p>
            <a:r>
              <a:rPr lang="en-US" i="1">
                <a:solidFill>
                  <a:srgbClr val="009900"/>
                </a:solidFill>
                <a:ea typeface="ＭＳ Ｐゴシック" pitchFamily="127" charset="-128"/>
                <a:cs typeface="ＭＳ Ｐゴシック" pitchFamily="127" charset="-128"/>
              </a:rPr>
              <a:t>	explore</a:t>
            </a:r>
            <a:r>
              <a:rPr lang="en-US" i="1">
                <a:ea typeface="ＭＳ Ｐゴシック" pitchFamily="127" charset="-128"/>
                <a:cs typeface="ＭＳ Ｐゴシック" pitchFamily="127" charset="-128"/>
              </a:rPr>
              <a:t> </a:t>
            </a:r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>
                <a:solidFill>
                  <a:srgbClr val="CC0000"/>
                </a:solidFill>
                <a:ea typeface="ＭＳ Ｐゴシック" pitchFamily="127" charset="-128"/>
                <a:cs typeface="ＭＳ Ｐゴシック" pitchFamily="127" charset="-128"/>
              </a:rPr>
              <a:t>		</a:t>
            </a:r>
            <a:r>
              <a:rPr lang="en-US">
                <a:solidFill>
                  <a:srgbClr val="990000"/>
                </a:solidFill>
                <a:ea typeface="ＭＳ Ｐゴシック" pitchFamily="127" charset="-128"/>
                <a:cs typeface="ＭＳ Ｐゴシック" pitchFamily="127" charset="-128"/>
              </a:rPr>
              <a:t>-- Infos zur Stadt.</a:t>
            </a: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		do</a:t>
            </a:r>
          </a:p>
          <a:p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>
                <a:solidFill>
                  <a:srgbClr val="CC0000"/>
                </a:solidFill>
                <a:ea typeface="ＭＳ Ｐゴシック" pitchFamily="127" charset="-128"/>
                <a:cs typeface="ＭＳ Ｐゴシック" pitchFamily="127" charset="-128"/>
              </a:rPr>
              <a:t>			 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Paris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 </a:t>
            </a:r>
            <a:r>
              <a:rPr lang="en-US" baseline="-20000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</a:t>
            </a:r>
            <a:r>
              <a:rPr lang="en-US"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display</a:t>
            </a:r>
          </a:p>
          <a:p>
            <a:endParaRPr lang="en-US">
              <a:ea typeface="ＭＳ Ｐゴシック" pitchFamily="127" charset="-128"/>
              <a:cs typeface="ＭＳ Ｐゴシック" pitchFamily="127" charset="-128"/>
            </a:endParaRPr>
          </a:p>
          <a:p>
            <a:pPr>
              <a:lnSpc>
                <a:spcPct val="130000"/>
              </a:lnSpc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			 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Louvre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baseline="-20000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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spotlight</a:t>
            </a:r>
          </a:p>
          <a:p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		end</a:t>
            </a: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end</a:t>
            </a:r>
          </a:p>
        </p:txBody>
      </p:sp>
      <p:sp>
        <p:nvSpPr>
          <p:cNvPr id="41" name="Line 8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6265" y="1219200"/>
            <a:ext cx="2427889" cy="12612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1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1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7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7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3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7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17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17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7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3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7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7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Rounded MT Bold" pitchFamily="127" charset="0"/>
              </a:rPr>
              <a:t>Programmier- vs natürliche Sprachen: Ähnlichkeiten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33400" lvl="1" indent="-354013" eaLnBrk="1" hangingPunct="1"/>
            <a:r>
              <a:rPr lang="en-US" smtClean="0"/>
              <a:t>Allgemeine Form eines Textes: Abfolge von Wörtern</a:t>
            </a:r>
          </a:p>
          <a:p>
            <a:pPr marL="533400" lvl="1" indent="-354013" eaLnBrk="1" hangingPunct="1"/>
            <a:endParaRPr lang="en-US" smtClean="0"/>
          </a:p>
          <a:p>
            <a:pPr marL="533400" lvl="1" indent="-354013" eaLnBrk="1" hangingPunct="1"/>
            <a:r>
              <a:rPr lang="en-US" smtClean="0"/>
              <a:t>Unterscheidung von Syntax und Semantik</a:t>
            </a:r>
          </a:p>
          <a:p>
            <a:pPr marL="533400" lvl="1" indent="-354013" eaLnBrk="1" hangingPunct="1"/>
            <a:endParaRPr lang="en-US" smtClean="0"/>
          </a:p>
          <a:p>
            <a:pPr marL="533400" lvl="1" indent="-354013" eaLnBrk="1" hangingPunct="1"/>
            <a:r>
              <a:rPr lang="en-US" smtClean="0"/>
              <a:t>Einige Wörter sind vordefiniert, einige benutzerdefiniert.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Rounded MT Bold" pitchFamily="127" charset="0"/>
              </a:rPr>
              <a:t>Programmier- vs natürliche Sprachen: Unterschiede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33400" lvl="1" indent="-354013" eaLnBrk="1" hangingPunct="1"/>
            <a:r>
              <a:rPr lang="en-US" smtClean="0"/>
              <a:t>Die</a:t>
            </a:r>
            <a:r>
              <a:rPr lang="en-US" smtClean="0">
                <a:solidFill>
                  <a:srgbClr val="990000"/>
                </a:solidFill>
              </a:rPr>
              <a:t> Macht von Ausdrücken</a:t>
            </a:r>
            <a:r>
              <a:rPr lang="en-US" smtClean="0"/>
              <a:t> ist in natürlichen Sprachen viel grösser.</a:t>
            </a:r>
          </a:p>
          <a:p>
            <a:pPr marL="533400" lvl="1" indent="-354013" eaLnBrk="1" hangingPunct="1"/>
            <a:endParaRPr lang="en-US" smtClean="0"/>
          </a:p>
          <a:p>
            <a:pPr marL="533400" lvl="1" indent="-354013" eaLnBrk="1" hangingPunct="1"/>
            <a:r>
              <a:rPr lang="en-US" smtClean="0"/>
              <a:t>Die</a:t>
            </a:r>
            <a:r>
              <a:rPr lang="en-US" smtClean="0">
                <a:solidFill>
                  <a:srgbClr val="990000"/>
                </a:solidFill>
              </a:rPr>
              <a:t> Präzision</a:t>
            </a:r>
            <a:r>
              <a:rPr lang="en-US" smtClean="0"/>
              <a:t> hingegen ist in Programmiersprachen viel höher.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Programmiersprachen sind eine Erweiterung der mathematischen Notation.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>
                <a:solidFill>
                  <a:srgbClr val="990000"/>
                </a:solidFill>
              </a:rPr>
              <a:t>Kommentare</a:t>
            </a:r>
            <a:r>
              <a:rPr lang="en-US" smtClean="0"/>
              <a:t> sind kleine Ausschnitte aus natürlichen Sprachen, die in Programmen vorkommen.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762" y="887173"/>
            <a:ext cx="8569687" cy="958560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dirty="0" err="1">
                <a:latin typeface="Comic Sans MS" pitchFamily="66" charset="0"/>
              </a:rPr>
              <a:t>Benutzen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Sie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Wörter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natürlichen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Sprachen</a:t>
            </a:r>
            <a:r>
              <a:rPr lang="en-US" dirty="0">
                <a:latin typeface="Comic Sans MS" pitchFamily="66" charset="0"/>
              </a:rPr>
              <a:t> (</a:t>
            </a:r>
            <a:r>
              <a:rPr lang="en-US" dirty="0" err="1">
                <a:latin typeface="Comic Sans MS" pitchFamily="66" charset="0"/>
              </a:rPr>
              <a:t>z.B</a:t>
            </a:r>
            <a:r>
              <a:rPr lang="en-US" dirty="0">
                <a:latin typeface="Comic Sans MS" pitchFamily="66" charset="0"/>
              </a:rPr>
              <a:t>. </a:t>
            </a:r>
            <a:r>
              <a:rPr lang="en-US" dirty="0" err="1">
                <a:latin typeface="Comic Sans MS" pitchFamily="66" charset="0"/>
              </a:rPr>
              <a:t>Englisch</a:t>
            </a:r>
            <a:r>
              <a:rPr lang="en-US" dirty="0">
                <a:latin typeface="Comic Sans MS" pitchFamily="66" charset="0"/>
              </a:rPr>
              <a:t>, Deutsch) </a:t>
            </a:r>
            <a:r>
              <a:rPr lang="en-US" dirty="0" err="1">
                <a:latin typeface="Comic Sans MS" pitchFamily="66" charset="0"/>
              </a:rPr>
              <a:t>für</a:t>
            </a:r>
            <a:r>
              <a:rPr lang="en-US" dirty="0">
                <a:latin typeface="Comic Sans MS" pitchFamily="66" charset="0"/>
              </a:rPr>
              <a:t> die </a:t>
            </a:r>
            <a:r>
              <a:rPr lang="en-US" dirty="0" err="1">
                <a:latin typeface="Comic Sans MS" pitchFamily="66" charset="0"/>
              </a:rPr>
              <a:t>Namen</a:t>
            </a:r>
            <a:r>
              <a:rPr lang="en-US" dirty="0">
                <a:latin typeface="Comic Sans MS" pitchFamily="66" charset="0"/>
              </a:rPr>
              <a:t>, die </a:t>
            </a:r>
            <a:r>
              <a:rPr lang="en-US" dirty="0" err="1">
                <a:latin typeface="Comic Sans MS" pitchFamily="66" charset="0"/>
              </a:rPr>
              <a:t>Sie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definieren</a:t>
            </a:r>
            <a:r>
              <a:rPr lang="en-US" dirty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Stilregel</a:t>
            </a:r>
          </a:p>
        </p:txBody>
      </p:sp>
      <p:sp>
        <p:nvSpPr>
          <p:cNvPr id="80901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4025" y="2606675"/>
            <a:ext cx="8485188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Font typeface="Wingdings" pitchFamily="127" charset="2"/>
              <a:buNone/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Beispiele:</a:t>
            </a: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127" charset="2"/>
              <a:buChar char="Ø"/>
            </a:pP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Paris</a:t>
            </a:r>
            <a:r>
              <a:rPr lang="en-US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,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Route1</a:t>
            </a: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127" charset="2"/>
              <a:buChar char="Ø"/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Featurenamen:</a:t>
            </a:r>
            <a:r>
              <a:rPr lang="en-US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show</a:t>
            </a:r>
            <a:r>
              <a:rPr lang="en-US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,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origin</a:t>
            </a: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127" charset="2"/>
              <a:buChar char="Ø"/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Klassennamen:</a:t>
            </a:r>
            <a:r>
              <a:rPr lang="en-US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PREVIEW</a:t>
            </a:r>
            <a:r>
              <a:rPr lang="en-US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,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TOURISM</a:t>
            </a:r>
          </a:p>
          <a:p>
            <a:pPr marL="742950" lvl="1" indent="-285750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127" charset="2"/>
              <a:buChar char="Ø"/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Mit mehreren Wörtern:</a:t>
            </a:r>
            <a:r>
              <a:rPr lang="en-US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show_start</a:t>
            </a:r>
            <a:r>
              <a:rPr lang="en-US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,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TRAFFIC_TAXI</a:t>
            </a:r>
          </a:p>
          <a:p>
            <a:pPr>
              <a:spcBef>
                <a:spcPct val="20000"/>
              </a:spcBef>
              <a:buFont typeface="Wingdings" pitchFamily="127" charset="2"/>
              <a:buNone/>
            </a:pPr>
            <a:endParaRPr lang="en-US">
              <a:ea typeface="ＭＳ Ｐゴシック" pitchFamily="127" charset="-128"/>
              <a:cs typeface="ＭＳ Ｐゴシック" pitchFamily="127" charset="-128"/>
            </a:endParaRPr>
          </a:p>
          <a:p>
            <a:pPr>
              <a:spcBef>
                <a:spcPct val="20000"/>
              </a:spcBef>
              <a:buFont typeface="Wingdings" pitchFamily="127" charset="2"/>
              <a:buNone/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Die Schlüsselwörter von Eiffel sind englische Wörter: </a:t>
            </a:r>
            <a:r>
              <a:rPr lang="en-US" b="1">
                <a:solidFill>
                  <a:srgbClr val="333399"/>
                </a:solidFill>
                <a:ea typeface="ＭＳ Ｐゴシック" pitchFamily="127" charset="-128"/>
                <a:cs typeface="ＭＳ Ｐゴシック" pitchFamily="127" charset="-128"/>
              </a:rPr>
              <a:t>inherit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, </a:t>
            </a:r>
            <a:r>
              <a:rPr lang="en-US" b="1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</a:rPr>
              <a:t>do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, </a:t>
            </a:r>
            <a:r>
              <a:rPr lang="en-US" b="1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</a:rPr>
              <a:t>end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...</a:t>
            </a:r>
          </a:p>
          <a:p>
            <a:pPr>
              <a:spcBef>
                <a:spcPct val="20000"/>
              </a:spcBef>
              <a:buFont typeface="Wingdings" pitchFamily="127" charset="2"/>
              <a:buNone/>
            </a:pPr>
            <a:endParaRPr lang="en-US">
              <a:ea typeface="ＭＳ Ｐゴシック" pitchFamily="127" charset="-128"/>
              <a:cs typeface="ＭＳ Ｐゴシック" pitchFamily="127" charset="-128"/>
            </a:endParaRPr>
          </a:p>
          <a:p>
            <a:pPr>
              <a:spcBef>
                <a:spcPct val="20000"/>
              </a:spcBef>
              <a:buFont typeface="Wingdings" pitchFamily="127" charset="2"/>
              <a:buNone/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Insbesondere sind alle Schlüsselwörter </a:t>
            </a:r>
            <a:r>
              <a:rPr lang="en-US">
                <a:solidFill>
                  <a:srgbClr val="990000"/>
                </a:solidFill>
                <a:ea typeface="ＭＳ Ｐゴシック" pitchFamily="127" charset="-128"/>
                <a:cs typeface="ＭＳ Ｐゴシック" pitchFamily="127" charset="-128"/>
              </a:rPr>
              <a:t>Einzelwörter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, bis auf </a:t>
            </a:r>
            <a:r>
              <a:rPr lang="en-US" b="1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</a:rPr>
              <a:t>elseif</a:t>
            </a:r>
            <a:endParaRPr lang="en-US">
              <a:ea typeface="ＭＳ Ｐゴシック" pitchFamily="127" charset="-128"/>
              <a:cs typeface="ＭＳ Ｐゴシック" pitchFamily="127" charset="-128"/>
            </a:endParaRPr>
          </a:p>
          <a:p>
            <a:pPr>
              <a:spcBef>
                <a:spcPct val="20000"/>
              </a:spcBef>
              <a:buFont typeface="Wingdings" pitchFamily="127" charset="2"/>
              <a:buNone/>
            </a:pPr>
            <a:endParaRPr lang="en-US">
              <a:ea typeface="ＭＳ Ｐゴシック" pitchFamily="127" charset="-128"/>
              <a:cs typeface="ＭＳ Ｐゴシック" pitchFamily="127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2" name="Rectangle 9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6000" y="774338"/>
            <a:ext cx="8928000" cy="571762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3600">
              <a:latin typeface="Comic Sans MS" pitchFamily="66" charset="0"/>
            </a:endParaRPr>
          </a:p>
        </p:txBody>
      </p:sp>
      <p:sp>
        <p:nvSpPr>
          <p:cNvPr id="317528" name="Rectangle 8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2" y="2554009"/>
            <a:ext cx="5423339" cy="3520964"/>
          </a:xfrm>
          <a:prstGeom prst="rect">
            <a:avLst/>
          </a:prstGeom>
          <a:solidFill>
            <a:srgbClr val="DCBC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9" name="Text Box 8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05699" y="1627519"/>
            <a:ext cx="3053578" cy="461665"/>
          </a:xfrm>
          <a:prstGeom prst="rect">
            <a:avLst/>
          </a:prstGeom>
          <a:solidFill>
            <a:srgbClr val="DCBCC2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Featuredeklaration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30" name="Line 9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887312" y="2091557"/>
            <a:ext cx="420416" cy="43092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n w="38100">
                <a:solidFill>
                  <a:schemeClr val="tx1"/>
                </a:solidFill>
              </a:ln>
              <a:latin typeface="Comic Sans MS" pitchFamily="66" charset="0"/>
            </a:endParaRPr>
          </a:p>
        </p:txBody>
      </p:sp>
      <p:sp>
        <p:nvSpPr>
          <p:cNvPr id="317522" name="Rectangle 8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23973" y="1379099"/>
            <a:ext cx="1587119" cy="339766"/>
          </a:xfrm>
          <a:prstGeom prst="rect">
            <a:avLst/>
          </a:prstGeom>
          <a:solidFill>
            <a:srgbClr val="A3FF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3" name="Rectangle 8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17238" y="1791794"/>
            <a:ext cx="1656535" cy="421342"/>
          </a:xfrm>
          <a:prstGeom prst="rect">
            <a:avLst/>
          </a:prstGeom>
          <a:solidFill>
            <a:srgbClr val="A3FF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4" name="Text Box 8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12707" y="876531"/>
            <a:ext cx="2305164" cy="461665"/>
          </a:xfrm>
          <a:prstGeom prst="rect">
            <a:avLst/>
          </a:prstGeom>
          <a:solidFill>
            <a:srgbClr val="A3FFED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Klassennamen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25" name="Line 8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23201" y="1261241"/>
            <a:ext cx="1342485" cy="58119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7" name="Rectangle 7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03914" y="2917471"/>
            <a:ext cx="3960813" cy="4171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9" name="Text Box 7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39540" y="2471641"/>
            <a:ext cx="1886408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Kommentar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20" name="Line 8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5964727" y="2690649"/>
            <a:ext cx="1003632" cy="23041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0" name="Rectangle 7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6771" y="3668053"/>
            <a:ext cx="3384875" cy="1765792"/>
          </a:xfrm>
          <a:prstGeom prst="rect">
            <a:avLst/>
          </a:prstGeom>
          <a:solidFill>
            <a:srgbClr val="FFFF79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1" name="Line 7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190596" y="4981903"/>
            <a:ext cx="578069" cy="241735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2" name="Text Box 7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59217" y="4925573"/>
            <a:ext cx="2365513" cy="461665"/>
          </a:xfrm>
          <a:prstGeom prst="rect">
            <a:avLst/>
          </a:prstGeom>
          <a:solidFill>
            <a:srgbClr val="FFFF7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Featurerumpf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492" name="Rectangle 5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19738" y="4645569"/>
            <a:ext cx="2816772" cy="6831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317494" name="Rectangle 5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69024" y="3894463"/>
            <a:ext cx="2459417" cy="63549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317506" name="Text Box 6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20350" y="4212786"/>
            <a:ext cx="2236024" cy="461665"/>
          </a:xfrm>
          <a:prstGeom prst="rect">
            <a:avLst/>
          </a:prstGeom>
          <a:solidFill>
            <a:srgbClr val="00CC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Instruktionen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7507" name="Line 6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5528440" y="4225158"/>
            <a:ext cx="1012548" cy="268751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08" name="Line 6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952066" y="4508939"/>
            <a:ext cx="543325" cy="452528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4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444477" y="4750672"/>
            <a:ext cx="1457882" cy="489274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3" name="Rectangle 4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33239" y="4740134"/>
            <a:ext cx="1060639" cy="489274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2" name="Rectangle 4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11223" y="4010733"/>
            <a:ext cx="1098368" cy="4283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1" name="Rectangle 4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2132" y="4021243"/>
            <a:ext cx="873360" cy="4283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5" name="Line 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668840" y="3384332"/>
            <a:ext cx="1721449" cy="619908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6" name="Line 4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412828" y="3405351"/>
            <a:ext cx="945930" cy="1334815"/>
          </a:xfrm>
          <a:prstGeom prst="line">
            <a:avLst/>
          </a:prstGeom>
          <a:noFill/>
          <a:ln w="3175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8" name="Text Box 4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799" y="3139635"/>
            <a:ext cx="2458995" cy="461665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Featurenamen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3023" name="Rectangle 38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Syntaxstruktur einer Klasse</a:t>
            </a:r>
          </a:p>
        </p:txBody>
      </p:sp>
      <p:sp>
        <p:nvSpPr>
          <p:cNvPr id="83024" name="Rectangle 4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96863" y="1219200"/>
            <a:ext cx="5935662" cy="51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de-DE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c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lass</a:t>
            </a:r>
            <a:r>
              <a:rPr lang="en-US" b="1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PREVIEW  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inherit</a:t>
            </a:r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 </a:t>
            </a:r>
          </a:p>
          <a:p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		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TOURISM</a:t>
            </a:r>
          </a:p>
          <a:p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feature</a:t>
            </a:r>
          </a:p>
          <a:p>
            <a:r>
              <a:rPr lang="en-US" i="1">
                <a:solidFill>
                  <a:srgbClr val="009900"/>
                </a:solidFill>
                <a:ea typeface="ＭＳ Ｐゴシック" pitchFamily="127" charset="-128"/>
                <a:cs typeface="ＭＳ Ｐゴシック" pitchFamily="127" charset="-128"/>
              </a:rPr>
              <a:t>	explore</a:t>
            </a:r>
            <a:r>
              <a:rPr lang="en-US" i="1">
                <a:ea typeface="ＭＳ Ｐゴシック" pitchFamily="127" charset="-128"/>
                <a:cs typeface="ＭＳ Ｐゴシック" pitchFamily="127" charset="-128"/>
              </a:rPr>
              <a:t> </a:t>
            </a:r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>
                <a:solidFill>
                  <a:srgbClr val="CC0000"/>
                </a:solidFill>
                <a:ea typeface="ＭＳ Ｐゴシック" pitchFamily="127" charset="-128"/>
                <a:cs typeface="ＭＳ Ｐゴシック" pitchFamily="127" charset="-128"/>
              </a:rPr>
              <a:t>		</a:t>
            </a:r>
            <a:r>
              <a:rPr lang="en-US">
                <a:solidFill>
                  <a:srgbClr val="990000"/>
                </a:solidFill>
                <a:ea typeface="ＭＳ Ｐゴシック" pitchFamily="127" charset="-128"/>
                <a:cs typeface="ＭＳ Ｐゴシック" pitchFamily="127" charset="-128"/>
              </a:rPr>
              <a:t>-- Infos zur Stadt</a:t>
            </a: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		do</a:t>
            </a:r>
          </a:p>
          <a:p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>
                <a:solidFill>
                  <a:srgbClr val="CC0000"/>
                </a:solidFill>
                <a:ea typeface="ＭＳ Ｐゴシック" pitchFamily="127" charset="-128"/>
                <a:cs typeface="ＭＳ Ｐゴシック" pitchFamily="127" charset="-128"/>
              </a:rPr>
              <a:t>			 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Paris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 </a:t>
            </a:r>
            <a:r>
              <a:rPr lang="en-US" baseline="-20000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</a:t>
            </a:r>
            <a:r>
              <a:rPr lang="en-US"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display</a:t>
            </a:r>
          </a:p>
          <a:p>
            <a:endParaRPr lang="en-US">
              <a:ea typeface="ＭＳ Ｐゴシック" pitchFamily="127" charset="-128"/>
              <a:cs typeface="ＭＳ Ｐゴシック" pitchFamily="127" charset="-128"/>
            </a:endParaRPr>
          </a:p>
          <a:p>
            <a:pPr>
              <a:lnSpc>
                <a:spcPct val="130000"/>
              </a:lnSpc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			 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Louvre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baseline="-20000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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spotlight</a:t>
            </a:r>
          </a:p>
          <a:p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		end</a:t>
            </a: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end</a:t>
            </a:r>
          </a:p>
        </p:txBody>
      </p:sp>
      <p:sp>
        <p:nvSpPr>
          <p:cNvPr id="41" name="Line 8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6265" y="1219200"/>
            <a:ext cx="2427889" cy="12612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Programmiersprachen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49238" y="877888"/>
            <a:ext cx="8686800" cy="5645150"/>
          </a:xfrm>
        </p:spPr>
        <p:txBody>
          <a:bodyPr/>
          <a:lstStyle/>
          <a:p>
            <a:pPr marL="0" indent="0" eaLnBrk="1" hangingPunct="1">
              <a:buClr>
                <a:srgbClr val="990000"/>
              </a:buClr>
            </a:pPr>
            <a:r>
              <a:rPr lang="en-US" smtClean="0">
                <a:solidFill>
                  <a:srgbClr val="0000FF"/>
                </a:solidFill>
              </a:rPr>
              <a:t>Die Programmiersprache ist die Notation, welche die Syntax und die Semantik von Programmen definiert.</a:t>
            </a:r>
          </a:p>
          <a:p>
            <a:pPr marL="0" indent="0" eaLnBrk="1" hangingPunct="1">
              <a:buClr>
                <a:srgbClr val="990000"/>
              </a:buClr>
            </a:pPr>
            <a:endParaRPr lang="en-US" smtClean="0">
              <a:solidFill>
                <a:srgbClr val="0000FF"/>
              </a:solidFill>
            </a:endParaRPr>
          </a:p>
          <a:p>
            <a:pPr marL="0" indent="0" eaLnBrk="1" hangingPunct="1">
              <a:buClr>
                <a:srgbClr val="990000"/>
              </a:buClr>
            </a:pPr>
            <a:r>
              <a:rPr lang="en-US" smtClean="0">
                <a:solidFill>
                  <a:srgbClr val="0000FF"/>
                </a:solidFill>
              </a:rPr>
              <a:t>Unsere Programmiersprache ist Eiffel.</a:t>
            </a:r>
          </a:p>
          <a:p>
            <a:pPr marL="0" indent="0" eaLnBrk="1" hangingPunct="1">
              <a:buClr>
                <a:srgbClr val="990000"/>
              </a:buClr>
            </a:pPr>
            <a:endParaRPr lang="en-US" smtClean="0">
              <a:solidFill>
                <a:srgbClr val="0000FF"/>
              </a:solidFill>
            </a:endParaRPr>
          </a:p>
          <a:p>
            <a:pPr marL="0" indent="0" eaLnBrk="1" hangingPunct="1">
              <a:buClr>
                <a:srgbClr val="990000"/>
              </a:buClr>
            </a:pPr>
            <a:r>
              <a:rPr lang="en-US" smtClean="0">
                <a:solidFill>
                  <a:srgbClr val="0000FF"/>
                </a:solidFill>
              </a:rPr>
              <a:t>Es gibt (zu) viele Programmiersprachen! Manche sind allgemeiner, manche spezifischer.</a:t>
            </a:r>
          </a:p>
          <a:p>
            <a:pPr marL="0" indent="0" eaLnBrk="1" hangingPunct="1">
              <a:buClr>
                <a:srgbClr val="990000"/>
              </a:buClr>
            </a:pPr>
            <a:endParaRPr lang="en-US" smtClean="0">
              <a:solidFill>
                <a:srgbClr val="0000FF"/>
              </a:solidFill>
            </a:endParaRPr>
          </a:p>
          <a:p>
            <a:pPr marL="0" indent="0" eaLnBrk="1" hangingPunct="1">
              <a:buClr>
                <a:srgbClr val="990000"/>
              </a:buClr>
            </a:pPr>
            <a:r>
              <a:rPr lang="en-US" smtClean="0">
                <a:solidFill>
                  <a:srgbClr val="0000FF"/>
                </a:solidFill>
              </a:rPr>
              <a:t>Programmiersprachen sind </a:t>
            </a:r>
            <a:r>
              <a:rPr lang="en-US" smtClean="0">
                <a:solidFill>
                  <a:srgbClr val="990033"/>
                </a:solidFill>
              </a:rPr>
              <a:t>künstliche Notationen</a:t>
            </a:r>
            <a:r>
              <a:rPr lang="en-US" smtClean="0">
                <a:solidFill>
                  <a:srgbClr val="0000FF"/>
                </a:solidFill>
              </a:rPr>
              <a:t>, gestaltet für einen spezifischen Zweck (das Programmieren).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Exemplare (Specimens)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/>
            <a:r>
              <a:rPr lang="en-US" smtClean="0">
                <a:solidFill>
                  <a:srgbClr val="990033"/>
                </a:solidFill>
              </a:rPr>
              <a:t>Exemplar</a:t>
            </a:r>
            <a:r>
              <a:rPr lang="en-US" smtClean="0">
                <a:solidFill>
                  <a:schemeClr val="tx1"/>
                </a:solidFill>
              </a:rPr>
              <a:t>: Ein syntaktisches Element, z.B.:</a:t>
            </a:r>
          </a:p>
          <a:p>
            <a:pPr marL="0" indent="0" eaLnBrk="1" hangingPunct="1"/>
            <a:endParaRPr lang="en-US" smtClean="0">
              <a:solidFill>
                <a:schemeClr val="tx1"/>
              </a:solidFill>
            </a:endParaRPr>
          </a:p>
          <a:p>
            <a:pPr marL="823913" lvl="1" eaLnBrk="1" hangingPunct="1"/>
            <a:r>
              <a:rPr lang="en-US" smtClean="0">
                <a:solidFill>
                  <a:schemeClr val="tx1"/>
                </a:solidFill>
              </a:rPr>
              <a:t>Ein Klassenname, z.B.</a:t>
            </a:r>
            <a:r>
              <a:rPr lang="en-US" smtClean="0"/>
              <a:t> </a:t>
            </a:r>
            <a:r>
              <a:rPr lang="en-US" i="1" smtClean="0">
                <a:solidFill>
                  <a:srgbClr val="0000FF"/>
                </a:solidFill>
              </a:rPr>
              <a:t>PREVIEW</a:t>
            </a:r>
            <a:endParaRPr lang="en-US" smtClean="0">
              <a:solidFill>
                <a:srgbClr val="0000FF"/>
              </a:solidFill>
            </a:endParaRPr>
          </a:p>
          <a:p>
            <a:pPr marL="823913" lvl="1" eaLnBrk="1" hangingPunct="1"/>
            <a:r>
              <a:rPr lang="en-US" smtClean="0">
                <a:solidFill>
                  <a:schemeClr val="tx1"/>
                </a:solidFill>
              </a:rPr>
              <a:t>Eine Instruktion, z.B. </a:t>
            </a:r>
            <a:r>
              <a:rPr lang="en-US" i="1" smtClean="0">
                <a:solidFill>
                  <a:srgbClr val="0000FF"/>
                </a:solidFill>
              </a:rPr>
              <a:t>Paris</a:t>
            </a:r>
            <a:r>
              <a:rPr lang="en-US" baseline="-20000" smtClean="0">
                <a:solidFill>
                  <a:schemeClr val="accent2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display</a:t>
            </a:r>
          </a:p>
          <a:p>
            <a:pPr marL="823913" lvl="1" eaLnBrk="1" hangingPunct="1"/>
            <a:r>
              <a:rPr lang="en-US" smtClean="0">
                <a:solidFill>
                  <a:schemeClr val="tx1"/>
                </a:solidFill>
              </a:rPr>
              <a:t>Irgendeine der Boxen der vorigen Folie</a:t>
            </a:r>
          </a:p>
          <a:p>
            <a:pPr marL="823913" lvl="1" eaLnBrk="1" hangingPunct="1"/>
            <a:r>
              <a:rPr lang="en-US" smtClean="0">
                <a:solidFill>
                  <a:schemeClr val="tx1"/>
                </a:solidFill>
              </a:rPr>
              <a:t>Der gesamte Klassentext!</a:t>
            </a:r>
          </a:p>
          <a:p>
            <a:pPr marL="823913" lvl="1" eaLnBrk="1" hangingPunct="1"/>
            <a:endParaRPr lang="en-US" smtClean="0">
              <a:solidFill>
                <a:schemeClr val="tx1"/>
              </a:solidFill>
            </a:endParaRPr>
          </a:p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Exemplare können </a:t>
            </a:r>
            <a:r>
              <a:rPr lang="en-US" smtClean="0">
                <a:solidFill>
                  <a:srgbClr val="990033"/>
                </a:solidFill>
              </a:rPr>
              <a:t>verschachtelt</a:t>
            </a:r>
            <a:r>
              <a:rPr lang="en-US" smtClean="0">
                <a:solidFill>
                  <a:schemeClr val="tx1"/>
                </a:solidFill>
              </a:rPr>
              <a:t> (oder </a:t>
            </a:r>
            <a:r>
              <a:rPr lang="en-US" smtClean="0">
                <a:solidFill>
                  <a:srgbClr val="990033"/>
                </a:solidFill>
              </a:rPr>
              <a:t>eingebettet</a:t>
            </a:r>
            <a:r>
              <a:rPr lang="en-US" smtClean="0">
                <a:solidFill>
                  <a:schemeClr val="tx1"/>
                </a:solidFill>
              </a:rPr>
              <a:t>) sein.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Delimiter, wie z.B. Schlüsselwörter (</a:t>
            </a:r>
            <a:r>
              <a:rPr lang="en-US" b="1" smtClean="0">
                <a:solidFill>
                  <a:srgbClr val="003399"/>
                </a:solidFill>
                <a:latin typeface="Arial" pitchFamily="127" charset="0"/>
              </a:rPr>
              <a:t>do</a:t>
            </a:r>
            <a:r>
              <a:rPr lang="en-US" smtClean="0">
                <a:solidFill>
                  <a:schemeClr val="tx1"/>
                </a:solidFill>
              </a:rPr>
              <a:t>,</a:t>
            </a:r>
            <a:r>
              <a:rPr lang="en-US" smtClean="0"/>
              <a:t> </a:t>
            </a:r>
            <a:r>
              <a:rPr lang="en-US" b="1" smtClean="0">
                <a:solidFill>
                  <a:srgbClr val="003399"/>
                </a:solidFill>
                <a:latin typeface="Arial" pitchFamily="127" charset="0"/>
              </a:rPr>
              <a:t>end</a:t>
            </a:r>
            <a:r>
              <a:rPr lang="en-US" smtClean="0">
                <a:solidFill>
                  <a:schemeClr val="tx1"/>
                </a:solidFill>
              </a:rPr>
              <a:t>, ...), Semikola, Punkte </a:t>
            </a:r>
            <a:r>
              <a:rPr lang="en-US" smtClean="0">
                <a:solidFill>
                  <a:schemeClr val="tx1"/>
                </a:solidFill>
                <a:sym typeface="Symbol" pitchFamily="127" charset="2"/>
              </a:rPr>
              <a:t></a:t>
            </a:r>
            <a:r>
              <a:rPr lang="en-US" smtClean="0">
                <a:solidFill>
                  <a:schemeClr val="tx1"/>
                </a:solidFill>
              </a:rPr>
              <a:t> etc. sind</a:t>
            </a:r>
            <a:r>
              <a:rPr lang="en-US" smtClean="0"/>
              <a:t> </a:t>
            </a:r>
            <a:r>
              <a:rPr lang="en-US" smtClean="0">
                <a:solidFill>
                  <a:srgbClr val="990000"/>
                </a:solidFill>
              </a:rPr>
              <a:t>keine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Exemplare.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Rounded MT Bold" pitchFamily="127" charset="0"/>
              </a:rPr>
              <a:t>Exemplare (specimens) und Konstrukte (constructs)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2088" y="877888"/>
            <a:ext cx="8843962" cy="5645150"/>
          </a:xfrm>
        </p:spPr>
        <p:txBody>
          <a:bodyPr/>
          <a:lstStyle/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Ein</a:t>
            </a:r>
            <a:r>
              <a:rPr lang="en-US" smtClean="0"/>
              <a:t> </a:t>
            </a:r>
            <a:r>
              <a:rPr lang="en-US" smtClean="0">
                <a:solidFill>
                  <a:srgbClr val="990000"/>
                </a:solidFill>
              </a:rPr>
              <a:t>Konstrukt</a:t>
            </a:r>
            <a:r>
              <a:rPr lang="en-US" smtClean="0">
                <a:solidFill>
                  <a:schemeClr val="tx1"/>
                </a:solidFill>
              </a:rPr>
              <a:t> ist ein gewisser Typ eines syntaktischen Elements</a:t>
            </a:r>
            <a:endParaRPr lang="en-US">
              <a:solidFill>
                <a:schemeClr val="tx1"/>
              </a:solidFill>
            </a:endParaRPr>
          </a:p>
          <a:p>
            <a:pPr marL="0" indent="0" eaLnBrk="1" hangingPunct="1"/>
            <a:endParaRPr lang="en-US"/>
          </a:p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Jedes syntaktische Element ist ein </a:t>
            </a:r>
            <a:r>
              <a:rPr lang="en-US" smtClean="0">
                <a:solidFill>
                  <a:srgbClr val="990000"/>
                </a:solidFill>
              </a:rPr>
              <a:t>Exemplar</a:t>
            </a:r>
            <a:r>
              <a:rPr lang="en-US" smtClean="0">
                <a:solidFill>
                  <a:schemeClr val="tx1"/>
                </a:solidFill>
              </a:rPr>
              <a:t> eines gewissen Konstrukts</a:t>
            </a:r>
            <a:endParaRPr lang="en-US">
              <a:solidFill>
                <a:schemeClr val="tx1"/>
              </a:solidFill>
            </a:endParaRPr>
          </a:p>
          <a:p>
            <a:pPr marL="0" indent="0" eaLnBrk="1" hangingPunct="1"/>
            <a:endParaRPr lang="en-US">
              <a:solidFill>
                <a:schemeClr val="tx1"/>
              </a:solidFill>
            </a:endParaRPr>
          </a:p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Beispiele:</a:t>
            </a:r>
          </a:p>
          <a:p>
            <a:pPr marL="0" indent="0" eaLnBrk="1" hangingPunct="1"/>
            <a:endParaRPr lang="en-US">
              <a:solidFill>
                <a:schemeClr val="tx1"/>
              </a:solidFill>
            </a:endParaRPr>
          </a:p>
          <a:p>
            <a:pPr marL="823913" lvl="1" eaLnBrk="1" hangingPunct="1"/>
            <a:r>
              <a:rPr lang="en-US" i="1">
                <a:solidFill>
                  <a:srgbClr val="0000FF"/>
                </a:solidFill>
              </a:rPr>
              <a:t>display</a:t>
            </a:r>
            <a:r>
              <a:rPr lang="en-US"/>
              <a:t> </a:t>
            </a:r>
            <a:r>
              <a:rPr lang="en-US" smtClean="0">
                <a:solidFill>
                  <a:schemeClr val="tx1"/>
                </a:solidFill>
              </a:rPr>
              <a:t>ist ein Exemplar des Konstrukts</a:t>
            </a:r>
            <a:r>
              <a:rPr lang="en-US" smtClean="0"/>
              <a:t> </a:t>
            </a:r>
            <a:r>
              <a:rPr lang="en-US" i="1" smtClean="0">
                <a:solidFill>
                  <a:srgbClr val="0000FF"/>
                </a:solidFill>
              </a:rPr>
              <a:t>Feature_name</a:t>
            </a:r>
            <a:endParaRPr lang="en-US">
              <a:solidFill>
                <a:schemeClr val="tx1"/>
              </a:solidFill>
            </a:endParaRPr>
          </a:p>
          <a:p>
            <a:pPr marL="823913" lvl="1" eaLnBrk="1" hangingPunct="1"/>
            <a:endParaRPr lang="en-US" i="1">
              <a:solidFill>
                <a:srgbClr val="333399"/>
              </a:solidFill>
            </a:endParaRPr>
          </a:p>
          <a:p>
            <a:pPr marL="823913" lvl="1" eaLnBrk="1" hangingPunct="1"/>
            <a:r>
              <a:rPr lang="en-US" smtClean="0">
                <a:solidFill>
                  <a:schemeClr val="tx1"/>
                </a:solidFill>
              </a:rPr>
              <a:t>Der Klassentext als Ganzes ist ein Exemplar des Konstruktes </a:t>
            </a:r>
            <a:r>
              <a:rPr lang="en-US" i="1" smtClean="0">
                <a:solidFill>
                  <a:srgbClr val="0000FF"/>
                </a:solidFill>
              </a:rPr>
              <a:t>Klasse</a:t>
            </a:r>
            <a:endParaRPr lang="en-US">
              <a:solidFill>
                <a:schemeClr val="tx1"/>
              </a:solidFill>
            </a:endParaRPr>
          </a:p>
          <a:p>
            <a:pPr marL="1231900" lvl="2" eaLnBrk="1" hangingPunct="1">
              <a:buFont typeface="Arial" pitchFamily="127" charset="0"/>
              <a:buChar char="•"/>
            </a:pPr>
            <a:endParaRPr lang="en-US" i="1">
              <a:solidFill>
                <a:srgbClr val="333399"/>
              </a:solidFill>
            </a:endParaRPr>
          </a:p>
          <a:p>
            <a:pPr marL="1231900" lvl="2" eaLnBrk="1" hangingPunct="1">
              <a:buFont typeface="Arial" pitchFamily="127" charset="0"/>
              <a:buChar char="•"/>
            </a:pPr>
            <a:endParaRPr lang="en-US" i="1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2" name="Rectangle 9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6000" y="774338"/>
            <a:ext cx="8928000" cy="571762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3600">
              <a:latin typeface="Comic Sans MS" pitchFamily="66" charset="0"/>
            </a:endParaRPr>
          </a:p>
        </p:txBody>
      </p:sp>
      <p:sp>
        <p:nvSpPr>
          <p:cNvPr id="317528" name="Rectangle 8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2" y="2554009"/>
            <a:ext cx="5423339" cy="3520964"/>
          </a:xfrm>
          <a:prstGeom prst="rect">
            <a:avLst/>
          </a:prstGeom>
          <a:solidFill>
            <a:srgbClr val="DCBC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9" name="Text Box 8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05699" y="1627519"/>
            <a:ext cx="3053578" cy="461665"/>
          </a:xfrm>
          <a:prstGeom prst="rect">
            <a:avLst/>
          </a:prstGeom>
          <a:solidFill>
            <a:srgbClr val="DCBCC2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Featuredeklaration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30" name="Line 9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887312" y="2091557"/>
            <a:ext cx="420416" cy="43092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n w="38100">
                <a:solidFill>
                  <a:schemeClr val="tx1"/>
                </a:solidFill>
              </a:ln>
              <a:latin typeface="Comic Sans MS" pitchFamily="66" charset="0"/>
            </a:endParaRPr>
          </a:p>
        </p:txBody>
      </p:sp>
      <p:sp>
        <p:nvSpPr>
          <p:cNvPr id="317522" name="Rectangle 8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23973" y="1379099"/>
            <a:ext cx="1587119" cy="339766"/>
          </a:xfrm>
          <a:prstGeom prst="rect">
            <a:avLst/>
          </a:prstGeom>
          <a:solidFill>
            <a:srgbClr val="A3FF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3" name="Rectangle 8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17238" y="1791794"/>
            <a:ext cx="1656535" cy="421342"/>
          </a:xfrm>
          <a:prstGeom prst="rect">
            <a:avLst/>
          </a:prstGeom>
          <a:solidFill>
            <a:srgbClr val="A3FF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4" name="Text Box 8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12707" y="876531"/>
            <a:ext cx="2305164" cy="461665"/>
          </a:xfrm>
          <a:prstGeom prst="rect">
            <a:avLst/>
          </a:prstGeom>
          <a:solidFill>
            <a:srgbClr val="A3FFED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Klassennamen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25" name="Line 8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23201" y="1261241"/>
            <a:ext cx="1342485" cy="58119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7" name="Rectangle 7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03914" y="2917471"/>
            <a:ext cx="3960813" cy="4171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9" name="Text Box 7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39540" y="2471641"/>
            <a:ext cx="1886408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Kommentar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20" name="Line 8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5964727" y="2690649"/>
            <a:ext cx="1003632" cy="23041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0" name="Rectangle 7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6771" y="3668053"/>
            <a:ext cx="3384875" cy="1765792"/>
          </a:xfrm>
          <a:prstGeom prst="rect">
            <a:avLst/>
          </a:prstGeom>
          <a:solidFill>
            <a:srgbClr val="FFFF79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1" name="Line 7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190596" y="4981903"/>
            <a:ext cx="578069" cy="241735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2" name="Text Box 7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59217" y="4925573"/>
            <a:ext cx="2365513" cy="461665"/>
          </a:xfrm>
          <a:prstGeom prst="rect">
            <a:avLst/>
          </a:prstGeom>
          <a:solidFill>
            <a:srgbClr val="FFFF7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Featurerumpf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492" name="Rectangle 5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00556" y="4645569"/>
            <a:ext cx="2816772" cy="6831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317494" name="Rectangle 5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45752" y="3894463"/>
            <a:ext cx="2459417" cy="63549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317506" name="Text Box 6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20350" y="4212786"/>
            <a:ext cx="2236024" cy="461665"/>
          </a:xfrm>
          <a:prstGeom prst="rect">
            <a:avLst/>
          </a:prstGeom>
          <a:solidFill>
            <a:srgbClr val="00CC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Instruktionen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7507" name="Line 6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5528440" y="4225158"/>
            <a:ext cx="1012548" cy="268751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08" name="Line 6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958205" y="4508939"/>
            <a:ext cx="524397" cy="452528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4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463295" y="4750672"/>
            <a:ext cx="1407094" cy="489274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3" name="Rectangle 4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33239" y="4740134"/>
            <a:ext cx="1060639" cy="489274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2" name="Rectangle 4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17617" y="4010733"/>
            <a:ext cx="1098368" cy="4283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1" name="Rectangle 4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39344" y="4021243"/>
            <a:ext cx="873360" cy="4283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5" name="Line 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668840" y="3384332"/>
            <a:ext cx="1721449" cy="619908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6" name="Line 4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412828" y="3405351"/>
            <a:ext cx="945930" cy="1334815"/>
          </a:xfrm>
          <a:prstGeom prst="line">
            <a:avLst/>
          </a:prstGeom>
          <a:noFill/>
          <a:ln w="3175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8" name="Text Box 4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799" y="3139635"/>
            <a:ext cx="2458995" cy="461665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Featurenamen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9167" name="Rectangle 38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Syntaxstruktur einer Klasse</a:t>
            </a:r>
          </a:p>
        </p:txBody>
      </p:sp>
      <p:sp>
        <p:nvSpPr>
          <p:cNvPr id="89168" name="Rectangle 4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96863" y="1219200"/>
            <a:ext cx="5935662" cy="51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de-DE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c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lass</a:t>
            </a:r>
            <a:r>
              <a:rPr lang="en-US" b="1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PREVIEW  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inherit</a:t>
            </a:r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 </a:t>
            </a:r>
          </a:p>
          <a:p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		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TOURISM</a:t>
            </a:r>
          </a:p>
          <a:p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feature</a:t>
            </a:r>
          </a:p>
          <a:p>
            <a:r>
              <a:rPr lang="en-US" i="1">
                <a:solidFill>
                  <a:srgbClr val="009900"/>
                </a:solidFill>
                <a:ea typeface="ＭＳ Ｐゴシック" pitchFamily="127" charset="-128"/>
                <a:cs typeface="ＭＳ Ｐゴシック" pitchFamily="127" charset="-128"/>
              </a:rPr>
              <a:t>	explore</a:t>
            </a:r>
            <a:r>
              <a:rPr lang="en-US" i="1">
                <a:ea typeface="ＭＳ Ｐゴシック" pitchFamily="127" charset="-128"/>
                <a:cs typeface="ＭＳ Ｐゴシック" pitchFamily="127" charset="-128"/>
              </a:rPr>
              <a:t> </a:t>
            </a:r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>
                <a:solidFill>
                  <a:srgbClr val="CC0000"/>
                </a:solidFill>
                <a:ea typeface="ＭＳ Ｐゴシック" pitchFamily="127" charset="-128"/>
                <a:cs typeface="ＭＳ Ｐゴシック" pitchFamily="127" charset="-128"/>
              </a:rPr>
              <a:t>		</a:t>
            </a:r>
            <a:r>
              <a:rPr lang="en-US">
                <a:solidFill>
                  <a:srgbClr val="990000"/>
                </a:solidFill>
                <a:ea typeface="ＭＳ Ｐゴシック" pitchFamily="127" charset="-128"/>
                <a:cs typeface="ＭＳ Ｐゴシック" pitchFamily="127" charset="-128"/>
              </a:rPr>
              <a:t>-- Infos zur Stadt</a:t>
            </a: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		do</a:t>
            </a:r>
          </a:p>
          <a:p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>
                <a:solidFill>
                  <a:srgbClr val="CC0000"/>
                </a:solidFill>
                <a:ea typeface="ＭＳ Ｐゴシック" pitchFamily="127" charset="-128"/>
                <a:cs typeface="ＭＳ Ｐゴシック" pitchFamily="127" charset="-128"/>
              </a:rPr>
              <a:t>			 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Paris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 </a:t>
            </a:r>
            <a:r>
              <a:rPr lang="en-US" baseline="-20000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</a:t>
            </a:r>
            <a:r>
              <a:rPr lang="en-US"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display</a:t>
            </a:r>
          </a:p>
          <a:p>
            <a:endParaRPr lang="en-US">
              <a:ea typeface="ＭＳ Ｐゴシック" pitchFamily="127" charset="-128"/>
              <a:cs typeface="ＭＳ Ｐゴシック" pitchFamily="127" charset="-128"/>
            </a:endParaRPr>
          </a:p>
          <a:p>
            <a:pPr>
              <a:lnSpc>
                <a:spcPct val="130000"/>
              </a:lnSpc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			 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Louvre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baseline="-20000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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spotlight</a:t>
            </a:r>
          </a:p>
          <a:p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		end</a:t>
            </a: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end</a:t>
            </a:r>
          </a:p>
        </p:txBody>
      </p:sp>
      <p:sp>
        <p:nvSpPr>
          <p:cNvPr id="41" name="Line 8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6265" y="1219200"/>
            <a:ext cx="2427889" cy="12612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8370887" cy="43497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Rounded MT Bold" pitchFamily="127" charset="0"/>
              </a:rPr>
              <a:t>Eine andere Darstellung: ein abstrakter Syntaxbaum (*)</a:t>
            </a:r>
          </a:p>
        </p:txBody>
      </p:sp>
      <p:cxnSp>
        <p:nvCxnSpPr>
          <p:cNvPr id="91138" name="AutoShape 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576638" y="1184275"/>
            <a:ext cx="1587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39" name="AutoShape 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869950" y="1568450"/>
            <a:ext cx="27066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91140" name="Group 6"/>
          <p:cNvGrpSpPr>
            <a:grpSpLocks/>
          </p:cNvGrpSpPr>
          <p:nvPr/>
        </p:nvGrpSpPr>
        <p:grpSpPr bwMode="auto">
          <a:xfrm>
            <a:off x="669925" y="1568450"/>
            <a:ext cx="376238" cy="534988"/>
            <a:chOff x="219" y="1888"/>
            <a:chExt cx="227" cy="317"/>
          </a:xfrm>
        </p:grpSpPr>
        <p:sp>
          <p:nvSpPr>
            <p:cNvPr id="289799" name="AutoShape 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19" y="2024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216" name="AutoShape 8"/>
            <p:cNvCxnSpPr>
              <a:cxnSpLocks noChangeShapeType="1"/>
            </p:cNvCxnSpPr>
            <p:nvPr>
              <p:custDataLst>
                <p:tags r:id="rId65"/>
              </p:custDataLst>
            </p:nvPr>
          </p:nvCxnSpPr>
          <p:spPr bwMode="auto">
            <a:xfrm>
              <a:off x="340" y="1888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91141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H="1">
            <a:off x="3576638" y="1566863"/>
            <a:ext cx="750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42" name="AutoShape 10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3071813" y="3244850"/>
            <a:ext cx="323691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43" name="AutoShape 11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H="1">
            <a:off x="5168900" y="4414838"/>
            <a:ext cx="2030413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91144" name="Group 12"/>
          <p:cNvGrpSpPr>
            <a:grpSpLocks/>
          </p:cNvGrpSpPr>
          <p:nvPr/>
        </p:nvGrpSpPr>
        <p:grpSpPr bwMode="auto">
          <a:xfrm>
            <a:off x="2870200" y="3251200"/>
            <a:ext cx="376238" cy="536575"/>
            <a:chOff x="1927" y="2704"/>
            <a:chExt cx="227" cy="317"/>
          </a:xfrm>
        </p:grpSpPr>
        <p:sp>
          <p:nvSpPr>
            <p:cNvPr id="289805" name="AutoShape 1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214" name="AutoShape 14"/>
            <p:cNvCxnSpPr>
              <a:cxnSpLocks noChangeShapeType="1"/>
            </p:cNvCxnSpPr>
            <p:nvPr>
              <p:custDataLst>
                <p:tags r:id="rId63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1145" name="Group 15"/>
          <p:cNvGrpSpPr>
            <a:grpSpLocks/>
          </p:cNvGrpSpPr>
          <p:nvPr/>
        </p:nvGrpSpPr>
        <p:grpSpPr bwMode="auto">
          <a:xfrm>
            <a:off x="3646488" y="3243263"/>
            <a:ext cx="376237" cy="536575"/>
            <a:chOff x="2699" y="2750"/>
            <a:chExt cx="227" cy="317"/>
          </a:xfrm>
        </p:grpSpPr>
        <p:sp>
          <p:nvSpPr>
            <p:cNvPr id="289808" name="AutoShape 16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699" y="2886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212" name="AutoShape 17"/>
            <p:cNvCxnSpPr>
              <a:cxnSpLocks noChangeShapeType="1"/>
            </p:cNvCxnSpPr>
            <p:nvPr>
              <p:custDataLst>
                <p:tags r:id="rId61"/>
              </p:custDataLst>
            </p:nvPr>
          </p:nvCxnSpPr>
          <p:spPr bwMode="auto">
            <a:xfrm>
              <a:off x="2820" y="2750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1146" name="Group 18"/>
          <p:cNvGrpSpPr>
            <a:grpSpLocks/>
          </p:cNvGrpSpPr>
          <p:nvPr/>
        </p:nvGrpSpPr>
        <p:grpSpPr bwMode="auto">
          <a:xfrm>
            <a:off x="2332038" y="1568450"/>
            <a:ext cx="376237" cy="995363"/>
            <a:chOff x="1222" y="1888"/>
            <a:chExt cx="227" cy="589"/>
          </a:xfrm>
        </p:grpSpPr>
        <p:sp>
          <p:nvSpPr>
            <p:cNvPr id="289811" name="AutoShape 1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73" y="2024"/>
              <a:ext cx="136" cy="136"/>
            </a:xfrm>
            <a:prstGeom prst="flowChartConnector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289812" name="AutoShape 2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222" y="2296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209" name="AutoShape 21"/>
            <p:cNvCxnSpPr>
              <a:cxnSpLocks noChangeShapeType="1"/>
            </p:cNvCxnSpPr>
            <p:nvPr>
              <p:custDataLst>
                <p:tags r:id="rId58"/>
              </p:custDataLst>
            </p:nvPr>
          </p:nvCxnSpPr>
          <p:spPr bwMode="auto">
            <a:xfrm>
              <a:off x="1338" y="2160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1210" name="AutoShape 22"/>
            <p:cNvCxnSpPr>
              <a:cxnSpLocks noChangeShapeType="1"/>
            </p:cNvCxnSpPr>
            <p:nvPr>
              <p:custDataLst>
                <p:tags r:id="rId59"/>
              </p:custDataLst>
            </p:nvPr>
          </p:nvCxnSpPr>
          <p:spPr bwMode="auto">
            <a:xfrm>
              <a:off x="1343" y="1888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9815" name="AutoShape 2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21163" y="1798638"/>
            <a:ext cx="225425" cy="230187"/>
          </a:xfrm>
          <a:prstGeom prst="flowChartConnector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cxnSp>
        <p:nvCxnSpPr>
          <p:cNvPr id="91148" name="AutoShape 24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4327525" y="2028825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49" name="AutoShape 25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4337050" y="1568450"/>
            <a:ext cx="0" cy="23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9818" name="AutoShape 2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16400" y="2257425"/>
            <a:ext cx="225425" cy="230188"/>
          </a:xfrm>
          <a:prstGeom prst="flowChartConnector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cxnSp>
        <p:nvCxnSpPr>
          <p:cNvPr id="91151" name="AutoShape 27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6303963" y="3254375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9820" name="AutoShape 2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92838" y="3482975"/>
            <a:ext cx="225425" cy="230188"/>
          </a:xfrm>
          <a:prstGeom prst="flowChartConnector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grpSp>
        <p:nvGrpSpPr>
          <p:cNvPr id="91153" name="Group 29"/>
          <p:cNvGrpSpPr>
            <a:grpSpLocks/>
          </p:cNvGrpSpPr>
          <p:nvPr/>
        </p:nvGrpSpPr>
        <p:grpSpPr bwMode="auto">
          <a:xfrm>
            <a:off x="7110413" y="4414838"/>
            <a:ext cx="225425" cy="690562"/>
            <a:chOff x="2646" y="2432"/>
            <a:chExt cx="136" cy="408"/>
          </a:xfrm>
        </p:grpSpPr>
        <p:cxnSp>
          <p:nvCxnSpPr>
            <p:cNvPr id="91204" name="AutoShape 30"/>
            <p:cNvCxnSpPr>
              <a:cxnSpLocks noChangeShapeType="1"/>
            </p:cNvCxnSpPr>
            <p:nvPr>
              <p:custDataLst>
                <p:tags r:id="rId53"/>
              </p:custDataLst>
            </p:nvPr>
          </p:nvCxnSpPr>
          <p:spPr bwMode="auto">
            <a:xfrm>
              <a:off x="2713" y="2432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9823" name="AutoShape 31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646" y="2568"/>
              <a:ext cx="136" cy="136"/>
            </a:xfrm>
            <a:prstGeom prst="flowChartConnector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206" name="AutoShape 32"/>
            <p:cNvCxnSpPr>
              <a:cxnSpLocks noChangeShapeType="1"/>
            </p:cNvCxnSpPr>
            <p:nvPr>
              <p:custDataLst>
                <p:tags r:id="rId55"/>
              </p:custDataLst>
            </p:nvPr>
          </p:nvCxnSpPr>
          <p:spPr bwMode="auto">
            <a:xfrm>
              <a:off x="2713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1154" name="Group 33"/>
          <p:cNvGrpSpPr>
            <a:grpSpLocks/>
          </p:cNvGrpSpPr>
          <p:nvPr/>
        </p:nvGrpSpPr>
        <p:grpSpPr bwMode="auto">
          <a:xfrm>
            <a:off x="5059363" y="4414838"/>
            <a:ext cx="225425" cy="690562"/>
            <a:chOff x="2782" y="2568"/>
            <a:chExt cx="136" cy="408"/>
          </a:xfrm>
        </p:grpSpPr>
        <p:cxnSp>
          <p:nvCxnSpPr>
            <p:cNvPr id="91201" name="AutoShape 34"/>
            <p:cNvCxnSpPr>
              <a:cxnSpLocks noChangeShapeType="1"/>
            </p:cNvCxnSpPr>
            <p:nvPr>
              <p:custDataLst>
                <p:tags r:id="rId50"/>
              </p:custDataLst>
            </p:nvPr>
          </p:nvCxnSpPr>
          <p:spPr bwMode="auto">
            <a:xfrm>
              <a:off x="2849" y="2568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9827" name="AutoShape 3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782" y="2704"/>
              <a:ext cx="136" cy="136"/>
            </a:xfrm>
            <a:prstGeom prst="flowChartConnector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203" name="AutoShape 36"/>
            <p:cNvCxnSpPr>
              <a:cxnSpLocks noChangeShapeType="1"/>
            </p:cNvCxnSpPr>
            <p:nvPr>
              <p:custDataLst>
                <p:tags r:id="rId52"/>
              </p:custDataLst>
            </p:nvPr>
          </p:nvCxnSpPr>
          <p:spPr bwMode="auto">
            <a:xfrm>
              <a:off x="2849" y="2840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91155" name="AutoShape 37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4343400" y="5106988"/>
            <a:ext cx="1223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91156" name="Group 38"/>
          <p:cNvGrpSpPr>
            <a:grpSpLocks/>
          </p:cNvGrpSpPr>
          <p:nvPr/>
        </p:nvGrpSpPr>
        <p:grpSpPr bwMode="auto">
          <a:xfrm>
            <a:off x="4144963" y="5106988"/>
            <a:ext cx="376237" cy="534987"/>
            <a:chOff x="1927" y="2704"/>
            <a:chExt cx="227" cy="317"/>
          </a:xfrm>
        </p:grpSpPr>
        <p:sp>
          <p:nvSpPr>
            <p:cNvPr id="289831" name="AutoShape 3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200" name="AutoShape 40"/>
            <p:cNvCxnSpPr>
              <a:cxnSpLocks noChangeShapeType="1"/>
            </p:cNvCxnSpPr>
            <p:nvPr>
              <p:custDataLst>
                <p:tags r:id="rId49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1157" name="Group 41"/>
          <p:cNvGrpSpPr>
            <a:grpSpLocks/>
          </p:cNvGrpSpPr>
          <p:nvPr/>
        </p:nvGrpSpPr>
        <p:grpSpPr bwMode="auto">
          <a:xfrm>
            <a:off x="5370513" y="5106988"/>
            <a:ext cx="376237" cy="534987"/>
            <a:chOff x="1927" y="2704"/>
            <a:chExt cx="227" cy="317"/>
          </a:xfrm>
        </p:grpSpPr>
        <p:sp>
          <p:nvSpPr>
            <p:cNvPr id="289834" name="AutoShape 4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198" name="AutoShape 43"/>
            <p:cNvCxnSpPr>
              <a:cxnSpLocks noChangeShapeType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1158" name="Group 44"/>
          <p:cNvGrpSpPr>
            <a:grpSpLocks/>
          </p:cNvGrpSpPr>
          <p:nvPr/>
        </p:nvGrpSpPr>
        <p:grpSpPr bwMode="auto">
          <a:xfrm>
            <a:off x="6618288" y="5106988"/>
            <a:ext cx="376237" cy="534987"/>
            <a:chOff x="1927" y="2704"/>
            <a:chExt cx="227" cy="317"/>
          </a:xfrm>
        </p:grpSpPr>
        <p:sp>
          <p:nvSpPr>
            <p:cNvPr id="289837" name="AutoShap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196" name="AutoShape 46"/>
            <p:cNvCxnSpPr>
              <a:cxnSpLocks noChangeShapeType="1"/>
            </p:cNvCxnSpPr>
            <p:nvPr>
              <p:custDataLst>
                <p:tags r:id="rId45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1159" name="Group 47"/>
          <p:cNvGrpSpPr>
            <a:grpSpLocks/>
          </p:cNvGrpSpPr>
          <p:nvPr/>
        </p:nvGrpSpPr>
        <p:grpSpPr bwMode="auto">
          <a:xfrm>
            <a:off x="7896225" y="5106988"/>
            <a:ext cx="376238" cy="534987"/>
            <a:chOff x="1927" y="2704"/>
            <a:chExt cx="227" cy="317"/>
          </a:xfrm>
        </p:grpSpPr>
        <p:sp>
          <p:nvSpPr>
            <p:cNvPr id="289840" name="AutoShape 4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91194" name="AutoShape 49"/>
            <p:cNvCxnSpPr>
              <a:cxnSpLocks noChangeShapeType="1"/>
            </p:cNvCxnSpPr>
            <p:nvPr>
              <p:custDataLst>
                <p:tags r:id="rId43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9842" name="AutoShape 5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03613" y="1030288"/>
            <a:ext cx="150812" cy="153987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sp>
        <p:nvSpPr>
          <p:cNvPr id="289843" name="Text Box 5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02000" y="109378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sp>
        <p:nvSpPr>
          <p:cNvPr id="289844" name="Text Box 5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805238" y="946150"/>
            <a:ext cx="2192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Klassendeklaration</a:t>
            </a:r>
            <a:endParaRPr lang="en-US" sz="1800" dirty="0">
              <a:latin typeface="+mn-lt"/>
            </a:endParaRPr>
          </a:p>
        </p:txBody>
      </p:sp>
      <p:sp>
        <p:nvSpPr>
          <p:cNvPr id="289845" name="Text Box 5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48188" y="2203450"/>
            <a:ext cx="2249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Featuredeklaration</a:t>
            </a:r>
            <a:endParaRPr lang="en-US" sz="1800" dirty="0">
              <a:latin typeface="+mn-lt"/>
            </a:endParaRPr>
          </a:p>
        </p:txBody>
      </p:sp>
      <p:sp>
        <p:nvSpPr>
          <p:cNvPr id="289846" name="Text Box 5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392863" y="3457575"/>
            <a:ext cx="168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Featurerumpf</a:t>
            </a:r>
            <a:endParaRPr lang="en-US" sz="1800" dirty="0">
              <a:latin typeface="+mn-lt"/>
            </a:endParaRPr>
          </a:p>
        </p:txBody>
      </p:sp>
      <p:sp>
        <p:nvSpPr>
          <p:cNvPr id="289847" name="Text Box 5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54300" y="1773238"/>
            <a:ext cx="5464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Vererbung</a:t>
            </a:r>
            <a:r>
              <a:rPr lang="en-US" sz="1800" dirty="0">
                <a:latin typeface="+mn-lt"/>
              </a:rPr>
              <a:t>          Features </a:t>
            </a:r>
            <a:r>
              <a:rPr lang="en-US" sz="1800" dirty="0" err="1">
                <a:latin typeface="+mn-lt"/>
              </a:rPr>
              <a:t>der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Klasse</a:t>
            </a:r>
            <a:endParaRPr lang="en-US" sz="1800" dirty="0">
              <a:latin typeface="+mn-lt"/>
            </a:endParaRPr>
          </a:p>
        </p:txBody>
      </p:sp>
      <p:sp>
        <p:nvSpPr>
          <p:cNvPr id="289848" name="Text Box 5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77900" y="1589088"/>
            <a:ext cx="1344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Klassen</a:t>
            </a:r>
            <a:r>
              <a:rPr lang="en-US" sz="1800" dirty="0">
                <a:latin typeface="+mn-lt"/>
              </a:rPr>
              <a:t>-name</a:t>
            </a:r>
            <a:endParaRPr lang="en-US" sz="1800" dirty="0">
              <a:latin typeface="+mn-lt"/>
            </a:endParaRPr>
          </a:p>
        </p:txBody>
      </p:sp>
      <p:sp>
        <p:nvSpPr>
          <p:cNvPr id="289850" name="Text Box 5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341438" y="3457575"/>
            <a:ext cx="1579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Featurename</a:t>
            </a:r>
            <a:endParaRPr lang="en-US" sz="1800" dirty="0">
              <a:latin typeface="+mn-lt"/>
            </a:endParaRPr>
          </a:p>
        </p:txBody>
      </p:sp>
      <p:sp>
        <p:nvSpPr>
          <p:cNvPr id="289851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970338" y="3457575"/>
            <a:ext cx="2033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err="1">
                <a:latin typeface="+mn-lt"/>
              </a:rPr>
              <a:t>Kopfkommentar</a:t>
            </a:r>
            <a:endParaRPr lang="en-US" sz="1800" dirty="0">
              <a:latin typeface="+mn-lt"/>
            </a:endParaRPr>
          </a:p>
        </p:txBody>
      </p:sp>
      <p:sp>
        <p:nvSpPr>
          <p:cNvPr id="289852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270500" y="4486275"/>
            <a:ext cx="1978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err="1">
                <a:latin typeface="+mn-lt"/>
              </a:rPr>
              <a:t>Instruktion</a:t>
            </a:r>
            <a:endParaRPr lang="en-US" sz="18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latin typeface="+mn-lt"/>
              </a:rPr>
              <a:t>(</a:t>
            </a:r>
            <a:r>
              <a:rPr lang="en-US" sz="1800" dirty="0" err="1">
                <a:latin typeface="+mn-lt"/>
              </a:rPr>
              <a:t>Featureaufruf</a:t>
            </a:r>
            <a:r>
              <a:rPr lang="en-US" sz="1800" dirty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289853" name="Text Box 6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229475" y="4424363"/>
            <a:ext cx="19097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err="1">
                <a:latin typeface="+mn-lt"/>
              </a:rPr>
              <a:t>Instruktion</a:t>
            </a:r>
            <a:endParaRPr lang="en-US" sz="18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latin typeface="+mn-lt"/>
              </a:rPr>
              <a:t>(</a:t>
            </a:r>
            <a:r>
              <a:rPr lang="en-US" sz="1800" dirty="0" err="1">
                <a:latin typeface="+mn-lt"/>
              </a:rPr>
              <a:t>Featureaufruf</a:t>
            </a:r>
            <a:r>
              <a:rPr lang="en-US" sz="1800" dirty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289854" name="Text Box 6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13113" y="5318125"/>
            <a:ext cx="5534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latin typeface="+mn-lt"/>
              </a:rPr>
              <a:t>     </a:t>
            </a:r>
            <a:r>
              <a:rPr lang="en-US" sz="1800" dirty="0" err="1">
                <a:latin typeface="+mn-lt"/>
              </a:rPr>
              <a:t>Ziel</a:t>
            </a:r>
            <a:r>
              <a:rPr lang="en-US" sz="1800" dirty="0">
                <a:latin typeface="+mn-lt"/>
              </a:rPr>
              <a:t>      Feature            </a:t>
            </a:r>
            <a:r>
              <a:rPr lang="en-US" sz="1800" dirty="0" err="1">
                <a:latin typeface="+mn-lt"/>
              </a:rPr>
              <a:t>Ziel</a:t>
            </a:r>
            <a:r>
              <a:rPr lang="en-US" sz="1800" dirty="0">
                <a:latin typeface="+mn-lt"/>
              </a:rPr>
              <a:t>       Feature</a:t>
            </a:r>
            <a:endParaRPr lang="en-US" sz="1800" dirty="0">
              <a:latin typeface="+mn-lt"/>
            </a:endParaRPr>
          </a:p>
        </p:txBody>
      </p:sp>
      <p:cxnSp>
        <p:nvCxnSpPr>
          <p:cNvPr id="91172" name="AutoShape 63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>
            <a:off x="4330700" y="2479675"/>
            <a:ext cx="0" cy="766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173" name="AutoShape 64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>
            <a:off x="6810375" y="5111750"/>
            <a:ext cx="12779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9857" name="Text Box 6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73050" y="2139950"/>
            <a:ext cx="1255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PREVIEW</a:t>
            </a:r>
          </a:p>
        </p:txBody>
      </p:sp>
      <p:sp>
        <p:nvSpPr>
          <p:cNvPr id="289858" name="Text Box 6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935163" y="2659063"/>
            <a:ext cx="1331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TOURISM</a:t>
            </a:r>
          </a:p>
        </p:txBody>
      </p:sp>
      <p:sp>
        <p:nvSpPr>
          <p:cNvPr id="289859" name="Text Box 6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25" y="3848100"/>
            <a:ext cx="99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explore</a:t>
            </a:r>
          </a:p>
        </p:txBody>
      </p:sp>
      <p:sp>
        <p:nvSpPr>
          <p:cNvPr id="289860" name="Text Box 6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587750" y="3854450"/>
            <a:ext cx="23415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990000"/>
                </a:solidFill>
                <a:latin typeface="+mn-lt"/>
              </a:rPr>
              <a:t>-- </a:t>
            </a:r>
            <a:r>
              <a:rPr lang="en-US" sz="1800" dirty="0" err="1">
                <a:solidFill>
                  <a:srgbClr val="990000"/>
                </a:solidFill>
                <a:latin typeface="+mn-lt"/>
              </a:rPr>
              <a:t>Infos</a:t>
            </a:r>
            <a:r>
              <a:rPr lang="en-US" sz="1800" dirty="0">
                <a:solidFill>
                  <a:srgbClr val="990000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rgbClr val="990000"/>
                </a:solidFill>
                <a:latin typeface="+mn-lt"/>
              </a:rPr>
              <a:t>zur</a:t>
            </a:r>
            <a:r>
              <a:rPr lang="en-US" sz="1800" dirty="0">
                <a:solidFill>
                  <a:srgbClr val="990000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rgbClr val="990000"/>
                </a:solidFill>
                <a:latin typeface="+mn-lt"/>
              </a:rPr>
              <a:t>Stadt</a:t>
            </a:r>
            <a:r>
              <a:rPr lang="en-US" sz="1800" dirty="0">
                <a:solidFill>
                  <a:srgbClr val="990000"/>
                </a:solidFill>
                <a:latin typeface="+mn-lt"/>
              </a:rPr>
              <a:t>…</a:t>
            </a:r>
            <a:endParaRPr lang="en-US" sz="18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289861" name="Text Box 6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67163" y="5626100"/>
            <a:ext cx="4768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Paris</a:t>
            </a:r>
            <a:r>
              <a:rPr lang="en-US" sz="1800" i="1" dirty="0">
                <a:solidFill>
                  <a:schemeClr val="accent2"/>
                </a:solidFill>
                <a:latin typeface="+mn-lt"/>
              </a:rPr>
              <a:t>        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display</a:t>
            </a:r>
            <a:r>
              <a:rPr lang="en-US" sz="1800" i="1" dirty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1800" i="1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Louvre</a:t>
            </a:r>
            <a:r>
              <a:rPr lang="en-US" sz="1800" i="1" dirty="0">
                <a:solidFill>
                  <a:schemeClr val="accent2"/>
                </a:solidFill>
                <a:latin typeface="+mn-lt"/>
              </a:rPr>
              <a:t>       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spotlight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91179" name="Group 70"/>
          <p:cNvGrpSpPr>
            <a:grpSpLocks/>
          </p:cNvGrpSpPr>
          <p:nvPr/>
        </p:nvGrpSpPr>
        <p:grpSpPr bwMode="auto">
          <a:xfrm>
            <a:off x="400050" y="4703763"/>
            <a:ext cx="2493963" cy="1727200"/>
            <a:chOff x="249" y="3158"/>
            <a:chExt cx="1315" cy="923"/>
          </a:xfrm>
        </p:grpSpPr>
        <p:sp>
          <p:nvSpPr>
            <p:cNvPr id="289863" name="Rectangle 7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9" y="3158"/>
              <a:ext cx="1315" cy="9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grpSp>
          <p:nvGrpSpPr>
            <p:cNvPr id="91184" name="Group 72"/>
            <p:cNvGrpSpPr>
              <a:grpSpLocks/>
            </p:cNvGrpSpPr>
            <p:nvPr/>
          </p:nvGrpSpPr>
          <p:grpSpPr bwMode="auto">
            <a:xfrm>
              <a:off x="385" y="3218"/>
              <a:ext cx="768" cy="218"/>
              <a:chOff x="385" y="2886"/>
              <a:chExt cx="768" cy="218"/>
            </a:xfrm>
          </p:grpSpPr>
          <p:sp>
            <p:nvSpPr>
              <p:cNvPr id="289865" name="AutoShape 73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85" y="2941"/>
                <a:ext cx="91" cy="91"/>
              </a:xfrm>
              <a:prstGeom prst="flowChartProcess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lang="en-US" sz="1800">
                  <a:latin typeface="+mn-lt"/>
                </a:endParaRPr>
              </a:p>
            </p:txBody>
          </p:sp>
          <p:sp>
            <p:nvSpPr>
              <p:cNvPr id="289866" name="Text Box 74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569" y="2886"/>
                <a:ext cx="584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1800" dirty="0" err="1">
                    <a:latin typeface="+mn-lt"/>
                  </a:rPr>
                  <a:t>Wurzel</a:t>
                </a:r>
                <a:endParaRPr lang="en-US" sz="1800" dirty="0">
                  <a:latin typeface="+mn-lt"/>
                </a:endParaRPr>
              </a:p>
            </p:txBody>
          </p:sp>
        </p:grpSp>
        <p:grpSp>
          <p:nvGrpSpPr>
            <p:cNvPr id="91185" name="Group 75"/>
            <p:cNvGrpSpPr>
              <a:grpSpLocks/>
            </p:cNvGrpSpPr>
            <p:nvPr/>
          </p:nvGrpSpPr>
          <p:grpSpPr bwMode="auto">
            <a:xfrm>
              <a:off x="360" y="3409"/>
              <a:ext cx="1176" cy="355"/>
              <a:chOff x="360" y="3182"/>
              <a:chExt cx="1176" cy="355"/>
            </a:xfrm>
          </p:grpSpPr>
          <p:sp>
            <p:nvSpPr>
              <p:cNvPr id="289868" name="AutoShape 76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60" y="3281"/>
                <a:ext cx="136" cy="136"/>
              </a:xfrm>
              <a:prstGeom prst="flowChartConnector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lang="en-US" sz="1800">
                  <a:latin typeface="+mn-lt"/>
                </a:endParaRPr>
              </a:p>
            </p:txBody>
          </p:sp>
          <p:sp>
            <p:nvSpPr>
              <p:cNvPr id="289869" name="Text Box 77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570" y="3182"/>
                <a:ext cx="967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bIns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1800" dirty="0" err="1">
                    <a:latin typeface="+mn-lt"/>
                  </a:rPr>
                  <a:t>Innerer</a:t>
                </a:r>
                <a:r>
                  <a:rPr lang="en-US" sz="1800" dirty="0">
                    <a:latin typeface="+mn-lt"/>
                  </a:rPr>
                  <a:t> </a:t>
                </a:r>
                <a:r>
                  <a:rPr lang="en-US" sz="1800" dirty="0" err="1">
                    <a:latin typeface="+mn-lt"/>
                  </a:rPr>
                  <a:t>Knoten</a:t>
                </a:r>
                <a:endParaRPr lang="en-US" sz="1800" dirty="0">
                  <a:latin typeface="+mn-lt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1800" dirty="0">
                    <a:latin typeface="+mn-lt"/>
                  </a:rPr>
                  <a:t>(</a:t>
                </a:r>
                <a:r>
                  <a:rPr lang="en-US" sz="1800" dirty="0" err="1">
                    <a:latin typeface="+mn-lt"/>
                  </a:rPr>
                  <a:t>Nonterminal</a:t>
                </a:r>
                <a:r>
                  <a:rPr lang="en-US" sz="1800" dirty="0">
                    <a:latin typeface="+mn-lt"/>
                  </a:rPr>
                  <a:t>)</a:t>
                </a:r>
              </a:p>
            </p:txBody>
          </p:sp>
        </p:grpSp>
        <p:grpSp>
          <p:nvGrpSpPr>
            <p:cNvPr id="91186" name="Group 78"/>
            <p:cNvGrpSpPr>
              <a:grpSpLocks/>
            </p:cNvGrpSpPr>
            <p:nvPr/>
          </p:nvGrpSpPr>
          <p:grpSpPr bwMode="auto">
            <a:xfrm>
              <a:off x="315" y="3726"/>
              <a:ext cx="1039" cy="355"/>
              <a:chOff x="315" y="3659"/>
              <a:chExt cx="1039" cy="355"/>
            </a:xfrm>
          </p:grpSpPr>
          <p:sp>
            <p:nvSpPr>
              <p:cNvPr id="289871" name="AutoShape 79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15" y="3743"/>
                <a:ext cx="227" cy="181"/>
              </a:xfrm>
              <a:prstGeom prst="flowChartMerge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lang="en-US" sz="1800">
                  <a:latin typeface="+mn-lt"/>
                </a:endParaRPr>
              </a:p>
            </p:txBody>
          </p:sp>
          <p:sp>
            <p:nvSpPr>
              <p:cNvPr id="289872" name="Text Box 80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574" y="3659"/>
                <a:ext cx="780" cy="3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bIns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1800" dirty="0" err="1">
                    <a:latin typeface="+mn-lt"/>
                  </a:rPr>
                  <a:t>Blatt</a:t>
                </a:r>
                <a:endParaRPr lang="en-US" sz="1800" dirty="0">
                  <a:latin typeface="+mn-lt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1800" dirty="0">
                    <a:latin typeface="+mn-lt"/>
                  </a:rPr>
                  <a:t>(Terminal)</a:t>
                </a:r>
              </a:p>
            </p:txBody>
          </p:sp>
        </p:grpSp>
      </p:grpSp>
      <p:cxnSp>
        <p:nvCxnSpPr>
          <p:cNvPr id="91180" name="AutoShape 81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>
            <a:off x="6299200" y="3724275"/>
            <a:ext cx="0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2" name="Text Box 5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616200" y="2217738"/>
            <a:ext cx="1568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Klassenname</a:t>
            </a:r>
            <a:endParaRPr lang="en-US" sz="1800" dirty="0">
              <a:latin typeface="+mn-lt"/>
            </a:endParaRPr>
          </a:p>
        </p:txBody>
      </p:sp>
      <p:sp>
        <p:nvSpPr>
          <p:cNvPr id="91182" name="Textfeld 80"/>
          <p:cNvSpPr txBox="1">
            <a:spLocks noChangeArrowheads="1"/>
          </p:cNvSpPr>
          <p:nvPr/>
        </p:nvSpPr>
        <p:spPr bwMode="auto">
          <a:xfrm>
            <a:off x="3752850" y="6391275"/>
            <a:ext cx="498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>
                <a:ea typeface="ＭＳ Ｐゴシック" pitchFamily="127" charset="-128"/>
                <a:cs typeface="ＭＳ Ｐゴシック" pitchFamily="127" charset="-128"/>
              </a:rPr>
              <a:t>(*) engl.: Abstract Syntax Tree (AST)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Abstrakter Syntaxbaum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49225" y="877888"/>
            <a:ext cx="8866188" cy="5645150"/>
          </a:xfrm>
        </p:spPr>
        <p:txBody>
          <a:bodyPr/>
          <a:lstStyle/>
          <a:p>
            <a:pPr marL="0" indent="0" eaLnBrk="1" hangingPunct="1"/>
            <a:r>
              <a:rPr lang="en-US" smtClean="0"/>
              <a:t>Stellt die Syntaxstruktur dar.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Nur Exemplare: keine Schlüsselwörter oder andere Delimiter</a:t>
            </a:r>
            <a:br>
              <a:rPr lang="en-US" smtClean="0"/>
            </a:br>
            <a:r>
              <a:rPr lang="en-US" smtClean="0"/>
              <a:t>(deshalb </a:t>
            </a:r>
            <a:r>
              <a:rPr lang="en-US" smtClean="0">
                <a:solidFill>
                  <a:srgbClr val="990000"/>
                </a:solidFill>
              </a:rPr>
              <a:t>abstrakt</a:t>
            </a:r>
            <a:r>
              <a:rPr lang="en-US" smtClean="0"/>
              <a:t>)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Benutzt den Begriff </a:t>
            </a:r>
            <a:r>
              <a:rPr lang="en-US" smtClean="0">
                <a:solidFill>
                  <a:srgbClr val="990000"/>
                </a:solidFill>
              </a:rPr>
              <a:t>Baum</a:t>
            </a:r>
            <a:r>
              <a:rPr lang="en-US" smtClean="0"/>
              <a:t> wie Unternehmen in organisatorischen Diagrammen.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Bäume wachsen nach unten...</a:t>
            </a:r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113" y="876300"/>
            <a:ext cx="8805862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Bäume in der Informatik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7963" y="1268413"/>
            <a:ext cx="8875712" cy="5113337"/>
          </a:xfrm>
        </p:spPr>
        <p:txBody>
          <a:bodyPr/>
          <a:lstStyle/>
          <a:p>
            <a:pPr lvl="1" eaLnBrk="1" hangingPunct="1">
              <a:lnSpc>
                <a:spcPct val="190000"/>
              </a:lnSpc>
            </a:pPr>
            <a:r>
              <a:rPr lang="en-US" smtClean="0"/>
              <a:t>Repräsentieren hierarchische oder verschachtelte Strukturen.</a:t>
            </a:r>
          </a:p>
          <a:p>
            <a:pPr lvl="1" eaLnBrk="1" hangingPunct="1">
              <a:lnSpc>
                <a:spcPct val="190000"/>
              </a:lnSpc>
            </a:pPr>
            <a:r>
              <a:rPr lang="en-US" smtClean="0"/>
              <a:t>Ähnlich wie organisatorische Diagramme (vorige Folie)</a:t>
            </a:r>
          </a:p>
          <a:p>
            <a:pPr lvl="1" eaLnBrk="1" hangingPunct="1">
              <a:lnSpc>
                <a:spcPct val="190000"/>
              </a:lnSpc>
            </a:pPr>
            <a:r>
              <a:rPr lang="en-US" smtClean="0"/>
              <a:t>Werden von oben nach unten oder von links nach rechts gezeichnet.</a:t>
            </a:r>
          </a:p>
          <a:p>
            <a:pPr marL="0" indent="0" eaLnBrk="1" hangingPunct="1"/>
            <a:endParaRPr lang="en-US" sz="2800" smtClean="0"/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Eigenschaften von Bäumen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9225" y="877888"/>
            <a:ext cx="8994775" cy="56451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Regeln: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Jeder Zweig verbindet genau zwei Knoten.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Jeder Knoten kann beliebig viele (auch keine) </a:t>
            </a:r>
            <a:r>
              <a:rPr lang="en-US" smtClean="0">
                <a:solidFill>
                  <a:srgbClr val="990000"/>
                </a:solidFill>
              </a:rPr>
              <a:t>abgehende</a:t>
            </a:r>
            <a:r>
              <a:rPr lang="en-US" smtClean="0"/>
              <a:t> Zweige haben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Jeder Knoten hat maximal einen </a:t>
            </a:r>
            <a:r>
              <a:rPr lang="en-US" smtClean="0">
                <a:solidFill>
                  <a:srgbClr val="990000"/>
                </a:solidFill>
              </a:rPr>
              <a:t>eingehenden</a:t>
            </a:r>
            <a:r>
              <a:rPr lang="en-US" smtClean="0"/>
              <a:t> Zweig. 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Arten von Knoten: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A50021"/>
                </a:solidFill>
              </a:rPr>
              <a:t>Wurzel (root)</a:t>
            </a:r>
            <a:r>
              <a:rPr lang="en-US" smtClean="0"/>
              <a:t>: Ein Knoten ohne eingehenden Zweig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A50021"/>
                </a:solidFill>
              </a:rPr>
              <a:t>Blatt (leaf)</a:t>
            </a:r>
            <a:r>
              <a:rPr lang="en-US" smtClean="0"/>
              <a:t>: Ein Knoten mit keinen abgehenden Zweigen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A50021"/>
                </a:solidFill>
              </a:rPr>
              <a:t>Innere Knoten (internal nodes)</a:t>
            </a:r>
            <a:r>
              <a:rPr lang="en-US" smtClean="0"/>
              <a:t>: weder Wurzel noch Blatt (“standard”)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Ein Baum hat </a:t>
            </a:r>
            <a:r>
              <a:rPr lang="en-US" smtClean="0">
                <a:solidFill>
                  <a:srgbClr val="990000"/>
                </a:solidFill>
              </a:rPr>
              <a:t>genau eine Wurzel </a:t>
            </a:r>
            <a:r>
              <a:rPr lang="en-US" smtClean="0"/>
              <a:t>(Sonst wäre es ein </a:t>
            </a:r>
            <a:r>
              <a:rPr lang="en-US" smtClean="0">
                <a:solidFill>
                  <a:srgbClr val="990000"/>
                </a:solidFill>
              </a:rPr>
              <a:t>Wald</a:t>
            </a:r>
            <a:r>
              <a:rPr lang="en-US" smtClean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Rounded MT Bold" pitchFamily="127" charset="0"/>
              </a:rPr>
              <a:t>Eine andere Darstellung: ein abstrakter Syntaxbaum</a:t>
            </a:r>
          </a:p>
        </p:txBody>
      </p:sp>
      <p:cxnSp>
        <p:nvCxnSpPr>
          <p:cNvPr id="101378" name="AutoShape 4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576638" y="1184275"/>
            <a:ext cx="1587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1379" name="AutoShape 5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869950" y="1568450"/>
            <a:ext cx="27066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1380" name="Group 6"/>
          <p:cNvGrpSpPr>
            <a:grpSpLocks/>
          </p:cNvGrpSpPr>
          <p:nvPr/>
        </p:nvGrpSpPr>
        <p:grpSpPr bwMode="auto">
          <a:xfrm>
            <a:off x="669925" y="1568450"/>
            <a:ext cx="376238" cy="534988"/>
            <a:chOff x="219" y="1888"/>
            <a:chExt cx="227" cy="317"/>
          </a:xfrm>
        </p:grpSpPr>
        <p:sp>
          <p:nvSpPr>
            <p:cNvPr id="289799" name="AutoShape 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219" y="2024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55" name="AutoShape 8"/>
            <p:cNvCxnSpPr>
              <a:cxnSpLocks noChangeShapeType="1"/>
            </p:cNvCxnSpPr>
            <p:nvPr>
              <p:custDataLst>
                <p:tags r:id="rId65"/>
              </p:custDataLst>
            </p:nvPr>
          </p:nvCxnSpPr>
          <p:spPr bwMode="auto">
            <a:xfrm>
              <a:off x="340" y="1888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01381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H="1">
            <a:off x="3576638" y="1566863"/>
            <a:ext cx="7508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1382" name="AutoShape 10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 flipH="1" flipV="1">
            <a:off x="3071813" y="3244850"/>
            <a:ext cx="3236912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1383" name="AutoShape 11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H="1">
            <a:off x="5178425" y="4414838"/>
            <a:ext cx="2030413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1384" name="Group 12"/>
          <p:cNvGrpSpPr>
            <a:grpSpLocks/>
          </p:cNvGrpSpPr>
          <p:nvPr/>
        </p:nvGrpSpPr>
        <p:grpSpPr bwMode="auto">
          <a:xfrm>
            <a:off x="2870200" y="3251200"/>
            <a:ext cx="376238" cy="536575"/>
            <a:chOff x="1927" y="2704"/>
            <a:chExt cx="227" cy="317"/>
          </a:xfrm>
        </p:grpSpPr>
        <p:sp>
          <p:nvSpPr>
            <p:cNvPr id="289805" name="AutoShape 1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53" name="AutoShape 14"/>
            <p:cNvCxnSpPr>
              <a:cxnSpLocks noChangeShapeType="1"/>
            </p:cNvCxnSpPr>
            <p:nvPr>
              <p:custDataLst>
                <p:tags r:id="rId63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1385" name="Group 15"/>
          <p:cNvGrpSpPr>
            <a:grpSpLocks/>
          </p:cNvGrpSpPr>
          <p:nvPr/>
        </p:nvGrpSpPr>
        <p:grpSpPr bwMode="auto">
          <a:xfrm>
            <a:off x="3646488" y="3243263"/>
            <a:ext cx="376237" cy="536575"/>
            <a:chOff x="2699" y="2750"/>
            <a:chExt cx="227" cy="317"/>
          </a:xfrm>
        </p:grpSpPr>
        <p:sp>
          <p:nvSpPr>
            <p:cNvPr id="289808" name="AutoShape 16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699" y="2886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51" name="AutoShape 17"/>
            <p:cNvCxnSpPr>
              <a:cxnSpLocks noChangeShapeType="1"/>
            </p:cNvCxnSpPr>
            <p:nvPr>
              <p:custDataLst>
                <p:tags r:id="rId61"/>
              </p:custDataLst>
            </p:nvPr>
          </p:nvCxnSpPr>
          <p:spPr bwMode="auto">
            <a:xfrm>
              <a:off x="2820" y="2750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1386" name="Group 18"/>
          <p:cNvGrpSpPr>
            <a:grpSpLocks/>
          </p:cNvGrpSpPr>
          <p:nvPr/>
        </p:nvGrpSpPr>
        <p:grpSpPr bwMode="auto">
          <a:xfrm>
            <a:off x="2332038" y="1568450"/>
            <a:ext cx="376237" cy="995363"/>
            <a:chOff x="1222" y="1888"/>
            <a:chExt cx="227" cy="589"/>
          </a:xfrm>
        </p:grpSpPr>
        <p:sp>
          <p:nvSpPr>
            <p:cNvPr id="289811" name="AutoShape 19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1273" y="2024"/>
              <a:ext cx="136" cy="136"/>
            </a:xfrm>
            <a:prstGeom prst="flowChartConnector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sp>
          <p:nvSpPr>
            <p:cNvPr id="289812" name="AutoShape 20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1222" y="2296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48" name="AutoShape 21"/>
            <p:cNvCxnSpPr>
              <a:cxnSpLocks noChangeShapeType="1"/>
            </p:cNvCxnSpPr>
            <p:nvPr>
              <p:custDataLst>
                <p:tags r:id="rId58"/>
              </p:custDataLst>
            </p:nvPr>
          </p:nvCxnSpPr>
          <p:spPr bwMode="auto">
            <a:xfrm>
              <a:off x="1338" y="2160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1449" name="AutoShape 22"/>
            <p:cNvCxnSpPr>
              <a:cxnSpLocks noChangeShapeType="1"/>
            </p:cNvCxnSpPr>
            <p:nvPr>
              <p:custDataLst>
                <p:tags r:id="rId59"/>
              </p:custDataLst>
            </p:nvPr>
          </p:nvCxnSpPr>
          <p:spPr bwMode="auto">
            <a:xfrm>
              <a:off x="1343" y="1888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9815" name="AutoShape 2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21163" y="1798638"/>
            <a:ext cx="225425" cy="230187"/>
          </a:xfrm>
          <a:prstGeom prst="flowChartConnector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cxnSp>
        <p:nvCxnSpPr>
          <p:cNvPr id="101388" name="AutoShape 24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4327525" y="2028825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1389" name="AutoShape 25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4337050" y="1568450"/>
            <a:ext cx="0" cy="23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9818" name="AutoShape 2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16400" y="2257425"/>
            <a:ext cx="225425" cy="230188"/>
          </a:xfrm>
          <a:prstGeom prst="flowChartConnector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cxnSp>
        <p:nvCxnSpPr>
          <p:cNvPr id="101391" name="AutoShape 27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>
            <a:off x="6303963" y="3254375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9820" name="AutoShape 2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92838" y="3482975"/>
            <a:ext cx="225425" cy="230188"/>
          </a:xfrm>
          <a:prstGeom prst="flowChartConnector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grpSp>
        <p:nvGrpSpPr>
          <p:cNvPr id="101393" name="Group 29"/>
          <p:cNvGrpSpPr>
            <a:grpSpLocks/>
          </p:cNvGrpSpPr>
          <p:nvPr/>
        </p:nvGrpSpPr>
        <p:grpSpPr bwMode="auto">
          <a:xfrm>
            <a:off x="7100888" y="4414838"/>
            <a:ext cx="225425" cy="690562"/>
            <a:chOff x="2646" y="2432"/>
            <a:chExt cx="136" cy="408"/>
          </a:xfrm>
        </p:grpSpPr>
        <p:cxnSp>
          <p:nvCxnSpPr>
            <p:cNvPr id="101443" name="AutoShape 30"/>
            <p:cNvCxnSpPr>
              <a:cxnSpLocks noChangeShapeType="1"/>
            </p:cNvCxnSpPr>
            <p:nvPr>
              <p:custDataLst>
                <p:tags r:id="rId53"/>
              </p:custDataLst>
            </p:nvPr>
          </p:nvCxnSpPr>
          <p:spPr bwMode="auto">
            <a:xfrm>
              <a:off x="2713" y="2432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9823" name="AutoShape 31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2646" y="2568"/>
              <a:ext cx="136" cy="136"/>
            </a:xfrm>
            <a:prstGeom prst="flowChartConnector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45" name="AutoShape 32"/>
            <p:cNvCxnSpPr>
              <a:cxnSpLocks noChangeShapeType="1"/>
            </p:cNvCxnSpPr>
            <p:nvPr>
              <p:custDataLst>
                <p:tags r:id="rId55"/>
              </p:custDataLst>
            </p:nvPr>
          </p:nvCxnSpPr>
          <p:spPr bwMode="auto">
            <a:xfrm>
              <a:off x="2713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1394" name="Group 33"/>
          <p:cNvGrpSpPr>
            <a:grpSpLocks/>
          </p:cNvGrpSpPr>
          <p:nvPr/>
        </p:nvGrpSpPr>
        <p:grpSpPr bwMode="auto">
          <a:xfrm>
            <a:off x="5068888" y="4414838"/>
            <a:ext cx="225425" cy="690562"/>
            <a:chOff x="2782" y="2568"/>
            <a:chExt cx="136" cy="408"/>
          </a:xfrm>
        </p:grpSpPr>
        <p:cxnSp>
          <p:nvCxnSpPr>
            <p:cNvPr id="101440" name="AutoShape 34"/>
            <p:cNvCxnSpPr>
              <a:cxnSpLocks noChangeShapeType="1"/>
            </p:cNvCxnSpPr>
            <p:nvPr>
              <p:custDataLst>
                <p:tags r:id="rId50"/>
              </p:custDataLst>
            </p:nvPr>
          </p:nvCxnSpPr>
          <p:spPr bwMode="auto">
            <a:xfrm>
              <a:off x="2849" y="2568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9827" name="AutoShape 35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2782" y="2704"/>
              <a:ext cx="136" cy="136"/>
            </a:xfrm>
            <a:prstGeom prst="flowChartConnector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42" name="AutoShape 36"/>
            <p:cNvCxnSpPr>
              <a:cxnSpLocks noChangeShapeType="1"/>
            </p:cNvCxnSpPr>
            <p:nvPr>
              <p:custDataLst>
                <p:tags r:id="rId52"/>
              </p:custDataLst>
            </p:nvPr>
          </p:nvCxnSpPr>
          <p:spPr bwMode="auto">
            <a:xfrm>
              <a:off x="2849" y="2840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01395" name="AutoShape 37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4352925" y="5106988"/>
            <a:ext cx="1223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101396" name="Group 38"/>
          <p:cNvGrpSpPr>
            <a:grpSpLocks/>
          </p:cNvGrpSpPr>
          <p:nvPr/>
        </p:nvGrpSpPr>
        <p:grpSpPr bwMode="auto">
          <a:xfrm>
            <a:off x="4154488" y="5106988"/>
            <a:ext cx="376237" cy="534987"/>
            <a:chOff x="1927" y="2704"/>
            <a:chExt cx="227" cy="317"/>
          </a:xfrm>
        </p:grpSpPr>
        <p:sp>
          <p:nvSpPr>
            <p:cNvPr id="289831" name="AutoShape 3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39" name="AutoShape 40"/>
            <p:cNvCxnSpPr>
              <a:cxnSpLocks noChangeShapeType="1"/>
            </p:cNvCxnSpPr>
            <p:nvPr>
              <p:custDataLst>
                <p:tags r:id="rId49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1397" name="Group 41"/>
          <p:cNvGrpSpPr>
            <a:grpSpLocks/>
          </p:cNvGrpSpPr>
          <p:nvPr/>
        </p:nvGrpSpPr>
        <p:grpSpPr bwMode="auto">
          <a:xfrm>
            <a:off x="5381625" y="5106988"/>
            <a:ext cx="376238" cy="534987"/>
            <a:chOff x="1927" y="2704"/>
            <a:chExt cx="227" cy="317"/>
          </a:xfrm>
        </p:grpSpPr>
        <p:sp>
          <p:nvSpPr>
            <p:cNvPr id="289834" name="AutoShape 42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37" name="AutoShape 43"/>
            <p:cNvCxnSpPr>
              <a:cxnSpLocks noChangeShapeType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1398" name="Group 44"/>
          <p:cNvGrpSpPr>
            <a:grpSpLocks/>
          </p:cNvGrpSpPr>
          <p:nvPr/>
        </p:nvGrpSpPr>
        <p:grpSpPr bwMode="auto">
          <a:xfrm>
            <a:off x="6607175" y="5106988"/>
            <a:ext cx="376238" cy="534987"/>
            <a:chOff x="1927" y="2704"/>
            <a:chExt cx="227" cy="317"/>
          </a:xfrm>
        </p:grpSpPr>
        <p:sp>
          <p:nvSpPr>
            <p:cNvPr id="289837" name="AutoShape 45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35" name="AutoShape 46"/>
            <p:cNvCxnSpPr>
              <a:cxnSpLocks noChangeShapeType="1"/>
            </p:cNvCxnSpPr>
            <p:nvPr>
              <p:custDataLst>
                <p:tags r:id="rId45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101399" name="Group 47"/>
          <p:cNvGrpSpPr>
            <a:grpSpLocks/>
          </p:cNvGrpSpPr>
          <p:nvPr/>
        </p:nvGrpSpPr>
        <p:grpSpPr bwMode="auto">
          <a:xfrm>
            <a:off x="7886700" y="5106988"/>
            <a:ext cx="376238" cy="534987"/>
            <a:chOff x="1927" y="2704"/>
            <a:chExt cx="227" cy="317"/>
          </a:xfrm>
        </p:grpSpPr>
        <p:sp>
          <p:nvSpPr>
            <p:cNvPr id="289840" name="AutoShape 48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927" y="2840"/>
              <a:ext cx="227" cy="181"/>
            </a:xfrm>
            <a:prstGeom prst="flowChartMerge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cxnSp>
          <p:nvCxnSpPr>
            <p:cNvPr id="101433" name="AutoShape 49"/>
            <p:cNvCxnSpPr>
              <a:cxnSpLocks noChangeShapeType="1"/>
            </p:cNvCxnSpPr>
            <p:nvPr>
              <p:custDataLst>
                <p:tags r:id="rId43"/>
              </p:custDataLst>
            </p:nvPr>
          </p:nvCxnSpPr>
          <p:spPr bwMode="auto">
            <a:xfrm>
              <a:off x="2048" y="2704"/>
              <a:ext cx="0" cy="1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9842" name="AutoShape 5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503613" y="1030288"/>
            <a:ext cx="150812" cy="153987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sp>
        <p:nvSpPr>
          <p:cNvPr id="289843" name="Text Box 5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02000" y="1093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800">
              <a:latin typeface="+mn-lt"/>
            </a:endParaRPr>
          </a:p>
        </p:txBody>
      </p:sp>
      <p:sp>
        <p:nvSpPr>
          <p:cNvPr id="289844" name="Text Box 5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805238" y="946150"/>
            <a:ext cx="217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Klassendeklaration</a:t>
            </a:r>
            <a:endParaRPr lang="en-US" sz="1800" dirty="0">
              <a:latin typeface="+mn-lt"/>
            </a:endParaRPr>
          </a:p>
        </p:txBody>
      </p:sp>
      <p:sp>
        <p:nvSpPr>
          <p:cNvPr id="289845" name="Text Box 5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548188" y="2203450"/>
            <a:ext cx="2227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Featuredeklaration</a:t>
            </a:r>
            <a:endParaRPr lang="en-US" sz="1800" dirty="0">
              <a:latin typeface="+mn-lt"/>
            </a:endParaRPr>
          </a:p>
        </p:txBody>
      </p:sp>
      <p:sp>
        <p:nvSpPr>
          <p:cNvPr id="289846" name="Text Box 5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392863" y="3457575"/>
            <a:ext cx="1671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Featurerumpf</a:t>
            </a:r>
            <a:endParaRPr lang="en-US" sz="1800" dirty="0">
              <a:latin typeface="+mn-lt"/>
            </a:endParaRPr>
          </a:p>
        </p:txBody>
      </p:sp>
      <p:sp>
        <p:nvSpPr>
          <p:cNvPr id="289847" name="Text Box 5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54300" y="1773238"/>
            <a:ext cx="5464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Vererbung</a:t>
            </a:r>
            <a:r>
              <a:rPr lang="en-US" sz="1800" dirty="0">
                <a:latin typeface="+mn-lt"/>
              </a:rPr>
              <a:t>          Features </a:t>
            </a:r>
            <a:r>
              <a:rPr lang="en-US" sz="1800" dirty="0" err="1">
                <a:latin typeface="+mn-lt"/>
              </a:rPr>
              <a:t>der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Klasse</a:t>
            </a:r>
            <a:endParaRPr lang="en-US" sz="1800" dirty="0">
              <a:latin typeface="+mn-lt"/>
            </a:endParaRPr>
          </a:p>
        </p:txBody>
      </p:sp>
      <p:sp>
        <p:nvSpPr>
          <p:cNvPr id="289848" name="Text Box 5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77900" y="1589088"/>
            <a:ext cx="1344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Klassen</a:t>
            </a:r>
            <a:r>
              <a:rPr lang="en-US" sz="1800" dirty="0">
                <a:latin typeface="+mn-lt"/>
              </a:rPr>
              <a:t>-name</a:t>
            </a:r>
            <a:endParaRPr lang="en-US" sz="1800" dirty="0">
              <a:latin typeface="+mn-lt"/>
            </a:endParaRPr>
          </a:p>
        </p:txBody>
      </p:sp>
      <p:sp>
        <p:nvSpPr>
          <p:cNvPr id="289850" name="Text Box 5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341438" y="3457575"/>
            <a:ext cx="1566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Featurename</a:t>
            </a:r>
            <a:endParaRPr lang="en-US" sz="1800" dirty="0">
              <a:latin typeface="+mn-lt"/>
            </a:endParaRPr>
          </a:p>
        </p:txBody>
      </p:sp>
      <p:sp>
        <p:nvSpPr>
          <p:cNvPr id="289851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970338" y="3457575"/>
            <a:ext cx="2033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err="1">
                <a:latin typeface="+mn-lt"/>
              </a:rPr>
              <a:t>Kopfkommentar</a:t>
            </a:r>
            <a:endParaRPr lang="en-US" sz="1800" dirty="0">
              <a:latin typeface="+mn-lt"/>
            </a:endParaRPr>
          </a:p>
        </p:txBody>
      </p:sp>
      <p:sp>
        <p:nvSpPr>
          <p:cNvPr id="289852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280025" y="4486275"/>
            <a:ext cx="1890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err="1">
                <a:latin typeface="+mn-lt"/>
              </a:rPr>
              <a:t>Instruktion</a:t>
            </a:r>
            <a:endParaRPr lang="en-US" sz="18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latin typeface="+mn-lt"/>
              </a:rPr>
              <a:t>(</a:t>
            </a:r>
            <a:r>
              <a:rPr lang="en-US" sz="1800" dirty="0" err="1">
                <a:latin typeface="+mn-lt"/>
              </a:rPr>
              <a:t>Featureaufruf</a:t>
            </a:r>
            <a:r>
              <a:rPr lang="en-US" sz="1800" dirty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289853" name="Text Box 6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219950" y="4424363"/>
            <a:ext cx="18907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1800" dirty="0" err="1">
                <a:latin typeface="+mn-lt"/>
              </a:rPr>
              <a:t>Instruktion</a:t>
            </a:r>
            <a:endParaRPr lang="en-US" sz="1800" dirty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latin typeface="+mn-lt"/>
              </a:rPr>
              <a:t>(</a:t>
            </a:r>
            <a:r>
              <a:rPr lang="en-US" sz="1800" dirty="0" err="1">
                <a:latin typeface="+mn-lt"/>
              </a:rPr>
              <a:t>Featureaufruf</a:t>
            </a:r>
            <a:r>
              <a:rPr lang="en-US" sz="1800" dirty="0">
                <a:latin typeface="+mn-lt"/>
              </a:rPr>
              <a:t>)</a:t>
            </a:r>
            <a:endParaRPr lang="en-US" sz="1800" dirty="0">
              <a:latin typeface="+mn-lt"/>
            </a:endParaRPr>
          </a:p>
        </p:txBody>
      </p:sp>
      <p:sp>
        <p:nvSpPr>
          <p:cNvPr id="289854" name="Text Box 6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92475" y="5318125"/>
            <a:ext cx="5535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latin typeface="+mn-lt"/>
              </a:rPr>
              <a:t>     </a:t>
            </a:r>
            <a:r>
              <a:rPr lang="en-US" sz="1800" dirty="0" err="1">
                <a:latin typeface="+mn-lt"/>
              </a:rPr>
              <a:t>Ziel</a:t>
            </a:r>
            <a:r>
              <a:rPr lang="en-US" sz="1800" dirty="0">
                <a:latin typeface="+mn-lt"/>
              </a:rPr>
              <a:t>      Feature            </a:t>
            </a:r>
            <a:r>
              <a:rPr lang="en-US" sz="1800" dirty="0" err="1">
                <a:latin typeface="+mn-lt"/>
              </a:rPr>
              <a:t>Ziel</a:t>
            </a:r>
            <a:r>
              <a:rPr lang="en-US" sz="1800" dirty="0">
                <a:latin typeface="+mn-lt"/>
              </a:rPr>
              <a:t>       Feature</a:t>
            </a:r>
            <a:endParaRPr lang="en-US" sz="1800" dirty="0">
              <a:latin typeface="+mn-lt"/>
            </a:endParaRPr>
          </a:p>
        </p:txBody>
      </p:sp>
      <p:cxnSp>
        <p:nvCxnSpPr>
          <p:cNvPr id="101412" name="AutoShape 63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>
            <a:off x="4330700" y="2479675"/>
            <a:ext cx="0" cy="766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1413" name="AutoShape 64"/>
          <p:cNvCxnSpPr>
            <a:cxnSpLocks noChangeShapeType="1"/>
          </p:cNvCxnSpPr>
          <p:nvPr>
            <p:custDataLst>
              <p:tags r:id="rId27"/>
            </p:custDataLst>
          </p:nvPr>
        </p:nvCxnSpPr>
        <p:spPr bwMode="auto">
          <a:xfrm>
            <a:off x="6800850" y="5111750"/>
            <a:ext cx="12779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9857" name="Text Box 6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73050" y="2139950"/>
            <a:ext cx="1243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PREVIEW</a:t>
            </a:r>
          </a:p>
        </p:txBody>
      </p:sp>
      <p:sp>
        <p:nvSpPr>
          <p:cNvPr id="289858" name="Text Box 6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935163" y="2659063"/>
            <a:ext cx="13192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TOURISM</a:t>
            </a:r>
          </a:p>
        </p:txBody>
      </p:sp>
      <p:sp>
        <p:nvSpPr>
          <p:cNvPr id="289859" name="Text Box 6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25" y="38481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explore</a:t>
            </a:r>
          </a:p>
        </p:txBody>
      </p:sp>
      <p:sp>
        <p:nvSpPr>
          <p:cNvPr id="289860" name="Text Box 6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587750" y="3854450"/>
            <a:ext cx="214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990000"/>
                </a:solidFill>
                <a:latin typeface="+mn-lt"/>
              </a:rPr>
              <a:t>-- </a:t>
            </a:r>
            <a:r>
              <a:rPr lang="en-US" sz="1800" dirty="0" err="1">
                <a:solidFill>
                  <a:srgbClr val="990000"/>
                </a:solidFill>
                <a:latin typeface="+mn-lt"/>
              </a:rPr>
              <a:t>Infos</a:t>
            </a:r>
            <a:r>
              <a:rPr lang="en-US" sz="1800" dirty="0">
                <a:solidFill>
                  <a:srgbClr val="990000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rgbClr val="990000"/>
                </a:solidFill>
                <a:latin typeface="+mn-lt"/>
              </a:rPr>
              <a:t>zur</a:t>
            </a:r>
            <a:r>
              <a:rPr lang="en-US" sz="1800" dirty="0">
                <a:solidFill>
                  <a:srgbClr val="990000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rgbClr val="990000"/>
                </a:solidFill>
                <a:latin typeface="+mn-lt"/>
              </a:rPr>
              <a:t>Stadt</a:t>
            </a:r>
            <a:endParaRPr lang="en-US" sz="18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289861" name="Text Box 6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976688" y="5626100"/>
            <a:ext cx="4770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Paris</a:t>
            </a:r>
            <a:r>
              <a:rPr lang="en-US" sz="1800" i="1" dirty="0">
                <a:solidFill>
                  <a:schemeClr val="accent2"/>
                </a:solidFill>
                <a:latin typeface="+mn-lt"/>
              </a:rPr>
              <a:t>        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display</a:t>
            </a:r>
            <a:r>
              <a:rPr lang="en-US" sz="1800" i="1" dirty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Louvre</a:t>
            </a:r>
            <a:r>
              <a:rPr lang="en-US" sz="1800" i="1" dirty="0">
                <a:solidFill>
                  <a:schemeClr val="accent2"/>
                </a:solidFill>
                <a:latin typeface="+mn-lt"/>
              </a:rPr>
              <a:t>      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spotlight</a:t>
            </a:r>
          </a:p>
        </p:txBody>
      </p:sp>
      <p:grpSp>
        <p:nvGrpSpPr>
          <p:cNvPr id="101419" name="Group 70"/>
          <p:cNvGrpSpPr>
            <a:grpSpLocks/>
          </p:cNvGrpSpPr>
          <p:nvPr/>
        </p:nvGrpSpPr>
        <p:grpSpPr bwMode="auto">
          <a:xfrm>
            <a:off x="400050" y="4703763"/>
            <a:ext cx="2493963" cy="1555750"/>
            <a:chOff x="249" y="3158"/>
            <a:chExt cx="1315" cy="920"/>
          </a:xfrm>
        </p:grpSpPr>
        <p:sp>
          <p:nvSpPr>
            <p:cNvPr id="289863" name="Rectangle 7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9" y="3158"/>
              <a:ext cx="1315" cy="9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50000"/>
                </a:spcBef>
                <a:defRPr/>
              </a:pPr>
              <a:endParaRPr lang="en-US" sz="1800">
                <a:latin typeface="+mn-lt"/>
              </a:endParaRPr>
            </a:p>
          </p:txBody>
        </p:sp>
        <p:grpSp>
          <p:nvGrpSpPr>
            <p:cNvPr id="101423" name="Group 72"/>
            <p:cNvGrpSpPr>
              <a:grpSpLocks/>
            </p:cNvGrpSpPr>
            <p:nvPr/>
          </p:nvGrpSpPr>
          <p:grpSpPr bwMode="auto">
            <a:xfrm>
              <a:off x="385" y="3218"/>
              <a:ext cx="691" cy="217"/>
              <a:chOff x="385" y="2886"/>
              <a:chExt cx="691" cy="217"/>
            </a:xfrm>
          </p:grpSpPr>
          <p:sp>
            <p:nvSpPr>
              <p:cNvPr id="289865" name="AutoShape 73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85" y="2941"/>
                <a:ext cx="91" cy="90"/>
              </a:xfrm>
              <a:prstGeom prst="flowChartProcess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lang="en-US" sz="1800">
                  <a:latin typeface="+mn-lt"/>
                </a:endParaRPr>
              </a:p>
            </p:txBody>
          </p:sp>
          <p:sp>
            <p:nvSpPr>
              <p:cNvPr id="289866" name="Text Box 74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569" y="2886"/>
                <a:ext cx="507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US" sz="1800" dirty="0" err="1">
                    <a:latin typeface="+mn-lt"/>
                  </a:rPr>
                  <a:t>Wurzel</a:t>
                </a:r>
                <a:endParaRPr lang="en-US" sz="1800" dirty="0">
                  <a:latin typeface="+mn-lt"/>
                </a:endParaRPr>
              </a:p>
            </p:txBody>
          </p:sp>
        </p:grpSp>
        <p:grpSp>
          <p:nvGrpSpPr>
            <p:cNvPr id="101424" name="Group 75"/>
            <p:cNvGrpSpPr>
              <a:grpSpLocks/>
            </p:cNvGrpSpPr>
            <p:nvPr/>
          </p:nvGrpSpPr>
          <p:grpSpPr bwMode="auto">
            <a:xfrm>
              <a:off x="360" y="3409"/>
              <a:ext cx="1169" cy="352"/>
              <a:chOff x="360" y="3182"/>
              <a:chExt cx="1169" cy="352"/>
            </a:xfrm>
          </p:grpSpPr>
          <p:sp>
            <p:nvSpPr>
              <p:cNvPr id="289868" name="AutoShape 76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60" y="3280"/>
                <a:ext cx="136" cy="136"/>
              </a:xfrm>
              <a:prstGeom prst="flowChartConnector">
                <a:avLst/>
              </a:pr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lang="en-US" sz="1800">
                  <a:latin typeface="+mn-lt"/>
                </a:endParaRPr>
              </a:p>
            </p:txBody>
          </p:sp>
          <p:sp>
            <p:nvSpPr>
              <p:cNvPr id="289869" name="Text Box 77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570" y="3182"/>
                <a:ext cx="958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bIns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1800" dirty="0" err="1">
                    <a:latin typeface="+mn-lt"/>
                  </a:rPr>
                  <a:t>Innerer</a:t>
                </a:r>
                <a:r>
                  <a:rPr lang="en-US" sz="1800" dirty="0">
                    <a:latin typeface="+mn-lt"/>
                  </a:rPr>
                  <a:t> </a:t>
                </a:r>
                <a:r>
                  <a:rPr lang="en-US" sz="1800" dirty="0" err="1">
                    <a:latin typeface="+mn-lt"/>
                  </a:rPr>
                  <a:t>Knoten</a:t>
                </a:r>
                <a:endParaRPr lang="en-US" sz="1800" dirty="0">
                  <a:latin typeface="+mn-lt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1800" dirty="0">
                    <a:latin typeface="+mn-lt"/>
                  </a:rPr>
                  <a:t>(</a:t>
                </a:r>
                <a:r>
                  <a:rPr lang="en-US" sz="1800" dirty="0" err="1">
                    <a:latin typeface="+mn-lt"/>
                  </a:rPr>
                  <a:t>Nonterminal</a:t>
                </a:r>
                <a:r>
                  <a:rPr lang="en-US" sz="1800" dirty="0">
                    <a:latin typeface="+mn-lt"/>
                  </a:rPr>
                  <a:t>)</a:t>
                </a:r>
              </a:p>
            </p:txBody>
          </p:sp>
        </p:grpSp>
        <p:grpSp>
          <p:nvGrpSpPr>
            <p:cNvPr id="101425" name="Group 78"/>
            <p:cNvGrpSpPr>
              <a:grpSpLocks/>
            </p:cNvGrpSpPr>
            <p:nvPr/>
          </p:nvGrpSpPr>
          <p:grpSpPr bwMode="auto">
            <a:xfrm>
              <a:off x="315" y="3726"/>
              <a:ext cx="935" cy="352"/>
              <a:chOff x="315" y="3659"/>
              <a:chExt cx="935" cy="352"/>
            </a:xfrm>
          </p:grpSpPr>
          <p:sp>
            <p:nvSpPr>
              <p:cNvPr id="289871" name="AutoShape 79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15" y="3743"/>
                <a:ext cx="227" cy="181"/>
              </a:xfrm>
              <a:prstGeom prst="flowChartMerge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50000"/>
                  </a:spcBef>
                  <a:defRPr/>
                </a:pPr>
                <a:endParaRPr lang="en-US" sz="1800">
                  <a:latin typeface="+mn-lt"/>
                </a:endParaRPr>
              </a:p>
            </p:txBody>
          </p:sp>
          <p:sp>
            <p:nvSpPr>
              <p:cNvPr id="289872" name="Text Box 80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574" y="3659"/>
                <a:ext cx="676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bIns="0">
                <a:spAutoFit/>
              </a:bodyPr>
              <a:lstStyle/>
              <a:p>
                <a:pPr>
                  <a:spcBef>
                    <a:spcPts val="0"/>
                  </a:spcBef>
                  <a:defRPr/>
                </a:pPr>
                <a:r>
                  <a:rPr lang="en-US" sz="1800" dirty="0" err="1">
                    <a:latin typeface="+mn-lt"/>
                  </a:rPr>
                  <a:t>Blatt</a:t>
                </a:r>
                <a:endParaRPr lang="en-US" sz="1800" dirty="0">
                  <a:latin typeface="+mn-lt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en-US" sz="1800" dirty="0">
                    <a:latin typeface="+mn-lt"/>
                  </a:rPr>
                  <a:t>(Terminal)</a:t>
                </a:r>
              </a:p>
            </p:txBody>
          </p:sp>
        </p:grpSp>
      </p:grpSp>
      <p:cxnSp>
        <p:nvCxnSpPr>
          <p:cNvPr id="101420" name="AutoShape 81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>
            <a:off x="6299200" y="3724275"/>
            <a:ext cx="0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82" name="Text Box 5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616200" y="2217738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 err="1">
                <a:latin typeface="+mn-lt"/>
              </a:rPr>
              <a:t>Klassenname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Abstrakter Syntaxbaum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82563" y="863600"/>
            <a:ext cx="8842375" cy="5113338"/>
          </a:xfrm>
        </p:spPr>
        <p:txBody>
          <a:bodyPr/>
          <a:lstStyle/>
          <a:p>
            <a:pPr marL="269875" lvl="1" indent="-269875" eaLnBrk="1" hangingPunct="1"/>
            <a:r>
              <a:rPr lang="en-US" smtClean="0"/>
              <a:t>Wurzel: repräsentiert das gesamte Exemplar (das “äusserste Rechteck”)</a:t>
            </a:r>
          </a:p>
          <a:p>
            <a:pPr marL="269875" lvl="1" indent="-269875" eaLnBrk="1" hangingPunct="1"/>
            <a:r>
              <a:rPr lang="en-US" smtClean="0"/>
              <a:t>Innere Knoten </a:t>
            </a:r>
            <a:r>
              <a:rPr lang="en-US" smtClean="0">
                <a:sym typeface="Wingdings 3" pitchFamily="127" charset="2"/>
              </a:rPr>
              <a:t>(</a:t>
            </a:r>
            <a:r>
              <a:rPr lang="en-US" smtClean="0">
                <a:solidFill>
                  <a:srgbClr val="A50021"/>
                </a:solidFill>
                <a:sym typeface="Wingdings 3" pitchFamily="127" charset="2"/>
              </a:rPr>
              <a:t>N</a:t>
            </a:r>
            <a:r>
              <a:rPr lang="en-US" smtClean="0">
                <a:solidFill>
                  <a:srgbClr val="A50021"/>
                </a:solidFill>
              </a:rPr>
              <a:t>onterminale</a:t>
            </a:r>
            <a:r>
              <a:rPr lang="en-US" smtClean="0"/>
              <a:t>): repräsentieren Unterstrukturen, die wiederum Exemplare enthalten. </a:t>
            </a:r>
          </a:p>
          <a:p>
            <a:pPr marL="269875" lvl="1" indent="-269875" eaLnBrk="1" hangingPunct="1"/>
            <a:r>
              <a:rPr lang="en-US" smtClean="0"/>
              <a:t>Blätter (</a:t>
            </a:r>
            <a:r>
              <a:rPr lang="en-US" smtClean="0">
                <a:solidFill>
                  <a:srgbClr val="A50021"/>
                </a:solidFill>
              </a:rPr>
              <a:t>Terminale</a:t>
            </a:r>
            <a:r>
              <a:rPr lang="en-US" smtClean="0"/>
              <a:t>): repräsentieren Exemplare ohne weitere Verschachtelung.</a:t>
            </a:r>
          </a:p>
          <a:p>
            <a:pPr marL="269875" lvl="1" indent="-269875" eaLnBrk="1" hangingPunct="1"/>
            <a:endParaRPr lang="en-US" smtClean="0"/>
          </a:p>
          <a:p>
            <a:pPr marL="269875" lvl="1" indent="-269875" eaLnBrk="1" hangingPunct="1">
              <a:buFont typeface="Wingdings" pitchFamily="127" charset="2"/>
              <a:buNone/>
            </a:pPr>
            <a:endParaRPr lang="en-US" smtClean="0">
              <a:solidFill>
                <a:srgbClr val="A50021"/>
              </a:solidFill>
            </a:endParaRPr>
          </a:p>
          <a:p>
            <a:pPr marL="269875" lvl="1" indent="-269875" eaLnBrk="1" hangingPunct="1"/>
            <a:r>
              <a:rPr lang="en-US" smtClean="0">
                <a:solidFill>
                  <a:srgbClr val="A50021"/>
                </a:solidFill>
              </a:rPr>
              <a:t>Die Syntax einer Programmiersprache ist definiert durch eine Menge von Konstrukten sowie die (Unter-)Konstrukte dieser Konstrukte.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Objekttechnologie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/>
            <a:r>
              <a:rPr lang="en-US" smtClean="0">
                <a:solidFill>
                  <a:srgbClr val="0000FF"/>
                </a:solidFill>
              </a:rPr>
              <a:t>Herkunft: die Simula 67-Sprache, Oslo, Mitte der 60er.</a:t>
            </a:r>
          </a:p>
          <a:p>
            <a:pPr marL="0" indent="0" eaLnBrk="1" hangingPunct="1"/>
            <a:r>
              <a:rPr lang="en-US" smtClean="0">
                <a:solidFill>
                  <a:srgbClr val="0000FF"/>
                </a:solidFill>
              </a:rPr>
              <a:t>Verbreitete sich </a:t>
            </a:r>
            <a:r>
              <a:rPr lang="en-US" i="1" smtClean="0">
                <a:solidFill>
                  <a:srgbClr val="0000FF"/>
                </a:solidFill>
              </a:rPr>
              <a:t>sehr</a:t>
            </a:r>
            <a:r>
              <a:rPr lang="en-US" smtClean="0">
                <a:solidFill>
                  <a:srgbClr val="0000FF"/>
                </a:solidFill>
              </a:rPr>
              <a:t> langsam in den 70ern.</a:t>
            </a:r>
          </a:p>
          <a:p>
            <a:pPr marL="0" indent="0" eaLnBrk="1" hangingPunct="1">
              <a:lnSpc>
                <a:spcPts val="700"/>
              </a:lnSpc>
            </a:pPr>
            <a:endParaRPr lang="en-US" sz="1200" smtClean="0">
              <a:solidFill>
                <a:srgbClr val="0000FF"/>
              </a:solidFill>
            </a:endParaRPr>
          </a:p>
          <a:p>
            <a:pPr marL="0" indent="0" eaLnBrk="1" hangingPunct="1"/>
            <a:r>
              <a:rPr lang="en-US" smtClean="0">
                <a:solidFill>
                  <a:srgbClr val="0000FF"/>
                </a:solidFill>
              </a:rPr>
              <a:t>Die Sprache Smalltalk (Xerox PARC, 1970er) machte Objektorientierung (O-O) “hip”, indem sie es mit visuellen Technologien kombinierte.</a:t>
            </a:r>
          </a:p>
          <a:p>
            <a:pPr marL="0" indent="0" eaLnBrk="1" hangingPunct="1">
              <a:lnSpc>
                <a:spcPts val="700"/>
              </a:lnSpc>
            </a:pPr>
            <a:endParaRPr lang="en-US" sz="1200" smtClean="0">
              <a:solidFill>
                <a:srgbClr val="0000FF"/>
              </a:solidFill>
            </a:endParaRPr>
          </a:p>
          <a:p>
            <a:pPr marL="0" indent="0" eaLnBrk="1" hangingPunct="1"/>
            <a:r>
              <a:rPr lang="en-US" smtClean="0">
                <a:solidFill>
                  <a:srgbClr val="0000FF"/>
                </a:solidFill>
              </a:rPr>
              <a:t>Die erste OOPSLA anno 1986 stellte O-O der breiten Masse vor.</a:t>
            </a:r>
          </a:p>
          <a:p>
            <a:pPr marL="0" indent="0" eaLnBrk="1" hangingPunct="1">
              <a:lnSpc>
                <a:spcPts val="700"/>
              </a:lnSpc>
            </a:pPr>
            <a:endParaRPr lang="en-US" sz="1200" smtClean="0">
              <a:solidFill>
                <a:srgbClr val="0000FF"/>
              </a:solidFill>
            </a:endParaRPr>
          </a:p>
          <a:p>
            <a:pPr marL="0" indent="0" eaLnBrk="1" hangingPunct="1"/>
            <a:r>
              <a:rPr lang="en-US" smtClean="0">
                <a:solidFill>
                  <a:srgbClr val="0000FF"/>
                </a:solidFill>
              </a:rPr>
              <a:t>O-O verbreitete sich schnell in den 90ern durch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O-O Sprachen: Objective C, C++, Eiffel, Java, C#...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O-O Werkzeuge, O-O Datenbanken, O-O Analyse...</a:t>
            </a:r>
          </a:p>
          <a:p>
            <a:pPr marL="0" indent="0" eaLnBrk="1" hangingPunct="1"/>
            <a:r>
              <a:rPr lang="en-US" smtClean="0">
                <a:solidFill>
                  <a:srgbClr val="0000FF"/>
                </a:solidFill>
              </a:rPr>
              <a:t>Heute ist O-O grösstenteils akzeptiert.</a:t>
            </a:r>
          </a:p>
          <a:p>
            <a:pPr marL="0" indent="0" eaLnBrk="1" hangingPunct="1">
              <a:lnSpc>
                <a:spcPts val="700"/>
              </a:lnSpc>
            </a:pPr>
            <a:endParaRPr lang="en-US" sz="1200" smtClean="0">
              <a:solidFill>
                <a:srgbClr val="0000FF"/>
              </a:solidFill>
            </a:endParaRPr>
          </a:p>
          <a:p>
            <a:pPr marL="0" indent="0" eaLnBrk="1" hangingPunct="1"/>
            <a:r>
              <a:rPr lang="en-US" i="1" smtClean="0">
                <a:solidFill>
                  <a:srgbClr val="990000"/>
                </a:solidFill>
              </a:rPr>
              <a:t>Nicht-</a:t>
            </a:r>
            <a:r>
              <a:rPr lang="en-US" smtClean="0"/>
              <a:t> </a:t>
            </a:r>
            <a:r>
              <a:rPr lang="en-US" smtClean="0">
                <a:solidFill>
                  <a:srgbClr val="0000FF"/>
                </a:solidFill>
              </a:rPr>
              <a:t>O-O Ansätze heissen auch “</a:t>
            </a:r>
            <a:r>
              <a:rPr lang="en-US" smtClean="0">
                <a:solidFill>
                  <a:srgbClr val="990000"/>
                </a:solidFill>
              </a:rPr>
              <a:t>prozedural</a:t>
            </a:r>
            <a:r>
              <a:rPr lang="en-US" smtClean="0">
                <a:solidFill>
                  <a:srgbClr val="0000FF"/>
                </a:solidFill>
              </a:rPr>
              <a:t>”.</a:t>
            </a: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2" name="Rectangle 9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6000" y="774338"/>
            <a:ext cx="8928000" cy="571762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 sz="3600">
              <a:latin typeface="Comic Sans MS" pitchFamily="66" charset="0"/>
            </a:endParaRPr>
          </a:p>
        </p:txBody>
      </p:sp>
      <p:sp>
        <p:nvSpPr>
          <p:cNvPr id="317528" name="Rectangle 8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2" y="2554009"/>
            <a:ext cx="5423339" cy="3520964"/>
          </a:xfrm>
          <a:prstGeom prst="rect">
            <a:avLst/>
          </a:prstGeom>
          <a:solidFill>
            <a:srgbClr val="DCBC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9" name="Text Box 8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05699" y="1627519"/>
            <a:ext cx="3053578" cy="461665"/>
          </a:xfrm>
          <a:prstGeom prst="rect">
            <a:avLst/>
          </a:prstGeom>
          <a:solidFill>
            <a:srgbClr val="DCBCC2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Featuredeklaration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30" name="Line 9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887312" y="2091557"/>
            <a:ext cx="420416" cy="43092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n w="38100">
                <a:solidFill>
                  <a:schemeClr val="tx1"/>
                </a:solidFill>
              </a:ln>
              <a:latin typeface="Comic Sans MS" pitchFamily="66" charset="0"/>
            </a:endParaRPr>
          </a:p>
        </p:txBody>
      </p:sp>
      <p:sp>
        <p:nvSpPr>
          <p:cNvPr id="317522" name="Rectangle 8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23973" y="1379099"/>
            <a:ext cx="1587119" cy="339766"/>
          </a:xfrm>
          <a:prstGeom prst="rect">
            <a:avLst/>
          </a:prstGeom>
          <a:solidFill>
            <a:srgbClr val="A3FF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3" name="Rectangle 8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17238" y="1791794"/>
            <a:ext cx="1656535" cy="421342"/>
          </a:xfrm>
          <a:prstGeom prst="rect">
            <a:avLst/>
          </a:prstGeom>
          <a:solidFill>
            <a:srgbClr val="A3FF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24" name="Text Box 8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12707" y="876531"/>
            <a:ext cx="2305164" cy="461665"/>
          </a:xfrm>
          <a:prstGeom prst="rect">
            <a:avLst/>
          </a:prstGeom>
          <a:solidFill>
            <a:srgbClr val="A3FFED"/>
          </a:solidFill>
          <a:ln w="9525">
            <a:noFill/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Klassennamen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25" name="Line 8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3923201" y="1261241"/>
            <a:ext cx="1342485" cy="58119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7" name="Rectangle 7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03914" y="2917471"/>
            <a:ext cx="3960813" cy="4171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9" name="Text Box 7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939540" y="2471641"/>
            <a:ext cx="1886408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Kommentar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520" name="Line 8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5964727" y="2690649"/>
            <a:ext cx="1003632" cy="230410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0" name="Rectangle 7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6771" y="3668053"/>
            <a:ext cx="3384875" cy="1765792"/>
          </a:xfrm>
          <a:prstGeom prst="rect">
            <a:avLst/>
          </a:prstGeom>
          <a:solidFill>
            <a:srgbClr val="FFFF79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1" name="Line 71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190596" y="4981903"/>
            <a:ext cx="578069" cy="241735"/>
          </a:xfrm>
          <a:prstGeom prst="line">
            <a:avLst/>
          </a:prstGeom>
          <a:noFill/>
          <a:ln w="3175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12" name="Text Box 7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59217" y="4925573"/>
            <a:ext cx="2365513" cy="461665"/>
          </a:xfrm>
          <a:prstGeom prst="rect">
            <a:avLst/>
          </a:prstGeom>
          <a:solidFill>
            <a:srgbClr val="FFFF7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latin typeface="Comic Sans MS" pitchFamily="66" charset="0"/>
              </a:rPr>
              <a:t>Featurerumpf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17492" name="Rectangle 5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00556" y="4645569"/>
            <a:ext cx="2816772" cy="6831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317494" name="Rectangle 5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69024" y="3894463"/>
            <a:ext cx="2459417" cy="635492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endParaRPr lang="en-US">
              <a:solidFill>
                <a:srgbClr val="00CC66"/>
              </a:solidFill>
              <a:latin typeface="Comic Sans MS" pitchFamily="66" charset="0"/>
            </a:endParaRPr>
          </a:p>
        </p:txBody>
      </p:sp>
      <p:sp>
        <p:nvSpPr>
          <p:cNvPr id="317506" name="Text Box 6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520350" y="4212786"/>
            <a:ext cx="2236024" cy="461665"/>
          </a:xfrm>
          <a:prstGeom prst="rect">
            <a:avLst/>
          </a:prstGeom>
          <a:solidFill>
            <a:srgbClr val="00CC6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Instruktionen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17507" name="Line 6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 flipV="1">
            <a:off x="5528440" y="4225158"/>
            <a:ext cx="1012548" cy="268751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508" name="Line 6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952066" y="4508939"/>
            <a:ext cx="543325" cy="452528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4" name="Rectangle 4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393325" y="4750672"/>
            <a:ext cx="1457882" cy="489274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3" name="Rectangle 4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56511" y="4740134"/>
            <a:ext cx="1060639" cy="489274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2" name="Rectangle 4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240889" y="4010733"/>
            <a:ext cx="1098368" cy="4283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1" name="Rectangle 4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62616" y="4021243"/>
            <a:ext cx="873360" cy="4283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5" name="Line 4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668840" y="3384332"/>
            <a:ext cx="1721449" cy="619908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6" name="Line 4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412828" y="3405351"/>
            <a:ext cx="945930" cy="1334815"/>
          </a:xfrm>
          <a:prstGeom prst="line">
            <a:avLst/>
          </a:prstGeom>
          <a:noFill/>
          <a:ln w="31750">
            <a:solidFill>
              <a:srgbClr val="FF9933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  <p:sp>
        <p:nvSpPr>
          <p:cNvPr id="317488" name="Text Box 4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799" y="3139635"/>
            <a:ext cx="2458995" cy="461665"/>
          </a:xfrm>
          <a:prstGeom prst="rect">
            <a:avLst/>
          </a:prstGeom>
          <a:solidFill>
            <a:srgbClr val="FF9933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err="1">
                <a:solidFill>
                  <a:schemeClr val="bg1"/>
                </a:solidFill>
                <a:latin typeface="Comic Sans MS" pitchFamily="66" charset="0"/>
              </a:rPr>
              <a:t>Featurenamen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5551" name="Rectangle 38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Syntaxstruktur einer Klasse</a:t>
            </a:r>
          </a:p>
        </p:txBody>
      </p:sp>
      <p:sp>
        <p:nvSpPr>
          <p:cNvPr id="105552" name="Rectangle 4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96863" y="1219200"/>
            <a:ext cx="5935662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de-DE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c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lass</a:t>
            </a:r>
            <a:r>
              <a:rPr lang="en-US" b="1">
                <a:solidFill>
                  <a:srgbClr val="0033CC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PREVIEW  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inherit</a:t>
            </a:r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 </a:t>
            </a:r>
          </a:p>
          <a:p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		 </a:t>
            </a:r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TOURISM</a:t>
            </a:r>
          </a:p>
          <a:p>
            <a:r>
              <a:rPr lang="en-US" i="1">
                <a:solidFill>
                  <a:srgbClr val="0000FF"/>
                </a:solidFill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feature</a:t>
            </a:r>
          </a:p>
          <a:p>
            <a:r>
              <a:rPr lang="en-US" i="1">
                <a:solidFill>
                  <a:srgbClr val="009900"/>
                </a:solidFill>
                <a:ea typeface="ＭＳ Ｐゴシック" pitchFamily="127" charset="-128"/>
                <a:cs typeface="ＭＳ Ｐゴシック" pitchFamily="127" charset="-128"/>
              </a:rPr>
              <a:t>	explore</a:t>
            </a:r>
            <a:r>
              <a:rPr lang="en-US" i="1">
                <a:ea typeface="ＭＳ Ｐゴシック" pitchFamily="127" charset="-128"/>
                <a:cs typeface="ＭＳ Ｐゴシック" pitchFamily="127" charset="-128"/>
              </a:rPr>
              <a:t> </a:t>
            </a:r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>
                <a:solidFill>
                  <a:srgbClr val="CC0000"/>
                </a:solidFill>
                <a:ea typeface="ＭＳ Ｐゴシック" pitchFamily="127" charset="-128"/>
                <a:cs typeface="ＭＳ Ｐゴシック" pitchFamily="127" charset="-128"/>
              </a:rPr>
              <a:t>		</a:t>
            </a:r>
            <a:r>
              <a:rPr lang="en-US">
                <a:solidFill>
                  <a:srgbClr val="990000"/>
                </a:solidFill>
                <a:ea typeface="ＭＳ Ｐゴシック" pitchFamily="127" charset="-128"/>
                <a:cs typeface="ＭＳ Ｐゴシック" pitchFamily="127" charset="-128"/>
              </a:rPr>
              <a:t>-- Infos zur Stadt</a:t>
            </a: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		do</a:t>
            </a:r>
          </a:p>
          <a:p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>
                <a:solidFill>
                  <a:srgbClr val="CC0000"/>
                </a:solidFill>
                <a:ea typeface="ＭＳ Ｐゴシック" pitchFamily="127" charset="-128"/>
                <a:cs typeface="ＭＳ Ｐゴシック" pitchFamily="127" charset="-128"/>
              </a:rPr>
              <a:t>			 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Paris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 </a:t>
            </a:r>
            <a:r>
              <a:rPr lang="en-US" baseline="-20000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</a:t>
            </a:r>
            <a:r>
              <a:rPr lang="en-US"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display</a:t>
            </a:r>
          </a:p>
          <a:p>
            <a:endParaRPr lang="en-US">
              <a:ea typeface="ＭＳ Ｐゴシック" pitchFamily="127" charset="-128"/>
              <a:cs typeface="ＭＳ Ｐゴシック" pitchFamily="127" charset="-128"/>
            </a:endParaRPr>
          </a:p>
          <a:p>
            <a:pPr>
              <a:lnSpc>
                <a:spcPct val="130000"/>
              </a:lnSpc>
            </a:pP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			 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Louvre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baseline="-20000">
                <a:solidFill>
                  <a:schemeClr val="accent2"/>
                </a:solidFill>
                <a:ea typeface="ＭＳ Ｐゴシック" pitchFamily="127" charset="-128"/>
                <a:cs typeface="ＭＳ Ｐゴシック" pitchFamily="127" charset="-128"/>
                <a:sym typeface="Symbol" pitchFamily="127" charset="2"/>
              </a:rPr>
              <a:t></a:t>
            </a:r>
            <a:r>
              <a:rPr lang="en-US">
                <a:ea typeface="ＭＳ Ｐゴシック" pitchFamily="127" charset="-128"/>
                <a:cs typeface="ＭＳ Ｐゴシック" pitchFamily="127" charset="-128"/>
              </a:rPr>
              <a:t> </a:t>
            </a:r>
            <a:r>
              <a:rPr lang="en-US" i="1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spotlight</a:t>
            </a:r>
          </a:p>
          <a:p>
            <a:endParaRPr lang="en-US" b="1">
              <a:solidFill>
                <a:srgbClr val="003399"/>
              </a:solidFill>
              <a:ea typeface="ＭＳ Ｐゴシック" pitchFamily="127" charset="-128"/>
              <a:cs typeface="ＭＳ Ｐゴシック" pitchFamily="127" charset="-128"/>
            </a:endParaRP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		end</a:t>
            </a:r>
          </a:p>
          <a:p>
            <a:r>
              <a:rPr lang="en-US" b="1">
                <a:solidFill>
                  <a:srgbClr val="003399"/>
                </a:solidFill>
                <a:ea typeface="ＭＳ Ｐゴシック" pitchFamily="127" charset="-128"/>
                <a:cs typeface="ＭＳ Ｐゴシック" pitchFamily="127" charset="-128"/>
              </a:rPr>
              <a:t>end</a:t>
            </a:r>
          </a:p>
        </p:txBody>
      </p:sp>
      <p:sp>
        <p:nvSpPr>
          <p:cNvPr id="41" name="Line 8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2806265" y="1219200"/>
            <a:ext cx="2427889" cy="12612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Die tiefere Ebene: lexikalische Struktur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Die Grundelemente eines Programmtextes sind</a:t>
            </a:r>
            <a:r>
              <a:rPr lang="en-US" smtClean="0"/>
              <a:t> </a:t>
            </a:r>
            <a:r>
              <a:rPr lang="en-US" smtClean="0">
                <a:solidFill>
                  <a:srgbClr val="A50021"/>
                </a:solidFill>
              </a:rPr>
              <a:t>Tokens</a:t>
            </a:r>
            <a:r>
              <a:rPr lang="en-US" smtClean="0"/>
              <a:t>:</a:t>
            </a:r>
            <a:endParaRPr lang="en-US"/>
          </a:p>
          <a:p>
            <a:pPr lvl="1" eaLnBrk="1" hangingPunct="1"/>
            <a:r>
              <a:rPr lang="en-US" smtClean="0">
                <a:solidFill>
                  <a:srgbClr val="A50021"/>
                </a:solidFill>
              </a:rPr>
              <a:t>Terminale</a:t>
            </a:r>
            <a:endParaRPr lang="en-US">
              <a:solidFill>
                <a:srgbClr val="A50021"/>
              </a:solidFill>
            </a:endParaRPr>
          </a:p>
          <a:p>
            <a:pPr lvl="2" eaLnBrk="1" hangingPunct="1">
              <a:buFont typeface="Arial" pitchFamily="127" charset="0"/>
              <a:buChar char="•"/>
            </a:pPr>
            <a:r>
              <a:rPr lang="en-US" smtClean="0">
                <a:solidFill>
                  <a:srgbClr val="A50021"/>
                </a:solidFill>
              </a:rPr>
              <a:t>Bezeichner (identifier): </a:t>
            </a:r>
            <a:r>
              <a:rPr lang="en-US" smtClean="0">
                <a:solidFill>
                  <a:schemeClr val="tx1"/>
                </a:solidFill>
              </a:rPr>
              <a:t>durch den/die Programmierer/in gewählte Namen, z.B.</a:t>
            </a:r>
            <a:r>
              <a:rPr lang="en-US" smtClean="0"/>
              <a:t> </a:t>
            </a:r>
            <a:br>
              <a:rPr lang="en-US" smtClean="0"/>
            </a:br>
            <a:r>
              <a:rPr lang="en-US" i="1" smtClean="0"/>
              <a:t>Paris</a:t>
            </a:r>
            <a:r>
              <a:rPr lang="en-US" smtClean="0"/>
              <a:t>  </a:t>
            </a:r>
            <a:r>
              <a:rPr lang="en-US" smtClean="0">
                <a:solidFill>
                  <a:schemeClr val="tx1"/>
                </a:solidFill>
              </a:rPr>
              <a:t>oder</a:t>
            </a:r>
            <a:r>
              <a:rPr lang="en-US" smtClean="0"/>
              <a:t> </a:t>
            </a:r>
            <a:r>
              <a:rPr lang="en-US" i="1"/>
              <a:t>display</a:t>
            </a:r>
          </a:p>
          <a:p>
            <a:pPr lvl="2" eaLnBrk="1" hangingPunct="1">
              <a:buFont typeface="Arial" pitchFamily="127" charset="0"/>
              <a:buChar char="•"/>
            </a:pPr>
            <a:r>
              <a:rPr lang="en-US" smtClean="0">
                <a:solidFill>
                  <a:srgbClr val="A50021"/>
                </a:solidFill>
              </a:rPr>
              <a:t>Konstanten</a:t>
            </a:r>
            <a:r>
              <a:rPr lang="en-US" smtClean="0">
                <a:solidFill>
                  <a:schemeClr val="tx1"/>
                </a:solidFill>
              </a:rPr>
              <a:t>: selbsterklärende Werte, z.B.</a:t>
            </a:r>
            <a:r>
              <a:rPr lang="en-US" smtClean="0"/>
              <a:t> 42</a:t>
            </a:r>
            <a:endParaRPr lang="en-US"/>
          </a:p>
          <a:p>
            <a:pPr lvl="2" eaLnBrk="1" hangingPunct="1">
              <a:buFont typeface="Arial" pitchFamily="127" charset="0"/>
              <a:buChar char="•"/>
            </a:pPr>
            <a:endParaRPr lang="en-US"/>
          </a:p>
          <a:p>
            <a:pPr lvl="1" eaLnBrk="1" hangingPunct="1"/>
            <a:r>
              <a:rPr lang="en-US" smtClean="0">
                <a:solidFill>
                  <a:srgbClr val="A50021"/>
                </a:solidFill>
              </a:rPr>
              <a:t>Schlüsselwörter</a:t>
            </a:r>
            <a:r>
              <a:rPr lang="en-US" smtClean="0">
                <a:solidFill>
                  <a:schemeClr val="tx1"/>
                </a:solidFill>
              </a:rPr>
              <a:t>, z.B. </a:t>
            </a:r>
            <a:r>
              <a:rPr lang="en-US" b="1">
                <a:solidFill>
                  <a:srgbClr val="333399"/>
                </a:solidFill>
              </a:rPr>
              <a:t>class</a:t>
            </a:r>
            <a:endParaRPr lang="en-US" b="1">
              <a:solidFill>
                <a:schemeClr val="accent2"/>
              </a:solidFill>
            </a:endParaRPr>
          </a:p>
          <a:p>
            <a:pPr lvl="1" eaLnBrk="1" hangingPunct="1"/>
            <a:endParaRPr lang="en-US"/>
          </a:p>
          <a:p>
            <a:pPr lvl="1" eaLnBrk="1" hangingPunct="1"/>
            <a:r>
              <a:rPr lang="en-US" smtClean="0">
                <a:solidFill>
                  <a:srgbClr val="A50021"/>
                </a:solidFill>
              </a:rPr>
              <a:t>Spezialsymbole</a:t>
            </a:r>
            <a:r>
              <a:rPr lang="en-US" smtClean="0">
                <a:solidFill>
                  <a:schemeClr val="tx1"/>
                </a:solidFill>
              </a:rPr>
              <a:t>: z.B. Punkt </a:t>
            </a:r>
            <a:r>
              <a:rPr lang="en-US">
                <a:solidFill>
                  <a:schemeClr val="tx1"/>
                </a:solidFill>
              </a:rPr>
              <a:t>“</a:t>
            </a:r>
            <a:r>
              <a:rPr lang="en-US" baseline="-20000" smtClean="0">
                <a:sym typeface="Symbol" pitchFamily="127" charset="2"/>
              </a:rPr>
              <a:t></a:t>
            </a:r>
            <a:r>
              <a:rPr lang="en-US" smtClean="0">
                <a:solidFill>
                  <a:schemeClr val="tx1"/>
                </a:solidFill>
              </a:rPr>
              <a:t>” eines Feature-Aufrufs</a:t>
            </a:r>
            <a:endParaRPr lang="en-US">
              <a:solidFill>
                <a:schemeClr val="tx1"/>
              </a:solidFill>
            </a:endParaRPr>
          </a:p>
          <a:p>
            <a:pPr marL="0" indent="0" eaLnBrk="1" hangingPunct="1"/>
            <a:endParaRPr lang="en-US"/>
          </a:p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Tokens definieren die </a:t>
            </a:r>
            <a:r>
              <a:rPr lang="en-US" smtClean="0">
                <a:solidFill>
                  <a:srgbClr val="A50021"/>
                </a:solidFill>
              </a:rPr>
              <a:t>lexikalische Struktur </a:t>
            </a:r>
            <a:r>
              <a:rPr lang="en-US" smtClean="0">
                <a:solidFill>
                  <a:schemeClr val="tx1"/>
                </a:solidFill>
              </a:rPr>
              <a:t>einer Sprache.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Drei Ebenen von Beschreibungen</a:t>
            </a:r>
          </a:p>
        </p:txBody>
      </p:sp>
      <p:sp>
        <p:nvSpPr>
          <p:cNvPr id="1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388" y="1268413"/>
            <a:ext cx="4135437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kern="0" dirty="0" err="1">
                <a:solidFill>
                  <a:srgbClr val="A50021"/>
                </a:solidFill>
                <a:latin typeface="+mn-lt"/>
              </a:rPr>
              <a:t>Semantische</a:t>
            </a:r>
            <a:r>
              <a:rPr lang="en-US" kern="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A50021"/>
                </a:solidFill>
                <a:latin typeface="+mn-lt"/>
              </a:rPr>
              <a:t>Regeln</a:t>
            </a:r>
            <a:r>
              <a:rPr lang="en-US" kern="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definieren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den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Effekt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eines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Programms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, das den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syntaktischen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Regeln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genügt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.</a:t>
            </a: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kern="0" dirty="0" err="1">
                <a:solidFill>
                  <a:srgbClr val="A50021"/>
                </a:solidFill>
                <a:latin typeface="+mn-lt"/>
              </a:rPr>
              <a:t>Syntaktische</a:t>
            </a:r>
            <a:r>
              <a:rPr lang="en-US" kern="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A50021"/>
                </a:solidFill>
                <a:latin typeface="+mn-lt"/>
              </a:rPr>
              <a:t>Regeln</a:t>
            </a:r>
            <a:r>
              <a:rPr lang="en-US" kern="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definieren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,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wie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man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Exemplare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aus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Tokens, die den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lexikalischen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Regeln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genügen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,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herstellt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.</a:t>
            </a: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kern="0" dirty="0" err="1">
                <a:solidFill>
                  <a:srgbClr val="A50021"/>
                </a:solidFill>
                <a:latin typeface="+mn-lt"/>
              </a:rPr>
              <a:t>Lexikalische</a:t>
            </a:r>
            <a:r>
              <a:rPr lang="en-US" kern="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A50021"/>
                </a:solidFill>
                <a:latin typeface="+mn-lt"/>
              </a:rPr>
              <a:t>Regeln</a:t>
            </a:r>
            <a:r>
              <a:rPr lang="en-US" kern="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definieren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,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wie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man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aus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Zeichen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 Tokens </a:t>
            </a:r>
            <a:r>
              <a:rPr lang="en-US" kern="0" dirty="0" err="1">
                <a:solidFill>
                  <a:srgbClr val="3333FF"/>
                </a:solidFill>
                <a:latin typeface="+mn-lt"/>
              </a:rPr>
              <a:t>macht</a:t>
            </a:r>
            <a:r>
              <a:rPr lang="en-US" kern="0" dirty="0">
                <a:solidFill>
                  <a:srgbClr val="3333FF"/>
                </a:solidFill>
                <a:latin typeface="+mn-lt"/>
              </a:rPr>
              <a:t>.</a:t>
            </a:r>
            <a:endParaRPr lang="en-US" kern="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09571" name="Text Box 4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30775" y="2368550"/>
            <a:ext cx="1971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basieren auf</a:t>
            </a:r>
          </a:p>
        </p:txBody>
      </p:sp>
      <p:grpSp>
        <p:nvGrpSpPr>
          <p:cNvPr id="109572" name="Group 16"/>
          <p:cNvGrpSpPr>
            <a:grpSpLocks/>
          </p:cNvGrpSpPr>
          <p:nvPr/>
        </p:nvGrpSpPr>
        <p:grpSpPr bwMode="auto">
          <a:xfrm>
            <a:off x="6904038" y="2217738"/>
            <a:ext cx="357187" cy="822325"/>
            <a:chOff x="1989663" y="5503334"/>
            <a:chExt cx="357293" cy="934544"/>
          </a:xfrm>
        </p:grpSpPr>
        <p:grpSp>
          <p:nvGrpSpPr>
            <p:cNvPr id="109590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09594" name="Line 3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95" name="Line 3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Isosceles Triangle 14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35" name="Rounded Rectangle 34"/>
          <p:cNvSpPr/>
          <p:nvPr/>
        </p:nvSpPr>
        <p:spPr bwMode="auto">
          <a:xfrm>
            <a:off x="5592234" y="1524009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Semantische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109576" name="Text Box 4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30775" y="3975100"/>
            <a:ext cx="1966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basieren auf</a:t>
            </a:r>
          </a:p>
        </p:txBody>
      </p:sp>
      <p:grpSp>
        <p:nvGrpSpPr>
          <p:cNvPr id="109577" name="Group 36"/>
          <p:cNvGrpSpPr>
            <a:grpSpLocks/>
          </p:cNvGrpSpPr>
          <p:nvPr/>
        </p:nvGrpSpPr>
        <p:grpSpPr bwMode="auto">
          <a:xfrm>
            <a:off x="6904038" y="3835400"/>
            <a:ext cx="357187" cy="820738"/>
            <a:chOff x="1989663" y="5503334"/>
            <a:chExt cx="357293" cy="934544"/>
          </a:xfrm>
        </p:grpSpPr>
        <p:grpSp>
          <p:nvGrpSpPr>
            <p:cNvPr id="109584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09588" name="Line 37"/>
              <p:cNvSpPr>
                <a:spLocks noChangeShapeType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589" name="Line 38"/>
              <p:cNvSpPr>
                <a:spLocks noChangeShapeType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" name="Isosceles Triangle 38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42" name="Rounded Rectangle 41"/>
          <p:cNvSpPr/>
          <p:nvPr/>
        </p:nvSpPr>
        <p:spPr bwMode="auto">
          <a:xfrm>
            <a:off x="5592234" y="3141140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Syntaktische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592234" y="4715942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Lexikalische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1619" y="1058418"/>
            <a:ext cx="8569687" cy="3622912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dirty="0" err="1">
                <a:solidFill>
                  <a:srgbClr val="990000"/>
                </a:solidFill>
                <a:latin typeface="Comic Sans MS" pitchFamily="66" charset="0"/>
              </a:rPr>
              <a:t>Bezeichner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  (Identifiers)</a:t>
            </a:r>
          </a:p>
          <a:p>
            <a:pPr>
              <a:spcBef>
                <a:spcPct val="20000"/>
              </a:spcBef>
              <a:defRPr/>
            </a:pPr>
            <a:r>
              <a:rPr lang="en-US" sz="2800" dirty="0" err="1">
                <a:latin typeface="Comic Sans MS" pitchFamily="66" charset="0"/>
              </a:rPr>
              <a:t>Ein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Bezeichner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beginnt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mit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einem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Buchstaben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gefolgt</a:t>
            </a:r>
            <a:r>
              <a:rPr lang="en-US" sz="2800" dirty="0">
                <a:latin typeface="Comic Sans MS" pitchFamily="66" charset="0"/>
              </a:rPr>
              <a:t> von </a:t>
            </a:r>
            <a:r>
              <a:rPr lang="en-US" sz="2800" dirty="0" err="1">
                <a:latin typeface="Comic Sans MS" pitchFamily="66" charset="0"/>
              </a:rPr>
              <a:t>null oder mehr Zeichen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wovon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jedes</a:t>
            </a:r>
            <a:endParaRPr lang="en-US" sz="2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ein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Buchstabe</a:t>
            </a:r>
            <a:endParaRPr lang="en-US" sz="2800" dirty="0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eine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Zahl</a:t>
            </a:r>
            <a:r>
              <a:rPr lang="en-US" sz="2800" dirty="0">
                <a:latin typeface="Comic Sans MS" pitchFamily="66" charset="0"/>
              </a:rPr>
              <a:t> (0 </a:t>
            </a:r>
            <a:r>
              <a:rPr lang="en-US" sz="2800" dirty="0" err="1">
                <a:latin typeface="Comic Sans MS" pitchFamily="66" charset="0"/>
              </a:rPr>
              <a:t>bis</a:t>
            </a:r>
            <a:r>
              <a:rPr lang="en-US" sz="2800" dirty="0">
                <a:latin typeface="Comic Sans MS" pitchFamily="66" charset="0"/>
              </a:rPr>
              <a:t> 9)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ein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Unterstrich</a:t>
            </a:r>
            <a:r>
              <a:rPr lang="en-US" sz="2800" dirty="0">
                <a:latin typeface="Comic Sans MS" pitchFamily="66" charset="0"/>
              </a:rPr>
              <a:t> “</a:t>
            </a:r>
            <a:r>
              <a:rPr lang="en-US" sz="2800" dirty="0">
                <a:solidFill>
                  <a:srgbClr val="333399"/>
                </a:solidFill>
                <a:latin typeface="Comic Sans MS" pitchFamily="66" charset="0"/>
              </a:rPr>
              <a:t>_</a:t>
            </a:r>
            <a:r>
              <a:rPr lang="en-US" sz="2800" dirty="0">
                <a:latin typeface="Comic Sans MS" pitchFamily="66" charset="0"/>
              </a:rPr>
              <a:t>”</a:t>
            </a:r>
            <a:br>
              <a:rPr lang="en-US" sz="2800" dirty="0">
                <a:latin typeface="Comic Sans MS" pitchFamily="66" charset="0"/>
              </a:rPr>
            </a:br>
            <a:r>
              <a:rPr lang="en-US" sz="2800" dirty="0" err="1">
                <a:latin typeface="Comic Sans MS" pitchFamily="66" charset="0"/>
              </a:rPr>
              <a:t>sein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kann</a:t>
            </a:r>
            <a:r>
              <a:rPr lang="en-US" sz="2800" dirty="0">
                <a:latin typeface="Comic Sans MS" pitchFamily="66" charset="0"/>
              </a:rPr>
              <a:t>.</a:t>
            </a:r>
          </a:p>
        </p:txBody>
      </p:sp>
      <p:sp>
        <p:nvSpPr>
          <p:cNvPr id="11162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Lexikalische Regel für Bezeichner</a:t>
            </a:r>
          </a:p>
        </p:txBody>
      </p:sp>
      <p:sp>
        <p:nvSpPr>
          <p:cNvPr id="111621" name="Rectangle 9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249238" y="4943475"/>
            <a:ext cx="8594725" cy="1100138"/>
          </a:xfrm>
        </p:spPr>
        <p:txBody>
          <a:bodyPr/>
          <a:lstStyle/>
          <a:p>
            <a:pPr marL="0" indent="0" eaLnBrk="1" hangingPunct="1"/>
            <a:r>
              <a:rPr lang="en-US" sz="2800" smtClean="0">
                <a:solidFill>
                  <a:schemeClr val="tx1"/>
                </a:solidFill>
              </a:rPr>
              <a:t>Sie können Ihre Bezeichner (nach obigen Regeln) frei wählen, nur </a:t>
            </a:r>
            <a:r>
              <a:rPr lang="en-US" sz="2800" smtClean="0">
                <a:solidFill>
                  <a:srgbClr val="990000"/>
                </a:solidFill>
              </a:rPr>
              <a:t>Schlüsselwörter</a:t>
            </a:r>
            <a:r>
              <a:rPr lang="en-US" sz="2800" smtClean="0">
                <a:solidFill>
                  <a:schemeClr val="tx1"/>
                </a:solidFill>
              </a:rPr>
              <a:t> sind verboten.</a:t>
            </a:r>
            <a:endParaRPr lang="en-US" sz="280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Stilregeln</a:t>
            </a:r>
          </a:p>
        </p:txBody>
      </p:sp>
      <p:graphicFrame>
        <p:nvGraphicFramePr>
          <p:cNvPr id="294941" name="Group 29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249238" y="877888"/>
          <a:ext cx="8594725" cy="5211762"/>
        </p:xfrm>
        <a:graphic>
          <a:graphicData uri="http://schemas.openxmlformats.org/drawingml/2006/table">
            <a:tbl>
              <a:tblPr/>
              <a:tblGrid>
                <a:gridCol w="8594724"/>
              </a:tblGrid>
              <a:tr h="335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Wählen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Bezeichner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so,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dass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klar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ausdrücken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was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tun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z.B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 </a:t>
                      </a: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display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kumimoji="0" lang="en-US" sz="2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origin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Wählen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für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Features die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vollen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Namen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keine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Abkürzungen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Benutzen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für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zusammengesetzte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Bezeichner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Unterstriche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     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bus_station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Klassennamen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sollten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Grossbuchstaben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bestehen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 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  </a:t>
                      </a:r>
                      <a:b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      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PREVIEW</a:t>
                      </a:r>
                    </a:p>
                  </a:txBody>
                  <a:tcPr marL="93284" marR="9328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Eine weitere Ebene</a:t>
            </a:r>
          </a:p>
        </p:txBody>
      </p:sp>
      <p:sp>
        <p:nvSpPr>
          <p:cNvPr id="1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388" y="881063"/>
            <a:ext cx="516255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kern="0" dirty="0" err="1">
                <a:solidFill>
                  <a:srgbClr val="A50021"/>
                </a:solidFill>
                <a:latin typeface="+mn-lt"/>
              </a:rPr>
              <a:t>Statische</a:t>
            </a:r>
            <a:r>
              <a:rPr lang="en-US" kern="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kern="0" dirty="0" err="1">
                <a:solidFill>
                  <a:srgbClr val="A50021"/>
                </a:solidFill>
                <a:latin typeface="+mn-lt"/>
              </a:rPr>
              <a:t>Semantik</a:t>
            </a:r>
            <a:r>
              <a:rPr lang="en-US" kern="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definiert</a:t>
            </a:r>
            <a:r>
              <a:rPr lang="en-US" kern="0" dirty="0">
                <a:latin typeface="+mn-lt"/>
              </a:rPr>
              <a:t> die </a:t>
            </a:r>
            <a:r>
              <a:rPr lang="en-US" kern="0" dirty="0" err="1">
                <a:latin typeface="+mn-lt"/>
              </a:rPr>
              <a:t>Gültigkeitsregel</a:t>
            </a:r>
            <a:r>
              <a:rPr lang="en-US" kern="0" dirty="0">
                <a:latin typeface="+mn-lt"/>
              </a:rPr>
              <a:t>, die </a:t>
            </a:r>
            <a:r>
              <a:rPr lang="en-US" kern="0" dirty="0" err="1">
                <a:latin typeface="+mn-lt"/>
              </a:rPr>
              <a:t>durch</a:t>
            </a:r>
            <a:r>
              <a:rPr lang="en-US" kern="0" dirty="0">
                <a:latin typeface="+mn-lt"/>
              </a:rPr>
              <a:t> die Syntax </a:t>
            </a:r>
            <a:r>
              <a:rPr lang="en-US" kern="0" dirty="0" err="1">
                <a:latin typeface="+mn-lt"/>
              </a:rPr>
              <a:t>nicht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garantiert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wird</a:t>
            </a:r>
            <a:r>
              <a:rPr lang="en-US" kern="0" dirty="0">
                <a:latin typeface="+mn-lt"/>
              </a:rPr>
              <a:t>.</a:t>
            </a: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kern="0" dirty="0" err="1">
                <a:latin typeface="+mn-lt"/>
              </a:rPr>
              <a:t>Gültiges</a:t>
            </a:r>
            <a:r>
              <a:rPr lang="en-US" kern="0" dirty="0">
                <a:latin typeface="+mn-lt"/>
              </a:rPr>
              <a:t> </a:t>
            </a:r>
            <a:r>
              <a:rPr lang="en-US" kern="0" dirty="0" err="1">
                <a:latin typeface="+mn-lt"/>
              </a:rPr>
              <a:t>Beispiel</a:t>
            </a:r>
            <a:r>
              <a:rPr lang="en-US" kern="0" dirty="0">
                <a:latin typeface="+mn-lt"/>
              </a:rPr>
              <a:t>:</a:t>
            </a: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kern="0" dirty="0">
                <a:solidFill>
                  <a:srgbClr val="3333FF"/>
                </a:solidFill>
                <a:latin typeface="+mn-lt"/>
              </a:rPr>
              <a:t>      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Console</a:t>
            </a:r>
            <a:r>
              <a:rPr lang="en-US" baseline="-20000" dirty="0" err="1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show</a:t>
            </a: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 (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Route1</a:t>
            </a:r>
            <a:r>
              <a:rPr lang="en-US" baseline="-20000" dirty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origin </a:t>
            </a: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kern="0" dirty="0" err="1">
                <a:latin typeface="Comic Sans MS" pitchFamily="66" charset="0"/>
              </a:rPr>
              <a:t>Ungültiges</a:t>
            </a:r>
            <a:r>
              <a:rPr lang="en-US" kern="0" dirty="0">
                <a:latin typeface="Comic Sans MS" pitchFamily="66" charset="0"/>
              </a:rPr>
              <a:t> </a:t>
            </a:r>
            <a:r>
              <a:rPr lang="en-US" kern="0" dirty="0" err="1">
                <a:latin typeface="Comic Sans MS" pitchFamily="66" charset="0"/>
              </a:rPr>
              <a:t>Beispiel</a:t>
            </a:r>
            <a:r>
              <a:rPr lang="en-US" kern="0" dirty="0">
                <a:latin typeface="Comic Sans MS" pitchFamily="66" charset="0"/>
              </a:rPr>
              <a:t>:</a:t>
            </a: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kern="0" dirty="0">
                <a:solidFill>
                  <a:srgbClr val="3333FF"/>
                </a:solidFill>
                <a:latin typeface="Comic Sans MS" pitchFamily="66" charset="0"/>
              </a:rPr>
              <a:t>      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Console</a:t>
            </a:r>
            <a:r>
              <a:rPr lang="en-US" baseline="-20000" dirty="0" err="1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show</a:t>
            </a: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 (</a:t>
            </a:r>
            <a:r>
              <a:rPr lang="en-US" i="1" dirty="0" err="1">
                <a:solidFill>
                  <a:srgbClr val="C00000"/>
                </a:solidFill>
                <a:latin typeface="Comic Sans MS" pitchFamily="66" charset="0"/>
              </a:rPr>
              <a:t>show</a:t>
            </a:r>
            <a:r>
              <a:rPr lang="en-US" baseline="-20000" dirty="0" err="1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en-US" i="1" dirty="0" err="1">
                <a:solidFill>
                  <a:srgbClr val="3333FF"/>
                </a:solidFill>
                <a:latin typeface="Comic Sans MS" pitchFamily="66" charset="0"/>
              </a:rPr>
              <a:t>origin</a:t>
            </a:r>
            <a:r>
              <a:rPr lang="en-US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endParaRPr lang="en-US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kern="0" dirty="0">
                <a:latin typeface="Comic Sans MS" pitchFamily="66" charset="0"/>
              </a:rPr>
              <a:t>(</a:t>
            </a:r>
            <a:r>
              <a:rPr lang="en-US" kern="0" dirty="0" err="1">
                <a:latin typeface="Comic Sans MS" pitchFamily="66" charset="0"/>
              </a:rPr>
              <a:t>Vgl</a:t>
            </a:r>
            <a:r>
              <a:rPr lang="en-US" kern="0" dirty="0">
                <a:latin typeface="Comic Sans MS" pitchFamily="66" charset="0"/>
              </a:rPr>
              <a:t>. in </a:t>
            </a:r>
            <a:r>
              <a:rPr lang="en-US" kern="0" dirty="0" err="1">
                <a:latin typeface="Comic Sans MS" pitchFamily="66" charset="0"/>
              </a:rPr>
              <a:t>der</a:t>
            </a:r>
            <a:r>
              <a:rPr lang="en-US" kern="0" dirty="0">
                <a:latin typeface="Comic Sans MS" pitchFamily="66" charset="0"/>
              </a:rPr>
              <a:t> </a:t>
            </a:r>
            <a:r>
              <a:rPr lang="en-US" kern="0" dirty="0" err="1">
                <a:latin typeface="Comic Sans MS" pitchFamily="66" charset="0"/>
              </a:rPr>
              <a:t>deutschen</a:t>
            </a:r>
            <a:r>
              <a:rPr lang="en-US" kern="0" dirty="0">
                <a:latin typeface="Comic Sans MS" pitchFamily="66" charset="0"/>
              </a:rPr>
              <a:t> </a:t>
            </a:r>
            <a:r>
              <a:rPr lang="en-US" kern="0" dirty="0" err="1">
                <a:latin typeface="Comic Sans MS" pitchFamily="66" charset="0"/>
              </a:rPr>
              <a:t>Sprache</a:t>
            </a:r>
            <a:r>
              <a:rPr lang="en-US" kern="0" dirty="0">
                <a:latin typeface="Comic Sans MS" pitchFamily="66" charset="0"/>
              </a:rPr>
              <a:t>:</a:t>
            </a: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kern="0" dirty="0">
                <a:latin typeface="Comic Sans MS" pitchFamily="66" charset="0"/>
              </a:rPr>
              <a:t>	</a:t>
            </a:r>
            <a:r>
              <a:rPr lang="en-US" kern="0" dirty="0" err="1">
                <a:solidFill>
                  <a:srgbClr val="3333FF"/>
                </a:solidFill>
                <a:latin typeface="Comic Sans MS" pitchFamily="66" charset="0"/>
              </a:rPr>
              <a:t>Ich</a:t>
            </a:r>
            <a:r>
              <a:rPr lang="en-US" kern="0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Comic Sans MS" pitchFamily="66" charset="0"/>
              </a:rPr>
              <a:t>mag</a:t>
            </a:r>
            <a:r>
              <a:rPr lang="en-US" kern="0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kern="0" dirty="0" err="1">
                <a:solidFill>
                  <a:srgbClr val="3333FF"/>
                </a:solidFill>
                <a:latin typeface="Comic Sans MS" pitchFamily="66" charset="0"/>
              </a:rPr>
              <a:t>meinen</a:t>
            </a:r>
            <a:r>
              <a:rPr lang="en-US" kern="0" dirty="0">
                <a:solidFill>
                  <a:srgbClr val="3333FF"/>
                </a:solidFill>
                <a:latin typeface="Comic Sans MS" pitchFamily="66" charset="0"/>
              </a:rPr>
              <a:t> Computer.</a:t>
            </a: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kern="0" dirty="0" err="1">
                <a:latin typeface="Comic Sans MS" pitchFamily="66" charset="0"/>
              </a:rPr>
              <a:t>Aber</a:t>
            </a:r>
            <a:r>
              <a:rPr lang="en-US" kern="0" dirty="0">
                <a:latin typeface="Comic Sans MS" pitchFamily="66" charset="0"/>
              </a:rPr>
              <a:t> </a:t>
            </a:r>
            <a:r>
              <a:rPr lang="en-US" kern="0" dirty="0" err="1">
                <a:latin typeface="Comic Sans MS" pitchFamily="66" charset="0"/>
              </a:rPr>
              <a:t>nicht</a:t>
            </a:r>
            <a:r>
              <a:rPr lang="en-US" kern="0" dirty="0">
                <a:latin typeface="Comic Sans MS" pitchFamily="66" charset="0"/>
              </a:rPr>
              <a:t>:</a:t>
            </a: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r>
              <a:rPr lang="en-US" kern="0" dirty="0">
                <a:latin typeface="Comic Sans MS" pitchFamily="66" charset="0"/>
              </a:rPr>
              <a:t>	 </a:t>
            </a:r>
            <a:r>
              <a:rPr lang="en-US" kern="0" dirty="0" err="1">
                <a:solidFill>
                  <a:srgbClr val="3333FF"/>
                </a:solidFill>
                <a:latin typeface="Comic Sans MS" pitchFamily="66" charset="0"/>
              </a:rPr>
              <a:t>Ich</a:t>
            </a:r>
            <a:r>
              <a:rPr lang="en-US" kern="0" dirty="0">
                <a:solidFill>
                  <a:srgbClr val="3333FF"/>
                </a:solidFill>
                <a:latin typeface="Comic Sans MS" pitchFamily="66" charset="0"/>
              </a:rPr>
              <a:t> Computer </a:t>
            </a:r>
            <a:r>
              <a:rPr lang="en-US" kern="0" dirty="0" err="1">
                <a:solidFill>
                  <a:srgbClr val="3333FF"/>
                </a:solidFill>
                <a:latin typeface="Comic Sans MS" pitchFamily="66" charset="0"/>
              </a:rPr>
              <a:t>meinen</a:t>
            </a:r>
            <a:r>
              <a:rPr lang="en-US" kern="0" dirty="0">
                <a:solidFill>
                  <a:srgbClr val="3333FF"/>
                </a:solidFill>
                <a:latin typeface="Comic Sans MS" pitchFamily="66" charset="0"/>
              </a:rPr>
              <a:t> mag.</a:t>
            </a:r>
            <a:r>
              <a:rPr lang="en-US" kern="0" dirty="0">
                <a:latin typeface="Comic Sans MS" pitchFamily="66" charset="0"/>
              </a:rPr>
              <a:t>) </a:t>
            </a: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endParaRPr lang="en-US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endParaRPr lang="en-US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endParaRPr lang="en-US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Clr>
                <a:srgbClr val="8B0000"/>
              </a:buClr>
              <a:defRPr/>
            </a:pPr>
            <a:endParaRPr lang="en-US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kern="0" dirty="0">
              <a:solidFill>
                <a:srgbClr val="3333FF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en-US" kern="0" dirty="0">
              <a:solidFill>
                <a:srgbClr val="3333FF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kern="0" dirty="0">
                <a:solidFill>
                  <a:srgbClr val="3333FF"/>
                </a:solidFill>
                <a:latin typeface="+mn-lt"/>
              </a:rPr>
              <a:t> </a:t>
            </a:r>
            <a:endParaRPr lang="en-US" kern="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15715" name="Text Box 4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00888" y="4757738"/>
            <a:ext cx="1971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basieren auf</a:t>
            </a:r>
          </a:p>
        </p:txBody>
      </p:sp>
      <p:grpSp>
        <p:nvGrpSpPr>
          <p:cNvPr id="115716" name="Group 23"/>
          <p:cNvGrpSpPr>
            <a:grpSpLocks/>
          </p:cNvGrpSpPr>
          <p:nvPr/>
        </p:nvGrpSpPr>
        <p:grpSpPr bwMode="auto">
          <a:xfrm>
            <a:off x="6904038" y="3098800"/>
            <a:ext cx="357187" cy="820738"/>
            <a:chOff x="1989663" y="5503334"/>
            <a:chExt cx="357293" cy="934544"/>
          </a:xfrm>
        </p:grpSpPr>
        <p:grpSp>
          <p:nvGrpSpPr>
            <p:cNvPr id="115745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15749" name="Line 3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50" name="Line 3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" name="Isosceles Triangle 25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5592234" y="2404577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Semantic rules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grpSp>
        <p:nvGrpSpPr>
          <p:cNvPr id="115720" name="Group 37"/>
          <p:cNvGrpSpPr>
            <a:grpSpLocks/>
          </p:cNvGrpSpPr>
          <p:nvPr/>
        </p:nvGrpSpPr>
        <p:grpSpPr bwMode="auto">
          <a:xfrm>
            <a:off x="6904038" y="4716463"/>
            <a:ext cx="357187" cy="820737"/>
            <a:chOff x="1989663" y="5503334"/>
            <a:chExt cx="357293" cy="934544"/>
          </a:xfrm>
        </p:grpSpPr>
        <p:grpSp>
          <p:nvGrpSpPr>
            <p:cNvPr id="115739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15743" name="Line 3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44" name="Line 3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" name="Isosceles Triangle 39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5592234" y="4021708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Syntaktische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5592234" y="5596510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Lexikalische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5618163" y="1363663"/>
            <a:ext cx="2979737" cy="1625600"/>
            <a:chOff x="2510366" y="3623776"/>
            <a:chExt cx="2980267" cy="1625598"/>
          </a:xfrm>
        </p:grpSpPr>
        <p:sp>
          <p:nvSpPr>
            <p:cNvPr id="115728" name="Text Box 4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177768" y="3853433"/>
              <a:ext cx="1847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de-DE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endParaRPr>
            </a:p>
          </p:txBody>
        </p:sp>
        <p:grpSp>
          <p:nvGrpSpPr>
            <p:cNvPr id="115729" name="Group 37"/>
            <p:cNvGrpSpPr>
              <a:grpSpLocks/>
            </p:cNvGrpSpPr>
            <p:nvPr/>
          </p:nvGrpSpPr>
          <p:grpSpPr bwMode="auto">
            <a:xfrm>
              <a:off x="3804919" y="3623776"/>
              <a:ext cx="357293" cy="821267"/>
              <a:chOff x="1989663" y="5503334"/>
              <a:chExt cx="357293" cy="934544"/>
            </a:xfrm>
          </p:grpSpPr>
          <p:grpSp>
            <p:nvGrpSpPr>
              <p:cNvPr id="115733" name="Group 15"/>
              <p:cNvGrpSpPr>
                <a:grpSpLocks/>
              </p:cNvGrpSpPr>
              <p:nvPr/>
            </p:nvGrpSpPr>
            <p:grpSpPr bwMode="auto">
              <a:xfrm>
                <a:off x="2132590" y="5503334"/>
                <a:ext cx="71438" cy="792163"/>
                <a:chOff x="2126192" y="5503334"/>
                <a:chExt cx="71438" cy="792163"/>
              </a:xfrm>
            </p:grpSpPr>
            <p:sp>
              <p:nvSpPr>
                <p:cNvPr id="115737" name="Line 37"/>
                <p:cNvSpPr>
                  <a:spLocks noChangeShapeType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2126192" y="5503334"/>
                  <a:ext cx="0" cy="792163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738" name="Line 38"/>
                <p:cNvSpPr>
                  <a:spLocks noChangeShapeType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2197630" y="5503334"/>
                  <a:ext cx="0" cy="792163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Isosceles Triangle 23"/>
              <p:cNvSpPr/>
              <p:nvPr/>
            </p:nvSpPr>
            <p:spPr bwMode="auto">
              <a:xfrm flipV="1">
                <a:off x="1989663" y="6129867"/>
                <a:ext cx="357293" cy="308011"/>
              </a:xfrm>
              <a:prstGeom prst="triangle">
                <a:avLst/>
              </a:prstGeom>
              <a:solidFill>
                <a:srgbClr val="3333FF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anchor="ctr"/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  <a:defRPr/>
                </a:pPr>
                <a:endParaRPr lang="en-US">
                  <a:solidFill>
                    <a:srgbClr val="3333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8" name="Rounded Rectangle 27"/>
            <p:cNvSpPr/>
            <p:nvPr/>
          </p:nvSpPr>
          <p:spPr bwMode="auto">
            <a:xfrm>
              <a:off x="2510366" y="4529667"/>
              <a:ext cx="2980267" cy="719707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Statische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 </a:t>
              </a: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Semantik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/>
              </a:r>
              <a:b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</a:b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(</a:t>
              </a: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Gültigkeitsregel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)</a:t>
              </a:r>
              <a:endParaRPr lang="en-US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8.33333E-7 -0.25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Was wir heute gelernt haben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Das Programmiersprachenkonzept</a:t>
            </a:r>
          </a:p>
          <a:p>
            <a:pPr lvl="1" eaLnBrk="1" hangingPunct="1"/>
            <a:r>
              <a:rPr lang="en-US" smtClean="0"/>
              <a:t>Die Grundzüge von Eiffel</a:t>
            </a:r>
          </a:p>
          <a:p>
            <a:pPr lvl="1" eaLnBrk="1" hangingPunct="1"/>
            <a:r>
              <a:rPr lang="en-US" smtClean="0"/>
              <a:t>Syntax (inklusive lexikalischer Ebene) vs Semantik</a:t>
            </a:r>
          </a:p>
          <a:p>
            <a:pPr lvl="1" eaLnBrk="1" hangingPunct="1"/>
            <a:r>
              <a:rPr lang="en-US" smtClean="0"/>
              <a:t>Lexikalische und statische Analyseebenen</a:t>
            </a:r>
          </a:p>
          <a:p>
            <a:pPr lvl="1" eaLnBrk="1" hangingPunct="1"/>
            <a:r>
              <a:rPr lang="en-US" smtClean="0"/>
              <a:t>Bäume</a:t>
            </a:r>
          </a:p>
          <a:p>
            <a:pPr lvl="1" eaLnBrk="1" hangingPunct="1"/>
            <a:r>
              <a:rPr lang="en-US" smtClean="0"/>
              <a:t>Die Fachsprache der Bäume: Wurzel, innere Knoten, Blätter</a:t>
            </a:r>
          </a:p>
          <a:p>
            <a:pPr lvl="1" eaLnBrk="1" hangingPunct="1"/>
            <a:r>
              <a:rPr lang="en-US" smtClean="0"/>
              <a:t>Abstrakte Syntaxbäume</a:t>
            </a:r>
          </a:p>
          <a:p>
            <a:pPr lvl="1" eaLnBrk="1" hangingPunct="1"/>
            <a:r>
              <a:rPr lang="en-US" smtClean="0"/>
              <a:t>Grundlegende lexikalische Elemente</a:t>
            </a:r>
          </a:p>
          <a:p>
            <a:pPr lvl="1" eaLnBrk="1" hangingPunct="1"/>
            <a:r>
              <a:rPr lang="en-US" smtClean="0"/>
              <a:t>Elementare Stilregeln</a:t>
            </a:r>
          </a:p>
          <a:p>
            <a:pPr lvl="1" eaLnBrk="1" hangingPunct="1"/>
            <a:endParaRPr lang="en-US" smtClean="0"/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Aufgaben auf nächste Woche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Lesen Sie die Kapitel 1 bis 5 von</a:t>
            </a:r>
            <a:r>
              <a:rPr lang="en-US" i="1" smtClean="0"/>
              <a:t>Touch of Class</a:t>
            </a:r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Stellen Sie sicher, dass Sie alle bis jetzt eingeführten </a:t>
            </a:r>
            <a:r>
              <a:rPr lang="en-US" smtClean="0">
                <a:solidFill>
                  <a:srgbClr val="990000"/>
                </a:solidFill>
              </a:rPr>
              <a:t>Begriffe</a:t>
            </a:r>
            <a:r>
              <a:rPr lang="en-US" smtClean="0"/>
              <a:t> kennen und verstehen.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Über Eiffel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790575"/>
            <a:ext cx="9144000" cy="56499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sz="2300" smtClean="0">
                <a:solidFill>
                  <a:srgbClr val="0000FF"/>
                </a:solidFill>
              </a:rPr>
              <a:t>Erste Version 1985, seither konstant überarbeitet und verbessert.</a:t>
            </a: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Clr>
                <a:srgbClr val="990000"/>
              </a:buClr>
            </a:pPr>
            <a:endParaRPr lang="en-US" sz="2300" smtClean="0">
              <a:solidFill>
                <a:srgbClr val="0000FF"/>
              </a:solidFill>
            </a:endParaRPr>
          </a:p>
          <a:p>
            <a:pPr marL="0" indent="0"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sz="2300" smtClean="0">
                <a:solidFill>
                  <a:srgbClr val="0000FF"/>
                </a:solidFill>
              </a:rPr>
              <a:t>Fokus: Softwarequalität, im Speziellen Verlässlichkeit, Erweiterbarkeit, Wiederverwendbarkeit. Einfachheit steht im Vordergrund.</a:t>
            </a: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Clr>
                <a:srgbClr val="990000"/>
              </a:buClr>
            </a:pPr>
            <a:endParaRPr lang="en-US" sz="2300" smtClean="0">
              <a:solidFill>
                <a:srgbClr val="0000FF"/>
              </a:solidFill>
            </a:endParaRPr>
          </a:p>
          <a:p>
            <a:pPr marL="0" indent="0"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sz="2300" smtClean="0">
                <a:solidFill>
                  <a:srgbClr val="0000FF"/>
                </a:solidFill>
              </a:rPr>
              <a:t>Eiffel basiert auf dem Konzept “Design by Contract”  (“Entwurf gemäss Vertrag”).</a:t>
            </a: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Clr>
                <a:srgbClr val="990000"/>
              </a:buClr>
            </a:pPr>
            <a:endParaRPr lang="en-US" sz="2300" smtClean="0">
              <a:solidFill>
                <a:srgbClr val="0000FF"/>
              </a:solidFill>
            </a:endParaRPr>
          </a:p>
          <a:p>
            <a:pPr marL="0" indent="0"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sz="2300" smtClean="0">
                <a:solidFill>
                  <a:srgbClr val="0000FF"/>
                </a:solidFill>
              </a:rPr>
              <a:t>Anwendungen: auftragsentscheidende Projekte in der Industrie</a:t>
            </a: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Clr>
                <a:srgbClr val="990000"/>
              </a:buClr>
            </a:pPr>
            <a:endParaRPr lang="en-US" sz="2300" smtClean="0">
              <a:solidFill>
                <a:srgbClr val="0000FF"/>
              </a:solidFill>
            </a:endParaRPr>
          </a:p>
          <a:p>
            <a:pPr marL="0" indent="0"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sz="2300" smtClean="0">
                <a:solidFill>
                  <a:srgbClr val="0000FF"/>
                </a:solidFill>
              </a:rPr>
              <a:t>Mehrere Implementationen,  z.B. EiffelStudio (von Eiffel Software), welches wir benützen. EiffelStudio ist open-source.</a:t>
            </a:r>
          </a:p>
          <a:p>
            <a:pPr marL="0" indent="0" eaLnBrk="1" hangingPunct="1">
              <a:lnSpc>
                <a:spcPts val="2000"/>
              </a:lnSpc>
              <a:spcBef>
                <a:spcPct val="0"/>
              </a:spcBef>
              <a:buClr>
                <a:srgbClr val="990000"/>
              </a:buClr>
            </a:pPr>
            <a:endParaRPr lang="en-US" sz="2300" smtClean="0">
              <a:solidFill>
                <a:srgbClr val="0000FF"/>
              </a:solidFill>
            </a:endParaRPr>
          </a:p>
          <a:p>
            <a:pPr marL="0" indent="0" eaLnBrk="1" hangingPunct="1">
              <a:spcBef>
                <a:spcPct val="0"/>
              </a:spcBef>
              <a:buClr>
                <a:srgbClr val="990000"/>
              </a:buClr>
            </a:pPr>
            <a:r>
              <a:rPr lang="en-US" sz="2300" smtClean="0">
                <a:solidFill>
                  <a:srgbClr val="0000FF"/>
                </a:solidFill>
              </a:rPr>
              <a:t>Internationale Standards: ECMA und ISO (International Standards Organization), 2006</a:t>
            </a:r>
          </a:p>
          <a:p>
            <a:pPr marL="0" indent="0" eaLnBrk="1" hangingPunct="1"/>
            <a:endParaRPr lang="en-US" smtClean="0">
              <a:solidFill>
                <a:srgbClr val="0000FF"/>
              </a:solidFill>
            </a:endParaRP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Einige Eiffel-basierte Projekte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0" y="1052513"/>
            <a:ext cx="9144000" cy="55895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/>
              <a:t>Axa Rosenberg</a:t>
            </a:r>
            <a:br>
              <a:rPr lang="en-US"/>
            </a:br>
            <a:r>
              <a:rPr lang="en-US"/>
              <a:t>Vermögensverwaltung: von 2 Milliarden $ auf &gt; 60 Milliarden $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/>
              <a:t>    3 Millionen Codezeilen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200"/>
          </a:p>
          <a:p>
            <a:pPr marL="0" indent="0" eaLnBrk="1" hangingPunct="1">
              <a:lnSpc>
                <a:spcPct val="90000"/>
              </a:lnSpc>
            </a:pPr>
            <a:r>
              <a:rPr lang="en-US"/>
              <a:t>Chicago Board of Trade: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/>
              <a:t>    Kurs-Anzeigesystem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/>
              <a:t>    Eiffel + CORBA +</a:t>
            </a:r>
            <a:br>
              <a:rPr lang="en-US"/>
            </a:br>
            <a:r>
              <a:rPr lang="en-US"/>
              <a:t>    Solaris + Windows + …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200"/>
          </a:p>
          <a:p>
            <a:pPr marL="0" indent="0" eaLnBrk="1" hangingPunct="1">
              <a:lnSpc>
                <a:spcPct val="90000"/>
              </a:lnSpc>
            </a:pPr>
            <a:r>
              <a:rPr lang="en-US"/>
              <a:t>Xontech (für Boeing)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/>
              <a:t>   Grossmassstäbliche </a:t>
            </a:r>
            <a:br>
              <a:rPr lang="en-US"/>
            </a:br>
            <a:r>
              <a:rPr lang="en-US"/>
              <a:t>   Simulationen für die</a:t>
            </a:r>
            <a:br>
              <a:rPr lang="en-US"/>
            </a:br>
            <a:r>
              <a:rPr lang="en-US"/>
              <a:t>   Raketenverteidigung</a:t>
            </a:r>
            <a:br>
              <a:rPr lang="en-US"/>
            </a:br>
            <a:endParaRPr lang="en-US" sz="1200"/>
          </a:p>
          <a:p>
            <a:pPr marL="0" indent="0" eaLnBrk="1" hangingPunct="1">
              <a:lnSpc>
                <a:spcPct val="90000"/>
              </a:lnSpc>
            </a:pPr>
            <a:r>
              <a:rPr lang="en-US"/>
              <a:t>Schwedische Sozialversicherung: </a:t>
            </a:r>
            <a:br>
              <a:rPr lang="en-US"/>
            </a:br>
            <a:r>
              <a:rPr lang="en-US"/>
              <a:t>    Unfallberichte &amp; -management, etc…</a:t>
            </a:r>
          </a:p>
        </p:txBody>
      </p:sp>
      <p:pic>
        <p:nvPicPr>
          <p:cNvPr id="54275" name="Picture 4" descr="Chicago_Board_of_Trade1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4044950" y="1811338"/>
            <a:ext cx="4986338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1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5873750" y="2755900"/>
            <a:ext cx="1354138" cy="1265238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23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7178675" y="2781300"/>
            <a:ext cx="201613" cy="1252538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24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7769225" y="3308350"/>
            <a:ext cx="600075" cy="765175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25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989638" y="4235450"/>
            <a:ext cx="788987" cy="26988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26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7053263" y="4586288"/>
            <a:ext cx="365125" cy="227012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27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986338" y="4349750"/>
            <a:ext cx="1765300" cy="614363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28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524500" y="3635375"/>
            <a:ext cx="1328738" cy="461963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29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 flipV="1">
            <a:off x="4911725" y="2919413"/>
            <a:ext cx="2030413" cy="1139825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30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95838" y="1889125"/>
            <a:ext cx="3392487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0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Die Terminbörse in Chicago</a:t>
            </a:r>
          </a:p>
        </p:txBody>
      </p:sp>
      <p:sp>
        <p:nvSpPr>
          <p:cNvPr id="418831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008938" y="4602163"/>
            <a:ext cx="436562" cy="650875"/>
          </a:xfrm>
          <a:prstGeom prst="line">
            <a:avLst/>
          </a:prstGeom>
          <a:noFill/>
          <a:ln w="76200" cmpd="tri">
            <a:solidFill>
              <a:srgbClr val="99FF99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8822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53225" y="3944938"/>
            <a:ext cx="1854200" cy="646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45720" rIns="0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dirty="0"/>
              <a:t>(Eiffel) Kurs-Anzeigesystem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8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8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1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18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1" grpId="0" animBg="1"/>
      <p:bldP spid="418823" grpId="0" animBg="1"/>
      <p:bldP spid="418824" grpId="0" animBg="1"/>
      <p:bldP spid="418825" grpId="0" animBg="1"/>
      <p:bldP spid="418826" grpId="0" animBg="1"/>
      <p:bldP spid="418827" grpId="0" animBg="1"/>
      <p:bldP spid="418828" grpId="0" animBg="1"/>
      <p:bldP spid="418829" grpId="0" animBg="1"/>
      <p:bldP spid="418830" grpId="0" animBg="1"/>
      <p:bldP spid="418831" grpId="0" animBg="1"/>
      <p:bldP spid="4188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Weshalb benutzen wir Eiffel?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823913" lvl="1" eaLnBrk="1" hangingPunct="1">
              <a:lnSpc>
                <a:spcPct val="90000"/>
              </a:lnSpc>
            </a:pPr>
            <a:r>
              <a:rPr lang="en-US" smtClean="0"/>
              <a:t>Ein einfaches, sauberes O-O Modell</a:t>
            </a:r>
          </a:p>
          <a:p>
            <a:pPr marL="823913" lvl="1" eaLnBrk="1" hangingPunct="1">
              <a:lnSpc>
                <a:spcPct val="90000"/>
              </a:lnSpc>
            </a:pPr>
            <a:r>
              <a:rPr lang="en-US" smtClean="0"/>
              <a:t>Erlaubt es Ihnen, sich auf die Konzepte und nicht auf die Sprache zu konzentrieren</a:t>
            </a:r>
          </a:p>
          <a:p>
            <a:pPr marL="823913" lvl="1" eaLnBrk="1" hangingPunct="1">
              <a:lnSpc>
                <a:spcPct val="90000"/>
              </a:lnSpc>
            </a:pPr>
            <a:r>
              <a:rPr lang="en-US" smtClean="0"/>
              <a:t>Kleine “Sprachlast”</a:t>
            </a:r>
          </a:p>
          <a:p>
            <a:pPr marL="823913" lvl="1" eaLnBrk="1" hangingPunct="1">
              <a:lnSpc>
                <a:spcPct val="90000"/>
              </a:lnSpc>
            </a:pPr>
            <a:r>
              <a:rPr lang="en-US" smtClean="0"/>
              <a:t>Programmierumgebung (EiffelStudio)</a:t>
            </a:r>
          </a:p>
          <a:p>
            <a:pPr marL="823913" lvl="1" eaLnBrk="1" hangingPunct="1">
              <a:lnSpc>
                <a:spcPct val="90000"/>
              </a:lnSpc>
            </a:pPr>
            <a:r>
              <a:rPr lang="en-US" smtClean="0"/>
              <a:t>Portabilität: Windows / Linux / VMS &amp; andere</a:t>
            </a:r>
          </a:p>
          <a:p>
            <a:pPr marL="823913" lvl="1" eaLnBrk="1" hangingPunct="1">
              <a:lnSpc>
                <a:spcPct val="90000"/>
              </a:lnSpc>
            </a:pPr>
            <a:r>
              <a:rPr lang="en-US" smtClean="0"/>
              <a:t>Realismus: keine “akademische” Sprache</a:t>
            </a:r>
          </a:p>
          <a:p>
            <a:pPr marL="0" indent="0" eaLnBrk="1" hangingPunct="1">
              <a:lnSpc>
                <a:spcPct val="90000"/>
              </a:lnSpc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Es bereitet Sie darauf vor, andere O-O Sprachen zu lernen, z.B. C++, Java, C#.</a:t>
            </a:r>
          </a:p>
          <a:p>
            <a:pPr marL="0" indent="0" eaLnBrk="1" hangingPunct="1">
              <a:lnSpc>
                <a:spcPct val="90000"/>
              </a:lnSpc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Kursreihe (Ab dem dritten Studienjahr): “Languages in Depth”. Momentan Java, C# und Eiffel.</a:t>
            </a:r>
          </a:p>
          <a:p>
            <a:pPr marL="0" indent="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Drei grundlegende Unterscheidungen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smtClean="0"/>
              <a:t>Befehl / Abfrage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Instruktion / Ausdruck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Syntax / Semantik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Instruktionen (instructions)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Die Basisoperationen heissen</a:t>
            </a:r>
            <a:r>
              <a:rPr lang="en-US" smtClean="0"/>
              <a:t> </a:t>
            </a:r>
            <a:r>
              <a:rPr lang="en-US" smtClean="0">
                <a:solidFill>
                  <a:srgbClr val="A50021"/>
                </a:solidFill>
              </a:rPr>
              <a:t>Instruktionen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</a:pPr>
            <a:endParaRPr lang="en-US" smtClean="0"/>
          </a:p>
          <a:p>
            <a:pPr marL="0" indent="0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Unser erstes Beispiel hatte</a:t>
            </a:r>
            <a:r>
              <a:rPr lang="en-US" smtClean="0"/>
              <a:t> </a:t>
            </a:r>
            <a:r>
              <a:rPr lang="en-US" smtClean="0">
                <a:solidFill>
                  <a:srgbClr val="A50021"/>
                </a:solidFill>
              </a:rPr>
              <a:t>fünf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Instruktionen:</a:t>
            </a:r>
          </a:p>
          <a:p>
            <a:pPr marL="0" indent="0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127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Paris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display </a:t>
            </a:r>
          </a:p>
          <a:p>
            <a:pPr lvl="1" eaLnBrk="1" hangingPunct="1">
              <a:lnSpc>
                <a:spcPct val="90000"/>
              </a:lnSpc>
              <a:buFont typeface="Wingdings" pitchFamily="127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Louvre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spotlight</a:t>
            </a:r>
          </a:p>
          <a:p>
            <a:pPr lvl="1" eaLnBrk="1" hangingPunct="1">
              <a:lnSpc>
                <a:spcPct val="90000"/>
              </a:lnSpc>
              <a:buFont typeface="Wingdings" pitchFamily="127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Line8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highlight</a:t>
            </a:r>
          </a:p>
          <a:p>
            <a:pPr lvl="1" eaLnBrk="1" hangingPunct="1">
              <a:lnSpc>
                <a:spcPct val="90000"/>
              </a:lnSpc>
              <a:buFont typeface="Wingdings" pitchFamily="127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Route1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animate</a:t>
            </a:r>
          </a:p>
          <a:p>
            <a:pPr lvl="1" eaLnBrk="1" hangingPunct="1">
              <a:lnSpc>
                <a:spcPct val="90000"/>
              </a:lnSpc>
              <a:buFont typeface="Wingdings" pitchFamily="127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Console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show</a:t>
            </a:r>
            <a:r>
              <a:rPr lang="en-US" smtClean="0">
                <a:solidFill>
                  <a:srgbClr val="0000FF"/>
                </a:solidFill>
              </a:rPr>
              <a:t> (</a:t>
            </a:r>
            <a:r>
              <a:rPr lang="en-US" i="1" smtClean="0">
                <a:solidFill>
                  <a:srgbClr val="0000FF"/>
                </a:solidFill>
              </a:rPr>
              <a:t>Route1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origin</a:t>
            </a:r>
            <a:r>
              <a:rPr lang="en-US" smtClean="0">
                <a:solidFill>
                  <a:srgbClr val="0000FF"/>
                </a:solidFill>
              </a:rPr>
              <a:t>)</a:t>
            </a:r>
            <a:endParaRPr lang="en-US" i="1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000" i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49238" y="877888"/>
            <a:ext cx="8721725" cy="5645150"/>
          </a:xfrm>
        </p:spPr>
        <p:txBody>
          <a:bodyPr/>
          <a:lstStyle/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Sie können mehrere Instruktionen hintereinander schreiben, ohne sie durch ein Semikolon zu trennen:</a:t>
            </a:r>
            <a:br>
              <a:rPr lang="en-US" smtClean="0">
                <a:solidFill>
                  <a:schemeClr val="tx1"/>
                </a:solidFill>
              </a:rPr>
            </a:br>
            <a:endParaRPr lang="en-US" sz="1200" smtClean="0">
              <a:solidFill>
                <a:schemeClr val="tx1"/>
              </a:solidFill>
            </a:endParaRPr>
          </a:p>
          <a:p>
            <a:pPr marL="0" indent="0" eaLnBrk="1" hangingPunct="1"/>
            <a:r>
              <a:rPr lang="en-US" smtClean="0">
                <a:solidFill>
                  <a:srgbClr val="0000FF"/>
                </a:solidFill>
              </a:rPr>
              <a:t>	 </a:t>
            </a:r>
            <a:r>
              <a:rPr lang="de-CH" i="1" smtClean="0">
                <a:solidFill>
                  <a:srgbClr val="0000FF"/>
                </a:solidFill>
              </a:rPr>
              <a:t>Paris</a:t>
            </a:r>
            <a:r>
              <a:rPr lang="de-CH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de-CH" i="1" smtClean="0">
                <a:solidFill>
                  <a:srgbClr val="0000FF"/>
                </a:solidFill>
              </a:rPr>
              <a:t>display</a:t>
            </a:r>
            <a:r>
              <a:rPr lang="en-US" smtClean="0">
                <a:solidFill>
                  <a:srgbClr val="0000FF"/>
                </a:solidFill>
              </a:rPr>
              <a:t> </a:t>
            </a:r>
          </a:p>
          <a:p>
            <a:pPr lvl="1" eaLnBrk="1" hangingPunct="1">
              <a:buFont typeface="Wingdings" pitchFamily="127" charset="2"/>
              <a:buNone/>
            </a:pPr>
            <a:r>
              <a:rPr lang="en-US" smtClean="0">
                <a:solidFill>
                  <a:srgbClr val="0000FF"/>
                </a:solidFill>
              </a:rPr>
              <a:t>		</a:t>
            </a:r>
            <a:r>
              <a:rPr lang="en-US" i="1" smtClean="0">
                <a:solidFill>
                  <a:srgbClr val="0000FF"/>
                </a:solidFill>
              </a:rPr>
              <a:t>Louvre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spotlight</a:t>
            </a:r>
          </a:p>
          <a:p>
            <a:pPr lvl="1" eaLnBrk="1" hangingPunct="1">
              <a:buFont typeface="Wingdings" pitchFamily="127" charset="2"/>
              <a:buNone/>
            </a:pPr>
            <a:r>
              <a:rPr lang="en-US" smtClean="0">
                <a:solidFill>
                  <a:srgbClr val="0000FF"/>
                </a:solidFill>
              </a:rPr>
              <a:t>		</a:t>
            </a:r>
            <a:r>
              <a:rPr lang="en-US" i="1" smtClean="0">
                <a:solidFill>
                  <a:srgbClr val="0000FF"/>
                </a:solidFill>
              </a:rPr>
              <a:t>Line8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highlight</a:t>
            </a:r>
          </a:p>
          <a:p>
            <a:pPr lvl="1" eaLnBrk="1" hangingPunct="1">
              <a:buFont typeface="Wingdings" pitchFamily="127" charset="2"/>
              <a:buNone/>
            </a:pPr>
            <a:r>
              <a:rPr lang="en-US" smtClean="0">
                <a:solidFill>
                  <a:srgbClr val="0000FF"/>
                </a:solidFill>
              </a:rPr>
              <a:t>		</a:t>
            </a:r>
            <a:r>
              <a:rPr lang="en-US" i="1" smtClean="0">
                <a:solidFill>
                  <a:srgbClr val="0000FF"/>
                </a:solidFill>
              </a:rPr>
              <a:t>Route1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animate</a:t>
            </a:r>
          </a:p>
          <a:p>
            <a:pPr lvl="1" eaLnBrk="1" hangingPunct="1">
              <a:buFont typeface="Wingdings" pitchFamily="127" charset="2"/>
              <a:buNone/>
            </a:pPr>
            <a:r>
              <a:rPr lang="en-US" smtClean="0">
                <a:solidFill>
                  <a:srgbClr val="0000FF"/>
                </a:solidFill>
              </a:rPr>
              <a:t>		</a:t>
            </a:r>
            <a:r>
              <a:rPr lang="en-US" i="1" smtClean="0">
                <a:solidFill>
                  <a:srgbClr val="0000FF"/>
                </a:solidFill>
              </a:rPr>
              <a:t>Console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show</a:t>
            </a:r>
            <a:r>
              <a:rPr lang="en-US" smtClean="0">
                <a:solidFill>
                  <a:srgbClr val="0000FF"/>
                </a:solidFill>
              </a:rPr>
              <a:t> (</a:t>
            </a:r>
            <a:r>
              <a:rPr lang="en-US" i="1" smtClean="0">
                <a:solidFill>
                  <a:srgbClr val="0000FF"/>
                </a:solidFill>
              </a:rPr>
              <a:t>Route1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origin</a:t>
            </a:r>
            <a:r>
              <a:rPr lang="en-US" smtClean="0">
                <a:solidFill>
                  <a:srgbClr val="0000FF"/>
                </a:solidFill>
              </a:rPr>
              <a:t>)</a:t>
            </a:r>
          </a:p>
          <a:p>
            <a:pPr lvl="1" eaLnBrk="1" hangingPunct="1">
              <a:lnSpc>
                <a:spcPts val="1500"/>
              </a:lnSpc>
              <a:buFont typeface="Wingdings" pitchFamily="127" charset="2"/>
              <a:buNone/>
            </a:pPr>
            <a:endParaRPr lang="en-US" smtClean="0">
              <a:solidFill>
                <a:srgbClr val="0000FF"/>
              </a:solidFill>
            </a:endParaRPr>
          </a:p>
          <a:p>
            <a:pPr marL="0" indent="0" eaLnBrk="1" hangingPunct="1"/>
            <a:r>
              <a:rPr lang="en-US" smtClean="0">
                <a:solidFill>
                  <a:schemeClr val="tx1"/>
                </a:solidFill>
              </a:rPr>
              <a:t>Sie können Semikola benützen, um Instruktionen zu trennen:</a:t>
            </a:r>
          </a:p>
          <a:p>
            <a:pPr lvl="2" eaLnBrk="1" hangingPunct="1">
              <a:buFont typeface="Wingdings" pitchFamily="127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Paris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display </a:t>
            </a:r>
            <a:r>
              <a:rPr lang="en-US" smtClean="0">
                <a:solidFill>
                  <a:srgbClr val="0000FF"/>
                </a:solidFill>
              </a:rPr>
              <a:t>   </a:t>
            </a:r>
            <a:r>
              <a:rPr lang="en-US" i="1" smtClean="0">
                <a:solidFill>
                  <a:srgbClr val="0000FF"/>
                </a:solidFill>
              </a:rPr>
              <a:t>Louvre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spotlight</a:t>
            </a:r>
            <a:endParaRPr lang="en-US" smtClean="0">
              <a:solidFill>
                <a:srgbClr val="0000FF"/>
              </a:solidFill>
            </a:endParaRPr>
          </a:p>
          <a:p>
            <a:pPr lvl="2" eaLnBrk="1" hangingPunct="1">
              <a:buFont typeface="Wingdings" pitchFamily="127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Line8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highlight </a:t>
            </a:r>
            <a:r>
              <a:rPr lang="en-US" smtClean="0">
                <a:solidFill>
                  <a:srgbClr val="0000FF"/>
                </a:solidFill>
              </a:rPr>
              <a:t>    </a:t>
            </a:r>
            <a:r>
              <a:rPr lang="en-US" i="1" smtClean="0">
                <a:solidFill>
                  <a:srgbClr val="0000FF"/>
                </a:solidFill>
              </a:rPr>
              <a:t>Route1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animate</a:t>
            </a:r>
            <a:r>
              <a:rPr lang="en-US" smtClean="0">
                <a:solidFill>
                  <a:srgbClr val="0000FF"/>
                </a:solidFill>
              </a:rPr>
              <a:t> </a:t>
            </a:r>
          </a:p>
          <a:p>
            <a:pPr lvl="2" eaLnBrk="1" hangingPunct="1">
              <a:buFont typeface="Wingdings" pitchFamily="127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Console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show</a:t>
            </a:r>
            <a:r>
              <a:rPr lang="en-US" smtClean="0">
                <a:solidFill>
                  <a:srgbClr val="0000FF"/>
                </a:solidFill>
              </a:rPr>
              <a:t> (</a:t>
            </a:r>
            <a:r>
              <a:rPr lang="en-US" i="1" smtClean="0">
                <a:solidFill>
                  <a:srgbClr val="0000FF"/>
                </a:solidFill>
              </a:rPr>
              <a:t>Route1</a:t>
            </a:r>
            <a:r>
              <a:rPr lang="en-US" baseline="-20000" smtClean="0">
                <a:solidFill>
                  <a:srgbClr val="0000FF"/>
                </a:solidFill>
                <a:sym typeface="Symbol" pitchFamily="127" charset="2"/>
              </a:rPr>
              <a:t></a:t>
            </a:r>
            <a:r>
              <a:rPr lang="en-US" i="1" smtClean="0">
                <a:solidFill>
                  <a:srgbClr val="0000FF"/>
                </a:solidFill>
              </a:rPr>
              <a:t>origin</a:t>
            </a:r>
            <a:r>
              <a:rPr lang="en-US" smtClean="0">
                <a:solidFill>
                  <a:srgbClr val="0000FF"/>
                </a:solidFill>
              </a:rPr>
              <a:t>)</a:t>
            </a:r>
          </a:p>
          <a:p>
            <a:pPr marL="0" indent="0" eaLnBrk="1" hangingPunct="1"/>
            <a:endParaRPr lang="en-US" smtClean="0">
              <a:solidFill>
                <a:srgbClr val="0000FF"/>
              </a:solidFill>
            </a:endParaRPr>
          </a:p>
        </p:txBody>
      </p:sp>
      <p:sp>
        <p:nvSpPr>
          <p:cNvPr id="40038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3738" y="5154613"/>
            <a:ext cx="287337" cy="41433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;</a:t>
            </a:r>
          </a:p>
        </p:txBody>
      </p:sp>
      <p:sp>
        <p:nvSpPr>
          <p:cNvPr id="40038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11850" y="5157788"/>
            <a:ext cx="287338" cy="41592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;</a:t>
            </a:r>
          </a:p>
        </p:txBody>
      </p:sp>
      <p:sp>
        <p:nvSpPr>
          <p:cNvPr id="40039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21088" y="5584825"/>
            <a:ext cx="287337" cy="41433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;</a:t>
            </a:r>
          </a:p>
        </p:txBody>
      </p:sp>
      <p:sp>
        <p:nvSpPr>
          <p:cNvPr id="40039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32525" y="5561013"/>
            <a:ext cx="287338" cy="41433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tIns="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a typeface="ＭＳ Ｐゴシック" pitchFamily="127" charset="-128"/>
                <a:cs typeface="ＭＳ Ｐゴシック" pitchFamily="127" charset="-128"/>
              </a:rPr>
              <a:t>;</a:t>
            </a: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Rounded MT Bold" pitchFamily="127" charset="0"/>
              </a:rPr>
              <a:t>Aufeinanderfolgende Instruktionen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00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0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 animBg="1"/>
      <p:bldP spid="400389" grpId="0" animBg="1"/>
      <p:bldP spid="400390" grpId="0" animBg="1"/>
      <p:bldP spid="40039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1428</Words>
  <Application>Microsoft Office PowerPoint</Application>
  <PresentationFormat>On-screen Show (4:3)</PresentationFormat>
  <Paragraphs>445</Paragraphs>
  <Slides>37</Slides>
  <Notes>37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Entwurfsvorlage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8" baseType="lpstr">
      <vt:lpstr>Comic Sans MS</vt:lpstr>
      <vt:lpstr>ＭＳ Ｐゴシック</vt:lpstr>
      <vt:lpstr>Arial</vt:lpstr>
      <vt:lpstr>Arial Black</vt:lpstr>
      <vt:lpstr>Wingdings</vt:lpstr>
      <vt:lpstr>Calibri</vt:lpstr>
      <vt:lpstr>Verdana</vt:lpstr>
      <vt:lpstr>Arial Rounded MT Bold</vt:lpstr>
      <vt:lpstr>Symbol</vt:lpstr>
      <vt:lpstr>Wingdings 3</vt:lpstr>
      <vt:lpstr>NORMAL</vt:lpstr>
      <vt:lpstr>Einführung in die Programmierung   Prof. Dr. Bertrand Meyer</vt:lpstr>
      <vt:lpstr>Programmiersprachen</vt:lpstr>
      <vt:lpstr>Objekttechnologie</vt:lpstr>
      <vt:lpstr>Über Eiffel</vt:lpstr>
      <vt:lpstr>Einige Eiffel-basierte Projekte</vt:lpstr>
      <vt:lpstr>Weshalb benutzen wir Eiffel?</vt:lpstr>
      <vt:lpstr>Drei grundlegende Unterscheidungen</vt:lpstr>
      <vt:lpstr>Instruktionen (instructions)</vt:lpstr>
      <vt:lpstr>Aufeinanderfolgende Instruktionen</vt:lpstr>
      <vt:lpstr>Stilregel</vt:lpstr>
      <vt:lpstr>Ausdrücke (Expressions)</vt:lpstr>
      <vt:lpstr>Syntax (syntax) und Semantik (semantics)</vt:lpstr>
      <vt:lpstr>Syntax und Semantik: Definitionen</vt:lpstr>
      <vt:lpstr>Syntax und Semantik</vt:lpstr>
      <vt:lpstr>Syntaxstruktur einer Klasse</vt:lpstr>
      <vt:lpstr>Programmier- vs natürliche Sprachen: Ähnlichkeiten</vt:lpstr>
      <vt:lpstr>Programmier- vs natürliche Sprachen: Unterschiede</vt:lpstr>
      <vt:lpstr>Stilregel</vt:lpstr>
      <vt:lpstr>Syntaxstruktur einer Klasse</vt:lpstr>
      <vt:lpstr>Exemplare (Specimens)</vt:lpstr>
      <vt:lpstr>Exemplare (specimens) und Konstrukte (constructs)</vt:lpstr>
      <vt:lpstr>Syntaxstruktur einer Klasse</vt:lpstr>
      <vt:lpstr>Eine andere Darstellung: ein abstrakter Syntaxbaum (*)</vt:lpstr>
      <vt:lpstr>Abstrakter Syntaxbaum</vt:lpstr>
      <vt:lpstr>Bäume wachsen nach unten...</vt:lpstr>
      <vt:lpstr>Bäume in der Informatik</vt:lpstr>
      <vt:lpstr>Eigenschaften von Bäumen</vt:lpstr>
      <vt:lpstr>Eine andere Darstellung: ein abstrakter Syntaxbaum</vt:lpstr>
      <vt:lpstr>Abstrakter Syntaxbaum</vt:lpstr>
      <vt:lpstr>Syntaxstruktur einer Klasse</vt:lpstr>
      <vt:lpstr>Die tiefere Ebene: lexikalische Struktur</vt:lpstr>
      <vt:lpstr>Drei Ebenen von Beschreibungen</vt:lpstr>
      <vt:lpstr>Lexikalische Regel für Bezeichner</vt:lpstr>
      <vt:lpstr>Stilregeln</vt:lpstr>
      <vt:lpstr>Eine weitere Ebene</vt:lpstr>
      <vt:lpstr>Was wir heute gelernt haben</vt:lpstr>
      <vt:lpstr>Aufgaben auf nächste Woche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Leila Serrat</cp:lastModifiedBy>
  <cp:revision>2196</cp:revision>
  <dcterms:created xsi:type="dcterms:W3CDTF">2010-09-30T17:23:55Z</dcterms:created>
  <dcterms:modified xsi:type="dcterms:W3CDTF">2010-10-05T06:36:21Z</dcterms:modified>
</cp:coreProperties>
</file>