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31.xml" ContentType="application/vnd.openxmlformats-officedocument.presentationml.notesSlide+xml"/>
  <Override PartName="/ppt/tags/tag261.xml" ContentType="application/vnd.openxmlformats-officedocument.presentationml.tags+xml"/>
  <Override PartName="/ppt/slideLayouts/slideLayout35.xml" ContentType="application/vnd.openxmlformats-officedocument.presentationml.slideLayout+xml"/>
  <Override PartName="/ppt/tags/tag153.xml" ContentType="application/vnd.openxmlformats-officedocument.presentationml.tags+xml"/>
  <Override PartName="/ppt/tags/tag147.xml" ContentType="application/vnd.openxmlformats-officedocument.presentationml.tags+xml"/>
  <Override PartName="/ppt/tags/tag303.xml" ContentType="application/vnd.openxmlformats-officedocument.presentationml.tags+xml"/>
  <Override PartName="/ppt/notesSlides/notesSlide9.xml" ContentType="application/vnd.openxmlformats-officedocument.presentationml.notesSlide+xml"/>
  <Override PartName="/ppt/tags/tag174.xml" ContentType="application/vnd.openxmlformats-officedocument.presentationml.tags+xml"/>
  <Override PartName="/ppt/tags/tag15.xml" ContentType="application/vnd.openxmlformats-officedocument.presentationml.tags+xml"/>
  <Override PartName="/ppt/tags/tag115.xml" ContentType="application/vnd.openxmlformats-officedocument.presentationml.tags+xml"/>
  <Override PartName="/ppt/slides/slide11.xml" ContentType="application/vnd.openxmlformats-officedocument.presentationml.slide+xml"/>
  <Override PartName="/ppt/notesSlides/notesSlide32.xml" ContentType="application/vnd.openxmlformats-officedocument.presentationml.notesSlide+xml"/>
  <Override PartName="/ppt/slideLayouts/slideLayout21.xml" ContentType="application/vnd.openxmlformats-officedocument.presentationml.slideLayout+xml"/>
  <Override PartName="/ppt/tags/tag359.xml" ContentType="application/vnd.openxmlformats-officedocument.presentationml.tags+xml"/>
  <Override PartName="/ppt/tags/tag208.xml" ContentType="application/vnd.openxmlformats-officedocument.presentationml.tags+xml"/>
  <Override PartName="/ppt/tags/tag267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66.xml" ContentType="application/vnd.openxmlformats-officedocument.presentationml.tags+xml"/>
  <Override PartName="/ppt/tags/tag85.xml" ContentType="application/vnd.openxmlformats-officedocument.presentationml.tags+xml"/>
  <Override PartName="/ppt/tags/tag81.xml" ContentType="application/vnd.openxmlformats-officedocument.presentationml.tag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38.xml" ContentType="application/vnd.openxmlformats-officedocument.presentationml.tags+xml"/>
  <Override PartName="/ppt/tags/tag93.xml" ContentType="application/vnd.openxmlformats-officedocument.presentationml.tags+xml"/>
  <Override PartName="/ppt/tags/tag117.xml" ContentType="application/vnd.openxmlformats-officedocument.presentationml.tags+xml"/>
  <Override PartName="/ppt/tags/tag314.xml" ContentType="application/vnd.openxmlformats-officedocument.presentationml.tags+xml"/>
  <Override PartName="/ppt/tags/tag143.xml" ContentType="application/vnd.openxmlformats-officedocument.presentationml.tags+xml"/>
  <Override PartName="/ppt/tags/tag273.xml" ContentType="application/vnd.openxmlformats-officedocument.presentationml.tags+xml"/>
  <Override PartName="/ppt/tags/tag32.xml" ContentType="application/vnd.openxmlformats-officedocument.presentationml.tags+xml"/>
  <Override PartName="/ppt/tags/tag244.xml" ContentType="application/vnd.openxmlformats-officedocument.presentationml.tags+xml"/>
  <Override PartName="/ppt/tags/tag9.xml" ContentType="application/vnd.openxmlformats-officedocument.presentationml.tags+xml"/>
  <Override PartName="/ppt/notesSlides/notesSlide42.xml" ContentType="application/vnd.openxmlformats-officedocument.presentationml.notesSlide+xml"/>
  <Override PartName="/ppt/tags/tag126.xml" ContentType="application/vnd.openxmlformats-officedocument.presentationml.tags+xml"/>
  <Override PartName="/ppt/tags/tag176.xml" ContentType="application/vnd.openxmlformats-officedocument.presentationml.tags+xml"/>
  <Override PartName="/ppt/notesSlides/notesSlide35.xml" ContentType="application/vnd.openxmlformats-officedocument.presentationml.notesSlide+xml"/>
  <Override PartName="/ppt/tags/tag82.xml" ContentType="application/vnd.openxmlformats-officedocument.presentationml.tags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tags/tag331.xml" ContentType="application/vnd.openxmlformats-officedocument.presentationml.tags+xml"/>
  <Override PartName="/ppt/tags/tag252.xml" ContentType="application/vnd.openxmlformats-officedocument.presentationml.tags+xml"/>
  <Override PartName="/ppt/tags/tag255.xml" ContentType="application/vnd.openxmlformats-officedocument.presentationml.tags+xml"/>
  <Override PartName="/ppt/tags/tag47.xml" ContentType="application/vnd.openxmlformats-officedocument.presentationml.tags+xml"/>
  <Override PartName="/ppt/notesSlides/notesSlide1.xml" ContentType="application/vnd.openxmlformats-officedocument.presentationml.notesSlide+xml"/>
  <Override PartName="/ppt/tags/tag361.xml" ContentType="application/vnd.openxmlformats-officedocument.presentationml.tags+xml"/>
  <Override PartName="/ppt/tags/tag120.xml" ContentType="application/vnd.openxmlformats-officedocument.presentationml.tags+xml"/>
  <Override PartName="/ppt/tags/tag152.xml" ContentType="application/vnd.openxmlformats-officedocument.presentationml.tags+xml"/>
  <Override PartName="/ppt/tags/tag79.xml" ContentType="application/vnd.openxmlformats-officedocument.presentationml.tags+xml"/>
  <Override PartName="/ppt/tags/tag188.xml" ContentType="application/vnd.openxmlformats-officedocument.presentationml.tags+xml"/>
  <Override PartName="/ppt/slides/slide37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10.xml" ContentType="application/vnd.openxmlformats-officedocument.presentationml.slide+xml"/>
  <Override PartName="/ppt/tags/tag345.xml" ContentType="application/vnd.openxmlformats-officedocument.presentationml.tags+xml"/>
  <Override PartName="/ppt/slides/slide33.xml" ContentType="application/vnd.openxmlformats-officedocument.presentationml.slide+xml"/>
  <Override PartName="/ppt/notesSlides/notesSlide48.xml" ContentType="application/vnd.openxmlformats-officedocument.presentationml.notesSlide+xml"/>
  <Override PartName="/ppt/tags/tag102.xml" ContentType="application/vnd.openxmlformats-officedocument.presentationml.tags+xml"/>
  <Override PartName="/ppt/tags/tag94.xml" ContentType="application/vnd.openxmlformats-officedocument.presentationml.tags+xml"/>
  <Override PartName="/ppt/tags/tag236.xml" ContentType="application/vnd.openxmlformats-officedocument.presentationml.tags+xml"/>
  <Override PartName="/ppt/tags/tag7.xml" ContentType="application/vnd.openxmlformats-officedocument.presentationml.tags+xml"/>
  <Override PartName="/ppt/tags/tag113.xml" ContentType="application/vnd.openxmlformats-officedocument.presentationml.tags+xml"/>
  <Override PartName="/ppt/tags/tag332.xml" ContentType="application/vnd.openxmlformats-officedocument.presentationml.tags+xml"/>
  <Override PartName="/ppt/tags/tag344.xml" ContentType="application/vnd.openxmlformats-officedocument.presentationml.tags+xml"/>
  <Override PartName="/ppt/tags/tag281.xml" ContentType="application/vnd.openxmlformats-officedocument.presentationml.tags+xml"/>
  <Override PartName="/ppt/tags/tag216.xml" ContentType="application/vnd.openxmlformats-officedocument.presentationml.tags+xml"/>
  <Override PartName="/ppt/tags/tag8.xml" ContentType="application/vnd.openxmlformats-officedocument.presentationml.tags+xml"/>
  <Override PartName="/ppt/tags/tag231.xml" ContentType="application/vnd.openxmlformats-officedocument.presentationml.tags+xml"/>
  <Override PartName="/ppt/slides/slide53.xml" ContentType="application/vnd.openxmlformats-officedocument.presentationml.slide+xml"/>
  <Override PartName="/ppt/tags/tag263.xml" ContentType="application/vnd.openxmlformats-officedocument.presentationml.tags+xml"/>
  <Override PartName="/ppt/slideLayouts/slideLayout19.xml" ContentType="application/vnd.openxmlformats-officedocument.presentationml.slideLayout+xml"/>
  <Override PartName="/ppt/tags/tag290.xml" ContentType="application/vnd.openxmlformats-officedocument.presentationml.tags+xml"/>
  <Override PartName="/ppt/tags/tag202.xml" ContentType="application/vnd.openxmlformats-officedocument.presentationml.tags+xml"/>
  <Override PartName="/ppt/tags/tag43.xml" ContentType="application/vnd.openxmlformats-officedocument.presentationml.tags+xml"/>
  <Override PartName="/ppt/tags/tag287.xml" ContentType="application/vnd.openxmlformats-officedocument.presentationml.tags+xml"/>
  <Override PartName="/ppt/tags/tag322.xml" ContentType="application/vnd.openxmlformats-officedocument.presentationml.tags+xml"/>
  <Override PartName="/ppt/tags/tag334.xml" ContentType="application/vnd.openxmlformats-officedocument.presentationml.tags+xml"/>
  <Override PartName="/ppt/slideLayouts/slideLayout27.xml" ContentType="application/vnd.openxmlformats-officedocument.presentationml.slideLayout+xml"/>
  <Override PartName="/ppt/tags/tag224.xml" ContentType="application/vnd.openxmlformats-officedocument.presentationml.tags+xml"/>
  <Override PartName="/ppt/slides/slide19.xml" ContentType="application/vnd.openxmlformats-officedocument.presentationml.slide+xml"/>
  <Override PartName="/ppt/notesSlides/notesSlide47.xml" ContentType="application/vnd.openxmlformats-officedocument.presentationml.notesSlide+xml"/>
  <Override PartName="/ppt/tags/tag45.xml" ContentType="application/vnd.openxmlformats-officedocument.presentationml.tags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166.xml" ContentType="application/vnd.openxmlformats-officedocument.presentationml.tags+xml"/>
  <Override PartName="/ppt/tags/tag20.xml" ContentType="application/vnd.openxmlformats-officedocument.presentationml.tags+xml"/>
  <Override PartName="/ppt/tags/tag173.xml" ContentType="application/vnd.openxmlformats-officedocument.presentationml.tags+xml"/>
  <Override PartName="/ppt/theme/theme4.xml" ContentType="application/vnd.openxmlformats-officedocument.theme+xml"/>
  <Override PartName="/ppt/tags/tag271.xml" ContentType="application/vnd.openxmlformats-officedocument.presentationml.tags+xml"/>
  <Override PartName="/ppt/tags/tag44.xml" ContentType="application/vnd.openxmlformats-officedocument.presentationml.tags+xml"/>
  <Override PartName="/ppt/notesSlides/notesSlide25.xml" ContentType="application/vnd.openxmlformats-officedocument.presentationml.notesSlide+xml"/>
  <Override PartName="/ppt/tags/tag114.xml" ContentType="application/vnd.openxmlformats-officedocument.presentationml.tags+xml"/>
  <Override PartName="/ppt/tags/tag73.xml" ContentType="application/vnd.openxmlformats-officedocument.presentationml.tags+xml"/>
  <Override PartName="/ppt/tags/tag137.xml" ContentType="application/vnd.openxmlformats-officedocument.presentationml.tags+xml"/>
  <Override PartName="/ppt/tags/tag223.xml" ContentType="application/vnd.openxmlformats-officedocument.presentationml.tags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8.xml" ContentType="application/vnd.openxmlformats-officedocument.presentationml.notesSlide+xml"/>
  <Override PartName="/ppt/tags/tag52.xml" ContentType="application/vnd.openxmlformats-officedocument.presentationml.tags+xml"/>
  <Override PartName="/ppt/tags/tag69.xml" ContentType="application/vnd.openxmlformats-officedocument.presentationml.tags+xml"/>
  <Override PartName="/ppt/tags/tag128.xml" ContentType="application/vnd.openxmlformats-officedocument.presentationml.tags+xml"/>
  <Override PartName="/ppt/tags/tag12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3.xml" ContentType="application/vnd.openxmlformats-officedocument.presentationml.tags+xml"/>
  <Override PartName="/ppt/tags/tag320.xml" ContentType="application/vnd.openxmlformats-officedocument.presentationml.tags+xml"/>
  <Override PartName="/ppt/tags/tag58.xml" ContentType="application/vnd.openxmlformats-officedocument.presentationml.tags+xml"/>
  <Override PartName="/ppt/tags/tag18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349.xml" ContentType="application/vnd.openxmlformats-officedocument.presentationml.tags+xml"/>
  <Override PartName="/ppt/tags/tag130.xml" ContentType="application/vnd.openxmlformats-officedocument.presentationml.tags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tags/tag119.xml" ContentType="application/vnd.openxmlformats-officedocument.presentationml.tags+xml"/>
  <Override PartName="/ppt/tags/tag18.xml" ContentType="application/vnd.openxmlformats-officedocument.presentationml.tags+xml"/>
  <Override PartName="/ppt/tags/tag230.xml" ContentType="application/vnd.openxmlformats-officedocument.presentationml.tags+xml"/>
  <Override PartName="/ppt/tags/tag161.xml" ContentType="application/vnd.openxmlformats-officedocument.presentationml.tags+xml"/>
  <Override PartName="/ppt/slides/slide40.xml" ContentType="application/vnd.openxmlformats-officedocument.presentationml.slide+xml"/>
  <Override PartName="/ppt/slideLayouts/slideLayout18.xml" ContentType="application/vnd.openxmlformats-officedocument.presentationml.slideLayout+xml"/>
  <Override PartName="/ppt/tags/tag204.xml" ContentType="application/vnd.openxmlformats-officedocument.presentationml.tags+xml"/>
  <Override PartName="/ppt/tags/tag211.xml" ContentType="application/vnd.openxmlformats-officedocument.presentationml.tags+xml"/>
  <Override PartName="/ppt/notesSlides/notesSlide37.xml" ContentType="application/vnd.openxmlformats-officedocument.presentationml.notesSlide+xml"/>
  <Override PartName="/ppt/tags/tag240.xml" ContentType="application/vnd.openxmlformats-officedocument.presentationml.tags+xml"/>
  <Override PartName="/ppt/tags/tag220.xml" ContentType="application/vnd.openxmlformats-officedocument.presentationml.tags+xml"/>
  <Override PartName="/ppt/tags/tag131.xml" ContentType="application/vnd.openxmlformats-officedocument.presentationml.tags+xml"/>
  <Override PartName="/ppt/tags/tag291.xml" ContentType="application/vnd.openxmlformats-officedocument.presentationml.tags+xml"/>
  <Override PartName="/ppt/tags/tag27.xml" ContentType="application/vnd.openxmlformats-officedocument.presentationml.tags+xml"/>
  <Override PartName="/ppt/tags/tag10.xml" ContentType="application/vnd.openxmlformats-officedocument.presentationml.tags+xml"/>
  <Override PartName="/ppt/tags/tag95.xml" ContentType="application/vnd.openxmlformats-officedocument.presentationml.tags+xml"/>
  <Override PartName="/ppt/tags/tag326.xml" ContentType="application/vnd.openxmlformats-officedocument.presentationml.tags+xml"/>
  <Override PartName="/ppt/tags/tag272.xml" ContentType="application/vnd.openxmlformats-officedocument.presentationml.tags+xml"/>
  <Override PartName="/ppt/tags/tag351.xml" ContentType="application/vnd.openxmlformats-officedocument.presentationml.tags+xml"/>
  <Override PartName="/ppt/tags/tag155.xml" ContentType="application/vnd.openxmlformats-officedocument.presentationml.tags+xml"/>
  <Override PartName="/ppt/tags/tag238.xml" ContentType="application/vnd.openxmlformats-officedocument.presentationml.tags+xml"/>
  <Default Extension="jpeg" ContentType="image/jpeg"/>
  <Override PartName="/ppt/tags/tag330.xml" ContentType="application/vnd.openxmlformats-officedocument.presentationml.tags+xml"/>
  <Override PartName="/ppt/slides/slide3.xml" ContentType="application/vnd.openxmlformats-officedocument.presentationml.slide+xml"/>
  <Override PartName="/ppt/tags/tag25.xml" ContentType="application/vnd.openxmlformats-officedocument.presentationml.tags+xml"/>
  <Override PartName="/ppt/tags/tag142.xml" ContentType="application/vnd.openxmlformats-officedocument.presentationml.tags+xml"/>
  <Override PartName="/ppt/tags/tag289.xml" ContentType="application/vnd.openxmlformats-officedocument.presentationml.tags+xml"/>
  <Override PartName="/ppt/tags/tag53.xml" ContentType="application/vnd.openxmlformats-officedocument.presentationml.tags+xml"/>
  <Override PartName="/ppt/tags/tag217.xml" ContentType="application/vnd.openxmlformats-officedocument.presentationml.tags+xml"/>
  <Override PartName="/ppt/slideLayouts/slideLayout13.xml" ContentType="application/vnd.openxmlformats-officedocument.presentationml.slideLayout+xml"/>
  <Override PartName="/ppt/tags/tag80.xml" ContentType="application/vnd.openxmlformats-officedocument.presentationml.tags+xml"/>
  <Override PartName="/ppt/tags/tag36.xml" ContentType="application/vnd.openxmlformats-officedocument.presentationml.tags+xml"/>
  <Override PartName="/ppt/tags/tag49.xml" ContentType="application/vnd.openxmlformats-officedocument.presentationml.tags+xml"/>
  <Override PartName="/ppt/tags/tag127.xml" ContentType="application/vnd.openxmlformats-officedocument.presentationml.tags+xml"/>
  <Override PartName="/ppt/tags/tag215.xml" ContentType="application/vnd.openxmlformats-officedocument.presentationml.tags+xml"/>
  <Override PartName="/ppt/slideLayouts/slideLayout15.xml" ContentType="application/vnd.openxmlformats-officedocument.presentationml.slideLayout+xml"/>
  <Override PartName="/ppt/tags/tag50.xml" ContentType="application/vnd.openxmlformats-officedocument.presentationml.tags+xml"/>
  <Override PartName="/ppt/slides/slide9.xml" ContentType="application/vnd.openxmlformats-officedocument.presentationml.slide+xml"/>
  <Override PartName="/ppt/tags/tag297.xml" ContentType="application/vnd.openxmlformats-officedocument.presentationml.tags+xml"/>
  <Default Extension="rels" ContentType="application/vnd.openxmlformats-package.relationships+xml"/>
  <Override PartName="/ppt/slides/slide39.xml" ContentType="application/vnd.openxmlformats-officedocument.presentationml.slide+xml"/>
  <Override PartName="/ppt/tags/tag109.xml" ContentType="application/vnd.openxmlformats-officedocument.presentationml.tags+xml"/>
  <Override PartName="/ppt/tags/tag341.xml" ContentType="application/vnd.openxmlformats-officedocument.presentationml.tags+xml"/>
  <Override PartName="/ppt/slides/slide29.xml" ContentType="application/vnd.openxmlformats-officedocument.presentationml.slide+xml"/>
  <Override PartName="/ppt/tags/tag362.xml" ContentType="application/vnd.openxmlformats-officedocument.presentationml.tags+xml"/>
  <Override PartName="/ppt/tags/tag136.xml" ContentType="application/vnd.openxmlformats-officedocument.presentationml.tags+xml"/>
  <Override PartName="/ppt/tags/tag151.xml" ContentType="application/vnd.openxmlformats-officedocument.presentationml.tags+xml"/>
  <Override PartName="/ppt/tags/tag159.xml" ContentType="application/vnd.openxmlformats-officedocument.presentationml.tags+xml"/>
  <Override PartName="/ppt/tags/tag175.xml" ContentType="application/vnd.openxmlformats-officedocument.presentationml.tags+xml"/>
  <Override PartName="/ppt/notesSlides/notesSlide11.xml" ContentType="application/vnd.openxmlformats-officedocument.presentationml.notesSlide+xml"/>
  <Override PartName="/ppt/tags/tag350.xml" ContentType="application/vnd.openxmlformats-officedocument.presentationml.tags+xml"/>
  <Override PartName="/ppt/slideLayouts/slideLayout23.xml" ContentType="application/vnd.openxmlformats-officedocument.presentationml.slideLayout+xml"/>
  <Override PartName="/ppt/tags/tag339.xml" ContentType="application/vnd.openxmlformats-officedocument.presentationml.tags+xml"/>
  <Override PartName="/ppt/slides/slide36.xml" ContentType="application/vnd.openxmlformats-officedocument.presentationml.slide+xml"/>
  <Override PartName="/ppt/slides/slide18.xml" ContentType="application/vnd.openxmlformats-officedocument.presentationml.slide+xml"/>
  <Override PartName="/ppt/tags/tag282.xml" ContentType="application/vnd.openxmlformats-officedocument.presentationml.tags+xml"/>
  <Override PartName="/ppt/notesSlides/notesSlide16.xml" ContentType="application/vnd.openxmlformats-officedocument.presentationml.notesSlide+xml"/>
  <Override PartName="/ppt/tags/tag292.xml" ContentType="application/vnd.openxmlformats-officedocument.presentationml.tags+xml"/>
  <Override PartName="/ppt/tags/tag277.xml" ContentType="application/vnd.openxmlformats-officedocument.presentationml.tags+xml"/>
  <Override PartName="/ppt/tags/tag17.xml" ContentType="application/vnd.openxmlformats-officedocument.presentationml.tags+xml"/>
  <Override PartName="/ppt/slideLayouts/slideLayout17.xml" ContentType="application/vnd.openxmlformats-officedocument.presentationml.slideLayout+xml"/>
  <Override PartName="/ppt/tags/tag110.xml" ContentType="application/vnd.openxmlformats-officedocument.presentationml.tags+xml"/>
  <Override PartName="/ppt/tags/tag88.xml" ContentType="application/vnd.openxmlformats-officedocument.presentationml.tags+xml"/>
  <Override PartName="/ppt/notesMasters/notesMaster1.xml" ContentType="application/vnd.openxmlformats-officedocument.presentationml.notesMaster+xml"/>
  <Override PartName="/ppt/tags/tag343.xml" ContentType="application/vnd.openxmlformats-officedocument.presentationml.tags+xml"/>
  <Override PartName="/ppt/tags/tag226.xml" ContentType="application/vnd.openxmlformats-officedocument.presentationml.tags+xml"/>
  <Override PartName="/ppt/viewProps.xml" ContentType="application/vnd.openxmlformats-officedocument.presentationml.viewProps+xml"/>
  <Override PartName="/ppt/tags/tag118.xml" ContentType="application/vnd.openxmlformats-officedocument.presentationml.tags+xml"/>
  <Override PartName="/ppt/tags/tag205.xml" ContentType="application/vnd.openxmlformats-officedocument.presentationml.tags+xml"/>
  <Override PartName="/ppt/tags/tag141.xml" ContentType="application/vnd.openxmlformats-officedocument.presentationml.tags+xml"/>
  <Override PartName="/ppt/tags/tag59.xml" ContentType="application/vnd.openxmlformats-officedocument.presentationml.tags+xml"/>
  <Override PartName="/ppt/tags/tag316.xml" ContentType="application/vnd.openxmlformats-officedocument.presentationml.tags+xml"/>
  <Override PartName="/ppt/tags/tag55.xml" ContentType="application/vnd.openxmlformats-officedocument.presentationml.tags+xml"/>
  <Override PartName="/ppt/tags/tag218.xml" ContentType="application/vnd.openxmlformats-officedocument.presentationml.tags+xml"/>
  <Override PartName="/ppt/slides/slide13.xml" ContentType="application/vnd.openxmlformats-officedocument.presentationml.slide+xml"/>
  <Override PartName="/ppt/tags/tag35.xml" ContentType="application/vnd.openxmlformats-officedocument.presentationml.tags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77.xml" ContentType="application/vnd.openxmlformats-officedocument.presentationml.tags+xml"/>
  <Override PartName="/ppt/tags/tag165.xml" ContentType="application/vnd.openxmlformats-officedocument.presentationml.tags+xml"/>
  <Override PartName="/ppt/tags/tag276.xml" ContentType="application/vnd.openxmlformats-officedocument.presentationml.tags+xml"/>
  <Override PartName="/ppt/notesSlides/notesSlide6.xml" ContentType="application/vnd.openxmlformats-officedocument.presentationml.notesSlide+xml"/>
  <Override PartName="/ppt/tags/tag268.xml" ContentType="application/vnd.openxmlformats-officedocument.presentationml.tags+xml"/>
  <Override PartName="/ppt/tags/tag12.xml" ContentType="application/vnd.openxmlformats-officedocument.presentationml.tags+xml"/>
  <Override PartName="/ppt/tags/tag260.xml" ContentType="application/vnd.openxmlformats-officedocument.presentationml.tags+xml"/>
  <Override PartName="/ppt/slideLayouts/slideLayout2.xml" ContentType="application/vnd.openxmlformats-officedocument.presentationml.slideLayout+xml"/>
  <Override PartName="/ppt/tags/tag209.xml" ContentType="application/vnd.openxmlformats-officedocument.presentationml.tags+xml"/>
  <Override PartName="/ppt/tags/tag24.xml" ContentType="application/vnd.openxmlformats-officedocument.presentationml.tags+xml"/>
  <Override PartName="/ppt/tags/tag167.xml" ContentType="application/vnd.openxmlformats-officedocument.presentationml.tags+xml"/>
  <Override PartName="/ppt/tags/tag283.xml" ContentType="application/vnd.openxmlformats-officedocument.presentationml.tags+xml"/>
  <Override PartName="/ppt/tags/tag300.xml" ContentType="application/vnd.openxmlformats-officedocument.presentationml.tags+xml"/>
  <Override PartName="/ppt/tags/tag14.xml" ContentType="application/vnd.openxmlformats-officedocument.presentationml.tags+xml"/>
  <Override PartName="/ppt/tags/tag101.xml" ContentType="application/vnd.openxmlformats-officedocument.presentationml.tags+xml"/>
  <Override PartName="/ppt/tags/tag33.xml" ContentType="application/vnd.openxmlformats-officedocument.presentationml.tags+xml"/>
  <Override PartName="/ppt/tags/tag191.xml" ContentType="application/vnd.openxmlformats-officedocument.presentationml.tags+xml"/>
  <Override PartName="/ppt/tags/tag352.xml" ContentType="application/vnd.openxmlformats-officedocument.presentationml.tags+xml"/>
  <Override PartName="/ppt/tags/tag269.xml" ContentType="application/vnd.openxmlformats-officedocument.presentationml.tags+xml"/>
  <Override PartName="/ppt/tags/tag5.xml" ContentType="application/vnd.openxmlformats-officedocument.presentationml.tags+xml"/>
  <Override PartName="/ppt/tags/tag317.xml" ContentType="application/vnd.openxmlformats-officedocument.presentationml.tags+xml"/>
  <Override PartName="/ppt/tags/tag99.xml" ContentType="application/vnd.openxmlformats-officedocument.presentationml.tags+xml"/>
  <Override PartName="/ppt/tags/tag307.xml" ContentType="application/vnd.openxmlformats-officedocument.presentationml.tags+xml"/>
  <Override PartName="/ppt/tags/tag353.xml" ContentType="application/vnd.openxmlformats-officedocument.presentationml.tags+xml"/>
  <Override PartName="/ppt/notesSlides/notesSlide39.xml" ContentType="application/vnd.openxmlformats-officedocument.presentationml.notesSlide+xml"/>
  <Override PartName="/ppt/tags/tag125.xml" ContentType="application/vnd.openxmlformats-officedocument.presentationml.tags+xml"/>
  <Override PartName="/ppt/slides/slide12.xml" ContentType="application/vnd.openxmlformats-officedocument.presentationml.slide+xml"/>
  <Override PartName="/ppt/tags/tag67.xml" ContentType="application/vnd.openxmlformats-officedocument.presentationml.tags+xml"/>
  <Override PartName="/ppt/tags/tag2.xml" ContentType="application/vnd.openxmlformats-officedocument.presentationml.tags+xml"/>
  <Override PartName="/ppt/tags/tag108.xml" ContentType="application/vnd.openxmlformats-officedocument.presentationml.tags+xml"/>
  <Override PartName="/ppt/tags/tag219.xml" ContentType="application/vnd.openxmlformats-officedocument.presentationml.tags+xml"/>
  <Override PartName="/ppt/tags/tag195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306.xml" ContentType="application/vnd.openxmlformats-officedocument.presentationml.tags+xml"/>
  <Override PartName="/ppt/slides/slide35.xml" ContentType="application/vnd.openxmlformats-officedocument.presentationml.slide+xml"/>
  <Override PartName="/ppt/tags/tag64.xml" ContentType="application/vnd.openxmlformats-officedocument.presentationml.tags+xml"/>
  <Override PartName="/ppt/slides/slide42.xml" ContentType="application/vnd.openxmlformats-officedocument.presentationml.slide+xml"/>
  <Override PartName="/ppt/tags/tag22.xml" ContentType="application/vnd.openxmlformats-officedocument.presentationml.tags+xml"/>
  <Override PartName="/ppt/tags/tag333.xml" ContentType="application/vnd.openxmlformats-officedocument.presentationml.tags+xml"/>
  <Override PartName="/ppt/tags/tag122.xml" ContentType="application/vnd.openxmlformats-officedocument.presentationml.tags+xml"/>
  <Override PartName="/ppt/tags/tag253.xml" ContentType="application/vnd.openxmlformats-officedocument.presentationml.tags+xml"/>
  <Override PartName="/ppt/tags/tag97.xml" ContentType="application/vnd.openxmlformats-officedocument.presentationml.tags+xml"/>
  <Override PartName="/ppt/tags/tag250.xml" ContentType="application/vnd.openxmlformats-officedocument.presentationml.tags+xml"/>
  <Override PartName="/ppt/tags/tag270.xml" ContentType="application/vnd.openxmlformats-officedocument.presentationml.tags+xml"/>
  <Override PartName="/ppt/slideLayouts/slideLayout34.xml" ContentType="application/vnd.openxmlformats-officedocument.presentationml.slideLayout+xml"/>
  <Override PartName="/ppt/slides/slide50.xml" ContentType="application/vnd.openxmlformats-officedocument.presentationml.slide+xml"/>
  <Override PartName="/ppt/tags/tag86.xml" ContentType="application/vnd.openxmlformats-officedocument.presentationml.tags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23.xml" ContentType="application/vnd.openxmlformats-officedocument.presentationml.tags+xml"/>
  <Override PartName="/ppt/notesSlides/notesSlide7.xml" ContentType="application/vnd.openxmlformats-officedocument.presentationml.notesSlide+xml"/>
  <Override PartName="/ppt/tags/tag213.xml" ContentType="application/vnd.openxmlformats-officedocument.presentationml.tags+xml"/>
  <Override PartName="/ppt/tags/tag212.xml" ContentType="application/vnd.openxmlformats-officedocument.presentationml.tags+xml"/>
  <Override PartName="/ppt/tags/tag74.xml" ContentType="application/vnd.openxmlformats-officedocument.presentationml.tags+xml"/>
  <Override PartName="/ppt/tags/tag21.xml" ContentType="application/vnd.openxmlformats-officedocument.presentationml.tags+xml"/>
  <Override PartName="/ppt/slides/slide34.xml" ContentType="application/vnd.openxmlformats-officedocument.presentationml.slide+xml"/>
  <Override PartName="/ppt/notesSlides/notesSlide44.xml" ContentType="application/vnd.openxmlformats-officedocument.presentationml.notesSlide+xml"/>
  <Override PartName="/ppt/tags/tag265.xml" ContentType="application/vnd.openxmlformats-officedocument.presentationml.tags+xml"/>
  <Override PartName="/ppt/tags/tag160.xml" ContentType="application/vnd.openxmlformats-officedocument.presentationml.tags+xml"/>
  <Override PartName="/ppt/tags/tag171.xml" ContentType="application/vnd.openxmlformats-officedocument.presentationml.tags+xml"/>
  <Override PartName="/ppt/notesSlides/notesSlide5.xml" ContentType="application/vnd.openxmlformats-officedocument.presentationml.notesSlide+xml"/>
  <Override PartName="/ppt/tags/tag121.xml" ContentType="application/vnd.openxmlformats-officedocument.presentationml.tags+xml"/>
  <Override PartName="/ppt/tags/tag194.xml" ContentType="application/vnd.openxmlformats-officedocument.presentationml.tags+xml"/>
  <Override PartName="/ppt/tags/tag28.xml" ContentType="application/vnd.openxmlformats-officedocument.presentationml.tags+xml"/>
  <Override PartName="/ppt/tags/tag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232.xml" ContentType="application/vnd.openxmlformats-officedocument.presentationml.tags+xml"/>
  <Override PartName="/ppt/tags/tag183.xml" ContentType="application/vnd.openxmlformats-officedocument.presentationml.tags+xml"/>
  <Override PartName="/ppt/notesSlides/notesSlide33.xml" ContentType="application/vnd.openxmlformats-officedocument.presentationml.notesSlide+xml"/>
  <Override PartName="/ppt/tags/tag337.xml" ContentType="application/vnd.openxmlformats-officedocument.presentationml.tags+xml"/>
  <Override PartName="/ppt/tags/tag198.xml" ContentType="application/vnd.openxmlformats-officedocument.presentationml.tags+xml"/>
  <Override PartName="/ppt/tags/tag189.xml" ContentType="application/vnd.openxmlformats-officedocument.presentationml.tags+xml"/>
  <Override PartName="/ppt/tags/tag327.xml" ContentType="application/vnd.openxmlformats-officedocument.presentationml.tags+xml"/>
  <Override PartName="/ppt/tags/tag135.xml" ContentType="application/vnd.openxmlformats-officedocument.presentationml.tags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Override PartName="/ppt/tags/tag247.xml" ContentType="application/vnd.openxmlformats-officedocument.presentationml.tags+xml"/>
  <Override PartName="/ppt/tags/tag257.xml" ContentType="application/vnd.openxmlformats-officedocument.presentationml.tags+xml"/>
  <Override PartName="/ppt/tags/tag26.xml" ContentType="application/vnd.openxmlformats-officedocument.presentationml.tags+xml"/>
  <Override PartName="/ppt/tags/tag144.xml" ContentType="application/vnd.openxmlformats-officedocument.presentationml.tags+xml"/>
  <Override PartName="/ppt/tags/tag329.xml" ContentType="application/vnd.openxmlformats-officedocument.presentationml.tags+xml"/>
  <Override PartName="/ppt/tags/tag1.xml" ContentType="application/vnd.openxmlformats-officedocument.presentationml.tags+xml"/>
  <Override PartName="/ppt/notesSlides/notesSlide30.xml" ContentType="application/vnd.openxmlformats-officedocument.presentationml.notesSlide+xml"/>
  <Override PartName="/ppt/tags/tag312.xml" ContentType="application/vnd.openxmlformats-officedocument.presentationml.tags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tags/tag169.xml" ContentType="application/vnd.openxmlformats-officedocument.presentationml.tags+xml"/>
  <Override PartName="/ppt/tags/tag221.xml" ContentType="application/vnd.openxmlformats-officedocument.presentationml.tags+xml"/>
  <Override PartName="/ppt/tags/tag193.xml" ContentType="application/vnd.openxmlformats-officedocument.presentationml.tags+xml"/>
  <Override PartName="/ppt/tags/tag248.xml" ContentType="application/vnd.openxmlformats-officedocument.presentationml.tags+xml"/>
  <Override PartName="/ppt/tags/tag241.xml" ContentType="application/vnd.openxmlformats-officedocument.presentationml.tags+xml"/>
  <Override PartName="/ppt/tags/tag13.xml" ContentType="application/vnd.openxmlformats-officedocument.presentationml.tags+xml"/>
  <Override PartName="/ppt/tags/tag302.xml" ContentType="application/vnd.openxmlformats-officedocument.presentationml.tags+xml"/>
  <Override PartName="/ppt/slides/slide28.xml" ContentType="application/vnd.openxmlformats-officedocument.presentationml.slide+xml"/>
  <Override PartName="/ppt/tags/tag310.xml" ContentType="application/vnd.openxmlformats-officedocument.presentationml.tags+xml"/>
  <Override PartName="/docProps/app.xml" ContentType="application/vnd.openxmlformats-officedocument.extended-properties+xml"/>
  <Override PartName="/ppt/tags/tag34.xml" ContentType="application/vnd.openxmlformats-officedocument.presentationml.tags+xml"/>
  <Override PartName="/ppt/tags/tag157.xml" ContentType="application/vnd.openxmlformats-officedocument.presentationml.tags+xml"/>
  <Override PartName="/ppt/tags/tag134.xml" ContentType="application/vnd.openxmlformats-officedocument.presentationml.tags+xml"/>
  <Override PartName="/ppt/slides/slide47.xml" ContentType="application/vnd.openxmlformats-officedocument.presentationml.slide+xml"/>
  <Override PartName="/ppt/tags/tag177.xml" ContentType="application/vnd.openxmlformats-officedocument.presentationml.tags+xml"/>
  <Override PartName="/ppt/tags/tag111.xml" ContentType="application/vnd.openxmlformats-officedocument.presentationml.tags+xml"/>
  <Override PartName="/ppt/tags/tag319.xml" ContentType="application/vnd.openxmlformats-officedocument.presentationml.tags+xml"/>
  <Override PartName="/ppt/notesSlides/notesSlide52.xml" ContentType="application/vnd.openxmlformats-officedocument.presentationml.notesSlide+xml"/>
  <Override PartName="/ppt/tags/tag105.xml" ContentType="application/vnd.openxmlformats-officedocument.presentationml.tags+xml"/>
  <Override PartName="/ppt/tags/tag305.xml" ContentType="application/vnd.openxmlformats-officedocument.presentationml.tags+xml"/>
  <Override PartName="/ppt/tags/tag214.xml" ContentType="application/vnd.openxmlformats-officedocument.presentationml.tags+xml"/>
  <Override PartName="/ppt/tags/tag129.xml" ContentType="application/vnd.openxmlformats-officedocument.presentationml.tags+xml"/>
  <Override PartName="/ppt/notesSlides/notesSlide15.xml" ContentType="application/vnd.openxmlformats-officedocument.presentationml.notesSlide+xml"/>
  <Override PartName="/ppt/tags/tag227.xml" ContentType="application/vnd.openxmlformats-officedocument.presentationml.tags+xml"/>
  <Override PartName="/ppt/tags/tag318.xml" ContentType="application/vnd.openxmlformats-officedocument.presentationml.tags+xml"/>
  <Override PartName="/ppt/tags/tag285.xml" ContentType="application/vnd.openxmlformats-officedocument.presentationml.tags+xml"/>
  <Override PartName="/ppt/tags/tag234.xml" ContentType="application/vnd.openxmlformats-officedocument.presentationml.tags+xml"/>
  <Override PartName="/ppt/tags/tag207.xml" ContentType="application/vnd.openxmlformats-officedocument.presentationml.tags+xml"/>
  <Override PartName="/ppt/tags/tag185.xml" ContentType="application/vnd.openxmlformats-officedocument.presentationml.tags+xml"/>
  <Override PartName="/ppt/handoutMasters/handoutMaster1.xml" ContentType="application/vnd.openxmlformats-officedocument.presentationml.handoutMaster+xml"/>
  <Override PartName="/ppt/notesSlides/notesSlide23.xml" ContentType="application/vnd.openxmlformats-officedocument.presentationml.notesSlide+xml"/>
  <Override PartName="/ppt/tags/tag145.xml" ContentType="application/vnd.openxmlformats-officedocument.presentationml.tags+xml"/>
  <Override PartName="/ppt/tags/tag154.xml" ContentType="application/vnd.openxmlformats-officedocument.presentationml.tags+xml"/>
  <Override PartName="/ppt/tags/tag182.xml" ContentType="application/vnd.openxmlformats-officedocument.presentationml.tags+xml"/>
  <Override PartName="/ppt/tags/tag280.xml" ContentType="application/vnd.openxmlformats-officedocument.presentationml.tags+xml"/>
  <Override PartName="/ppt/tags/tag275.xml" ContentType="application/vnd.openxmlformats-officedocument.presentationml.tags+xml"/>
  <Override PartName="/ppt/tags/tag293.xml" ContentType="application/vnd.openxmlformats-officedocument.presentationml.tags+xml"/>
  <Override PartName="/ppt/tags/tag360.xml" ContentType="application/vnd.openxmlformats-officedocument.presentationml.tags+xml"/>
  <Override PartName="/ppt/notesSlides/notesSlide51.xml" ContentType="application/vnd.openxmlformats-officedocument.presentationml.notesSlide+xml"/>
  <Override PartName="/ppt/slideLayouts/slideLayout37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56.xml" ContentType="application/vnd.openxmlformats-officedocument.presentationml.tags+xml"/>
  <Override PartName="/ppt/tags/tag196.xml" ContentType="application/vnd.openxmlformats-officedocument.presentationml.tags+xml"/>
  <Override PartName="/ppt/tags/tag72.xml" ContentType="application/vnd.openxmlformats-officedocument.presentationml.tags+xml"/>
  <Override PartName="/ppt/slides/slide43.xml" ContentType="application/vnd.openxmlformats-officedocument.presentationml.slide+xml"/>
  <Override PartName="/ppt/tags/tag203.xml" ContentType="application/vnd.openxmlformats-officedocument.presentationml.tags+xml"/>
  <Override PartName="/ppt/tags/tag315.xml" ContentType="application/vnd.openxmlformats-officedocument.presentationml.tags+xml"/>
  <Override PartName="/ppt/tags/tag40.xml" ContentType="application/vnd.openxmlformats-officedocument.presentationml.tags+xml"/>
  <Override PartName="/ppt/tags/tag233.xml" ContentType="application/vnd.openxmlformats-officedocument.presentationml.tags+xml"/>
  <Override PartName="/ppt/commentAuthors.xml" ContentType="application/vnd.openxmlformats-officedocument.presentationml.commentAuthors+xml"/>
  <Default Extension="png" ContentType="image/png"/>
  <Override PartName="/ppt/tags/tag112.xml" ContentType="application/vnd.openxmlformats-officedocument.presentationml.tags+xml"/>
  <Override PartName="/ppt/tags/tag65.xml" ContentType="application/vnd.openxmlformats-officedocument.presentationml.tags+xml"/>
  <Override PartName="/ppt/tags/tag37.xml" ContentType="application/vnd.openxmlformats-officedocument.presentationml.tags+xml"/>
  <Override PartName="/ppt/tags/tag96.xml" ContentType="application/vnd.openxmlformats-officedocument.presentationml.tags+xml"/>
  <Override PartName="/ppt/tags/tag200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42.xml" ContentType="application/vnd.openxmlformats-officedocument.presentationml.tags+xml"/>
  <Override PartName="/ppt/tags/tag354.xml" ContentType="application/vnd.openxmlformats-officedocument.presentationml.tags+xml"/>
  <Override PartName="/docProps/core.xml" ContentType="application/vnd.openxmlformats-package.core-properties+xml"/>
  <Override PartName="/ppt/tags/tag19.xml" ContentType="application/vnd.openxmlformats-officedocument.presentationml.tags+xml"/>
  <Override PartName="/ppt/slides/slide31.xml" ContentType="application/vnd.openxmlformats-officedocument.presentationml.slide+xml"/>
  <Override PartName="/ppt/tags/tag311.xml" ContentType="application/vnd.openxmlformats-officedocument.presentationml.tags+xml"/>
  <Override PartName="/ppt/tags/tag342.xml" ContentType="application/vnd.openxmlformats-officedocument.presentationml.tags+xml"/>
  <Default Extension="bin" ContentType="application/vnd.openxmlformats-officedocument.presentationml.printerSettings"/>
  <Override PartName="/ppt/notesSlides/notesSlide24.xml" ContentType="application/vnd.openxmlformats-officedocument.presentationml.notesSlide+xml"/>
  <Override PartName="/ppt/tags/tag338.xml" ContentType="application/vnd.openxmlformats-officedocument.presentationml.tags+xml"/>
  <Override PartName="/ppt/tags/tag229.xml" ContentType="application/vnd.openxmlformats-officedocument.presentationml.tags+xml"/>
  <Override PartName="/ppt/tags/tag148.xml" ContentType="application/vnd.openxmlformats-officedocument.presentationml.tags+xml"/>
  <Override PartName="/ppt/slides/slide41.xml" ContentType="application/vnd.openxmlformats-officedocument.presentationml.slide+xml"/>
  <Override PartName="/ppt/tags/tag116.xml" ContentType="application/vnd.openxmlformats-officedocument.presentationml.tags+xml"/>
  <Override PartName="/ppt/tags/tag251.xml" ContentType="application/vnd.openxmlformats-officedocument.presentationml.tags+xml"/>
  <Override PartName="/ppt/tags/tag92.xml" ContentType="application/vnd.openxmlformats-officedocument.presentationml.tags+xml"/>
  <Override PartName="/ppt/tags/tag298.xml" ContentType="application/vnd.openxmlformats-officedocument.presentationml.tags+xml"/>
  <Override PartName="/ppt/tags/tag46.xml" ContentType="application/vnd.openxmlformats-officedocument.presentationml.tags+xml"/>
  <Override PartName="/ppt/notesSlides/notesSlide14.xml" ContentType="application/vnd.openxmlformats-officedocument.presentationml.notesSlide+xml"/>
  <Override PartName="/ppt/tags/tag325.xml" ContentType="application/vnd.openxmlformats-officedocument.presentationml.tags+xml"/>
  <Override PartName="/ppt/tags/tag328.xml" ContentType="application/vnd.openxmlformats-officedocument.presentationml.tags+xml"/>
  <Override PartName="/ppt/tags/tag87.xml" ContentType="application/vnd.openxmlformats-officedocument.presentationml.tags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ags/tag181.xml" ContentType="application/vnd.openxmlformats-officedocument.presentationml.tags+xml"/>
  <Override PartName="/ppt/tags/tag313.xml" ContentType="application/vnd.openxmlformats-officedocument.presentationml.tags+xml"/>
  <Override PartName="/ppt/notesSlides/notesSlide21.xml" ContentType="application/vnd.openxmlformats-officedocument.presentationml.notesSlide+xml"/>
  <Override PartName="/ppt/tags/tag187.xml" ContentType="application/vnd.openxmlformats-officedocument.presentationml.tags+xml"/>
  <Override PartName="/ppt/tags/tag106.xml" ContentType="application/vnd.openxmlformats-officedocument.presentationml.tags+xml"/>
  <Default Extension="xml" ContentType="application/xml"/>
  <Override PartName="/ppt/slideLayouts/slideLayout29.xml" ContentType="application/vnd.openxmlformats-officedocument.presentationml.slideLayout+xml"/>
  <Override PartName="/ppt/slides/slide25.xml" ContentType="application/vnd.openxmlformats-officedocument.presentationml.slide+xml"/>
  <Override PartName="/ppt/tags/tag90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5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tags/tag76.xml" ContentType="application/vnd.openxmlformats-officedocument.presentationml.tags+xml"/>
  <Override PartName="/ppt/tags/tag184.xml" ContentType="application/vnd.openxmlformats-officedocument.presentationml.tags+xml"/>
  <Override PartName="/ppt/tags/tag170.xml" ContentType="application/vnd.openxmlformats-officedocument.presentationml.tags+xml"/>
  <Override PartName="/ppt/tags/tag54.xml" ContentType="application/vnd.openxmlformats-officedocument.presentationml.tags+xml"/>
  <Override PartName="/ppt/tags/tag366.xml" ContentType="application/vnd.openxmlformats-officedocument.presentationml.tags+xml"/>
  <Override PartName="/ppt/tags/tag146.xml" ContentType="application/vnd.openxmlformats-officedocument.presentationml.tags+xml"/>
  <Override PartName="/ppt/slides/slide49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51.xml" ContentType="application/vnd.openxmlformats-officedocument.presentationml.tags+xml"/>
  <Override PartName="/ppt/tags/tag266.xml" ContentType="application/vnd.openxmlformats-officedocument.presentationml.tags+xml"/>
  <Override PartName="/ppt/tags/tag83.xml" ContentType="application/vnd.openxmlformats-officedocument.presentationml.tags+xml"/>
  <Override PartName="/ppt/tags/tag201.xml" ContentType="application/vnd.openxmlformats-officedocument.presentationml.tags+xml"/>
  <Override PartName="/ppt/slides/slide48.xml" ContentType="application/vnd.openxmlformats-officedocument.presentationml.slide+xml"/>
  <Override PartName="/ppt/tags/tag237.xml" ContentType="application/vnd.openxmlformats-officedocument.presentationml.tags+xml"/>
  <Override PartName="/ppt/tags/tag348.xml" ContentType="application/vnd.openxmlformats-officedocument.presentationml.tags+xml"/>
  <Override PartName="/ppt/presentation.xml" ContentType="application/vnd.openxmlformats-officedocument.presentationml.presentation.main+xml"/>
  <Override PartName="/ppt/tags/tag61.xml" ContentType="application/vnd.openxmlformats-officedocument.presentationml.tags+xml"/>
  <Override PartName="/ppt/tags/tag39.xml" ContentType="application/vnd.openxmlformats-officedocument.presentationml.tags+xml"/>
  <Override PartName="/ppt/tags/tag239.xml" ContentType="application/vnd.openxmlformats-officedocument.presentationml.tags+xml"/>
  <Override PartName="/ppt/tags/tag23.xml" ContentType="application/vnd.openxmlformats-officedocument.presentationml.tags+xml"/>
  <Override PartName="/ppt/tags/tag295.xml" ContentType="application/vnd.openxmlformats-officedocument.presentationml.tags+xml"/>
  <Override PartName="/ppt/tags/tag284.xml" ContentType="application/vnd.openxmlformats-officedocument.presentationml.tags+xml"/>
  <Override PartName="/ppt/tags/tag358.xml" ContentType="application/vnd.openxmlformats-officedocument.presentationml.tags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slides/slide15.xml" ContentType="application/vnd.openxmlformats-officedocument.presentationml.slide+xml"/>
  <Override PartName="/ppt/tags/tag163.xml" ContentType="application/vnd.openxmlformats-officedocument.presentationml.tags+xml"/>
  <Override PartName="/ppt/notesSlides/notesSlide49.xml" ContentType="application/vnd.openxmlformats-officedocument.presentationml.notesSlide+xml"/>
  <Override PartName="/ppt/tags/tag301.xml" ContentType="application/vnd.openxmlformats-officedocument.presentationml.tags+xml"/>
  <Override PartName="/ppt/tags/tag246.xml" ContentType="application/vnd.openxmlformats-officedocument.presentationml.tags+xml"/>
  <Override PartName="/ppt/slides/slide32.xml" ContentType="application/vnd.openxmlformats-officedocument.presentationml.slide+xml"/>
  <Override PartName="/ppt/tags/tag335.xml" ContentType="application/vnd.openxmlformats-officedocument.presentationml.tags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tags/tag235.xml" ContentType="application/vnd.openxmlformats-officedocument.presentationml.tags+xml"/>
  <Override PartName="/ppt/tags/tag321.xml" ContentType="application/vnd.openxmlformats-officedocument.presentationml.tags+xml"/>
  <Override PartName="/ppt/tags/tag259.xml" ContentType="application/vnd.openxmlformats-officedocument.presentationml.tags+xml"/>
  <Override PartName="/ppt/tags/tag197.xml" ContentType="application/vnd.openxmlformats-officedocument.presentationml.tags+xml"/>
  <Override PartName="/ppt/notesSlides/notesSlide22.xml" ContentType="application/vnd.openxmlformats-officedocument.presentationml.notesSlide+xml"/>
  <Override PartName="/ppt/tags/tag57.xml" ContentType="application/vnd.openxmlformats-officedocument.presentationml.tags+xml"/>
  <Override PartName="/ppt/tags/tag164.xml" ContentType="application/vnd.openxmlformats-officedocument.presentationml.tags+xml"/>
  <Override PartName="/ppt/tags/tag340.xml" ContentType="application/vnd.openxmlformats-officedocument.presentationml.tags+xml"/>
  <Override PartName="/ppt/slides/slide22.xml" ContentType="application/vnd.openxmlformats-officedocument.presentationml.slide+xml"/>
  <Override PartName="/ppt/tags/tag107.xml" ContentType="application/vnd.openxmlformats-officedocument.presentationml.tags+xml"/>
  <Override PartName="/ppt/tags/tag192.xml" ContentType="application/vnd.openxmlformats-officedocument.presentationml.tags+xml"/>
  <Override PartName="/ppt/slides/slide30.xml" ContentType="application/vnd.openxmlformats-officedocument.presentationml.slide+xml"/>
  <Override PartName="/ppt/tags/tag41.xml" ContentType="application/vnd.openxmlformats-officedocument.presentationml.tags+xml"/>
  <Override PartName="/ppt/tags/tag245.xml" ContentType="application/vnd.openxmlformats-officedocument.presentationml.tags+xml"/>
  <Override PartName="/ppt/tags/tag288.xml" ContentType="application/vnd.openxmlformats-officedocument.presentationml.tags+xml"/>
  <Override PartName="/ppt/tags/tag286.xml" ContentType="application/vnd.openxmlformats-officedocument.presentationml.tags+xml"/>
  <Override PartName="/ppt/tags/tag60.xml" ContentType="application/vnd.openxmlformats-officedocument.presentationml.tags+xml"/>
  <Override PartName="/ppt/theme/theme3.xml" ContentType="application/vnd.openxmlformats-officedocument.theme+xml"/>
  <Override PartName="/ppt/tags/tag256.xml" ContentType="application/vnd.openxmlformats-officedocument.presentationml.tags+xml"/>
  <Override PartName="/ppt/slides/slide21.xml" ContentType="application/vnd.openxmlformats-officedocument.presentationml.slide+xml"/>
  <Override PartName="/ppt/tags/tag190.xml" ContentType="application/vnd.openxmlformats-officedocument.presentationml.tags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68.xml" ContentType="application/vnd.openxmlformats-officedocument.presentationml.tags+xml"/>
  <Override PartName="/ppt/tags/tag210.xml" ContentType="application/vnd.openxmlformats-officedocument.presentationml.tags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tags/tag357.xml" ContentType="application/vnd.openxmlformats-officedocument.presentationml.tags+xml"/>
  <Override PartName="/ppt/slides/slide7.xml" ContentType="application/vnd.openxmlformats-officedocument.presentationml.slide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78.xml" ContentType="application/vnd.openxmlformats-officedocument.presentationml.tags+xml"/>
  <Override PartName="/ppt/tags/tag24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slideLayouts/slideLayout32.xml" ContentType="application/vnd.openxmlformats-officedocument.presentationml.slideLayout+xml"/>
  <Override PartName="/ppt/tags/tag368.xml" ContentType="application/vnd.openxmlformats-officedocument.presentationml.tags+xml"/>
  <Override PartName="/ppt/notesSlides/notesSlide17.xml" ContentType="application/vnd.openxmlformats-officedocument.presentationml.notesSlide+xml"/>
  <Override PartName="/ppt/tags/tag100.xml" ContentType="application/vnd.openxmlformats-officedocument.presentationml.tags+xml"/>
  <Override PartName="/ppt/tags/tag367.xml" ContentType="application/vnd.openxmlformats-officedocument.presentationml.tags+xml"/>
  <Override PartName="/ppt/tags/tag32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58.xml" ContentType="application/vnd.openxmlformats-officedocument.presentationml.tags+xml"/>
  <Override PartName="/ppt/tags/tag254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9.xml" ContentType="application/vnd.openxmlformats-officedocument.presentationml.tags+xml"/>
  <Override PartName="/ppt/notesSlides/notesSlide43.xml" ContentType="application/vnd.openxmlformats-officedocument.presentationml.notesSlide+xml"/>
  <Override PartName="/ppt/tags/tag274.xml" ContentType="application/vnd.openxmlformats-officedocument.presentationml.tags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notesSlides/notesSlide18.xml" ContentType="application/vnd.openxmlformats-officedocument.presentationml.notesSlide+xml"/>
  <Override PartName="/ppt/tags/tag124.xml" ContentType="application/vnd.openxmlformats-officedocument.presentationml.tags+xml"/>
  <Override PartName="/ppt/slides/slide27.xml" ContentType="application/vnd.openxmlformats-officedocument.presentationml.slide+xml"/>
  <Override PartName="/ppt/tags/tag150.xml" ContentType="application/vnd.openxmlformats-officedocument.presentationml.tags+xml"/>
  <Override PartName="/ppt/tags/tag365.xml" ContentType="application/vnd.openxmlformats-officedocument.presentationml.tags+xml"/>
  <Override PartName="/ppt/slideLayouts/slideLayout16.xml" ContentType="application/vnd.openxmlformats-officedocument.presentationml.slideLayout+xml"/>
  <Override PartName="/ppt/tags/tag279.xml" ContentType="application/vnd.openxmlformats-officedocument.presentationml.tags+xml"/>
  <Override PartName="/ppt/tags/tag346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78.xml" ContentType="application/vnd.openxmlformats-officedocument.presentationml.tags+xml"/>
  <Override PartName="/ppt/notesSlides/notesSlide10.xml" ContentType="application/vnd.openxmlformats-officedocument.presentationml.notesSlide+xml"/>
  <Override PartName="/ppt/slideMasters/slideMaster2.xml" ContentType="application/vnd.openxmlformats-officedocument.presentationml.slideMaster+xml"/>
  <Override PartName="/ppt/tags/tag228.xml" ContentType="application/vnd.openxmlformats-officedocument.presentationml.tags+xml"/>
  <Override PartName="/ppt/tags/tag199.xml" ContentType="application/vnd.openxmlformats-officedocument.presentationml.tags+xml"/>
  <Override PartName="/ppt/tags/tag6.xml" ContentType="application/vnd.openxmlformats-officedocument.presentationml.tags+xml"/>
  <Override PartName="/ppt/tags/tag11.xml" ContentType="application/vnd.openxmlformats-officedocument.presentationml.tags+xml"/>
  <Override PartName="/ppt/tags/tag63.xml" ContentType="application/vnd.openxmlformats-officedocument.presentationml.tags+xml"/>
  <Override PartName="/ppt/tags/tag186.xml" ContentType="application/vnd.openxmlformats-officedocument.presentationml.tags+xml"/>
  <Override PartName="/ppt/slides/slide46.xml" ContentType="application/vnd.openxmlformats-officedocument.presentationml.slide+xml"/>
  <Override PartName="/ppt/slideLayouts/slideLayout33.xml" ContentType="application/vnd.openxmlformats-officedocument.presentationml.slideLayout+xml"/>
  <Override PartName="/ppt/tags/tag304.xml" ContentType="application/vnd.openxmlformats-officedocument.presentationml.tags+xml"/>
  <Override PartName="/ppt/tags/tag84.xml" ContentType="application/vnd.openxmlformats-officedocument.presentationml.tags+xml"/>
  <Override PartName="/ppt/slideMasters/slideMaster3.xml" ContentType="application/vnd.openxmlformats-officedocument.presentationml.slideMaster+xml"/>
  <Override PartName="/ppt/tags/tag355.xml" ContentType="application/vnd.openxmlformats-officedocument.presentationml.tags+xml"/>
  <Override PartName="/ppt/tags/tag104.xml" ContentType="application/vnd.openxmlformats-officedocument.presentationml.tags+xml"/>
  <Override PartName="/ppt/tags/tag264.xml" ContentType="application/vnd.openxmlformats-officedocument.presentationml.tags+xml"/>
  <Override PartName="/ppt/slideLayouts/slideLayout38.xml" ContentType="application/vnd.openxmlformats-officedocument.presentationml.slideLayout+xml"/>
  <Override PartName="/ppt/tags/tag225.xml" ContentType="application/vnd.openxmlformats-officedocument.presentationml.tags+xml"/>
  <Override PartName="/ppt/tags/tag356.xml" ContentType="application/vnd.openxmlformats-officedocument.presentationml.tags+xml"/>
  <Override PartName="/ppt/tags/tag222.xml" ContentType="application/vnd.openxmlformats-officedocument.presentationml.tags+xml"/>
  <Override PartName="/ppt/notesSlides/notesSlide34.xml" ContentType="application/vnd.openxmlformats-officedocument.presentationml.notesSlide+xml"/>
  <Override PartName="/ppt/tags/tag347.xml" ContentType="application/vnd.openxmlformats-officedocument.presentationml.tags+xml"/>
  <Override PartName="/ppt/tags/tag26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98.xml" ContentType="application/vnd.openxmlformats-officedocument.presentationml.tags+xml"/>
  <Override PartName="/ppt/tags/tag140.xml" ContentType="application/vnd.openxmlformats-officedocument.presentationml.tags+xml"/>
  <Override PartName="/ppt/tags/tag168.xml" ContentType="application/vnd.openxmlformats-officedocument.presentationml.tags+xml"/>
  <Override PartName="/ppt/tags/tag70.xml" ContentType="application/vnd.openxmlformats-officedocument.presentationml.tags+xml"/>
  <Override PartName="/ppt/tags/tag139.xml" ContentType="application/vnd.openxmlformats-officedocument.presentationml.tags+xml"/>
  <Override PartName="/ppt/tags/tag309.xml" ContentType="application/vnd.openxmlformats-officedocument.presentationml.tags+xml"/>
  <Override PartName="/ppt/tags/tag4.xml" ContentType="application/vnd.openxmlformats-officedocument.presentationml.tags+xml"/>
  <Override PartName="/ppt/tags/tag71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5.xml" ContentType="application/vnd.openxmlformats-officedocument.presentationml.tags+xml"/>
  <Override PartName="/ppt/tags/tag363.xml" ContentType="application/vnd.openxmlformats-officedocument.presentationml.tags+xml"/>
  <Override PartName="/ppt/slideLayouts/slideLayout28.xml" ContentType="application/vnd.openxmlformats-officedocument.presentationml.slideLayout+xml"/>
  <Override PartName="/ppt/notesSlides/notesSlide12.xml" ContentType="application/vnd.openxmlformats-officedocument.presentationml.notesSlide+xml"/>
  <Override PartName="/ppt/tags/tag149.xml" ContentType="application/vnd.openxmlformats-officedocument.presentationml.tags+xml"/>
  <Override PartName="/ppt/tags/tag179.xml" ContentType="application/vnd.openxmlformats-officedocument.presentationml.tags+xml"/>
  <Override PartName="/ppt/tags/tag294.xml" ContentType="application/vnd.openxmlformats-officedocument.presentationml.tags+xml"/>
  <Override PartName="/ppt/slideLayouts/slideLayout1.xml" ContentType="application/vnd.openxmlformats-officedocument.presentationml.slideLayout+xml"/>
  <Override PartName="/ppt/tags/tag91.xml" ContentType="application/vnd.openxmlformats-officedocument.presentationml.tags+xml"/>
  <Override PartName="/ppt/theme/theme1.xml" ContentType="application/vnd.openxmlformats-officedocument.theme+xml"/>
  <Override PartName="/ppt/tags/tag206.xml" ContentType="application/vnd.openxmlformats-officedocument.presentationml.tags+xml"/>
  <Override PartName="/ppt/tags/tag62.xml" ContentType="application/vnd.openxmlformats-officedocument.presentationml.tags+xml"/>
  <Override PartName="/ppt/tags/tag336.xml" ContentType="application/vnd.openxmlformats-officedocument.presentationml.tags+xml"/>
  <Override PartName="/ppt/slideLayouts/slideLayout39.xml" ContentType="application/vnd.openxmlformats-officedocument.presentationml.slideLayout+xml"/>
  <Override PartName="/ppt/tags/tag242.xml" ContentType="application/vnd.openxmlformats-officedocument.presentationml.tags+xml"/>
  <Override PartName="/ppt/tags/tag103.xml" ContentType="application/vnd.openxmlformats-officedocument.presentationml.tags+xml"/>
  <Override PartName="/ppt/notesSlides/notesSlide46.xml" ContentType="application/vnd.openxmlformats-officedocument.presentationml.notesSlide+xml"/>
  <Override PartName="/ppt/slides/slide4.xml" ContentType="application/vnd.openxmlformats-officedocument.presentationml.slide+xml"/>
  <Override PartName="/ppt/tags/tag299.xml" ContentType="application/vnd.openxmlformats-officedocument.presentationml.tags+xml"/>
  <Override PartName="/ppt/tags/tag296.xml" ContentType="application/vnd.openxmlformats-officedocument.presentationml.tags+xml"/>
  <Override PartName="/ppt/tags/tag172.xml" ContentType="application/vnd.openxmlformats-officedocument.presentationml.tags+xml"/>
  <Override PartName="/ppt/tags/tag89.xml" ContentType="application/vnd.openxmlformats-officedocument.presentationml.tags+xml"/>
  <Override PartName="/ppt/slides/slide24.xml" ContentType="application/vnd.openxmlformats-officedocument.presentationml.slide+xml"/>
  <Override PartName="/ppt/tags/tag158.xml" ContentType="application/vnd.openxmlformats-officedocument.presentationml.tags+xml"/>
  <Override PartName="/ppt/slides/slide6.xml" ContentType="application/vnd.openxmlformats-officedocument.presentationml.slide+xml"/>
  <Override PartName="/ppt/tags/tag308.xml" ContentType="application/vnd.openxmlformats-officedocument.presentationml.tags+xml"/>
  <Override PartName="/ppt/tags/tag4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57"/>
  </p:notesMasterIdLst>
  <p:handoutMasterIdLst>
    <p:handoutMasterId r:id="rId58"/>
  </p:handoutMasterIdLst>
  <p:sldIdLst>
    <p:sldId id="600" r:id="rId4"/>
    <p:sldId id="607" r:id="rId5"/>
    <p:sldId id="608" r:id="rId6"/>
    <p:sldId id="609" r:id="rId7"/>
    <p:sldId id="610" r:id="rId8"/>
    <p:sldId id="611" r:id="rId9"/>
    <p:sldId id="612" r:id="rId10"/>
    <p:sldId id="613" r:id="rId11"/>
    <p:sldId id="614" r:id="rId12"/>
    <p:sldId id="615" r:id="rId13"/>
    <p:sldId id="616" r:id="rId14"/>
    <p:sldId id="617" r:id="rId15"/>
    <p:sldId id="618" r:id="rId16"/>
    <p:sldId id="657" r:id="rId17"/>
    <p:sldId id="619" r:id="rId18"/>
    <p:sldId id="620" r:id="rId19"/>
    <p:sldId id="621" r:id="rId20"/>
    <p:sldId id="622" r:id="rId21"/>
    <p:sldId id="623" r:id="rId22"/>
    <p:sldId id="658" r:id="rId23"/>
    <p:sldId id="661" r:id="rId24"/>
    <p:sldId id="626" r:id="rId25"/>
    <p:sldId id="627" r:id="rId26"/>
    <p:sldId id="628" r:id="rId27"/>
    <p:sldId id="629" r:id="rId28"/>
    <p:sldId id="662" r:id="rId29"/>
    <p:sldId id="631" r:id="rId30"/>
    <p:sldId id="632" r:id="rId31"/>
    <p:sldId id="633" r:id="rId32"/>
    <p:sldId id="634" r:id="rId33"/>
    <p:sldId id="635" r:id="rId34"/>
    <p:sldId id="636" r:id="rId35"/>
    <p:sldId id="637" r:id="rId36"/>
    <p:sldId id="638" r:id="rId37"/>
    <p:sldId id="663" r:id="rId38"/>
    <p:sldId id="640" r:id="rId39"/>
    <p:sldId id="641" r:id="rId40"/>
    <p:sldId id="667" r:id="rId41"/>
    <p:sldId id="666" r:id="rId42"/>
    <p:sldId id="643" r:id="rId43"/>
    <p:sldId id="644" r:id="rId44"/>
    <p:sldId id="645" r:id="rId45"/>
    <p:sldId id="646" r:id="rId46"/>
    <p:sldId id="647" r:id="rId47"/>
    <p:sldId id="648" r:id="rId48"/>
    <p:sldId id="649" r:id="rId49"/>
    <p:sldId id="650" r:id="rId50"/>
    <p:sldId id="651" r:id="rId51"/>
    <p:sldId id="652" r:id="rId52"/>
    <p:sldId id="653" r:id="rId53"/>
    <p:sldId id="654" r:id="rId54"/>
    <p:sldId id="655" r:id="rId55"/>
    <p:sldId id="656" r:id="rId56"/>
  </p:sldIdLst>
  <p:sldSz cx="9144000" cy="6858000" type="screen4x3"/>
  <p:notesSz cx="7315200" cy="9601200"/>
  <p:custDataLst>
    <p:tags r:id="rId6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008000"/>
    </p:penClr>
  </p:showPr>
  <p:clrMru>
    <a:srgbClr val="3333FF"/>
    <a:srgbClr val="990000"/>
    <a:srgbClr val="66FF66"/>
    <a:srgbClr val="CC9900"/>
    <a:srgbClr val="BBE0E3"/>
    <a:srgbClr val="FF9900"/>
    <a:srgbClr val="FFCC99"/>
    <a:srgbClr val="FFCCCC"/>
    <a:srgbClr val="99FF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2784" autoAdjust="0"/>
    <p:restoredTop sz="83737" autoAdjust="0"/>
  </p:normalViewPr>
  <p:slideViewPr>
    <p:cSldViewPr snapToGrid="0">
      <p:cViewPr varScale="1">
        <p:scale>
          <a:sx n="91" d="100"/>
          <a:sy n="91" d="100"/>
        </p:scale>
        <p:origin x="-9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theme" Target="theme/theme1.xml"/><Relationship Id="rId60" Type="http://schemas.openxmlformats.org/officeDocument/2006/relationships/tags" Target="tags/tag1.xml"/><Relationship Id="rId39" Type="http://schemas.openxmlformats.org/officeDocument/2006/relationships/slide" Target="slides/slide36.xml"/><Relationship Id="rId7" Type="http://schemas.openxmlformats.org/officeDocument/2006/relationships/slide" Target="slides/slide4.xml"/><Relationship Id="rId43" Type="http://schemas.openxmlformats.org/officeDocument/2006/relationships/slide" Target="slides/slide40.xml"/><Relationship Id="rId25" Type="http://schemas.openxmlformats.org/officeDocument/2006/relationships/slide" Target="slides/slide22.xml"/><Relationship Id="rId10" Type="http://schemas.openxmlformats.org/officeDocument/2006/relationships/slide" Target="slides/slide7.xml"/><Relationship Id="rId50" Type="http://schemas.openxmlformats.org/officeDocument/2006/relationships/slide" Target="slides/slide47.xml"/><Relationship Id="rId63" Type="http://schemas.openxmlformats.org/officeDocument/2006/relationships/viewProps" Target="viewProps.xml"/><Relationship Id="rId17" Type="http://schemas.openxmlformats.org/officeDocument/2006/relationships/slide" Target="slides/slide14.xml"/><Relationship Id="rId9" Type="http://schemas.openxmlformats.org/officeDocument/2006/relationships/slide" Target="slides/slide6.xml"/><Relationship Id="rId18" Type="http://schemas.openxmlformats.org/officeDocument/2006/relationships/slide" Target="slides/slide15.xml"/><Relationship Id="rId27" Type="http://schemas.openxmlformats.org/officeDocument/2006/relationships/slide" Target="slides/slide24.xml"/><Relationship Id="rId14" Type="http://schemas.openxmlformats.org/officeDocument/2006/relationships/slide" Target="slides/slide11.xml"/><Relationship Id="rId4" Type="http://schemas.openxmlformats.org/officeDocument/2006/relationships/slide" Target="slides/slide1.xml"/><Relationship Id="rId28" Type="http://schemas.openxmlformats.org/officeDocument/2006/relationships/slide" Target="slides/slide25.xml"/><Relationship Id="rId45" Type="http://schemas.openxmlformats.org/officeDocument/2006/relationships/slide" Target="slides/slide42.xml"/><Relationship Id="rId58" Type="http://schemas.openxmlformats.org/officeDocument/2006/relationships/handoutMaster" Target="handoutMasters/handoutMaster1.xml"/><Relationship Id="rId42" Type="http://schemas.openxmlformats.org/officeDocument/2006/relationships/slide" Target="slides/slide39.xml"/><Relationship Id="rId6" Type="http://schemas.openxmlformats.org/officeDocument/2006/relationships/slide" Target="slides/slide3.xml"/><Relationship Id="rId49" Type="http://schemas.openxmlformats.org/officeDocument/2006/relationships/slide" Target="slides/slide46.xml"/><Relationship Id="rId44" Type="http://schemas.openxmlformats.org/officeDocument/2006/relationships/slide" Target="slides/slide41.xml"/><Relationship Id="rId19" Type="http://schemas.openxmlformats.org/officeDocument/2006/relationships/slide" Target="slides/slide16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46" Type="http://schemas.openxmlformats.org/officeDocument/2006/relationships/slide" Target="slides/slide43.xml"/><Relationship Id="rId57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35" Type="http://schemas.openxmlformats.org/officeDocument/2006/relationships/slide" Target="slides/slide32.xml"/><Relationship Id="rId51" Type="http://schemas.openxmlformats.org/officeDocument/2006/relationships/slide" Target="slides/slide48.xml"/><Relationship Id="rId55" Type="http://schemas.openxmlformats.org/officeDocument/2006/relationships/slide" Target="slides/slide52.xml"/><Relationship Id="rId31" Type="http://schemas.openxmlformats.org/officeDocument/2006/relationships/slide" Target="slides/slide28.xml"/><Relationship Id="rId34" Type="http://schemas.openxmlformats.org/officeDocument/2006/relationships/slide" Target="slides/slide31.xml"/><Relationship Id="rId40" Type="http://schemas.openxmlformats.org/officeDocument/2006/relationships/slide" Target="slides/slide37.xml"/><Relationship Id="rId62" Type="http://schemas.openxmlformats.org/officeDocument/2006/relationships/presProps" Target="presProps.xml"/><Relationship Id="rId36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1.xml"/><Relationship Id="rId47" Type="http://schemas.openxmlformats.org/officeDocument/2006/relationships/slide" Target="slides/slide44.xml"/><Relationship Id="rId56" Type="http://schemas.openxmlformats.org/officeDocument/2006/relationships/slide" Target="slides/slide53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2" Type="http://schemas.openxmlformats.org/officeDocument/2006/relationships/slide" Target="slides/slide49.xml"/><Relationship Id="rId65" Type="http://schemas.openxmlformats.org/officeDocument/2006/relationships/tableStyles" Target="tableStyles.xml"/><Relationship Id="rId54" Type="http://schemas.openxmlformats.org/officeDocument/2006/relationships/slide" Target="slides/slide51.xml"/><Relationship Id="rId12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3" Type="http://schemas.openxmlformats.org/officeDocument/2006/relationships/slide" Target="slides/slide20.xml"/><Relationship Id="rId61" Type="http://schemas.openxmlformats.org/officeDocument/2006/relationships/commentAuthors" Target="commentAuthors.xml"/><Relationship Id="rId53" Type="http://schemas.openxmlformats.org/officeDocument/2006/relationships/slide" Target="slides/slide50.xml"/><Relationship Id="rId26" Type="http://schemas.openxmlformats.org/officeDocument/2006/relationships/slide" Target="slides/slide23.xml"/><Relationship Id="rId30" Type="http://schemas.openxmlformats.org/officeDocument/2006/relationships/slide" Target="slides/slide27.xml"/><Relationship Id="rId11" Type="http://schemas.openxmlformats.org/officeDocument/2006/relationships/slide" Target="slides/slide8.xml"/><Relationship Id="rId29" Type="http://schemas.openxmlformats.org/officeDocument/2006/relationships/slide" Target="slides/slide26.xml"/><Relationship Id="rId16" Type="http://schemas.openxmlformats.org/officeDocument/2006/relationships/slide" Target="slides/slide13.xml"/><Relationship Id="rId33" Type="http://schemas.openxmlformats.org/officeDocument/2006/relationships/slide" Target="slides/slide30.xml"/><Relationship Id="rId41" Type="http://schemas.openxmlformats.org/officeDocument/2006/relationships/slide" Target="slides/slide3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2" Type="http://schemas.openxmlformats.org/officeDocument/2006/relationships/slide" Target="slides/slide19.xml"/><Relationship Id="rId2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568BC-EBB0-4BA4-851E-706ADF2018B2}" type="slidenum">
              <a:rPr lang="en-US"/>
              <a:pPr/>
              <a:t>2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98D09-8F9A-42C6-8AD8-075F42DFE066}" type="slidenum">
              <a:rPr lang="en-US"/>
              <a:pPr/>
              <a:t>11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1F8F3-061A-4260-BCCD-3196C4D13CC8}" type="slidenum">
              <a:rPr lang="en-US"/>
              <a:pPr/>
              <a:t>12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65160-821B-4D39-BCD1-7963589D04E5}" type="slidenum">
              <a:rPr lang="en-US"/>
              <a:pPr/>
              <a:t>13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BB1D-1030-4F59-88DC-C57E808C5ED6}" type="slidenum">
              <a:rPr lang="en-US"/>
              <a:pPr/>
              <a:t>15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/>
              <a:pPr/>
              <a:t>16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5917B-EF5F-4958-944D-681D74BEBB23}" type="slidenum">
              <a:rPr lang="en-US"/>
              <a:pPr/>
              <a:t>17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2F961-1648-4B79-9831-AE91C5922419}" type="slidenum">
              <a:rPr lang="en-US"/>
              <a:pPr/>
              <a:t>18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19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/>
              <a:pPr/>
              <a:t>20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90C2A-0CF1-47D7-9154-BAFEB8434A04}" type="slidenum">
              <a:rPr lang="en-US"/>
              <a:pPr/>
              <a:t>3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A12FE-30DF-43EC-912E-87002F808274}" type="slidenum">
              <a:rPr lang="en-US"/>
              <a:pPr/>
              <a:t>21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613D5-0F49-475A-8279-2871CC7E5352}" type="slidenum">
              <a:rPr lang="en-US"/>
              <a:pPr/>
              <a:t>22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CA3CC-8429-4279-830E-EDFFB16B0879}" type="slidenum">
              <a:rPr lang="en-US"/>
              <a:pPr/>
              <a:t>23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395CC-7BA9-46A6-B973-3C1538532A6A}" type="slidenum">
              <a:rPr lang="en-US"/>
              <a:pPr/>
              <a:t>24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42E5A-0008-4C79-9E66-CED5BB144E43}" type="slidenum">
              <a:rPr lang="en-US"/>
              <a:pPr/>
              <a:t>25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BB1D-1030-4F59-88DC-C57E808C5ED6}" type="slidenum">
              <a:rPr lang="en-US"/>
              <a:pPr/>
              <a:t>26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53686-E905-4A1F-894A-A0A576F4B45A}" type="slidenum">
              <a:rPr lang="en-US"/>
              <a:pPr/>
              <a:t>27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491C0-483B-4A26-9342-BC7824506DE5}" type="slidenum">
              <a:rPr lang="en-US"/>
              <a:pPr/>
              <a:t>28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7C90D-719A-45D7-9F22-A2E1D6EAF894}" type="slidenum">
              <a:rPr lang="en-US"/>
              <a:pPr/>
              <a:t>29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FD32E-6943-4F5D-A440-319022FDE75F}" type="slidenum">
              <a:rPr lang="en-US"/>
              <a:pPr/>
              <a:t>30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888AE-43C4-42C3-8D0D-AD0B6AD03898}" type="slidenum">
              <a:rPr lang="en-US"/>
              <a:pPr/>
              <a:t>4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C113E-80E5-4D55-965E-38138E610CDA}" type="slidenum">
              <a:rPr lang="en-US"/>
              <a:pPr/>
              <a:t>31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8E65C-C345-4CD3-B3C2-8E7EE117CB7B}" type="slidenum">
              <a:rPr lang="en-US"/>
              <a:pPr/>
              <a:t>32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1F67C-F6D2-4104-96EB-EC16F232B4A1}" type="slidenum">
              <a:rPr lang="en-US"/>
              <a:pPr/>
              <a:t>33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11F2C-5F1A-4FD1-8267-F878E7D9A6A9}" type="slidenum">
              <a:rPr lang="en-US"/>
              <a:pPr/>
              <a:t>34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42E5A-0008-4C79-9E66-CED5BB144E43}" type="slidenum">
              <a:rPr lang="en-US"/>
              <a:pPr/>
              <a:t>35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397B5-C6EF-4E7B-BA84-EEE8ADBECB7F}" type="slidenum">
              <a:rPr lang="en-US"/>
              <a:pPr/>
              <a:t>36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5F7FE-E022-4914-AF82-7727999FF9D9}" type="slidenum">
              <a:rPr lang="en-US"/>
              <a:pPr/>
              <a:t>37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38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F58C3-775B-4682-8EF1-8B39437C7FD1}" type="slidenum">
              <a:rPr lang="en-US"/>
              <a:pPr/>
              <a:t>39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F44B6-34B1-4811-9793-DDA590BFB8EA}" type="slidenum">
              <a:rPr lang="en-US"/>
              <a:pPr/>
              <a:t>40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BF90D-5602-498C-B0FD-D51479480649}" type="slidenum">
              <a:rPr lang="en-US"/>
              <a:pPr/>
              <a:t>5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E48DF9-195B-435D-A398-808B75972880}" type="slidenum">
              <a:rPr lang="en-US"/>
              <a:pPr/>
              <a:t>41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C1BC3-67C0-48CA-B9E9-8165C18AF3F0}" type="slidenum">
              <a:rPr lang="en-US"/>
              <a:pPr/>
              <a:t>42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0CABA-8BDA-4F6D-88EE-6E87B2ADF2E2}" type="slidenum">
              <a:rPr lang="en-US"/>
              <a:pPr/>
              <a:t>43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50BE3-3383-464F-9160-5BC70677A0EA}" type="slidenum">
              <a:rPr lang="en-US"/>
              <a:pPr/>
              <a:t>44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B897D-4B9C-495C-AD6F-7018B483B1F6}" type="slidenum">
              <a:rPr lang="en-US"/>
              <a:pPr/>
              <a:t>45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4F1DE-9744-4C01-B273-4A3C791B785F}" type="slidenum">
              <a:rPr lang="en-US"/>
              <a:pPr/>
              <a:t>46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2A594-A6F3-410D-A2C0-5B0EA3EE2889}" type="slidenum">
              <a:rPr lang="en-US"/>
              <a:pPr/>
              <a:t>47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31928-DE6C-4C3A-B063-7487258DD878}" type="slidenum">
              <a:rPr lang="en-US"/>
              <a:pPr/>
              <a:t>48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E63D6-5B74-4581-864F-10715A7600CB}" type="slidenum">
              <a:rPr lang="en-US"/>
              <a:pPr/>
              <a:t>49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13440-0FF3-4500-BA28-CB06187F6256}" type="slidenum">
              <a:rPr lang="en-US"/>
              <a:pPr/>
              <a:t>50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E0924-6765-4FB7-91EE-ACE31E1382D4}" type="slidenum">
              <a:rPr lang="en-US"/>
              <a:pPr/>
              <a:t>6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5AB06-5904-42DB-A559-60F3AC4269E6}" type="slidenum">
              <a:rPr lang="en-US"/>
              <a:pPr/>
              <a:t>51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AB13D-3D7C-4784-A1F6-6B82AF997EAD}" type="slidenum">
              <a:rPr lang="en-US"/>
              <a:pPr/>
              <a:t>52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CBC77-D56D-44C2-AD0E-11D5E662752C}" type="slidenum">
              <a:rPr lang="en-US"/>
              <a:pPr/>
              <a:t>53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AB71-EC84-4ED6-8575-F60F7A8488E9}" type="slidenum">
              <a:rPr lang="en-US"/>
              <a:pPr/>
              <a:t>7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F80B0-4529-4529-95CB-92778E387618}" type="slidenum">
              <a:rPr lang="en-US"/>
              <a:pPr/>
              <a:t>8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4621F-9E95-4BFA-BC82-9D009F2795F3}" type="slidenum">
              <a:rPr lang="en-US"/>
              <a:pPr/>
              <a:t>9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88BD5-75C0-4BC4-BF71-9C35490667C0}" type="slidenum">
              <a:rPr lang="en-US"/>
              <a:pPr/>
              <a:t>10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08.10.2010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4" Type="http://schemas.openxmlformats.org/officeDocument/2006/relationships/image" Target="../media/image3.jpeg"/><Relationship Id="rId4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2" Type="http://schemas.openxmlformats.org/officeDocument/2006/relationships/tags" Target="../tags/tag68.xml"/><Relationship Id="rId3" Type="http://schemas.openxmlformats.org/officeDocument/2006/relationships/tags" Target="../tags/tag69.xml"/><Relationship Id="rId5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1" Type="http://schemas.openxmlformats.org/officeDocument/2006/relationships/tags" Target="../tags/tag70.xml"/><Relationship Id="rId2" Type="http://schemas.openxmlformats.org/officeDocument/2006/relationships/tags" Target="../tags/tag71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1" Type="http://schemas.openxmlformats.org/officeDocument/2006/relationships/tags" Target="../tags/tag74.xml"/><Relationship Id="rId2" Type="http://schemas.openxmlformats.org/officeDocument/2006/relationships/tags" Target="../tags/tag75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1" Type="http://schemas.openxmlformats.org/officeDocument/2006/relationships/tags" Target="../tags/tag76.xml"/><Relationship Id="rId2" Type="http://schemas.openxmlformats.org/officeDocument/2006/relationships/tags" Target="../tags/tag77.xml"/><Relationship Id="rId3" Type="http://schemas.openxmlformats.org/officeDocument/2006/relationships/tags" Target="../tags/tag78.xml"/><Relationship Id="rId5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9.xml"/><Relationship Id="rId2" Type="http://schemas.openxmlformats.org/officeDocument/2006/relationships/tags" Target="../tags/tag80.xml"/><Relationship Id="rId3" Type="http://schemas.openxmlformats.org/officeDocument/2006/relationships/tags" Target="../tags/tag81.xml"/><Relationship Id="rId5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4" Type="http://schemas.openxmlformats.org/officeDocument/2006/relationships/tags" Target="../tags/tag95.xml"/><Relationship Id="rId4" Type="http://schemas.openxmlformats.org/officeDocument/2006/relationships/tags" Target="../tags/tag85.xml"/><Relationship Id="rId7" Type="http://schemas.openxmlformats.org/officeDocument/2006/relationships/tags" Target="../tags/tag88.xml"/><Relationship Id="rId11" Type="http://schemas.openxmlformats.org/officeDocument/2006/relationships/tags" Target="../tags/tag92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6" Type="http://schemas.openxmlformats.org/officeDocument/2006/relationships/notesSlide" Target="../notesSlides/notesSlide17.xml"/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0" Type="http://schemas.openxmlformats.org/officeDocument/2006/relationships/tags" Target="../tags/tag91.xml"/><Relationship Id="rId5" Type="http://schemas.openxmlformats.org/officeDocument/2006/relationships/tags" Target="../tags/tag86.xml"/><Relationship Id="rId15" Type="http://schemas.openxmlformats.org/officeDocument/2006/relationships/slideLayout" Target="../slideLayouts/slideLayout2.xml"/><Relationship Id="rId12" Type="http://schemas.openxmlformats.org/officeDocument/2006/relationships/tags" Target="../tags/tag93.xml"/><Relationship Id="rId2" Type="http://schemas.openxmlformats.org/officeDocument/2006/relationships/tags" Target="../tags/tag83.xml"/><Relationship Id="rId9" Type="http://schemas.openxmlformats.org/officeDocument/2006/relationships/tags" Target="../tags/tag90.xml"/><Relationship Id="rId3" Type="http://schemas.openxmlformats.org/officeDocument/2006/relationships/tags" Target="../tags/tag84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4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5" Type="http://schemas.openxmlformats.org/officeDocument/2006/relationships/tags" Target="../tags/tag6.xml"/><Relationship Id="rId7" Type="http://schemas.openxmlformats.org/officeDocument/2006/relationships/tags" Target="../tags/tag8.xml"/><Relationship Id="rId11" Type="http://schemas.openxmlformats.org/officeDocument/2006/relationships/image" Target="../media/image4.png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9" Type="http://schemas.openxmlformats.org/officeDocument/2006/relationships/slideLayout" Target="../slideLayouts/slideLayout14.xml"/><Relationship Id="rId3" Type="http://schemas.openxmlformats.org/officeDocument/2006/relationships/tags" Target="../tags/tag4.xml"/><Relationship Id="rId6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1" Type="http://schemas.openxmlformats.org/officeDocument/2006/relationships/tags" Target="../tags/tag98.xml"/><Relationship Id="rId2" Type="http://schemas.openxmlformats.org/officeDocument/2006/relationships/tags" Target="../tags/tag99.xml"/><Relationship Id="rId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1" Type="http://schemas.openxmlformats.org/officeDocument/2006/relationships/tags" Target="../tags/tag100.xml"/><Relationship Id="rId2" Type="http://schemas.openxmlformats.org/officeDocument/2006/relationships/tags" Target="../tags/tag101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4" Type="http://schemas.openxmlformats.org/officeDocument/2006/relationships/tags" Target="../tags/tag115.xml"/><Relationship Id="rId20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21" Type="http://schemas.openxmlformats.org/officeDocument/2006/relationships/notesSlide" Target="../notesSlides/notesSlide21.xml"/><Relationship Id="rId7" Type="http://schemas.openxmlformats.org/officeDocument/2006/relationships/tags" Target="../tags/tag108.xml"/><Relationship Id="rId11" Type="http://schemas.openxmlformats.org/officeDocument/2006/relationships/tags" Target="../tags/tag112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6" Type="http://schemas.openxmlformats.org/officeDocument/2006/relationships/tags" Target="../tags/tag117.xml"/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0" Type="http://schemas.openxmlformats.org/officeDocument/2006/relationships/tags" Target="../tags/tag111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19" Type="http://schemas.openxmlformats.org/officeDocument/2006/relationships/tags" Target="../tags/tag120.xml"/><Relationship Id="rId2" Type="http://schemas.openxmlformats.org/officeDocument/2006/relationships/tags" Target="../tags/tag103.xml"/><Relationship Id="rId9" Type="http://schemas.openxmlformats.org/officeDocument/2006/relationships/tags" Target="../tags/tag110.xml"/><Relationship Id="rId3" Type="http://schemas.openxmlformats.org/officeDocument/2006/relationships/tags" Target="../tags/tag104.xml"/><Relationship Id="rId18" Type="http://schemas.openxmlformats.org/officeDocument/2006/relationships/tags" Target="../tags/tag119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1" Type="http://schemas.openxmlformats.org/officeDocument/2006/relationships/tags" Target="../tags/tag121.xml"/><Relationship Id="rId2" Type="http://schemas.openxmlformats.org/officeDocument/2006/relationships/tags" Target="../tags/tag122.xml"/><Relationship Id="rId3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4" Type="http://schemas.openxmlformats.org/officeDocument/2006/relationships/tags" Target="../tags/tag136.xml"/><Relationship Id="rId20" Type="http://schemas.openxmlformats.org/officeDocument/2006/relationships/slideLayout" Target="../slideLayouts/slideLayout2.xml"/><Relationship Id="rId4" Type="http://schemas.openxmlformats.org/officeDocument/2006/relationships/tags" Target="../tags/tag126.xml"/><Relationship Id="rId21" Type="http://schemas.openxmlformats.org/officeDocument/2006/relationships/notesSlide" Target="../notesSlides/notesSlide23.xml"/><Relationship Id="rId22" Type="http://schemas.openxmlformats.org/officeDocument/2006/relationships/image" Target="../media/image4.png"/><Relationship Id="rId7" Type="http://schemas.openxmlformats.org/officeDocument/2006/relationships/tags" Target="../tags/tag129.xml"/><Relationship Id="rId11" Type="http://schemas.openxmlformats.org/officeDocument/2006/relationships/tags" Target="../tags/tag133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6" Type="http://schemas.openxmlformats.org/officeDocument/2006/relationships/tags" Target="../tags/tag138.xml"/><Relationship Id="rId8" Type="http://schemas.openxmlformats.org/officeDocument/2006/relationships/tags" Target="../tags/tag130.xml"/><Relationship Id="rId13" Type="http://schemas.openxmlformats.org/officeDocument/2006/relationships/tags" Target="../tags/tag135.xml"/><Relationship Id="rId10" Type="http://schemas.openxmlformats.org/officeDocument/2006/relationships/tags" Target="../tags/tag132.xml"/><Relationship Id="rId5" Type="http://schemas.openxmlformats.org/officeDocument/2006/relationships/tags" Target="../tags/tag127.xml"/><Relationship Id="rId15" Type="http://schemas.openxmlformats.org/officeDocument/2006/relationships/tags" Target="../tags/tag137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19" Type="http://schemas.openxmlformats.org/officeDocument/2006/relationships/tags" Target="../tags/tag141.xml"/><Relationship Id="rId2" Type="http://schemas.openxmlformats.org/officeDocument/2006/relationships/tags" Target="../tags/tag124.xml"/><Relationship Id="rId9" Type="http://schemas.openxmlformats.org/officeDocument/2006/relationships/tags" Target="../tags/tag131.xml"/><Relationship Id="rId3" Type="http://schemas.openxmlformats.org/officeDocument/2006/relationships/tags" Target="../tags/tag125.xml"/><Relationship Id="rId18" Type="http://schemas.openxmlformats.org/officeDocument/2006/relationships/tags" Target="../tags/tag140.xml"/></Relationships>
</file>

<file path=ppt/slides/_rels/slide2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4.xml"/><Relationship Id="rId4" Type="http://schemas.openxmlformats.org/officeDocument/2006/relationships/tags" Target="../tags/tag145.xml"/><Relationship Id="rId1" Type="http://schemas.openxmlformats.org/officeDocument/2006/relationships/tags" Target="../tags/tag142.xml"/><Relationship Id="rId2" Type="http://schemas.openxmlformats.org/officeDocument/2006/relationships/tags" Target="../tags/tag143.xml"/><Relationship Id="rId3" Type="http://schemas.openxmlformats.org/officeDocument/2006/relationships/tags" Target="../tags/tag144.xml"/><Relationship Id="rId5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1" Type="http://schemas.openxmlformats.org/officeDocument/2006/relationships/tags" Target="../tags/tag146.xml"/><Relationship Id="rId2" Type="http://schemas.openxmlformats.org/officeDocument/2006/relationships/tags" Target="../tags/tag147.xml"/><Relationship Id="rId3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2.xml"/><Relationship Id="rId4" Type="http://schemas.openxmlformats.org/officeDocument/2006/relationships/tags" Target="../tags/tag151.xml"/><Relationship Id="rId7" Type="http://schemas.openxmlformats.org/officeDocument/2006/relationships/tags" Target="../tags/tag154.xml"/><Relationship Id="rId11" Type="http://schemas.openxmlformats.org/officeDocument/2006/relationships/tags" Target="../tags/tag158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0" Type="http://schemas.openxmlformats.org/officeDocument/2006/relationships/tags" Target="../tags/tag157.xml"/><Relationship Id="rId5" Type="http://schemas.openxmlformats.org/officeDocument/2006/relationships/tags" Target="../tags/tag152.xml"/><Relationship Id="rId15" Type="http://schemas.openxmlformats.org/officeDocument/2006/relationships/notesSlide" Target="../notesSlides/notesSlide26.xml"/><Relationship Id="rId12" Type="http://schemas.openxmlformats.org/officeDocument/2006/relationships/tags" Target="../tags/tag159.xml"/><Relationship Id="rId2" Type="http://schemas.openxmlformats.org/officeDocument/2006/relationships/tags" Target="../tags/tag149.xml"/><Relationship Id="rId9" Type="http://schemas.openxmlformats.org/officeDocument/2006/relationships/tags" Target="../tags/tag156.xml"/><Relationship Id="rId3" Type="http://schemas.openxmlformats.org/officeDocument/2006/relationships/tags" Target="../tags/tag15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4" Type="http://schemas.openxmlformats.org/officeDocument/2006/relationships/tags" Target="../tags/tag164.xml"/><Relationship Id="rId10" Type="http://schemas.openxmlformats.org/officeDocument/2006/relationships/slideLayout" Target="../slideLayouts/slideLayout2.xml"/><Relationship Id="rId5" Type="http://schemas.openxmlformats.org/officeDocument/2006/relationships/tags" Target="../tags/tag165.xml"/><Relationship Id="rId7" Type="http://schemas.openxmlformats.org/officeDocument/2006/relationships/tags" Target="../tags/tag167.xml"/><Relationship Id="rId11" Type="http://schemas.openxmlformats.org/officeDocument/2006/relationships/notesSlide" Target="../notesSlides/notesSlide27.xml"/><Relationship Id="rId1" Type="http://schemas.openxmlformats.org/officeDocument/2006/relationships/tags" Target="../tags/tag161.xml"/><Relationship Id="rId2" Type="http://schemas.openxmlformats.org/officeDocument/2006/relationships/tags" Target="../tags/tag162.xml"/><Relationship Id="rId9" Type="http://schemas.openxmlformats.org/officeDocument/2006/relationships/tags" Target="../tags/tag169.xml"/><Relationship Id="rId3" Type="http://schemas.openxmlformats.org/officeDocument/2006/relationships/tags" Target="../tags/tag163.xml"/><Relationship Id="rId6" Type="http://schemas.openxmlformats.org/officeDocument/2006/relationships/tags" Target="../tags/tag166.xml"/></Relationships>
</file>

<file path=ppt/slides/_rels/slide29.xml.rels><?xml version="1.0" encoding="UTF-8" standalone="yes"?>
<Relationships xmlns="http://schemas.openxmlformats.org/package/2006/relationships"><Relationship Id="rId14" Type="http://schemas.openxmlformats.org/officeDocument/2006/relationships/tags" Target="../tags/tag183.xml"/><Relationship Id="rId4" Type="http://schemas.openxmlformats.org/officeDocument/2006/relationships/tags" Target="../tags/tag173.xml"/><Relationship Id="rId7" Type="http://schemas.openxmlformats.org/officeDocument/2006/relationships/tags" Target="../tags/tag176.xml"/><Relationship Id="rId11" Type="http://schemas.openxmlformats.org/officeDocument/2006/relationships/tags" Target="../tags/tag180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6" Type="http://schemas.openxmlformats.org/officeDocument/2006/relationships/notesSlide" Target="../notesSlides/notesSlide28.xml"/><Relationship Id="rId8" Type="http://schemas.openxmlformats.org/officeDocument/2006/relationships/tags" Target="../tags/tag177.xml"/><Relationship Id="rId13" Type="http://schemas.openxmlformats.org/officeDocument/2006/relationships/tags" Target="../tags/tag182.xml"/><Relationship Id="rId10" Type="http://schemas.openxmlformats.org/officeDocument/2006/relationships/tags" Target="../tags/tag179.xml"/><Relationship Id="rId5" Type="http://schemas.openxmlformats.org/officeDocument/2006/relationships/tags" Target="../tags/tag174.xml"/><Relationship Id="rId15" Type="http://schemas.openxmlformats.org/officeDocument/2006/relationships/slideLayout" Target="../slideLayouts/slideLayout2.xml"/><Relationship Id="rId12" Type="http://schemas.openxmlformats.org/officeDocument/2006/relationships/tags" Target="../tags/tag181.xml"/><Relationship Id="rId2" Type="http://schemas.openxmlformats.org/officeDocument/2006/relationships/tags" Target="../tags/tag171.xml"/><Relationship Id="rId9" Type="http://schemas.openxmlformats.org/officeDocument/2006/relationships/tags" Target="../tags/tag178.xml"/><Relationship Id="rId3" Type="http://schemas.openxmlformats.org/officeDocument/2006/relationships/tags" Target="../tags/tag17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4" Type="http://schemas.openxmlformats.org/officeDocument/2006/relationships/tags" Target="../tags/tag13.xml"/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tags" Target="../tags/tag12.xml"/><Relationship Id="rId5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4" Type="http://schemas.openxmlformats.org/officeDocument/2006/relationships/tags" Target="../tags/tag187.xml"/><Relationship Id="rId10" Type="http://schemas.openxmlformats.org/officeDocument/2006/relationships/slideLayout" Target="../slideLayouts/slideLayout2.xml"/><Relationship Id="rId5" Type="http://schemas.openxmlformats.org/officeDocument/2006/relationships/tags" Target="../tags/tag188.xml"/><Relationship Id="rId7" Type="http://schemas.openxmlformats.org/officeDocument/2006/relationships/tags" Target="../tags/tag190.xml"/><Relationship Id="rId11" Type="http://schemas.openxmlformats.org/officeDocument/2006/relationships/notesSlide" Target="../notesSlides/notesSlide29.xml"/><Relationship Id="rId1" Type="http://schemas.openxmlformats.org/officeDocument/2006/relationships/tags" Target="../tags/tag184.xml"/><Relationship Id="rId2" Type="http://schemas.openxmlformats.org/officeDocument/2006/relationships/tags" Target="../tags/tag185.xml"/><Relationship Id="rId9" Type="http://schemas.openxmlformats.org/officeDocument/2006/relationships/tags" Target="../tags/tag192.xml"/><Relationship Id="rId3" Type="http://schemas.openxmlformats.org/officeDocument/2006/relationships/tags" Target="../tags/tag186.xml"/><Relationship Id="rId6" Type="http://schemas.openxmlformats.org/officeDocument/2006/relationships/tags" Target="../tags/tag189.xml"/></Relationships>
</file>

<file path=ppt/slides/_rels/slide31.xml.rels><?xml version="1.0" encoding="UTF-8" standalone="yes"?>
<Relationships xmlns="http://schemas.openxmlformats.org/package/2006/relationships"><Relationship Id="rId14" Type="http://schemas.openxmlformats.org/officeDocument/2006/relationships/tags" Target="../tags/tag206.xml"/><Relationship Id="rId4" Type="http://schemas.openxmlformats.org/officeDocument/2006/relationships/tags" Target="../tags/tag196.xml"/><Relationship Id="rId7" Type="http://schemas.openxmlformats.org/officeDocument/2006/relationships/tags" Target="../tags/tag199.xml"/><Relationship Id="rId11" Type="http://schemas.openxmlformats.org/officeDocument/2006/relationships/tags" Target="../tags/tag203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6" Type="http://schemas.openxmlformats.org/officeDocument/2006/relationships/slideLayout" Target="../slideLayouts/slideLayout2.xml"/><Relationship Id="rId8" Type="http://schemas.openxmlformats.org/officeDocument/2006/relationships/tags" Target="../tags/tag200.xml"/><Relationship Id="rId13" Type="http://schemas.openxmlformats.org/officeDocument/2006/relationships/tags" Target="../tags/tag205.xml"/><Relationship Id="rId10" Type="http://schemas.openxmlformats.org/officeDocument/2006/relationships/tags" Target="../tags/tag202.xml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12" Type="http://schemas.openxmlformats.org/officeDocument/2006/relationships/tags" Target="../tags/tag204.xml"/><Relationship Id="rId17" Type="http://schemas.openxmlformats.org/officeDocument/2006/relationships/notesSlide" Target="../notesSlides/notesSlide30.xml"/><Relationship Id="rId2" Type="http://schemas.openxmlformats.org/officeDocument/2006/relationships/tags" Target="../tags/tag194.xml"/><Relationship Id="rId9" Type="http://schemas.openxmlformats.org/officeDocument/2006/relationships/tags" Target="../tags/tag201.xml"/><Relationship Id="rId3" Type="http://schemas.openxmlformats.org/officeDocument/2006/relationships/tags" Target="../tags/tag195.xml"/></Relationships>
</file>

<file path=ppt/slides/_rels/slide32.xml.rels><?xml version="1.0" encoding="UTF-8" standalone="yes"?>
<Relationships xmlns="http://schemas.openxmlformats.org/package/2006/relationships"><Relationship Id="rId14" Type="http://schemas.openxmlformats.org/officeDocument/2006/relationships/tags" Target="../tags/tag221.xml"/><Relationship Id="rId4" Type="http://schemas.openxmlformats.org/officeDocument/2006/relationships/tags" Target="../tags/tag211.xml"/><Relationship Id="rId7" Type="http://schemas.openxmlformats.org/officeDocument/2006/relationships/tags" Target="../tags/tag214.xml"/><Relationship Id="rId11" Type="http://schemas.openxmlformats.org/officeDocument/2006/relationships/tags" Target="../tags/tag218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6" Type="http://schemas.openxmlformats.org/officeDocument/2006/relationships/slideLayout" Target="../slideLayouts/slideLayout2.xml"/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0" Type="http://schemas.openxmlformats.org/officeDocument/2006/relationships/tags" Target="../tags/tag217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2" Type="http://schemas.openxmlformats.org/officeDocument/2006/relationships/tags" Target="../tags/tag219.xml"/><Relationship Id="rId17" Type="http://schemas.openxmlformats.org/officeDocument/2006/relationships/notesSlide" Target="../notesSlides/notesSlide31.xml"/><Relationship Id="rId2" Type="http://schemas.openxmlformats.org/officeDocument/2006/relationships/tags" Target="../tags/tag209.xml"/><Relationship Id="rId9" Type="http://schemas.openxmlformats.org/officeDocument/2006/relationships/tags" Target="../tags/tag216.xml"/><Relationship Id="rId3" Type="http://schemas.openxmlformats.org/officeDocument/2006/relationships/tags" Target="../tags/tag210.xml"/></Relationships>
</file>

<file path=ppt/slides/_rels/slide33.xml.rels><?xml version="1.0" encoding="UTF-8" standalone="yes"?>
<Relationships xmlns="http://schemas.openxmlformats.org/package/2006/relationships"><Relationship Id="rId14" Type="http://schemas.openxmlformats.org/officeDocument/2006/relationships/tags" Target="../tags/tag236.xml"/><Relationship Id="rId4" Type="http://schemas.openxmlformats.org/officeDocument/2006/relationships/tags" Target="../tags/tag226.xml"/><Relationship Id="rId7" Type="http://schemas.openxmlformats.org/officeDocument/2006/relationships/tags" Target="../tags/tag229.xml"/><Relationship Id="rId11" Type="http://schemas.openxmlformats.org/officeDocument/2006/relationships/tags" Target="../tags/tag233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6" Type="http://schemas.openxmlformats.org/officeDocument/2006/relationships/notesSlide" Target="../notesSlides/notesSlide32.xml"/><Relationship Id="rId8" Type="http://schemas.openxmlformats.org/officeDocument/2006/relationships/tags" Target="../tags/tag230.xml"/><Relationship Id="rId13" Type="http://schemas.openxmlformats.org/officeDocument/2006/relationships/tags" Target="../tags/tag235.xml"/><Relationship Id="rId10" Type="http://schemas.openxmlformats.org/officeDocument/2006/relationships/tags" Target="../tags/tag232.xml"/><Relationship Id="rId5" Type="http://schemas.openxmlformats.org/officeDocument/2006/relationships/tags" Target="../tags/tag227.xml"/><Relationship Id="rId15" Type="http://schemas.openxmlformats.org/officeDocument/2006/relationships/slideLayout" Target="../slideLayouts/slideLayout2.xml"/><Relationship Id="rId12" Type="http://schemas.openxmlformats.org/officeDocument/2006/relationships/tags" Target="../tags/tag234.xml"/><Relationship Id="rId2" Type="http://schemas.openxmlformats.org/officeDocument/2006/relationships/tags" Target="../tags/tag224.xml"/><Relationship Id="rId9" Type="http://schemas.openxmlformats.org/officeDocument/2006/relationships/tags" Target="../tags/tag231.xml"/><Relationship Id="rId3" Type="http://schemas.openxmlformats.org/officeDocument/2006/relationships/tags" Target="../tags/tag225.xml"/></Relationships>
</file>

<file path=ppt/slides/_rels/slide34.xml.rels><?xml version="1.0" encoding="UTF-8" standalone="yes"?>
<Relationships xmlns="http://schemas.openxmlformats.org/package/2006/relationships"><Relationship Id="rId14" Type="http://schemas.openxmlformats.org/officeDocument/2006/relationships/tags" Target="../tags/tag250.xml"/><Relationship Id="rId20" Type="http://schemas.openxmlformats.org/officeDocument/2006/relationships/notesSlide" Target="../notesSlides/notesSlide33.xml"/><Relationship Id="rId4" Type="http://schemas.openxmlformats.org/officeDocument/2006/relationships/tags" Target="../tags/tag240.xml"/><Relationship Id="rId7" Type="http://schemas.openxmlformats.org/officeDocument/2006/relationships/tags" Target="../tags/tag243.xml"/><Relationship Id="rId11" Type="http://schemas.openxmlformats.org/officeDocument/2006/relationships/tags" Target="../tags/tag247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6" Type="http://schemas.openxmlformats.org/officeDocument/2006/relationships/tags" Target="../tags/tag252.xml"/><Relationship Id="rId8" Type="http://schemas.openxmlformats.org/officeDocument/2006/relationships/tags" Target="../tags/tag244.xml"/><Relationship Id="rId13" Type="http://schemas.openxmlformats.org/officeDocument/2006/relationships/tags" Target="../tags/tag249.xml"/><Relationship Id="rId10" Type="http://schemas.openxmlformats.org/officeDocument/2006/relationships/tags" Target="../tags/tag246.xml"/><Relationship Id="rId5" Type="http://schemas.openxmlformats.org/officeDocument/2006/relationships/tags" Target="../tags/tag241.xml"/><Relationship Id="rId15" Type="http://schemas.openxmlformats.org/officeDocument/2006/relationships/tags" Target="../tags/tag251.xml"/><Relationship Id="rId12" Type="http://schemas.openxmlformats.org/officeDocument/2006/relationships/tags" Target="../tags/tag248.xml"/><Relationship Id="rId17" Type="http://schemas.openxmlformats.org/officeDocument/2006/relationships/tags" Target="../tags/tag253.xml"/><Relationship Id="rId19" Type="http://schemas.openxmlformats.org/officeDocument/2006/relationships/slideLayout" Target="../slideLayouts/slideLayout2.xml"/><Relationship Id="rId2" Type="http://schemas.openxmlformats.org/officeDocument/2006/relationships/tags" Target="../tags/tag238.xml"/><Relationship Id="rId9" Type="http://schemas.openxmlformats.org/officeDocument/2006/relationships/tags" Target="../tags/tag245.xml"/><Relationship Id="rId3" Type="http://schemas.openxmlformats.org/officeDocument/2006/relationships/tags" Target="../tags/tag239.xml"/><Relationship Id="rId18" Type="http://schemas.openxmlformats.org/officeDocument/2006/relationships/tags" Target="../tags/tag254.xml"/></Relationships>
</file>

<file path=ppt/slides/_rels/slide3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4.xml"/><Relationship Id="rId4" Type="http://schemas.openxmlformats.org/officeDocument/2006/relationships/tags" Target="../tags/tag258.xml"/><Relationship Id="rId1" Type="http://schemas.openxmlformats.org/officeDocument/2006/relationships/tags" Target="../tags/tag255.xml"/><Relationship Id="rId2" Type="http://schemas.openxmlformats.org/officeDocument/2006/relationships/tags" Target="../tags/tag256.xml"/><Relationship Id="rId3" Type="http://schemas.openxmlformats.org/officeDocument/2006/relationships/tags" Target="../tags/tag257.xml"/><Relationship Id="rId5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5.xml"/><Relationship Id="rId4" Type="http://schemas.openxmlformats.org/officeDocument/2006/relationships/tags" Target="../tags/tag262.xml"/><Relationship Id="rId1" Type="http://schemas.openxmlformats.org/officeDocument/2006/relationships/tags" Target="../tags/tag259.xml"/><Relationship Id="rId2" Type="http://schemas.openxmlformats.org/officeDocument/2006/relationships/tags" Target="../tags/tag260.xml"/><Relationship Id="rId3" Type="http://schemas.openxmlformats.org/officeDocument/2006/relationships/tags" Target="../tags/tag261.xml"/><Relationship Id="rId5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6.xml"/><Relationship Id="rId4" Type="http://schemas.openxmlformats.org/officeDocument/2006/relationships/tags" Target="../tags/tag266.xml"/><Relationship Id="rId1" Type="http://schemas.openxmlformats.org/officeDocument/2006/relationships/tags" Target="../tags/tag263.xml"/><Relationship Id="rId2" Type="http://schemas.openxmlformats.org/officeDocument/2006/relationships/tags" Target="../tags/tag264.xml"/><Relationship Id="rId3" Type="http://schemas.openxmlformats.org/officeDocument/2006/relationships/tags" Target="../tags/tag265.xml"/><Relationship Id="rId5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1" Type="http://schemas.openxmlformats.org/officeDocument/2006/relationships/tags" Target="../tags/tag267.xml"/><Relationship Id="rId2" Type="http://schemas.openxmlformats.org/officeDocument/2006/relationships/tags" Target="../tags/tag268.xml"/><Relationship Id="rId3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8.xml"/><Relationship Id="rId4" Type="http://schemas.openxmlformats.org/officeDocument/2006/relationships/tags" Target="../tags/tag272.xml"/><Relationship Id="rId5" Type="http://schemas.openxmlformats.org/officeDocument/2006/relationships/tags" Target="../tags/tag273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269.xml"/><Relationship Id="rId2" Type="http://schemas.openxmlformats.org/officeDocument/2006/relationships/tags" Target="../tags/tag270.xml"/><Relationship Id="rId3" Type="http://schemas.openxmlformats.org/officeDocument/2006/relationships/tags" Target="../tags/tag271.xml"/><Relationship Id="rId6" Type="http://schemas.openxmlformats.org/officeDocument/2006/relationships/tags" Target="../tags/tag274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1" Type="http://schemas.openxmlformats.org/officeDocument/2006/relationships/tags" Target="../tags/tag275.xml"/><Relationship Id="rId2" Type="http://schemas.openxmlformats.org/officeDocument/2006/relationships/tags" Target="../tags/tag276.xml"/><Relationship Id="rId3" Type="http://schemas.openxmlformats.org/officeDocument/2006/relationships/tags" Target="../tags/tag277.xml"/><Relationship Id="rId5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1" Type="http://schemas.openxmlformats.org/officeDocument/2006/relationships/tags" Target="../tags/tag278.xml"/><Relationship Id="rId2" Type="http://schemas.openxmlformats.org/officeDocument/2006/relationships/tags" Target="../tags/tag279.xml"/><Relationship Id="rId3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1.xml"/><Relationship Id="rId1" Type="http://schemas.openxmlformats.org/officeDocument/2006/relationships/tags" Target="../tags/tag280.xml"/><Relationship Id="rId2" Type="http://schemas.openxmlformats.org/officeDocument/2006/relationships/tags" Target="../tags/tag281.xml"/><Relationship Id="rId3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2.xml"/><Relationship Id="rId1" Type="http://schemas.openxmlformats.org/officeDocument/2006/relationships/tags" Target="../tags/tag282.xml"/><Relationship Id="rId2" Type="http://schemas.openxmlformats.org/officeDocument/2006/relationships/tags" Target="../tags/tag283.xml"/><Relationship Id="rId3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3.xml"/><Relationship Id="rId1" Type="http://schemas.openxmlformats.org/officeDocument/2006/relationships/tags" Target="../tags/tag284.xml"/><Relationship Id="rId2" Type="http://schemas.openxmlformats.org/officeDocument/2006/relationships/tags" Target="../tags/tag285.xml"/><Relationship Id="rId3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4" Type="http://schemas.openxmlformats.org/officeDocument/2006/relationships/tags" Target="../tags/tag299.xml"/><Relationship Id="rId4" Type="http://schemas.openxmlformats.org/officeDocument/2006/relationships/tags" Target="../tags/tag289.xml"/><Relationship Id="rId7" Type="http://schemas.openxmlformats.org/officeDocument/2006/relationships/tags" Target="../tags/tag292.xml"/><Relationship Id="rId11" Type="http://schemas.openxmlformats.org/officeDocument/2006/relationships/tags" Target="../tags/tag296.xml"/><Relationship Id="rId1" Type="http://schemas.openxmlformats.org/officeDocument/2006/relationships/tags" Target="../tags/tag286.xml"/><Relationship Id="rId6" Type="http://schemas.openxmlformats.org/officeDocument/2006/relationships/tags" Target="../tags/tag291.xml"/><Relationship Id="rId16" Type="http://schemas.openxmlformats.org/officeDocument/2006/relationships/tags" Target="../tags/tag301.xml"/><Relationship Id="rId8" Type="http://schemas.openxmlformats.org/officeDocument/2006/relationships/tags" Target="../tags/tag293.xml"/><Relationship Id="rId13" Type="http://schemas.openxmlformats.org/officeDocument/2006/relationships/tags" Target="../tags/tag298.xml"/><Relationship Id="rId10" Type="http://schemas.openxmlformats.org/officeDocument/2006/relationships/tags" Target="../tags/tag295.xml"/><Relationship Id="rId5" Type="http://schemas.openxmlformats.org/officeDocument/2006/relationships/tags" Target="../tags/tag290.xml"/><Relationship Id="rId15" Type="http://schemas.openxmlformats.org/officeDocument/2006/relationships/tags" Target="../tags/tag300.xml"/><Relationship Id="rId12" Type="http://schemas.openxmlformats.org/officeDocument/2006/relationships/tags" Target="../tags/tag29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87.xml"/><Relationship Id="rId9" Type="http://schemas.openxmlformats.org/officeDocument/2006/relationships/tags" Target="../tags/tag294.xml"/><Relationship Id="rId3" Type="http://schemas.openxmlformats.org/officeDocument/2006/relationships/tags" Target="../tags/tag288.xml"/><Relationship Id="rId18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5.xml"/><Relationship Id="rId1" Type="http://schemas.openxmlformats.org/officeDocument/2006/relationships/tags" Target="../tags/tag302.xml"/><Relationship Id="rId2" Type="http://schemas.openxmlformats.org/officeDocument/2006/relationships/tags" Target="../tags/tag303.xml"/><Relationship Id="rId3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1" Type="http://schemas.openxmlformats.org/officeDocument/2006/relationships/tags" Target="../tags/tag304.xml"/><Relationship Id="rId2" Type="http://schemas.openxmlformats.org/officeDocument/2006/relationships/tags" Target="../tags/tag305.xml"/><Relationship Id="rId3" Type="http://schemas.openxmlformats.org/officeDocument/2006/relationships/tags" Target="../tags/tag306.xml"/><Relationship Id="rId5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39" Type="http://schemas.openxmlformats.org/officeDocument/2006/relationships/tags" Target="../tags/tag345.xml"/><Relationship Id="rId7" Type="http://schemas.openxmlformats.org/officeDocument/2006/relationships/tags" Target="../tags/tag313.xml"/><Relationship Id="rId43" Type="http://schemas.openxmlformats.org/officeDocument/2006/relationships/tags" Target="../tags/tag349.xml"/><Relationship Id="rId25" Type="http://schemas.openxmlformats.org/officeDocument/2006/relationships/tags" Target="../tags/tag331.xml"/><Relationship Id="rId10" Type="http://schemas.openxmlformats.org/officeDocument/2006/relationships/tags" Target="../tags/tag316.xml"/><Relationship Id="rId50" Type="http://schemas.openxmlformats.org/officeDocument/2006/relationships/tags" Target="../tags/tag356.xml"/><Relationship Id="rId17" Type="http://schemas.openxmlformats.org/officeDocument/2006/relationships/tags" Target="../tags/tag323.xml"/><Relationship Id="rId9" Type="http://schemas.openxmlformats.org/officeDocument/2006/relationships/tags" Target="../tags/tag315.xml"/><Relationship Id="rId18" Type="http://schemas.openxmlformats.org/officeDocument/2006/relationships/tags" Target="../tags/tag324.xml"/><Relationship Id="rId27" Type="http://schemas.openxmlformats.org/officeDocument/2006/relationships/tags" Target="../tags/tag333.xml"/><Relationship Id="rId14" Type="http://schemas.openxmlformats.org/officeDocument/2006/relationships/tags" Target="../tags/tag320.xml"/><Relationship Id="rId4" Type="http://schemas.openxmlformats.org/officeDocument/2006/relationships/tags" Target="../tags/tag310.xml"/><Relationship Id="rId28" Type="http://schemas.openxmlformats.org/officeDocument/2006/relationships/tags" Target="../tags/tag334.xml"/><Relationship Id="rId45" Type="http://schemas.openxmlformats.org/officeDocument/2006/relationships/tags" Target="../tags/tag351.xml"/><Relationship Id="rId42" Type="http://schemas.openxmlformats.org/officeDocument/2006/relationships/tags" Target="../tags/tag348.xml"/><Relationship Id="rId6" Type="http://schemas.openxmlformats.org/officeDocument/2006/relationships/tags" Target="../tags/tag312.xml"/><Relationship Id="rId49" Type="http://schemas.openxmlformats.org/officeDocument/2006/relationships/tags" Target="../tags/tag355.xml"/><Relationship Id="rId44" Type="http://schemas.openxmlformats.org/officeDocument/2006/relationships/tags" Target="../tags/tag350.xml"/><Relationship Id="rId19" Type="http://schemas.openxmlformats.org/officeDocument/2006/relationships/tags" Target="../tags/tag325.xml"/><Relationship Id="rId38" Type="http://schemas.openxmlformats.org/officeDocument/2006/relationships/tags" Target="../tags/tag344.xml"/><Relationship Id="rId20" Type="http://schemas.openxmlformats.org/officeDocument/2006/relationships/tags" Target="../tags/tag326.xml"/><Relationship Id="rId2" Type="http://schemas.openxmlformats.org/officeDocument/2006/relationships/tags" Target="../tags/tag308.xml"/><Relationship Id="rId46" Type="http://schemas.openxmlformats.org/officeDocument/2006/relationships/tags" Target="../tags/tag352.xml"/><Relationship Id="rId35" Type="http://schemas.openxmlformats.org/officeDocument/2006/relationships/tags" Target="../tags/tag341.xml"/><Relationship Id="rId51" Type="http://schemas.openxmlformats.org/officeDocument/2006/relationships/tags" Target="../tags/tag357.xml"/><Relationship Id="rId31" Type="http://schemas.openxmlformats.org/officeDocument/2006/relationships/tags" Target="../tags/tag337.xml"/><Relationship Id="rId34" Type="http://schemas.openxmlformats.org/officeDocument/2006/relationships/tags" Target="../tags/tag340.xml"/><Relationship Id="rId40" Type="http://schemas.openxmlformats.org/officeDocument/2006/relationships/tags" Target="../tags/tag346.xml"/><Relationship Id="rId36" Type="http://schemas.openxmlformats.org/officeDocument/2006/relationships/tags" Target="../tags/tag342.xml"/><Relationship Id="rId1" Type="http://schemas.openxmlformats.org/officeDocument/2006/relationships/tags" Target="../tags/tag307.xml"/><Relationship Id="rId24" Type="http://schemas.openxmlformats.org/officeDocument/2006/relationships/tags" Target="../tags/tag330.xml"/><Relationship Id="rId47" Type="http://schemas.openxmlformats.org/officeDocument/2006/relationships/tags" Target="../tags/tag353.xml"/><Relationship Id="rId48" Type="http://schemas.openxmlformats.org/officeDocument/2006/relationships/tags" Target="../tags/tag354.xml"/><Relationship Id="rId8" Type="http://schemas.openxmlformats.org/officeDocument/2006/relationships/tags" Target="../tags/tag314.xml"/><Relationship Id="rId13" Type="http://schemas.openxmlformats.org/officeDocument/2006/relationships/tags" Target="../tags/tag319.xml"/><Relationship Id="rId32" Type="http://schemas.openxmlformats.org/officeDocument/2006/relationships/tags" Target="../tags/tag338.xml"/><Relationship Id="rId37" Type="http://schemas.openxmlformats.org/officeDocument/2006/relationships/tags" Target="../tags/tag343.xml"/><Relationship Id="rId52" Type="http://schemas.openxmlformats.org/officeDocument/2006/relationships/tags" Target="../tags/tag358.xml"/><Relationship Id="rId54" Type="http://schemas.openxmlformats.org/officeDocument/2006/relationships/notesSlide" Target="../notesSlides/notesSlide47.xml"/><Relationship Id="rId12" Type="http://schemas.openxmlformats.org/officeDocument/2006/relationships/tags" Target="../tags/tag318.xml"/><Relationship Id="rId3" Type="http://schemas.openxmlformats.org/officeDocument/2006/relationships/tags" Target="../tags/tag309.xml"/><Relationship Id="rId23" Type="http://schemas.openxmlformats.org/officeDocument/2006/relationships/tags" Target="../tags/tag329.xml"/><Relationship Id="rId53" Type="http://schemas.openxmlformats.org/officeDocument/2006/relationships/slideLayout" Target="../slideLayouts/slideLayout2.xml"/><Relationship Id="rId26" Type="http://schemas.openxmlformats.org/officeDocument/2006/relationships/tags" Target="../tags/tag332.xml"/><Relationship Id="rId30" Type="http://schemas.openxmlformats.org/officeDocument/2006/relationships/tags" Target="../tags/tag336.xml"/><Relationship Id="rId11" Type="http://schemas.openxmlformats.org/officeDocument/2006/relationships/tags" Target="../tags/tag317.xml"/><Relationship Id="rId29" Type="http://schemas.openxmlformats.org/officeDocument/2006/relationships/tags" Target="../tags/tag335.xml"/><Relationship Id="rId16" Type="http://schemas.openxmlformats.org/officeDocument/2006/relationships/tags" Target="../tags/tag322.xml"/><Relationship Id="rId33" Type="http://schemas.openxmlformats.org/officeDocument/2006/relationships/tags" Target="../tags/tag339.xml"/><Relationship Id="rId41" Type="http://schemas.openxmlformats.org/officeDocument/2006/relationships/tags" Target="../tags/tag347.xml"/><Relationship Id="rId5" Type="http://schemas.openxmlformats.org/officeDocument/2006/relationships/tags" Target="../tags/tag311.xml"/><Relationship Id="rId15" Type="http://schemas.openxmlformats.org/officeDocument/2006/relationships/tags" Target="../tags/tag321.xml"/><Relationship Id="rId22" Type="http://schemas.openxmlformats.org/officeDocument/2006/relationships/tags" Target="../tags/tag328.xml"/><Relationship Id="rId21" Type="http://schemas.openxmlformats.org/officeDocument/2006/relationships/tags" Target="../tags/tag327.xml"/></Relationships>
</file>

<file path=ppt/slides/_rels/slide4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8.xml"/><Relationship Id="rId1" Type="http://schemas.openxmlformats.org/officeDocument/2006/relationships/tags" Target="../tags/tag359.xml"/><Relationship Id="rId2" Type="http://schemas.openxmlformats.org/officeDocument/2006/relationships/tags" Target="../tags/tag360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4" Type="http://schemas.openxmlformats.org/officeDocument/2006/relationships/tags" Target="../tags/tag29.xml"/><Relationship Id="rId20" Type="http://schemas.openxmlformats.org/officeDocument/2006/relationships/slideLayout" Target="../slideLayouts/slideLayout2.xml"/><Relationship Id="rId4" Type="http://schemas.openxmlformats.org/officeDocument/2006/relationships/tags" Target="../tags/tag19.xml"/><Relationship Id="rId21" Type="http://schemas.openxmlformats.org/officeDocument/2006/relationships/notesSlide" Target="../notesSlides/notesSlide4.xml"/><Relationship Id="rId7" Type="http://schemas.openxmlformats.org/officeDocument/2006/relationships/tags" Target="../tags/tag22.xml"/><Relationship Id="rId11" Type="http://schemas.openxmlformats.org/officeDocument/2006/relationships/tags" Target="../tags/tag26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6" Type="http://schemas.openxmlformats.org/officeDocument/2006/relationships/tags" Target="../tags/tag31.xml"/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0" Type="http://schemas.openxmlformats.org/officeDocument/2006/relationships/tags" Target="../tags/tag25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19" Type="http://schemas.openxmlformats.org/officeDocument/2006/relationships/tags" Target="../tags/tag34.xml"/><Relationship Id="rId2" Type="http://schemas.openxmlformats.org/officeDocument/2006/relationships/tags" Target="../tags/tag17.xml"/><Relationship Id="rId9" Type="http://schemas.openxmlformats.org/officeDocument/2006/relationships/tags" Target="../tags/tag24.xml"/><Relationship Id="rId3" Type="http://schemas.openxmlformats.org/officeDocument/2006/relationships/tags" Target="../tags/tag18.xml"/><Relationship Id="rId18" Type="http://schemas.openxmlformats.org/officeDocument/2006/relationships/tags" Target="../tags/tag33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9.xml"/><Relationship Id="rId1" Type="http://schemas.openxmlformats.org/officeDocument/2006/relationships/tags" Target="../tags/tag361.xml"/><Relationship Id="rId2" Type="http://schemas.openxmlformats.org/officeDocument/2006/relationships/tags" Target="../tags/tag362.xml"/><Relationship Id="rId3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0.xml"/><Relationship Id="rId1" Type="http://schemas.openxmlformats.org/officeDocument/2006/relationships/tags" Target="../tags/tag363.xml"/><Relationship Id="rId2" Type="http://schemas.openxmlformats.org/officeDocument/2006/relationships/tags" Target="../tags/tag364.xml"/><Relationship Id="rId3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1.xml"/><Relationship Id="rId1" Type="http://schemas.openxmlformats.org/officeDocument/2006/relationships/tags" Target="../tags/tag365.xml"/><Relationship Id="rId2" Type="http://schemas.openxmlformats.org/officeDocument/2006/relationships/tags" Target="../tags/tag366.xml"/><Relationship Id="rId3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2.xml"/><Relationship Id="rId1" Type="http://schemas.openxmlformats.org/officeDocument/2006/relationships/tags" Target="../tags/tag367.xml"/><Relationship Id="rId2" Type="http://schemas.openxmlformats.org/officeDocument/2006/relationships/tags" Target="../tags/tag368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tags" Target="../tags/tag37.xml"/><Relationship Id="rId5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4" Type="http://schemas.openxmlformats.org/officeDocument/2006/relationships/tags" Target="../tags/tag51.xml"/><Relationship Id="rId4" Type="http://schemas.openxmlformats.org/officeDocument/2006/relationships/tags" Target="../tags/tag41.xml"/><Relationship Id="rId7" Type="http://schemas.openxmlformats.org/officeDocument/2006/relationships/tags" Target="../tags/tag44.xml"/><Relationship Id="rId11" Type="http://schemas.openxmlformats.org/officeDocument/2006/relationships/tags" Target="../tags/tag48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6" Type="http://schemas.openxmlformats.org/officeDocument/2006/relationships/slideLayout" Target="../slideLayouts/slideLayout2.xml"/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0" Type="http://schemas.openxmlformats.org/officeDocument/2006/relationships/tags" Target="../tags/tag47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12" Type="http://schemas.openxmlformats.org/officeDocument/2006/relationships/tags" Target="../tags/tag49.xml"/><Relationship Id="rId17" Type="http://schemas.openxmlformats.org/officeDocument/2006/relationships/notesSlide" Target="../notesSlides/notesSlide6.xml"/><Relationship Id="rId2" Type="http://schemas.openxmlformats.org/officeDocument/2006/relationships/tags" Target="../tags/tag39.xml"/><Relationship Id="rId9" Type="http://schemas.openxmlformats.org/officeDocument/2006/relationships/tags" Target="../tags/tag46.xml"/><Relationship Id="rId3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4" Type="http://schemas.openxmlformats.org/officeDocument/2006/relationships/tags" Target="../tags/tag56.xml"/><Relationship Id="rId10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7" Type="http://schemas.openxmlformats.org/officeDocument/2006/relationships/tags" Target="../tags/tag59.xml"/><Relationship Id="rId11" Type="http://schemas.openxmlformats.org/officeDocument/2006/relationships/notesSlide" Target="../notesSlides/notesSlide7.xml"/><Relationship Id="rId1" Type="http://schemas.openxmlformats.org/officeDocument/2006/relationships/tags" Target="../tags/tag53.xml"/><Relationship Id="rId2" Type="http://schemas.openxmlformats.org/officeDocument/2006/relationships/tags" Target="../tags/tag54.xml"/><Relationship Id="rId9" Type="http://schemas.openxmlformats.org/officeDocument/2006/relationships/tags" Target="../tags/tag61.xml"/><Relationship Id="rId3" Type="http://schemas.openxmlformats.org/officeDocument/2006/relationships/tags" Target="../tags/tag55.xml"/><Relationship Id="rId6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5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dirty="0" smtClean="0">
                <a:solidFill>
                  <a:srgbClr val="3E609E"/>
                </a:solidFill>
                <a:latin typeface="Verdana" pitchFamily="34" charset="0"/>
              </a:rPr>
              <a:t>Lektion 6: Objekterzeugung</a:t>
            </a:r>
            <a:endParaRPr lang="de-CH" noProof="0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Das Problem mit </a:t>
            </a:r>
            <a:r>
              <a:rPr lang="de-CH" dirty="0" err="1" smtClean="0"/>
              <a:t>V</a:t>
            </a:r>
            <a:r>
              <a:rPr lang="de-CH" sz="2800" noProof="0" dirty="0" err="1" smtClean="0"/>
              <a:t>oid</a:t>
            </a:r>
            <a:r>
              <a:rPr lang="de-CH" sz="2800" noProof="0" dirty="0" smtClean="0"/>
              <a:t>-Referenzen</a:t>
            </a:r>
            <a:endParaRPr lang="de-CH" sz="2800" noProof="0" dirty="0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534400" cy="54656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Der Grundmechanismus von Programmen ist der </a:t>
            </a:r>
            <a:r>
              <a:rPr lang="de-CH" dirty="0" err="1" smtClean="0">
                <a:solidFill>
                  <a:srgbClr val="A50021"/>
                </a:solidFill>
              </a:rPr>
              <a:t>Featureaufruf</a:t>
            </a:r>
            <a:r>
              <a:rPr lang="de-CH" noProof="0" dirty="0" smtClean="0">
                <a:solidFill>
                  <a:schemeClr val="tx1"/>
                </a:solidFill>
              </a:rPr>
              <a:t>. </a:t>
            </a:r>
            <a:endParaRPr lang="de-CH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rgbClr val="A50021"/>
              </a:solidFill>
            </a:endParaRPr>
          </a:p>
          <a:p>
            <a:pPr>
              <a:lnSpc>
                <a:spcPct val="40000"/>
              </a:lnSpc>
            </a:pPr>
            <a:r>
              <a:rPr lang="de-CH" sz="2000" noProof="0" dirty="0" smtClean="0">
                <a:solidFill>
                  <a:srgbClr val="A50021"/>
                </a:solidFill>
              </a:rPr>
              <a:t>		</a:t>
            </a:r>
            <a:r>
              <a:rPr lang="de-CH" sz="3600" i="1" noProof="0" dirty="0" err="1" smtClean="0"/>
              <a:t>x</a:t>
            </a:r>
            <a:r>
              <a:rPr lang="de-CH" sz="5400" noProof="0" dirty="0" err="1" smtClean="0"/>
              <a:t>.</a:t>
            </a:r>
            <a:r>
              <a:rPr lang="de-CH" sz="3600" i="1" noProof="0" dirty="0" err="1" smtClean="0"/>
              <a:t>f</a:t>
            </a:r>
            <a:r>
              <a:rPr lang="de-CH" sz="3600" i="1" noProof="0" dirty="0" smtClean="0"/>
              <a:t> </a:t>
            </a:r>
            <a:r>
              <a:rPr lang="de-CH" sz="3600" noProof="0" dirty="0" smtClean="0"/>
              <a:t>(</a:t>
            </a:r>
            <a:r>
              <a:rPr lang="de-CH" sz="3600" i="1" noProof="0" dirty="0" smtClean="0"/>
              <a:t>a, …</a:t>
            </a:r>
            <a:r>
              <a:rPr lang="de-CH" sz="3600" noProof="0" dirty="0" smtClean="0"/>
              <a:t>)</a:t>
            </a:r>
            <a:r>
              <a:rPr lang="de-CH" sz="2000" noProof="0" dirty="0" smtClean="0"/>
              <a:t> </a:t>
            </a:r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Da Referenzen 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sein können, kann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möglicherweise an kein Objekt gebunden sein.</a:t>
            </a:r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b="1" dirty="0" smtClean="0">
                <a:solidFill>
                  <a:srgbClr val="A50021"/>
                </a:solidFill>
              </a:rPr>
              <a:t>In diesen Fällen ist der Aufruf fehlerhaft!</a:t>
            </a:r>
            <a:endParaRPr lang="de-CH" b="1" noProof="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10309" y="1851925"/>
            <a:ext cx="3266560" cy="485192"/>
          </a:xfrm>
          <a:prstGeom prst="wedgeRoundRectCallout">
            <a:avLst>
              <a:gd name="adj1" fmla="val 20599"/>
              <a:gd name="adj2" fmla="val 12581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dirty="0" smtClean="0"/>
              <a:t>Feature </a:t>
            </a:r>
            <a:r>
              <a:rPr lang="en-US" i="1" dirty="0" smtClean="0">
                <a:solidFill>
                  <a:srgbClr val="3333FF"/>
                </a:solidFill>
              </a:rPr>
              <a:t>f  </a:t>
            </a:r>
            <a:r>
              <a:rPr lang="en-US" dirty="0" err="1" smtClean="0"/>
              <a:t>anwenden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01990" y="4020762"/>
            <a:ext cx="4793672" cy="528545"/>
          </a:xfrm>
          <a:prstGeom prst="wedgeRoundRectCallout">
            <a:avLst>
              <a:gd name="adj1" fmla="val -9009"/>
              <a:gd name="adj2" fmla="val -20245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dirty="0" smtClean="0"/>
              <a:t>Auf das an </a:t>
            </a:r>
            <a:r>
              <a:rPr lang="en-US" i="1" dirty="0" smtClean="0">
                <a:solidFill>
                  <a:srgbClr val="3333FF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err="1" smtClean="0"/>
              <a:t>gebundene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4812146" y="3418023"/>
            <a:ext cx="3648363" cy="488960"/>
          </a:xfrm>
          <a:prstGeom prst="wedgeRoundRectCallout">
            <a:avLst>
              <a:gd name="adj1" fmla="val -74434"/>
              <a:gd name="adj2" fmla="val -14664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de-CH" dirty="0" smtClean="0"/>
              <a:t>Argumenten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60130" y="3639748"/>
            <a:ext cx="1206500" cy="3048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Beispiel: Aufruf auf ein Ziel, das </a:t>
            </a:r>
            <a:r>
              <a:rPr lang="de-CH" noProof="0" dirty="0" err="1" smtClean="0"/>
              <a:t>void</a:t>
            </a:r>
            <a:r>
              <a:rPr lang="de-CH" noProof="0" dirty="0" smtClean="0"/>
              <a:t> ist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4120077" y="4649285"/>
            <a:ext cx="2612572" cy="388774"/>
          </a:xfrm>
          <a:prstGeom prst="wedgeRoundRectCallout">
            <a:avLst>
              <a:gd name="adj1" fmla="val -95331"/>
              <a:gd name="adj2" fmla="val -204143"/>
              <a:gd name="adj3" fmla="val 16667"/>
            </a:avLst>
          </a:prstGeom>
          <a:solidFill>
            <a:srgbClr val="66FF66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smtClean="0"/>
              <a:t>Void-</a:t>
            </a:r>
            <a:r>
              <a:rPr lang="en-US" sz="2000" dirty="0" err="1" smtClean="0"/>
              <a:t>Referenz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8896" y="771190"/>
            <a:ext cx="9005104" cy="54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LINE_BUILDING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TOURISM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build_a_line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534988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 -- Eine imaginäre Linie bauen und sie auf der Karte hervorheben.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lvl="0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534988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Paris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display</a:t>
            </a:r>
            <a:r>
              <a:rPr lang="en-US" sz="1800" i="1" kern="0" dirty="0" smtClean="0">
                <a:solidFill>
                  <a:srgbClr val="3333FF"/>
                </a:solidFill>
              </a:rPr>
              <a:t> 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534988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kern="0" dirty="0" smtClean="0">
                <a:solidFill>
                  <a:srgbClr val="990000"/>
                </a:solidFill>
              </a:rPr>
              <a:t>-- “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1800" kern="0" dirty="0" smtClean="0">
                <a:solidFill>
                  <a:srgbClr val="990000"/>
                </a:solidFill>
              </a:rPr>
              <a:t>  </a:t>
            </a:r>
            <a:r>
              <a:rPr lang="en-US" sz="1800" kern="0" dirty="0" err="1" smtClean="0">
                <a:solidFill>
                  <a:srgbClr val="990000"/>
                </a:solidFill>
              </a:rPr>
              <a:t>erzeugen</a:t>
            </a:r>
            <a:r>
              <a:rPr lang="en-US" sz="1800" kern="0" dirty="0" smtClean="0">
                <a:solidFill>
                  <a:srgbClr val="990000"/>
                </a:solidFill>
              </a:rPr>
              <a:t> und </a:t>
            </a:r>
            <a:r>
              <a:rPr lang="en-US" sz="1800" kern="0" dirty="0" err="1" smtClean="0">
                <a:solidFill>
                  <a:srgbClr val="990000"/>
                </a:solidFill>
              </a:rPr>
              <a:t>Stationen</a:t>
            </a:r>
            <a:r>
              <a:rPr lang="en-US" sz="1800" kern="0" dirty="0" smtClean="0">
                <a:solidFill>
                  <a:srgbClr val="990000"/>
                </a:solidFill>
              </a:rPr>
              <a:t> </a:t>
            </a:r>
            <a:r>
              <a:rPr lang="en-US" sz="1800" kern="0" dirty="0" err="1" smtClean="0">
                <a:solidFill>
                  <a:srgbClr val="990000"/>
                </a:solidFill>
              </a:rPr>
              <a:t>hinzufügen</a:t>
            </a:r>
            <a:r>
              <a:rPr lang="en-US" sz="1800" kern="0" dirty="0" smtClean="0">
                <a:solidFill>
                  <a:srgbClr val="990000"/>
                </a:solidFill>
              </a:rPr>
              <a:t>”</a:t>
            </a:r>
          </a:p>
          <a:p>
            <a:pPr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534988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Paris</a:t>
            </a:r>
            <a:r>
              <a:rPr lang="en-US" sz="3200" kern="0" dirty="0" err="1" smtClean="0">
                <a:solidFill>
                  <a:srgbClr val="3333FF"/>
                </a:solidFill>
                <a:latin typeface="Comic Sans MS"/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put_line</a:t>
            </a:r>
            <a:r>
              <a:rPr lang="en-US" sz="1800" i="1" kern="0" dirty="0" smtClean="0">
                <a:solidFill>
                  <a:srgbClr val="3333FF"/>
                </a:solidFill>
              </a:rPr>
              <a:t> (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1800" i="1" kern="0" dirty="0" smtClean="0">
                <a:solidFill>
                  <a:srgbClr val="3333FF"/>
                </a:solidFill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fancy_line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fancy_line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imaginäre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Linie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Metro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Ausnahmen (</a:t>
            </a:r>
            <a:r>
              <a:rPr lang="de-CH" noProof="0" dirty="0" err="1" smtClean="0"/>
              <a:t>exceptions</a:t>
            </a:r>
            <a:r>
              <a:rPr lang="de-CH" noProof="0" dirty="0" smtClean="0"/>
              <a:t>)</a:t>
            </a:r>
            <a:endParaRPr lang="de-CH" noProof="0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8618" y="990600"/>
            <a:ext cx="8623445" cy="5378116"/>
          </a:xfrm>
        </p:spPr>
        <p:txBody>
          <a:bodyPr/>
          <a:lstStyle/>
          <a:p>
            <a:r>
              <a:rPr lang="de-CH" noProof="0" dirty="0" err="1" smtClean="0">
                <a:solidFill>
                  <a:schemeClr val="tx1"/>
                </a:solidFill>
              </a:rPr>
              <a:t>Abnormale</a:t>
            </a:r>
            <a:r>
              <a:rPr lang="de-CH" noProof="0" dirty="0" smtClean="0">
                <a:solidFill>
                  <a:schemeClr val="tx1"/>
                </a:solidFill>
              </a:rPr>
              <a:t> Ereignisse während der Ausführung. Beispiele:</a:t>
            </a:r>
          </a:p>
          <a:p>
            <a:pPr marL="820738" lvl="1">
              <a:lnSpc>
                <a:spcPct val="7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“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err="1" smtClean="0">
                <a:solidFill>
                  <a:schemeClr val="tx1"/>
                </a:solidFill>
              </a:rPr>
              <a:t>call</a:t>
            </a:r>
            <a:r>
              <a:rPr lang="de-CH" noProof="0" dirty="0" smtClean="0">
                <a:solidFill>
                  <a:schemeClr val="tx1"/>
                </a:solidFill>
              </a:rPr>
              <a:t>”: 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sz="40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highlight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	       </a:t>
            </a:r>
            <a:r>
              <a:rPr lang="de-CH" noProof="0" dirty="0" smtClean="0">
                <a:solidFill>
                  <a:schemeClr val="tx1"/>
                </a:solidFill>
              </a:rPr>
              <a:t>wobei </a:t>
            </a:r>
            <a:r>
              <a:rPr lang="de-CH" i="1" noProof="0" dirty="0" err="1" smtClean="0"/>
              <a:t>fancy_line</a:t>
            </a:r>
            <a:r>
              <a:rPr lang="de-CH" i="1" noProof="0" dirty="0" smtClean="0"/>
              <a:t> 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ist.</a:t>
            </a:r>
            <a:endParaRPr lang="de-CH" i="1" noProof="0" dirty="0" smtClean="0"/>
          </a:p>
          <a:p>
            <a:pPr marL="820738" lvl="1"/>
            <a:r>
              <a:rPr lang="de-CH" noProof="0" dirty="0" smtClean="0">
                <a:solidFill>
                  <a:schemeClr val="tx1"/>
                </a:solidFill>
              </a:rPr>
              <a:t>Der Versuch,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a </a:t>
            </a:r>
            <a:r>
              <a:rPr lang="de-CH" noProof="0" dirty="0" smtClean="0">
                <a:solidFill>
                  <a:srgbClr val="3333FF"/>
                </a:solidFill>
              </a:rPr>
              <a:t>/</a:t>
            </a:r>
            <a:r>
              <a:rPr lang="de-CH" i="1" noProof="0" dirty="0" smtClean="0">
                <a:solidFill>
                  <a:srgbClr val="3333FF"/>
                </a:solidFill>
              </a:rPr>
              <a:t> 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auszurechnen, wobei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den Wert 0 hat.</a:t>
            </a:r>
            <a:endParaRPr lang="de-CH" noProof="0" dirty="0" smtClean="0"/>
          </a:p>
          <a:p>
            <a:pPr marL="820738" lvl="1"/>
            <a:endParaRPr lang="de-CH" sz="2000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Ein </a:t>
            </a:r>
            <a:r>
              <a:rPr lang="de-CH" dirty="0" smtClean="0">
                <a:solidFill>
                  <a:srgbClr val="A50021"/>
                </a:solidFill>
              </a:rPr>
              <a:t>Fehler</a:t>
            </a:r>
            <a:r>
              <a:rPr lang="de-CH" noProof="0" dirty="0" smtClean="0">
                <a:solidFill>
                  <a:schemeClr val="tx1"/>
                </a:solidFill>
              </a:rPr>
              <a:t> ist die Konsequenz; es sei denn, das Programm hat </a:t>
            </a:r>
            <a:r>
              <a:rPr lang="de-CH" dirty="0" smtClean="0">
                <a:solidFill>
                  <a:schemeClr val="tx1"/>
                </a:solidFill>
              </a:rPr>
              <a:t>Code, um sich von der Ausnahme zu „erholen“. </a:t>
            </a:r>
            <a:r>
              <a:rPr lang="de-CH" noProof="0" dirty="0" smtClean="0">
                <a:solidFill>
                  <a:schemeClr val="tx1"/>
                </a:solidFill>
              </a:rPr>
              <a:t>(“</a:t>
            </a:r>
            <a:r>
              <a:rPr lang="de-CH" b="1" noProof="0" dirty="0" err="1" smtClean="0">
                <a:solidFill>
                  <a:schemeClr val="accent2"/>
                </a:solidFill>
              </a:rPr>
              <a:t>rescue</a:t>
            </a:r>
            <a:r>
              <a:rPr lang="de-CH" noProof="0" dirty="0" smtClean="0">
                <a:solidFill>
                  <a:schemeClr val="tx1"/>
                </a:solidFill>
              </a:rPr>
              <a:t>” Klausel in Eiffel, “</a:t>
            </a:r>
            <a:r>
              <a:rPr lang="de-CH" b="1" noProof="0" dirty="0" smtClean="0">
                <a:solidFill>
                  <a:schemeClr val="accent2"/>
                </a:solidFill>
              </a:rPr>
              <a:t>catch</a:t>
            </a:r>
            <a:r>
              <a:rPr lang="de-CH" noProof="0" dirty="0" smtClean="0">
                <a:solidFill>
                  <a:schemeClr val="tx1"/>
                </a:solidFill>
              </a:rPr>
              <a:t>” in Java)</a:t>
            </a:r>
          </a:p>
          <a:p>
            <a:endParaRPr lang="de-CH" sz="2000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Jede Ausnahme hat einen </a:t>
            </a:r>
            <a:r>
              <a:rPr lang="de-CH" b="1" noProof="0" dirty="0" smtClean="0">
                <a:solidFill>
                  <a:schemeClr val="tx1"/>
                </a:solidFill>
              </a:rPr>
              <a:t>Typ</a:t>
            </a:r>
            <a:r>
              <a:rPr lang="de-CH" noProof="0" dirty="0" smtClean="0">
                <a:solidFill>
                  <a:schemeClr val="tx1"/>
                </a:solidFill>
              </a:rPr>
              <a:t>, der in den Laufzeit-Fehlermeldungen von </a:t>
            </a:r>
            <a:r>
              <a:rPr lang="de-CH" noProof="0" dirty="0" err="1" smtClean="0">
                <a:solidFill>
                  <a:schemeClr val="tx1"/>
                </a:solidFill>
              </a:rPr>
              <a:t>EiffelStudio</a:t>
            </a:r>
            <a:r>
              <a:rPr lang="de-CH" noProof="0" dirty="0" smtClean="0">
                <a:solidFill>
                  <a:schemeClr val="tx1"/>
                </a:solidFill>
              </a:rPr>
              <a:t> ersichtlich ist, </a:t>
            </a:r>
            <a:r>
              <a:rPr lang="de-CH" dirty="0" smtClean="0">
                <a:solidFill>
                  <a:schemeClr val="tx1"/>
                </a:solidFill>
              </a:rPr>
              <a:t>z</a:t>
            </a:r>
            <a:r>
              <a:rPr lang="de-CH" noProof="0" dirty="0" smtClean="0">
                <a:solidFill>
                  <a:schemeClr val="tx1"/>
                </a:solidFill>
              </a:rPr>
              <a:t>.B.</a:t>
            </a:r>
          </a:p>
          <a:p>
            <a:pPr marL="820738" lvl="1"/>
            <a:r>
              <a:rPr lang="de-CH" noProof="0" dirty="0" smtClean="0">
                <a:solidFill>
                  <a:srgbClr val="A50021"/>
                </a:solidFill>
              </a:rPr>
              <a:t>Feature </a:t>
            </a:r>
            <a:r>
              <a:rPr lang="de-CH" noProof="0" dirty="0" err="1" smtClean="0">
                <a:solidFill>
                  <a:srgbClr val="A50021"/>
                </a:solidFill>
              </a:rPr>
              <a:t>call</a:t>
            </a:r>
            <a:r>
              <a:rPr lang="de-CH" noProof="0" dirty="0" smtClean="0">
                <a:solidFill>
                  <a:srgbClr val="A50021"/>
                </a:solidFill>
              </a:rPr>
              <a:t> on </a:t>
            </a:r>
            <a:r>
              <a:rPr lang="de-CH" noProof="0" dirty="0" err="1" smtClean="0">
                <a:solidFill>
                  <a:srgbClr val="A50021"/>
                </a:solidFill>
              </a:rPr>
              <a:t>void</a:t>
            </a:r>
            <a:r>
              <a:rPr lang="de-CH" noProof="0" dirty="0" smtClean="0">
                <a:solidFill>
                  <a:srgbClr val="A50021"/>
                </a:solidFill>
              </a:rPr>
              <a:t> </a:t>
            </a:r>
            <a:r>
              <a:rPr lang="de-CH" noProof="0" dirty="0" err="1" smtClean="0">
                <a:solidFill>
                  <a:srgbClr val="A50021"/>
                </a:solidFill>
              </a:rPr>
              <a:t>target</a:t>
            </a:r>
            <a:endParaRPr lang="de-CH" noProof="0" dirty="0" smtClean="0">
              <a:solidFill>
                <a:srgbClr val="A50021"/>
              </a:solidFill>
            </a:endParaRPr>
          </a:p>
          <a:p>
            <a:pPr marL="820738" lvl="1"/>
            <a:r>
              <a:rPr lang="de-CH" noProof="0" dirty="0" err="1" smtClean="0">
                <a:solidFill>
                  <a:srgbClr val="A50021"/>
                </a:solidFill>
              </a:rPr>
              <a:t>Arithmetic</a:t>
            </a:r>
            <a:r>
              <a:rPr lang="de-CH" noProof="0" dirty="0" smtClean="0">
                <a:solidFill>
                  <a:srgbClr val="A50021"/>
                </a:solidFill>
              </a:rPr>
              <a:t> </a:t>
            </a:r>
            <a:r>
              <a:rPr lang="de-CH" noProof="0" dirty="0" err="1" smtClean="0">
                <a:solidFill>
                  <a:srgbClr val="A50021"/>
                </a:solidFill>
              </a:rPr>
              <a:t>underflow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15888"/>
            <a:ext cx="7530582" cy="453279"/>
          </a:xfrm>
        </p:spPr>
        <p:txBody>
          <a:bodyPr/>
          <a:lstStyle/>
          <a:p>
            <a:r>
              <a:rPr lang="de-CH" sz="2800" noProof="0" dirty="0" smtClean="0"/>
              <a:t>Objekte explizit erzeugen</a:t>
            </a:r>
            <a:endParaRPr lang="de-CH" sz="2800" noProof="0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pPr marL="538163" indent="-538163"/>
            <a:r>
              <a:rPr lang="de-CH" dirty="0" smtClean="0">
                <a:solidFill>
                  <a:schemeClr val="tx1"/>
                </a:solidFill>
              </a:rPr>
              <a:t>Um eine Ausnahme zu vermeiden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pPr marL="895350" lvl="1" indent="-452438"/>
            <a:r>
              <a:rPr lang="de-CH" noProof="0" dirty="0" smtClean="0">
                <a:solidFill>
                  <a:schemeClr val="tx1"/>
                </a:solidFill>
              </a:rPr>
              <a:t>Verändern </a:t>
            </a:r>
            <a:r>
              <a:rPr lang="de-CH" dirty="0" smtClean="0">
                <a:solidFill>
                  <a:schemeClr val="tx1"/>
                </a:solidFill>
              </a:rPr>
              <a:t>Sie die Prozedur </a:t>
            </a:r>
            <a:r>
              <a:rPr lang="de-CH" i="1" noProof="0" dirty="0" err="1" smtClean="0">
                <a:solidFill>
                  <a:srgbClr val="3333FF"/>
                </a:solidFill>
              </a:rPr>
              <a:t>build_a_line</a:t>
            </a:r>
            <a:r>
              <a:rPr lang="de-CH" noProof="0" dirty="0" smtClean="0">
                <a:solidFill>
                  <a:schemeClr val="tx1"/>
                </a:solidFill>
              </a:rPr>
              <a:t>, so dass sie ein Objekt erzeugt und an 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bindet, bevor es </a:t>
            </a:r>
            <a:r>
              <a:rPr lang="de-CH" i="1" noProof="0" dirty="0" err="1" smtClean="0">
                <a:solidFill>
                  <a:srgbClr val="3333FF"/>
                </a:solidFill>
              </a:rPr>
              <a:t>highlight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aufruft.</a:t>
            </a:r>
            <a:endParaRPr lang="de-CH" noProof="0" dirty="0" smtClean="0"/>
          </a:p>
          <a:p>
            <a:pPr marL="717550" lvl="1" indent="0">
              <a:buFont typeface="Wingdings" pitchFamily="2" charset="2"/>
              <a:buNone/>
            </a:pP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err="1" smtClean="0"/>
              <a:t>Void</a:t>
            </a:r>
            <a:r>
              <a:rPr lang="de-CH" noProof="0" dirty="0" smtClean="0"/>
              <a:t>-Aufrufe – Die ganze Geschichte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In ISO Eiffel werden 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-Aufrufe dank dem Begriff </a:t>
            </a:r>
            <a:r>
              <a:rPr lang="de-CH" dirty="0" smtClean="0">
                <a:solidFill>
                  <a:schemeClr val="tx1"/>
                </a:solidFill>
              </a:rPr>
              <a:t>des „gebundenen Typs“ (</a:t>
            </a:r>
            <a:r>
              <a:rPr lang="de-CH" dirty="0" err="1" smtClean="0">
                <a:solidFill>
                  <a:schemeClr val="tx1"/>
                </a:solidFill>
              </a:rPr>
              <a:t>attached</a:t>
            </a:r>
            <a:r>
              <a:rPr lang="de-CH" dirty="0" smtClean="0">
                <a:solidFill>
                  <a:schemeClr val="tx1"/>
                </a:solidFill>
              </a:rPr>
              <a:t> type) n</a:t>
            </a:r>
            <a:r>
              <a:rPr lang="de-CH" noProof="0" dirty="0" err="1" smtClean="0">
                <a:solidFill>
                  <a:schemeClr val="tx1"/>
                </a:solidFill>
              </a:rPr>
              <a:t>icht</a:t>
            </a:r>
            <a:r>
              <a:rPr lang="de-CH" noProof="0" dirty="0" smtClean="0">
                <a:solidFill>
                  <a:schemeClr val="tx1"/>
                </a:solidFill>
              </a:rPr>
              <a:t> mehr vorkommen.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Der Compiler lehnt jeden Aufruf </a:t>
            </a:r>
            <a:r>
              <a:rPr lang="de-CH" i="1" noProof="0" dirty="0" err="1" smtClean="0"/>
              <a:t>x</a:t>
            </a:r>
            <a:r>
              <a:rPr lang="de-CH" sz="3200" noProof="0" dirty="0" err="1" smtClean="0"/>
              <a:t>.</a:t>
            </a:r>
            <a:r>
              <a:rPr lang="de-CH" i="1" noProof="0" dirty="0" err="1" smtClean="0"/>
              <a:t>f</a:t>
            </a:r>
            <a:r>
              <a:rPr lang="de-CH" dirty="0" smtClean="0">
                <a:solidFill>
                  <a:schemeClr val="tx1"/>
                </a:solidFill>
              </a:rPr>
              <a:t>, bei dem </a:t>
            </a:r>
            <a:r>
              <a:rPr lang="de-CH" i="1" noProof="0" dirty="0" smtClean="0"/>
              <a:t>x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in einer Ausführung 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sein könnte, ab.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Dies ist ein grosser Fortschritt, der allerdings auch Kompatibilitätsprobleme </a:t>
            </a:r>
            <a:r>
              <a:rPr lang="de-CH" dirty="0" smtClean="0">
                <a:solidFill>
                  <a:schemeClr val="tx1"/>
                </a:solidFill>
              </a:rPr>
              <a:t>für bereits existierenden Code mit sich führt. Deshalb wird es schrittweise ab </a:t>
            </a:r>
            <a:r>
              <a:rPr lang="de-CH" dirty="0" err="1" smtClean="0">
                <a:solidFill>
                  <a:schemeClr val="tx1"/>
                </a:solidFill>
              </a:rPr>
              <a:t>EiffelStudio</a:t>
            </a:r>
            <a:r>
              <a:rPr lang="de-CH" dirty="0" smtClean="0">
                <a:solidFill>
                  <a:schemeClr val="tx1"/>
                </a:solidFill>
              </a:rPr>
              <a:t> 6.2 eingeführt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Andere Sprachen kennen dies nicht, aber </a:t>
            </a:r>
            <a:r>
              <a:rPr lang="de-CH" noProof="0" dirty="0" err="1" smtClean="0">
                <a:solidFill>
                  <a:schemeClr val="tx1"/>
                </a:solidFill>
              </a:rPr>
              <a:t>Spec</a:t>
            </a:r>
            <a:r>
              <a:rPr lang="de-CH" noProof="0" dirty="0" smtClean="0">
                <a:solidFill>
                  <a:schemeClr val="tx1"/>
                </a:solidFill>
              </a:rPr>
              <a:t>#, eine auf C# basierende </a:t>
            </a:r>
            <a:r>
              <a:rPr lang="de-CH" dirty="0" smtClean="0">
                <a:solidFill>
                  <a:schemeClr val="tx1"/>
                </a:solidFill>
              </a:rPr>
              <a:t>Sprache aus der Forschungsabteilung von Microsoft, weist den Weg mit ihren „non-null </a:t>
            </a:r>
            <a:r>
              <a:rPr lang="de-CH" dirty="0" err="1" smtClean="0">
                <a:solidFill>
                  <a:schemeClr val="tx1"/>
                </a:solidFill>
              </a:rPr>
              <a:t>types</a:t>
            </a:r>
            <a:r>
              <a:rPr lang="de-CH" dirty="0" smtClean="0">
                <a:solidFill>
                  <a:schemeClr val="tx1"/>
                </a:solidFill>
              </a:rPr>
              <a:t>“.</a:t>
            </a:r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de-CH" noProof="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CH" noProof="0" dirty="0" smtClean="0">
                <a:solidFill>
                  <a:schemeClr val="tx1"/>
                </a:solidFill>
              </a:rPr>
              <a:t>In diesem Kurs benutzen wir immer noch die alten Regeln.</a:t>
            </a:r>
            <a:endParaRPr lang="de-CH" noProof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7" y="100013"/>
            <a:ext cx="7444857" cy="478485"/>
          </a:xfrm>
        </p:spPr>
        <p:txBody>
          <a:bodyPr/>
          <a:lstStyle/>
          <a:p>
            <a:r>
              <a:rPr lang="de-CH" noProof="0" dirty="0" smtClean="0"/>
              <a:t>Warum müssen wir Objekte erzeugen?</a:t>
            </a:r>
            <a:endParaRPr lang="de-CH" noProof="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784" y="878114"/>
            <a:ext cx="8945216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nicht annehmen, dass eine Deklaration der Form</a:t>
            </a:r>
          </a:p>
          <a:p>
            <a:endParaRPr lang="de-CH" noProof="0" dirty="0" smtClean="0"/>
          </a:p>
          <a:p>
            <a:r>
              <a:rPr lang="de-CH" i="1" noProof="0" dirty="0" smtClean="0">
                <a:solidFill>
                  <a:srgbClr val="3333FF"/>
                </a:solidFill>
              </a:rPr>
              <a:t>	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: </a:t>
            </a:r>
            <a:r>
              <a:rPr lang="de-CH" i="1" noProof="0" dirty="0" smtClean="0">
                <a:solidFill>
                  <a:srgbClr val="3333FF"/>
                </a:solidFill>
              </a:rPr>
              <a:t>LINE</a:t>
            </a:r>
          </a:p>
          <a:p>
            <a:endParaRPr lang="de-CH" i="1" noProof="0" dirty="0" smtClean="0">
              <a:solidFill>
                <a:srgbClr val="3333FF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</a:t>
            </a:r>
            <a:r>
              <a:rPr lang="de-CH" noProof="0" dirty="0" err="1" smtClean="0">
                <a:solidFill>
                  <a:schemeClr val="tx1"/>
                </a:solidFill>
              </a:rPr>
              <a:t>ine</a:t>
            </a:r>
            <a:r>
              <a:rPr lang="de-CH" noProof="0" dirty="0" smtClean="0">
                <a:solidFill>
                  <a:schemeClr val="tx1"/>
                </a:solidFill>
              </a:rPr>
              <a:t>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LINE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erzeugt und sie an 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i="1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bindet?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rgbClr val="990000"/>
                </a:solidFill>
              </a:rPr>
              <a:t>(Die Antwort darauf folgt bald…)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03351" y="2976332"/>
            <a:ext cx="5669722" cy="3048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i="1" noProof="0" smtClean="0">
                <a:solidFill>
                  <a:srgbClr val="3333FF"/>
                </a:solidFill>
              </a:rPr>
              <a:t>LINE_BUILDING</a:t>
            </a:r>
            <a:endParaRPr lang="de-CH" i="1" noProof="0">
              <a:solidFill>
                <a:srgbClr val="3333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1529" y="813061"/>
            <a:ext cx="8790495" cy="54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LINE_BUILDING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TOURISM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build_a_line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 -- Eine imaginäre Linie bauen und sie auf der Karte hervorheben.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0" marR="0" lvl="0" indent="0" algn="l" defTabSz="720725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Paris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1800" kern="0" dirty="0" smtClean="0">
                <a:solidFill>
                  <a:srgbClr val="990000"/>
                </a:solidFill>
              </a:rPr>
              <a:t> -- “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1800" kern="0" dirty="0" smtClean="0">
                <a:solidFill>
                  <a:srgbClr val="990000"/>
                </a:solidFill>
              </a:rPr>
              <a:t>  </a:t>
            </a:r>
            <a:r>
              <a:rPr lang="en-US" sz="1800" kern="0" dirty="0" err="1" smtClean="0">
                <a:solidFill>
                  <a:srgbClr val="990000"/>
                </a:solidFill>
              </a:rPr>
              <a:t>erzeugen</a:t>
            </a:r>
            <a:r>
              <a:rPr lang="en-US" sz="1800" kern="0" dirty="0" smtClean="0">
                <a:solidFill>
                  <a:srgbClr val="990000"/>
                </a:solidFill>
              </a:rPr>
              <a:t> und </a:t>
            </a:r>
            <a:r>
              <a:rPr lang="en-US" sz="1800" kern="0" dirty="0" err="1" smtClean="0">
                <a:solidFill>
                  <a:srgbClr val="990000"/>
                </a:solidFill>
              </a:rPr>
              <a:t>Stationen</a:t>
            </a:r>
            <a:r>
              <a:rPr lang="en-US" sz="1800" kern="0" dirty="0" smtClean="0">
                <a:solidFill>
                  <a:srgbClr val="990000"/>
                </a:solidFill>
              </a:rPr>
              <a:t> </a:t>
            </a:r>
            <a:r>
              <a:rPr lang="en-US" sz="1800" kern="0" dirty="0" err="1" smtClean="0">
                <a:solidFill>
                  <a:srgbClr val="990000"/>
                </a:solidFill>
              </a:rPr>
              <a:t>hinzufügen</a:t>
            </a:r>
            <a:r>
              <a:rPr lang="en-US" sz="1800" kern="0" dirty="0" smtClean="0">
                <a:solidFill>
                  <a:srgbClr val="990000"/>
                </a:solidFill>
              </a:rPr>
              <a:t>”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Paris</a:t>
            </a:r>
            <a:r>
              <a:rPr lang="en-US" sz="3200" kern="0" dirty="0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put_line</a:t>
            </a:r>
            <a:r>
              <a:rPr lang="en-US" sz="1800" i="1" kern="0" dirty="0" smtClean="0">
                <a:solidFill>
                  <a:srgbClr val="3333FF"/>
                </a:solidFill>
              </a:rPr>
              <a:t> (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1800" i="1" kern="0" dirty="0" smtClean="0">
                <a:solidFill>
                  <a:srgbClr val="3333FF"/>
                </a:solidFill>
              </a:rPr>
              <a:t>)</a:t>
            </a:r>
          </a:p>
          <a:p>
            <a:pPr marL="0" marR="0" lvl="0" indent="0" algn="l" defTabSz="720725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fancy_line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fancy_line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imaginäre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800" kern="0" dirty="0" err="1" smtClean="0">
                <a:solidFill>
                  <a:srgbClr val="993300"/>
                </a:solidFill>
                <a:latin typeface="+mn-lt"/>
              </a:rPr>
              <a:t>Linie</a:t>
            </a:r>
            <a:r>
              <a:rPr lang="en-US" sz="1800" kern="0" dirty="0" smtClean="0">
                <a:solidFill>
                  <a:srgbClr val="993300"/>
                </a:solidFill>
                <a:latin typeface="+mn-lt"/>
              </a:rPr>
              <a:t> </a:t>
            </a:r>
            <a:r>
              <a:rPr lang="en-US" sz="1800" kern="0" dirty="0" err="1" smtClean="0">
                <a:solidFill>
                  <a:srgbClr val="993300"/>
                </a:solidFill>
                <a:latin typeface="+mn-lt"/>
              </a:rPr>
              <a:t>der</a:t>
            </a:r>
            <a:r>
              <a:rPr lang="en-US" sz="1800" kern="0" dirty="0" smtClean="0">
                <a:solidFill>
                  <a:srgbClr val="993300"/>
                </a:solidFill>
                <a:latin typeface="+mn-lt"/>
              </a:rPr>
              <a:t> Metro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9" y="123826"/>
            <a:ext cx="7537126" cy="408020"/>
          </a:xfrm>
        </p:spPr>
        <p:txBody>
          <a:bodyPr/>
          <a:lstStyle/>
          <a:p>
            <a:r>
              <a:rPr lang="de-CH" noProof="0" dirty="0" smtClean="0"/>
              <a:t>Einfache Objekte erzeugen</a:t>
            </a:r>
            <a:endParaRPr lang="de-CH" noProof="0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990600"/>
            <a:ext cx="8710863" cy="3200400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Um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noProof="0" dirty="0" smtClean="0">
                <a:solidFill>
                  <a:schemeClr val="tx1"/>
                </a:solidFill>
              </a:rPr>
              <a:t> zu erzeugen, müssen wir zuerst Objekte erzeugen, die die Stationen und Haltestellen der Linie repräsentieren.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Wir brauchen Instanzen von </a:t>
            </a:r>
            <a:r>
              <a:rPr lang="de-CH" i="1" noProof="0" dirty="0" smtClean="0">
                <a:solidFill>
                  <a:srgbClr val="3333FF"/>
                </a:solidFill>
              </a:rPr>
              <a:t>STATION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rgbClr val="C00000"/>
                </a:solidFill>
              </a:rPr>
              <a:t>UND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STOP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C00000"/>
                </a:solidFill>
              </a:rPr>
              <a:t>(warum?)</a:t>
            </a:r>
          </a:p>
          <a:p>
            <a:endParaRPr lang="de-CH" sz="1200" noProof="0" dirty="0" smtClean="0"/>
          </a:p>
          <a:p>
            <a:endParaRPr lang="de-CH" noProof="0" dirty="0"/>
          </a:p>
        </p:txBody>
      </p:sp>
      <p:pic>
        <p:nvPicPr>
          <p:cNvPr id="343061" name="Picture 21" descr="stop_stations_chapter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8420" y="3352800"/>
            <a:ext cx="3649579" cy="2919663"/>
          </a:xfrm>
          <a:prstGeom prst="rect">
            <a:avLst/>
          </a:prstGeom>
          <a:noFill/>
        </p:spPr>
      </p:pic>
      <p:sp>
        <p:nvSpPr>
          <p:cNvPr id="9" name="Rounded Rectangular Callout 8"/>
          <p:cNvSpPr/>
          <p:nvPr/>
        </p:nvSpPr>
        <p:spPr bwMode="auto">
          <a:xfrm>
            <a:off x="1179094" y="3573624"/>
            <a:ext cx="1564105" cy="477008"/>
          </a:xfrm>
          <a:prstGeom prst="wedgeRoundRectCallout">
            <a:avLst>
              <a:gd name="adj1" fmla="val 87009"/>
              <a:gd name="adj2" fmla="val 157409"/>
              <a:gd name="adj3" fmla="val 16667"/>
            </a:avLst>
          </a:prstGeom>
          <a:solidFill>
            <a:srgbClr val="FF99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990000"/>
                </a:solidFill>
              </a:rPr>
              <a:t>Madeleine</a:t>
            </a:r>
            <a:r>
              <a:rPr lang="en-US" sz="2000" dirty="0" smtClean="0"/>
              <a:t>?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68442" y="4860758"/>
            <a:ext cx="3031957" cy="745958"/>
          </a:xfrm>
          <a:prstGeom prst="wedgeRoundRectCallout">
            <a:avLst>
              <a:gd name="adj1" fmla="val 69134"/>
              <a:gd name="adj2" fmla="val 126828"/>
              <a:gd name="adj3" fmla="val 16667"/>
            </a:avLst>
          </a:prstGeom>
          <a:solidFill>
            <a:srgbClr val="BBE0E3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Welches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die </a:t>
            </a:r>
            <a:r>
              <a:rPr lang="en-US" sz="2000" dirty="0" err="1" smtClean="0"/>
              <a:t>nächste</a:t>
            </a:r>
            <a:r>
              <a:rPr lang="en-US" sz="2000" dirty="0" smtClean="0"/>
              <a:t> Station </a:t>
            </a:r>
            <a:r>
              <a:rPr lang="en-US" sz="2000" dirty="0" err="1" smtClean="0"/>
              <a:t>nach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990000"/>
                </a:solidFill>
              </a:rPr>
              <a:t>Concorde</a:t>
            </a:r>
            <a:r>
              <a:rPr lang="en-US" sz="2000" dirty="0" smtClean="0"/>
              <a:t>?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539789" y="4838496"/>
            <a:ext cx="1435770" cy="607799"/>
          </a:xfrm>
          <a:prstGeom prst="wedgeRoundRectCallout">
            <a:avLst>
              <a:gd name="adj1" fmla="val -128600"/>
              <a:gd name="adj2" fmla="val 73367"/>
              <a:gd name="adj3" fmla="val 16667"/>
            </a:avLst>
          </a:prstGeom>
          <a:solidFill>
            <a:srgbClr val="CC99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990000"/>
                </a:solidFill>
              </a:rPr>
              <a:t>Louvre</a:t>
            </a:r>
            <a:r>
              <a:rPr lang="en-US" sz="2000" dirty="0" smtClean="0"/>
              <a:t>?</a:t>
            </a:r>
            <a:endParaRPr lang="en-US" sz="20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79" y="115889"/>
            <a:ext cx="7529383" cy="425288"/>
          </a:xfrm>
        </p:spPr>
        <p:txBody>
          <a:bodyPr/>
          <a:lstStyle/>
          <a:p>
            <a:r>
              <a:rPr lang="de-CH" noProof="0" dirty="0" smtClean="0"/>
              <a:t>Haltestellen</a:t>
            </a:r>
            <a:endParaRPr lang="de-CH" noProof="0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0948" y="998621"/>
            <a:ext cx="8593305" cy="5113338"/>
          </a:xfrm>
        </p:spPr>
        <p:txBody>
          <a:bodyPr/>
          <a:lstStyle/>
          <a:p>
            <a:pPr marL="714375" indent="-714375"/>
            <a:r>
              <a:rPr lang="de-CH" noProof="0" dirty="0" smtClean="0">
                <a:solidFill>
                  <a:schemeClr val="tx1"/>
                </a:solidFill>
              </a:rPr>
              <a:t>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STOP</a:t>
            </a:r>
            <a:r>
              <a:rPr lang="de-CH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hat:</a:t>
            </a:r>
          </a:p>
          <a:p>
            <a:pPr marL="714375" lvl="1" indent="-354013"/>
            <a:r>
              <a:rPr lang="de-CH" noProof="0" dirty="0" smtClean="0">
                <a:solidFill>
                  <a:schemeClr val="tx1"/>
                </a:solidFill>
              </a:rPr>
              <a:t>Eine Referenz zu einer Station; darf nicht 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sein.</a:t>
            </a:r>
          </a:p>
          <a:p>
            <a:pPr marL="714375" lvl="1" indent="-354013"/>
            <a:r>
              <a:rPr lang="de-CH" noProof="0" dirty="0" smtClean="0">
                <a:solidFill>
                  <a:schemeClr val="tx1"/>
                </a:solidFill>
              </a:rPr>
              <a:t>Eine Referenz zur nächsten Haltestelle; 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am Schluss.</a:t>
            </a:r>
            <a:endParaRPr lang="de-CH" noProof="0" dirty="0">
              <a:solidFill>
                <a:schemeClr val="tx1"/>
              </a:solidFill>
            </a:endParaRPr>
          </a:p>
        </p:txBody>
      </p:sp>
      <p:sp>
        <p:nvSpPr>
          <p:cNvPr id="3440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648200"/>
            <a:ext cx="1447800" cy="1143000"/>
          </a:xfrm>
          <a:prstGeom prst="rect">
            <a:avLst/>
          </a:prstGeom>
          <a:solidFill>
            <a:srgbClr val="3399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5200" y="4648200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37873" y="3966411"/>
            <a:ext cx="1604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STOP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7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89095" y="2883569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solidFill>
                  <a:srgbClr val="3333FF"/>
                </a:solidFill>
              </a:rPr>
              <a:t> </a:t>
            </a:r>
            <a:r>
              <a:rPr lang="en-GB" i="1" dirty="0" smtClean="0">
                <a:solidFill>
                  <a:srgbClr val="3333FF"/>
                </a:solidFill>
              </a:rPr>
              <a:t>right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85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3200400"/>
            <a:ext cx="14478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86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32004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71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343400" y="3352800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087" name="Text Box 2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2006" y="5915525"/>
            <a:ext cx="2101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3333FF"/>
                </a:solidFill>
              </a:rPr>
              <a:t>(</a:t>
            </a:r>
            <a:r>
              <a:rPr lang="en-GB" i="1" dirty="0" smtClean="0">
                <a:solidFill>
                  <a:srgbClr val="3333FF"/>
                </a:solidFill>
              </a:rPr>
              <a:t>STATION </a:t>
            </a:r>
            <a:r>
              <a:rPr lang="en-GB" dirty="0">
                <a:solidFill>
                  <a:srgbClr val="3333FF"/>
                </a:solidFill>
              </a:rPr>
              <a:t>)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88" name="Rectangle 2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410200"/>
            <a:ext cx="1447800" cy="3810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089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267200" y="3733800"/>
            <a:ext cx="0" cy="9144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090" name="Text Box 2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71210" y="40386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smtClean="0">
                <a:solidFill>
                  <a:srgbClr val="3333FF"/>
                </a:solidFill>
              </a:rPr>
              <a:t>station</a:t>
            </a:r>
            <a:endParaRPr lang="en-GB" i="1" dirty="0">
              <a:solidFill>
                <a:srgbClr val="3333FF"/>
              </a:solidFill>
            </a:endParaRPr>
          </a:p>
        </p:txBody>
      </p:sp>
      <p:sp>
        <p:nvSpPr>
          <p:cNvPr id="344091" name="Text Box 2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19800" y="2971800"/>
            <a:ext cx="28675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3333FF"/>
                </a:solidFill>
              </a:rPr>
              <a:t> </a:t>
            </a:r>
            <a:r>
              <a:rPr lang="en-GB" dirty="0" smtClean="0"/>
              <a:t>(</a:t>
            </a:r>
            <a:r>
              <a:rPr lang="en-GB" b="1" dirty="0" smtClean="0">
                <a:solidFill>
                  <a:srgbClr val="002060"/>
                </a:solidFill>
              </a:rPr>
              <a:t>Void</a:t>
            </a:r>
            <a:r>
              <a:rPr lang="en-GB" dirty="0" smtClean="0"/>
              <a:t>, </a:t>
            </a:r>
            <a:r>
              <a:rPr lang="en-GB" dirty="0" err="1" smtClean="0"/>
              <a:t>oder</a:t>
            </a:r>
            <a:r>
              <a:rPr lang="en-GB" dirty="0" smtClean="0"/>
              <a:t> </a:t>
            </a:r>
            <a:r>
              <a:rPr lang="en-GB" dirty="0" err="1" smtClean="0"/>
              <a:t>andere</a:t>
            </a:r>
            <a:r>
              <a:rPr lang="en-GB" dirty="0" smtClean="0"/>
              <a:t> </a:t>
            </a:r>
            <a:r>
              <a:rPr lang="en-GB" dirty="0" err="1" smtClean="0"/>
              <a:t>Instanz</a:t>
            </a:r>
            <a:r>
              <a:rPr lang="en-GB" dirty="0" smtClean="0"/>
              <a:t> von </a:t>
            </a:r>
            <a:r>
              <a:rPr lang="en-GB" i="1" dirty="0">
                <a:solidFill>
                  <a:srgbClr val="3333FF"/>
                </a:solidFill>
              </a:rPr>
              <a:t>STOP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Die Schnittstelle der Klasse </a:t>
            </a:r>
            <a:r>
              <a:rPr lang="de-CH" sz="2800" i="1" noProof="0" dirty="0" smtClean="0">
                <a:solidFill>
                  <a:srgbClr val="3333FF"/>
                </a:solidFill>
              </a:rPr>
              <a:t>SIMPLE_STOP</a:t>
            </a:r>
            <a:endParaRPr lang="de-CH" sz="2800" i="1" noProof="0" dirty="0">
              <a:solidFill>
                <a:srgbClr val="3333FF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846221"/>
            <a:ext cx="8305800" cy="5341938"/>
          </a:xfrm>
        </p:spPr>
        <p:txBody>
          <a:bodyPr/>
          <a:lstStyle/>
          <a:p>
            <a:pPr defTabSz="625475">
              <a:lnSpc>
                <a:spcPct val="80000"/>
              </a:lnSpc>
            </a:pPr>
            <a:r>
              <a:rPr lang="de-CH" sz="1800" b="1" noProof="0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noProof="0" dirty="0" smtClean="0">
                <a:solidFill>
                  <a:srgbClr val="0033CC"/>
                </a:solidFill>
              </a:rPr>
              <a:t> </a:t>
            </a:r>
            <a:r>
              <a:rPr lang="de-CH" sz="1800" i="1" noProof="0" dirty="0" smtClean="0">
                <a:solidFill>
                  <a:srgbClr val="0000FF"/>
                </a:solidFill>
              </a:rPr>
              <a:t>SIMPLE_STOP  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feature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endParaRPr lang="de-CH" sz="1600" i="1" noProof="0" dirty="0" smtClean="0">
              <a:solidFill>
                <a:srgbClr val="00990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i="1" noProof="0" dirty="0" smtClean="0">
                <a:solidFill>
                  <a:srgbClr val="009900"/>
                </a:solidFill>
              </a:rPr>
              <a:t>	</a:t>
            </a:r>
            <a:r>
              <a:rPr lang="de-CH" sz="1800" i="1" noProof="0" dirty="0" err="1" smtClean="0"/>
              <a:t>station</a:t>
            </a:r>
            <a:r>
              <a:rPr lang="de-CH" sz="1200" i="1" noProof="0" dirty="0" smtClean="0"/>
              <a:t> 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noProof="0" dirty="0" smtClean="0">
                <a:solidFill>
                  <a:srgbClr val="9933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Station, welche diese Haltestelle repräsentiert.</a:t>
            </a:r>
          </a:p>
          <a:p>
            <a:pPr defTabSz="625475">
              <a:lnSpc>
                <a:spcPct val="80000"/>
              </a:lnSpc>
            </a:pP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err="1" smtClean="0"/>
              <a:t>next</a:t>
            </a:r>
            <a:r>
              <a:rPr lang="de-CH" sz="1200" i="1" noProof="0" dirty="0" smtClean="0"/>
              <a:t> 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SIMPLE_STOP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noProof="0" dirty="0" smtClean="0">
                <a:solidFill>
                  <a:srgbClr val="9933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Nächste Haltestelle der selben Linie.</a:t>
            </a:r>
          </a:p>
          <a:p>
            <a:pPr defTabSz="625475">
              <a:lnSpc>
                <a:spcPct val="80000"/>
              </a:lnSpc>
            </a:pP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err="1" smtClean="0"/>
              <a:t>set_station</a:t>
            </a:r>
            <a:r>
              <a:rPr lang="de-CH" sz="1800" i="1" noProof="0" dirty="0" smtClean="0">
                <a:solidFill>
                  <a:srgbClr val="009900"/>
                </a:solidFill>
              </a:rPr>
              <a:t> </a:t>
            </a:r>
            <a:r>
              <a:rPr lang="de-CH" sz="1800" noProof="0" dirty="0" smtClean="0"/>
              <a:t>(</a:t>
            </a:r>
            <a:r>
              <a:rPr lang="de-CH" sz="1800" i="1" noProof="0" dirty="0" smtClean="0"/>
              <a:t>s</a:t>
            </a:r>
            <a:r>
              <a:rPr lang="de-CH" sz="1100" i="1" noProof="0" dirty="0" smtClean="0"/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</a:t>
            </a:r>
            <a:r>
              <a:rPr lang="de-CH" sz="11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Diese Haltestelle mit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dirty="0" smtClean="0">
                <a:solidFill>
                  <a:srgbClr val="993300"/>
                </a:solidFill>
              </a:rPr>
              <a:t>  assoziieren.</a:t>
            </a: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require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dirty="0" err="1" smtClean="0"/>
              <a:t>station_existiert</a:t>
            </a:r>
            <a:r>
              <a:rPr lang="de-CH" sz="1600" dirty="0" smtClean="0"/>
              <a:t>: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/=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b="1" noProof="0" dirty="0" err="1" smtClean="0">
                <a:solidFill>
                  <a:srgbClr val="002060"/>
                </a:solidFill>
              </a:rPr>
              <a:t>Void</a:t>
            </a:r>
            <a:endParaRPr lang="de-CH" sz="1600" b="1" noProof="0" dirty="0" smtClean="0">
              <a:solidFill>
                <a:srgbClr val="00206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i="1" noProof="0" dirty="0" smtClean="0">
                <a:solidFill>
                  <a:srgbClr val="3333FF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ensure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dirty="0" err="1" smtClean="0"/>
              <a:t>station_gesetzt</a:t>
            </a:r>
            <a:r>
              <a:rPr lang="de-CH" sz="1600" dirty="0" smtClean="0"/>
              <a:t>: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err="1" smtClean="0">
                <a:solidFill>
                  <a:srgbClr val="3333FF"/>
                </a:solidFill>
              </a:rPr>
              <a:t>station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</a:p>
          <a:p>
            <a:pPr defTabSz="625475">
              <a:lnSpc>
                <a:spcPct val="80000"/>
              </a:lnSpc>
            </a:pPr>
            <a:endParaRPr lang="de-CH" sz="1600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smtClean="0"/>
              <a:t>link </a:t>
            </a:r>
            <a:r>
              <a:rPr lang="de-CH" sz="1800" noProof="0" dirty="0" smtClean="0"/>
              <a:t>(</a:t>
            </a:r>
            <a:r>
              <a:rPr lang="de-CH" sz="1800" i="1" noProof="0" dirty="0" smtClean="0">
                <a:solidFill>
                  <a:srgbClr val="3333FF"/>
                </a:solidFill>
              </a:rPr>
              <a:t>s</a:t>
            </a:r>
            <a:r>
              <a:rPr lang="de-CH" sz="11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SIMPLE_STOP</a:t>
            </a:r>
            <a:r>
              <a:rPr lang="de-CH" sz="9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noProof="0" dirty="0" smtClean="0">
                <a:solidFill>
                  <a:srgbClr val="CC0000"/>
                </a:solidFill>
              </a:rPr>
              <a:t>  </a:t>
            </a:r>
            <a:r>
              <a:rPr lang="de-CH" sz="1600" dirty="0" smtClean="0">
                <a:solidFill>
                  <a:srgbClr val="993300"/>
                </a:solidFill>
              </a:rPr>
              <a:t>zur nächsten Haltestelle dieser Linie machen</a:t>
            </a:r>
            <a:r>
              <a:rPr lang="de-CH" sz="1600" noProof="0" dirty="0" smtClean="0">
                <a:solidFill>
                  <a:srgbClr val="993300"/>
                </a:solidFill>
              </a:rPr>
              <a:t>.</a:t>
            </a:r>
          </a:p>
          <a:p>
            <a:pPr defTabSz="625475">
              <a:lnSpc>
                <a:spcPct val="80000"/>
              </a:lnSpc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ensure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noProof="0" dirty="0" err="1" smtClean="0"/>
              <a:t>naechste_gesetzt</a:t>
            </a:r>
            <a:r>
              <a:rPr lang="de-CH" sz="1600" noProof="0" dirty="0" smtClean="0">
                <a:solidFill>
                  <a:srgbClr val="993300"/>
                </a:solidFill>
              </a:rPr>
              <a:t>: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err="1" smtClean="0">
                <a:solidFill>
                  <a:srgbClr val="3333FF"/>
                </a:solidFill>
              </a:rPr>
              <a:t>next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</a:p>
          <a:p>
            <a:pPr defTabSz="625475">
              <a:lnSpc>
                <a:spcPct val="80000"/>
              </a:lnSpc>
            </a:pPr>
            <a:endParaRPr lang="de-CH" sz="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  <a:endParaRPr lang="de-CH" sz="800" b="1" noProof="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smtClean="0"/>
              <a:t>Objekte erzeugen</a:t>
            </a:r>
            <a:endParaRPr lang="de-CH" noProof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06375" y="794332"/>
            <a:ext cx="8680450" cy="1775248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In früheren Beispielen haben </a:t>
            </a:r>
            <a:r>
              <a:rPr lang="de-CH" i="1" noProof="0" dirty="0" smtClean="0">
                <a:solidFill>
                  <a:srgbClr val="3333FF"/>
                </a:solidFill>
              </a:rPr>
              <a:t>Paris</a:t>
            </a:r>
            <a:r>
              <a:rPr lang="de-CH" noProof="0" dirty="0" smtClean="0"/>
              <a:t>, </a:t>
            </a:r>
            <a:r>
              <a:rPr lang="de-CH" i="1" noProof="0" dirty="0" smtClean="0">
                <a:solidFill>
                  <a:srgbClr val="3333FF"/>
                </a:solidFill>
              </a:rPr>
              <a:t>Line8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etc. jeweils vordefinierte Objekte bezeichnet. </a:t>
            </a:r>
            <a:r>
              <a:rPr lang="de-CH" noProof="0" dirty="0" smtClean="0">
                <a:solidFill>
                  <a:srgbClr val="993300"/>
                </a:solidFill>
              </a:rPr>
              <a:t>Wir werden jetzt unsere eigenen Objekte erzeugen.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Unser Ziel: Eine fiktive Metrolinie,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  <a:endParaRPr lang="de-CH" noProof="0" dirty="0">
              <a:solidFill>
                <a:schemeClr val="tx1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235199" y="3075710"/>
            <a:ext cx="4662777" cy="3414424"/>
            <a:chOff x="349" y="1805"/>
            <a:chExt cx="3306" cy="2416"/>
          </a:xfrm>
        </p:grpSpPr>
        <p:sp>
          <p:nvSpPr>
            <p:cNvPr id="276508" name="Rectangle 2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9" y="1811"/>
              <a:ext cx="3306" cy="2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76511" name="Picture 31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63" y="1805"/>
              <a:ext cx="3263" cy="2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3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922588" y="4383088"/>
            <a:ext cx="2390775" cy="1792287"/>
            <a:chOff x="1153" y="2973"/>
            <a:chExt cx="1506" cy="1129"/>
          </a:xfrm>
        </p:grpSpPr>
        <p:sp>
          <p:nvSpPr>
            <p:cNvPr id="276515" name="Line 3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153" y="2973"/>
              <a:ext cx="90" cy="602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16" name="Line 3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306" y="3688"/>
              <a:ext cx="1353" cy="414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1529" y="724829"/>
            <a:ext cx="8790495" cy="603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LINE_BUILDING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TOURISM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  <a:latin typeface="+mn-lt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build_a_line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 -- Eine imaginäre Linie bauen und sie auf der Karte hervorheben.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0" marR="0" lvl="0" indent="0" algn="l" defTabSz="720725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Paris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0" marR="0" lvl="0" indent="0" algn="l" defTabSz="720725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			</a:t>
            </a:r>
          </a:p>
          <a:p>
            <a:pPr marL="0" marR="0" lvl="0" indent="0" algn="l" defTabSz="720725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			</a:t>
            </a:r>
          </a:p>
          <a:p>
            <a:pPr marL="0" marR="0" lvl="0" indent="0" algn="l" defTabSz="720725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			</a:t>
            </a:r>
          </a:p>
          <a:p>
            <a:pPr marL="0" marR="0" lvl="0" indent="0" algn="l" defTabSz="720725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Paris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put_line</a:t>
            </a:r>
            <a:r>
              <a:rPr lang="en-US" sz="1800" i="1" kern="0" dirty="0" smtClean="0">
                <a:solidFill>
                  <a:srgbClr val="3333FF"/>
                </a:solidFill>
              </a:rPr>
              <a:t> (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1800" i="1" kern="0" dirty="0" smtClean="0">
                <a:solidFill>
                  <a:srgbClr val="3333FF"/>
                </a:solidFill>
              </a:rPr>
              <a:t>)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highlight</a:t>
            </a:r>
            <a:endParaRPr lang="en-US" sz="1800" i="1" kern="0" dirty="0" smtClean="0">
              <a:solidFill>
                <a:srgbClr val="3333FF"/>
              </a:solidFill>
              <a:latin typeface="+mn-lt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fancy_line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imaginäre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Linie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Metro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i="1" noProof="0" smtClean="0">
                <a:solidFill>
                  <a:srgbClr val="3333FF"/>
                </a:solidFill>
              </a:rPr>
              <a:t>LINE_BUILDING</a:t>
            </a:r>
            <a:endParaRPr lang="de-CH" i="1" noProof="0">
              <a:solidFill>
                <a:srgbClr val="3333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106" y="1780674"/>
            <a:ext cx="4973661" cy="776383"/>
          </a:xfrm>
          <a:prstGeom prst="roundRect">
            <a:avLst/>
          </a:prstGeom>
          <a:solidFill>
            <a:srgbClr val="66FF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lvl="0" defTabSz="285750">
              <a:spcBef>
                <a:spcPct val="20000"/>
              </a:spcBef>
            </a:pPr>
            <a:r>
              <a:rPr lang="en-US" sz="1800" i="1" dirty="0" smtClean="0">
                <a:solidFill>
                  <a:srgbClr val="3333FF"/>
                </a:solidFill>
              </a:rPr>
              <a:t>stop1</a:t>
            </a:r>
            <a:r>
              <a:rPr lang="en-US" sz="1400" i="1" dirty="0" smtClean="0">
                <a:solidFill>
                  <a:srgbClr val="3333FF"/>
                </a:solidFill>
              </a:rPr>
              <a:t> </a:t>
            </a:r>
            <a:r>
              <a:rPr lang="en-US" sz="1800" dirty="0" smtClean="0">
                <a:solidFill>
                  <a:srgbClr val="3333FF"/>
                </a:solidFill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</a:rPr>
              <a:t> SIMPLE_STOP</a:t>
            </a:r>
          </a:p>
          <a:p>
            <a:pPr lvl="0" defTabSz="285750">
              <a:spcBef>
                <a:spcPct val="20000"/>
              </a:spcBef>
            </a:pPr>
            <a:r>
              <a:rPr lang="en-US" sz="1800" i="1" dirty="0" smtClean="0">
                <a:solidFill>
                  <a:srgbClr val="993300"/>
                </a:solidFill>
              </a:rPr>
              <a:t>			 </a:t>
            </a:r>
            <a:r>
              <a:rPr lang="en-US" sz="1800" dirty="0" smtClean="0">
                <a:solidFill>
                  <a:srgbClr val="993300"/>
                </a:solidFill>
              </a:rPr>
              <a:t>-- </a:t>
            </a:r>
            <a:r>
              <a:rPr lang="en-US" sz="1800" dirty="0" err="1" smtClean="0">
                <a:solidFill>
                  <a:srgbClr val="993300"/>
                </a:solidFill>
              </a:rPr>
              <a:t>Erste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err="1" smtClean="0">
                <a:solidFill>
                  <a:srgbClr val="993300"/>
                </a:solidFill>
              </a:rPr>
              <a:t>Haltestelle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err="1" smtClean="0">
                <a:solidFill>
                  <a:srgbClr val="993300"/>
                </a:solidFill>
              </a:rPr>
              <a:t>dieser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err="1" smtClean="0">
                <a:solidFill>
                  <a:srgbClr val="993300"/>
                </a:solidFill>
              </a:rPr>
              <a:t>Linie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711446" y="3778040"/>
            <a:ext cx="6031833" cy="377976"/>
          </a:xfrm>
          <a:prstGeom prst="roundRect">
            <a:avLst/>
          </a:prstGeom>
          <a:solidFill>
            <a:srgbClr val="66FF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990000"/>
                </a:solidFill>
                <a:latin typeface="Comic Sans MS"/>
              </a:rPr>
              <a:t>-- “</a:t>
            </a:r>
            <a:r>
              <a:rPr lang="en-US" sz="1800" i="1" kern="0" dirty="0" err="1" smtClean="0">
                <a:solidFill>
                  <a:srgbClr val="3333FF"/>
                </a:solidFill>
                <a:latin typeface="Comic Sans MS"/>
              </a:rPr>
              <a:t>fancy_line</a:t>
            </a:r>
            <a:r>
              <a:rPr lang="en-US" sz="1800" kern="0" dirty="0" smtClean="0">
                <a:solidFill>
                  <a:srgbClr val="990000"/>
                </a:solidFill>
                <a:latin typeface="Comic Sans MS"/>
              </a:rPr>
              <a:t>  </a:t>
            </a:r>
            <a:r>
              <a:rPr lang="en-US" sz="1800" kern="0" dirty="0" err="1" smtClean="0">
                <a:solidFill>
                  <a:srgbClr val="990000"/>
                </a:solidFill>
                <a:latin typeface="Comic Sans MS"/>
              </a:rPr>
              <a:t>erzeugen</a:t>
            </a:r>
            <a:r>
              <a:rPr lang="en-US" sz="1800" kern="0" dirty="0" smtClean="0">
                <a:solidFill>
                  <a:srgbClr val="990000"/>
                </a:solidFill>
                <a:latin typeface="Comic Sans MS"/>
              </a:rPr>
              <a:t> und </a:t>
            </a:r>
            <a:r>
              <a:rPr lang="en-US" sz="1800" kern="0" dirty="0" err="1" smtClean="0">
                <a:solidFill>
                  <a:srgbClr val="990000"/>
                </a:solidFill>
                <a:latin typeface="Comic Sans MS"/>
              </a:rPr>
              <a:t>Stationen</a:t>
            </a:r>
            <a:r>
              <a:rPr lang="en-US" sz="1800" kern="0" dirty="0" smtClean="0">
                <a:solidFill>
                  <a:srgbClr val="990000"/>
                </a:solidFill>
                <a:latin typeface="Comic Sans MS"/>
              </a:rPr>
              <a:t> </a:t>
            </a:r>
            <a:r>
              <a:rPr lang="en-US" sz="1800" kern="0" dirty="0" err="1" smtClean="0">
                <a:solidFill>
                  <a:srgbClr val="990000"/>
                </a:solidFill>
                <a:latin typeface="Comic Sans MS"/>
              </a:rPr>
              <a:t>hinzufügen</a:t>
            </a:r>
            <a:r>
              <a:rPr lang="en-US" sz="1800" kern="0" dirty="0" smtClean="0">
                <a:solidFill>
                  <a:srgbClr val="990000"/>
                </a:solidFill>
                <a:latin typeface="Comic Sans MS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SIMPLE_STOP </a:t>
            </a:r>
            <a:r>
              <a:rPr lang="de-CH" dirty="0" smtClean="0"/>
              <a:t>erzeugen</a:t>
            </a:r>
            <a:endParaRPr lang="de-CH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529" y="724829"/>
            <a:ext cx="8790495" cy="603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LINE_BUILDING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TOURISM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lang="en-US" sz="1800" b="1" kern="0" dirty="0" smtClean="0">
              <a:solidFill>
                <a:srgbClr val="003399"/>
              </a:solidFill>
              <a:latin typeface="+mn-lt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build_a_line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de-CH" sz="1800" dirty="0" smtClean="0">
                <a:solidFill>
                  <a:srgbClr val="993300"/>
                </a:solidFill>
              </a:rPr>
              <a:t>-- Eine imaginäre Linie bauen und sie auf der Karte hervorheben.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Paris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display</a:t>
            </a:r>
            <a:r>
              <a:rPr lang="en-US" sz="1800" i="1" kern="0" dirty="0" smtClean="0">
                <a:solidFill>
                  <a:srgbClr val="3333FF"/>
                </a:solidFill>
              </a:rPr>
              <a:t> 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lvl="0"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Paris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put_line</a:t>
            </a:r>
            <a:r>
              <a:rPr lang="en-US" sz="1800" i="1" kern="0" dirty="0" smtClean="0">
                <a:solidFill>
                  <a:srgbClr val="3333FF"/>
                </a:solidFill>
              </a:rPr>
              <a:t> (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1800" i="1" kern="0" dirty="0" smtClean="0">
                <a:solidFill>
                  <a:srgbClr val="3333FF"/>
                </a:solidFill>
              </a:rPr>
              <a:t>)</a:t>
            </a:r>
          </a:p>
          <a:p>
            <a:pPr defTabSz="720725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highlight</a:t>
            </a:r>
            <a:endParaRPr lang="en-US" sz="1800" i="1" kern="0" dirty="0" smtClean="0">
              <a:solidFill>
                <a:srgbClr val="3333FF"/>
              </a:solidFill>
            </a:endParaRP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</a:t>
            </a:r>
            <a:r>
              <a:rPr lang="en-US" sz="1800" b="1" kern="0" dirty="0" smtClean="0">
                <a:solidFill>
                  <a:srgbClr val="003399"/>
                </a:solidFill>
              </a:rPr>
              <a:t>end</a:t>
            </a:r>
            <a:r>
              <a:rPr lang="en-US" sz="1800" b="1" i="1" kern="0" dirty="0" smtClean="0">
                <a:solidFill>
                  <a:srgbClr val="003399"/>
                </a:solidFill>
              </a:rPr>
              <a:t>	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1400" i="1" kern="0" dirty="0" smtClean="0">
                <a:solidFill>
                  <a:srgbClr val="3333FF"/>
                </a:solidFill>
              </a:rPr>
              <a:t> </a:t>
            </a:r>
            <a:r>
              <a:rPr lang="en-US" sz="1800" kern="0" dirty="0" smtClean="0">
                <a:solidFill>
                  <a:srgbClr val="3333FF"/>
                </a:solidFill>
              </a:rPr>
              <a:t>: </a:t>
            </a:r>
            <a:r>
              <a:rPr lang="en-US" sz="1800" i="1" kern="0" dirty="0" smtClean="0">
                <a:solidFill>
                  <a:srgbClr val="3333FF"/>
                </a:solidFill>
              </a:rPr>
              <a:t>LINE</a:t>
            </a:r>
          </a:p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003399"/>
                </a:solidFill>
              </a:rPr>
              <a:t>			</a:t>
            </a:r>
            <a:r>
              <a:rPr lang="en-US" sz="1800" kern="0" dirty="0" smtClean="0">
                <a:solidFill>
                  <a:srgbClr val="993300"/>
                </a:solidFill>
              </a:rPr>
              <a:t>-- </a:t>
            </a:r>
            <a:r>
              <a:rPr lang="en-US" sz="1800" kern="0" dirty="0" err="1" smtClean="0">
                <a:solidFill>
                  <a:srgbClr val="993300"/>
                </a:solidFill>
              </a:rPr>
              <a:t>Eine</a:t>
            </a:r>
            <a:r>
              <a:rPr lang="en-US" sz="1800" kern="0" dirty="0" smtClean="0">
                <a:solidFill>
                  <a:srgbClr val="993300"/>
                </a:solidFill>
              </a:rPr>
              <a:t> </a:t>
            </a:r>
            <a:r>
              <a:rPr lang="en-US" sz="1800" kern="0" dirty="0" err="1" smtClean="0">
                <a:solidFill>
                  <a:srgbClr val="993300"/>
                </a:solidFill>
              </a:rPr>
              <a:t>imaginäre</a:t>
            </a:r>
            <a:r>
              <a:rPr lang="en-US" sz="1800" kern="0" dirty="0" smtClean="0">
                <a:solidFill>
                  <a:srgbClr val="993300"/>
                </a:solidFill>
              </a:rPr>
              <a:t> </a:t>
            </a:r>
            <a:r>
              <a:rPr lang="en-US" sz="1800" kern="0" dirty="0" err="1" smtClean="0">
                <a:solidFill>
                  <a:srgbClr val="993300"/>
                </a:solidFill>
              </a:rPr>
              <a:t>Linie</a:t>
            </a:r>
            <a:r>
              <a:rPr lang="en-US" sz="1800" kern="0" dirty="0" smtClean="0">
                <a:solidFill>
                  <a:srgbClr val="993300"/>
                </a:solidFill>
              </a:rPr>
              <a:t> </a:t>
            </a:r>
            <a:r>
              <a:rPr lang="en-US" sz="1800" kern="0" dirty="0" err="1" smtClean="0">
                <a:solidFill>
                  <a:srgbClr val="993300"/>
                </a:solidFill>
              </a:rPr>
              <a:t>der</a:t>
            </a:r>
            <a:r>
              <a:rPr lang="en-US" sz="1800" kern="0" dirty="0" smtClean="0">
                <a:solidFill>
                  <a:srgbClr val="993300"/>
                </a:solidFill>
              </a:rPr>
              <a:t> Metro</a:t>
            </a:r>
          </a:p>
          <a:p>
            <a:pPr marL="0" marR="0" lvl="0" indent="0" algn="l" defTabSz="720725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106" y="1780674"/>
            <a:ext cx="4661145" cy="776383"/>
          </a:xfrm>
          <a:prstGeom prst="roundRect">
            <a:avLst/>
          </a:prstGeom>
          <a:solidFill>
            <a:srgbClr val="66FF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lvl="0" defTabSz="285750">
              <a:spcBef>
                <a:spcPct val="20000"/>
              </a:spcBef>
            </a:pPr>
            <a:r>
              <a:rPr lang="en-US" sz="1800" i="1" dirty="0" smtClean="0">
                <a:solidFill>
                  <a:srgbClr val="3333FF"/>
                </a:solidFill>
              </a:rPr>
              <a:t>stop1</a:t>
            </a:r>
            <a:r>
              <a:rPr lang="en-US" sz="1400" i="1" dirty="0" smtClean="0">
                <a:solidFill>
                  <a:srgbClr val="3333FF"/>
                </a:solidFill>
              </a:rPr>
              <a:t> </a:t>
            </a:r>
            <a:r>
              <a:rPr lang="en-US" sz="1800" dirty="0" smtClean="0">
                <a:solidFill>
                  <a:srgbClr val="3333FF"/>
                </a:solidFill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</a:rPr>
              <a:t> SIMPLE_STOP</a:t>
            </a:r>
          </a:p>
          <a:p>
            <a:pPr lvl="0" defTabSz="285750">
              <a:spcBef>
                <a:spcPct val="20000"/>
              </a:spcBef>
            </a:pPr>
            <a:r>
              <a:rPr lang="en-US" sz="1800" i="1" dirty="0" smtClean="0">
                <a:solidFill>
                  <a:srgbClr val="993300"/>
                </a:solidFill>
              </a:rPr>
              <a:t>			 </a:t>
            </a:r>
            <a:r>
              <a:rPr lang="en-US" sz="1800" dirty="0" smtClean="0">
                <a:solidFill>
                  <a:srgbClr val="993300"/>
                </a:solidFill>
              </a:rPr>
              <a:t>-- </a:t>
            </a:r>
            <a:r>
              <a:rPr lang="en-US" sz="1800" dirty="0" err="1" smtClean="0">
                <a:solidFill>
                  <a:srgbClr val="993300"/>
                </a:solidFill>
              </a:rPr>
              <a:t>Erste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err="1" smtClean="0">
                <a:solidFill>
                  <a:srgbClr val="993300"/>
                </a:solidFill>
              </a:rPr>
              <a:t>Haltestelle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err="1" smtClean="0">
                <a:solidFill>
                  <a:srgbClr val="993300"/>
                </a:solidFill>
              </a:rPr>
              <a:t>dieser</a:t>
            </a:r>
            <a:r>
              <a:rPr lang="en-US" sz="1800" dirty="0" smtClean="0">
                <a:solidFill>
                  <a:srgbClr val="993300"/>
                </a:solidFill>
              </a:rPr>
              <a:t> </a:t>
            </a:r>
            <a:r>
              <a:rPr lang="en-US" sz="1800" dirty="0" err="1" smtClean="0">
                <a:solidFill>
                  <a:srgbClr val="993300"/>
                </a:solidFill>
              </a:rPr>
              <a:t>Linie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912631" y="3761997"/>
            <a:ext cx="5711546" cy="383084"/>
          </a:xfrm>
          <a:prstGeom prst="roundRect">
            <a:avLst/>
          </a:prstGeom>
          <a:noFill/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lvl="0" defTabSz="72072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449263" algn="l"/>
              </a:tabLst>
              <a:defRPr/>
            </a:pPr>
            <a:r>
              <a:rPr lang="en-US" sz="1800" kern="0" dirty="0" smtClean="0">
                <a:solidFill>
                  <a:srgbClr val="990000"/>
                </a:solidFill>
                <a:latin typeface="Comic Sans MS"/>
              </a:rPr>
              <a:t>-- Erzeuge </a:t>
            </a:r>
            <a:r>
              <a:rPr lang="en-US" sz="1800" i="1" dirty="0" err="1" smtClean="0">
                <a:solidFill>
                  <a:srgbClr val="3333FF"/>
                </a:solidFill>
              </a:rPr>
              <a:t>fancy_line</a:t>
            </a:r>
            <a:r>
              <a:rPr lang="en-US" sz="1800" kern="0" dirty="0" smtClean="0">
                <a:solidFill>
                  <a:srgbClr val="990000"/>
                </a:solidFill>
                <a:latin typeface="Comic Sans MS"/>
              </a:rPr>
              <a:t> und fülle sie mit Stationen: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1662" y="4107445"/>
            <a:ext cx="6946230" cy="776383"/>
          </a:xfrm>
          <a:prstGeom prst="roundRect">
            <a:avLst/>
          </a:prstGeom>
          <a:solidFill>
            <a:srgbClr val="66FF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 rtlCol="0">
            <a:spAutoFit/>
          </a:bodyPr>
          <a:lstStyle/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create</a:t>
            </a:r>
            <a:r>
              <a:rPr lang="en-US" sz="1800" i="1" dirty="0" smtClean="0">
                <a:solidFill>
                  <a:srgbClr val="3333FF"/>
                </a:solidFill>
              </a:rPr>
              <a:t> stop1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-- “</a:t>
            </a:r>
            <a:r>
              <a:rPr lang="en-US" sz="1800" dirty="0" err="1" smtClean="0">
                <a:solidFill>
                  <a:srgbClr val="C00000"/>
                </a:solidFill>
              </a:rPr>
              <a:t>Mehr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Stationen erzeugen</a:t>
            </a:r>
            <a:r>
              <a:rPr lang="en-US" sz="1800" dirty="0" smtClean="0">
                <a:solidFill>
                  <a:srgbClr val="C00000"/>
                </a:solidFill>
              </a:rPr>
              <a:t> und</a:t>
            </a:r>
            <a:r>
              <a:rPr lang="en-US" sz="1800" dirty="0" smtClean="0">
                <a:solidFill>
                  <a:srgbClr val="CC0000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fancy_line</a:t>
            </a:r>
            <a:r>
              <a:rPr lang="en-US" sz="1800" dirty="0" smtClean="0">
                <a:solidFill>
                  <a:srgbClr val="CC0000"/>
                </a:solidFill>
              </a:rPr>
              <a:t>  </a:t>
            </a:r>
            <a:r>
              <a:rPr lang="en-US" sz="1800" dirty="0" err="1" smtClean="0">
                <a:solidFill>
                  <a:srgbClr val="CC0000"/>
                </a:solidFill>
              </a:rPr>
              <a:t>fertig</a:t>
            </a:r>
            <a:r>
              <a:rPr lang="en-US" sz="1800" dirty="0" smtClean="0">
                <a:solidFill>
                  <a:srgbClr val="CC0000"/>
                </a:solidFill>
              </a:rPr>
              <a:t> </a:t>
            </a:r>
            <a:r>
              <a:rPr lang="en-US" sz="1800" dirty="0" err="1" smtClean="0">
                <a:solidFill>
                  <a:srgbClr val="CC0000"/>
                </a:solidFill>
              </a:rPr>
              <a:t>bauen</a:t>
            </a:r>
            <a:r>
              <a:rPr lang="en-US" sz="1800" dirty="0" smtClean="0">
                <a:solidFill>
                  <a:srgbClr val="CC0000"/>
                </a:solidFill>
              </a:rPr>
              <a:t>”</a:t>
            </a:r>
            <a:endParaRPr lang="en-US" sz="1800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38793" y="3411793"/>
            <a:ext cx="1572208" cy="635013"/>
          </a:xfrm>
          <a:prstGeom prst="wedgeRoundRectCallout">
            <a:avLst>
              <a:gd name="adj1" fmla="val 59112"/>
              <a:gd name="adj2" fmla="val 85588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Erzeugungs-instruktion</a:t>
            </a:r>
            <a:endParaRPr lang="en-US" sz="2000" dirty="0" smtClean="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5860827" y="3124904"/>
            <a:ext cx="3137029" cy="592331"/>
          </a:xfrm>
          <a:prstGeom prst="wedgeRoundRectCallout">
            <a:avLst>
              <a:gd name="adj1" fmla="val -61088"/>
              <a:gd name="adj2" fmla="val 73093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Jetzt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gewöhnlicher</a:t>
            </a:r>
            <a:r>
              <a:rPr lang="en-US" sz="2000" dirty="0" smtClean="0"/>
              <a:t> </a:t>
            </a:r>
            <a:r>
              <a:rPr lang="en-US" sz="2000" dirty="0" err="1" smtClean="0"/>
              <a:t>Kommentar</a:t>
            </a:r>
            <a:endParaRPr lang="en-US" sz="2000" dirty="0" smtClean="0"/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330712" y="5075256"/>
            <a:ext cx="2220686" cy="394608"/>
          </a:xfrm>
          <a:prstGeom prst="wedgeRoundRectCallout">
            <a:avLst>
              <a:gd name="adj1" fmla="val -58056"/>
              <a:gd name="adj2" fmla="val -121241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Neuer</a:t>
            </a:r>
            <a:r>
              <a:rPr lang="en-US" sz="2000" dirty="0" smtClean="0"/>
              <a:t> </a:t>
            </a:r>
            <a:r>
              <a:rPr lang="en-US" sz="2000" dirty="0" err="1" smtClean="0"/>
              <a:t>Pseudocode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9" y="106364"/>
            <a:ext cx="7537126" cy="453474"/>
          </a:xfrm>
        </p:spPr>
        <p:txBody>
          <a:bodyPr/>
          <a:lstStyle/>
          <a:p>
            <a:r>
              <a:rPr lang="de-CH" noProof="0" dirty="0" smtClean="0"/>
              <a:t>Erzeugungsinstruktion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58200" cy="1495926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Grundoperation, um Objekte während der Laufzeit zu erzeugen:</a:t>
            </a: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Erzeugt ein neues Objekt im Speicher.</a:t>
            </a: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Bindet eine Entität daran.</a:t>
            </a:r>
          </a:p>
          <a:p>
            <a:endParaRPr lang="de-CH" noProof="0" dirty="0"/>
          </a:p>
        </p:txBody>
      </p:sp>
      <p:sp>
        <p:nvSpPr>
          <p:cNvPr id="3860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38100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3581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stop1</a:t>
            </a:r>
          </a:p>
        </p:txBody>
      </p:sp>
      <p:grpSp>
        <p:nvGrpSpPr>
          <p:cNvPr id="2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667000" y="3581400"/>
            <a:ext cx="5613400" cy="2014538"/>
            <a:chOff x="1680" y="2256"/>
            <a:chExt cx="3536" cy="1269"/>
          </a:xfrm>
        </p:grpSpPr>
        <p:sp>
          <p:nvSpPr>
            <p:cNvPr id="386054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680" y="2496"/>
              <a:ext cx="1008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6057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76" y="3275"/>
              <a:ext cx="1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solidFill>
                    <a:srgbClr val="006400"/>
                  </a:solidFill>
                </a:rPr>
                <a:t>(</a:t>
              </a:r>
              <a:r>
                <a:rPr lang="en-GB" sz="2000" i="1" dirty="0">
                  <a:solidFill>
                    <a:srgbClr val="3333FF"/>
                  </a:solidFill>
                </a:rPr>
                <a:t>SIMPLE_STOP</a:t>
              </a:r>
              <a:r>
                <a:rPr lang="en-GB" sz="2000" dirty="0">
                  <a:solidFill>
                    <a:srgbClr val="006400"/>
                  </a:solidFill>
                </a:rPr>
                <a:t>)</a:t>
              </a:r>
              <a:endParaRPr lang="en-GB" sz="2000" i="1" dirty="0">
                <a:solidFill>
                  <a:srgbClr val="006400"/>
                </a:solidFill>
              </a:endParaRPr>
            </a:p>
          </p:txBody>
        </p:sp>
        <p:sp>
          <p:nvSpPr>
            <p:cNvPr id="386058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2" y="2256"/>
              <a:ext cx="7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solidFill>
                    <a:srgbClr val="3333FF"/>
                  </a:solidFill>
                </a:rPr>
                <a:t> next</a:t>
              </a:r>
            </a:p>
          </p:txBody>
        </p:sp>
        <p:sp>
          <p:nvSpPr>
            <p:cNvPr id="386059" name="Rectangle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72" y="2400"/>
              <a:ext cx="912" cy="480"/>
            </a:xfrm>
            <a:prstGeom prst="rect">
              <a:avLst/>
            </a:prstGeom>
            <a:noFill/>
            <a:ln w="19050">
              <a:solidFill>
                <a:srgbClr val="0064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60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072" y="2400"/>
              <a:ext cx="912" cy="240"/>
            </a:xfrm>
            <a:prstGeom prst="rect">
              <a:avLst/>
            </a:prstGeom>
            <a:noFill/>
            <a:ln w="19050">
              <a:solidFill>
                <a:srgbClr val="0064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061" name="Line 1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00" y="2496"/>
              <a:ext cx="1008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6062" name="Line 1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3552" y="2736"/>
              <a:ext cx="0" cy="576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6063" name="Text Box 1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04" y="2928"/>
              <a:ext cx="7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solidFill>
                    <a:srgbClr val="3333FF"/>
                  </a:solidFill>
                </a:rPr>
                <a:t> station</a:t>
              </a:r>
            </a:p>
          </p:txBody>
        </p:sp>
        <p:sp>
          <p:nvSpPr>
            <p:cNvPr id="386064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4464" y="2352"/>
              <a:ext cx="288" cy="288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6066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680" y="2496"/>
              <a:ext cx="1392" cy="0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6067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V="1">
              <a:off x="3408" y="3216"/>
              <a:ext cx="288" cy="192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6068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06317" y="4693236"/>
            <a:ext cx="2197768" cy="510778"/>
          </a:xfrm>
          <a:prstGeom prst="roundRect">
            <a:avLst/>
          </a:prstGeom>
          <a:solidFill>
            <a:srgbClr val="00FF99"/>
          </a:solidFill>
          <a:ln w="9525">
            <a:solidFill>
              <a:srgbClr val="CC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 stop1</a:t>
            </a:r>
          </a:p>
        </p:txBody>
      </p:sp>
      <p:sp>
        <p:nvSpPr>
          <p:cNvPr id="386070" name="Line 2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038600" y="3733800"/>
            <a:ext cx="457200" cy="457200"/>
          </a:xfrm>
          <a:prstGeom prst="line">
            <a:avLst/>
          </a:prstGeom>
          <a:noFill/>
          <a:ln w="6350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6071" name="Line 2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67000" y="3962400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6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68" grpId="0" animBg="1"/>
      <p:bldP spid="386070" grpId="0" animBg="1"/>
      <p:bldP spid="3860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9248" y="115888"/>
            <a:ext cx="7529189" cy="443949"/>
          </a:xfrm>
        </p:spPr>
        <p:txBody>
          <a:bodyPr/>
          <a:lstStyle/>
          <a:p>
            <a:r>
              <a:rPr lang="de-CH" dirty="0" smtClean="0"/>
              <a:t>Der Typ eines erzeugten Objektes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Jede Entität ist mit einem gewissen Typ </a:t>
            </a:r>
            <a:r>
              <a:rPr lang="de-CH" noProof="0" dirty="0" smtClean="0">
                <a:solidFill>
                  <a:srgbClr val="993300"/>
                </a:solidFill>
              </a:rPr>
              <a:t>deklariert</a:t>
            </a:r>
            <a:r>
              <a:rPr lang="de-CH" noProof="0" dirty="0" smtClean="0">
                <a:solidFill>
                  <a:schemeClr val="tx1"/>
                </a:solidFill>
              </a:rPr>
              <a:t>:</a:t>
            </a:r>
          </a:p>
          <a:p>
            <a:endParaRPr lang="de-CH" sz="800" i="1" noProof="0" dirty="0" smtClean="0">
              <a:solidFill>
                <a:srgbClr val="009900"/>
              </a:solidFill>
            </a:endParaRPr>
          </a:p>
          <a:p>
            <a:r>
              <a:rPr lang="de-CH" i="1" noProof="0" dirty="0" smtClean="0">
                <a:solidFill>
                  <a:srgbClr val="009900"/>
                </a:solidFill>
              </a:rPr>
              <a:t>	</a:t>
            </a:r>
            <a:r>
              <a:rPr lang="de-CH" i="1" noProof="0" dirty="0" smtClean="0"/>
              <a:t>stop1</a:t>
            </a:r>
            <a:r>
              <a:rPr lang="de-CH" noProof="0" dirty="0" smtClean="0"/>
              <a:t>:</a:t>
            </a:r>
            <a:r>
              <a:rPr lang="de-CH" i="1" noProof="0" dirty="0" smtClean="0"/>
              <a:t> SIMPLE_STO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</a:p>
          <a:p>
            <a:endParaRPr lang="de-CH" i="1" noProof="0" dirty="0" smtClean="0">
              <a:solidFill>
                <a:srgbClr val="009900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Eine Erzeugungsinstruktion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endParaRPr lang="de-CH" i="1" noProof="0" dirty="0" smtClean="0">
              <a:solidFill>
                <a:srgbClr val="009900"/>
              </a:solidFill>
            </a:endParaRPr>
          </a:p>
          <a:p>
            <a:r>
              <a:rPr lang="de-CH" b="1" noProof="0" dirty="0" smtClean="0">
                <a:solidFill>
                  <a:schemeClr val="accent2"/>
                </a:solidFill>
              </a:rPr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/>
              <a:t>stop1</a:t>
            </a:r>
          </a:p>
          <a:p>
            <a:endParaRPr lang="de-CH" sz="800" i="1" noProof="0" dirty="0" smtClean="0">
              <a:solidFill>
                <a:srgbClr val="009900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p</a:t>
            </a:r>
            <a:r>
              <a:rPr lang="de-CH" noProof="0" dirty="0" err="1" smtClean="0">
                <a:solidFill>
                  <a:schemeClr val="tx1"/>
                </a:solidFill>
              </a:rPr>
              <a:t>roduziert</a:t>
            </a:r>
            <a:r>
              <a:rPr lang="de-CH" noProof="0" dirty="0" smtClean="0">
                <a:solidFill>
                  <a:schemeClr val="tx1"/>
                </a:solidFill>
              </a:rPr>
              <a:t> während der Laufzeit ein Objekt dieses Typs.</a:t>
            </a:r>
            <a:endParaRPr lang="de-CH" noProof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0587" y="100014"/>
            <a:ext cx="7531975" cy="469154"/>
          </a:xfrm>
        </p:spPr>
        <p:txBody>
          <a:bodyPr/>
          <a:lstStyle/>
          <a:p>
            <a:r>
              <a:rPr lang="de-CH" dirty="0" smtClean="0"/>
              <a:t>Eine Linie mit drei Haltestellen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0789" y="810126"/>
            <a:ext cx="8382000" cy="569496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Wir möchten jetzt drei Haltestellen hinzufügen.</a:t>
            </a:r>
          </a:p>
          <a:p>
            <a:endParaRPr lang="de-CH" noProof="0" dirty="0" smtClean="0"/>
          </a:p>
          <a:p>
            <a:endParaRPr lang="de-CH" noProof="0" dirty="0"/>
          </a:p>
        </p:txBody>
      </p:sp>
      <p:grpSp>
        <p:nvGrpSpPr>
          <p:cNvPr id="2" name="Group 2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61950" y="3694113"/>
            <a:ext cx="3376613" cy="2809875"/>
            <a:chOff x="1045" y="1585"/>
            <a:chExt cx="3306" cy="2416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045" y="1585"/>
              <a:ext cx="3306" cy="2416"/>
              <a:chOff x="349" y="1805"/>
              <a:chExt cx="3306" cy="2416"/>
            </a:xfrm>
          </p:grpSpPr>
          <p:sp>
            <p:nvSpPr>
              <p:cNvPr id="348176" name="Rectangle 1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49" y="1811"/>
                <a:ext cx="3306" cy="24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48177" name="Picture 17"/>
              <p:cNvPicPr>
                <a:picLocks noChangeAspect="1" noChangeArrowheads="1"/>
              </p:cNvPicPr>
              <p:nvPr>
                <p:custDataLst>
                  <p:tags r:id="rId19"/>
                </p:custDataLst>
              </p:nvPr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363" y="1805"/>
                <a:ext cx="3263" cy="2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841" y="2761"/>
              <a:ext cx="1506" cy="1129"/>
              <a:chOff x="1153" y="2973"/>
              <a:chExt cx="1506" cy="1129"/>
            </a:xfrm>
          </p:grpSpPr>
          <p:sp>
            <p:nvSpPr>
              <p:cNvPr id="348179" name="Line 19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153" y="2973"/>
                <a:ext cx="90" cy="602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180" name="Line 20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06" y="3688"/>
                <a:ext cx="1353" cy="414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182" name="Oval 2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24338" y="2563813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3" name="Text Box 2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33863" y="257175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/>
              <a:t>3</a:t>
            </a:r>
          </a:p>
        </p:txBody>
      </p:sp>
      <p:sp>
        <p:nvSpPr>
          <p:cNvPr id="348184" name="Oval 2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56138" y="417195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5" name="Text Box 2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56138" y="417195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2</a:t>
            </a:r>
          </a:p>
        </p:txBody>
      </p:sp>
      <p:sp>
        <p:nvSpPr>
          <p:cNvPr id="348186" name="Oval 2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75538" y="478155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7" name="Text Box 2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75538" y="478155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1</a:t>
            </a:r>
          </a:p>
        </p:txBody>
      </p:sp>
      <p:sp>
        <p:nvSpPr>
          <p:cNvPr id="348188" name="Line 2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32300" y="2971800"/>
            <a:ext cx="334963" cy="1163638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189" name="Line 2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37138" y="4476750"/>
            <a:ext cx="2438400" cy="457200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190" name="Text 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11882" y="2544763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 err="1">
                <a:solidFill>
                  <a:srgbClr val="3333FF"/>
                </a:solidFill>
              </a:rPr>
              <a:t>Station_Balard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348191" name="Text Box 3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60938" y="386715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 err="1">
                <a:solidFill>
                  <a:srgbClr val="3333FF"/>
                </a:solidFill>
              </a:rPr>
              <a:t>Station_Issy</a:t>
            </a:r>
            <a:endParaRPr lang="en-GB" sz="2000" i="1" dirty="0">
              <a:solidFill>
                <a:srgbClr val="3333FF"/>
              </a:solidFill>
            </a:endParaRPr>
          </a:p>
        </p:txBody>
      </p:sp>
      <p:sp>
        <p:nvSpPr>
          <p:cNvPr id="348192" name="Text Box 3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24550" y="530383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Station_Montrouge</a:t>
            </a:r>
          </a:p>
        </p:txBody>
      </p:sp>
      <p:sp>
        <p:nvSpPr>
          <p:cNvPr id="22" name="Rectangle 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5063" y="1403683"/>
            <a:ext cx="8382000" cy="100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Erstes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deklarieren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entsprechenden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Attribute: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stop3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SIMPLE_STOP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2" grpId="0" animBg="1"/>
      <p:bldP spid="348183" grpId="0"/>
      <p:bldP spid="348184" grpId="0" animBg="1"/>
      <p:bldP spid="348185" grpId="0"/>
      <p:bldP spid="348186" grpId="0" animBg="1"/>
      <p:bldP spid="348187" grpId="0"/>
      <p:bldP spid="348188" grpId="0" animBg="1"/>
      <p:bldP spid="348189" grpId="0" animBg="1"/>
      <p:bldP spid="348190" grpId="0"/>
      <p:bldP spid="348191" grpId="0"/>
      <p:bldP spid="348192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03158" y="2615172"/>
            <a:ext cx="3794878" cy="3048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1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89050" y="4477043"/>
            <a:ext cx="1874838" cy="6096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79917" y="123826"/>
            <a:ext cx="7241657" cy="436012"/>
          </a:xfrm>
        </p:spPr>
        <p:txBody>
          <a:bodyPr/>
          <a:lstStyle/>
          <a:p>
            <a:r>
              <a:rPr lang="de-CH" i="1" noProof="0" smtClean="0">
                <a:solidFill>
                  <a:srgbClr val="3333FF"/>
                </a:solidFill>
              </a:rPr>
              <a:t>build_a_line</a:t>
            </a:r>
            <a:endParaRPr lang="de-CH" i="1" noProof="0">
              <a:solidFill>
                <a:srgbClr val="3333FF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558589" y="2625552"/>
            <a:ext cx="3489158" cy="455889"/>
          </a:xfrm>
          <a:prstGeom prst="wedgeRoundRectCallout">
            <a:avLst>
              <a:gd name="adj1" fmla="val -65201"/>
              <a:gd name="adj2" fmla="val -2926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Vordefiniert</a:t>
            </a:r>
            <a:r>
              <a:rPr lang="en-US" sz="2000" dirty="0" smtClean="0"/>
              <a:t> </a:t>
            </a:r>
            <a:r>
              <a:rPr lang="en-US" sz="2000" dirty="0" err="1" smtClean="0"/>
              <a:t>in</a:t>
            </a:r>
            <a:r>
              <a:rPr lang="en-US" sz="2000" i="1" dirty="0" err="1" smtClean="0">
                <a:solidFill>
                  <a:srgbClr val="3333FF"/>
                </a:solidFill>
              </a:rPr>
              <a:t>TOURISM</a:t>
            </a:r>
            <a:endParaRPr lang="en-US" sz="2000" i="1" dirty="0" smtClean="0">
              <a:solidFill>
                <a:srgbClr val="3333FF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898004" y="4308066"/>
            <a:ext cx="3017395" cy="455889"/>
          </a:xfrm>
          <a:prstGeom prst="wedgeRoundRectCallout">
            <a:avLst>
              <a:gd name="adj1" fmla="val -63002"/>
              <a:gd name="adj2" fmla="val 13907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Immer</a:t>
            </a:r>
            <a:r>
              <a:rPr lang="en-US" sz="2000" dirty="0" smtClean="0"/>
              <a:t> </a:t>
            </a: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Pseudocode</a:t>
            </a:r>
            <a:r>
              <a:rPr lang="en-US" sz="2000" dirty="0" smtClean="0"/>
              <a:t>!</a:t>
            </a:r>
            <a:endParaRPr lang="en-US" sz="2000" i="1" dirty="0" smtClean="0">
              <a:solidFill>
                <a:srgbClr val="3333FF"/>
              </a:solidFill>
            </a:endParaRPr>
          </a:p>
        </p:txBody>
      </p:sp>
      <p:sp>
        <p:nvSpPr>
          <p:cNvPr id="3502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en-US" sz="1600" i="1" dirty="0" err="1" smtClean="0">
                <a:solidFill>
                  <a:srgbClr val="3333FF"/>
                </a:solidFill>
                <a:latin typeface="Comic Sans MS" pitchFamily="66" charset="0"/>
              </a:rPr>
              <a:t>build_a_line</a:t>
            </a:r>
            <a:endParaRPr lang="en-US" sz="1600" b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 -- Eine imaginäre Linie bauen und sie auf der Karte hervorheben.</a:t>
            </a:r>
            <a:endParaRPr lang="en-US" sz="1600" dirty="0">
              <a:solidFill>
                <a:srgbClr val="993300"/>
              </a:solidFill>
              <a:latin typeface="Comic Sans MS" pitchFamily="66" charset="0"/>
            </a:endParaRPr>
          </a:p>
          <a:p>
            <a:pPr defTabSz="28575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		do</a:t>
            </a:r>
          </a:p>
          <a:p>
            <a:pPr defTabSz="28575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Paris</a:t>
            </a:r>
            <a:r>
              <a:rPr lang="en-US" sz="2800" dirty="0" err="1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display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993300"/>
                </a:solidFill>
                <a:latin typeface="Comic Sans MS" pitchFamily="66" charset="0"/>
              </a:rPr>
              <a:t>			</a:t>
            </a:r>
            <a:r>
              <a:rPr lang="en-US" sz="1600" dirty="0" smtClean="0">
                <a:solidFill>
                  <a:srgbClr val="993300"/>
                </a:solidFill>
                <a:latin typeface="Comic Sans MS" pitchFamily="66" charset="0"/>
              </a:rPr>
              <a:t>	</a:t>
            </a:r>
            <a:r>
              <a:rPr lang="en-US" sz="1600" dirty="0" smtClean="0">
                <a:solidFill>
                  <a:srgbClr val="3333FF"/>
                </a:solidFill>
                <a:latin typeface="Comic Sans MS" pitchFamily="66" charset="0"/>
              </a:rPr>
              <a:t>-- Erzeuge die Stops und weise jedem seine Station zu:</a:t>
            </a:r>
            <a:endParaRPr lang="en-US" sz="1600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stop1</a:t>
            </a:r>
          </a:p>
          <a:p>
            <a:pPr defTabSz="28575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stop1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set_station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Station_Montrouge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stop2</a:t>
            </a:r>
          </a:p>
          <a:p>
            <a:pPr defTabSz="28575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stop2</a:t>
            </a:r>
            <a:r>
              <a:rPr lang="en-US" sz="2800" dirty="0"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set_station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Station_Issy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stop3</a:t>
            </a:r>
          </a:p>
          <a:p>
            <a:pPr defTabSz="28575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stop3</a:t>
            </a:r>
            <a:r>
              <a:rPr lang="en-US" sz="2800" dirty="0"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set_station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Station_Balard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endParaRPr lang="en-US" sz="1600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993300"/>
                </a:solidFill>
                <a:latin typeface="Comic Sans MS" pitchFamily="66" charset="0"/>
              </a:rPr>
              <a:t>			</a:t>
            </a:r>
            <a:r>
              <a:rPr lang="en-US" sz="1600" i="1" dirty="0" smtClean="0">
                <a:solidFill>
                  <a:srgbClr val="993300"/>
                </a:solidFill>
                <a:latin typeface="Comic Sans MS" pitchFamily="66" charset="0"/>
              </a:rPr>
              <a:t>	</a:t>
            </a:r>
            <a:r>
              <a:rPr lang="en-US" sz="16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-- Verbinde jeden Stop mit dem nächsten:</a:t>
            </a:r>
          </a:p>
          <a:p>
            <a:pPr defTabSz="28575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 stop1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link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stop2</a:t>
            </a:r>
            <a:r>
              <a:rPr lang="en-US" sz="10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</a:p>
          <a:p>
            <a:pPr defTabSz="28575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 stop2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link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stop3</a:t>
            </a:r>
            <a:r>
              <a:rPr lang="en-US" sz="10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defTabSz="285750">
              <a:lnSpc>
                <a:spcPct val="13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i="1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en-US" sz="1600" dirty="0" smtClean="0">
                <a:solidFill>
                  <a:srgbClr val="993300"/>
                </a:solidFill>
                <a:latin typeface="Comic Sans MS" pitchFamily="66" charset="0"/>
              </a:rPr>
              <a:t>-- “</a:t>
            </a:r>
            <a:r>
              <a:rPr lang="en-US" sz="1600" i="1" dirty="0" err="1" smtClean="0">
                <a:solidFill>
                  <a:srgbClr val="3333FF"/>
                </a:solidFill>
                <a:latin typeface="Comic Sans MS" pitchFamily="66" charset="0"/>
              </a:rPr>
              <a:t>fancy_line</a:t>
            </a:r>
            <a:r>
              <a:rPr lang="en-US" sz="1600" dirty="0" smtClean="0">
                <a:solidFill>
                  <a:srgbClr val="CC000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993300"/>
                </a:solidFill>
              </a:rPr>
              <a:t>erzeugen</a:t>
            </a:r>
            <a:r>
              <a:rPr lang="en-US" sz="1600" dirty="0" smtClean="0">
                <a:solidFill>
                  <a:srgbClr val="993300"/>
                </a:solidFill>
              </a:rPr>
              <a:t> und </a:t>
            </a:r>
            <a:r>
              <a:rPr lang="en-US" sz="1600" dirty="0" err="1" smtClean="0">
                <a:solidFill>
                  <a:srgbClr val="993300"/>
                </a:solidFill>
              </a:rPr>
              <a:t>ihr</a:t>
            </a:r>
            <a:r>
              <a:rPr lang="en-US" sz="1600" dirty="0" smtClean="0">
                <a:solidFill>
                  <a:srgbClr val="993300"/>
                </a:solidFill>
              </a:rPr>
              <a:t> die </a:t>
            </a:r>
            <a:r>
              <a:rPr lang="en-US" sz="1600" dirty="0" err="1" smtClean="0">
                <a:solidFill>
                  <a:srgbClr val="993300"/>
                </a:solidFill>
              </a:rPr>
              <a:t>eben</a:t>
            </a:r>
            <a:r>
              <a:rPr lang="en-US" sz="1600" dirty="0" smtClean="0">
                <a:solidFill>
                  <a:srgbClr val="993300"/>
                </a:solidFill>
              </a:rPr>
              <a:t> </a:t>
            </a:r>
            <a:r>
              <a:rPr lang="en-US" sz="1600" dirty="0" err="1" smtClean="0">
                <a:solidFill>
                  <a:srgbClr val="993300"/>
                </a:solidFill>
              </a:rPr>
              <a:t>erstellten</a:t>
            </a:r>
            <a:r>
              <a:rPr lang="en-US" sz="1600" dirty="0" smtClean="0">
                <a:solidFill>
                  <a:srgbClr val="993300"/>
                </a:solidFill>
              </a:rPr>
              <a:t> </a:t>
            </a:r>
            <a:r>
              <a:rPr lang="en-US" sz="1600" dirty="0" err="1" smtClean="0">
                <a:solidFill>
                  <a:srgbClr val="993300"/>
                </a:solidFill>
              </a:rPr>
              <a:t>Haltestellen</a:t>
            </a:r>
            <a:r>
              <a:rPr lang="en-US" sz="1600" dirty="0" smtClean="0">
                <a:solidFill>
                  <a:srgbClr val="993300"/>
                </a:solidFill>
              </a:rPr>
              <a:t> </a:t>
            </a:r>
            <a:r>
              <a:rPr lang="en-US" sz="1600" dirty="0" err="1" smtClean="0">
                <a:solidFill>
                  <a:srgbClr val="993300"/>
                </a:solidFill>
              </a:rPr>
              <a:t>zuweisen</a:t>
            </a:r>
            <a:r>
              <a:rPr lang="en-US" sz="1600" dirty="0" smtClean="0">
                <a:solidFill>
                  <a:srgbClr val="993300"/>
                </a:solidFill>
              </a:rPr>
              <a:t>.”</a:t>
            </a:r>
            <a:endParaRPr lang="en-US" sz="1600" dirty="0">
              <a:solidFill>
                <a:srgbClr val="993300"/>
              </a:solidFill>
              <a:latin typeface="Comic Sans MS" pitchFamily="66" charset="0"/>
            </a:endParaRPr>
          </a:p>
          <a:p>
            <a:pPr defTabSz="285750">
              <a:lnSpc>
                <a:spcPct val="40000"/>
              </a:lnSpc>
              <a:spcBef>
                <a:spcPct val="20000"/>
              </a:spcBef>
            </a:pPr>
            <a:r>
              <a:rPr lang="en-US" sz="1600" i="1" dirty="0" smtClean="0">
                <a:solidFill>
                  <a:srgbClr val="3333FF"/>
                </a:solidFill>
              </a:rPr>
              <a:t>			</a:t>
            </a:r>
            <a:r>
              <a:rPr lang="en-US" sz="1600" i="1" dirty="0" err="1" smtClean="0">
                <a:solidFill>
                  <a:srgbClr val="3333FF"/>
                </a:solidFill>
              </a:rPr>
              <a:t>Paris</a:t>
            </a:r>
            <a:r>
              <a:rPr lang="en-US" sz="2800" dirty="0" err="1" smtClean="0">
                <a:solidFill>
                  <a:srgbClr val="3333FF"/>
                </a:solidFill>
              </a:rPr>
              <a:t>.</a:t>
            </a:r>
            <a:r>
              <a:rPr lang="en-US" sz="1600" i="1" dirty="0" err="1" smtClean="0">
                <a:solidFill>
                  <a:srgbClr val="3333FF"/>
                </a:solidFill>
              </a:rPr>
              <a:t>put_line</a:t>
            </a:r>
            <a:r>
              <a:rPr lang="en-US" sz="1600" i="1" dirty="0" smtClean="0">
                <a:solidFill>
                  <a:srgbClr val="3333FF"/>
                </a:solidFill>
              </a:rPr>
              <a:t> (</a:t>
            </a:r>
            <a:r>
              <a:rPr lang="en-US" sz="1600" i="1" dirty="0" err="1" smtClean="0">
                <a:solidFill>
                  <a:srgbClr val="3333FF"/>
                </a:solidFill>
              </a:rPr>
              <a:t>fancy_line</a:t>
            </a:r>
            <a:r>
              <a:rPr lang="en-US" sz="1600" i="1" dirty="0" smtClean="0">
                <a:solidFill>
                  <a:srgbClr val="3333FF"/>
                </a:solidFill>
              </a:rPr>
              <a:t>)</a:t>
            </a:r>
          </a:p>
          <a:p>
            <a:pPr defTabSz="28575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i="1" dirty="0" err="1" smtClean="0">
                <a:solidFill>
                  <a:srgbClr val="3333FF"/>
                </a:solidFill>
                <a:latin typeface="Comic Sans MS" pitchFamily="66" charset="0"/>
              </a:rPr>
              <a:t>fancy_line</a:t>
            </a:r>
            <a:r>
              <a:rPr lang="en-US" sz="28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 err="1" smtClean="0">
                <a:solidFill>
                  <a:srgbClr val="3333FF"/>
                </a:solidFill>
              </a:rPr>
              <a:t>highlight</a:t>
            </a:r>
            <a:endParaRPr lang="en-US" sz="1600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</a:t>
            </a: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7" y="100013"/>
            <a:ext cx="8334694" cy="478485"/>
          </a:xfrm>
        </p:spPr>
        <p:txBody>
          <a:bodyPr/>
          <a:lstStyle/>
          <a:p>
            <a:r>
              <a:rPr lang="de-CH" sz="2600" noProof="0" dirty="0" smtClean="0"/>
              <a:t>Nochmals: Wieso müssen wir Objekte erzeugen?</a:t>
            </a:r>
            <a:endParaRPr lang="de-CH" sz="2600" noProof="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69726" y="878114"/>
            <a:ext cx="8894762" cy="5644924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Können wir nicht annehmen, dass eine Deklaration der Form</a:t>
            </a:r>
          </a:p>
          <a:p>
            <a:endParaRPr lang="de-CH" dirty="0" smtClean="0"/>
          </a:p>
          <a:p>
            <a:r>
              <a:rPr lang="de-CH" i="1" dirty="0" smtClean="0"/>
              <a:t>	</a:t>
            </a:r>
            <a:r>
              <a:rPr lang="de-CH" i="1" dirty="0" err="1" smtClean="0"/>
              <a:t>fancy_line</a:t>
            </a:r>
            <a:r>
              <a:rPr lang="de-CH" sz="1600" i="1" dirty="0" smtClean="0"/>
              <a:t> </a:t>
            </a:r>
            <a:r>
              <a:rPr lang="de-CH" dirty="0" smtClean="0"/>
              <a:t>: </a:t>
            </a:r>
            <a:r>
              <a:rPr lang="de-CH" i="1" dirty="0" smtClean="0"/>
              <a:t>LINE</a:t>
            </a:r>
          </a:p>
          <a:p>
            <a:endParaRPr lang="de-CH" i="1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eine Instanz von </a:t>
            </a:r>
            <a:r>
              <a:rPr lang="de-CH" i="1" dirty="0" smtClean="0"/>
              <a:t>LINE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erzeugt und sie an </a:t>
            </a:r>
            <a:r>
              <a:rPr lang="de-CH" i="1" dirty="0" err="1" smtClean="0"/>
              <a:t>fancy_line</a:t>
            </a:r>
            <a:r>
              <a:rPr lang="de-CH" i="1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bindet?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33351"/>
            <a:ext cx="7511920" cy="417156"/>
          </a:xfrm>
        </p:spPr>
        <p:txBody>
          <a:bodyPr/>
          <a:lstStyle/>
          <a:p>
            <a:r>
              <a:rPr lang="de-CH" noProof="0" dirty="0" err="1" smtClean="0"/>
              <a:t>Void</a:t>
            </a:r>
            <a:r>
              <a:rPr lang="de-CH" noProof="0" dirty="0" smtClean="0"/>
              <a:t>-Referenzen sind nützlich!</a:t>
            </a:r>
            <a:endParaRPr lang="de-CH" noProof="0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038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381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38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38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38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38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2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Verheiratete</a:t>
            </a:r>
            <a:r>
              <a:rPr lang="en-US" dirty="0" smtClean="0"/>
              <a:t> </a:t>
            </a:r>
            <a:r>
              <a:rPr lang="en-US" dirty="0" err="1" smtClean="0"/>
              <a:t>Personen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07950"/>
            <a:ext cx="7498832" cy="451887"/>
          </a:xfrm>
        </p:spPr>
        <p:txBody>
          <a:bodyPr/>
          <a:lstStyle/>
          <a:p>
            <a:r>
              <a:rPr lang="de-CH" dirty="0" err="1" smtClean="0"/>
              <a:t>Void</a:t>
            </a:r>
            <a:r>
              <a:rPr lang="de-CH" dirty="0" smtClean="0"/>
              <a:t>-Referenzen sind nützlich!</a:t>
            </a:r>
            <a:endParaRPr lang="de-CH" noProof="0" dirty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0586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86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586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586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58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586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Ledige</a:t>
            </a:r>
            <a:r>
              <a:rPr lang="en-US" sz="2400" dirty="0" smtClean="0"/>
              <a:t> </a:t>
            </a:r>
            <a:r>
              <a:rPr lang="en-US" sz="2400" dirty="0" err="1" smtClean="0"/>
              <a:t>Personen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5058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953000" y="23622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7909" y="106363"/>
            <a:ext cx="7543865" cy="444143"/>
          </a:xfrm>
        </p:spPr>
        <p:txBody>
          <a:bodyPr/>
          <a:lstStyle/>
          <a:p>
            <a:r>
              <a:rPr lang="de-CH" dirty="0" err="1" smtClean="0"/>
              <a:t>Void</a:t>
            </a:r>
            <a:r>
              <a:rPr lang="de-CH" dirty="0" smtClean="0"/>
              <a:t>-Referenzen sind nützlich!</a:t>
            </a:r>
            <a:endParaRPr lang="de-CH" noProof="0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0790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0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791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1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791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79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791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1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791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Auch</a:t>
            </a:r>
            <a:r>
              <a:rPr lang="en-US" sz="2400" dirty="0" smtClean="0"/>
              <a:t> </a:t>
            </a:r>
            <a:r>
              <a:rPr lang="en-US" sz="2400" dirty="0" err="1" smtClean="0"/>
              <a:t>bei</a:t>
            </a:r>
            <a:r>
              <a:rPr lang="en-US" sz="2400" dirty="0" smtClean="0"/>
              <a:t> </a:t>
            </a:r>
            <a:r>
              <a:rPr lang="en-US" sz="2400" dirty="0" err="1" smtClean="0"/>
              <a:t>verheirateten</a:t>
            </a:r>
            <a:r>
              <a:rPr lang="en-US" sz="2400" dirty="0" smtClean="0"/>
              <a:t> </a:t>
            </a:r>
            <a:r>
              <a:rPr lang="en-US" sz="2400" dirty="0" err="1" smtClean="0"/>
              <a:t>Personen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50791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7200" y="4648200"/>
            <a:ext cx="83058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/>
              <a:t>... </a:t>
            </a:r>
            <a:r>
              <a:rPr lang="en-US" dirty="0" err="1" smtClean="0"/>
              <a:t>s</a:t>
            </a:r>
            <a:r>
              <a:rPr lang="en-US" sz="2400" dirty="0" err="1" smtClean="0"/>
              <a:t>ollten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</a:t>
            </a:r>
            <a:r>
              <a:rPr lang="en-US" sz="2400" dirty="0" err="1" smtClean="0"/>
              <a:t>jedes</a:t>
            </a:r>
            <a:r>
              <a:rPr lang="en-US" sz="2400" dirty="0" smtClean="0"/>
              <a:t> Mal, </a:t>
            </a:r>
            <a:r>
              <a:rPr lang="en-US" sz="2400" dirty="0" err="1" smtClean="0"/>
              <a:t>wenn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</a:t>
            </a:r>
            <a:r>
              <a:rPr lang="en-US" sz="2400" dirty="0" err="1" smtClean="0"/>
              <a:t>Instanz</a:t>
            </a:r>
            <a:r>
              <a:rPr lang="en-US" sz="2400" dirty="0" smtClean="0"/>
              <a:t> von </a:t>
            </a:r>
            <a:r>
              <a:rPr lang="en-US" i="1" dirty="0" smtClean="0">
                <a:solidFill>
                  <a:srgbClr val="3333FF"/>
                </a:solidFill>
              </a:rPr>
              <a:t>PERSON</a:t>
            </a:r>
            <a:r>
              <a:rPr lang="en-US" dirty="0" smtClean="0"/>
              <a:t>  </a:t>
            </a:r>
            <a:r>
              <a:rPr lang="en-US" sz="2400" dirty="0" err="1" smtClean="0"/>
              <a:t>erzeugen</a:t>
            </a:r>
            <a:r>
              <a:rPr lang="en-US" sz="2400" dirty="0" smtClean="0"/>
              <a:t>, </a:t>
            </a:r>
            <a:r>
              <a:rPr lang="en-US" sz="2400" dirty="0" err="1" smtClean="0"/>
              <a:t>auch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Objekt</a:t>
            </a:r>
            <a:r>
              <a:rPr lang="en-US" sz="2400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spouse</a:t>
            </a:r>
            <a:r>
              <a:rPr lang="en-US" dirty="0" smtClean="0"/>
              <a:t> </a:t>
            </a:r>
            <a:r>
              <a:rPr lang="en-US" dirty="0" err="1" smtClean="0"/>
              <a:t>erzeugen</a:t>
            </a:r>
            <a:r>
              <a:rPr lang="en-US" dirty="0" smtClean="0"/>
              <a:t>. (</a:t>
            </a:r>
            <a:r>
              <a:rPr lang="en-US" dirty="0" err="1" smtClean="0">
                <a:solidFill>
                  <a:srgbClr val="C00000"/>
                </a:solidFill>
              </a:rPr>
              <a:t>Warum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r>
              <a:rPr lang="en-US" dirty="0" smtClean="0"/>
              <a:t>)</a:t>
            </a:r>
            <a:endParaRPr lang="en-US" sz="2400" dirty="0"/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6" name="AutoShap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4002" y="4653582"/>
            <a:ext cx="4974051" cy="691415"/>
          </a:xfrm>
          <a:prstGeom prst="roundRect">
            <a:avLst>
              <a:gd name="adj" fmla="val 16667"/>
            </a:avLst>
          </a:prstGeom>
          <a:solidFill>
            <a:srgbClr val="66FF66">
              <a:alpha val="8196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85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4417" y="2969933"/>
            <a:ext cx="5685345" cy="325438"/>
          </a:xfrm>
          <a:prstGeom prst="roundRect">
            <a:avLst>
              <a:gd name="adj" fmla="val 16667"/>
            </a:avLst>
          </a:prstGeom>
          <a:solidFill>
            <a:srgbClr val="66FF66">
              <a:alpha val="8196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CH" noProof="0" smtClean="0"/>
              <a:t>Beispiel: </a:t>
            </a:r>
            <a:r>
              <a:rPr lang="de-CH" i="1" noProof="0" smtClean="0">
                <a:solidFill>
                  <a:srgbClr val="3333FF"/>
                </a:solidFill>
              </a:rPr>
              <a:t>LINE_BUILDING</a:t>
            </a:r>
            <a:endParaRPr lang="de-CH" i="1" noProof="0">
              <a:solidFill>
                <a:srgbClr val="3333FF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914206" y="2298176"/>
            <a:ext cx="1903763" cy="494113"/>
          </a:xfrm>
          <a:prstGeom prst="wedgeRoundRectCallout">
            <a:avLst>
              <a:gd name="adj1" fmla="val -64003"/>
              <a:gd name="adj2" fmla="val 100958"/>
              <a:gd name="adj3" fmla="val 16667"/>
            </a:avLst>
          </a:prstGeom>
          <a:solidFill>
            <a:srgbClr val="66FF66">
              <a:alpha val="81961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Pseudocode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095283" y="3674956"/>
            <a:ext cx="2665761" cy="906986"/>
          </a:xfrm>
          <a:prstGeom prst="wedgeRoundRectCallout">
            <a:avLst>
              <a:gd name="adj1" fmla="val -59549"/>
              <a:gd name="adj2" fmla="val 103896"/>
              <a:gd name="adj3" fmla="val 16667"/>
            </a:avLst>
          </a:prstGeom>
          <a:solidFill>
            <a:srgbClr val="66FF66">
              <a:alpha val="81961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Bezeichnet</a:t>
            </a:r>
            <a:r>
              <a:rPr lang="en-US" sz="2000" dirty="0" smtClean="0"/>
              <a:t> 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en-US" sz="2000" dirty="0" err="1" smtClean="0"/>
              <a:t>Instanz</a:t>
            </a:r>
            <a:r>
              <a:rPr lang="en-US" sz="2000" dirty="0" smtClean="0"/>
              <a:t>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Klasse </a:t>
            </a:r>
            <a:r>
              <a:rPr lang="en-US" sz="2000" i="1" dirty="0" err="1" smtClean="0">
                <a:solidFill>
                  <a:srgbClr val="3333FF"/>
                </a:solidFill>
              </a:rPr>
              <a:t>LINE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1529" y="813061"/>
            <a:ext cx="8922471" cy="545576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b="1" noProof="0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noProof="0" dirty="0" smtClean="0">
                <a:solidFill>
                  <a:srgbClr val="0033CC"/>
                </a:solidFill>
              </a:rPr>
              <a:t> </a:t>
            </a:r>
            <a:r>
              <a:rPr lang="de-CH" sz="1800" i="1" noProof="0" dirty="0" smtClean="0">
                <a:solidFill>
                  <a:srgbClr val="0000FF"/>
                </a:solidFill>
              </a:rPr>
              <a:t>LINE_BUILDING  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inherit</a:t>
            </a:r>
            <a:endParaRPr lang="de-CH" sz="1800" b="1" noProof="0" dirty="0" smtClean="0"/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i="1" noProof="0" dirty="0" smtClean="0">
                <a:solidFill>
                  <a:srgbClr val="0000FF"/>
                </a:solidFill>
              </a:rPr>
              <a:t>	TOURISM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i="1" noProof="0" dirty="0" smtClean="0">
                <a:solidFill>
                  <a:srgbClr val="0000FF"/>
                </a:solidFill>
              </a:rPr>
              <a:t> 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feature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i="1" noProof="0" dirty="0" smtClean="0"/>
              <a:t>	</a:t>
            </a:r>
            <a:r>
              <a:rPr lang="de-CH" sz="1800" i="1" noProof="0" dirty="0" err="1" smtClean="0"/>
              <a:t>build_a_line</a:t>
            </a:r>
            <a:r>
              <a:rPr lang="de-CH" sz="1800" i="1" noProof="0" dirty="0" smtClean="0"/>
              <a:t> </a:t>
            </a:r>
            <a:endParaRPr lang="de-CH" sz="1800" b="1" noProof="0" dirty="0" smtClean="0"/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noProof="0" dirty="0" smtClean="0">
                <a:solidFill>
                  <a:srgbClr val="993300"/>
                </a:solidFill>
              </a:rPr>
              <a:t>			-- Eine imaginäre Linie bauen und sie auf der Karte hervorheben.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b="1" noProof="0" dirty="0" smtClean="0">
                <a:solidFill>
                  <a:srgbClr val="993300"/>
                </a:solidFill>
              </a:rPr>
              <a:t>		</a:t>
            </a:r>
            <a:r>
              <a:rPr lang="de-CH" sz="1800" b="1" noProof="0" dirty="0" smtClean="0">
                <a:solidFill>
                  <a:srgbClr val="003399"/>
                </a:solidFill>
              </a:rPr>
              <a:t>do</a:t>
            </a:r>
          </a:p>
          <a:p>
            <a:pPr>
              <a:lnSpc>
                <a:spcPct val="50000"/>
              </a:lnSpc>
              <a:tabLst>
                <a:tab pos="534988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i="1" noProof="0" dirty="0" err="1" smtClean="0">
                <a:solidFill>
                  <a:srgbClr val="3333FF"/>
                </a:solidFill>
              </a:rPr>
              <a:t>Paris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sz="1800" i="1" noProof="0" dirty="0" err="1" smtClean="0">
                <a:solidFill>
                  <a:srgbClr val="3333FF"/>
                </a:solidFill>
              </a:rPr>
              <a:t>display</a:t>
            </a:r>
            <a:r>
              <a:rPr lang="de-CH" sz="1800" i="1" noProof="0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noProof="0" dirty="0" smtClean="0">
                <a:solidFill>
                  <a:srgbClr val="990000"/>
                </a:solidFill>
              </a:rPr>
              <a:t>-- “ </a:t>
            </a:r>
            <a:r>
              <a:rPr lang="de-CH" sz="1800" i="1" noProof="0" dirty="0" err="1" smtClean="0"/>
              <a:t>fancy_line</a:t>
            </a:r>
            <a:r>
              <a:rPr lang="de-CH" sz="1800" noProof="0" dirty="0" smtClean="0">
                <a:solidFill>
                  <a:srgbClr val="990000"/>
                </a:solidFill>
              </a:rPr>
              <a:t>  erzeugen und Stationen hinzufügen”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</a:t>
            </a:r>
            <a:r>
              <a:rPr lang="de-CH" sz="1800" i="1" noProof="0" dirty="0" smtClean="0"/>
              <a:t>	</a:t>
            </a:r>
            <a:r>
              <a:rPr lang="de-CH" sz="1800" i="1" noProof="0" dirty="0" err="1" smtClean="0"/>
              <a:t>Paris</a:t>
            </a:r>
            <a:r>
              <a:rPr lang="de-CH" noProof="0" dirty="0" err="1" smtClean="0"/>
              <a:t>.</a:t>
            </a:r>
            <a:r>
              <a:rPr lang="de-CH" sz="1800" i="1" noProof="0" dirty="0" err="1" smtClean="0"/>
              <a:t>put_line</a:t>
            </a:r>
            <a:r>
              <a:rPr lang="de-CH" sz="1800" i="1" noProof="0" dirty="0" smtClean="0"/>
              <a:t> (</a:t>
            </a:r>
            <a:r>
              <a:rPr lang="de-CH" sz="1800" i="1" noProof="0" dirty="0" err="1" smtClean="0"/>
              <a:t>fancy_line</a:t>
            </a:r>
            <a:r>
              <a:rPr lang="de-CH" sz="1800" i="1" noProof="0" dirty="0" smtClean="0"/>
              <a:t>)</a:t>
            </a:r>
            <a:endParaRPr lang="de-CH" sz="1800" noProof="0" dirty="0" smtClean="0">
              <a:solidFill>
                <a:srgbClr val="990000"/>
              </a:solidFill>
            </a:endParaRPr>
          </a:p>
          <a:p>
            <a:pPr>
              <a:lnSpc>
                <a:spcPct val="50000"/>
              </a:lnSpc>
              <a:tabLst>
                <a:tab pos="534988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	</a:t>
            </a:r>
            <a:r>
              <a:rPr lang="de-CH" sz="1800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sz="1800" i="1" noProof="0" dirty="0" err="1" smtClean="0">
                <a:solidFill>
                  <a:srgbClr val="3333FF"/>
                </a:solidFill>
              </a:rPr>
              <a:t>highlight</a:t>
            </a:r>
            <a:endParaRPr lang="de-CH" sz="18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i="1" noProof="0" dirty="0" smtClean="0">
                <a:solidFill>
                  <a:srgbClr val="3333FF"/>
                </a:solidFill>
              </a:rPr>
              <a:t>		</a:t>
            </a: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700" b="1" noProof="0" dirty="0" smtClean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b="1" noProof="0" dirty="0" smtClean="0">
                <a:solidFill>
                  <a:srgbClr val="003399"/>
                </a:solidFill>
              </a:rPr>
              <a:t>	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b="1" i="1" noProof="0" dirty="0" smtClean="0">
                <a:solidFill>
                  <a:srgbClr val="003399"/>
                </a:solidFill>
              </a:rPr>
              <a:t>	</a:t>
            </a:r>
            <a:r>
              <a:rPr lang="de-CH" sz="1800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sz="14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>
                <a:solidFill>
                  <a:srgbClr val="3333FF"/>
                </a:solidFill>
              </a:rPr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LINE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noProof="0" dirty="0" smtClean="0">
                <a:solidFill>
                  <a:srgbClr val="003399"/>
                </a:solidFill>
              </a:rPr>
              <a:t>			</a:t>
            </a:r>
            <a:r>
              <a:rPr lang="de-CH" sz="1800" noProof="0" dirty="0" smtClean="0">
                <a:solidFill>
                  <a:srgbClr val="993300"/>
                </a:solidFill>
              </a:rPr>
              <a:t>-- Eine imaginäre Linie der Metro</a:t>
            </a:r>
          </a:p>
          <a:p>
            <a:pPr>
              <a:lnSpc>
                <a:spcPct val="90000"/>
              </a:lnSpc>
              <a:tabLst>
                <a:tab pos="534988" algn="l"/>
              </a:tabLst>
            </a:pP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  <a:endParaRPr lang="de-CH" sz="1800" b="1" noProof="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07951"/>
            <a:ext cx="7519858" cy="442556"/>
          </a:xfrm>
        </p:spPr>
        <p:txBody>
          <a:bodyPr/>
          <a:lstStyle/>
          <a:p>
            <a:r>
              <a:rPr lang="de-CH" noProof="0" dirty="0" smtClean="0"/>
              <a:t>Der Gebrauch von </a:t>
            </a:r>
            <a:r>
              <a:rPr lang="de-CH" dirty="0" err="1" smtClean="0"/>
              <a:t>V</a:t>
            </a:r>
            <a:r>
              <a:rPr lang="de-CH" noProof="0" dirty="0" err="1" smtClean="0"/>
              <a:t>oid</a:t>
            </a:r>
            <a:r>
              <a:rPr lang="de-CH" noProof="0" dirty="0" smtClean="0"/>
              <a:t>-Referenzen</a:t>
            </a:r>
            <a:endParaRPr lang="de-CH" noProof="0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0995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099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0996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996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Jedes</a:t>
            </a:r>
            <a:r>
              <a:rPr lang="en-US" sz="2400" dirty="0" smtClean="0"/>
              <a:t> </a:t>
            </a:r>
            <a:r>
              <a:rPr lang="en-GB" sz="2400" i="1" dirty="0" smtClean="0">
                <a:solidFill>
                  <a:srgbClr val="3333FF"/>
                </a:solidFill>
              </a:rPr>
              <a:t>PERSON</a:t>
            </a:r>
            <a:r>
              <a:rPr lang="en-GB" sz="2400" dirty="0" smtClean="0"/>
              <a:t> –</a:t>
            </a:r>
            <a:r>
              <a:rPr lang="en-GB" sz="2400" dirty="0" err="1" smtClean="0"/>
              <a:t>Objekt</a:t>
            </a:r>
            <a:r>
              <a:rPr lang="en-GB" sz="2400" dirty="0" smtClean="0"/>
              <a:t> </a:t>
            </a:r>
            <a:r>
              <a:rPr lang="en-GB" sz="2400" dirty="0" err="1" smtClean="0"/>
              <a:t>wird</a:t>
            </a:r>
            <a:r>
              <a:rPr lang="en-GB" sz="2400" dirty="0" smtClean="0"/>
              <a:t> </a:t>
            </a:r>
            <a:r>
              <a:rPr lang="en-GB" sz="2400" dirty="0" err="1" smtClean="0"/>
              <a:t>mit</a:t>
            </a:r>
            <a:r>
              <a:rPr lang="en-GB" sz="2400" dirty="0" smtClean="0"/>
              <a:t> </a:t>
            </a:r>
            <a:r>
              <a:rPr lang="en-GB" sz="2400" dirty="0" err="1" smtClean="0"/>
              <a:t>einer</a:t>
            </a:r>
            <a:r>
              <a:rPr lang="en-GB" sz="2400" dirty="0" smtClean="0"/>
              <a:t> Void-</a:t>
            </a:r>
            <a:r>
              <a:rPr lang="en-GB" sz="2400" dirty="0" err="1" smtClean="0"/>
              <a:t>Referenz</a:t>
            </a:r>
            <a:r>
              <a:rPr lang="en-GB" sz="2400" dirty="0" smtClean="0"/>
              <a:t> </a:t>
            </a:r>
            <a:r>
              <a:rPr lang="en-GB" sz="2400" i="1" dirty="0" smtClean="0">
                <a:solidFill>
                  <a:srgbClr val="3333FF"/>
                </a:solidFill>
              </a:rPr>
              <a:t>spouse </a:t>
            </a:r>
            <a:r>
              <a:rPr lang="en-GB" dirty="0" err="1" smtClean="0"/>
              <a:t>erzeugt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099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114800" y="23368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17240" y="115888"/>
            <a:ext cx="7461509" cy="415957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20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6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200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20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20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20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GB" i="1" dirty="0" smtClean="0">
                <a:solidFill>
                  <a:srgbClr val="3333FF"/>
                </a:solidFill>
              </a:rPr>
              <a:t>PERSON</a:t>
            </a:r>
            <a:r>
              <a:rPr lang="en-GB" dirty="0" smtClean="0"/>
              <a:t> –</a:t>
            </a:r>
            <a:r>
              <a:rPr lang="en-GB" dirty="0" err="1" smtClean="0"/>
              <a:t>Objekt</a:t>
            </a:r>
            <a:r>
              <a:rPr lang="en-GB" dirty="0" smtClean="0"/>
              <a:t> </a:t>
            </a:r>
            <a:r>
              <a:rPr lang="en-GB" dirty="0" err="1" smtClean="0"/>
              <a:t>wird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einer</a:t>
            </a:r>
            <a:r>
              <a:rPr lang="en-GB" dirty="0" smtClean="0"/>
              <a:t> Void-</a:t>
            </a:r>
            <a:r>
              <a:rPr lang="en-GB" dirty="0" err="1" smtClean="0"/>
              <a:t>Referenz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3333FF"/>
                </a:solidFill>
              </a:rPr>
              <a:t>spouse </a:t>
            </a:r>
            <a:r>
              <a:rPr lang="en-GB" dirty="0" err="1" smtClean="0"/>
              <a:t>erzeugt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51201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8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2844800"/>
            <a:ext cx="914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267200" y="26670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6570" y="107951"/>
            <a:ext cx="7491867" cy="414564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405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40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406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GB" i="1" dirty="0" smtClean="0">
                <a:solidFill>
                  <a:srgbClr val="3333FF"/>
                </a:solidFill>
              </a:rPr>
              <a:t>PERSON</a:t>
            </a:r>
            <a:r>
              <a:rPr lang="en-GB" dirty="0" smtClean="0"/>
              <a:t> –</a:t>
            </a:r>
            <a:r>
              <a:rPr lang="en-GB" dirty="0" err="1" smtClean="0"/>
              <a:t>Objekt</a:t>
            </a:r>
            <a:r>
              <a:rPr lang="en-GB" dirty="0" smtClean="0"/>
              <a:t> </a:t>
            </a:r>
            <a:r>
              <a:rPr lang="en-GB" dirty="0" err="1" smtClean="0"/>
              <a:t>wird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einer</a:t>
            </a:r>
            <a:r>
              <a:rPr lang="en-GB" dirty="0" smtClean="0"/>
              <a:t> Void-</a:t>
            </a:r>
            <a:r>
              <a:rPr lang="en-GB" dirty="0" err="1" smtClean="0"/>
              <a:t>Referenz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3333FF"/>
                </a:solidFill>
              </a:rPr>
              <a:t>spouse </a:t>
            </a:r>
            <a:r>
              <a:rPr lang="en-GB" dirty="0" err="1" smtClean="0"/>
              <a:t>erzeugt</a:t>
            </a:r>
            <a:r>
              <a:rPr lang="en-GB" dirty="0" smtClean="0"/>
              <a:t>...</a:t>
            </a:r>
            <a:endParaRPr lang="en-US" dirty="0"/>
          </a:p>
        </p:txBody>
      </p:sp>
      <p:sp>
        <p:nvSpPr>
          <p:cNvPr id="5140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572000" y="2844800"/>
            <a:ext cx="914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267200" y="26670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50450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... </a:t>
            </a:r>
            <a:r>
              <a:rPr lang="en-US" dirty="0" smtClean="0"/>
              <a:t>und </a:t>
            </a:r>
            <a:r>
              <a:rPr lang="en-US" dirty="0" err="1" smtClean="0"/>
              <a:t>danach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die </a:t>
            </a:r>
            <a:r>
              <a:rPr lang="en-GB" sz="2400" i="1" dirty="0" smtClean="0">
                <a:solidFill>
                  <a:srgbClr val="3333FF"/>
                </a:solidFill>
              </a:rPr>
              <a:t>spouse</a:t>
            </a:r>
            <a:r>
              <a:rPr lang="en-US" sz="2400" dirty="0" smtClean="0"/>
              <a:t> - </a:t>
            </a:r>
            <a:r>
              <a:rPr lang="en-US" sz="2400" dirty="0" err="1" smtClean="0"/>
              <a:t>Referenzen</a:t>
            </a:r>
            <a:r>
              <a:rPr lang="en-US" sz="2400" dirty="0" smtClean="0"/>
              <a:t> </a:t>
            </a:r>
            <a:r>
              <a:rPr lang="en-US" sz="2400" dirty="0" err="1" smtClean="0"/>
              <a:t>durch</a:t>
            </a:r>
            <a:r>
              <a:rPr lang="en-US" sz="2400" dirty="0" smtClean="0"/>
              <a:t> </a:t>
            </a:r>
            <a:r>
              <a:rPr lang="en-US" sz="2400" dirty="0" err="1" smtClean="0"/>
              <a:t>entsprechende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Instruktionen</a:t>
            </a:r>
            <a:r>
              <a:rPr lang="en-US" sz="2400" dirty="0" smtClean="0"/>
              <a:t> </a:t>
            </a:r>
            <a:r>
              <a:rPr lang="en-US" sz="2400" dirty="0" err="1" smtClean="0"/>
              <a:t>gebunden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1406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35902" y="123825"/>
            <a:ext cx="7474598" cy="417351"/>
          </a:xfrm>
        </p:spPr>
        <p:txBody>
          <a:bodyPr/>
          <a:lstStyle/>
          <a:p>
            <a:r>
              <a:rPr lang="de-CH" dirty="0" smtClean="0"/>
              <a:t>Der Gebrauch von </a:t>
            </a:r>
            <a:r>
              <a:rPr lang="de-CH" dirty="0" err="1" smtClean="0"/>
              <a:t>Void</a:t>
            </a:r>
            <a:r>
              <a:rPr lang="de-CH" dirty="0" smtClean="0"/>
              <a:t>-Referenzen</a:t>
            </a:r>
            <a:endParaRPr lang="de-CH" noProof="0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24863" cy="5113338"/>
          </a:xfrm>
        </p:spPr>
        <p:txBody>
          <a:bodyPr/>
          <a:lstStyle/>
          <a:p>
            <a:endParaRPr lang="de-CH" noProof="0" smtClean="0"/>
          </a:p>
          <a:p>
            <a:endParaRPr lang="de-CH" sz="1200" noProof="0" smtClean="0"/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i="1" noProof="0" smtClean="0">
              <a:solidFill>
                <a:srgbClr val="3333FF"/>
              </a:solidFill>
            </a:endParaRPr>
          </a:p>
          <a:p>
            <a:endParaRPr lang="de-CH" sz="1200" noProof="0" smtClean="0"/>
          </a:p>
          <a:p>
            <a:endParaRPr lang="de-CH" sz="1200" noProof="0" smtClean="0"/>
          </a:p>
          <a:p>
            <a:r>
              <a:rPr lang="de-CH" noProof="0" smtClean="0">
                <a:solidFill>
                  <a:schemeClr val="hlink"/>
                </a:solidFill>
              </a:rPr>
              <a:t> </a:t>
            </a:r>
            <a:endParaRPr lang="de-CH" noProof="0">
              <a:solidFill>
                <a:schemeClr val="hlink"/>
              </a:solidFill>
            </a:endParaRPr>
          </a:p>
        </p:txBody>
      </p:sp>
      <p:sp>
        <p:nvSpPr>
          <p:cNvPr id="5161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61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16764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81600" y="29718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0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962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</a:t>
            </a:r>
            <a:r>
              <a:rPr lang="en-GB" sz="2000" i="1">
                <a:solidFill>
                  <a:srgbClr val="3333FF"/>
                </a:solidFill>
              </a:rPr>
              <a:t>PERSON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610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2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610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spouse</a:t>
            </a:r>
          </a:p>
        </p:txBody>
      </p:sp>
      <p:sp>
        <p:nvSpPr>
          <p:cNvPr id="51610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2514600"/>
            <a:ext cx="2133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0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429000" y="2743200"/>
            <a:ext cx="2057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1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" y="11430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GB" i="1" dirty="0" smtClean="0">
                <a:solidFill>
                  <a:srgbClr val="3333FF"/>
                </a:solidFill>
              </a:rPr>
              <a:t>PERSON</a:t>
            </a:r>
            <a:r>
              <a:rPr lang="en-GB" dirty="0" smtClean="0"/>
              <a:t> –</a:t>
            </a:r>
            <a:r>
              <a:rPr lang="en-GB" dirty="0" err="1" smtClean="0"/>
              <a:t>Objekt</a:t>
            </a:r>
            <a:r>
              <a:rPr lang="en-GB" dirty="0" smtClean="0"/>
              <a:t> </a:t>
            </a:r>
            <a:r>
              <a:rPr lang="en-GB" dirty="0" err="1" smtClean="0"/>
              <a:t>wird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einer</a:t>
            </a:r>
            <a:r>
              <a:rPr lang="en-GB" dirty="0" smtClean="0"/>
              <a:t> Void-</a:t>
            </a:r>
            <a:r>
              <a:rPr lang="en-GB" dirty="0" err="1" smtClean="0"/>
              <a:t>Referenz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3333FF"/>
                </a:solidFill>
              </a:rPr>
              <a:t>spouse </a:t>
            </a:r>
            <a:r>
              <a:rPr lang="en-GB" dirty="0" err="1" smtClean="0"/>
              <a:t>erzeugt</a:t>
            </a:r>
            <a:r>
              <a:rPr lang="en-GB" dirty="0" smtClean="0"/>
              <a:t>...</a:t>
            </a:r>
            <a:endParaRPr lang="en-US" dirty="0"/>
          </a:p>
        </p:txBody>
      </p:sp>
      <p:sp>
        <p:nvSpPr>
          <p:cNvPr id="51611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50450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... und </a:t>
            </a:r>
            <a:r>
              <a:rPr lang="en-US" dirty="0" err="1" smtClean="0"/>
              <a:t>danach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die </a:t>
            </a:r>
            <a:r>
              <a:rPr lang="en-GB" i="1" dirty="0" smtClean="0">
                <a:solidFill>
                  <a:srgbClr val="3333FF"/>
                </a:solidFill>
              </a:rPr>
              <a:t>spouse</a:t>
            </a:r>
            <a:r>
              <a:rPr lang="en-US" dirty="0" smtClean="0"/>
              <a:t> - </a:t>
            </a:r>
            <a:r>
              <a:rPr lang="en-US" dirty="0" err="1" smtClean="0"/>
              <a:t>Referenzen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entsprechende</a:t>
            </a:r>
            <a:r>
              <a:rPr lang="en-US" dirty="0" smtClean="0"/>
              <a:t> </a:t>
            </a:r>
            <a:r>
              <a:rPr lang="en-US" dirty="0" err="1" smtClean="0"/>
              <a:t>Instruktionen</a:t>
            </a:r>
            <a:r>
              <a:rPr lang="en-US" dirty="0" smtClean="0"/>
              <a:t> </a:t>
            </a:r>
            <a:r>
              <a:rPr lang="en-US" dirty="0" err="1" smtClean="0"/>
              <a:t>gebunden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98580" y="115889"/>
            <a:ext cx="7488108" cy="434618"/>
          </a:xfrm>
        </p:spPr>
        <p:txBody>
          <a:bodyPr/>
          <a:lstStyle/>
          <a:p>
            <a:r>
              <a:rPr lang="de-CH" noProof="0" dirty="0" smtClean="0"/>
              <a:t>Referenzen </a:t>
            </a:r>
            <a:r>
              <a:rPr lang="de-CH" dirty="0" smtClean="0"/>
              <a:t>in</a:t>
            </a:r>
            <a:r>
              <a:rPr lang="de-CH" noProof="0" dirty="0" smtClean="0"/>
              <a:t> verketteten Strukturen</a:t>
            </a:r>
            <a:endParaRPr lang="de-CH" noProof="0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80738" y="894348"/>
            <a:ext cx="8424863" cy="5113338"/>
          </a:xfrm>
        </p:spPr>
        <p:txBody>
          <a:bodyPr/>
          <a:lstStyle/>
          <a:p>
            <a:endParaRPr lang="de-CH" noProof="0" dirty="0" smtClean="0"/>
          </a:p>
          <a:p>
            <a:endParaRPr lang="de-CH" sz="1200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Die Liste wird durch eine </a:t>
            </a:r>
            <a:r>
              <a:rPr lang="de-CH" i="1" dirty="0" err="1" smtClean="0"/>
              <a:t>next</a:t>
            </a:r>
            <a:r>
              <a:rPr lang="de-CH" i="1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-Referenz, die </a:t>
            </a:r>
            <a:r>
              <a:rPr lang="de-CH" dirty="0" err="1" smtClean="0">
                <a:solidFill>
                  <a:schemeClr val="tx1"/>
                </a:solidFill>
              </a:rPr>
              <a:t>void</a:t>
            </a:r>
            <a:r>
              <a:rPr lang="de-CH" dirty="0" smtClean="0">
                <a:solidFill>
                  <a:schemeClr val="tx1"/>
                </a:solidFill>
              </a:rPr>
              <a:t> ist, beendet. </a:t>
            </a:r>
            <a:endParaRPr lang="de-CH" noProof="0" dirty="0">
              <a:solidFill>
                <a:schemeClr val="tx1"/>
              </a:solidFill>
            </a:endParaRPr>
          </a:p>
        </p:txBody>
      </p:sp>
      <p:sp>
        <p:nvSpPr>
          <p:cNvPr id="51814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9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9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 </a:t>
            </a:r>
            <a:r>
              <a:rPr lang="en-GB" sz="2000" i="1">
                <a:solidFill>
                  <a:srgbClr val="3333FF"/>
                </a:solidFill>
              </a:rPr>
              <a:t>STOP 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8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95138" y="234214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52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57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5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95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95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95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 </a:t>
            </a:r>
            <a:r>
              <a:rPr lang="en-GB" sz="2000" i="1">
                <a:solidFill>
                  <a:srgbClr val="3333FF"/>
                </a:solidFill>
              </a:rPr>
              <a:t>STOP 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8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81138" y="2342148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43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5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81338" y="2189748"/>
            <a:ext cx="1447800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81338" y="2189748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81338" y="348514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3333FF"/>
                </a:solidFill>
              </a:rPr>
              <a:t>( </a:t>
            </a:r>
            <a:r>
              <a:rPr lang="en-GB" sz="2000" i="1">
                <a:solidFill>
                  <a:srgbClr val="3333FF"/>
                </a:solidFill>
              </a:rPr>
              <a:t>STOP </a:t>
            </a:r>
            <a:r>
              <a:rPr lang="en-GB" sz="2000">
                <a:solidFill>
                  <a:srgbClr val="3333FF"/>
                </a:solidFill>
              </a:rPr>
              <a:t>)</a:t>
            </a:r>
            <a:endParaRPr lang="en-GB" sz="2000" i="1">
              <a:solidFill>
                <a:srgbClr val="3333FF"/>
              </a:solidFill>
            </a:endParaRPr>
          </a:p>
        </p:txBody>
      </p:sp>
      <p:sp>
        <p:nvSpPr>
          <p:cNvPr id="518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29138" y="188494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next</a:t>
            </a:r>
          </a:p>
        </p:txBody>
      </p:sp>
      <p:sp>
        <p:nvSpPr>
          <p:cNvPr id="518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843338" y="2342148"/>
            <a:ext cx="1828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8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443538" y="2113548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51" grpId="0" animBg="1"/>
      <p:bldP spid="518152" grpId="0"/>
      <p:bldP spid="518156" grpId="0" animBg="1"/>
      <p:bldP spid="518157" grpId="0"/>
      <p:bldP spid="518161" grpId="0"/>
      <p:bldP spid="518162" grpId="0" animBg="1"/>
      <p:bldP spid="51816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0191" y="2615172"/>
            <a:ext cx="3794878" cy="3048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1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82016" y="4484077"/>
            <a:ext cx="1874838" cy="6096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79917" y="123826"/>
            <a:ext cx="7241657" cy="436012"/>
          </a:xfrm>
        </p:spPr>
        <p:txBody>
          <a:bodyPr/>
          <a:lstStyle/>
          <a:p>
            <a:r>
              <a:rPr lang="de-CH" i="1" noProof="0" smtClean="0">
                <a:solidFill>
                  <a:srgbClr val="3333FF"/>
                </a:solidFill>
              </a:rPr>
              <a:t>build_a_line</a:t>
            </a:r>
            <a:endParaRPr lang="de-CH" i="1" noProof="0">
              <a:solidFill>
                <a:srgbClr val="3333FF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558589" y="2618519"/>
            <a:ext cx="3489158" cy="455889"/>
          </a:xfrm>
          <a:prstGeom prst="wedgeRoundRectCallout">
            <a:avLst>
              <a:gd name="adj1" fmla="val -65201"/>
              <a:gd name="adj2" fmla="val -2926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Vordefiniert</a:t>
            </a:r>
            <a:r>
              <a:rPr lang="en-US" sz="2000" dirty="0" smtClean="0"/>
              <a:t> </a:t>
            </a:r>
            <a:r>
              <a:rPr lang="en-US" sz="2000" dirty="0" err="1" smtClean="0"/>
              <a:t>in</a:t>
            </a:r>
            <a:r>
              <a:rPr lang="en-US" sz="2000" i="1" dirty="0" err="1" smtClean="0">
                <a:solidFill>
                  <a:srgbClr val="3333FF"/>
                </a:solidFill>
              </a:rPr>
              <a:t>TOURISM</a:t>
            </a:r>
            <a:endParaRPr lang="en-US" sz="2000" i="1" dirty="0" smtClean="0">
              <a:solidFill>
                <a:srgbClr val="3333FF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12073" y="4301032"/>
            <a:ext cx="2963570" cy="455889"/>
          </a:xfrm>
          <a:prstGeom prst="wedgeRoundRectCallout">
            <a:avLst>
              <a:gd name="adj1" fmla="val -63002"/>
              <a:gd name="adj2" fmla="val 13907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Immer</a:t>
            </a:r>
            <a:r>
              <a:rPr lang="en-US" sz="2000" dirty="0" smtClean="0"/>
              <a:t> </a:t>
            </a: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Pseudocode</a:t>
            </a:r>
            <a:r>
              <a:rPr lang="en-US" sz="2000" dirty="0" smtClean="0"/>
              <a:t>!</a:t>
            </a:r>
            <a:endParaRPr lang="en-US" sz="2000" i="1" dirty="0" smtClean="0">
              <a:solidFill>
                <a:srgbClr val="3333FF"/>
              </a:solidFill>
            </a:endParaRPr>
          </a:p>
        </p:txBody>
      </p:sp>
      <p:sp>
        <p:nvSpPr>
          <p:cNvPr id="3502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en-US" sz="1600" i="1" dirty="0" err="1" smtClean="0">
                <a:solidFill>
                  <a:srgbClr val="3333FF"/>
                </a:solidFill>
                <a:latin typeface="Comic Sans MS" pitchFamily="66" charset="0"/>
              </a:rPr>
              <a:t>build_a_line</a:t>
            </a:r>
            <a:endParaRPr lang="en-US" sz="1600" b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 -- Eine imaginäre Linie bauen und sie auf der Karte hervorheben.</a:t>
            </a:r>
            <a:endParaRPr lang="en-US" sz="1600" dirty="0">
              <a:solidFill>
                <a:srgbClr val="993300"/>
              </a:solidFill>
              <a:latin typeface="Comic Sans MS" pitchFamily="66" charset="0"/>
            </a:endParaRPr>
          </a:p>
          <a:p>
            <a:pPr defTabSz="28575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		do</a:t>
            </a:r>
          </a:p>
          <a:p>
            <a:pPr defTabSz="28575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Paris</a:t>
            </a:r>
            <a:r>
              <a:rPr lang="en-US" sz="2800" dirty="0" err="1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display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993300"/>
                </a:solidFill>
                <a:latin typeface="Comic Sans MS" pitchFamily="66" charset="0"/>
              </a:rPr>
              <a:t>			</a:t>
            </a:r>
            <a:r>
              <a:rPr lang="en-US" sz="1600" dirty="0" smtClean="0">
                <a:solidFill>
                  <a:srgbClr val="993300"/>
                </a:solidFill>
                <a:latin typeface="Comic Sans MS" pitchFamily="66" charset="0"/>
              </a:rPr>
              <a:t>	</a:t>
            </a:r>
            <a:r>
              <a:rPr lang="en-US" sz="1600" dirty="0" smtClean="0">
                <a:solidFill>
                  <a:srgbClr val="3333FF"/>
                </a:solidFill>
              </a:rPr>
              <a:t>-- Erzeuge die Stops und weise jedem seine Station zu:</a:t>
            </a:r>
            <a:endParaRPr lang="en-US" sz="1600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stop1</a:t>
            </a:r>
          </a:p>
          <a:p>
            <a:pPr defTabSz="28575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stop1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set_station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Station_Montrouge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stop2</a:t>
            </a:r>
          </a:p>
          <a:p>
            <a:pPr defTabSz="28575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stop2</a:t>
            </a:r>
            <a:r>
              <a:rPr lang="en-US" sz="2800" dirty="0"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set_station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Station_Issy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b="1" dirty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stop3</a:t>
            </a:r>
          </a:p>
          <a:p>
            <a:pPr defTabSz="28575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stop3</a:t>
            </a:r>
            <a:r>
              <a:rPr lang="en-US" sz="2800" dirty="0"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set_station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 err="1">
                <a:solidFill>
                  <a:srgbClr val="3333FF"/>
                </a:solidFill>
                <a:latin typeface="Comic Sans MS" pitchFamily="66" charset="0"/>
              </a:rPr>
              <a:t>Station_Balard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endParaRPr lang="en-US" sz="1600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993300"/>
                </a:solidFill>
                <a:latin typeface="Comic Sans MS" pitchFamily="66" charset="0"/>
              </a:rPr>
              <a:t>			</a:t>
            </a:r>
            <a:r>
              <a:rPr lang="en-US" sz="1600" i="1" dirty="0" smtClean="0">
                <a:solidFill>
                  <a:srgbClr val="993300"/>
                </a:solidFill>
                <a:latin typeface="Comic Sans MS" pitchFamily="66" charset="0"/>
              </a:rPr>
              <a:t>	</a:t>
            </a:r>
            <a:r>
              <a:rPr lang="en-US" sz="16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rgbClr val="3333FF"/>
                </a:solidFill>
              </a:rPr>
              <a:t>-- Verbinde jeden Stop mit dem nächsten:</a:t>
            </a:r>
          </a:p>
          <a:p>
            <a:pPr defTabSz="28575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 stop1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link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stop2</a:t>
            </a:r>
            <a:r>
              <a:rPr lang="en-US" sz="10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 	</a:t>
            </a:r>
          </a:p>
          <a:p>
            <a:pPr defTabSz="28575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 stop2</a:t>
            </a:r>
            <a:r>
              <a:rPr lang="en-US" sz="2800" dirty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link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stop3</a:t>
            </a:r>
            <a:r>
              <a:rPr lang="en-US" sz="10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defTabSz="285750">
              <a:lnSpc>
                <a:spcPct val="13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i="1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en-US" sz="1600" dirty="0" smtClean="0">
                <a:solidFill>
                  <a:srgbClr val="993300"/>
                </a:solidFill>
              </a:rPr>
              <a:t> -- “</a:t>
            </a:r>
            <a:r>
              <a:rPr lang="en-US" sz="1600" i="1" dirty="0" err="1" smtClean="0">
                <a:solidFill>
                  <a:srgbClr val="3333FF"/>
                </a:solidFill>
              </a:rPr>
              <a:t>fancy_line</a:t>
            </a:r>
            <a:r>
              <a:rPr lang="en-US" sz="1600" dirty="0" smtClean="0">
                <a:solidFill>
                  <a:srgbClr val="CC0000"/>
                </a:solidFill>
              </a:rPr>
              <a:t> </a:t>
            </a:r>
            <a:r>
              <a:rPr lang="en-US" sz="1600" dirty="0" err="1" smtClean="0">
                <a:solidFill>
                  <a:srgbClr val="993300"/>
                </a:solidFill>
              </a:rPr>
              <a:t>erzeugen</a:t>
            </a:r>
            <a:r>
              <a:rPr lang="en-US" sz="1600" dirty="0" smtClean="0">
                <a:solidFill>
                  <a:srgbClr val="993300"/>
                </a:solidFill>
              </a:rPr>
              <a:t> und </a:t>
            </a:r>
            <a:r>
              <a:rPr lang="en-US" sz="1600" dirty="0" err="1" smtClean="0">
                <a:solidFill>
                  <a:srgbClr val="993300"/>
                </a:solidFill>
              </a:rPr>
              <a:t>ihr</a:t>
            </a:r>
            <a:r>
              <a:rPr lang="en-US" sz="1600" dirty="0" smtClean="0">
                <a:solidFill>
                  <a:srgbClr val="993300"/>
                </a:solidFill>
              </a:rPr>
              <a:t> die </a:t>
            </a:r>
            <a:r>
              <a:rPr lang="en-US" sz="1600" dirty="0" err="1" smtClean="0">
                <a:solidFill>
                  <a:srgbClr val="993300"/>
                </a:solidFill>
              </a:rPr>
              <a:t>eben</a:t>
            </a:r>
            <a:r>
              <a:rPr lang="en-US" sz="1600" dirty="0" smtClean="0">
                <a:solidFill>
                  <a:srgbClr val="993300"/>
                </a:solidFill>
              </a:rPr>
              <a:t> </a:t>
            </a:r>
            <a:r>
              <a:rPr lang="en-US" sz="1600" dirty="0" err="1" smtClean="0">
                <a:solidFill>
                  <a:srgbClr val="993300"/>
                </a:solidFill>
              </a:rPr>
              <a:t>erstellten</a:t>
            </a:r>
            <a:r>
              <a:rPr lang="en-US" sz="1600" dirty="0" smtClean="0">
                <a:solidFill>
                  <a:srgbClr val="993300"/>
                </a:solidFill>
              </a:rPr>
              <a:t> </a:t>
            </a:r>
            <a:r>
              <a:rPr lang="en-US" sz="1600" dirty="0" err="1" smtClean="0">
                <a:solidFill>
                  <a:srgbClr val="993300"/>
                </a:solidFill>
              </a:rPr>
              <a:t>Haltestellen</a:t>
            </a:r>
            <a:r>
              <a:rPr lang="en-US" sz="1600" dirty="0" smtClean="0">
                <a:solidFill>
                  <a:srgbClr val="993300"/>
                </a:solidFill>
              </a:rPr>
              <a:t> </a:t>
            </a:r>
            <a:r>
              <a:rPr lang="en-US" sz="1600" dirty="0" err="1" smtClean="0">
                <a:solidFill>
                  <a:srgbClr val="993300"/>
                </a:solidFill>
              </a:rPr>
              <a:t>zuweisen</a:t>
            </a:r>
            <a:r>
              <a:rPr lang="en-US" sz="1600" dirty="0" smtClean="0">
                <a:solidFill>
                  <a:srgbClr val="993300"/>
                </a:solidFill>
              </a:rPr>
              <a:t>.”</a:t>
            </a:r>
            <a:endParaRPr lang="en-US" sz="1600" dirty="0">
              <a:solidFill>
                <a:srgbClr val="993300"/>
              </a:solidFill>
              <a:latin typeface="Comic Sans MS" pitchFamily="66" charset="0"/>
            </a:endParaRPr>
          </a:p>
          <a:p>
            <a:pPr defTabSz="285750">
              <a:lnSpc>
                <a:spcPct val="40000"/>
              </a:lnSpc>
              <a:spcBef>
                <a:spcPct val="20000"/>
              </a:spcBef>
            </a:pPr>
            <a:r>
              <a:rPr lang="en-US" sz="1600" i="1" dirty="0" smtClean="0">
                <a:solidFill>
                  <a:srgbClr val="3333FF"/>
                </a:solidFill>
              </a:rPr>
              <a:t>			</a:t>
            </a:r>
            <a:r>
              <a:rPr lang="en-US" sz="1600" i="1" dirty="0" err="1" smtClean="0">
                <a:solidFill>
                  <a:srgbClr val="3333FF"/>
                </a:solidFill>
              </a:rPr>
              <a:t>Paris</a:t>
            </a:r>
            <a:r>
              <a:rPr lang="en-US" sz="2800" dirty="0" err="1" smtClean="0">
                <a:solidFill>
                  <a:srgbClr val="3333FF"/>
                </a:solidFill>
              </a:rPr>
              <a:t>.</a:t>
            </a:r>
            <a:r>
              <a:rPr lang="en-US" sz="1600" i="1" dirty="0" err="1" smtClean="0">
                <a:solidFill>
                  <a:srgbClr val="3333FF"/>
                </a:solidFill>
              </a:rPr>
              <a:t>put_line</a:t>
            </a:r>
            <a:r>
              <a:rPr lang="en-US" sz="1600" i="1" dirty="0" smtClean="0">
                <a:solidFill>
                  <a:srgbClr val="3333FF"/>
                </a:solidFill>
              </a:rPr>
              <a:t> (</a:t>
            </a:r>
            <a:r>
              <a:rPr lang="en-US" sz="1600" i="1" dirty="0" err="1" smtClean="0">
                <a:solidFill>
                  <a:srgbClr val="3333FF"/>
                </a:solidFill>
              </a:rPr>
              <a:t>fancy_line</a:t>
            </a:r>
            <a:r>
              <a:rPr lang="en-US" sz="1600" i="1" dirty="0" smtClean="0">
                <a:solidFill>
                  <a:srgbClr val="3333FF"/>
                </a:solidFill>
              </a:rPr>
              <a:t>)</a:t>
            </a:r>
          </a:p>
          <a:p>
            <a:pPr defTabSz="28575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sz="1600" i="1" dirty="0" err="1" smtClean="0">
                <a:solidFill>
                  <a:srgbClr val="3333FF"/>
                </a:solidFill>
                <a:latin typeface="Comic Sans MS" pitchFamily="66" charset="0"/>
              </a:rPr>
              <a:t>fancy_line</a:t>
            </a:r>
            <a:r>
              <a:rPr lang="en-US" sz="28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1600" i="1" dirty="0" err="1" smtClean="0">
                <a:solidFill>
                  <a:srgbClr val="3333FF"/>
                </a:solidFill>
              </a:rPr>
              <a:t>highlight</a:t>
            </a:r>
            <a:endParaRPr lang="en-US" sz="1600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3333FF"/>
                </a:solidFill>
                <a:latin typeface="Comic Sans MS" pitchFamily="66" charset="0"/>
              </a:rPr>
              <a:t>		</a:t>
            </a: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  <a:p>
            <a:pPr defTabSz="285750"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591" y="2306817"/>
            <a:ext cx="5243588" cy="861497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some_stop</a:t>
            </a:r>
            <a:r>
              <a:rPr lang="en-US" sz="2000" i="1" dirty="0" smtClean="0">
                <a:solidFill>
                  <a:srgbClr val="3333FF"/>
                </a:solidFill>
              </a:rPr>
              <a:t>	</a:t>
            </a:r>
          </a:p>
          <a:p>
            <a:pPr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 err="1" smtClean="0">
                <a:solidFill>
                  <a:srgbClr val="3333FF"/>
                </a:solidFill>
              </a:rPr>
              <a:t>some_stop</a:t>
            </a:r>
            <a:r>
              <a:rPr lang="en-US" sz="3200" dirty="0" err="1" smtClean="0">
                <a:solidFill>
                  <a:srgbClr val="3333FF"/>
                </a:solidFill>
              </a:rPr>
              <a:t>.</a:t>
            </a:r>
            <a:r>
              <a:rPr lang="en-US" sz="2000" i="1" dirty="0" err="1" smtClean="0">
                <a:solidFill>
                  <a:srgbClr val="3333FF"/>
                </a:solidFill>
              </a:rPr>
              <a:t>set_station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i="1" dirty="0" err="1" smtClean="0">
                <a:solidFill>
                  <a:srgbClr val="3333FF"/>
                </a:solidFill>
              </a:rPr>
              <a:t>existing_station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98580" y="100014"/>
            <a:ext cx="8187394" cy="469154"/>
          </a:xfrm>
        </p:spPr>
        <p:txBody>
          <a:bodyPr/>
          <a:lstStyle/>
          <a:p>
            <a:r>
              <a:rPr lang="de-CH" noProof="0" dirty="0" smtClean="0"/>
              <a:t>Die Notwendigkeit von 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966537"/>
            <a:ext cx="8610600" cy="712788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Erzeugung und Initialisierung eines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SIMPLE_STOP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Objektes:</a:t>
            </a:r>
          </a:p>
          <a:p>
            <a:endParaRPr lang="de-CH" sz="800" b="1" noProof="0" dirty="0">
              <a:solidFill>
                <a:schemeClr val="accent2"/>
              </a:solidFill>
            </a:endParaRPr>
          </a:p>
        </p:txBody>
      </p:sp>
      <p:sp>
        <p:nvSpPr>
          <p:cNvPr id="35123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7675" y="4041775"/>
            <a:ext cx="80978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latin typeface="Comic Sans MS" pitchFamily="66" charset="0"/>
              </a:rPr>
              <a:t>Die </a:t>
            </a:r>
            <a:r>
              <a:rPr lang="en-US" sz="2400" dirty="0" err="1" smtClean="0">
                <a:latin typeface="Comic Sans MS" pitchFamily="66" charset="0"/>
              </a:rPr>
              <a:t>Invariante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Klasse</a:t>
            </a:r>
            <a:r>
              <a:rPr lang="en-US" sz="2400" dirty="0" smtClean="0">
                <a:latin typeface="Comic Sans MS" pitchFamily="66" charset="0"/>
              </a:rPr>
              <a:t>: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invariant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		</a:t>
            </a: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</a:rPr>
              <a:t>station_existiert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station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/=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Void</a:t>
            </a:r>
            <a:endParaRPr lang="en-US" sz="24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833433" y="1670997"/>
            <a:ext cx="2992515" cy="811763"/>
          </a:xfrm>
          <a:prstGeom prst="wedgeRoundRectCallout">
            <a:avLst>
              <a:gd name="adj1" fmla="val -120827"/>
              <a:gd name="adj2" fmla="val 86688"/>
              <a:gd name="adj3" fmla="val 16667"/>
            </a:avLst>
          </a:prstGeom>
          <a:solidFill>
            <a:srgbClr val="FFC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>
                <a:solidFill>
                  <a:srgbClr val="993300"/>
                </a:solidFill>
              </a:rPr>
              <a:t>Nach</a:t>
            </a:r>
            <a:r>
              <a:rPr lang="en-US" sz="2000" dirty="0" smtClean="0">
                <a:solidFill>
                  <a:srgbClr val="993300"/>
                </a:solidFill>
              </a:rPr>
              <a:t> </a:t>
            </a:r>
            <a:r>
              <a:rPr lang="en-US" sz="2000" dirty="0" err="1" smtClean="0">
                <a:solidFill>
                  <a:srgbClr val="993300"/>
                </a:solidFill>
              </a:rPr>
              <a:t>der</a:t>
            </a:r>
            <a:r>
              <a:rPr lang="en-US" sz="2000" dirty="0" smtClean="0">
                <a:solidFill>
                  <a:srgbClr val="993300"/>
                </a:solidFill>
              </a:rPr>
              <a:t> </a:t>
            </a:r>
            <a:r>
              <a:rPr lang="en-US" sz="2000" dirty="0" err="1" smtClean="0">
                <a:solidFill>
                  <a:srgbClr val="993300"/>
                </a:solidFill>
              </a:rPr>
              <a:t>Erzeugung</a:t>
            </a:r>
            <a:r>
              <a:rPr lang="en-US" sz="2000" dirty="0" smtClean="0">
                <a:solidFill>
                  <a:srgbClr val="993300"/>
                </a:solidFill>
              </a:rPr>
              <a:t>: </a:t>
            </a:r>
            <a:r>
              <a:rPr lang="en-US" sz="2000" dirty="0" err="1" smtClean="0">
                <a:solidFill>
                  <a:srgbClr val="993300"/>
                </a:solidFill>
              </a:rPr>
              <a:t>Invariante</a:t>
            </a:r>
            <a:r>
              <a:rPr lang="en-US" sz="2000" dirty="0" smtClean="0">
                <a:solidFill>
                  <a:srgbClr val="993300"/>
                </a:solidFill>
              </a:rPr>
              <a:t> </a:t>
            </a:r>
            <a:r>
              <a:rPr lang="en-US" sz="2000" dirty="0" err="1" smtClean="0">
                <a:solidFill>
                  <a:srgbClr val="993300"/>
                </a:solidFill>
              </a:rPr>
              <a:t>nicht</a:t>
            </a:r>
            <a:r>
              <a:rPr lang="en-US" sz="2000" dirty="0" smtClean="0">
                <a:solidFill>
                  <a:srgbClr val="993300"/>
                </a:solidFill>
              </a:rPr>
              <a:t> </a:t>
            </a:r>
            <a:r>
              <a:rPr lang="en-US" sz="2000" dirty="0" err="1" smtClean="0">
                <a:solidFill>
                  <a:srgbClr val="993300"/>
                </a:solidFill>
              </a:rPr>
              <a:t>erfüllt</a:t>
            </a:r>
            <a:r>
              <a:rPr lang="en-US" sz="2000" dirty="0" smtClean="0">
                <a:solidFill>
                  <a:srgbClr val="993300"/>
                </a:solidFill>
              </a:rPr>
              <a:t>!</a:t>
            </a:r>
            <a:endParaRPr lang="en-US" sz="2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51237" grpId="0"/>
      <p:bldP spid="9" grpId="0" animBg="1"/>
      <p:bldP spid="9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107951"/>
            <a:ext cx="7526020" cy="481330"/>
          </a:xfrm>
        </p:spPr>
        <p:txBody>
          <a:bodyPr/>
          <a:lstStyle/>
          <a:p>
            <a:r>
              <a:rPr lang="de-CH" noProof="0" dirty="0" smtClean="0"/>
              <a:t>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610600" cy="2736850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Eine bessere Lösung:</a:t>
            </a: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 Deklarieren Sie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set_station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als </a:t>
            </a:r>
            <a:r>
              <a:rPr lang="de-CH" noProof="0" dirty="0" smtClean="0"/>
              <a:t> </a:t>
            </a:r>
            <a:r>
              <a:rPr lang="de-CH" b="1" dirty="0" err="1" smtClean="0">
                <a:solidFill>
                  <a:srgbClr val="993300"/>
                </a:solidFill>
              </a:rPr>
              <a:t>Erzeugungs</a:t>
            </a:r>
            <a:r>
              <a:rPr lang="de-CH" b="1" noProof="0" dirty="0" err="1" smtClean="0">
                <a:solidFill>
                  <a:srgbClr val="993300"/>
                </a:solidFill>
              </a:rPr>
              <a:t>prozedur</a:t>
            </a:r>
            <a:r>
              <a:rPr lang="de-CH" dirty="0" smtClean="0">
                <a:solidFill>
                  <a:schemeClr val="tx1"/>
                </a:solidFill>
              </a:rPr>
              <a:t>, um</a:t>
            </a:r>
            <a:r>
              <a:rPr lang="de-CH" noProof="0" dirty="0" smtClean="0">
                <a:solidFill>
                  <a:schemeClr val="tx1"/>
                </a:solidFill>
              </a:rPr>
              <a:t> Initialisierung mit Erzeugung zu verbinden:</a:t>
            </a:r>
          </a:p>
          <a:p>
            <a:endParaRPr lang="de-CH" sz="1600" b="1" noProof="0" dirty="0" smtClean="0"/>
          </a:p>
          <a:p>
            <a:endParaRPr lang="de-CH" noProof="0" dirty="0"/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5368" y="2689595"/>
            <a:ext cx="8688632" cy="1002632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7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create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new_stop1</a:t>
            </a:r>
            <a:r>
              <a:rPr lang="en-US" sz="3600" dirty="0" smtClean="0">
                <a:solidFill>
                  <a:srgbClr val="3333FF"/>
                </a:solidFill>
              </a:rPr>
              <a:t>.</a:t>
            </a:r>
            <a:r>
              <a:rPr lang="en-US" i="1" dirty="0" smtClean="0">
                <a:solidFill>
                  <a:srgbClr val="3333FF"/>
                </a:solidFill>
              </a:rPr>
              <a:t>set_station </a:t>
            </a:r>
            <a:r>
              <a:rPr lang="en-US" dirty="0" smtClean="0">
                <a:solidFill>
                  <a:srgbClr val="3333FF"/>
                </a:solidFill>
              </a:rPr>
              <a:t>(</a:t>
            </a:r>
            <a:r>
              <a:rPr lang="en-US" i="1" dirty="0" err="1" smtClean="0">
                <a:solidFill>
                  <a:srgbClr val="3333FF"/>
                </a:solidFill>
              </a:rPr>
              <a:t>Station_montrouge</a:t>
            </a:r>
            <a:r>
              <a:rPr lang="en-US" dirty="0" smtClean="0">
                <a:solidFill>
                  <a:srgbClr val="3333FF"/>
                </a:solidFill>
              </a:rPr>
              <a:t>)</a:t>
            </a:r>
            <a:endParaRPr lang="en-US" i="1" dirty="0" smtClean="0">
              <a:solidFill>
                <a:srgbClr val="3333FF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993300"/>
                </a:solidFill>
              </a:rPr>
              <a:t>	</a:t>
            </a:r>
            <a:r>
              <a:rPr lang="en-US" sz="2000" dirty="0" smtClean="0">
                <a:solidFill>
                  <a:srgbClr val="993300"/>
                </a:solidFill>
              </a:rPr>
              <a:t>-- </a:t>
            </a:r>
            <a:r>
              <a:rPr lang="en-US" sz="2000" dirty="0" err="1" smtClean="0">
                <a:solidFill>
                  <a:srgbClr val="993300"/>
                </a:solidFill>
              </a:rPr>
              <a:t>Gleicher</a:t>
            </a:r>
            <a:r>
              <a:rPr lang="en-US" sz="2000" dirty="0" smtClean="0">
                <a:solidFill>
                  <a:srgbClr val="993300"/>
                </a:solidFill>
              </a:rPr>
              <a:t> </a:t>
            </a:r>
            <a:r>
              <a:rPr lang="en-US" sz="2000" dirty="0" err="1" smtClean="0">
                <a:solidFill>
                  <a:srgbClr val="993300"/>
                </a:solidFill>
              </a:rPr>
              <a:t>Effekt</a:t>
            </a:r>
            <a:r>
              <a:rPr lang="en-US" sz="2000" dirty="0" smtClean="0">
                <a:solidFill>
                  <a:srgbClr val="993300"/>
                </a:solidFill>
              </a:rPr>
              <a:t> </a:t>
            </a:r>
            <a:r>
              <a:rPr lang="en-US" sz="2000" dirty="0" err="1" smtClean="0">
                <a:solidFill>
                  <a:srgbClr val="993300"/>
                </a:solidFill>
              </a:rPr>
              <a:t>wie</a:t>
            </a:r>
            <a:r>
              <a:rPr lang="en-US" sz="2000" dirty="0" smtClean="0">
                <a:solidFill>
                  <a:srgbClr val="993300"/>
                </a:solidFill>
              </a:rPr>
              <a:t> die </a:t>
            </a:r>
            <a:r>
              <a:rPr lang="en-US" sz="2000" dirty="0" err="1" smtClean="0">
                <a:solidFill>
                  <a:srgbClr val="993300"/>
                </a:solidFill>
              </a:rPr>
              <a:t>zwei</a:t>
            </a:r>
            <a:r>
              <a:rPr lang="en-US" sz="2000" dirty="0" smtClean="0">
                <a:solidFill>
                  <a:srgbClr val="993300"/>
                </a:solidFill>
              </a:rPr>
              <a:t> </a:t>
            </a:r>
            <a:r>
              <a:rPr lang="en-US" sz="2000" dirty="0" err="1" smtClean="0">
                <a:solidFill>
                  <a:srgbClr val="993300"/>
                </a:solidFill>
              </a:rPr>
              <a:t>vorherigen</a:t>
            </a:r>
            <a:r>
              <a:rPr lang="en-US" sz="2000" dirty="0" smtClean="0">
                <a:solidFill>
                  <a:srgbClr val="993300"/>
                </a:solidFill>
              </a:rPr>
              <a:t> </a:t>
            </a:r>
            <a:r>
              <a:rPr lang="en-US" sz="2000" dirty="0" err="1" smtClean="0">
                <a:solidFill>
                  <a:srgbClr val="993300"/>
                </a:solidFill>
              </a:rPr>
              <a:t>Instruktionen</a:t>
            </a:r>
            <a:endParaRPr lang="en-US" sz="2000" dirty="0"/>
          </a:p>
        </p:txBody>
      </p:sp>
      <p:sp>
        <p:nvSpPr>
          <p:cNvPr id="35226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8335" y="4211678"/>
            <a:ext cx="81819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Einfachheit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 err="1" smtClean="0">
                <a:latin typeface="Comic Sans MS" pitchFamily="66" charset="0"/>
              </a:rPr>
              <a:t>Initialisierung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Erzeugung</a:t>
            </a:r>
            <a:endParaRPr lang="en-US" sz="2400" dirty="0">
              <a:latin typeface="Comic Sans MS" pitchFamily="66" charset="0"/>
            </a:endParaRPr>
          </a:p>
          <a:p>
            <a:pPr lvl="1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Korrektheit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dirty="0" smtClean="0"/>
              <a:t>Die </a:t>
            </a:r>
            <a:r>
              <a:rPr lang="en-US" dirty="0" err="1" smtClean="0"/>
              <a:t>Invariante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von </a:t>
            </a:r>
            <a:r>
              <a:rPr lang="en-US" dirty="0" err="1" smtClean="0"/>
              <a:t>Anfang</a:t>
            </a:r>
            <a:r>
              <a:rPr lang="en-US" dirty="0" smtClean="0"/>
              <a:t> an </a:t>
            </a:r>
            <a:r>
              <a:rPr lang="en-US" dirty="0" err="1" smtClean="0"/>
              <a:t>erfüllt</a:t>
            </a:r>
            <a:r>
              <a:rPr lang="en-US" dirty="0" smtClean="0"/>
              <a:t>.</a:t>
            </a:r>
            <a:endParaRPr lang="en-US" sz="2400" dirty="0" smtClean="0">
              <a:latin typeface="Comic Sans MS" pitchFamily="66" charset="0"/>
            </a:endParaRPr>
          </a:p>
          <a:p>
            <a:pPr lvl="1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endParaRPr lang="en-US" dirty="0" smtClean="0"/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</a:pPr>
            <a:r>
              <a:rPr lang="en-US" dirty="0" err="1" smtClean="0"/>
              <a:t>Erzeugungsprozeduren</a:t>
            </a:r>
            <a:r>
              <a:rPr lang="en-US" dirty="0" smtClean="0"/>
              <a:t> </a:t>
            </a:r>
            <a:r>
              <a:rPr lang="en-US" dirty="0" err="1" smtClean="0"/>
              <a:t>heissen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Konstruktoren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</a:pPr>
            <a:r>
              <a:rPr lang="en-US" dirty="0" smtClean="0"/>
              <a:t>(</a:t>
            </a:r>
            <a:r>
              <a:rPr lang="en-US" dirty="0" err="1" smtClean="0"/>
              <a:t>z.B</a:t>
            </a:r>
            <a:r>
              <a:rPr lang="en-US" dirty="0" smtClean="0"/>
              <a:t>. in Java </a:t>
            </a:r>
            <a:r>
              <a:rPr lang="en-US" dirty="0" err="1" smtClean="0"/>
              <a:t>oder</a:t>
            </a:r>
            <a:r>
              <a:rPr lang="en-US" dirty="0" smtClean="0"/>
              <a:t> C#)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SzPct val="80000"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226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Die Schnittstelle der Klasse </a:t>
            </a:r>
            <a:r>
              <a:rPr lang="de-CH" sz="2800" i="1" noProof="0" dirty="0" smtClean="0">
                <a:solidFill>
                  <a:srgbClr val="3333FF"/>
                </a:solidFill>
              </a:rPr>
              <a:t>SIMPLE_STOP</a:t>
            </a:r>
            <a:endParaRPr lang="de-CH" sz="2800" i="1" noProof="0" dirty="0">
              <a:solidFill>
                <a:srgbClr val="3333FF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6674" y="846221"/>
            <a:ext cx="8305800" cy="5341938"/>
          </a:xfrm>
        </p:spPr>
        <p:txBody>
          <a:bodyPr/>
          <a:lstStyle/>
          <a:p>
            <a:pPr lvl="0" defTabSz="625475"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1800" b="1" dirty="0" smtClean="0">
                <a:solidFill>
                  <a:srgbClr val="003399"/>
                </a:solidFill>
              </a:rPr>
              <a:t>class</a:t>
            </a:r>
            <a:r>
              <a:rPr lang="en-US" sz="1800" b="1" dirty="0" smtClean="0">
                <a:solidFill>
                  <a:srgbClr val="0033CC"/>
                </a:solidFill>
              </a:rPr>
              <a:t> </a:t>
            </a:r>
            <a:r>
              <a:rPr lang="en-US" sz="1800" i="1" dirty="0" smtClean="0">
                <a:solidFill>
                  <a:srgbClr val="0000FF"/>
                </a:solidFill>
              </a:rPr>
              <a:t>SIMPLE_STOP  </a:t>
            </a:r>
            <a:r>
              <a:rPr lang="en-US" sz="1800" b="1" dirty="0" smtClean="0">
                <a:solidFill>
                  <a:srgbClr val="003399"/>
                </a:solidFill>
              </a:rPr>
              <a:t>create</a:t>
            </a:r>
            <a:endParaRPr lang="en-US" sz="1800" i="1" dirty="0" smtClean="0">
              <a:solidFill>
                <a:srgbClr val="0000FF"/>
              </a:solidFill>
            </a:endParaRPr>
          </a:p>
          <a:p>
            <a:pPr lvl="0" defTabSz="625475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1800" i="1" dirty="0" smtClean="0">
                <a:solidFill>
                  <a:srgbClr val="0000FF"/>
                </a:solidFill>
              </a:rPr>
              <a:t>	</a:t>
            </a:r>
            <a:r>
              <a:rPr lang="en-US" sz="1800" i="1" spc="160" dirty="0" smtClean="0"/>
              <a:t> </a:t>
            </a:r>
            <a:r>
              <a:rPr lang="en-US" sz="1800" i="1" spc="160" dirty="0" err="1" smtClean="0"/>
              <a:t>set_station</a:t>
            </a:r>
            <a:endParaRPr lang="en-US" sz="1800" i="1" spc="160" dirty="0" smtClean="0"/>
          </a:p>
          <a:p>
            <a:pPr defTabSz="625475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1800" b="1" dirty="0" smtClean="0">
                <a:solidFill>
                  <a:srgbClr val="003399"/>
                </a:solidFill>
              </a:rPr>
              <a:t>feature</a:t>
            </a:r>
          </a:p>
          <a:p>
            <a:pPr defTabSz="625475">
              <a:lnSpc>
                <a:spcPct val="80000"/>
              </a:lnSpc>
            </a:pPr>
            <a:endParaRPr lang="de-CH" sz="1600" i="1" noProof="0" dirty="0" smtClean="0">
              <a:solidFill>
                <a:srgbClr val="00990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i="1" noProof="0" dirty="0" smtClean="0">
                <a:solidFill>
                  <a:srgbClr val="009900"/>
                </a:solidFill>
              </a:rPr>
              <a:t>	</a:t>
            </a:r>
            <a:r>
              <a:rPr lang="de-CH" sz="1800" i="1" noProof="0" dirty="0" err="1" smtClean="0"/>
              <a:t>station</a:t>
            </a:r>
            <a:r>
              <a:rPr lang="de-CH" sz="1200" i="1" noProof="0" dirty="0" smtClean="0"/>
              <a:t> 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noProof="0" dirty="0" smtClean="0">
                <a:solidFill>
                  <a:srgbClr val="9933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Station, welche diese Haltestelle repräsentiert</a:t>
            </a:r>
          </a:p>
          <a:p>
            <a:pPr defTabSz="625475">
              <a:lnSpc>
                <a:spcPct val="80000"/>
              </a:lnSpc>
            </a:pP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err="1" smtClean="0"/>
              <a:t>next</a:t>
            </a:r>
            <a:r>
              <a:rPr lang="de-CH" sz="1200" i="1" noProof="0" dirty="0" smtClean="0"/>
              <a:t> 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SIMPLE_STOP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noProof="0" dirty="0" smtClean="0">
                <a:solidFill>
                  <a:srgbClr val="9933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Nächste Haltestelle dieser Linie.</a:t>
            </a:r>
          </a:p>
          <a:p>
            <a:pPr defTabSz="625475">
              <a:lnSpc>
                <a:spcPct val="80000"/>
              </a:lnSpc>
            </a:pP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err="1" smtClean="0"/>
              <a:t>set_station</a:t>
            </a:r>
            <a:r>
              <a:rPr lang="de-CH" sz="1800" i="1" noProof="0" dirty="0" smtClean="0">
                <a:solidFill>
                  <a:srgbClr val="009900"/>
                </a:solidFill>
              </a:rPr>
              <a:t> </a:t>
            </a:r>
            <a:r>
              <a:rPr lang="de-CH" sz="1800" noProof="0" dirty="0" smtClean="0"/>
              <a:t>(</a:t>
            </a:r>
            <a:r>
              <a:rPr lang="de-CH" sz="1800" i="1" noProof="0" dirty="0" smtClean="0"/>
              <a:t>s</a:t>
            </a:r>
            <a:r>
              <a:rPr lang="de-CH" sz="1100" i="1" noProof="0" dirty="0" smtClean="0"/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</a:t>
            </a:r>
            <a:r>
              <a:rPr lang="de-CH" sz="11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Diese Haltestelle mit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dirty="0" smtClean="0">
                <a:solidFill>
                  <a:srgbClr val="993300"/>
                </a:solidFill>
              </a:rPr>
              <a:t>  assoziieren.</a:t>
            </a: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require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dirty="0" err="1" smtClean="0"/>
              <a:t>station_existiert</a:t>
            </a:r>
            <a:r>
              <a:rPr lang="de-CH" sz="1600" dirty="0" smtClean="0"/>
              <a:t>: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/=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b="1" noProof="0" dirty="0" err="1" smtClean="0">
                <a:solidFill>
                  <a:srgbClr val="002060"/>
                </a:solidFill>
              </a:rPr>
              <a:t>Void</a:t>
            </a:r>
            <a:endParaRPr lang="de-CH" sz="1600" b="1" noProof="0" dirty="0" smtClean="0">
              <a:solidFill>
                <a:srgbClr val="002060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i="1" noProof="0" dirty="0" smtClean="0">
                <a:solidFill>
                  <a:srgbClr val="3333FF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ensure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dirty="0" err="1" smtClean="0"/>
              <a:t>station_gesetzt</a:t>
            </a:r>
            <a:r>
              <a:rPr lang="de-CH" sz="1600" dirty="0" smtClean="0"/>
              <a:t>: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err="1" smtClean="0">
                <a:solidFill>
                  <a:srgbClr val="3333FF"/>
                </a:solidFill>
              </a:rPr>
              <a:t>station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</a:p>
          <a:p>
            <a:pPr defTabSz="625475">
              <a:lnSpc>
                <a:spcPct val="80000"/>
              </a:lnSpc>
            </a:pPr>
            <a:endParaRPr lang="de-CH" sz="1600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smtClean="0"/>
              <a:t>link </a:t>
            </a:r>
            <a:r>
              <a:rPr lang="de-CH" sz="1800" noProof="0" dirty="0" smtClean="0"/>
              <a:t>(</a:t>
            </a:r>
            <a:r>
              <a:rPr lang="de-CH" sz="1800" i="1" noProof="0" dirty="0" smtClean="0">
                <a:solidFill>
                  <a:srgbClr val="3333FF"/>
                </a:solidFill>
              </a:rPr>
              <a:t>s</a:t>
            </a:r>
            <a:r>
              <a:rPr lang="de-CH" sz="11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SIMPLE_STOP</a:t>
            </a:r>
            <a:r>
              <a:rPr lang="de-CH" sz="9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noProof="0" dirty="0" smtClean="0">
                <a:solidFill>
                  <a:srgbClr val="CC0000"/>
                </a:solidFill>
              </a:rPr>
              <a:t>  </a:t>
            </a:r>
            <a:r>
              <a:rPr lang="de-CH" sz="1600" dirty="0" smtClean="0">
                <a:solidFill>
                  <a:srgbClr val="993300"/>
                </a:solidFill>
              </a:rPr>
              <a:t>zur nächsten Haltestelle dieser Linie machen</a:t>
            </a:r>
            <a:r>
              <a:rPr lang="de-CH" sz="1600" noProof="0" dirty="0" smtClean="0">
                <a:solidFill>
                  <a:srgbClr val="993300"/>
                </a:solidFill>
              </a:rPr>
              <a:t>.</a:t>
            </a:r>
          </a:p>
          <a:p>
            <a:pPr defTabSz="625475">
              <a:lnSpc>
                <a:spcPct val="80000"/>
              </a:lnSpc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ensure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noProof="0" dirty="0" err="1" smtClean="0"/>
              <a:t>naechste_gesetzt</a:t>
            </a:r>
            <a:r>
              <a:rPr lang="de-CH" sz="1600" noProof="0" dirty="0" smtClean="0">
                <a:solidFill>
                  <a:srgbClr val="993300"/>
                </a:solidFill>
              </a:rPr>
              <a:t>: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err="1" smtClean="0">
                <a:solidFill>
                  <a:srgbClr val="3333FF"/>
                </a:solidFill>
              </a:rPr>
              <a:t>next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</a:p>
          <a:p>
            <a:pPr defTabSz="625475">
              <a:lnSpc>
                <a:spcPct val="80000"/>
              </a:lnSpc>
            </a:pPr>
            <a:endParaRPr lang="de-CH" sz="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</a:pP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  <a:endParaRPr lang="de-CH" sz="800" b="1" noProof="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8810" y="5939590"/>
            <a:ext cx="5301092" cy="61361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8412" y="3152271"/>
            <a:ext cx="4938377" cy="1629878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421120" y="3898230"/>
            <a:ext cx="2735672" cy="928413"/>
          </a:xfrm>
          <a:prstGeom prst="wedgeRoundRectCallout">
            <a:avLst>
              <a:gd name="adj1" fmla="val -82206"/>
              <a:gd name="adj2" fmla="val -57293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Jetzt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auch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Erzeugungsprozedur</a:t>
            </a:r>
            <a:r>
              <a:rPr lang="en-US" sz="2000" dirty="0" smtClean="0"/>
              <a:t> </a:t>
            </a:r>
            <a:r>
              <a:rPr lang="en-US" sz="2000" dirty="0" err="1" smtClean="0"/>
              <a:t>verfügbar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4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2176" y="743451"/>
            <a:ext cx="897556" cy="281271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3438" y="1058246"/>
            <a:ext cx="1547262" cy="31335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de-CH" sz="2800" noProof="0" dirty="0" smtClean="0"/>
              <a:t>Schnittstelle der Klasse </a:t>
            </a:r>
            <a:r>
              <a:rPr lang="de-CH" sz="2800" i="1" noProof="0" dirty="0" smtClean="0">
                <a:solidFill>
                  <a:srgbClr val="3333FF"/>
                </a:solidFill>
              </a:rPr>
              <a:t>SIMPLE_STOP</a:t>
            </a:r>
            <a:endParaRPr lang="de-CH" sz="2800" i="1" noProof="0" dirty="0">
              <a:solidFill>
                <a:srgbClr val="3333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4243136" y="1197812"/>
            <a:ext cx="3056021" cy="769884"/>
          </a:xfrm>
          <a:prstGeom prst="wedgeRoundRectCallout">
            <a:avLst>
              <a:gd name="adj1" fmla="val -97131"/>
              <a:gd name="adj2" fmla="val -65219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Auflistung</a:t>
            </a:r>
            <a:r>
              <a:rPr lang="en-US" sz="2000" dirty="0" smtClean="0"/>
              <a:t>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Erzeugungsprozeduren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256674" y="725905"/>
            <a:ext cx="8305800" cy="6019799"/>
          </a:xfrm>
        </p:spPr>
        <p:txBody>
          <a:bodyPr/>
          <a:lstStyle/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800" b="1" noProof="0" dirty="0" err="1" smtClean="0">
                <a:solidFill>
                  <a:srgbClr val="003399"/>
                </a:solidFill>
              </a:rPr>
              <a:t>class</a:t>
            </a:r>
            <a:r>
              <a:rPr lang="de-CH" sz="1800" b="1" noProof="0" dirty="0" smtClean="0">
                <a:solidFill>
                  <a:srgbClr val="0033CC"/>
                </a:solidFill>
              </a:rPr>
              <a:t> </a:t>
            </a:r>
            <a:r>
              <a:rPr lang="de-CH" sz="1800" i="1" noProof="0" dirty="0" smtClean="0">
                <a:solidFill>
                  <a:srgbClr val="0000FF"/>
                </a:solidFill>
              </a:rPr>
              <a:t>SIMPLE_STOP  </a:t>
            </a:r>
            <a:r>
              <a:rPr lang="de-CH" sz="1800" b="1" noProof="0" dirty="0" err="1" smtClean="0">
                <a:solidFill>
                  <a:srgbClr val="003399"/>
                </a:solidFill>
              </a:rPr>
              <a:t>create</a:t>
            </a:r>
            <a:endParaRPr lang="de-CH" sz="1800" i="1" noProof="0" dirty="0" smtClean="0">
              <a:solidFill>
                <a:srgbClr val="0000FF"/>
              </a:solidFill>
            </a:endParaRPr>
          </a:p>
          <a:p>
            <a:pPr defTabSz="625475">
              <a:lnSpc>
                <a:spcPct val="80000"/>
              </a:lnSpc>
              <a:spcBef>
                <a:spcPts val="800"/>
              </a:spcBef>
            </a:pPr>
            <a:r>
              <a:rPr lang="de-CH" sz="1800" i="1" noProof="0" dirty="0" smtClean="0">
                <a:solidFill>
                  <a:srgbClr val="0000FF"/>
                </a:solidFill>
              </a:rPr>
              <a:t>	</a:t>
            </a:r>
            <a:r>
              <a:rPr lang="de-CH" sz="1800" i="1" spc="160" noProof="0" dirty="0" smtClean="0"/>
              <a:t> </a:t>
            </a:r>
            <a:r>
              <a:rPr lang="de-CH" sz="1800" i="1" spc="160" noProof="0" dirty="0" err="1" smtClean="0"/>
              <a:t>set_station</a:t>
            </a:r>
            <a:endParaRPr lang="de-CH" sz="1800" i="1" noProof="0" dirty="0" smtClean="0">
              <a:solidFill>
                <a:srgbClr val="0000FF"/>
              </a:solidFill>
            </a:endParaRPr>
          </a:p>
          <a:p>
            <a:pPr defTabSz="625475">
              <a:lnSpc>
                <a:spcPct val="80000"/>
              </a:lnSpc>
              <a:spcBef>
                <a:spcPts val="600"/>
              </a:spcBef>
            </a:pPr>
            <a:r>
              <a:rPr lang="de-CH" sz="1800" b="1" noProof="0" dirty="0" err="1" smtClean="0">
                <a:solidFill>
                  <a:srgbClr val="003399"/>
                </a:solidFill>
              </a:rPr>
              <a:t>feature</a:t>
            </a:r>
            <a:endParaRPr lang="de-CH" sz="18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endParaRPr lang="de-CH" sz="1600" i="1" noProof="0" dirty="0" smtClean="0">
              <a:solidFill>
                <a:srgbClr val="009900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800" i="1" noProof="0" dirty="0" smtClean="0">
                <a:solidFill>
                  <a:srgbClr val="009900"/>
                </a:solidFill>
              </a:rPr>
              <a:t>	</a:t>
            </a:r>
            <a:r>
              <a:rPr lang="de-CH" sz="1800" i="1" noProof="0" dirty="0" err="1" smtClean="0"/>
              <a:t>station</a:t>
            </a:r>
            <a:r>
              <a:rPr lang="de-CH" sz="1200" i="1" noProof="0" dirty="0" smtClean="0"/>
              <a:t> 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STATION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800" noProof="0" dirty="0" smtClean="0">
                <a:solidFill>
                  <a:srgbClr val="993300"/>
                </a:solidFill>
              </a:rPr>
              <a:t>			</a:t>
            </a:r>
            <a:r>
              <a:rPr lang="de-CH" sz="1600" dirty="0" smtClean="0">
                <a:solidFill>
                  <a:srgbClr val="993300"/>
                </a:solidFill>
              </a:rPr>
              <a:t>-- Station, welche diese Haltestelle repräsentiert</a:t>
            </a: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err="1" smtClean="0"/>
              <a:t>next</a:t>
            </a:r>
            <a:r>
              <a:rPr lang="de-CH" sz="1200" i="1" noProof="0" dirty="0" smtClean="0"/>
              <a:t> </a:t>
            </a:r>
            <a:r>
              <a:rPr lang="de-CH" sz="1800" noProof="0" dirty="0" smtClean="0"/>
              <a:t>:</a:t>
            </a:r>
            <a:r>
              <a:rPr lang="de-CH" sz="1800" noProof="0" dirty="0" smtClean="0">
                <a:solidFill>
                  <a:srgbClr val="3333FF"/>
                </a:solidFill>
              </a:rPr>
              <a:t> </a:t>
            </a:r>
            <a:r>
              <a:rPr lang="de-CH" sz="1800" i="1" noProof="0" dirty="0" smtClean="0">
                <a:solidFill>
                  <a:srgbClr val="3333FF"/>
                </a:solidFill>
              </a:rPr>
              <a:t>SIMPLE_STOP</a:t>
            </a:r>
            <a:endParaRPr lang="de-CH" sz="1800" b="1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800" noProof="0" dirty="0" smtClean="0">
                <a:solidFill>
                  <a:srgbClr val="9933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Nächste Haltestelle dieser Linie.</a:t>
            </a: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err="1" smtClean="0"/>
              <a:t>set_station</a:t>
            </a:r>
            <a:r>
              <a:rPr lang="de-CH" sz="1800" i="1" noProof="0" dirty="0" smtClean="0">
                <a:solidFill>
                  <a:srgbClr val="009900"/>
                </a:solidFill>
              </a:rPr>
              <a:t> </a:t>
            </a:r>
            <a:r>
              <a:rPr lang="de-CH" sz="1800" noProof="0" dirty="0" smtClean="0"/>
              <a:t>(</a:t>
            </a:r>
            <a:r>
              <a:rPr lang="de-CH" sz="1800" i="1" noProof="0" dirty="0" smtClean="0"/>
              <a:t>s</a:t>
            </a:r>
            <a:r>
              <a:rPr lang="de-CH" sz="1100" i="1" noProof="0" dirty="0" smtClean="0"/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METRO_STATION</a:t>
            </a:r>
            <a:r>
              <a:rPr lang="de-CH" sz="11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Diese Haltestelle mit</a:t>
            </a:r>
            <a:r>
              <a:rPr lang="de-CH" sz="1600" noProof="0" dirty="0" smtClean="0">
                <a:solidFill>
                  <a:srgbClr val="CC0000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dirty="0" smtClean="0">
                <a:solidFill>
                  <a:srgbClr val="993300"/>
                </a:solidFill>
              </a:rPr>
              <a:t> assoziieren.</a:t>
            </a:r>
            <a:endParaRPr lang="de-CH" sz="1600" noProof="0" dirty="0" smtClean="0">
              <a:solidFill>
                <a:srgbClr val="993300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require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dirty="0" err="1" smtClean="0"/>
              <a:t>station_existiert</a:t>
            </a:r>
            <a:r>
              <a:rPr lang="de-CH" sz="1600" dirty="0" smtClean="0"/>
              <a:t>: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/=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b="1" noProof="0" dirty="0" err="1" smtClean="0">
                <a:solidFill>
                  <a:srgbClr val="002060"/>
                </a:solidFill>
              </a:rPr>
              <a:t>Void</a:t>
            </a:r>
            <a:endParaRPr lang="de-CH" sz="1600" b="1" noProof="0" dirty="0" smtClean="0">
              <a:solidFill>
                <a:srgbClr val="002060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600" i="1" noProof="0" dirty="0" smtClean="0">
                <a:solidFill>
                  <a:srgbClr val="3333FF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ensure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dirty="0" err="1" smtClean="0"/>
              <a:t>station_gesetzt</a:t>
            </a:r>
            <a:r>
              <a:rPr lang="de-CH" sz="1600" dirty="0" smtClean="0"/>
              <a:t>: </a:t>
            </a:r>
            <a:r>
              <a:rPr lang="de-CH" sz="1600" i="1" noProof="0" dirty="0" err="1" smtClean="0">
                <a:solidFill>
                  <a:srgbClr val="3333FF"/>
                </a:solidFill>
              </a:rPr>
              <a:t>station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endParaRPr lang="de-CH" sz="1600" i="1" noProof="0" dirty="0" smtClean="0">
              <a:solidFill>
                <a:srgbClr val="3333FF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600" noProof="0" dirty="0" smtClean="0">
                <a:solidFill>
                  <a:srgbClr val="CC0000"/>
                </a:solidFill>
              </a:rPr>
              <a:t>	</a:t>
            </a:r>
            <a:r>
              <a:rPr lang="de-CH" sz="1800" i="1" noProof="0" dirty="0" smtClean="0"/>
              <a:t>link </a:t>
            </a:r>
            <a:r>
              <a:rPr lang="de-CH" sz="1800" noProof="0" dirty="0" smtClean="0"/>
              <a:t>(</a:t>
            </a:r>
            <a:r>
              <a:rPr lang="de-CH" sz="1800" i="1" noProof="0" dirty="0" smtClean="0">
                <a:solidFill>
                  <a:srgbClr val="3333FF"/>
                </a:solidFill>
              </a:rPr>
              <a:t>s</a:t>
            </a:r>
            <a:r>
              <a:rPr lang="de-CH" sz="11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: </a:t>
            </a:r>
            <a:r>
              <a:rPr lang="de-CH" sz="1800" i="1" noProof="0" dirty="0" smtClean="0">
                <a:solidFill>
                  <a:srgbClr val="3333FF"/>
                </a:solidFill>
              </a:rPr>
              <a:t>SIMPLE_STOP</a:t>
            </a:r>
            <a:r>
              <a:rPr lang="de-CH" sz="900" i="1" noProof="0" dirty="0" smtClean="0">
                <a:solidFill>
                  <a:srgbClr val="3333FF"/>
                </a:solidFill>
              </a:rPr>
              <a:t> </a:t>
            </a:r>
            <a:r>
              <a:rPr lang="de-CH" sz="1800" noProof="0" dirty="0" smtClean="0"/>
              <a:t>)</a:t>
            </a:r>
            <a:endParaRPr lang="de-CH" sz="1800" b="1" i="1" noProof="0" dirty="0" smtClean="0"/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800" noProof="0" dirty="0" smtClean="0">
                <a:solidFill>
                  <a:srgbClr val="CC0000"/>
                </a:solidFill>
              </a:rPr>
              <a:t>			</a:t>
            </a:r>
            <a:r>
              <a:rPr lang="de-CH" sz="1600" noProof="0" dirty="0" smtClean="0">
                <a:solidFill>
                  <a:srgbClr val="993300"/>
                </a:solidFill>
              </a:rPr>
              <a:t>--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  <a:r>
              <a:rPr lang="de-CH" sz="1600" noProof="0" dirty="0" smtClean="0">
                <a:solidFill>
                  <a:srgbClr val="CC0000"/>
                </a:solidFill>
              </a:rPr>
              <a:t> </a:t>
            </a:r>
            <a:r>
              <a:rPr lang="de-CH" sz="1600" noProof="0" dirty="0" smtClean="0">
                <a:solidFill>
                  <a:srgbClr val="993300"/>
                </a:solidFill>
              </a:rPr>
              <a:t> zur nächsten </a:t>
            </a:r>
            <a:r>
              <a:rPr lang="de-CH" sz="1600" dirty="0" smtClean="0">
                <a:solidFill>
                  <a:srgbClr val="993300"/>
                </a:solidFill>
              </a:rPr>
              <a:t>Haltestelle dieser Linie machen</a:t>
            </a:r>
            <a:r>
              <a:rPr lang="de-CH" sz="1600" noProof="0" dirty="0" smtClean="0">
                <a:solidFill>
                  <a:srgbClr val="993300"/>
                </a:solidFill>
              </a:rPr>
              <a:t>.</a:t>
            </a: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		</a:t>
            </a:r>
            <a:r>
              <a:rPr lang="de-CH" sz="1600" b="1" noProof="0" dirty="0" err="1" smtClean="0">
                <a:solidFill>
                  <a:srgbClr val="003399"/>
                </a:solidFill>
              </a:rPr>
              <a:t>ensure</a:t>
            </a:r>
            <a:endParaRPr lang="de-CH" sz="1600" b="1" noProof="0" dirty="0" smtClean="0">
              <a:solidFill>
                <a:srgbClr val="003399"/>
              </a:solidFill>
            </a:endParaRP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r>
              <a:rPr lang="de-CH" sz="1600" i="1" noProof="0" dirty="0" smtClean="0">
                <a:solidFill>
                  <a:srgbClr val="3333FF"/>
                </a:solidFill>
              </a:rPr>
              <a:t>			</a:t>
            </a:r>
            <a:r>
              <a:rPr lang="de-CH" sz="1600" noProof="0" dirty="0" err="1" smtClean="0"/>
              <a:t>naechste_gesetzt</a:t>
            </a:r>
            <a:r>
              <a:rPr lang="de-CH" sz="1600" noProof="0" dirty="0" smtClean="0">
                <a:solidFill>
                  <a:srgbClr val="993300"/>
                </a:solidFill>
              </a:rPr>
              <a:t>: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err="1" smtClean="0">
                <a:solidFill>
                  <a:srgbClr val="3333FF"/>
                </a:solidFill>
              </a:rPr>
              <a:t>next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noProof="0" dirty="0" smtClean="0"/>
              <a:t>=</a:t>
            </a:r>
            <a:r>
              <a:rPr lang="de-CH" sz="1600" noProof="0" dirty="0" smtClean="0">
                <a:solidFill>
                  <a:srgbClr val="3333FF"/>
                </a:solidFill>
              </a:rPr>
              <a:t> </a:t>
            </a:r>
            <a:r>
              <a:rPr lang="de-CH" sz="1600" i="1" noProof="0" dirty="0" smtClean="0">
                <a:solidFill>
                  <a:srgbClr val="3333FF"/>
                </a:solidFill>
              </a:rPr>
              <a:t>s</a:t>
            </a:r>
          </a:p>
          <a:p>
            <a:pPr defTabSz="625475">
              <a:lnSpc>
                <a:spcPct val="80000"/>
              </a:lnSpc>
              <a:spcBef>
                <a:spcPts val="200"/>
              </a:spcBef>
            </a:pPr>
            <a:endParaRPr lang="de-CH" sz="800" b="1" noProof="0" dirty="0" smtClean="0">
              <a:solidFill>
                <a:srgbClr val="003399"/>
              </a:solidFill>
            </a:endParaRPr>
          </a:p>
          <a:p>
            <a:pPr defTabSz="538163">
              <a:spcBef>
                <a:spcPts val="0"/>
              </a:spcBef>
            </a:pPr>
            <a:r>
              <a:rPr lang="de-CH" sz="1800" b="1" spc="160" noProof="0" dirty="0" smtClean="0">
                <a:solidFill>
                  <a:srgbClr val="003399"/>
                </a:solidFill>
              </a:rPr>
              <a:t>invariant</a:t>
            </a:r>
          </a:p>
          <a:p>
            <a:pPr defTabSz="538163">
              <a:spcBef>
                <a:spcPts val="0"/>
              </a:spcBef>
            </a:pPr>
            <a:r>
              <a:rPr lang="de-CH" sz="1800" b="1" spc="160" noProof="0" dirty="0" smtClean="0">
                <a:solidFill>
                  <a:srgbClr val="003399"/>
                </a:solidFill>
              </a:rPr>
              <a:t>	</a:t>
            </a:r>
            <a:r>
              <a:rPr lang="de-CH" sz="1800" i="1" spc="160" noProof="0" dirty="0" err="1" smtClean="0"/>
              <a:t>station_existiert</a:t>
            </a:r>
            <a:r>
              <a:rPr lang="de-CH" sz="1400" i="1" spc="160" noProof="0" dirty="0" smtClean="0"/>
              <a:t> </a:t>
            </a:r>
            <a:r>
              <a:rPr lang="de-CH" sz="1800" spc="160" noProof="0" dirty="0" smtClean="0"/>
              <a:t>: </a:t>
            </a:r>
            <a:r>
              <a:rPr lang="de-CH" sz="1800" i="1" spc="160" noProof="0" dirty="0" err="1" smtClean="0"/>
              <a:t>station</a:t>
            </a:r>
            <a:r>
              <a:rPr lang="de-CH" sz="1800" i="1" spc="160" noProof="0" dirty="0" smtClean="0"/>
              <a:t> </a:t>
            </a:r>
            <a:r>
              <a:rPr lang="de-CH" sz="1800" spc="160" noProof="0" dirty="0" smtClean="0"/>
              <a:t>/=</a:t>
            </a:r>
            <a:r>
              <a:rPr lang="de-CH" sz="1800" i="1" spc="160" noProof="0" dirty="0" smtClean="0"/>
              <a:t> </a:t>
            </a:r>
            <a:r>
              <a:rPr lang="de-CH" sz="1800" b="1" spc="160" noProof="0" dirty="0" err="1" smtClean="0">
                <a:solidFill>
                  <a:srgbClr val="002060"/>
                </a:solidFill>
              </a:rPr>
              <a:t>Void</a:t>
            </a:r>
            <a:endParaRPr lang="de-CH" sz="1800" b="1" noProof="0" dirty="0" smtClean="0">
              <a:solidFill>
                <a:srgbClr val="002060"/>
              </a:solidFill>
            </a:endParaRPr>
          </a:p>
          <a:p>
            <a:pPr defTabSz="538163">
              <a:spcBef>
                <a:spcPts val="0"/>
              </a:spcBef>
            </a:pPr>
            <a:r>
              <a:rPr lang="de-CH" sz="1800" b="1" noProof="0" dirty="0" smtClean="0">
                <a:solidFill>
                  <a:srgbClr val="003399"/>
                </a:solidFill>
              </a:rPr>
              <a:t>end</a:t>
            </a:r>
            <a:endParaRPr lang="de-CH" sz="800" b="1" noProof="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4" grpId="0" animBg="1"/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Bezeichner, Entitäten (</a:t>
            </a:r>
            <a:r>
              <a:rPr lang="de-CH" noProof="0" dirty="0" err="1" smtClean="0"/>
              <a:t>entities</a:t>
            </a:r>
            <a:r>
              <a:rPr lang="de-CH" noProof="0" dirty="0" smtClean="0"/>
              <a:t>), Variablen</a:t>
            </a:r>
            <a:endParaRPr lang="de-CH" noProof="0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 </a:t>
            </a:r>
            <a:r>
              <a:rPr lang="de-CH" noProof="0" dirty="0" smtClean="0">
                <a:solidFill>
                  <a:srgbClr val="A50021"/>
                </a:solidFill>
              </a:rPr>
              <a:t>Bezeichner (</a:t>
            </a:r>
            <a:r>
              <a:rPr lang="de-CH" noProof="0" dirty="0" err="1" smtClean="0">
                <a:solidFill>
                  <a:srgbClr val="A50021"/>
                </a:solidFill>
              </a:rPr>
              <a:t>identifier</a:t>
            </a:r>
            <a:r>
              <a:rPr lang="de-CH" noProof="0" dirty="0" smtClean="0">
                <a:solidFill>
                  <a:srgbClr val="A50021"/>
                </a:solidFill>
              </a:rPr>
              <a:t>)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ein vom Programmierer / von der Programmiererin gewählter Name, um ein gewisses Programmelement zu repräsentieren. </a:t>
            </a: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Beispiele für Bezeichner :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Eine Klasse, z.B.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STATION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 Feature, z.B.</a:t>
            </a:r>
            <a:r>
              <a:rPr lang="de-CH" noProof="0" dirty="0" smtClean="0"/>
              <a:t>  </a:t>
            </a:r>
            <a:r>
              <a:rPr lang="de-CH" i="1" noProof="0" dirty="0" err="1" smtClean="0">
                <a:solidFill>
                  <a:srgbClr val="3333FF"/>
                </a:solidFill>
              </a:rPr>
              <a:t>i_th</a:t>
            </a:r>
            <a:endParaRPr lang="de-CH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 Laufzeitwert, wie etwa ein Objekt oder eine Objektreferenz, z.B.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noProof="0" dirty="0" smtClean="0"/>
              <a:t> </a:t>
            </a: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endParaRPr lang="de-CH" sz="2000" noProof="0" dirty="0" smtClean="0"/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 Bezeichner, der einen Laufzeitwert bezeichnet, wird </a:t>
            </a:r>
            <a:r>
              <a:rPr lang="de-CH" dirty="0" smtClean="0">
                <a:solidFill>
                  <a:srgbClr val="A50021"/>
                </a:solidFill>
              </a:rPr>
              <a:t>Entität</a:t>
            </a:r>
            <a:r>
              <a:rPr lang="de-CH" noProof="0" dirty="0" smtClean="0">
                <a:solidFill>
                  <a:schemeClr val="tx1"/>
                </a:solidFill>
              </a:rPr>
              <a:t> oder </a:t>
            </a:r>
            <a:r>
              <a:rPr lang="de-CH" dirty="0" smtClean="0">
                <a:solidFill>
                  <a:srgbClr val="993300"/>
                </a:solidFill>
              </a:rPr>
              <a:t>Variable</a:t>
            </a:r>
            <a:r>
              <a:rPr lang="de-CH" noProof="0" dirty="0" smtClean="0">
                <a:solidFill>
                  <a:schemeClr val="tx1"/>
                </a:solidFill>
              </a:rPr>
              <a:t> (falls sein Wert sich ändern kann) genannt.</a:t>
            </a:r>
          </a:p>
          <a:p>
            <a:pPr>
              <a:lnSpc>
                <a:spcPct val="90000"/>
              </a:lnSpc>
            </a:pPr>
            <a:endParaRPr lang="de-CH" sz="2000" noProof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Während der Ausführung können Entitäten an Objekte </a:t>
            </a:r>
            <a:r>
              <a:rPr lang="de-CH" b="1" dirty="0" smtClean="0">
                <a:solidFill>
                  <a:srgbClr val="A50021"/>
                </a:solidFill>
              </a:rPr>
              <a:t>gebunden</a:t>
            </a:r>
            <a:r>
              <a:rPr lang="de-CH" noProof="0" dirty="0" smtClean="0">
                <a:solidFill>
                  <a:schemeClr val="tx1"/>
                </a:solidFill>
              </a:rPr>
              <a:t> sein. </a:t>
            </a:r>
          </a:p>
          <a:p>
            <a:pPr lvl="1">
              <a:lnSpc>
                <a:spcPct val="90000"/>
              </a:lnSpc>
            </a:pP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3840" y="100013"/>
            <a:ext cx="7541260" cy="489267"/>
          </a:xfrm>
        </p:spPr>
        <p:txBody>
          <a:bodyPr/>
          <a:lstStyle/>
          <a:p>
            <a:r>
              <a:rPr lang="de-CH" noProof="0" dirty="0" smtClean="0"/>
              <a:t>Erzeugungsprinzip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962400"/>
            <a:ext cx="8229600" cy="1371600"/>
          </a:xfrm>
        </p:spPr>
        <p:txBody>
          <a:bodyPr/>
          <a:lstStyle/>
          <a:p>
            <a:endParaRPr lang="de-CH" sz="800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Dies ermöglicht dem Autor der Klasse, eine korrekte Initialisierung aller Instanzen, die Clients erzeugen, zu erzwingen.</a:t>
            </a:r>
          </a:p>
          <a:p>
            <a:endParaRPr lang="de-CH" sz="800" b="1" noProof="0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8336" y="1126671"/>
            <a:ext cx="7623293" cy="2630320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40000"/>
              </a:lnSpc>
            </a:pPr>
            <a:r>
              <a:rPr lang="en-US" dirty="0" smtClean="0">
                <a:solidFill>
                  <a:srgbClr val="3333FF"/>
                </a:solidFill>
              </a:rPr>
              <a:t>Falls </a:t>
            </a:r>
            <a:r>
              <a:rPr lang="en-US" dirty="0" err="1" smtClean="0">
                <a:solidFill>
                  <a:srgbClr val="3333FF"/>
                </a:solidFill>
              </a:rPr>
              <a:t>eine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Klasse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eine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nicht-triviale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Invariante</a:t>
            </a:r>
            <a:r>
              <a:rPr lang="en-US" dirty="0" smtClean="0">
                <a:solidFill>
                  <a:srgbClr val="3333FF"/>
                </a:solidFill>
              </a:rPr>
              <a:t> hat, muss </a:t>
            </a:r>
            <a:r>
              <a:rPr lang="en-US" dirty="0" err="1" smtClean="0">
                <a:solidFill>
                  <a:srgbClr val="3333FF"/>
                </a:solidFill>
              </a:rPr>
              <a:t>sie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eine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oder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mehrere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Erzeugungsprozeduren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definieren</a:t>
            </a:r>
            <a:r>
              <a:rPr lang="en-US" dirty="0" smtClean="0">
                <a:solidFill>
                  <a:srgbClr val="3333FF"/>
                </a:solidFill>
              </a:rPr>
              <a:t>, die </a:t>
            </a:r>
            <a:r>
              <a:rPr lang="en-US" dirty="0" err="1" smtClean="0">
                <a:solidFill>
                  <a:srgbClr val="3333FF"/>
                </a:solidFill>
              </a:rPr>
              <a:t>sicherstellen</a:t>
            </a:r>
            <a:r>
              <a:rPr lang="en-US" dirty="0" smtClean="0">
                <a:solidFill>
                  <a:srgbClr val="3333FF"/>
                </a:solidFill>
              </a:rPr>
              <a:t>, </a:t>
            </a:r>
            <a:r>
              <a:rPr lang="en-US" dirty="0" err="1" smtClean="0">
                <a:solidFill>
                  <a:srgbClr val="3333FF"/>
                </a:solidFill>
              </a:rPr>
              <a:t>dass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jede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Instanz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nach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der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Ausführung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einer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Erzeugungsinstruktion</a:t>
            </a:r>
            <a:r>
              <a:rPr lang="en-US" dirty="0" smtClean="0">
                <a:solidFill>
                  <a:srgbClr val="3333FF"/>
                </a:solidFill>
              </a:rPr>
              <a:t> die </a:t>
            </a:r>
            <a:r>
              <a:rPr lang="en-US" dirty="0" err="1" smtClean="0">
                <a:solidFill>
                  <a:srgbClr val="3333FF"/>
                </a:solidFill>
              </a:rPr>
              <a:t>Invariante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erfüllt</a:t>
            </a:r>
            <a:r>
              <a:rPr lang="en-US" dirty="0" smtClean="0">
                <a:solidFill>
                  <a:srgbClr val="3333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98425"/>
            <a:ext cx="7526020" cy="470535"/>
          </a:xfrm>
        </p:spPr>
        <p:txBody>
          <a:bodyPr/>
          <a:lstStyle/>
          <a:p>
            <a:r>
              <a:rPr lang="de-CH" dirty="0" smtClean="0"/>
              <a:t>Erzeugungsprozeduren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757988"/>
            <a:ext cx="8229600" cy="5859379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Auch wenn keine starke Invariante </a:t>
            </a:r>
            <a:r>
              <a:rPr lang="de-CH" dirty="0" smtClean="0">
                <a:solidFill>
                  <a:schemeClr val="tx1"/>
                </a:solidFill>
              </a:rPr>
              <a:t>vorhanden ist, sind Erzeugungsprozeduren nützlich, um Initialisierung und Erzeugung zu kombinieren.</a:t>
            </a:r>
            <a:endParaRPr lang="de-CH" noProof="0" dirty="0" smtClean="0">
              <a:solidFill>
                <a:schemeClr val="tx1"/>
              </a:solidFill>
            </a:endParaRPr>
          </a:p>
          <a:p>
            <a:endParaRPr lang="de-CH" sz="2000" noProof="0" dirty="0" smtClean="0"/>
          </a:p>
          <a:p>
            <a:r>
              <a:rPr lang="de-CH" sz="2000" b="1" noProof="0" dirty="0" err="1" smtClean="0">
                <a:solidFill>
                  <a:srgbClr val="003399"/>
                </a:solidFill>
              </a:rPr>
              <a:t>class</a:t>
            </a:r>
            <a:r>
              <a:rPr lang="de-CH" sz="2000" b="1" noProof="0" dirty="0" smtClean="0">
                <a:solidFill>
                  <a:srgbClr val="0033CC"/>
                </a:solidFill>
              </a:rPr>
              <a:t> </a:t>
            </a:r>
            <a:r>
              <a:rPr lang="de-CH" sz="2000" i="1" noProof="0" dirty="0" smtClean="0">
                <a:solidFill>
                  <a:srgbClr val="0000FF"/>
                </a:solidFill>
              </a:rPr>
              <a:t>POINT </a:t>
            </a:r>
            <a:r>
              <a:rPr lang="de-CH" sz="2000" b="1" noProof="0" dirty="0" err="1" smtClean="0">
                <a:solidFill>
                  <a:srgbClr val="003399"/>
                </a:solidFill>
              </a:rPr>
              <a:t>create</a:t>
            </a:r>
            <a:endParaRPr lang="de-CH" sz="2000" b="1" noProof="0" dirty="0" smtClean="0">
              <a:solidFill>
                <a:srgbClr val="003399"/>
              </a:solidFill>
            </a:endParaRPr>
          </a:p>
          <a:p>
            <a:r>
              <a:rPr lang="de-CH" sz="2000" b="1" noProof="0" dirty="0" smtClean="0">
                <a:solidFill>
                  <a:srgbClr val="003399"/>
                </a:solidFill>
              </a:rPr>
              <a:t>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default_create</a:t>
            </a:r>
            <a:r>
              <a:rPr lang="de-CH" sz="2000" noProof="0" dirty="0" smtClean="0"/>
              <a:t>,</a:t>
            </a:r>
            <a:r>
              <a:rPr lang="de-CH" sz="2000" b="1" noProof="0" dirty="0" smtClean="0">
                <a:solidFill>
                  <a:srgbClr val="003399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make_cartesian</a:t>
            </a:r>
            <a:r>
              <a:rPr lang="de-CH" sz="2000" noProof="0" dirty="0" smtClean="0"/>
              <a:t>,</a:t>
            </a:r>
            <a:r>
              <a:rPr lang="de-CH" sz="2000" b="1" noProof="0" dirty="0" smtClean="0">
                <a:solidFill>
                  <a:srgbClr val="003399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make_polar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r>
              <a:rPr lang="de-CH" sz="2000" b="1" noProof="0" dirty="0" err="1" smtClean="0">
                <a:solidFill>
                  <a:srgbClr val="003399"/>
                </a:solidFill>
              </a:rPr>
              <a:t>feature</a:t>
            </a:r>
            <a:endParaRPr lang="de-CH" sz="2000" b="1" noProof="0" dirty="0" smtClean="0">
              <a:solidFill>
                <a:srgbClr val="003399"/>
              </a:solidFill>
            </a:endParaRPr>
          </a:p>
          <a:p>
            <a:r>
              <a:rPr lang="de-CH" sz="2000" b="1" noProof="0" dirty="0" smtClean="0">
                <a:solidFill>
                  <a:srgbClr val="003399"/>
                </a:solidFill>
              </a:rPr>
              <a:t>	</a:t>
            </a:r>
            <a:r>
              <a:rPr lang="de-CH" sz="2000" b="1" noProof="0" dirty="0" smtClean="0">
                <a:solidFill>
                  <a:srgbClr val="CC0000"/>
                </a:solidFill>
              </a:rPr>
              <a:t>…</a:t>
            </a:r>
          </a:p>
          <a:p>
            <a:r>
              <a:rPr lang="de-CH" sz="2000" b="1" noProof="0" dirty="0" smtClean="0">
                <a:solidFill>
                  <a:srgbClr val="003399"/>
                </a:solidFill>
              </a:rPr>
              <a:t>end</a:t>
            </a:r>
          </a:p>
          <a:p>
            <a:endParaRPr lang="de-CH" sz="2000" noProof="0" dirty="0" smtClean="0"/>
          </a:p>
          <a:p>
            <a:r>
              <a:rPr lang="de-CH" sz="2000" noProof="0" dirty="0" smtClean="0">
                <a:solidFill>
                  <a:schemeClr val="tx1"/>
                </a:solidFill>
              </a:rPr>
              <a:t>Gültige Erzeugungsinstruktionen:</a:t>
            </a:r>
          </a:p>
          <a:p>
            <a:pPr lvl="1">
              <a:buNone/>
            </a:pPr>
            <a:r>
              <a:rPr lang="de-CH" sz="2000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sz="2000" noProof="0" dirty="0" smtClean="0"/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your_point</a:t>
            </a:r>
            <a:r>
              <a:rPr lang="de-CH" sz="3200" noProof="0" dirty="0" err="1" smtClean="0"/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default_create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 lvl="1">
              <a:buNone/>
            </a:pPr>
            <a:r>
              <a:rPr lang="de-CH" sz="2000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sz="2000" noProof="0" dirty="0" smtClean="0"/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your_point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de-CH" sz="2000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sz="2000" noProof="0" dirty="0" smtClean="0"/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your_point</a:t>
            </a:r>
            <a:r>
              <a:rPr lang="de-CH" sz="3200" noProof="0" dirty="0" err="1" smtClean="0"/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make_cartesian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/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x</a:t>
            </a:r>
            <a:r>
              <a:rPr lang="de-CH" sz="2000" noProof="0" dirty="0" smtClean="0"/>
              <a:t>,</a:t>
            </a:r>
            <a:r>
              <a:rPr lang="de-CH" sz="2000" i="1" noProof="0" dirty="0" smtClean="0">
                <a:solidFill>
                  <a:srgbClr val="3333FF"/>
                </a:solidFill>
              </a:rPr>
              <a:t> y</a:t>
            </a:r>
            <a:r>
              <a:rPr lang="de-CH" sz="2000" noProof="0" dirty="0" smtClean="0"/>
              <a:t>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de-CH" sz="2000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sz="2000" noProof="0" dirty="0" smtClean="0"/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your_point</a:t>
            </a:r>
            <a:r>
              <a:rPr lang="de-CH" sz="3200" noProof="0" dirty="0" err="1" smtClean="0"/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make_polar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/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r</a:t>
            </a:r>
            <a:r>
              <a:rPr lang="de-CH" sz="2000" noProof="0" dirty="0" smtClean="0"/>
              <a:t>,</a:t>
            </a:r>
            <a:r>
              <a:rPr lang="de-CH" sz="2000" i="1" noProof="0" dirty="0" smtClean="0">
                <a:solidFill>
                  <a:srgbClr val="3333FF"/>
                </a:solidFill>
              </a:rPr>
              <a:t> t</a:t>
            </a:r>
            <a:r>
              <a:rPr lang="de-CH" sz="12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/>
              <a:t>)</a:t>
            </a:r>
            <a:endParaRPr lang="de-CH" sz="2000" noProof="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361235" y="3652787"/>
            <a:ext cx="6518605" cy="477519"/>
          </a:xfrm>
          <a:prstGeom prst="wedgeRoundRectCallout">
            <a:avLst>
              <a:gd name="adj1" fmla="val -51691"/>
              <a:gd name="adj2" fmla="val -18057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Vererbt</a:t>
            </a:r>
            <a:r>
              <a:rPr lang="en-US" sz="2000" dirty="0" smtClean="0"/>
              <a:t> an </a:t>
            </a:r>
            <a:r>
              <a:rPr lang="en-US" sz="2000" dirty="0" err="1" smtClean="0"/>
              <a:t>alle</a:t>
            </a:r>
            <a:r>
              <a:rPr lang="en-US" sz="2000" dirty="0" smtClean="0"/>
              <a:t> </a:t>
            </a:r>
            <a:r>
              <a:rPr lang="en-US" sz="2000" dirty="0" err="1" smtClean="0"/>
              <a:t>Klassen</a:t>
            </a:r>
            <a:r>
              <a:rPr lang="en-US" sz="2000" dirty="0" smtClean="0"/>
              <a:t>, </a:t>
            </a:r>
            <a:r>
              <a:rPr lang="en-US" sz="2000" dirty="0" err="1" smtClean="0"/>
              <a:t>macht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standardmässig</a:t>
            </a:r>
            <a:r>
              <a:rPr lang="en-US" sz="2000" dirty="0" smtClean="0"/>
              <a:t> </a:t>
            </a:r>
            <a:r>
              <a:rPr lang="en-US" sz="2000" dirty="0" err="1" smtClean="0"/>
              <a:t>nichts</a:t>
            </a:r>
            <a:r>
              <a:rPr lang="en-US" sz="2000" dirty="0" smtClean="0"/>
              <a:t>.</a:t>
            </a:r>
            <a:endParaRPr lang="en-US" sz="20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799" y="123825"/>
            <a:ext cx="7489825" cy="445135"/>
          </a:xfrm>
        </p:spPr>
        <p:txBody>
          <a:bodyPr/>
          <a:lstStyle/>
          <a:p>
            <a:r>
              <a:rPr lang="de-CH" noProof="0" dirty="0" smtClean="0"/>
              <a:t>Objekterzeugung: Zusammenfassung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8652" y="830178"/>
            <a:ext cx="8590547" cy="5602705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Um ein Objekt zu erzeugen: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endParaRPr lang="de-CH" sz="800" noProof="0" dirty="0" smtClean="0"/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Falls die Klasse keine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>
                <a:solidFill>
                  <a:schemeClr val="tx1"/>
                </a:solidFill>
              </a:rPr>
              <a:t>-K</a:t>
            </a:r>
            <a:r>
              <a:rPr lang="de-CH" noProof="0" dirty="0" err="1" smtClean="0">
                <a:solidFill>
                  <a:schemeClr val="tx1"/>
                </a:solidFill>
              </a:rPr>
              <a:t>lausel</a:t>
            </a:r>
            <a:r>
              <a:rPr lang="de-CH" noProof="0" dirty="0" smtClean="0">
                <a:solidFill>
                  <a:schemeClr val="tx1"/>
                </a:solidFill>
              </a:rPr>
              <a:t> hat, benutzen Sie die Grundform: 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  <a:endParaRPr lang="de-CH" noProof="0" dirty="0" smtClean="0"/>
          </a:p>
          <a:p>
            <a:pPr lvl="1"/>
            <a:endParaRPr lang="de-CH" sz="800" noProof="0" dirty="0" smtClean="0"/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Falls die Klasse eine 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dirty="0" smtClean="0">
                <a:solidFill>
                  <a:schemeClr val="tx1"/>
                </a:solidFill>
              </a:rPr>
              <a:t>-K</a:t>
            </a:r>
            <a:r>
              <a:rPr lang="de-CH" noProof="0" dirty="0" err="1" smtClean="0">
                <a:solidFill>
                  <a:schemeClr val="tx1"/>
                </a:solidFill>
              </a:rPr>
              <a:t>lausel</a:t>
            </a:r>
            <a:r>
              <a:rPr lang="de-CH" noProof="0" dirty="0" smtClean="0">
                <a:solidFill>
                  <a:schemeClr val="tx1"/>
                </a:solidFill>
              </a:rPr>
              <a:t> hat, die eine oder mehrere Prozeduren auflistet, benutzen Sie</a:t>
            </a:r>
            <a:br>
              <a:rPr lang="de-CH" noProof="0" dirty="0" smtClean="0">
                <a:solidFill>
                  <a:schemeClr val="tx1"/>
                </a:solidFill>
              </a:rPr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x</a:t>
            </a:r>
            <a:r>
              <a:rPr lang="de-CH" noProof="0" dirty="0" err="1" smtClean="0"/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make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/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…</a:t>
            </a:r>
            <a:r>
              <a:rPr lang="de-CH" noProof="0" dirty="0" smtClean="0"/>
              <a:t>)</a:t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>
                <a:solidFill>
                  <a:schemeClr val="tx1"/>
                </a:solidFill>
              </a:rPr>
              <a:t>wobei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make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eine der Erzeugungsprozeduren ist und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“</a:t>
            </a:r>
            <a:r>
              <a:rPr lang="de-CH" noProof="0" dirty="0" smtClean="0"/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…</a:t>
            </a:r>
            <a:r>
              <a:rPr lang="de-CH" noProof="0" dirty="0" smtClean="0"/>
              <a:t>)</a:t>
            </a:r>
            <a:r>
              <a:rPr lang="de-CH" dirty="0" smtClean="0">
                <a:solidFill>
                  <a:schemeClr val="tx1"/>
                </a:solidFill>
              </a:rPr>
              <a:t>”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für allfällige Argumente steht.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5120" y="115889"/>
            <a:ext cx="7493318" cy="453072"/>
          </a:xfrm>
        </p:spPr>
        <p:txBody>
          <a:bodyPr/>
          <a:lstStyle/>
          <a:p>
            <a:r>
              <a:rPr lang="de-CH" dirty="0" smtClean="0"/>
              <a:t>Korrektheit einer 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43732" cy="5029200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Um mit dem Prinzip „Design </a:t>
            </a:r>
            <a:r>
              <a:rPr lang="de-CH" noProof="0" dirty="0" err="1" smtClean="0">
                <a:solidFill>
                  <a:schemeClr val="tx1"/>
                </a:solidFill>
              </a:rPr>
              <a:t>by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err="1" smtClean="0">
                <a:solidFill>
                  <a:schemeClr val="tx1"/>
                </a:solidFill>
              </a:rPr>
              <a:t>Contract</a:t>
            </a:r>
            <a:r>
              <a:rPr lang="de-CH" dirty="0" smtClean="0">
                <a:solidFill>
                  <a:schemeClr val="tx1"/>
                </a:solidFill>
              </a:rPr>
              <a:t>“ („Entwurf gemäss Vertrag“) übereinzustimmen, müssen wir von jeder Instruktion genau wissen:</a:t>
            </a:r>
            <a:endParaRPr lang="de-CH" noProof="0" dirty="0" smtClean="0">
              <a:solidFill>
                <a:schemeClr val="tx1"/>
              </a:solidFill>
            </a:endParaRPr>
          </a:p>
          <a:p>
            <a:endParaRPr lang="de-CH" sz="800" noProof="0" dirty="0" smtClean="0">
              <a:solidFill>
                <a:schemeClr val="tx1"/>
              </a:solidFill>
            </a:endParaRP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Wie man die Instruktion </a:t>
            </a:r>
            <a:r>
              <a:rPr lang="de-CH" noProof="0" dirty="0" err="1" smtClean="0">
                <a:solidFill>
                  <a:schemeClr val="tx1"/>
                </a:solidFill>
              </a:rPr>
              <a:t>richt</a:t>
            </a:r>
            <a:r>
              <a:rPr lang="de-CH" dirty="0" err="1" smtClean="0">
                <a:solidFill>
                  <a:schemeClr val="tx1"/>
                </a:solidFill>
              </a:rPr>
              <a:t>ig</a:t>
            </a:r>
            <a:r>
              <a:rPr lang="de-CH" dirty="0" smtClean="0">
                <a:solidFill>
                  <a:schemeClr val="tx1"/>
                </a:solidFill>
              </a:rPr>
              <a:t> gebraucht: die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rgbClr val="990000"/>
                </a:solidFill>
              </a:rPr>
              <a:t>Vorbedingung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de-CH" noProof="0" dirty="0" smtClean="0">
                <a:solidFill>
                  <a:schemeClr val="tx1"/>
                </a:solidFill>
              </a:rPr>
              <a:t>Was wir dafür garantiert bekommen: die </a:t>
            </a:r>
            <a:r>
              <a:rPr lang="de-CH" noProof="0" dirty="0" smtClean="0">
                <a:solidFill>
                  <a:srgbClr val="990000"/>
                </a:solidFill>
              </a:rPr>
              <a:t>Nachbedingung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  <a:endParaRPr lang="de-CH" sz="800" dirty="0" smtClean="0">
              <a:solidFill>
                <a:schemeClr val="tx1"/>
              </a:solidFill>
            </a:endParaRPr>
          </a:p>
          <a:p>
            <a:pPr lvl="1">
              <a:lnSpc>
                <a:spcPct val="50000"/>
              </a:lnSpc>
            </a:pPr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Zusammen definieren diese beiden Eigenschaften (</a:t>
            </a:r>
            <a:r>
              <a:rPr lang="de-CH" dirty="0" smtClean="0">
                <a:solidFill>
                  <a:schemeClr val="tx1"/>
                </a:solidFill>
              </a:rPr>
              <a:t>zusammen mit der Invarianten) die </a:t>
            </a:r>
            <a:r>
              <a:rPr lang="de-CH" b="1" dirty="0" smtClean="0">
                <a:solidFill>
                  <a:srgbClr val="990000"/>
                </a:solidFill>
              </a:rPr>
              <a:t>Korrektheit</a:t>
            </a:r>
            <a:r>
              <a:rPr lang="de-CH" dirty="0" smtClean="0">
                <a:solidFill>
                  <a:schemeClr val="tx1"/>
                </a:solidFill>
              </a:rPr>
              <a:t> eines Sprachenmechanismus.</a:t>
            </a:r>
            <a:br>
              <a:rPr lang="de-CH" dirty="0" smtClean="0">
                <a:solidFill>
                  <a:schemeClr val="tx1"/>
                </a:solidFill>
              </a:rPr>
            </a:br>
            <a:endParaRPr lang="de-CH" sz="1200" noProof="0" dirty="0" smtClean="0"/>
          </a:p>
          <a:p>
            <a:r>
              <a:rPr lang="de-CH" noProof="0" dirty="0" smtClean="0"/>
              <a:t>Wie lautet die Korrektheitsregel für eine Erzeugungsinstruktion?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4159" y="107951"/>
            <a:ext cx="7538403" cy="481330"/>
          </a:xfrm>
        </p:spPr>
        <p:txBody>
          <a:bodyPr/>
          <a:lstStyle/>
          <a:p>
            <a:r>
              <a:rPr lang="de-CH" noProof="0" dirty="0" err="1" smtClean="0"/>
              <a:t>Korrektheit</a:t>
            </a:r>
            <a:r>
              <a:rPr lang="de-CH" noProof="0" dirty="0" smtClean="0"/>
              <a:t> einer Erzeugungsinstruktion</a:t>
            </a:r>
            <a:endParaRPr lang="de-CH" noProof="0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50" y="798411"/>
            <a:ext cx="8993529" cy="5557266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square" lIns="0" tIns="0" rIns="0" bIns="0" anchor="ctr">
            <a:spAutoFit/>
          </a:bodyPr>
          <a:lstStyle/>
          <a:p>
            <a:pPr marL="457200" indent="-457200" algn="ctr"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 err="1" smtClean="0"/>
              <a:t>Korrektheitsregel</a:t>
            </a:r>
            <a:r>
              <a:rPr lang="en-US" b="1" dirty="0" smtClean="0"/>
              <a:t> </a:t>
            </a:r>
            <a:r>
              <a:rPr lang="en-US" b="1" dirty="0" err="1" smtClean="0"/>
              <a:t>für</a:t>
            </a:r>
            <a:r>
              <a:rPr lang="en-US" b="1" dirty="0" smtClean="0"/>
              <a:t> </a:t>
            </a:r>
            <a:r>
              <a:rPr lang="en-US" b="1" dirty="0" err="1" smtClean="0"/>
              <a:t>Erzeugungsinstruktionen</a:t>
            </a:r>
            <a:endParaRPr lang="en-US" b="1" dirty="0" smtClean="0"/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en-US" i="1" dirty="0" smtClean="0">
              <a:solidFill>
                <a:srgbClr val="006400"/>
              </a:solidFill>
            </a:endParaRP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i="1" dirty="0" err="1" smtClean="0">
                <a:solidFill>
                  <a:srgbClr val="990000"/>
                </a:solidFill>
              </a:rPr>
              <a:t>Vor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Erzeugungsinstruktion</a:t>
            </a:r>
            <a:r>
              <a:rPr lang="en-US" dirty="0" smtClean="0"/>
              <a:t>:</a:t>
            </a:r>
          </a:p>
          <a:p>
            <a:pPr marL="914400" lvl="1" indent="-376238" defTabSz="285750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dirty="0" smtClean="0"/>
              <a:t>1. Die </a:t>
            </a:r>
            <a:r>
              <a:rPr lang="en-US" dirty="0" err="1" smtClean="0"/>
              <a:t>Vorbedingung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Erzeugungsprozedur</a:t>
            </a:r>
            <a:r>
              <a:rPr lang="en-US" dirty="0" smtClean="0"/>
              <a:t> (falls </a:t>
            </a:r>
            <a:r>
              <a:rPr lang="en-US" dirty="0" err="1" smtClean="0"/>
              <a:t>vorhanden</a:t>
            </a:r>
            <a:r>
              <a:rPr lang="en-US" dirty="0" smtClean="0"/>
              <a:t>) muss </a:t>
            </a:r>
            <a:r>
              <a:rPr lang="en-US" dirty="0" err="1" smtClean="0"/>
              <a:t>erfüllt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.</a:t>
            </a: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en-US" sz="1200" dirty="0" smtClean="0"/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r>
              <a:rPr lang="en-US" i="1" dirty="0" err="1" smtClean="0">
                <a:solidFill>
                  <a:srgbClr val="990000"/>
                </a:solidFill>
              </a:rPr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Erzeugungsinstruktion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Ziel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err="1" smtClean="0"/>
              <a:t>vom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C </a:t>
            </a:r>
            <a:r>
              <a:rPr lang="en-US" dirty="0" smtClean="0"/>
              <a:t>:</a:t>
            </a:r>
          </a:p>
          <a:p>
            <a:pPr marL="457200" indent="-457200" defTabSz="285750">
              <a:spcBef>
                <a:spcPct val="20000"/>
              </a:spcBef>
              <a:buFont typeface="Wingdings" pitchFamily="2" charset="2"/>
              <a:buNone/>
            </a:pPr>
            <a:endParaRPr lang="en-US" sz="1200" dirty="0" smtClean="0"/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2.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x</a:t>
            </a:r>
            <a:r>
              <a:rPr lang="en-US" dirty="0" smtClean="0">
                <a:solidFill>
                  <a:srgbClr val="3333FF"/>
                </a:solidFill>
              </a:rPr>
              <a:t> /= </a:t>
            </a:r>
            <a:r>
              <a:rPr lang="en-GB" b="1" dirty="0" smtClean="0">
                <a:solidFill>
                  <a:srgbClr val="002060"/>
                </a:solidFill>
              </a:rPr>
              <a:t>Void </a:t>
            </a:r>
            <a:r>
              <a:rPr lang="en-GB" dirty="0" smtClean="0"/>
              <a:t>gilt.</a:t>
            </a:r>
            <a:endParaRPr lang="en-US" dirty="0" smtClean="0"/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3. Die </a:t>
            </a:r>
            <a:r>
              <a:rPr lang="en-US" dirty="0" err="1" smtClean="0"/>
              <a:t>Nachbedingung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Erzeugungsprozedur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erfüllt</a:t>
            </a:r>
            <a:r>
              <a:rPr lang="en-US" dirty="0" smtClean="0"/>
              <a:t>.</a:t>
            </a:r>
          </a:p>
          <a:p>
            <a:pPr marL="914400" lvl="1" indent="-376238" defTabSz="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4. Das an</a:t>
            </a:r>
            <a:r>
              <a:rPr lang="en-US" i="1" dirty="0" smtClean="0">
                <a:solidFill>
                  <a:srgbClr val="3333FF"/>
                </a:solidFill>
              </a:rPr>
              <a:t> x </a:t>
            </a:r>
            <a:r>
              <a:rPr lang="en-US" dirty="0" err="1" smtClean="0"/>
              <a:t>gebundene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erfüllt</a:t>
            </a:r>
            <a:r>
              <a:rPr lang="en-US" dirty="0" smtClean="0"/>
              <a:t> die </a:t>
            </a:r>
            <a:r>
              <a:rPr lang="en-US" dirty="0" err="1" smtClean="0"/>
              <a:t>Invariante</a:t>
            </a:r>
            <a:r>
              <a:rPr lang="en-US" dirty="0" smtClean="0"/>
              <a:t> von </a:t>
            </a:r>
            <a:r>
              <a:rPr lang="en-US" i="1" dirty="0" smtClean="0">
                <a:solidFill>
                  <a:srgbClr val="3333FF"/>
                </a:solidFill>
              </a:rPr>
              <a:t>C</a:t>
            </a:r>
            <a:r>
              <a:rPr lang="en-US" dirty="0" smtClean="0"/>
              <a:t>.</a:t>
            </a:r>
            <a:endParaRPr lang="en-US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79" y="100013"/>
            <a:ext cx="8144328" cy="468947"/>
          </a:xfrm>
        </p:spPr>
        <p:txBody>
          <a:bodyPr/>
          <a:lstStyle/>
          <a:p>
            <a:r>
              <a:rPr lang="de-CH" noProof="0" dirty="0" smtClean="0"/>
              <a:t>Aufeinanderfolgende Erzeugungsinstruktionen</a:t>
            </a:r>
            <a:endParaRPr lang="de-CH" noProof="0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2478506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Die Korrektheitsregel erfordert nicht, dass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ist:</a:t>
            </a:r>
          </a:p>
          <a:p>
            <a:endParaRPr lang="de-CH" sz="800" noProof="0" dirty="0" smtClean="0"/>
          </a:p>
          <a:p>
            <a:r>
              <a:rPr lang="de-CH" b="1" noProof="0" dirty="0" smtClean="0">
                <a:solidFill>
                  <a:schemeClr val="accent2"/>
                </a:solidFill>
              </a:rPr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</a:p>
          <a:p>
            <a:r>
              <a:rPr lang="de-CH" i="1" noProof="0" dirty="0" smtClean="0">
                <a:solidFill>
                  <a:srgbClr val="3333FF"/>
                </a:solidFill>
              </a:rPr>
              <a:t>		</a:t>
            </a:r>
            <a:r>
              <a:rPr lang="de-CH" noProof="0" dirty="0" smtClean="0">
                <a:solidFill>
                  <a:srgbClr val="993300"/>
                </a:solidFill>
              </a:rPr>
              <a:t>-- Hier ist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  <a:r>
              <a:rPr lang="de-CH" noProof="0" dirty="0" smtClean="0">
                <a:solidFill>
                  <a:srgbClr val="993300"/>
                </a:solidFill>
              </a:rPr>
              <a:t> </a:t>
            </a:r>
            <a:r>
              <a:rPr lang="de-CH" dirty="0" smtClean="0">
                <a:solidFill>
                  <a:srgbClr val="993300"/>
                </a:solidFill>
              </a:rPr>
              <a:t>nicht </a:t>
            </a:r>
            <a:r>
              <a:rPr lang="de-CH" dirty="0" err="1" smtClean="0">
                <a:solidFill>
                  <a:srgbClr val="993300"/>
                </a:solidFill>
              </a:rPr>
              <a:t>void.</a:t>
            </a:r>
            <a:endParaRPr lang="de-CH" noProof="0" dirty="0" smtClean="0">
              <a:solidFill>
                <a:srgbClr val="993300"/>
              </a:solidFill>
            </a:endParaRPr>
          </a:p>
          <a:p>
            <a:r>
              <a:rPr lang="de-CH" b="1" noProof="0" dirty="0" smtClean="0">
                <a:solidFill>
                  <a:schemeClr val="accent2"/>
                </a:solidFill>
              </a:rPr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</a:p>
          <a:p>
            <a:endParaRPr lang="de-CH" noProof="0" dirty="0" smtClean="0"/>
          </a:p>
          <a:p>
            <a:endParaRPr lang="de-CH" noProof="0" dirty="0"/>
          </a:p>
        </p:txBody>
      </p:sp>
      <p:sp>
        <p:nvSpPr>
          <p:cNvPr id="3594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4219071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2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142871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>
                <a:solidFill>
                  <a:srgbClr val="3333FF"/>
                </a:solidFill>
              </a:rPr>
              <a:t> x</a:t>
            </a:r>
          </a:p>
        </p:txBody>
      </p:sp>
      <p:sp>
        <p:nvSpPr>
          <p:cNvPr id="35943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09800" y="4371471"/>
            <a:ext cx="16002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34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599" y="3990471"/>
            <a:ext cx="3200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 err="1" smtClean="0"/>
              <a:t>Zuerst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erzeugtes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Objekt</a:t>
            </a:r>
            <a:endParaRPr lang="en-GB" sz="2000" i="1" dirty="0"/>
          </a:p>
        </p:txBody>
      </p:sp>
      <p:sp>
        <p:nvSpPr>
          <p:cNvPr id="359435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4219071"/>
            <a:ext cx="1447800" cy="762000"/>
          </a:xfrm>
          <a:prstGeom prst="rect">
            <a:avLst/>
          </a:prstGeom>
          <a:solidFill>
            <a:srgbClr val="99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3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4219071"/>
            <a:ext cx="1447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442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09800" y="4371471"/>
            <a:ext cx="22098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2209800" y="4142871"/>
            <a:ext cx="6934201" cy="1981200"/>
            <a:chOff x="1392" y="2352"/>
            <a:chExt cx="4368" cy="1248"/>
          </a:xfrm>
        </p:grpSpPr>
        <p:sp>
          <p:nvSpPr>
            <p:cNvPr id="359443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96" y="2976"/>
              <a:ext cx="20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 err="1" smtClean="0"/>
                <a:t>Danach</a:t>
              </a:r>
              <a:r>
                <a:rPr lang="en-GB" sz="2000" i="1" dirty="0" smtClean="0"/>
                <a:t> </a:t>
              </a:r>
              <a:r>
                <a:rPr lang="en-GB" sz="2000" i="1" dirty="0" err="1" smtClean="0"/>
                <a:t>erzeugtes</a:t>
              </a:r>
              <a:r>
                <a:rPr lang="en-GB" sz="2000" i="1" dirty="0" smtClean="0"/>
                <a:t> </a:t>
              </a:r>
              <a:r>
                <a:rPr lang="en-GB" sz="2000" i="1" dirty="0" err="1" smtClean="0"/>
                <a:t>Objekt</a:t>
              </a:r>
              <a:endParaRPr lang="en-GB" sz="2000" i="1" dirty="0"/>
            </a:p>
          </p:txBody>
        </p:sp>
        <p:sp>
          <p:nvSpPr>
            <p:cNvPr id="359444" name="Rectangle 2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84" y="3120"/>
              <a:ext cx="912" cy="48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5" name="Rectangle 2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784" y="3120"/>
              <a:ext cx="912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392" y="2352"/>
              <a:ext cx="1392" cy="864"/>
              <a:chOff x="1392" y="2352"/>
              <a:chExt cx="1392" cy="864"/>
            </a:xfrm>
          </p:grpSpPr>
          <p:sp>
            <p:nvSpPr>
              <p:cNvPr id="359446" name="Line 22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392" y="2544"/>
                <a:ext cx="1392" cy="672"/>
              </a:xfrm>
              <a:prstGeom prst="line">
                <a:avLst/>
              </a:prstGeom>
              <a:noFill/>
              <a:ln w="25400">
                <a:solidFill>
                  <a:srgbClr val="A5002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47" name="Line 23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968" y="2352"/>
                <a:ext cx="384" cy="288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448" name="Line 2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V="1">
                <a:off x="1968" y="2352"/>
                <a:ext cx="384" cy="288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115889"/>
            <a:ext cx="7533958" cy="473392"/>
          </a:xfrm>
        </p:spPr>
        <p:txBody>
          <a:bodyPr/>
          <a:lstStyle/>
          <a:p>
            <a:r>
              <a:rPr lang="de-CH" noProof="0" dirty="0" smtClean="0"/>
              <a:t>Der Effekt einer Erzeugungsinstruktion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360363" lvl="1"/>
            <a:r>
              <a:rPr lang="de-CH" i="1" noProof="0" dirty="0" smtClean="0">
                <a:solidFill>
                  <a:srgbClr val="3333FF"/>
                </a:solidFill>
              </a:rPr>
              <a:t>x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ist nach der Erzeugungsinstruktion nicht </a:t>
            </a:r>
            <a:r>
              <a:rPr lang="de-CH" noProof="0" dirty="0" err="1" smtClean="0">
                <a:solidFill>
                  <a:schemeClr val="tx1"/>
                </a:solidFill>
              </a:rPr>
              <a:t>void</a:t>
            </a:r>
            <a:r>
              <a:rPr lang="de-CH" noProof="0" dirty="0" smtClean="0">
                <a:solidFill>
                  <a:schemeClr val="tx1"/>
                </a:solidFill>
              </a:rPr>
              <a:t> (</a:t>
            </a:r>
            <a:r>
              <a:rPr lang="de-CH" dirty="0" smtClean="0">
                <a:solidFill>
                  <a:schemeClr val="tx1"/>
                </a:solidFill>
              </a:rPr>
              <a:t>egal ob es vorher </a:t>
            </a:r>
            <a:r>
              <a:rPr lang="de-CH" dirty="0" err="1" smtClean="0">
                <a:solidFill>
                  <a:schemeClr val="tx1"/>
                </a:solidFill>
              </a:rPr>
              <a:t>void</a:t>
            </a:r>
            <a:r>
              <a:rPr lang="de-CH" dirty="0" smtClean="0">
                <a:solidFill>
                  <a:schemeClr val="tx1"/>
                </a:solidFill>
              </a:rPr>
              <a:t> war oder nicht).</a:t>
            </a:r>
            <a:endParaRPr lang="de-CH" noProof="0" dirty="0" smtClean="0">
              <a:solidFill>
                <a:schemeClr val="tx1"/>
              </a:solidFill>
            </a:endParaRPr>
          </a:p>
          <a:p>
            <a:pPr marL="360363" lvl="1"/>
            <a:endParaRPr lang="de-CH" noProof="0" dirty="0" smtClean="0">
              <a:solidFill>
                <a:schemeClr val="tx1"/>
              </a:solidFill>
            </a:endParaRPr>
          </a:p>
          <a:p>
            <a:pPr marL="360363" lvl="1"/>
            <a:r>
              <a:rPr lang="de-CH" noProof="0" dirty="0" smtClean="0">
                <a:solidFill>
                  <a:schemeClr val="tx1"/>
                </a:solidFill>
              </a:rPr>
              <a:t>Falls es eine Erzeugungsprozedur gibt, ist </a:t>
            </a:r>
            <a:r>
              <a:rPr lang="de-CH" dirty="0" smtClean="0">
                <a:solidFill>
                  <a:schemeClr val="tx1"/>
                </a:solidFill>
              </a:rPr>
              <a:t>ihre Nachbedingung für das eben erzeugte Objekt erfüllt.</a:t>
            </a:r>
            <a:endParaRPr lang="de-CH" noProof="0" dirty="0" smtClean="0">
              <a:solidFill>
                <a:schemeClr val="tx1"/>
              </a:solidFill>
            </a:endParaRPr>
          </a:p>
          <a:p>
            <a:pPr marL="360363" lvl="1"/>
            <a:endParaRPr lang="de-CH" noProof="0" dirty="0" smtClean="0">
              <a:solidFill>
                <a:schemeClr val="tx1"/>
              </a:solidFill>
            </a:endParaRPr>
          </a:p>
          <a:p>
            <a:pPr marL="360363" lvl="1"/>
            <a:r>
              <a:rPr lang="de-CH" noProof="0" dirty="0" smtClean="0">
                <a:solidFill>
                  <a:schemeClr val="tx1"/>
                </a:solidFill>
              </a:rPr>
              <a:t>Das Objekt erfüllt die Klasseninvariante.</a:t>
            </a:r>
            <a:endParaRPr lang="de-CH" noProof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Eine Wurzel-Erzeugungsprozedur kann: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Neue Objekte erzeugen</a:t>
            </a: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Auf diese Features aufrufen, die wiederum neue   </a:t>
            </a:r>
            <a:r>
              <a:rPr lang="de-CH" dirty="0" smtClean="0">
                <a:solidFill>
                  <a:schemeClr val="tx1"/>
                </a:solidFill>
              </a:rPr>
              <a:t>Objekte erzeugen können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 Etc.</a:t>
            </a:r>
            <a:endParaRPr lang="de-CH" noProof="0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799" y="1117600"/>
            <a:ext cx="8542421" cy="2111737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defTabSz="285750">
              <a:spcBef>
                <a:spcPct val="20000"/>
              </a:spcBef>
            </a:pPr>
            <a:r>
              <a:rPr lang="de-CH" dirty="0" smtClean="0"/>
              <a:t>Die Ausführung eines Systems beginnt mit der Erzeugung eines </a:t>
            </a:r>
            <a:r>
              <a:rPr lang="de-CH" b="1" dirty="0" smtClean="0">
                <a:solidFill>
                  <a:srgbClr val="993300"/>
                </a:solidFill>
              </a:rPr>
              <a:t>Wurzelobjektes</a:t>
            </a:r>
            <a:r>
              <a:rPr lang="de-CH" dirty="0" smtClean="0"/>
              <a:t>, das eine Instanz einer vom System vorgesehenen Klasse (die </a:t>
            </a:r>
            <a:r>
              <a:rPr lang="de-CH" b="1" dirty="0" smtClean="0">
                <a:solidFill>
                  <a:srgbClr val="993300"/>
                </a:solidFill>
              </a:rPr>
              <a:t>Wurzelklasse</a:t>
            </a:r>
            <a:r>
              <a:rPr lang="de-CH" dirty="0" smtClean="0"/>
              <a:t>) ist, mittels einer definierten Erzeugungsprozedur dieser Klasse (die </a:t>
            </a:r>
            <a:r>
              <a:rPr lang="de-CH" b="1" dirty="0" smtClean="0">
                <a:solidFill>
                  <a:srgbClr val="993300"/>
                </a:solidFill>
              </a:rPr>
              <a:t>Wurzelprozedur</a:t>
            </a:r>
            <a:r>
              <a:rPr lang="de-CH" dirty="0" smtClean="0"/>
              <a:t>). </a:t>
            </a:r>
            <a:endParaRPr lang="de-CH" b="1" dirty="0" smtClean="0">
              <a:solidFill>
                <a:schemeClr val="accent2"/>
              </a:solidFill>
            </a:endParaRP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84480" y="100013"/>
            <a:ext cx="7533958" cy="468947"/>
          </a:xfrm>
        </p:spPr>
        <p:txBody>
          <a:bodyPr/>
          <a:lstStyle/>
          <a:p>
            <a:r>
              <a:rPr lang="de-CH" noProof="0" dirty="0" smtClean="0"/>
              <a:t>Wie alles beginnt…</a:t>
            </a:r>
            <a:endParaRPr lang="de-CH" i="1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-17463" y="844550"/>
            <a:ext cx="2390776" cy="1639888"/>
            <a:chOff x="0" y="270"/>
            <a:chExt cx="1506" cy="103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05" y="632"/>
              <a:ext cx="613" cy="671"/>
              <a:chOff x="505" y="632"/>
              <a:chExt cx="613" cy="671"/>
            </a:xfrm>
          </p:grpSpPr>
          <p:sp>
            <p:nvSpPr>
              <p:cNvPr id="389124" name="Rectangle 4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05" y="632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9125" name="Rectangle 5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05" y="855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99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9126" name="Rectangle 6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505" y="1078"/>
                <a:ext cx="613" cy="225"/>
              </a:xfrm>
              <a:prstGeom prst="rect">
                <a:avLst/>
              </a:prstGeom>
              <a:noFill/>
              <a:ln w="9525" algn="ctr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285750" indent="-285750" algn="ctr">
                  <a:spcBef>
                    <a:spcPct val="20000"/>
                  </a:spcBef>
                  <a:buFont typeface="Wingdings" pitchFamily="2" charset="2"/>
                  <a:buChar char="§"/>
                </a:pPr>
                <a:endParaRPr lang="en-US" sz="2000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389127" name="Text Box 7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0" y="270"/>
              <a:ext cx="150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000" i="1" dirty="0" err="1" smtClean="0">
                  <a:solidFill>
                    <a:srgbClr val="A50021"/>
                  </a:solidFill>
                </a:rPr>
                <a:t>Wurzelobjekt</a:t>
              </a:r>
              <a:endParaRPr lang="en-US" sz="2000" i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389128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276475" y="164147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29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35200" y="1360488"/>
            <a:ext cx="3143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400" i="1" dirty="0" err="1" smtClean="0"/>
              <a:t>Wurzelprozedur</a:t>
            </a:r>
            <a:endParaRPr lang="en-US" sz="2400" i="1" dirty="0"/>
          </a:p>
        </p:txBody>
      </p:sp>
      <p:sp>
        <p:nvSpPr>
          <p:cNvPr id="38913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76475" y="193833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1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76475" y="223520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2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76475" y="253206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3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76475" y="282892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76475" y="312578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5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76475" y="342265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6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76475" y="371951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7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276475" y="401637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8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76475" y="431323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9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276475" y="461010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0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276475" y="490696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1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76475" y="5203825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2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76475" y="5500688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3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76475" y="5797550"/>
            <a:ext cx="382588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44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76475" y="6094413"/>
            <a:ext cx="382588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2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140200" y="3263900"/>
            <a:ext cx="2227263" cy="1212850"/>
            <a:chOff x="2427" y="1638"/>
            <a:chExt cx="1403" cy="764"/>
          </a:xfrm>
        </p:grpSpPr>
        <p:sp>
          <p:nvSpPr>
            <p:cNvPr id="389146" name="Rectangle 26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82" y="1954"/>
              <a:ext cx="613" cy="225"/>
            </a:xfrm>
            <a:prstGeom prst="rect">
              <a:avLst/>
            </a:prstGeom>
            <a:noFill/>
            <a:ln w="9525" algn="ctr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47" name="Rectangle 27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682" y="2177"/>
              <a:ext cx="613" cy="225"/>
            </a:xfrm>
            <a:prstGeom prst="rect">
              <a:avLst/>
            </a:prstGeom>
            <a:noFill/>
            <a:ln w="9525" algn="ctr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48" name="Text Box 28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427" y="1638"/>
              <a:ext cx="140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400" i="1">
                  <a:solidFill>
                    <a:srgbClr val="A50021"/>
                  </a:solidFill>
                </a:rPr>
                <a:t>obj1</a:t>
              </a:r>
            </a:p>
          </p:txBody>
        </p:sp>
      </p:grpSp>
      <p:sp>
        <p:nvSpPr>
          <p:cNvPr id="389149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859088" y="3867150"/>
            <a:ext cx="1519237" cy="236538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0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972175" y="4065588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1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72175" y="4362450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2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72175" y="4659313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3" name="Line 3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972175" y="4956175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4" name="Line 3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72175" y="5253038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5" name="Line 3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72175" y="5549900"/>
            <a:ext cx="382588" cy="1588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6" name="Line 3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972175" y="5846763"/>
            <a:ext cx="382588" cy="1587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6764338" y="2487613"/>
            <a:ext cx="2227262" cy="1212850"/>
            <a:chOff x="2427" y="1638"/>
            <a:chExt cx="1403" cy="764"/>
          </a:xfrm>
        </p:grpSpPr>
        <p:sp>
          <p:nvSpPr>
            <p:cNvPr id="389158" name="Rectangle 3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682" y="1954"/>
              <a:ext cx="613" cy="225"/>
            </a:xfrm>
            <a:prstGeom prst="rect">
              <a:avLst/>
            </a:prstGeom>
            <a:noFill/>
            <a:ln w="9525" algn="ctr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59" name="Rectangle 3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682" y="2177"/>
              <a:ext cx="613" cy="225"/>
            </a:xfrm>
            <a:prstGeom prst="rect">
              <a:avLst/>
            </a:prstGeom>
            <a:noFill/>
            <a:ln w="9525" algn="ctr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0" name="Text Box 4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427" y="1638"/>
              <a:ext cx="140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742950" indent="-28575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400" i="1">
                  <a:solidFill>
                    <a:srgbClr val="A50021"/>
                  </a:solidFill>
                </a:rPr>
                <a:t>obj2</a:t>
              </a:r>
            </a:p>
          </p:txBody>
        </p:sp>
      </p:grpSp>
      <p:sp>
        <p:nvSpPr>
          <p:cNvPr id="389161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408738" y="3757613"/>
            <a:ext cx="711200" cy="1090612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2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2808288" y="4022725"/>
            <a:ext cx="3032125" cy="18256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3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310563" y="4048125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4" name="Line 4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8310563" y="4344988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5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8310563" y="4641850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6" name="Line 4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8320088" y="4957763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7" name="Line 4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8320088" y="5254625"/>
            <a:ext cx="382587" cy="15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8320088" y="5551488"/>
            <a:ext cx="382587" cy="1587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9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6459538" y="5235575"/>
            <a:ext cx="1751012" cy="3270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0" name="Text Box 5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03800" y="4057650"/>
            <a:ext cx="2038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i="1"/>
              <a:t>r1</a:t>
            </a:r>
          </a:p>
        </p:txBody>
      </p:sp>
      <p:sp>
        <p:nvSpPr>
          <p:cNvPr id="389171" name="Text Box 5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56513" y="3538538"/>
            <a:ext cx="1330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i="1"/>
              <a:t>r2</a:t>
            </a:r>
          </a:p>
        </p:txBody>
      </p:sp>
      <p:sp>
        <p:nvSpPr>
          <p:cNvPr id="389172" name="Text Box 5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84413" y="3511550"/>
            <a:ext cx="324485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</a:rPr>
              <a:t>create</a:t>
            </a:r>
            <a:r>
              <a:rPr lang="en-US" sz="2000" i="1" dirty="0">
                <a:solidFill>
                  <a:srgbClr val="A50021"/>
                </a:solidFill>
              </a:rPr>
              <a:t> </a:t>
            </a:r>
            <a:r>
              <a:rPr lang="en-US" sz="2000" i="1" dirty="0">
                <a:solidFill>
                  <a:srgbClr val="3366CC"/>
                </a:solidFill>
              </a:rPr>
              <a:t>obj1.r1</a:t>
            </a:r>
          </a:p>
        </p:txBody>
      </p:sp>
      <p:sp>
        <p:nvSpPr>
          <p:cNvPr id="389173" name="Text Box 5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037263" y="4533900"/>
            <a:ext cx="16367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8463" indent="58738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</a:rPr>
              <a:t>create</a:t>
            </a:r>
            <a:r>
              <a:rPr lang="en-US" sz="2000" i="1" dirty="0">
                <a:solidFill>
                  <a:srgbClr val="A50021"/>
                </a:solidFill>
              </a:rPr>
              <a:t/>
            </a:r>
            <a:br>
              <a:rPr lang="en-US" sz="2000" i="1" dirty="0">
                <a:solidFill>
                  <a:srgbClr val="A50021"/>
                </a:solidFill>
              </a:rPr>
            </a:br>
            <a:r>
              <a:rPr lang="en-US" sz="2000" i="1" dirty="0">
                <a:solidFill>
                  <a:srgbClr val="A50021"/>
                </a:solidFill>
              </a:rPr>
              <a:t>  </a:t>
            </a:r>
            <a:r>
              <a:rPr lang="en-US" sz="2000" i="1" dirty="0">
                <a:solidFill>
                  <a:srgbClr val="3366CC"/>
                </a:solidFill>
              </a:rPr>
              <a:t>obj2.r2</a:t>
            </a:r>
          </a:p>
        </p:txBody>
      </p:sp>
      <p:sp>
        <p:nvSpPr>
          <p:cNvPr id="389174" name="Rectangle 54"/>
          <p:cNvSpPr>
            <a:spLocks noGrp="1" noChangeArrowheads="1"/>
          </p:cNvSpPr>
          <p:nvPr>
            <p:ph type="title"/>
            <p:custDataLst>
              <p:tags r:id="rId42"/>
            </p:custDataLst>
          </p:nvPr>
        </p:nvSpPr>
        <p:spPr>
          <a:xfrm>
            <a:off x="325120" y="141289"/>
            <a:ext cx="6350318" cy="447992"/>
          </a:xfrm>
          <a:noFill/>
          <a:ln/>
        </p:spPr>
        <p:txBody>
          <a:bodyPr/>
          <a:lstStyle/>
          <a:p>
            <a:r>
              <a:rPr lang="de-CH" noProof="0" dirty="0" smtClean="0"/>
              <a:t>Ausführung eines Systems</a:t>
            </a:r>
            <a:endParaRPr lang="de-CH" noProof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8" grpId="0" animBg="1"/>
      <p:bldP spid="389129" grpId="0"/>
      <p:bldP spid="389130" grpId="0" animBg="1"/>
      <p:bldP spid="389131" grpId="0" animBg="1"/>
      <p:bldP spid="389132" grpId="0" animBg="1"/>
      <p:bldP spid="389133" grpId="0" animBg="1"/>
      <p:bldP spid="389134" grpId="0" animBg="1"/>
      <p:bldP spid="389135" grpId="0" animBg="1"/>
      <p:bldP spid="389136" grpId="0" animBg="1"/>
      <p:bldP spid="389137" grpId="0" animBg="1"/>
      <p:bldP spid="389138" grpId="0" animBg="1"/>
      <p:bldP spid="389139" grpId="0" animBg="1"/>
      <p:bldP spid="389140" grpId="0" animBg="1"/>
      <p:bldP spid="389141" grpId="0" animBg="1"/>
      <p:bldP spid="389142" grpId="0" animBg="1"/>
      <p:bldP spid="389143" grpId="0" animBg="1"/>
      <p:bldP spid="389144" grpId="0" animBg="1"/>
      <p:bldP spid="389149" grpId="0" animBg="1"/>
      <p:bldP spid="389150" grpId="0" animBg="1"/>
      <p:bldP spid="389151" grpId="0" animBg="1"/>
      <p:bldP spid="389152" grpId="0" animBg="1"/>
      <p:bldP spid="389153" grpId="0" animBg="1"/>
      <p:bldP spid="389154" grpId="0" animBg="1"/>
      <p:bldP spid="389155" grpId="0" animBg="1"/>
      <p:bldP spid="389156" grpId="0" animBg="1"/>
      <p:bldP spid="389161" grpId="0" animBg="1"/>
      <p:bldP spid="389162" grpId="0" animBg="1"/>
      <p:bldP spid="389163" grpId="0" animBg="1"/>
      <p:bldP spid="389164" grpId="0" animBg="1"/>
      <p:bldP spid="389165" grpId="0" animBg="1"/>
      <p:bldP spid="389166" grpId="0" animBg="1"/>
      <p:bldP spid="389167" grpId="0" animBg="1"/>
      <p:bldP spid="389168" grpId="0" animBg="1"/>
      <p:bldP spid="389169" grpId="0" animBg="1"/>
      <p:bldP spid="389170" grpId="0"/>
      <p:bldP spid="389171" grpId="0"/>
      <p:bldP spid="389172" grpId="0"/>
      <p:bldP spid="38917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Das aktuelle Objekt (</a:t>
            </a:r>
            <a:r>
              <a:rPr lang="de-CH" noProof="0" dirty="0" err="1" smtClean="0"/>
              <a:t>current</a:t>
            </a:r>
            <a:r>
              <a:rPr lang="de-CH" noProof="0" dirty="0" smtClean="0"/>
              <a:t> </a:t>
            </a:r>
            <a:r>
              <a:rPr lang="de-CH" noProof="0" dirty="0" err="1" smtClean="0"/>
              <a:t>object</a:t>
            </a:r>
            <a:r>
              <a:rPr lang="de-CH" noProof="0" dirty="0" smtClean="0"/>
              <a:t>)</a:t>
            </a:r>
            <a:endParaRPr lang="de-CH" noProof="0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Zu </a:t>
            </a:r>
            <a:r>
              <a:rPr lang="de-CH" dirty="0" smtClean="0">
                <a:solidFill>
                  <a:schemeClr val="tx1"/>
                </a:solidFill>
              </a:rPr>
              <a:t>jeder Zeit während einer Ausführung gibt es ein </a:t>
            </a:r>
            <a:r>
              <a:rPr lang="de-CH" dirty="0" smtClean="0">
                <a:solidFill>
                  <a:srgbClr val="993300"/>
                </a:solidFill>
              </a:rPr>
              <a:t>aktuelles Objekt</a:t>
            </a:r>
            <a:r>
              <a:rPr lang="de-CH" dirty="0" smtClean="0">
                <a:solidFill>
                  <a:schemeClr val="tx1"/>
                </a:solidFill>
              </a:rPr>
              <a:t>, auf welches das aktuelle Feature aufgerufen wird.</a:t>
            </a:r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Zu Beginn ist dies das </a:t>
            </a:r>
            <a:r>
              <a:rPr lang="de-CH" dirty="0" smtClean="0">
                <a:solidFill>
                  <a:schemeClr val="tx1"/>
                </a:solidFill>
              </a:rPr>
              <a:t>Wurzel</a:t>
            </a:r>
            <a:r>
              <a:rPr lang="de-CH" noProof="0" dirty="0" err="1" smtClean="0">
                <a:solidFill>
                  <a:schemeClr val="tx1"/>
                </a:solidFill>
              </a:rPr>
              <a:t>objekt</a:t>
            </a:r>
            <a:r>
              <a:rPr lang="de-CH" noProof="0" dirty="0" smtClean="0">
                <a:solidFill>
                  <a:schemeClr val="tx1"/>
                </a:solidFill>
              </a:rPr>
              <a:t>.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de-CH" noProof="0" dirty="0" smtClean="0">
                <a:solidFill>
                  <a:schemeClr val="tx1"/>
                </a:solidFill>
              </a:rPr>
              <a:t>Während eines „</a:t>
            </a:r>
            <a:r>
              <a:rPr lang="de-CH" dirty="0" smtClean="0">
                <a:solidFill>
                  <a:schemeClr val="tx1"/>
                </a:solidFill>
              </a:rPr>
              <a:t>qualifizierten“ Aufrufs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x</a:t>
            </a:r>
            <a:r>
              <a:rPr lang="de-CH" sz="40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f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dirty="0" smtClean="0">
                <a:solidFill>
                  <a:schemeClr val="tx1"/>
                </a:solidFill>
              </a:rPr>
              <a:t>,</a:t>
            </a:r>
            <a:r>
              <a:rPr lang="de-CH" noProof="0" dirty="0" smtClean="0">
                <a:solidFill>
                  <a:schemeClr val="tx1"/>
                </a:solidFill>
              </a:rPr>
              <a:t> ist das neue aktuelle Objekt dasjenige, das an </a:t>
            </a:r>
            <a:r>
              <a:rPr lang="de-CH" i="1" dirty="0" smtClean="0"/>
              <a:t>x</a:t>
            </a:r>
            <a:r>
              <a:rPr lang="de-CH" noProof="0" dirty="0" smtClean="0">
                <a:solidFill>
                  <a:schemeClr val="tx1"/>
                </a:solidFill>
              </a:rPr>
              <a:t> gebunden ist.</a:t>
            </a:r>
            <a:endParaRPr lang="de-CH" noProof="0" dirty="0" smtClean="0">
              <a:solidFill>
                <a:srgbClr val="3333FF"/>
              </a:solidFill>
            </a:endParaRPr>
          </a:p>
          <a:p>
            <a:endParaRPr lang="de-CH" noProof="0" dirty="0" smtClean="0"/>
          </a:p>
          <a:p>
            <a:r>
              <a:rPr lang="de-CH" noProof="0" dirty="0" smtClean="0">
                <a:solidFill>
                  <a:schemeClr val="tx1"/>
                </a:solidFill>
              </a:rPr>
              <a:t>Nach einem solchen Aufruf übernimmt das vorherige aktuelle Objekt wieder seine Rolle.</a:t>
            </a:r>
            <a:endParaRPr lang="de-CH" noProof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0784" y="3124200"/>
            <a:ext cx="1676400" cy="1524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0784" y="42672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0784" y="3505200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An ein Objekt gebundene Entitäten</a:t>
            </a:r>
            <a:endParaRPr lang="de-CH" noProof="0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33218" y="775854"/>
            <a:ext cx="8424863" cy="5113338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Im </a:t>
            </a:r>
            <a:r>
              <a:rPr lang="de-CH" dirty="0" smtClean="0">
                <a:solidFill>
                  <a:schemeClr val="tx1"/>
                </a:solidFill>
              </a:rPr>
              <a:t>P</a:t>
            </a:r>
            <a:r>
              <a:rPr lang="de-CH" noProof="0" dirty="0" err="1" smtClean="0">
                <a:solidFill>
                  <a:schemeClr val="tx1"/>
                </a:solidFill>
              </a:rPr>
              <a:t>rogramm</a:t>
            </a:r>
            <a:r>
              <a:rPr lang="de-CH" noProof="0" dirty="0" smtClean="0">
                <a:solidFill>
                  <a:schemeClr val="tx1"/>
                </a:solidFill>
              </a:rPr>
              <a:t>: Eine Entität, wie z.B. </a:t>
            </a:r>
            <a:r>
              <a:rPr lang="de-CH" i="1" kern="1200" noProof="0" dirty="0" err="1" smtClean="0">
                <a:latin typeface="Comic Sans MS" pitchFamily="66" charset="0"/>
              </a:rPr>
              <a:t>fancy_line</a:t>
            </a:r>
            <a:endParaRPr lang="de-CH" sz="2200" i="1" kern="1200" noProof="0" dirty="0" smtClean="0">
              <a:latin typeface="Comic Sans MS" pitchFamily="66" charset="0"/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Im Speicher, während der Ausführung: Ein Objekt</a:t>
            </a:r>
          </a:p>
          <a:p>
            <a:pPr lvl="1">
              <a:buFont typeface="Wingdings" pitchFamily="2" charset="2"/>
              <a:buNone/>
            </a:pPr>
            <a:endParaRPr lang="de-CH" noProof="0" dirty="0"/>
          </a:p>
        </p:txBody>
      </p:sp>
      <p:sp>
        <p:nvSpPr>
          <p:cNvPr id="32870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28808" y="3124200"/>
            <a:ext cx="135312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1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761657" y="3428999"/>
            <a:ext cx="2369127" cy="6927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63686" y="2001996"/>
            <a:ext cx="14664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OBJEKT</a:t>
            </a:r>
            <a:endParaRPr lang="en-GB" sz="2200" dirty="0"/>
          </a:p>
        </p:txBody>
      </p:sp>
      <p:sp>
        <p:nvSpPr>
          <p:cNvPr id="32871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180629" y="3626855"/>
            <a:ext cx="1295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Felder</a:t>
            </a:r>
            <a:endParaRPr lang="en-GB" sz="2200" dirty="0"/>
          </a:p>
        </p:txBody>
      </p:sp>
      <p:sp>
        <p:nvSpPr>
          <p:cNvPr id="32871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807184" y="3352800"/>
            <a:ext cx="14478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807184" y="3657600"/>
            <a:ext cx="1371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807184" y="3886200"/>
            <a:ext cx="1371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807184" y="3886200"/>
            <a:ext cx="14478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871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4828" y="3218876"/>
            <a:ext cx="1600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i="1" dirty="0" err="1">
                <a:solidFill>
                  <a:srgbClr val="3333FF"/>
                </a:solidFill>
              </a:rPr>
              <a:t>fancy_line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2872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29234" y="4756484"/>
            <a:ext cx="12362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LINE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2872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51192" y="2960727"/>
            <a:ext cx="16966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err="1" smtClean="0"/>
              <a:t>Referenz</a:t>
            </a:r>
            <a:endParaRPr lang="en-GB" sz="2200" dirty="0"/>
          </a:p>
        </p:txBody>
      </p:sp>
      <p:sp>
        <p:nvSpPr>
          <p:cNvPr id="328724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30784" y="38862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2872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6778" y="3851563"/>
            <a:ext cx="28101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solidFill>
                  <a:srgbClr val="3333FF"/>
                </a:solidFill>
              </a:rPr>
              <a:t>(</a:t>
            </a:r>
            <a:r>
              <a:rPr lang="en-GB" sz="2200" i="1" dirty="0">
                <a:solidFill>
                  <a:srgbClr val="3333FF"/>
                </a:solidFill>
              </a:rPr>
              <a:t>LINE_BUILDING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5744817" y="5732463"/>
            <a:ext cx="2949151" cy="418956"/>
          </a:xfrm>
          <a:prstGeom prst="wedgeRoundRectCallout">
            <a:avLst>
              <a:gd name="adj1" fmla="val -40760"/>
              <a:gd name="adj2" fmla="val -16348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/>
              <a:t>Generierende</a:t>
            </a:r>
            <a:r>
              <a:rPr lang="en-US" sz="2200" dirty="0" smtClean="0"/>
              <a:t> </a:t>
            </a:r>
            <a:r>
              <a:rPr lang="en-US" sz="2200" dirty="0" err="1" smtClean="0"/>
              <a:t>Klasse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16740" y="2015852"/>
            <a:ext cx="146646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OBJEKT</a:t>
            </a:r>
            <a:endParaRPr lang="en-GB" sz="2200" dirty="0"/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1473185" y="5515409"/>
            <a:ext cx="3128632" cy="418956"/>
          </a:xfrm>
          <a:prstGeom prst="wedgeRoundRectCallout">
            <a:avLst>
              <a:gd name="adj1" fmla="val -30117"/>
              <a:gd name="adj2" fmla="val -30237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/>
              <a:t>Generierende</a:t>
            </a:r>
            <a:r>
              <a:rPr lang="en-US" sz="2200" dirty="0" smtClean="0"/>
              <a:t> </a:t>
            </a:r>
            <a:r>
              <a:rPr lang="en-US" sz="2200" dirty="0" err="1" smtClean="0"/>
              <a:t>Klasse</a:t>
            </a:r>
            <a:endParaRPr lang="en-US" sz="22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25" grpId="0"/>
      <p:bldP spid="22" grpId="0" animBg="1"/>
      <p:bldP spid="23" grpId="0"/>
      <p:bldP spid="2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79" y="123825"/>
            <a:ext cx="7535545" cy="465455"/>
          </a:xfrm>
        </p:spPr>
        <p:txBody>
          <a:bodyPr/>
          <a:lstStyle/>
          <a:p>
            <a:r>
              <a:rPr lang="de-CH" noProof="0" dirty="0" smtClean="0"/>
              <a:t>Der Entwurfsprozess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64695" y="802105"/>
            <a:ext cx="8229600" cy="5029200"/>
          </a:xfrm>
        </p:spPr>
        <p:txBody>
          <a:bodyPr/>
          <a:lstStyle/>
          <a:p>
            <a:r>
              <a:rPr lang="de-CH" noProof="0" dirty="0" smtClean="0"/>
              <a:t>Ein System ist eine bestimmte Gruppe von gewissen Klassen, wobei eine Klasse als Wurzelklasse dient.</a:t>
            </a:r>
          </a:p>
          <a:p>
            <a:endParaRPr lang="de-CH" noProof="0" dirty="0" smtClean="0"/>
          </a:p>
          <a:p>
            <a:r>
              <a:rPr lang="de-CH" noProof="0" dirty="0" smtClean="0"/>
              <a:t>Die Klassen können auch ausserhalb</a:t>
            </a:r>
            <a:r>
              <a:rPr lang="de-CH" dirty="0" smtClean="0"/>
              <a:t> des Systems wertvoll sein: Sie sind dann </a:t>
            </a:r>
            <a:r>
              <a:rPr lang="de-CH" dirty="0" smtClean="0">
                <a:solidFill>
                  <a:srgbClr val="993300"/>
                </a:solidFill>
              </a:rPr>
              <a:t>wiederverwendbar</a:t>
            </a:r>
            <a:r>
              <a:rPr lang="de-CH" dirty="0" smtClean="0"/>
              <a:t>.</a:t>
            </a:r>
            <a:endParaRPr lang="de-CH" noProof="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106363"/>
            <a:ext cx="7545388" cy="503237"/>
          </a:xfrm>
        </p:spPr>
        <p:txBody>
          <a:bodyPr/>
          <a:lstStyle/>
          <a:p>
            <a:r>
              <a:rPr lang="de-CH" noProof="0" dirty="0" smtClean="0"/>
              <a:t>Erweiterbarkeit &amp; Wiederverwendbarkeit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820738" lvl="1"/>
            <a:r>
              <a:rPr lang="de-CH" b="1" noProof="0" dirty="0" smtClean="0">
                <a:solidFill>
                  <a:srgbClr val="993300"/>
                </a:solidFill>
              </a:rPr>
              <a:t>Erweiterbarkeit</a:t>
            </a:r>
            <a:r>
              <a:rPr lang="de-CH" noProof="0" dirty="0" smtClean="0"/>
              <a:t>: Die Einfachheit, mit welcher es möglich ist, ein System den Wünschen eines Benutzers entsprechend anzupassen.</a:t>
            </a:r>
          </a:p>
          <a:p>
            <a:pPr marL="820738" lvl="1"/>
            <a:endParaRPr lang="de-CH" noProof="0" dirty="0" smtClean="0"/>
          </a:p>
          <a:p>
            <a:pPr marL="820738" lvl="1"/>
            <a:r>
              <a:rPr lang="de-CH" b="1" noProof="0" dirty="0" smtClean="0">
                <a:solidFill>
                  <a:srgbClr val="993300"/>
                </a:solidFill>
              </a:rPr>
              <a:t>Wiederverwendbarkeit</a:t>
            </a:r>
            <a:r>
              <a:rPr lang="de-CH" noProof="0" dirty="0" smtClean="0"/>
              <a:t>: Die Einfachheit, bestehende Software für neue Applikationen wiederzuverwenden.</a:t>
            </a:r>
          </a:p>
          <a:p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/>
              <a:t>Ältere Software-Engineering-Ansätze, die auf </a:t>
            </a:r>
            <a:r>
              <a:rPr lang="de-CH" dirty="0" smtClean="0"/>
              <a:t>einem </a:t>
            </a:r>
            <a:r>
              <a:rPr lang="de-CH" dirty="0" smtClean="0">
                <a:solidFill>
                  <a:srgbClr val="990000"/>
                </a:solidFill>
              </a:rPr>
              <a:t>Hauptprogramm</a:t>
            </a:r>
            <a:r>
              <a:rPr lang="de-CH" dirty="0" smtClean="0"/>
              <a:t> und </a:t>
            </a:r>
            <a:r>
              <a:rPr lang="de-CH" dirty="0" smtClean="0">
                <a:solidFill>
                  <a:srgbClr val="990000"/>
                </a:solidFill>
              </a:rPr>
              <a:t>Unterprogrammen</a:t>
            </a:r>
            <a:r>
              <a:rPr lang="de-CH" dirty="0" smtClean="0"/>
              <a:t> beruhen, beachten diese Bedürfnisse weniger.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480" y="98425"/>
            <a:ext cx="7533958" cy="490855"/>
          </a:xfrm>
        </p:spPr>
        <p:txBody>
          <a:bodyPr/>
          <a:lstStyle/>
          <a:p>
            <a:r>
              <a:rPr lang="de-CH" noProof="0" dirty="0" smtClean="0"/>
              <a:t>Die Wurzel (</a:t>
            </a:r>
            <a:r>
              <a:rPr lang="de-CH" noProof="0" dirty="0" err="1" smtClean="0"/>
              <a:t>root</a:t>
            </a:r>
            <a:r>
              <a:rPr lang="de-CH" noProof="0" dirty="0" smtClean="0"/>
              <a:t>) ausfindig machen</a:t>
            </a:r>
            <a:endParaRPr lang="de-CH" i="1" noProof="0" dirty="0">
              <a:solidFill>
                <a:srgbClr val="3333FF"/>
              </a:solidFill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de-CH" noProof="0" dirty="0" smtClean="0"/>
              <a:t>Wie spezifiziert man die </a:t>
            </a:r>
            <a:r>
              <a:rPr lang="de-CH" b="1" noProof="0" dirty="0" smtClean="0">
                <a:solidFill>
                  <a:srgbClr val="990000"/>
                </a:solidFill>
              </a:rPr>
              <a:t>Wurzel</a:t>
            </a:r>
            <a:r>
              <a:rPr lang="de-CH" b="1" dirty="0" smtClean="0">
                <a:solidFill>
                  <a:srgbClr val="990000"/>
                </a:solidFill>
              </a:rPr>
              <a:t>klasse</a:t>
            </a:r>
            <a:r>
              <a:rPr lang="de-CH" noProof="0" dirty="0" smtClean="0"/>
              <a:t> und die </a:t>
            </a:r>
            <a:r>
              <a:rPr lang="de-CH" b="1" dirty="0" smtClean="0">
                <a:solidFill>
                  <a:srgbClr val="990000"/>
                </a:solidFill>
              </a:rPr>
              <a:t>Wurzel-Erzeugungsprozedur</a:t>
            </a:r>
            <a:r>
              <a:rPr lang="de-CH" noProof="0" dirty="0" smtClean="0"/>
              <a:t> eines Systems?</a:t>
            </a:r>
          </a:p>
          <a:p>
            <a:endParaRPr lang="de-CH" noProof="0" dirty="0" smtClean="0"/>
          </a:p>
          <a:p>
            <a:r>
              <a:rPr lang="de-CH" b="1" noProof="0" dirty="0" smtClean="0">
                <a:solidFill>
                  <a:srgbClr val="993300"/>
                </a:solidFill>
              </a:rPr>
              <a:t>Benutzen Sie </a:t>
            </a:r>
            <a:r>
              <a:rPr lang="de-CH" b="1" noProof="0" dirty="0" err="1" smtClean="0">
                <a:solidFill>
                  <a:srgbClr val="993300"/>
                </a:solidFill>
              </a:rPr>
              <a:t>EiffelStudio</a:t>
            </a:r>
            <a:endParaRPr lang="de-CH" b="1" noProof="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Was wir heute gesehen haben</a:t>
            </a:r>
            <a:endParaRPr lang="de-CH" noProof="0" dirty="0"/>
          </a:p>
        </p:txBody>
      </p:sp>
      <p:graphicFrame>
        <p:nvGraphicFramePr>
          <p:cNvPr id="491530" name="Group 1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07963" y="1114425"/>
          <a:ext cx="8005595" cy="3920744"/>
        </p:xfrm>
        <a:graphic>
          <a:graphicData uri="http://schemas.openxmlformats.org/drawingml/2006/table">
            <a:tbl>
              <a:tblPr/>
              <a:tblGrid>
                <a:gridCol w="8005595"/>
              </a:tblGrid>
              <a:tr h="3622675">
                <a:tc>
                  <a:txBody>
                    <a:bodyPr/>
                    <a:lstStyle/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Klasseninvarianten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Das Konzept “Design </a:t>
                      </a:r>
                      <a:r>
                        <a:rPr kumimoji="0" lang="de-CH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by</a:t>
                      </a: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de-CH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Contract</a:t>
                      </a: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”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Der Begriff einer Ausnahme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Objekterzeugung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Erzeugungsprozeduren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Die Beziehung zwischen Erzeugungsprozeduren und Invarianten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CH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Comic Sans MS" pitchFamily="66" charset="0"/>
                        </a:rPr>
                        <a:t>Der Vorgang einer Systemausführung</a:t>
                      </a:r>
                    </a:p>
                    <a:p>
                      <a:pPr marL="0" marR="0" lvl="0" indent="179388" algn="l" defTabSz="285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30324" y="4620821"/>
            <a:ext cx="2189339" cy="381000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i="1" noProof="0" smtClean="0">
                <a:solidFill>
                  <a:srgbClr val="3333FF"/>
                </a:solidFill>
              </a:rPr>
              <a:t>LINE_BUILDING</a:t>
            </a:r>
            <a:endParaRPr lang="de-CH" i="1" noProof="0">
              <a:solidFill>
                <a:srgbClr val="3333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1529" y="813061"/>
            <a:ext cx="8922471" cy="54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LINE_BUILDING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TOURISM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build_a_line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534988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--</a:t>
            </a:r>
            <a:r>
              <a:rPr lang="de-CH" sz="1800" dirty="0" smtClean="0">
                <a:solidFill>
                  <a:srgbClr val="993300"/>
                </a:solidFill>
              </a:rPr>
              <a:t> Eine imaginäre Linie bauen und sie auf der Karte hervorheben.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5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Paris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“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fancy_line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sz="1800" kern="0" dirty="0" err="1" smtClean="0">
                <a:solidFill>
                  <a:srgbClr val="990000"/>
                </a:solidFill>
                <a:latin typeface="+mn-lt"/>
              </a:rPr>
              <a:t>erzeugen</a:t>
            </a: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 und </a:t>
            </a:r>
            <a:r>
              <a:rPr lang="en-US" sz="1800" kern="0" dirty="0" err="1" smtClean="0">
                <a:solidFill>
                  <a:srgbClr val="990000"/>
                </a:solidFill>
                <a:latin typeface="+mn-lt"/>
              </a:rPr>
              <a:t>Stationen</a:t>
            </a: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sz="1800" kern="0" dirty="0" err="1" smtClean="0">
                <a:solidFill>
                  <a:srgbClr val="990000"/>
                </a:solidFill>
                <a:latin typeface="+mn-lt"/>
              </a:rPr>
              <a:t>hinzufügen</a:t>
            </a: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”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Paris</a:t>
            </a:r>
            <a:r>
              <a:rPr lang="en-US" sz="3200" kern="0" dirty="0" smtClean="0">
                <a:solidFill>
                  <a:srgbClr val="3333FF"/>
                </a:solidFill>
                <a:latin typeface="Comic Sans MS"/>
              </a:rPr>
              <a:t>.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put_line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fancy_line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lvl="0">
              <a:lnSpc>
                <a:spcPct val="50000"/>
              </a:lnSpc>
              <a:spcBef>
                <a:spcPct val="20000"/>
              </a:spcBef>
              <a:buClr>
                <a:srgbClr val="8B0000"/>
              </a:buClr>
              <a:tabLst>
                <a:tab pos="534988" algn="l"/>
              </a:tabLst>
              <a:defRPr/>
            </a:pPr>
            <a:r>
              <a:rPr lang="en-US" sz="1800" i="1" kern="0" dirty="0" smtClean="0">
                <a:solidFill>
                  <a:srgbClr val="3333FF"/>
                </a:solidFill>
              </a:rPr>
              <a:t>			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fancy_line</a:t>
            </a:r>
            <a:r>
              <a:rPr lang="en-US" sz="3200" kern="0" dirty="0" err="1" smtClean="0">
                <a:solidFill>
                  <a:srgbClr val="3333FF"/>
                </a:solidFill>
              </a:rPr>
              <a:t>.</a:t>
            </a:r>
            <a:r>
              <a:rPr lang="en-US" sz="1800" i="1" kern="0" dirty="0" err="1" smtClean="0">
                <a:solidFill>
                  <a:srgbClr val="3333FF"/>
                </a:solidFill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fancy_line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imaginäre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Linie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Metro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534988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0784" y="3484404"/>
            <a:ext cx="1676400" cy="1524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30784" y="4627404"/>
            <a:ext cx="908892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4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30784" y="3865404"/>
            <a:ext cx="1676400" cy="3810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8" y="3484404"/>
            <a:ext cx="135312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761657" y="3789203"/>
            <a:ext cx="2369127" cy="6927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 sz="2200"/>
          </a:p>
        </p:txBody>
      </p:sp>
      <p:sp>
        <p:nvSpPr>
          <p:cNvPr id="32" name="Text 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828" y="3579080"/>
            <a:ext cx="1600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i="1" dirty="0" err="1">
                <a:solidFill>
                  <a:srgbClr val="3333FF"/>
                </a:solidFill>
              </a:rPr>
              <a:t>fancy_line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89126" y="5156794"/>
            <a:ext cx="13004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rgbClr val="3333FF"/>
                </a:solidFill>
              </a:rPr>
              <a:t>(</a:t>
            </a:r>
            <a:r>
              <a:rPr lang="en-GB" sz="2200" i="1" dirty="0" smtClean="0">
                <a:solidFill>
                  <a:srgbClr val="3333FF"/>
                </a:solidFill>
              </a:rPr>
              <a:t>LINE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51192" y="3320931"/>
            <a:ext cx="16966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err="1" smtClean="0"/>
              <a:t>Referenz</a:t>
            </a:r>
            <a:endParaRPr lang="en-GB" sz="2200" dirty="0"/>
          </a:p>
        </p:txBody>
      </p:sp>
      <p:sp>
        <p:nvSpPr>
          <p:cNvPr id="35" name="Rectangle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30784" y="4246404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/>
          </a:p>
        </p:txBody>
      </p:sp>
      <p:sp>
        <p:nvSpPr>
          <p:cNvPr id="36" name="Text Box 2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76778" y="4211767"/>
            <a:ext cx="28101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solidFill>
                  <a:srgbClr val="3333FF"/>
                </a:solidFill>
              </a:rPr>
              <a:t>(</a:t>
            </a:r>
            <a:r>
              <a:rPr lang="en-GB" sz="2200" i="1" dirty="0">
                <a:solidFill>
                  <a:srgbClr val="3333FF"/>
                </a:solidFill>
              </a:rPr>
              <a:t>LINE_BUILDING </a:t>
            </a:r>
            <a:r>
              <a:rPr lang="en-GB" sz="2200" dirty="0">
                <a:solidFill>
                  <a:srgbClr val="3333FF"/>
                </a:solidFill>
              </a:rPr>
              <a:t>)</a:t>
            </a:r>
            <a:endParaRPr lang="en-GB" sz="2200" i="1" dirty="0">
              <a:solidFill>
                <a:srgbClr val="3333FF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5846713" y="1991835"/>
            <a:ext cx="2481942" cy="746449"/>
          </a:xfrm>
          <a:prstGeom prst="wedgeRoundRectCallout">
            <a:avLst>
              <a:gd name="adj1" fmla="val -41540"/>
              <a:gd name="adj2" fmla="val 13927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err="1" smtClean="0"/>
              <a:t>Woher</a:t>
            </a:r>
            <a:r>
              <a:rPr lang="en-US" sz="2000" dirty="0" smtClean="0"/>
              <a:t> </a:t>
            </a:r>
            <a:r>
              <a:rPr lang="en-US" sz="2000" dirty="0" err="1" smtClean="0"/>
              <a:t>kommt</a:t>
            </a:r>
            <a:r>
              <a:rPr lang="en-US" sz="2000" dirty="0" smtClean="0"/>
              <a:t> dieses?</a:t>
            </a:r>
            <a:endParaRPr lang="en-US" sz="2000" i="1" dirty="0">
              <a:solidFill>
                <a:srgbClr val="3333FF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1093096" y="2135282"/>
            <a:ext cx="2584579" cy="830425"/>
          </a:xfrm>
          <a:prstGeom prst="wedgeRoundRectCallout">
            <a:avLst>
              <a:gd name="adj1" fmla="val 3077"/>
              <a:gd name="adj2" fmla="val 11041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000" dirty="0" smtClean="0"/>
              <a:t>Dieses </a:t>
            </a:r>
            <a:r>
              <a:rPr lang="en-US" sz="2000" dirty="0" err="1" smtClean="0"/>
              <a:t>Objekt</a:t>
            </a:r>
            <a:r>
              <a:rPr lang="en-US" sz="2000" dirty="0" smtClean="0"/>
              <a:t> </a:t>
            </a:r>
            <a:r>
              <a:rPr lang="en-US" sz="2000" dirty="0" err="1" smtClean="0"/>
              <a:t>wurde</a:t>
            </a:r>
            <a:r>
              <a:rPr lang="en-US" sz="2000" dirty="0" smtClean="0"/>
              <a:t> </a:t>
            </a:r>
            <a:r>
              <a:rPr lang="en-US" sz="2000" dirty="0" err="1" smtClean="0"/>
              <a:t>erzeugt</a:t>
            </a:r>
            <a:r>
              <a:rPr lang="en-US" sz="2000" dirty="0" smtClean="0"/>
              <a:t>.</a:t>
            </a:r>
            <a:endParaRPr lang="en-US" sz="2000" i="1" dirty="0">
              <a:solidFill>
                <a:srgbClr val="A50021"/>
              </a:solidFill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Der Grundzustand einer Referenz</a:t>
            </a:r>
            <a:endParaRPr lang="de-CH" noProof="0" dirty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270164" y="810491"/>
            <a:ext cx="8523288" cy="5113338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Können wir in einer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LINE_BUILDING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annehmen, dass 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an eine Instanz von </a:t>
            </a:r>
            <a:r>
              <a:rPr lang="de-CH" i="1" noProof="0" dirty="0" smtClean="0">
                <a:solidFill>
                  <a:srgbClr val="3333FF"/>
                </a:solidFill>
              </a:rPr>
              <a:t>LINE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gebunden ist?</a:t>
            </a:r>
          </a:p>
          <a:p>
            <a:pPr lvl="1">
              <a:buFont typeface="Wingdings" pitchFamily="2" charset="2"/>
              <a:buNone/>
            </a:pPr>
            <a:endParaRPr lang="de-CH" noProof="0" dirty="0"/>
          </a:p>
        </p:txBody>
      </p:sp>
      <p:grpSp>
        <p:nvGrpSpPr>
          <p:cNvPr id="2" name="Group 25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 rot="21428358">
            <a:off x="4904509" y="3495945"/>
            <a:ext cx="2286000" cy="1676400"/>
            <a:chOff x="2880" y="2256"/>
            <a:chExt cx="1440" cy="1056"/>
          </a:xfrm>
        </p:grpSpPr>
        <p:sp>
          <p:nvSpPr>
            <p:cNvPr id="329751" name="Line 2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28" y="2256"/>
              <a:ext cx="1392" cy="1056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2" name="Line 2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2880" y="2304"/>
              <a:ext cx="1392" cy="912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3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6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Standard-Referenzen</a:t>
            </a:r>
            <a:endParaRPr lang="de-CH" noProof="0" dirty="0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143000"/>
            <a:ext cx="8523288" cy="5113338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Anfangs ist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fancy_line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chemeClr val="tx1"/>
                </a:solidFill>
              </a:rPr>
              <a:t>nicht an ein Objekt gebunden:</a:t>
            </a:r>
          </a:p>
          <a:p>
            <a:r>
              <a:rPr lang="de-CH" noProof="0" dirty="0" smtClean="0">
                <a:solidFill>
                  <a:schemeClr val="tx1"/>
                </a:solidFill>
              </a:rPr>
              <a:t>Es ist eine </a:t>
            </a:r>
            <a:r>
              <a:rPr lang="de-CH" b="1" dirty="0" smtClean="0">
                <a:solidFill>
                  <a:srgbClr val="A50021"/>
                </a:solidFill>
              </a:rPr>
              <a:t>V</a:t>
            </a:r>
            <a:r>
              <a:rPr lang="de-CH" b="1" noProof="0" dirty="0" err="1" smtClean="0">
                <a:solidFill>
                  <a:srgbClr val="A50021"/>
                </a:solidFill>
              </a:rPr>
              <a:t>oid</a:t>
            </a:r>
            <a:r>
              <a:rPr lang="de-CH" noProof="0" dirty="0" smtClean="0">
                <a:solidFill>
                  <a:schemeClr val="tx1"/>
                </a:solidFill>
              </a:rPr>
              <a:t>-Referenz.</a:t>
            </a:r>
          </a:p>
          <a:p>
            <a:pPr lvl="1">
              <a:buFont typeface="Wingdings" pitchFamily="2" charset="2"/>
              <a:buNone/>
            </a:pPr>
            <a:endParaRPr lang="de-CH" noProof="0" dirty="0"/>
          </a:p>
        </p:txBody>
      </p:sp>
      <p:sp>
        <p:nvSpPr>
          <p:cNvPr id="330758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581400"/>
            <a:ext cx="1676400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60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3900047" y="3879273"/>
            <a:ext cx="3193473" cy="6927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761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062288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Comic Sans MS" pitchFamily="66" charset="0"/>
              </a:rPr>
              <a:t>OBJEKT</a:t>
            </a:r>
            <a:r>
              <a:rPr lang="en-GB" dirty="0">
                <a:latin typeface="Comic Sans MS" pitchFamily="66" charset="0"/>
              </a:rPr>
              <a:t>			</a:t>
            </a:r>
          </a:p>
        </p:txBody>
      </p:sp>
      <p:sp>
        <p:nvSpPr>
          <p:cNvPr id="33076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06764" y="3657600"/>
            <a:ext cx="18332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err="1">
                <a:solidFill>
                  <a:srgbClr val="3333FF"/>
                </a:solidFill>
                <a:latin typeface="Comic Sans MS" pitchFamily="66" charset="0"/>
              </a:rPr>
              <a:t>fancy_line</a:t>
            </a:r>
            <a:endParaRPr lang="en-GB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30764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42692" y="3371271"/>
            <a:ext cx="239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993300"/>
                </a:solidFill>
              </a:rPr>
              <a:t>V</a:t>
            </a:r>
            <a:r>
              <a:rPr lang="en-GB" dirty="0" smtClean="0">
                <a:solidFill>
                  <a:srgbClr val="993300"/>
                </a:solidFill>
                <a:latin typeface="Comic Sans MS" pitchFamily="66" charset="0"/>
              </a:rPr>
              <a:t>oid-</a:t>
            </a:r>
            <a:r>
              <a:rPr lang="en-GB" dirty="0" err="1" smtClean="0">
                <a:solidFill>
                  <a:srgbClr val="993300"/>
                </a:solidFill>
                <a:latin typeface="Comic Sans MS" pitchFamily="66" charset="0"/>
              </a:rPr>
              <a:t>Referenz</a:t>
            </a:r>
            <a:endParaRPr lang="en-GB" dirty="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330765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4343400"/>
            <a:ext cx="3382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3333FF"/>
                </a:solidFill>
                <a:latin typeface="Comic Sans MS" pitchFamily="66" charset="0"/>
              </a:rPr>
              <a:t>( </a:t>
            </a:r>
            <a:r>
              <a:rPr lang="en-GB" i="1" dirty="0">
                <a:solidFill>
                  <a:srgbClr val="3333FF"/>
                </a:solidFill>
                <a:latin typeface="Comic Sans MS" pitchFamily="66" charset="0"/>
              </a:rPr>
              <a:t>LINE_BUILDING </a:t>
            </a:r>
            <a:r>
              <a:rPr lang="en-GB" dirty="0">
                <a:solidFill>
                  <a:srgbClr val="3333FF"/>
                </a:solidFill>
                <a:latin typeface="Comic Sans MS" pitchFamily="66" charset="0"/>
              </a:rPr>
              <a:t>)</a:t>
            </a:r>
            <a:endParaRPr lang="en-GB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30772" name="Line 2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855664" y="3657600"/>
            <a:ext cx="457200" cy="457200"/>
          </a:xfrm>
          <a:prstGeom prst="line">
            <a:avLst/>
          </a:prstGeom>
          <a:noFill/>
          <a:ln w="92075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31346" y="979714"/>
            <a:ext cx="6025219" cy="193245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Laufzeit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Referenz</a:t>
            </a:r>
            <a:endParaRPr lang="en-US" dirty="0" smtClean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Entweder</a:t>
            </a:r>
            <a:r>
              <a:rPr lang="en-US" dirty="0" smtClean="0"/>
              <a:t> an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gewisses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A50021"/>
                </a:solidFill>
              </a:rPr>
              <a:t>gebunden</a:t>
            </a:r>
            <a:endParaRPr lang="en-US" dirty="0" smtClean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 Oder</a:t>
            </a:r>
            <a:r>
              <a:rPr lang="en-US" dirty="0" smtClean="0">
                <a:solidFill>
                  <a:srgbClr val="A50021"/>
                </a:solidFill>
              </a:rPr>
              <a:t> void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Zustände von Referenzen</a:t>
            </a:r>
            <a:endParaRPr lang="de-CH" noProof="0" dirty="0"/>
          </a:p>
        </p:txBody>
      </p:sp>
      <p:sp>
        <p:nvSpPr>
          <p:cNvPr id="331802" name="Text Box 2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8863" y="3336925"/>
            <a:ext cx="848627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Um eine </a:t>
            </a:r>
            <a:r>
              <a:rPr lang="de-CH" dirty="0" err="1" smtClean="0"/>
              <a:t>V</a:t>
            </a:r>
            <a:r>
              <a:rPr lang="de-CH" dirty="0" err="1" smtClean="0">
                <a:latin typeface="Comic Sans MS" pitchFamily="66" charset="0"/>
              </a:rPr>
              <a:t>oid</a:t>
            </a:r>
            <a:r>
              <a:rPr lang="de-CH" dirty="0" smtClean="0">
                <a:latin typeface="Comic Sans MS" pitchFamily="66" charset="0"/>
              </a:rPr>
              <a:t>-Referenz zu bezeichnen</a:t>
            </a:r>
            <a:r>
              <a:rPr lang="de-CH" dirty="0" smtClean="0"/>
              <a:t>: Benutzen Sie das reservierte Wort </a:t>
            </a:r>
            <a:r>
              <a:rPr lang="de-CH" b="1" dirty="0" err="1" smtClean="0">
                <a:solidFill>
                  <a:srgbClr val="002060"/>
                </a:solidFill>
                <a:latin typeface="Comic Sans MS" pitchFamily="66" charset="0"/>
              </a:rPr>
              <a:t>Void</a:t>
            </a:r>
            <a:r>
              <a:rPr lang="de-CH" dirty="0" smtClean="0"/>
              <a:t>.</a:t>
            </a:r>
          </a:p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Um herauszufinden, ob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</a:t>
            </a:r>
            <a:r>
              <a:rPr lang="de-CH" dirty="0" err="1" smtClean="0">
                <a:latin typeface="Comic Sans MS" pitchFamily="66" charset="0"/>
              </a:rPr>
              <a:t>void</a:t>
            </a:r>
            <a:r>
              <a:rPr lang="de-CH" dirty="0" smtClean="0">
                <a:latin typeface="Comic Sans MS" pitchFamily="66" charset="0"/>
              </a:rPr>
              <a:t> ist, können Sie folgende </a:t>
            </a:r>
            <a:r>
              <a:rPr lang="de-CH" dirty="0" smtClean="0"/>
              <a:t>Abfrage benutzen:</a:t>
            </a:r>
            <a:endParaRPr lang="de-CH" dirty="0" smtClean="0">
              <a:latin typeface="Comic Sans MS" pitchFamily="66" charset="0"/>
            </a:endParaRPr>
          </a:p>
          <a:p>
            <a:pPr marL="176213" indent="-176213">
              <a:buClr>
                <a:srgbClr val="C00000"/>
              </a:buClr>
              <a:buSzPct val="80000"/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		x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=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b="1" dirty="0" err="1" smtClean="0">
                <a:solidFill>
                  <a:srgbClr val="002060"/>
                </a:solidFill>
              </a:rPr>
              <a:t>Void</a:t>
            </a:r>
            <a:endParaRPr lang="de-CH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marL="176213" indent="-176213">
              <a:spcBef>
                <a:spcPct val="50000"/>
              </a:spcBef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Comic Sans MS" pitchFamily="66" charset="0"/>
              </a:rPr>
              <a:t> Die inverse Abfrage (ist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an ein Objekt gebunden?):</a:t>
            </a:r>
          </a:p>
          <a:p>
            <a:pPr marL="176213" indent="-176213">
              <a:buClr>
                <a:srgbClr val="C00000"/>
              </a:buClr>
              <a:buSzPct val="80000"/>
            </a:pPr>
            <a:r>
              <a:rPr lang="de-CH" i="1" dirty="0" smtClean="0">
                <a:solidFill>
                  <a:srgbClr val="3333FF"/>
                </a:solidFill>
              </a:rPr>
              <a:t>		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/=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b="1" dirty="0" err="1" smtClean="0">
                <a:solidFill>
                  <a:srgbClr val="002060"/>
                </a:solidFill>
              </a:rPr>
              <a:t>Void</a:t>
            </a:r>
            <a:endParaRPr lang="de-CH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3339</Words>
  <Application>Microsoft Office PowerPoint</Application>
  <PresentationFormat>Bildschirmpräsentation (4:3)</PresentationFormat>
  <Paragraphs>702</Paragraphs>
  <Slides>53</Slides>
  <Notes>52</Notes>
  <HiddenSlides>0</HiddenSlides>
  <MMClips>0</MMClips>
  <ScaleCrop>false</ScaleCrop>
  <HeadingPairs>
    <vt:vector size="4" baseType="variant">
      <vt:variant>
        <vt:lpstr>Entwurfsvorlage</vt:lpstr>
      </vt:variant>
      <vt:variant>
        <vt:i4>3</vt:i4>
      </vt:variant>
      <vt:variant>
        <vt:lpstr>Folientitel</vt:lpstr>
      </vt:variant>
      <vt:variant>
        <vt:i4>53</vt:i4>
      </vt:variant>
    </vt:vector>
  </HeadingPairs>
  <TitlesOfParts>
    <vt:vector size="56" baseType="lpstr">
      <vt:lpstr>NORMAL</vt:lpstr>
      <vt:lpstr>MINIMAL</vt:lpstr>
      <vt:lpstr>TITLE</vt:lpstr>
      <vt:lpstr>Einführung in die Programmierung  Prof. Dr. Bertrand Meyer</vt:lpstr>
      <vt:lpstr>Objekte erzeugen</vt:lpstr>
      <vt:lpstr>Beispiel: LINE_BUILDING</vt:lpstr>
      <vt:lpstr>Bezeichner, Entitäten (entities), Variablen</vt:lpstr>
      <vt:lpstr>An ein Objekt gebundene Entitäten</vt:lpstr>
      <vt:lpstr>LINE_BUILDING</vt:lpstr>
      <vt:lpstr>Der Grundzustand einer Referenz</vt:lpstr>
      <vt:lpstr>Standard-Referenzen</vt:lpstr>
      <vt:lpstr>Zustände von Referenzen</vt:lpstr>
      <vt:lpstr>Das Problem mit Void-Referenzen</vt:lpstr>
      <vt:lpstr>Beispiel: Aufruf auf ein Ziel, das void ist</vt:lpstr>
      <vt:lpstr>Ausnahmen (exceptions)</vt:lpstr>
      <vt:lpstr>Objekte explizit erzeugen</vt:lpstr>
      <vt:lpstr>Void-Aufrufe – Die ganze Geschichte</vt:lpstr>
      <vt:lpstr>Warum müssen wir Objekte erzeugen?</vt:lpstr>
      <vt:lpstr>LINE_BUILDING</vt:lpstr>
      <vt:lpstr>Einfache Objekte erzeugen</vt:lpstr>
      <vt:lpstr>Haltestellen</vt:lpstr>
      <vt:lpstr>Die Schnittstelle der Klasse SIMPLE_STOP</vt:lpstr>
      <vt:lpstr>LINE_BUILDING</vt:lpstr>
      <vt:lpstr>Eine Instanz von SIMPLE_STOP erzeugen</vt:lpstr>
      <vt:lpstr>Erzeugungsinstruktion</vt:lpstr>
      <vt:lpstr>Der Typ eines erzeugten Objektes</vt:lpstr>
      <vt:lpstr>Eine Linie mit drei Haltestellen</vt:lpstr>
      <vt:lpstr>build_a_line</vt:lpstr>
      <vt:lpstr>Nochmals: Wieso müssen wir Objekte erzeugen?</vt:lpstr>
      <vt:lpstr>Void-Referenzen sind nützlich!</vt:lpstr>
      <vt:lpstr>Void-Referenzen sind nützlich!</vt:lpstr>
      <vt:lpstr>Void-Referenzen sind nützlich!</vt:lpstr>
      <vt:lpstr>Der Gebrauch von Void-Referenzen</vt:lpstr>
      <vt:lpstr>Der Gebrauch von Void-Referenzen</vt:lpstr>
      <vt:lpstr>Der Gebrauch von Void-Referenzen</vt:lpstr>
      <vt:lpstr>Der Gebrauch von Void-Referenzen</vt:lpstr>
      <vt:lpstr>Referenzen in verketteten Strukturen</vt:lpstr>
      <vt:lpstr>build_a_line</vt:lpstr>
      <vt:lpstr>Die Notwendigkeit von Erzeugungsprozeduren</vt:lpstr>
      <vt:lpstr>Erzeugungsprozeduren</vt:lpstr>
      <vt:lpstr>Die Schnittstelle der Klasse SIMPLE_STOP</vt:lpstr>
      <vt:lpstr>Schnittstelle der Klasse SIMPLE_STOP</vt:lpstr>
      <vt:lpstr>Erzeugungsprinzip</vt:lpstr>
      <vt:lpstr>Erzeugungsprozeduren</vt:lpstr>
      <vt:lpstr>Objekterzeugung: Zusammenfassung</vt:lpstr>
      <vt:lpstr>Korrektheit einer Instruktion</vt:lpstr>
      <vt:lpstr>Korrektheit einer Erzeugungsinstruktion</vt:lpstr>
      <vt:lpstr>Aufeinanderfolgende Erzeugungsinstruktionen</vt:lpstr>
      <vt:lpstr>Der Effekt einer Erzeugungsinstruktion</vt:lpstr>
      <vt:lpstr>Wie alles beginnt…</vt:lpstr>
      <vt:lpstr>Ausführung eines Systems</vt:lpstr>
      <vt:lpstr>Das aktuelle Objekt (current object)</vt:lpstr>
      <vt:lpstr>Der Entwurfsprozess</vt:lpstr>
      <vt:lpstr>Erweiterbarkeit &amp; Wiederverwendbarkeit</vt:lpstr>
      <vt:lpstr>Die Wurzel (root) ausfindig machen</vt:lpstr>
      <vt:lpstr>Was wir heute gesehen haben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Schweizer Schweizer</cp:lastModifiedBy>
  <cp:revision>1796</cp:revision>
  <dcterms:created xsi:type="dcterms:W3CDTF">2010-10-08T11:53:31Z</dcterms:created>
  <dcterms:modified xsi:type="dcterms:W3CDTF">2010-10-08T13:25:55Z</dcterms:modified>
</cp:coreProperties>
</file>