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notesSlides/notesSlide16.xml" ContentType="application/vnd.openxmlformats-officedocument.presentationml.notesSlide+xml"/>
  <Override PartName="/ppt/tags/tag38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6.xml" ContentType="application/vnd.openxmlformats-officedocument.theme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tags/tag28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24.xml" ContentType="application/vnd.openxmlformats-officedocument.presentationml.tags+xml"/>
  <Override PartName="/ppt/notesSlides/notesSlide31.xml" ContentType="application/vnd.openxmlformats-officedocument.presentationml.notesSlide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tags/tag29.xml" ContentType="application/vnd.openxmlformats-officedocument.presentationml.tags+xml"/>
  <Override PartName="/ppt/notesSlides/notesSlide25.xml" ContentType="application/vnd.openxmlformats-officedocument.presentationml.notesSlide+xml"/>
  <Override PartName="/ppt/tags/tag47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tags/tag3.xml" ContentType="application/vnd.openxmlformats-officedocument.presentationml.tags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26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ags/tag11.xml" ContentType="application/vnd.openxmlformats-officedocument.presentationml.tags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tags/tag45.xml" ContentType="application/vnd.openxmlformats-officedocument.presentationml.tags+xml"/>
  <Override PartName="/ppt/notesSlides/notesSlide12.xml" ContentType="application/vnd.openxmlformats-officedocument.presentationml.notesSlide+xml"/>
  <Override PartName="/ppt/tags/tag34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  <p:sldMasterId id="2147483826" r:id="rId4"/>
    <p:sldMasterId id="2147483842" r:id="rId5"/>
    <p:sldMasterId id="2147483860" r:id="rId6"/>
  </p:sldMasterIdLst>
  <p:notesMasterIdLst>
    <p:notesMasterId r:id="rId41"/>
  </p:notesMasterIdLst>
  <p:handoutMasterIdLst>
    <p:handoutMasterId r:id="rId42"/>
  </p:handoutMasterIdLst>
  <p:sldIdLst>
    <p:sldId id="600" r:id="rId7"/>
    <p:sldId id="602" r:id="rId8"/>
    <p:sldId id="603" r:id="rId9"/>
    <p:sldId id="604" r:id="rId10"/>
    <p:sldId id="605" r:id="rId11"/>
    <p:sldId id="606" r:id="rId12"/>
    <p:sldId id="607" r:id="rId13"/>
    <p:sldId id="608" r:id="rId14"/>
    <p:sldId id="609" r:id="rId15"/>
    <p:sldId id="636" r:id="rId16"/>
    <p:sldId id="611" r:id="rId17"/>
    <p:sldId id="649" r:id="rId18"/>
    <p:sldId id="638" r:id="rId19"/>
    <p:sldId id="633" r:id="rId20"/>
    <p:sldId id="634" r:id="rId21"/>
    <p:sldId id="635" r:id="rId22"/>
    <p:sldId id="618" r:id="rId23"/>
    <p:sldId id="619" r:id="rId24"/>
    <p:sldId id="620" r:id="rId25"/>
    <p:sldId id="641" r:id="rId26"/>
    <p:sldId id="624" r:id="rId27"/>
    <p:sldId id="644" r:id="rId28"/>
    <p:sldId id="650" r:id="rId29"/>
    <p:sldId id="639" r:id="rId30"/>
    <p:sldId id="651" r:id="rId31"/>
    <p:sldId id="640" r:id="rId32"/>
    <p:sldId id="642" r:id="rId33"/>
    <p:sldId id="627" r:id="rId34"/>
    <p:sldId id="630" r:id="rId35"/>
    <p:sldId id="628" r:id="rId36"/>
    <p:sldId id="629" r:id="rId37"/>
    <p:sldId id="648" r:id="rId38"/>
    <p:sldId id="632" r:id="rId39"/>
    <p:sldId id="647" r:id="rId40"/>
  </p:sldIdLst>
  <p:sldSz cx="9144000" cy="6858000" type="screen4x3"/>
  <p:notesSz cx="7315200" cy="9601200"/>
  <p:custDataLst>
    <p:tags r:id="rId43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</p:showPr>
  <p:clrMru>
    <a:srgbClr val="990000"/>
    <a:srgbClr val="009900"/>
    <a:srgbClr val="3333FF"/>
    <a:srgbClr val="99FF99"/>
    <a:srgbClr val="FF9900"/>
    <a:srgbClr val="FFCC99"/>
    <a:srgbClr val="FFCCCC"/>
    <a:srgbClr val="FF9966"/>
    <a:srgbClr val="000099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85329" autoAdjust="0"/>
  </p:normalViewPr>
  <p:slideViewPr>
    <p:cSldViewPr snapToGrid="0">
      <p:cViewPr varScale="1">
        <p:scale>
          <a:sx n="121" d="100"/>
          <a:sy n="121" d="100"/>
        </p:scale>
        <p:origin x="-5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7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-3480" y="-96"/>
      </p:cViewPr>
      <p:guideLst>
        <p:guide orient="horz" pos="3024"/>
        <p:guide pos="2304"/>
      </p:guideLst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handoutMaster" Target="handoutMasters/handoutMaster1.xml"/><Relationship Id="rId47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tags" Target="tags/tag1.xml"/><Relationship Id="rId4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FC45FE-80C4-436F-BE39-3336570B2656}" type="slidenum">
              <a:rPr lang="en-US"/>
              <a:pPr/>
              <a:t>2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39D3B4-E2B9-4CBA-BA28-4D9E4D11E05E}" type="slidenum">
              <a:rPr lang="en-US"/>
              <a:pPr/>
              <a:t>11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9342B2-63AB-4DCD-B321-715208B60275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7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9342B2-63AB-4DCD-B321-715208B60275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7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FECC15-D5AE-4AD9-8AB6-DCC80A1970A7}" type="slidenum">
              <a:rPr lang="en-US"/>
              <a:pPr/>
              <a:t>14</a:t>
            </a:fld>
            <a:endParaRPr lang="en-US"/>
          </a:p>
        </p:txBody>
      </p:sp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1298F5-4427-413E-A176-45B8F0A13E44}" type="slidenum">
              <a:rPr lang="en-US"/>
              <a:pPr/>
              <a:t>15</a:t>
            </a:fld>
            <a:endParaRPr lang="en-US"/>
          </a:p>
        </p:txBody>
      </p:sp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4C4F3B-A0DD-4572-A938-4E73BD1BAA55}" type="slidenum">
              <a:rPr lang="en-US"/>
              <a:pPr/>
              <a:t>16</a:t>
            </a:fld>
            <a:endParaRPr lang="en-US"/>
          </a:p>
        </p:txBody>
      </p:sp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6C30D7-0300-43EB-B790-09F9B385D012}" type="slidenum">
              <a:rPr lang="en-US"/>
              <a:pPr/>
              <a:t>17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A8983D-9C14-45B5-A4D4-5B5159CA9D57}" type="slidenum">
              <a:rPr lang="en-US"/>
              <a:pPr/>
              <a:t>18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60B939-6706-4683-84E1-EF2F494F0D81}" type="slidenum">
              <a:rPr lang="en-US"/>
              <a:pPr/>
              <a:t>19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09229F-3516-4DE9-A7CE-E6268EAE9E8A}" type="slidenum">
              <a:rPr lang="de-CH" smtClean="0">
                <a:solidFill>
                  <a:prstClr val="black"/>
                </a:solidFill>
              </a:rPr>
              <a:pPr/>
              <a:t>20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111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111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1" y="4561399"/>
            <a:ext cx="5852160" cy="4319829"/>
          </a:xfrm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65F6E4-28B5-47F9-AEF3-D8808B2C20DD}" type="slidenum">
              <a:rPr lang="en-US"/>
              <a:pPr/>
              <a:t>3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384E6E-14A6-4F0E-9A39-D3A744CE387E}" type="slidenum">
              <a:rPr lang="en-US"/>
              <a:pPr/>
              <a:t>21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5850DA-9FCC-4E3B-A4F9-E621AC14E47E}" type="slidenum">
              <a:rPr lang="en-US"/>
              <a:pPr/>
              <a:t>22</a:t>
            </a:fld>
            <a:endParaRPr lang="en-US"/>
          </a:p>
        </p:txBody>
      </p:sp>
      <p:sp>
        <p:nvSpPr>
          <p:cNvPr id="112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1" y="4561399"/>
            <a:ext cx="5852160" cy="431982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09229F-3516-4DE9-A7CE-E6268EAE9E8A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1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111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1" y="4561399"/>
            <a:ext cx="5852160" cy="4319829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41909F-2763-4725-A006-492CC80DF54F}" type="slidenum">
              <a:rPr lang="en-US"/>
              <a:pPr/>
              <a:t>25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3E8C80-66A7-433E-8A27-1FAB50B4FA44}" type="slidenum">
              <a:rPr lang="en-US"/>
              <a:pPr/>
              <a:t>27</a:t>
            </a:fld>
            <a:endParaRPr lang="en-US"/>
          </a:p>
        </p:txBody>
      </p:sp>
      <p:sp>
        <p:nvSpPr>
          <p:cNvPr id="112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1" y="4561399"/>
            <a:ext cx="5852160" cy="431982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2693A9-36C2-46D3-B971-B4356E9CD709}" type="slidenum">
              <a:rPr lang="en-US"/>
              <a:pPr/>
              <a:t>28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8A3237-AD52-4481-B911-CD018E47F353}" type="slidenum">
              <a:rPr lang="en-US"/>
              <a:pPr/>
              <a:t>29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347DD3-F4DB-4FD5-A3A3-7A5A8F70907C}" type="slidenum">
              <a:rPr lang="en-US"/>
              <a:pPr/>
              <a:t>30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6958AD-EDEB-43CF-8B3D-98ED744A805A}" type="slidenum">
              <a:rPr lang="en-US"/>
              <a:pPr/>
              <a:t>31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141E2-278A-4639-B494-6A76FA854891}" type="slidenum">
              <a:rPr lang="en-US"/>
              <a:pPr/>
              <a:t>4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AF788C-32AF-4815-B81C-C2A12E105BCB}" type="slidenum">
              <a:rPr lang="en-US" smtClean="0">
                <a:latin typeface="Arial" charset="0"/>
              </a:rPr>
              <a:pPr/>
              <a:t>32</a:t>
            </a:fld>
            <a:endParaRPr lang="en-US" smtClean="0">
              <a:latin typeface="Arial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EF0BCB-4901-4365-A069-0E2A6A86D7B5}" type="slidenum">
              <a:rPr lang="en-US"/>
              <a:pPr/>
              <a:t>33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149920-7A1C-4EEE-9CF0-8DC068A3AA77}" type="slidenum">
              <a:rPr lang="en-US"/>
              <a:pPr/>
              <a:t>5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5758A0-A723-4224-A52E-9F21E753E732}" type="slidenum">
              <a:rPr lang="en-US"/>
              <a:pPr/>
              <a:t>6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84637-0F1C-4822-8B6E-61419B7C8A55}" type="slidenum">
              <a:rPr lang="en-US"/>
              <a:pPr/>
              <a:t>7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B416BB-5CA1-4362-959F-9597C0E5CC1C}" type="slidenum">
              <a:rPr lang="en-US"/>
              <a:pPr/>
              <a:t>8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dirty="0" smtClean="0"/>
              <a:t>Vereinfachung</a:t>
            </a:r>
            <a:endParaRPr lang="de-DE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41909F-2763-4725-A006-492CC80DF54F}" type="slidenum">
              <a:rPr lang="en-US"/>
              <a:pPr/>
              <a:t>9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9342B2-63AB-4DCD-B321-715208B60275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7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D28B793-CDE4-4FCB-817D-623FF8B77B9E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FF36E633-28CF-4D62-ACF0-1191B62216C6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B65DD8F6-D24E-4DF1-84B0-002814DDB2C0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2464A84-E4F9-4EE3-B6F1-D7E384E58E44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26-Oct-10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26-Oct-10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26-Oct-10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26-Oct-10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26-Oct-10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26-Oct-10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26-Oct-10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26-Oct-10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26-Oct-10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26-Oct-10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26-Oct-10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7225" y="1268413"/>
            <a:ext cx="4137025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Intro. to Programming, lecture 4: the interfaces of a class   </a:t>
            </a:r>
            <a:fld id="{2D28B793-CDE4-4FCB-817D-623FF8B77B9E}" type="slidenum">
              <a:rPr lang="en-US" sz="1000">
                <a:solidFill>
                  <a:srgbClr val="000000"/>
                </a:solidFill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solidFill>
                <a:srgbClr val="000000"/>
              </a:solidFill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Intro. to Programming, lecture 4: the interfaces of a class   </a:t>
            </a:r>
            <a:fld id="{FF36E633-28CF-4D62-ACF0-1191B62216C6}" type="slidenum">
              <a:rPr lang="en-US" sz="1000">
                <a:solidFill>
                  <a:srgbClr val="000000"/>
                </a:solidFill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solidFill>
                <a:srgbClr val="000000"/>
              </a:solidFill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Intro. to Programming, lecture 4: the interfaces of a class   </a:t>
            </a:r>
            <a:fld id="{B65DD8F6-D24E-4DF1-84B0-002814DDB2C0}" type="slidenum">
              <a:rPr lang="en-US" sz="1000">
                <a:solidFill>
                  <a:srgbClr val="000000"/>
                </a:solidFill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solidFill>
                <a:srgbClr val="000000"/>
              </a:solidFill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Intro. to Programming, lecture 4: the interfaces of a class   </a:t>
            </a:r>
            <a:fld id="{22464A84-E4F9-4EE3-B6F1-D7E384E58E44}" type="slidenum">
              <a:rPr lang="en-US" sz="1000">
                <a:solidFill>
                  <a:srgbClr val="000000"/>
                </a:solidFill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solidFill>
                <a:srgbClr val="000000"/>
              </a:solidFill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Intro. to Programming, lecture 4: the interfaces of a class   </a:t>
            </a:r>
            <a:fld id="{2D28B793-CDE4-4FCB-817D-623FF8B77B9E}" type="slidenum">
              <a:rPr lang="en-US" sz="1000">
                <a:solidFill>
                  <a:srgbClr val="000000"/>
                </a:solidFill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solidFill>
                <a:srgbClr val="000000"/>
              </a:solidFill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Intro. to Programming, lecture 4: the interfaces of a class   </a:t>
            </a:r>
            <a:fld id="{FF36E633-28CF-4D62-ACF0-1191B62216C6}" type="slidenum">
              <a:rPr lang="en-US" sz="1000">
                <a:solidFill>
                  <a:srgbClr val="000000"/>
                </a:solidFill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solidFill>
                <a:srgbClr val="000000"/>
              </a:solidFill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Intro. to Programming, lecture 4: the interfaces of a class   </a:t>
            </a:r>
            <a:fld id="{B65DD8F6-D24E-4DF1-84B0-002814DDB2C0}" type="slidenum">
              <a:rPr lang="en-US" sz="1000">
                <a:solidFill>
                  <a:srgbClr val="000000"/>
                </a:solidFill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solidFill>
                <a:srgbClr val="000000"/>
              </a:solidFill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Intro. to Programming, lecture 4: the interfaces of a class   </a:t>
            </a:r>
            <a:fld id="{22464A84-E4F9-4EE3-B6F1-D7E384E58E44}" type="slidenum">
              <a:rPr lang="en-US" sz="1000">
                <a:solidFill>
                  <a:srgbClr val="000000"/>
                </a:solidFill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solidFill>
                <a:srgbClr val="000000"/>
              </a:solidFill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41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6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slideLayout" Target="../slideLayouts/slideLayout84.xml"/><Relationship Id="rId18" Type="http://schemas.openxmlformats.org/officeDocument/2006/relationships/theme" Target="../theme/theme6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17" Type="http://schemas.openxmlformats.org/officeDocument/2006/relationships/slideLayout" Target="../slideLayouts/slideLayout88.xml"/><Relationship Id="rId2" Type="http://schemas.openxmlformats.org/officeDocument/2006/relationships/slideLayout" Target="../slideLayouts/slideLayout73.xml"/><Relationship Id="rId16" Type="http://schemas.openxmlformats.org/officeDocument/2006/relationships/slideLayout" Target="../slideLayouts/slideLayout87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solidFill>
                  <a:srgbClr val="000000"/>
                </a:solidFill>
                <a:latin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784382" y="122239"/>
            <a:ext cx="208014" cy="232485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solidFill>
                  <a:srgbClr val="000000"/>
                </a:solidFill>
                <a:latin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solidFill>
                  <a:srgbClr val="000000"/>
                </a:solidFill>
                <a:latin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  <p:sldLayoutId id="2147483874" r:id="rId14"/>
    <p:sldLayoutId id="2147483875" r:id="rId15"/>
    <p:sldLayoutId id="2147483876" r:id="rId16"/>
    <p:sldLayoutId id="2147483877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1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1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1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5" Type="http://schemas.openxmlformats.org/officeDocument/2006/relationships/tags" Target="../tags/tag13.xml"/><Relationship Id="rId15" Type="http://schemas.openxmlformats.org/officeDocument/2006/relationships/notesSlide" Target="../notesSlides/notesSlide19.xml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slideLayout" Target="../slideLayouts/slideLayout5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5" Type="http://schemas.openxmlformats.org/officeDocument/2006/relationships/tags" Target="../tags/tag29.xml"/><Relationship Id="rId15" Type="http://schemas.openxmlformats.org/officeDocument/2006/relationships/notesSlide" Target="../notesSlides/notesSlide22.xml"/><Relationship Id="rId10" Type="http://schemas.openxmlformats.org/officeDocument/2006/relationships/tags" Target="../tags/tag34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slideLayout" Target="../slideLayouts/slideLayout5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10" Type="http://schemas.openxmlformats.org/officeDocument/2006/relationships/notesSlide" Target="../notesSlides/notesSlide30.xml"/><Relationship Id="rId4" Type="http://schemas.openxmlformats.org/officeDocument/2006/relationships/tags" Target="../tags/tag43.xml"/><Relationship Id="rId9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de-CH" noProof="0" smtClean="0">
                <a:solidFill>
                  <a:srgbClr val="990000"/>
                </a:solidFill>
                <a:latin typeface="Comic Sans MS" pitchFamily="66" charset="0"/>
              </a:rPr>
              <a:t>Einführung in die Programmierung</a:t>
            </a:r>
            <a:r>
              <a:rPr lang="de-CH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z="2800" smtClean="0">
                <a:latin typeface="Comic Sans MS" pitchFamily="66" charset="0"/>
              </a:rPr>
              <a:t>Prof. Dr. Bertrand Meyer</a:t>
            </a:r>
            <a:endParaRPr lang="de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de-CH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e-CH" noProof="0" smtClean="0">
                <a:solidFill>
                  <a:srgbClr val="3E609E"/>
                </a:solidFill>
                <a:latin typeface="Verdana" pitchFamily="34" charset="0"/>
              </a:rPr>
              <a:t>Lektion 9: Abstraktion</a:t>
            </a:r>
            <a:endParaRPr lang="de-CH" noProof="0" dirty="0" smtClean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942617" y="3286125"/>
            <a:ext cx="895350" cy="312420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Das Prinzip des einheitlichen Zugriffs(*)</a:t>
            </a:r>
            <a:endParaRPr lang="de-CH" sz="2800" dirty="0"/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" y="1151466"/>
            <a:ext cx="8229600" cy="2726267"/>
          </a:xfrm>
          <a:prstGeom prst="round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127000"/>
            <a:bevelB w="381000" h="152400"/>
          </a:sp3d>
        </p:spPr>
        <p:txBody>
          <a:bodyPr wrap="none" anchor="ctr"/>
          <a:lstStyle/>
          <a:p>
            <a:pPr algn="ctr"/>
            <a:r>
              <a:rPr lang="de-CH" sz="4000" dirty="0" smtClean="0">
                <a:cs typeface="Arial" charset="0"/>
              </a:rPr>
              <a:t>Dem </a:t>
            </a:r>
            <a:r>
              <a:rPr lang="de-CH" sz="4000" dirty="0" smtClean="0">
                <a:cs typeface="Arial" charset="0"/>
              </a:rPr>
              <a:t>Kunden </a:t>
            </a:r>
            <a:r>
              <a:rPr lang="de-CH" sz="4000" dirty="0" smtClean="0">
                <a:cs typeface="Arial" charset="0"/>
              </a:rPr>
              <a:t>ist es egal, ob Sie </a:t>
            </a:r>
          </a:p>
          <a:p>
            <a:pPr algn="ctr"/>
            <a:r>
              <a:rPr lang="de-CH" sz="4000" dirty="0" smtClean="0">
                <a:cs typeface="Arial" charset="0"/>
              </a:rPr>
              <a:t>etwas berechnen oder </a:t>
            </a:r>
          </a:p>
          <a:p>
            <a:pPr algn="ctr"/>
            <a:r>
              <a:rPr lang="de-CH" sz="4000" dirty="0" smtClean="0">
                <a:cs typeface="Arial" charset="0"/>
              </a:rPr>
              <a:t>im Speicher nachschauen</a:t>
            </a:r>
            <a:endParaRPr lang="en-US" sz="4000" dirty="0"/>
          </a:p>
        </p:txBody>
      </p:sp>
      <p:sp>
        <p:nvSpPr>
          <p:cNvPr id="6" name="Textfeld 5"/>
          <p:cNvSpPr txBox="1"/>
          <p:nvPr/>
        </p:nvSpPr>
        <p:spPr>
          <a:xfrm>
            <a:off x="4978400" y="5943600"/>
            <a:ext cx="416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(*)Uniform </a:t>
            </a:r>
            <a:r>
              <a:rPr lang="de-CH" dirty="0" err="1" smtClean="0"/>
              <a:t>access</a:t>
            </a:r>
            <a:r>
              <a:rPr lang="de-CH" dirty="0" smtClean="0"/>
              <a:t> </a:t>
            </a:r>
            <a:r>
              <a:rPr lang="de-CH" dirty="0" err="1" smtClean="0"/>
              <a:t>principle</a:t>
            </a:r>
            <a:endParaRPr lang="de-CH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1404938" y="2578798"/>
            <a:ext cx="2374900" cy="5032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258791" y="115888"/>
            <a:ext cx="8241742" cy="453455"/>
          </a:xfrm>
        </p:spPr>
        <p:txBody>
          <a:bodyPr/>
          <a:lstStyle/>
          <a:p>
            <a:pPr eaLnBrk="1" hangingPunct="1"/>
            <a:r>
              <a:rPr lang="de-CH" dirty="0" smtClean="0"/>
              <a:t>Das Prinzip des einheitlichen Zugriffs: Beispiel</a:t>
            </a:r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de-CH" sz="2100" i="1" dirty="0" err="1" smtClean="0">
                <a:solidFill>
                  <a:srgbClr val="3333FF"/>
                </a:solidFill>
              </a:rPr>
              <a:t>balance</a:t>
            </a:r>
            <a:r>
              <a:rPr lang="de-CH" sz="2100" dirty="0" smtClean="0">
                <a:solidFill>
                  <a:srgbClr val="3333FF"/>
                </a:solidFill>
              </a:rPr>
              <a:t> = </a:t>
            </a:r>
            <a:r>
              <a:rPr lang="de-CH" sz="2100" i="1" dirty="0" err="1" smtClean="0">
                <a:solidFill>
                  <a:srgbClr val="3333FF"/>
                </a:solidFill>
              </a:rPr>
              <a:t>list_of_deposits</a:t>
            </a:r>
            <a:r>
              <a:rPr lang="de-CH" sz="4000" dirty="0" err="1" smtClean="0">
                <a:solidFill>
                  <a:srgbClr val="3333FF"/>
                </a:solidFill>
              </a:rPr>
              <a:t>.</a:t>
            </a:r>
            <a:r>
              <a:rPr lang="de-CH" sz="2100" i="1" dirty="0" err="1" smtClean="0">
                <a:solidFill>
                  <a:srgbClr val="3333FF"/>
                </a:solidFill>
              </a:rPr>
              <a:t>total</a:t>
            </a:r>
            <a:r>
              <a:rPr lang="de-CH" sz="2100" dirty="0" smtClean="0">
                <a:solidFill>
                  <a:srgbClr val="3333FF"/>
                </a:solidFill>
              </a:rPr>
              <a:t> – </a:t>
            </a:r>
            <a:r>
              <a:rPr lang="de-CH" sz="2100" i="1" dirty="0" err="1" smtClean="0">
                <a:solidFill>
                  <a:srgbClr val="3333FF"/>
                </a:solidFill>
              </a:rPr>
              <a:t>list_of_withdrawals</a:t>
            </a:r>
            <a:r>
              <a:rPr lang="de-CH" sz="4000" dirty="0" err="1" smtClean="0">
                <a:solidFill>
                  <a:srgbClr val="3333FF"/>
                </a:solidFill>
              </a:rPr>
              <a:t>.</a:t>
            </a:r>
            <a:r>
              <a:rPr lang="de-CH" sz="2100" i="1" dirty="0" err="1" smtClean="0">
                <a:solidFill>
                  <a:srgbClr val="3333FF"/>
                </a:solidFill>
              </a:rPr>
              <a:t>total</a:t>
            </a:r>
            <a:endParaRPr lang="de-CH" sz="2100" i="1" dirty="0" smtClean="0">
              <a:solidFill>
                <a:srgbClr val="3333FF"/>
              </a:solidFill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1404938" y="1497710"/>
            <a:ext cx="2374900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 sz="2000"/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>
            <a:off x="1404938" y="2002535"/>
            <a:ext cx="2374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7"/>
          <p:cNvSpPr>
            <a:spLocks noChangeShapeType="1"/>
          </p:cNvSpPr>
          <p:nvPr/>
        </p:nvSpPr>
        <p:spPr bwMode="auto">
          <a:xfrm>
            <a:off x="1404938" y="2578798"/>
            <a:ext cx="2374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1404938" y="1570735"/>
            <a:ext cx="2374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i="1" dirty="0" err="1">
                <a:solidFill>
                  <a:srgbClr val="3333FF"/>
                </a:solidFill>
              </a:rPr>
              <a:t>list_of_deposits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1404938" y="2145410"/>
            <a:ext cx="2374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i="1" dirty="0" err="1">
                <a:solidFill>
                  <a:srgbClr val="3333FF"/>
                </a:solidFill>
              </a:rPr>
              <a:t>list_of_withdrawals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1404938" y="2650235"/>
            <a:ext cx="2374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i="1" dirty="0">
                <a:solidFill>
                  <a:srgbClr val="3333FF"/>
                </a:solidFill>
              </a:rPr>
              <a:t>balance</a:t>
            </a:r>
          </a:p>
        </p:txBody>
      </p:sp>
      <p:sp>
        <p:nvSpPr>
          <p:cNvPr id="15372" name="Rectangle 11"/>
          <p:cNvSpPr>
            <a:spLocks noChangeArrowheads="1"/>
          </p:cNvSpPr>
          <p:nvPr/>
        </p:nvSpPr>
        <p:spPr bwMode="auto">
          <a:xfrm>
            <a:off x="1404938" y="3369373"/>
            <a:ext cx="2374900" cy="108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5373" name="Line 12"/>
          <p:cNvSpPr>
            <a:spLocks noChangeShapeType="1"/>
          </p:cNvSpPr>
          <p:nvPr/>
        </p:nvSpPr>
        <p:spPr bwMode="auto">
          <a:xfrm>
            <a:off x="1404938" y="3874198"/>
            <a:ext cx="2374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1404938" y="3442398"/>
            <a:ext cx="2374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i="1" dirty="0" err="1">
                <a:solidFill>
                  <a:srgbClr val="3333FF"/>
                </a:solidFill>
              </a:rPr>
              <a:t>list_of_deposits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1404938" y="4017073"/>
            <a:ext cx="2374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i="1" dirty="0" err="1">
                <a:solidFill>
                  <a:srgbClr val="3333FF"/>
                </a:solidFill>
              </a:rPr>
              <a:t>list_of_withdrawals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15376" name="Text Box 15"/>
          <p:cNvSpPr txBox="1">
            <a:spLocks noChangeArrowheads="1"/>
          </p:cNvSpPr>
          <p:nvPr/>
        </p:nvSpPr>
        <p:spPr bwMode="auto">
          <a:xfrm>
            <a:off x="469900" y="3658298"/>
            <a:ext cx="9362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(A2)</a:t>
            </a:r>
          </a:p>
        </p:txBody>
      </p:sp>
      <p:sp>
        <p:nvSpPr>
          <p:cNvPr id="15377" name="Text Box 16"/>
          <p:cNvSpPr txBox="1">
            <a:spLocks noChangeArrowheads="1"/>
          </p:cNvSpPr>
          <p:nvPr/>
        </p:nvSpPr>
        <p:spPr bwMode="auto">
          <a:xfrm>
            <a:off x="468313" y="2073973"/>
            <a:ext cx="7652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(A1)</a:t>
            </a:r>
          </a:p>
        </p:txBody>
      </p:sp>
      <p:sp>
        <p:nvSpPr>
          <p:cNvPr id="15378" name="AutoShape 17"/>
          <p:cNvSpPr>
            <a:spLocks noChangeArrowheads="1"/>
          </p:cNvSpPr>
          <p:nvPr/>
        </p:nvSpPr>
        <p:spPr bwMode="auto">
          <a:xfrm>
            <a:off x="4284663" y="1570735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BED6E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5379" name="AutoShape 18"/>
          <p:cNvSpPr>
            <a:spLocks noChangeArrowheads="1"/>
          </p:cNvSpPr>
          <p:nvPr/>
        </p:nvSpPr>
        <p:spPr bwMode="auto">
          <a:xfrm>
            <a:off x="4284663" y="2145410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5380" name="AutoShape 19"/>
          <p:cNvSpPr>
            <a:spLocks noChangeArrowheads="1"/>
          </p:cNvSpPr>
          <p:nvPr/>
        </p:nvSpPr>
        <p:spPr bwMode="auto">
          <a:xfrm>
            <a:off x="5437188" y="1570735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BED6E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5381" name="AutoShape 20"/>
          <p:cNvSpPr>
            <a:spLocks noChangeArrowheads="1"/>
          </p:cNvSpPr>
          <p:nvPr/>
        </p:nvSpPr>
        <p:spPr bwMode="auto">
          <a:xfrm>
            <a:off x="6589713" y="1570735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BED6E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5382" name="AutoShape 21"/>
          <p:cNvSpPr>
            <a:spLocks noChangeArrowheads="1"/>
          </p:cNvSpPr>
          <p:nvPr/>
        </p:nvSpPr>
        <p:spPr bwMode="auto">
          <a:xfrm>
            <a:off x="7740650" y="1570735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BED6E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5383" name="AutoShape 22"/>
          <p:cNvSpPr>
            <a:spLocks noChangeArrowheads="1"/>
          </p:cNvSpPr>
          <p:nvPr/>
        </p:nvSpPr>
        <p:spPr bwMode="auto">
          <a:xfrm>
            <a:off x="5437188" y="2145410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5384" name="AutoShape 23"/>
          <p:cNvSpPr>
            <a:spLocks noChangeArrowheads="1"/>
          </p:cNvSpPr>
          <p:nvPr/>
        </p:nvSpPr>
        <p:spPr bwMode="auto">
          <a:xfrm>
            <a:off x="6589713" y="2145410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5385" name="Line 24"/>
          <p:cNvSpPr>
            <a:spLocks noChangeShapeType="1"/>
          </p:cNvSpPr>
          <p:nvPr/>
        </p:nvSpPr>
        <p:spPr bwMode="auto">
          <a:xfrm>
            <a:off x="3636963" y="171361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6" name="Line 25"/>
          <p:cNvSpPr>
            <a:spLocks noChangeShapeType="1"/>
          </p:cNvSpPr>
          <p:nvPr/>
        </p:nvSpPr>
        <p:spPr bwMode="auto">
          <a:xfrm>
            <a:off x="5005388" y="171361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/>
          <a:lstStyle/>
          <a:p>
            <a:endParaRPr lang="en-US"/>
          </a:p>
        </p:txBody>
      </p:sp>
      <p:sp>
        <p:nvSpPr>
          <p:cNvPr id="15387" name="Line 26"/>
          <p:cNvSpPr>
            <a:spLocks noChangeShapeType="1"/>
          </p:cNvSpPr>
          <p:nvPr/>
        </p:nvSpPr>
        <p:spPr bwMode="auto">
          <a:xfrm>
            <a:off x="5005388" y="228987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/>
          <a:lstStyle/>
          <a:p>
            <a:endParaRPr lang="en-US"/>
          </a:p>
        </p:txBody>
      </p:sp>
      <p:sp>
        <p:nvSpPr>
          <p:cNvPr id="15388" name="Line 27"/>
          <p:cNvSpPr>
            <a:spLocks noChangeShapeType="1"/>
          </p:cNvSpPr>
          <p:nvPr/>
        </p:nvSpPr>
        <p:spPr bwMode="auto">
          <a:xfrm>
            <a:off x="6156325" y="171361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/>
          <a:lstStyle/>
          <a:p>
            <a:endParaRPr lang="en-US"/>
          </a:p>
        </p:txBody>
      </p:sp>
      <p:sp>
        <p:nvSpPr>
          <p:cNvPr id="15389" name="Line 28"/>
          <p:cNvSpPr>
            <a:spLocks noChangeShapeType="1"/>
          </p:cNvSpPr>
          <p:nvPr/>
        </p:nvSpPr>
        <p:spPr bwMode="auto">
          <a:xfrm>
            <a:off x="6156325" y="228987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/>
          <a:lstStyle/>
          <a:p>
            <a:endParaRPr lang="en-US"/>
          </a:p>
        </p:txBody>
      </p:sp>
      <p:sp>
        <p:nvSpPr>
          <p:cNvPr id="15390" name="Line 29"/>
          <p:cNvSpPr>
            <a:spLocks noChangeShapeType="1"/>
          </p:cNvSpPr>
          <p:nvPr/>
        </p:nvSpPr>
        <p:spPr bwMode="auto">
          <a:xfrm>
            <a:off x="7308850" y="171361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/>
          <a:lstStyle/>
          <a:p>
            <a:endParaRPr lang="en-US"/>
          </a:p>
        </p:txBody>
      </p:sp>
      <p:sp>
        <p:nvSpPr>
          <p:cNvPr id="15391" name="Line 30"/>
          <p:cNvSpPr>
            <a:spLocks noChangeShapeType="1"/>
          </p:cNvSpPr>
          <p:nvPr/>
        </p:nvSpPr>
        <p:spPr bwMode="auto">
          <a:xfrm>
            <a:off x="3636963" y="228987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2" name="AutoShape 31"/>
          <p:cNvSpPr>
            <a:spLocks noChangeArrowheads="1"/>
          </p:cNvSpPr>
          <p:nvPr/>
        </p:nvSpPr>
        <p:spPr bwMode="auto">
          <a:xfrm>
            <a:off x="4356100" y="3370960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BED6E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5393" name="AutoShape 32"/>
          <p:cNvSpPr>
            <a:spLocks noChangeArrowheads="1"/>
          </p:cNvSpPr>
          <p:nvPr/>
        </p:nvSpPr>
        <p:spPr bwMode="auto">
          <a:xfrm>
            <a:off x="4356100" y="3945635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5394" name="AutoShape 33"/>
          <p:cNvSpPr>
            <a:spLocks noChangeArrowheads="1"/>
          </p:cNvSpPr>
          <p:nvPr/>
        </p:nvSpPr>
        <p:spPr bwMode="auto">
          <a:xfrm>
            <a:off x="5508625" y="3370960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BED6E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5395" name="AutoShape 34"/>
          <p:cNvSpPr>
            <a:spLocks noChangeArrowheads="1"/>
          </p:cNvSpPr>
          <p:nvPr/>
        </p:nvSpPr>
        <p:spPr bwMode="auto">
          <a:xfrm>
            <a:off x="6661150" y="3370960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BED6E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5396" name="AutoShape 35"/>
          <p:cNvSpPr>
            <a:spLocks noChangeArrowheads="1"/>
          </p:cNvSpPr>
          <p:nvPr/>
        </p:nvSpPr>
        <p:spPr bwMode="auto">
          <a:xfrm>
            <a:off x="7812088" y="3370960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BED6E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5397" name="AutoShape 36"/>
          <p:cNvSpPr>
            <a:spLocks noChangeArrowheads="1"/>
          </p:cNvSpPr>
          <p:nvPr/>
        </p:nvSpPr>
        <p:spPr bwMode="auto">
          <a:xfrm>
            <a:off x="5508625" y="3945635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5398" name="AutoShape 37"/>
          <p:cNvSpPr>
            <a:spLocks noChangeArrowheads="1"/>
          </p:cNvSpPr>
          <p:nvPr/>
        </p:nvSpPr>
        <p:spPr bwMode="auto">
          <a:xfrm>
            <a:off x="6661150" y="3945635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5399" name="Line 38"/>
          <p:cNvSpPr>
            <a:spLocks noChangeShapeType="1"/>
          </p:cNvSpPr>
          <p:nvPr/>
        </p:nvSpPr>
        <p:spPr bwMode="auto">
          <a:xfrm>
            <a:off x="5076825" y="351383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/>
          <a:lstStyle/>
          <a:p>
            <a:endParaRPr lang="en-US"/>
          </a:p>
        </p:txBody>
      </p:sp>
      <p:sp>
        <p:nvSpPr>
          <p:cNvPr id="15400" name="Line 39"/>
          <p:cNvSpPr>
            <a:spLocks noChangeShapeType="1"/>
          </p:cNvSpPr>
          <p:nvPr/>
        </p:nvSpPr>
        <p:spPr bwMode="auto">
          <a:xfrm>
            <a:off x="5076825" y="409009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/>
          <a:lstStyle/>
          <a:p>
            <a:endParaRPr lang="en-US"/>
          </a:p>
        </p:txBody>
      </p:sp>
      <p:sp>
        <p:nvSpPr>
          <p:cNvPr id="15401" name="Line 40"/>
          <p:cNvSpPr>
            <a:spLocks noChangeShapeType="1"/>
          </p:cNvSpPr>
          <p:nvPr/>
        </p:nvSpPr>
        <p:spPr bwMode="auto">
          <a:xfrm>
            <a:off x="6227763" y="351383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/>
          <a:lstStyle/>
          <a:p>
            <a:endParaRPr lang="en-US"/>
          </a:p>
        </p:txBody>
      </p:sp>
      <p:sp>
        <p:nvSpPr>
          <p:cNvPr id="15402" name="Line 41"/>
          <p:cNvSpPr>
            <a:spLocks noChangeShapeType="1"/>
          </p:cNvSpPr>
          <p:nvPr/>
        </p:nvSpPr>
        <p:spPr bwMode="auto">
          <a:xfrm>
            <a:off x="6227763" y="409009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/>
          <a:lstStyle/>
          <a:p>
            <a:endParaRPr lang="en-US"/>
          </a:p>
        </p:txBody>
      </p:sp>
      <p:sp>
        <p:nvSpPr>
          <p:cNvPr id="15403" name="Line 42"/>
          <p:cNvSpPr>
            <a:spLocks noChangeShapeType="1"/>
          </p:cNvSpPr>
          <p:nvPr/>
        </p:nvSpPr>
        <p:spPr bwMode="auto">
          <a:xfrm>
            <a:off x="7380288" y="351383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/>
          <a:lstStyle/>
          <a:p>
            <a:endParaRPr lang="en-US"/>
          </a:p>
        </p:txBody>
      </p:sp>
      <p:sp>
        <p:nvSpPr>
          <p:cNvPr id="15404" name="Line 43"/>
          <p:cNvSpPr>
            <a:spLocks noChangeShapeType="1"/>
          </p:cNvSpPr>
          <p:nvPr/>
        </p:nvSpPr>
        <p:spPr bwMode="auto">
          <a:xfrm>
            <a:off x="3708400" y="351383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5" name="Line 44"/>
          <p:cNvSpPr>
            <a:spLocks noChangeShapeType="1"/>
          </p:cNvSpPr>
          <p:nvPr/>
        </p:nvSpPr>
        <p:spPr bwMode="auto">
          <a:xfrm>
            <a:off x="3708400" y="409009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>
          <a:xfrm>
            <a:off x="736611" y="4980220"/>
            <a:ext cx="7687733" cy="1543050"/>
          </a:xfrm>
          <a:prstGeom prst="roundRect">
            <a:avLst/>
          </a:prstGeom>
          <a:solidFill>
            <a:srgbClr val="99FF99"/>
          </a:solidFill>
          <a:ln>
            <a:solidFill>
              <a:srgbClr val="C0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 Aufruf wie z.B.</a:t>
            </a:r>
            <a:r>
              <a:rPr lang="de-CH" kern="0" dirty="0" smtClean="0">
                <a:latin typeface="+mn-lt"/>
              </a:rPr>
              <a:t>  </a:t>
            </a:r>
            <a:r>
              <a:rPr kumimoji="0" lang="de-CH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your_account</a:t>
            </a:r>
            <a:r>
              <a:rPr kumimoji="0" lang="de-CH" sz="4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de-CH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balance</a:t>
            </a:r>
            <a:endParaRPr kumimoji="0" lang="de-CH" sz="24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kern="0" dirty="0" smtClean="0">
                <a:latin typeface="+mn-lt"/>
              </a:rPr>
              <a:t>k</a:t>
            </a:r>
            <a:r>
              <a:rPr kumimoji="0" lang="de-CH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önnte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ein Attribut oder </a:t>
            </a:r>
            <a:r>
              <a:rPr lang="de-CH" kern="0" dirty="0" smtClean="0">
                <a:latin typeface="+mn-lt"/>
              </a:rPr>
              <a:t>eine Funktion benutzen.</a:t>
            </a:r>
            <a:endParaRPr kumimoji="0" lang="de-CH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942617" y="3286125"/>
            <a:ext cx="895350" cy="312420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Das Prinzip des einheitlichen Zugriffs</a:t>
            </a:r>
            <a:endParaRPr lang="de-CH" sz="2800" dirty="0"/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" y="1151466"/>
            <a:ext cx="8229600" cy="2726267"/>
          </a:xfrm>
          <a:prstGeom prst="round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127000"/>
            <a:bevelB w="381000" h="152400"/>
          </a:sp3d>
        </p:spPr>
        <p:txBody>
          <a:bodyPr wrap="none" anchor="ctr"/>
          <a:lstStyle/>
          <a:p>
            <a:pPr algn="ctr"/>
            <a:r>
              <a:rPr lang="de-CH" sz="4000" dirty="0" smtClean="0">
                <a:cs typeface="Arial" charset="0"/>
              </a:rPr>
              <a:t>Dem </a:t>
            </a:r>
            <a:r>
              <a:rPr lang="de-CH" sz="4000" dirty="0" smtClean="0">
                <a:cs typeface="Arial" charset="0"/>
              </a:rPr>
              <a:t>Kunden </a:t>
            </a:r>
            <a:r>
              <a:rPr lang="de-CH" sz="4000" dirty="0" smtClean="0">
                <a:cs typeface="Arial" charset="0"/>
              </a:rPr>
              <a:t>ist es egal, ob Sie </a:t>
            </a:r>
          </a:p>
          <a:p>
            <a:pPr algn="ctr"/>
            <a:r>
              <a:rPr lang="de-CH" sz="4000" dirty="0" smtClean="0">
                <a:cs typeface="Arial" charset="0"/>
              </a:rPr>
              <a:t>etwas berechnen oder </a:t>
            </a:r>
          </a:p>
          <a:p>
            <a:pPr algn="ctr"/>
            <a:r>
              <a:rPr lang="de-CH" sz="4000" dirty="0" smtClean="0">
                <a:cs typeface="Arial" charset="0"/>
              </a:rPr>
              <a:t>im Speicher nachschauen</a:t>
            </a:r>
            <a:endParaRPr lang="en-US" sz="4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942617" y="2800337"/>
            <a:ext cx="895350" cy="3551477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Das Prinzip des einheitlichen Zugriffs</a:t>
            </a:r>
            <a:endParaRPr lang="de-CH" sz="2800" dirty="0"/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" y="1649184"/>
            <a:ext cx="8229600" cy="1564035"/>
          </a:xfrm>
          <a:prstGeom prst="round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127000"/>
            <a:bevelB w="381000" h="152400"/>
          </a:sp3d>
        </p:spPr>
        <p:txBody>
          <a:bodyPr wrap="none" tIns="0" bIns="0" anchor="ctr"/>
          <a:lstStyle/>
          <a:p>
            <a:pPr lvl="0" algn="ctr">
              <a:spcBef>
                <a:spcPts val="0"/>
              </a:spcBef>
              <a:spcAft>
                <a:spcPts val="1200"/>
              </a:spcAft>
            </a:pPr>
            <a:r>
              <a:rPr lang="de-CH" dirty="0" smtClean="0">
                <a:solidFill>
                  <a:srgbClr val="000000"/>
                </a:solidFill>
              </a:rPr>
              <a:t>Eine A</a:t>
            </a:r>
            <a:r>
              <a:rPr lang="de-CH" dirty="0" smtClean="0">
                <a:solidFill>
                  <a:srgbClr val="000000"/>
                </a:solidFill>
              </a:rPr>
              <a:t>bfrage sollte </a:t>
            </a:r>
            <a:r>
              <a:rPr lang="de-CH" dirty="0" smtClean="0">
                <a:solidFill>
                  <a:srgbClr val="000000"/>
                </a:solidFill>
              </a:rPr>
              <a:t>für </a:t>
            </a:r>
            <a:r>
              <a:rPr lang="de-CH" dirty="0" smtClean="0">
                <a:solidFill>
                  <a:srgbClr val="000000"/>
                </a:solidFill>
              </a:rPr>
              <a:t>Kunden </a:t>
            </a:r>
            <a:r>
              <a:rPr lang="de-CH" dirty="0" smtClean="0">
                <a:solidFill>
                  <a:srgbClr val="000000"/>
                </a:solidFill>
              </a:rPr>
              <a:t>auf die gleiche Weise</a:t>
            </a:r>
          </a:p>
          <a:p>
            <a:pPr lvl="0" algn="ctr">
              <a:spcBef>
                <a:spcPts val="0"/>
              </a:spcBef>
              <a:spcAft>
                <a:spcPts val="1200"/>
              </a:spcAft>
            </a:pPr>
            <a:r>
              <a:rPr lang="de-CH" dirty="0" smtClean="0">
                <a:solidFill>
                  <a:srgbClr val="000000"/>
                </a:solidFill>
              </a:rPr>
              <a:t> aufrufbar sein, egal ob sie </a:t>
            </a:r>
          </a:p>
          <a:p>
            <a:pPr lvl="0" algn="ctr">
              <a:spcBef>
                <a:spcPts val="0"/>
              </a:spcBef>
              <a:spcAft>
                <a:spcPts val="1200"/>
              </a:spcAft>
            </a:pPr>
            <a:r>
              <a:rPr lang="de-CH" dirty="0" smtClean="0">
                <a:solidFill>
                  <a:srgbClr val="000000"/>
                </a:solidFill>
              </a:rPr>
              <a:t>als </a:t>
            </a:r>
            <a:r>
              <a:rPr lang="de-CH" dirty="0" smtClean="0">
                <a:solidFill>
                  <a:srgbClr val="990000"/>
                </a:solidFill>
              </a:rPr>
              <a:t>Attribut</a:t>
            </a:r>
            <a:r>
              <a:rPr lang="de-CH" dirty="0" smtClean="0">
                <a:solidFill>
                  <a:srgbClr val="000000"/>
                </a:solidFill>
              </a:rPr>
              <a:t> </a:t>
            </a:r>
            <a:r>
              <a:rPr lang="de-CH" dirty="0" smtClean="0">
                <a:solidFill>
                  <a:srgbClr val="000000"/>
                </a:solidFill>
              </a:rPr>
              <a:t>oder </a:t>
            </a:r>
            <a:r>
              <a:rPr lang="de-CH" dirty="0" smtClean="0">
                <a:solidFill>
                  <a:srgbClr val="990000"/>
                </a:solidFill>
              </a:rPr>
              <a:t>Funktion </a:t>
            </a:r>
            <a:r>
              <a:rPr lang="de-CH" dirty="0" smtClean="0">
                <a:solidFill>
                  <a:srgbClr val="000000"/>
                </a:solidFill>
              </a:rPr>
              <a:t>implementiert ist</a:t>
            </a:r>
            <a:endParaRPr lang="de-CH" sz="40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70783" y="871085"/>
            <a:ext cx="7694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400" dirty="0" smtClean="0">
                <a:solidFill>
                  <a:srgbClr val="3333FF"/>
                </a:solidFill>
                <a:latin typeface="Comic Sans MS" pitchFamily="66" charset="0"/>
              </a:rPr>
              <a:t>Etwas technischer ausgedrückt:</a:t>
            </a:r>
            <a:endParaRPr lang="de-CH" sz="2400" dirty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3141" name="Picture 5" descr="dvd-exterior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4825" y="3629025"/>
            <a:ext cx="8085138" cy="2497138"/>
          </a:xfrm>
          <a:noFill/>
          <a:ln/>
        </p:spPr>
      </p:pic>
      <p:sp>
        <p:nvSpPr>
          <p:cNvPr id="603195" name="Text Box 59"/>
          <p:cNvSpPr txBox="1">
            <a:spLocks noChangeArrowheads="1"/>
          </p:cNvSpPr>
          <p:nvPr/>
        </p:nvSpPr>
        <p:spPr bwMode="auto">
          <a:xfrm>
            <a:off x="623888" y="4057650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603196" name="Rectangle 60"/>
          <p:cNvSpPr>
            <a:spLocks noChangeArrowheads="1"/>
          </p:cNvSpPr>
          <p:nvPr/>
        </p:nvSpPr>
        <p:spPr bwMode="auto">
          <a:xfrm flipV="1">
            <a:off x="1560513" y="4868863"/>
            <a:ext cx="1368425" cy="504825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/>
          </a:p>
        </p:txBody>
      </p:sp>
      <p:sp>
        <p:nvSpPr>
          <p:cNvPr id="603197" name="AutoShape 61"/>
          <p:cNvSpPr>
            <a:spLocks noChangeArrowheads="1"/>
          </p:cNvSpPr>
          <p:nvPr/>
        </p:nvSpPr>
        <p:spPr bwMode="auto">
          <a:xfrm>
            <a:off x="800100" y="5103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3198" name="AutoShape 62"/>
          <p:cNvSpPr>
            <a:spLocks noChangeArrowheads="1"/>
          </p:cNvSpPr>
          <p:nvPr/>
        </p:nvSpPr>
        <p:spPr bwMode="auto">
          <a:xfrm>
            <a:off x="736600" y="5146675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/>
          </a:p>
        </p:txBody>
      </p:sp>
      <p:sp>
        <p:nvSpPr>
          <p:cNvPr id="603199" name="Text Box 63"/>
          <p:cNvSpPr txBox="1">
            <a:spLocks noChangeArrowheads="1"/>
          </p:cNvSpPr>
          <p:nvPr/>
        </p:nvSpPr>
        <p:spPr bwMode="auto">
          <a:xfrm>
            <a:off x="709613" y="5070475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err="1" smtClean="0">
                <a:solidFill>
                  <a:srgbClr val="3333FF"/>
                </a:solidFill>
              </a:rPr>
              <a:t>set_y</a:t>
            </a:r>
            <a:endParaRPr lang="en-US" sz="2200" i="1" dirty="0">
              <a:solidFill>
                <a:srgbClr val="3333FF"/>
              </a:solidFill>
            </a:endParaRPr>
          </a:p>
        </p:txBody>
      </p:sp>
      <p:sp>
        <p:nvSpPr>
          <p:cNvPr id="603200" name="Rectangle 64"/>
          <p:cNvSpPr>
            <a:spLocks noChangeArrowheads="1"/>
          </p:cNvSpPr>
          <p:nvPr/>
        </p:nvSpPr>
        <p:spPr bwMode="auto">
          <a:xfrm>
            <a:off x="912813" y="4210050"/>
            <a:ext cx="1800225" cy="287338"/>
          </a:xfrm>
          <a:prstGeom prst="rect">
            <a:avLst/>
          </a:prstGeom>
          <a:solidFill>
            <a:srgbClr val="141414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3201" name="AutoShape 65"/>
          <p:cNvSpPr>
            <a:spLocks noChangeArrowheads="1"/>
          </p:cNvSpPr>
          <p:nvPr/>
        </p:nvSpPr>
        <p:spPr bwMode="auto">
          <a:xfrm>
            <a:off x="773113" y="4243388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3202" name="AutoShape 66"/>
          <p:cNvSpPr>
            <a:spLocks noChangeArrowheads="1"/>
          </p:cNvSpPr>
          <p:nvPr/>
        </p:nvSpPr>
        <p:spPr bwMode="auto">
          <a:xfrm>
            <a:off x="725488" y="42862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3203" name="Text Box 67"/>
          <p:cNvSpPr txBox="1">
            <a:spLocks noChangeArrowheads="1"/>
          </p:cNvSpPr>
          <p:nvPr/>
        </p:nvSpPr>
        <p:spPr bwMode="auto">
          <a:xfrm>
            <a:off x="666750" y="4210050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200" i="1" dirty="0" smtClean="0">
                <a:solidFill>
                  <a:srgbClr val="3333FF"/>
                </a:solidFill>
              </a:rPr>
              <a:t>set</a:t>
            </a:r>
            <a:endParaRPr lang="en-US" sz="2200" i="1" dirty="0">
              <a:solidFill>
                <a:srgbClr val="3333FF"/>
              </a:solidFill>
            </a:endParaRPr>
          </a:p>
        </p:txBody>
      </p:sp>
      <p:sp>
        <p:nvSpPr>
          <p:cNvPr id="603204" name="AutoShape 68"/>
          <p:cNvSpPr>
            <a:spLocks noChangeArrowheads="1"/>
          </p:cNvSpPr>
          <p:nvPr/>
        </p:nvSpPr>
        <p:spPr bwMode="auto">
          <a:xfrm>
            <a:off x="777875" y="46799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3205" name="AutoShape 69"/>
          <p:cNvSpPr>
            <a:spLocks noChangeArrowheads="1"/>
          </p:cNvSpPr>
          <p:nvPr/>
        </p:nvSpPr>
        <p:spPr bwMode="auto">
          <a:xfrm>
            <a:off x="714375" y="4722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3206" name="Text Box 70"/>
          <p:cNvSpPr txBox="1">
            <a:spLocks noChangeArrowheads="1"/>
          </p:cNvSpPr>
          <p:nvPr/>
        </p:nvSpPr>
        <p:spPr bwMode="auto">
          <a:xfrm>
            <a:off x="635000" y="4624388"/>
            <a:ext cx="2016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200" i="1" dirty="0" err="1" smtClean="0">
                <a:solidFill>
                  <a:srgbClr val="3333FF"/>
                </a:solidFill>
              </a:rPr>
              <a:t>set_x</a:t>
            </a:r>
            <a:endParaRPr lang="en-US" sz="2200" i="1" dirty="0">
              <a:solidFill>
                <a:srgbClr val="3333FF"/>
              </a:solidFill>
            </a:endParaRPr>
          </a:p>
        </p:txBody>
      </p:sp>
      <p:sp>
        <p:nvSpPr>
          <p:cNvPr id="39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mtClean="0"/>
              <a:t>Ein Objekt hat eine </a:t>
            </a:r>
            <a:r>
              <a:rPr kumimoji="0" lang="de-CH" sz="2800" b="1" i="0" u="none" strike="noStrike" kern="0" cap="none" spc="0" normalizeH="0" baseline="0" noProof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Schnittstelle</a:t>
            </a:r>
            <a:endParaRPr kumimoji="0" lang="de-CH" sz="2800" b="1" i="0" u="none" strike="noStrike" kern="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Rectangle 58"/>
          <p:cNvSpPr>
            <a:spLocks noChangeArrowheads="1"/>
          </p:cNvSpPr>
          <p:nvPr/>
        </p:nvSpPr>
        <p:spPr bwMode="auto">
          <a:xfrm>
            <a:off x="7115175" y="4764088"/>
            <a:ext cx="576263" cy="144462"/>
          </a:xfrm>
          <a:prstGeom prst="rect">
            <a:avLst/>
          </a:prstGeom>
          <a:solidFill>
            <a:srgbClr val="29292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36" name="Rectangle 59"/>
          <p:cNvSpPr>
            <a:spLocks noChangeArrowheads="1"/>
          </p:cNvSpPr>
          <p:nvPr/>
        </p:nvSpPr>
        <p:spPr bwMode="auto">
          <a:xfrm flipV="1">
            <a:off x="6443663" y="4221163"/>
            <a:ext cx="1944687" cy="996950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6142038" y="4930775"/>
            <a:ext cx="1079500" cy="576263"/>
            <a:chOff x="1881" y="3385"/>
            <a:chExt cx="727" cy="680"/>
          </a:xfrm>
        </p:grpSpPr>
        <p:sp>
          <p:nvSpPr>
            <p:cNvPr id="38" name="Oval 61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40" name="Oval 62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7294563" y="4930775"/>
            <a:ext cx="1079500" cy="576263"/>
            <a:chOff x="1881" y="3385"/>
            <a:chExt cx="727" cy="680"/>
          </a:xfrm>
        </p:grpSpPr>
        <p:sp>
          <p:nvSpPr>
            <p:cNvPr id="43" name="Oval 65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44" name="Oval 66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6154738" y="4210050"/>
            <a:ext cx="1079500" cy="576263"/>
            <a:chOff x="1881" y="3385"/>
            <a:chExt cx="727" cy="680"/>
          </a:xfrm>
        </p:grpSpPr>
        <p:sp>
          <p:nvSpPr>
            <p:cNvPr id="47" name="Oval 69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48" name="Oval 70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49" name="Text Box 71"/>
          <p:cNvSpPr txBox="1">
            <a:spLocks noChangeArrowheads="1"/>
          </p:cNvSpPr>
          <p:nvPr/>
        </p:nvSpPr>
        <p:spPr bwMode="auto">
          <a:xfrm>
            <a:off x="6086583" y="4289452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3333FF"/>
                </a:solidFill>
              </a:rPr>
              <a:t>x</a:t>
            </a:r>
            <a:endParaRPr lang="en-US" sz="2200" i="1" dirty="0">
              <a:solidFill>
                <a:srgbClr val="3333FF"/>
              </a:solidFill>
            </a:endParaRPr>
          </a:p>
        </p:txBody>
      </p: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7307263" y="4210050"/>
            <a:ext cx="1079500" cy="576263"/>
            <a:chOff x="1881" y="3385"/>
            <a:chExt cx="727" cy="680"/>
          </a:xfrm>
        </p:grpSpPr>
        <p:sp>
          <p:nvSpPr>
            <p:cNvPr id="51" name="Oval 73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52" name="Oval 74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53" name="Text Box 75"/>
          <p:cNvSpPr txBox="1">
            <a:spLocks noChangeArrowheads="1"/>
          </p:cNvSpPr>
          <p:nvPr/>
        </p:nvSpPr>
        <p:spPr bwMode="auto">
          <a:xfrm>
            <a:off x="7246816" y="4297403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3333FF"/>
                </a:solidFill>
              </a:rPr>
              <a:t>y</a:t>
            </a:r>
            <a:endParaRPr lang="en-US" sz="2200" i="1" dirty="0">
              <a:solidFill>
                <a:srgbClr val="3333FF"/>
              </a:solidFill>
            </a:endParaRPr>
          </a:p>
        </p:txBody>
      </p:sp>
      <p:sp>
        <p:nvSpPr>
          <p:cNvPr id="54" name="Rectangle 76"/>
          <p:cNvSpPr>
            <a:spLocks noChangeArrowheads="1"/>
          </p:cNvSpPr>
          <p:nvPr/>
        </p:nvSpPr>
        <p:spPr bwMode="auto">
          <a:xfrm>
            <a:off x="6948488" y="5513361"/>
            <a:ext cx="1295400" cy="1082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51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31850" y="1465263"/>
            <a:ext cx="6915150" cy="2746375"/>
          </a:xfrm>
          <a:noFill/>
          <a:ln/>
        </p:spPr>
      </p:pic>
      <p:pic>
        <p:nvPicPr>
          <p:cNvPr id="605190" name="Picture 6" descr="dvd-exterior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04825" y="3629025"/>
            <a:ext cx="8085138" cy="2497138"/>
          </a:xfrm>
          <a:noFill/>
          <a:ln/>
        </p:spPr>
      </p:pic>
      <p:sp>
        <p:nvSpPr>
          <p:cNvPr id="605192" name="Text Box 8"/>
          <p:cNvSpPr txBox="1">
            <a:spLocks noChangeArrowheads="1"/>
          </p:cNvSpPr>
          <p:nvPr/>
        </p:nvSpPr>
        <p:spPr bwMode="auto">
          <a:xfrm>
            <a:off x="342900" y="4060825"/>
            <a:ext cx="19065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solidFill>
                <a:srgbClr val="3333FF"/>
              </a:solidFill>
            </a:endParaRPr>
          </a:p>
        </p:txBody>
      </p:sp>
      <p:sp>
        <p:nvSpPr>
          <p:cNvPr id="605255" name="Text Box 71"/>
          <p:cNvSpPr txBox="1">
            <a:spLocks noChangeArrowheads="1"/>
          </p:cNvSpPr>
          <p:nvPr/>
        </p:nvSpPr>
        <p:spPr bwMode="auto">
          <a:xfrm>
            <a:off x="623888" y="4057650"/>
            <a:ext cx="1944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solidFill>
                <a:srgbClr val="3333FF"/>
              </a:solidFill>
            </a:endParaRPr>
          </a:p>
        </p:txBody>
      </p:sp>
      <p:sp>
        <p:nvSpPr>
          <p:cNvPr id="605256" name="Rectangle 72"/>
          <p:cNvSpPr>
            <a:spLocks noChangeArrowheads="1"/>
          </p:cNvSpPr>
          <p:nvPr/>
        </p:nvSpPr>
        <p:spPr bwMode="auto">
          <a:xfrm flipV="1">
            <a:off x="1560513" y="4868863"/>
            <a:ext cx="1368425" cy="504825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57" name="AutoShape 73"/>
          <p:cNvSpPr>
            <a:spLocks noChangeArrowheads="1"/>
          </p:cNvSpPr>
          <p:nvPr/>
        </p:nvSpPr>
        <p:spPr bwMode="auto">
          <a:xfrm>
            <a:off x="800100" y="5103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58" name="AutoShape 74"/>
          <p:cNvSpPr>
            <a:spLocks noChangeArrowheads="1"/>
          </p:cNvSpPr>
          <p:nvPr/>
        </p:nvSpPr>
        <p:spPr bwMode="auto">
          <a:xfrm>
            <a:off x="736600" y="5146675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60" name="Rectangle 76"/>
          <p:cNvSpPr>
            <a:spLocks noChangeArrowheads="1"/>
          </p:cNvSpPr>
          <p:nvPr/>
        </p:nvSpPr>
        <p:spPr bwMode="auto">
          <a:xfrm>
            <a:off x="912813" y="4210050"/>
            <a:ext cx="1800225" cy="287338"/>
          </a:xfrm>
          <a:prstGeom prst="rect">
            <a:avLst/>
          </a:prstGeom>
          <a:solidFill>
            <a:srgbClr val="141414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61" name="AutoShape 77"/>
          <p:cNvSpPr>
            <a:spLocks noChangeArrowheads="1"/>
          </p:cNvSpPr>
          <p:nvPr/>
        </p:nvSpPr>
        <p:spPr bwMode="auto">
          <a:xfrm>
            <a:off x="773113" y="4243388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62" name="AutoShape 78"/>
          <p:cNvSpPr>
            <a:spLocks noChangeArrowheads="1"/>
          </p:cNvSpPr>
          <p:nvPr/>
        </p:nvSpPr>
        <p:spPr bwMode="auto">
          <a:xfrm>
            <a:off x="725488" y="42862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64" name="AutoShape 80"/>
          <p:cNvSpPr>
            <a:spLocks noChangeArrowheads="1"/>
          </p:cNvSpPr>
          <p:nvPr/>
        </p:nvSpPr>
        <p:spPr bwMode="auto">
          <a:xfrm>
            <a:off x="777875" y="46799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65" name="AutoShape 81"/>
          <p:cNvSpPr>
            <a:spLocks noChangeArrowheads="1"/>
          </p:cNvSpPr>
          <p:nvPr/>
        </p:nvSpPr>
        <p:spPr bwMode="auto">
          <a:xfrm>
            <a:off x="714375" y="4722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72" name="Text Box 88"/>
          <p:cNvSpPr txBox="1">
            <a:spLocks noChangeArrowheads="1"/>
          </p:cNvSpPr>
          <p:nvPr/>
        </p:nvSpPr>
        <p:spPr bwMode="auto">
          <a:xfrm>
            <a:off x="6010275" y="4994275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/>
              <a:t>count</a:t>
            </a:r>
          </a:p>
        </p:txBody>
      </p:sp>
      <p:sp>
        <p:nvSpPr>
          <p:cNvPr id="605280" name="Text Box 96"/>
          <p:cNvSpPr txBox="1">
            <a:spLocks noChangeArrowheads="1"/>
          </p:cNvSpPr>
          <p:nvPr/>
        </p:nvSpPr>
        <p:spPr bwMode="auto">
          <a:xfrm>
            <a:off x="6022975" y="4273550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/>
              <a:t>first</a:t>
            </a:r>
          </a:p>
        </p:txBody>
      </p:sp>
      <p:sp>
        <p:nvSpPr>
          <p:cNvPr id="605285" name="Rectangle 101"/>
          <p:cNvSpPr>
            <a:spLocks noChangeArrowheads="1"/>
          </p:cNvSpPr>
          <p:nvPr/>
        </p:nvSpPr>
        <p:spPr bwMode="auto">
          <a:xfrm>
            <a:off x="6948488" y="5529263"/>
            <a:ext cx="12954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/>
          </a:p>
        </p:txBody>
      </p:sp>
      <p:sp>
        <p:nvSpPr>
          <p:cNvPr id="39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mtClean="0"/>
              <a:t>Ein Objekt hat eine</a:t>
            </a:r>
            <a:r>
              <a:rPr kumimoji="0" lang="de-CH" sz="2800" b="1" i="0" u="none" strike="noStrike" kern="0" cap="none" spc="0" normalizeH="0" baseline="0" noProof="0" smtClean="0">
                <a:ln>
                  <a:noFill/>
                </a:ln>
                <a:solidFill>
                  <a:srgbClr val="3E609E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</a:t>
            </a:r>
            <a:r>
              <a:rPr lang="de-CH" b="1" smtClean="0">
                <a:solidFill>
                  <a:srgbClr val="990000"/>
                </a:solidFill>
                <a:latin typeface="Verdana" pitchFamily="34" charset="0"/>
              </a:rPr>
              <a:t>I</a:t>
            </a:r>
            <a:r>
              <a:rPr kumimoji="0" lang="de-CH" sz="2800" b="1" i="0" u="none" strike="noStrike" kern="0" cap="none" spc="0" normalizeH="0" baseline="0" noProof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mplementation</a:t>
            </a:r>
            <a:endParaRPr kumimoji="0" lang="de-CH" sz="2800" b="1" i="0" u="none" strike="noStrike" kern="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Rectangle 58"/>
          <p:cNvSpPr>
            <a:spLocks noChangeArrowheads="1"/>
          </p:cNvSpPr>
          <p:nvPr/>
        </p:nvSpPr>
        <p:spPr bwMode="auto">
          <a:xfrm>
            <a:off x="7115175" y="4764088"/>
            <a:ext cx="576263" cy="144462"/>
          </a:xfrm>
          <a:prstGeom prst="rect">
            <a:avLst/>
          </a:prstGeom>
          <a:solidFill>
            <a:srgbClr val="29292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38" name="Rectangle 59"/>
          <p:cNvSpPr>
            <a:spLocks noChangeArrowheads="1"/>
          </p:cNvSpPr>
          <p:nvPr/>
        </p:nvSpPr>
        <p:spPr bwMode="auto">
          <a:xfrm flipV="1">
            <a:off x="6443663" y="4221163"/>
            <a:ext cx="1944687" cy="996950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6142038" y="4930775"/>
            <a:ext cx="1079500" cy="576263"/>
            <a:chOff x="1881" y="3385"/>
            <a:chExt cx="727" cy="680"/>
          </a:xfrm>
        </p:grpSpPr>
        <p:sp>
          <p:nvSpPr>
            <p:cNvPr id="41" name="Oval 61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42" name="Oval 62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7294563" y="4930775"/>
            <a:ext cx="1079500" cy="576263"/>
            <a:chOff x="1881" y="3385"/>
            <a:chExt cx="727" cy="680"/>
          </a:xfrm>
        </p:grpSpPr>
        <p:sp>
          <p:nvSpPr>
            <p:cNvPr id="45" name="Oval 65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46" name="Oval 66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6154738" y="4210050"/>
            <a:ext cx="1079500" cy="576263"/>
            <a:chOff x="1881" y="3385"/>
            <a:chExt cx="727" cy="680"/>
          </a:xfrm>
        </p:grpSpPr>
        <p:sp>
          <p:nvSpPr>
            <p:cNvPr id="49" name="Oval 69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50" name="Oval 70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51" name="Text Box 71"/>
          <p:cNvSpPr txBox="1">
            <a:spLocks noChangeArrowheads="1"/>
          </p:cNvSpPr>
          <p:nvPr/>
        </p:nvSpPr>
        <p:spPr bwMode="auto">
          <a:xfrm>
            <a:off x="6086583" y="4289452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3333FF"/>
                </a:solidFill>
              </a:rPr>
              <a:t>x</a:t>
            </a:r>
            <a:endParaRPr lang="en-US" sz="2200" i="1" dirty="0">
              <a:solidFill>
                <a:srgbClr val="3333FF"/>
              </a:solidFill>
            </a:endParaRPr>
          </a:p>
        </p:txBody>
      </p: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7307263" y="4210050"/>
            <a:ext cx="1079500" cy="576263"/>
            <a:chOff x="1881" y="3385"/>
            <a:chExt cx="727" cy="680"/>
          </a:xfrm>
        </p:grpSpPr>
        <p:sp>
          <p:nvSpPr>
            <p:cNvPr id="53" name="Oval 73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54" name="Oval 74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55" name="Text Box 75"/>
          <p:cNvSpPr txBox="1">
            <a:spLocks noChangeArrowheads="1"/>
          </p:cNvSpPr>
          <p:nvPr/>
        </p:nvSpPr>
        <p:spPr bwMode="auto">
          <a:xfrm>
            <a:off x="7246816" y="4297403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200" i="1" dirty="0" smtClean="0">
                <a:solidFill>
                  <a:srgbClr val="3333FF"/>
                </a:solidFill>
              </a:rPr>
              <a:t>y</a:t>
            </a:r>
            <a:endParaRPr lang="en-US" sz="2200" i="1" dirty="0">
              <a:solidFill>
                <a:srgbClr val="3333FF"/>
              </a:solidFill>
            </a:endParaRPr>
          </a:p>
        </p:txBody>
      </p:sp>
      <p:sp>
        <p:nvSpPr>
          <p:cNvPr id="56" name="Rectangle 76"/>
          <p:cNvSpPr>
            <a:spLocks noChangeArrowheads="1"/>
          </p:cNvSpPr>
          <p:nvPr/>
        </p:nvSpPr>
        <p:spPr bwMode="auto">
          <a:xfrm>
            <a:off x="6948488" y="5513361"/>
            <a:ext cx="1295400" cy="1082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672241" y="5067607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err="1" smtClean="0">
                <a:solidFill>
                  <a:srgbClr val="3333FF"/>
                </a:solidFill>
              </a:rPr>
              <a:t>set_y</a:t>
            </a:r>
            <a:endParaRPr lang="en-US" sz="2200" i="1" dirty="0">
              <a:solidFill>
                <a:srgbClr val="3333FF"/>
              </a:solidFill>
            </a:endParaRPr>
          </a:p>
        </p:txBody>
      </p:sp>
      <p:sp>
        <p:nvSpPr>
          <p:cNvPr id="44" name="Text Box 67"/>
          <p:cNvSpPr txBox="1">
            <a:spLocks noChangeArrowheads="1"/>
          </p:cNvSpPr>
          <p:nvPr/>
        </p:nvSpPr>
        <p:spPr bwMode="auto">
          <a:xfrm>
            <a:off x="629378" y="4207182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200" i="1" dirty="0" smtClean="0">
                <a:solidFill>
                  <a:srgbClr val="3333FF"/>
                </a:solidFill>
              </a:rPr>
              <a:t>set</a:t>
            </a:r>
            <a:endParaRPr lang="en-US" sz="2200" i="1" dirty="0">
              <a:solidFill>
                <a:srgbClr val="3333FF"/>
              </a:solidFill>
            </a:endParaRPr>
          </a:p>
        </p:txBody>
      </p:sp>
      <p:sp>
        <p:nvSpPr>
          <p:cNvPr id="48" name="Text Box 70"/>
          <p:cNvSpPr txBox="1">
            <a:spLocks noChangeArrowheads="1"/>
          </p:cNvSpPr>
          <p:nvPr/>
        </p:nvSpPr>
        <p:spPr bwMode="auto">
          <a:xfrm>
            <a:off x="597628" y="4621520"/>
            <a:ext cx="2016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200" i="1" dirty="0" err="1" smtClean="0">
                <a:solidFill>
                  <a:srgbClr val="3333FF"/>
                </a:solidFill>
              </a:rPr>
              <a:t>set_x</a:t>
            </a:r>
            <a:endParaRPr lang="en-US" sz="2200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60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Das Geheimnisprinzip</a:t>
            </a:r>
            <a:endParaRPr lang="de-CH" dirty="0"/>
          </a:p>
        </p:txBody>
      </p:sp>
      <p:pic>
        <p:nvPicPr>
          <p:cNvPr id="6072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31850" y="1462088"/>
            <a:ext cx="6915150" cy="2746375"/>
          </a:xfrm>
          <a:noFill/>
          <a:ln/>
        </p:spPr>
      </p:pic>
      <p:pic>
        <p:nvPicPr>
          <p:cNvPr id="607238" name="Picture 6" descr="dvd-exterior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04825" y="3629025"/>
            <a:ext cx="8085138" cy="2497138"/>
          </a:xfrm>
          <a:noFill/>
          <a:ln/>
        </p:spPr>
      </p:pic>
      <p:sp>
        <p:nvSpPr>
          <p:cNvPr id="607278" name="Text Box 46"/>
          <p:cNvSpPr txBox="1">
            <a:spLocks noChangeArrowheads="1"/>
          </p:cNvSpPr>
          <p:nvPr/>
        </p:nvSpPr>
        <p:spPr bwMode="auto">
          <a:xfrm>
            <a:off x="623888" y="4057650"/>
            <a:ext cx="1944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i="1">
              <a:solidFill>
                <a:srgbClr val="3333FF"/>
              </a:solidFill>
            </a:endParaRPr>
          </a:p>
        </p:txBody>
      </p:sp>
      <p:sp>
        <p:nvSpPr>
          <p:cNvPr id="607279" name="Rectangle 47"/>
          <p:cNvSpPr>
            <a:spLocks noChangeArrowheads="1"/>
          </p:cNvSpPr>
          <p:nvPr/>
        </p:nvSpPr>
        <p:spPr bwMode="auto">
          <a:xfrm flipV="1">
            <a:off x="1560513" y="4868863"/>
            <a:ext cx="1368425" cy="504825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0" name="AutoShape 48"/>
          <p:cNvSpPr>
            <a:spLocks noChangeArrowheads="1"/>
          </p:cNvSpPr>
          <p:nvPr/>
        </p:nvSpPr>
        <p:spPr bwMode="auto">
          <a:xfrm>
            <a:off x="800100" y="5103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1" name="AutoShape 49"/>
          <p:cNvSpPr>
            <a:spLocks noChangeArrowheads="1"/>
          </p:cNvSpPr>
          <p:nvPr/>
        </p:nvSpPr>
        <p:spPr bwMode="auto">
          <a:xfrm>
            <a:off x="736600" y="5146675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3" name="Rectangle 51"/>
          <p:cNvSpPr>
            <a:spLocks noChangeArrowheads="1"/>
          </p:cNvSpPr>
          <p:nvPr/>
        </p:nvSpPr>
        <p:spPr bwMode="auto">
          <a:xfrm>
            <a:off x="912813" y="4210050"/>
            <a:ext cx="1800225" cy="287338"/>
          </a:xfrm>
          <a:prstGeom prst="rect">
            <a:avLst/>
          </a:prstGeom>
          <a:solidFill>
            <a:srgbClr val="141414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4" name="AutoShape 52"/>
          <p:cNvSpPr>
            <a:spLocks noChangeArrowheads="1"/>
          </p:cNvSpPr>
          <p:nvPr/>
        </p:nvSpPr>
        <p:spPr bwMode="auto">
          <a:xfrm>
            <a:off x="773113" y="4243388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5" name="AutoShape 53"/>
          <p:cNvSpPr>
            <a:spLocks noChangeArrowheads="1"/>
          </p:cNvSpPr>
          <p:nvPr/>
        </p:nvSpPr>
        <p:spPr bwMode="auto">
          <a:xfrm>
            <a:off x="725488" y="42862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7" name="AutoShape 55"/>
          <p:cNvSpPr>
            <a:spLocks noChangeArrowheads="1"/>
          </p:cNvSpPr>
          <p:nvPr/>
        </p:nvSpPr>
        <p:spPr bwMode="auto">
          <a:xfrm>
            <a:off x="777875" y="46799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8" name="AutoShape 56"/>
          <p:cNvSpPr>
            <a:spLocks noChangeArrowheads="1"/>
          </p:cNvSpPr>
          <p:nvPr/>
        </p:nvSpPr>
        <p:spPr bwMode="auto">
          <a:xfrm>
            <a:off x="714375" y="4722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90" name="Rectangle 58"/>
          <p:cNvSpPr>
            <a:spLocks noChangeArrowheads="1"/>
          </p:cNvSpPr>
          <p:nvPr/>
        </p:nvSpPr>
        <p:spPr bwMode="auto">
          <a:xfrm>
            <a:off x="7115175" y="4764088"/>
            <a:ext cx="576263" cy="144462"/>
          </a:xfrm>
          <a:prstGeom prst="rect">
            <a:avLst/>
          </a:prstGeom>
          <a:solidFill>
            <a:srgbClr val="29292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91" name="Rectangle 59"/>
          <p:cNvSpPr>
            <a:spLocks noChangeArrowheads="1"/>
          </p:cNvSpPr>
          <p:nvPr/>
        </p:nvSpPr>
        <p:spPr bwMode="auto">
          <a:xfrm flipV="1">
            <a:off x="6443663" y="4221163"/>
            <a:ext cx="1944687" cy="996950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6142038" y="4930775"/>
            <a:ext cx="1079500" cy="576263"/>
            <a:chOff x="1881" y="3385"/>
            <a:chExt cx="727" cy="680"/>
          </a:xfrm>
        </p:grpSpPr>
        <p:sp>
          <p:nvSpPr>
            <p:cNvPr id="607293" name="Oval 61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607294" name="Oval 62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7294563" y="4930775"/>
            <a:ext cx="1079500" cy="576263"/>
            <a:chOff x="1881" y="3385"/>
            <a:chExt cx="727" cy="680"/>
          </a:xfrm>
        </p:grpSpPr>
        <p:sp>
          <p:nvSpPr>
            <p:cNvPr id="607297" name="Oval 65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607298" name="Oval 66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6154738" y="4210050"/>
            <a:ext cx="1079500" cy="576263"/>
            <a:chOff x="1881" y="3385"/>
            <a:chExt cx="727" cy="680"/>
          </a:xfrm>
        </p:grpSpPr>
        <p:sp>
          <p:nvSpPr>
            <p:cNvPr id="607301" name="Oval 69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607302" name="Oval 70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607303" name="Text Box 71"/>
          <p:cNvSpPr txBox="1">
            <a:spLocks noChangeArrowheads="1"/>
          </p:cNvSpPr>
          <p:nvPr/>
        </p:nvSpPr>
        <p:spPr bwMode="auto">
          <a:xfrm>
            <a:off x="6086583" y="4289452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3333FF"/>
                </a:solidFill>
              </a:rPr>
              <a:t>x</a:t>
            </a:r>
            <a:endParaRPr lang="en-US" sz="2200" i="1" dirty="0">
              <a:solidFill>
                <a:srgbClr val="3333FF"/>
              </a:solidFill>
            </a:endParaRPr>
          </a:p>
        </p:txBody>
      </p: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7307263" y="4210050"/>
            <a:ext cx="1079500" cy="576263"/>
            <a:chOff x="1881" y="3385"/>
            <a:chExt cx="727" cy="680"/>
          </a:xfrm>
        </p:grpSpPr>
        <p:sp>
          <p:nvSpPr>
            <p:cNvPr id="607305" name="Oval 73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607306" name="Oval 74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607307" name="Text Box 75"/>
          <p:cNvSpPr txBox="1">
            <a:spLocks noChangeArrowheads="1"/>
          </p:cNvSpPr>
          <p:nvPr/>
        </p:nvSpPr>
        <p:spPr bwMode="auto">
          <a:xfrm>
            <a:off x="7246816" y="4297403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3333FF"/>
                </a:solidFill>
              </a:rPr>
              <a:t>y</a:t>
            </a:r>
            <a:endParaRPr lang="en-US" sz="2200" i="1" dirty="0">
              <a:solidFill>
                <a:srgbClr val="3333FF"/>
              </a:solidFill>
            </a:endParaRPr>
          </a:p>
        </p:txBody>
      </p:sp>
      <p:sp>
        <p:nvSpPr>
          <p:cNvPr id="607308" name="Rectangle 76"/>
          <p:cNvSpPr>
            <a:spLocks noChangeArrowheads="1"/>
          </p:cNvSpPr>
          <p:nvPr/>
        </p:nvSpPr>
        <p:spPr bwMode="auto">
          <a:xfrm>
            <a:off x="6948488" y="5513361"/>
            <a:ext cx="1295400" cy="1082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3333FF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82263" y="6124755"/>
            <a:ext cx="8462513" cy="733245"/>
          </a:xfrm>
          <a:prstGeom prst="rect">
            <a:avLst/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  <a:effectLst/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7" name="Text Box 63"/>
          <p:cNvSpPr txBox="1">
            <a:spLocks noChangeArrowheads="1"/>
          </p:cNvSpPr>
          <p:nvPr/>
        </p:nvSpPr>
        <p:spPr bwMode="auto">
          <a:xfrm>
            <a:off x="654985" y="5084852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err="1" smtClean="0">
                <a:solidFill>
                  <a:srgbClr val="3333FF"/>
                </a:solidFill>
              </a:rPr>
              <a:t>set_y</a:t>
            </a:r>
            <a:endParaRPr lang="en-US" sz="2200" i="1" dirty="0">
              <a:solidFill>
                <a:srgbClr val="3333FF"/>
              </a:solidFill>
            </a:endParaRPr>
          </a:p>
        </p:txBody>
      </p:sp>
      <p:sp>
        <p:nvSpPr>
          <p:cNvPr id="38" name="Text Box 67"/>
          <p:cNvSpPr txBox="1">
            <a:spLocks noChangeArrowheads="1"/>
          </p:cNvSpPr>
          <p:nvPr/>
        </p:nvSpPr>
        <p:spPr bwMode="auto">
          <a:xfrm>
            <a:off x="612122" y="4224427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200" i="1" dirty="0" smtClean="0">
                <a:solidFill>
                  <a:srgbClr val="3333FF"/>
                </a:solidFill>
              </a:rPr>
              <a:t>set</a:t>
            </a:r>
            <a:endParaRPr lang="en-US" sz="2200" i="1" dirty="0">
              <a:solidFill>
                <a:srgbClr val="3333FF"/>
              </a:solidFill>
            </a:endParaRPr>
          </a:p>
        </p:txBody>
      </p:sp>
      <p:sp>
        <p:nvSpPr>
          <p:cNvPr id="39" name="Text Box 70"/>
          <p:cNvSpPr txBox="1">
            <a:spLocks noChangeArrowheads="1"/>
          </p:cNvSpPr>
          <p:nvPr/>
        </p:nvSpPr>
        <p:spPr bwMode="auto">
          <a:xfrm>
            <a:off x="580372" y="4638765"/>
            <a:ext cx="2016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200" i="1" dirty="0" err="1" smtClean="0">
                <a:solidFill>
                  <a:srgbClr val="3333FF"/>
                </a:solidFill>
              </a:rPr>
              <a:t>set_x</a:t>
            </a:r>
            <a:endParaRPr lang="en-US" sz="2200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295  E" pathEditMode="relative" ptsTypes="">
                                      <p:cBhvr>
                                        <p:cTn id="6" dur="5000" fill="hold"/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0"/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/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5000"/>
                                        <p:tgtEl>
                                          <p:spTgt spid="607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68152" y="4726106"/>
            <a:ext cx="4313206" cy="362310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lvl="0" algn="ctr">
              <a:spcBef>
                <a:spcPts val="0"/>
              </a:spcBef>
              <a:spcAft>
                <a:spcPts val="1200"/>
              </a:spcAft>
            </a:pPr>
            <a:endParaRPr lang="en-US" dirty="0" smtClean="0"/>
          </a:p>
        </p:txBody>
      </p:sp>
      <p:sp>
        <p:nvSpPr>
          <p:cNvPr id="22533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b="1" dirty="0" err="1" smtClean="0">
                <a:solidFill>
                  <a:schemeClr val="accent2"/>
                </a:solidFill>
              </a:rPr>
              <a:t>class</a:t>
            </a:r>
            <a:r>
              <a:rPr lang="de-CH" sz="1800" i="1" dirty="0" smtClean="0">
                <a:solidFill>
                  <a:srgbClr val="3333FF"/>
                </a:solidFill>
              </a:rPr>
              <a:t> METRO_STATION  </a:t>
            </a:r>
            <a:r>
              <a:rPr lang="de-CH" sz="1800" b="1" dirty="0" err="1" smtClean="0">
                <a:solidFill>
                  <a:schemeClr val="accent2"/>
                </a:solidFill>
              </a:rPr>
              <a:t>feature</a:t>
            </a:r>
            <a:endParaRPr lang="de-CH" sz="18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CH" sz="1800" i="1" dirty="0" smtClean="0">
              <a:solidFill>
                <a:srgbClr val="3333FF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i="1" dirty="0" smtClean="0">
                <a:solidFill>
                  <a:srgbClr val="3333FF"/>
                </a:solidFill>
              </a:rPr>
              <a:t>	x, y: REAL</a:t>
            </a:r>
          </a:p>
          <a:p>
            <a:pPr lvl="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2000" dirty="0" smtClean="0">
                <a:solidFill>
                  <a:srgbClr val="990000"/>
                </a:solidFill>
              </a:rPr>
              <a:t>-- Koordinaten der Metrostation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i="1" dirty="0" smtClean="0">
                <a:solidFill>
                  <a:srgbClr val="3333FF"/>
                </a:solidFill>
              </a:rPr>
              <a:t>	</a:t>
            </a:r>
            <a:r>
              <a:rPr lang="de-CH" sz="1800" i="1" dirty="0" err="1" smtClean="0">
                <a:solidFill>
                  <a:srgbClr val="3333FF"/>
                </a:solidFill>
              </a:rPr>
              <a:t>size</a:t>
            </a:r>
            <a:r>
              <a:rPr lang="de-CH" sz="1800" i="1" dirty="0" smtClean="0">
                <a:solidFill>
                  <a:srgbClr val="3333FF"/>
                </a:solidFill>
              </a:rPr>
              <a:t>: REAL</a:t>
            </a:r>
          </a:p>
          <a:p>
            <a:pPr lvl="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2000" dirty="0" smtClean="0">
                <a:solidFill>
                  <a:srgbClr val="990000"/>
                </a:solidFill>
              </a:rPr>
              <a:t>-- Grösse des umschliessenden Rechtecks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CH" sz="1800" dirty="0" smtClean="0">
              <a:solidFill>
                <a:srgbClr val="990000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i="1" dirty="0" smtClean="0">
                <a:solidFill>
                  <a:srgbClr val="3333FF"/>
                </a:solidFill>
              </a:rPr>
              <a:t>	</a:t>
            </a:r>
            <a:r>
              <a:rPr lang="de-CH" sz="1800" i="1" dirty="0" err="1" smtClean="0">
                <a:solidFill>
                  <a:srgbClr val="3333FF"/>
                </a:solidFill>
              </a:rPr>
              <a:t>upper_left</a:t>
            </a:r>
            <a:r>
              <a:rPr lang="de-CH" sz="1800" i="1" dirty="0" smtClean="0">
                <a:solidFill>
                  <a:srgbClr val="3333FF"/>
                </a:solidFill>
              </a:rPr>
              <a:t>: POSITION</a:t>
            </a:r>
          </a:p>
          <a:p>
            <a:pPr lvl="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2000" dirty="0" smtClean="0">
                <a:solidFill>
                  <a:srgbClr val="990000"/>
                </a:solidFill>
              </a:rPr>
              <a:t>-- Obere linke Position des umschliessenden Rechtecks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de-CH" sz="1800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i="1" dirty="0" smtClean="0">
                <a:solidFill>
                  <a:srgbClr val="3333FF"/>
                </a:solidFill>
              </a:rPr>
              <a:t>	</a:t>
            </a:r>
            <a:r>
              <a:rPr lang="de-CH" sz="1800" i="1" dirty="0" err="1" smtClean="0">
                <a:solidFill>
                  <a:srgbClr val="3333FF"/>
                </a:solidFill>
              </a:rPr>
              <a:t>adjust_positions</a:t>
            </a:r>
            <a:endParaRPr lang="de-CH" sz="18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dirty="0" smtClean="0">
                <a:solidFill>
                  <a:srgbClr val="990000"/>
                </a:solidFill>
              </a:rPr>
              <a:t>				-- Position des umschliessenden Rechtecks 				-- ändern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dirty="0" smtClean="0">
                <a:solidFill>
                  <a:srgbClr val="990000"/>
                </a:solidFill>
              </a:rPr>
              <a:t>			</a:t>
            </a:r>
            <a:r>
              <a:rPr lang="de-CH" sz="1800" b="1" dirty="0" smtClean="0">
                <a:solidFill>
                  <a:schemeClr val="accent2"/>
                </a:solidFill>
              </a:rPr>
              <a:t>do</a:t>
            </a:r>
          </a:p>
          <a:p>
            <a:pPr eaLnBrk="1" hangingPunct="1">
              <a:lnSpc>
                <a:spcPct val="40000"/>
              </a:lnSpc>
              <a:buFont typeface="Wingdings" pitchFamily="2" charset="2"/>
              <a:buNone/>
            </a:pPr>
            <a:r>
              <a:rPr lang="de-CH" sz="1800" i="1" dirty="0" smtClean="0">
                <a:solidFill>
                  <a:srgbClr val="3333FF"/>
                </a:solidFill>
              </a:rPr>
              <a:t>				</a:t>
            </a:r>
            <a:r>
              <a:rPr lang="de-CH" sz="1800" i="1" dirty="0" err="1" smtClean="0">
                <a:solidFill>
                  <a:srgbClr val="3333FF"/>
                </a:solidFill>
              </a:rPr>
              <a:t>upper_left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3200" dirty="0" smtClean="0">
                <a:solidFill>
                  <a:srgbClr val="3333FF"/>
                </a:solidFill>
              </a:rPr>
              <a:t>.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set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(</a:t>
            </a:r>
            <a:r>
              <a:rPr lang="de-CH" sz="1800" i="1" dirty="0" smtClean="0">
                <a:solidFill>
                  <a:srgbClr val="3333FF"/>
                </a:solidFill>
              </a:rPr>
              <a:t>x – </a:t>
            </a:r>
            <a:r>
              <a:rPr lang="de-CH" sz="1800" i="1" dirty="0" err="1" smtClean="0">
                <a:solidFill>
                  <a:srgbClr val="3333FF"/>
                </a:solidFill>
              </a:rPr>
              <a:t>size</a:t>
            </a:r>
            <a:r>
              <a:rPr lang="de-CH" sz="1800" i="1" dirty="0" smtClean="0">
                <a:solidFill>
                  <a:srgbClr val="3333FF"/>
                </a:solidFill>
              </a:rPr>
              <a:t>/2, y + </a:t>
            </a:r>
            <a:r>
              <a:rPr lang="de-CH" sz="1800" i="1" dirty="0" err="1" smtClean="0">
                <a:solidFill>
                  <a:srgbClr val="3333FF"/>
                </a:solidFill>
              </a:rPr>
              <a:t>size</a:t>
            </a:r>
            <a:r>
              <a:rPr lang="de-CH" sz="1800" i="1" dirty="0" smtClean="0">
                <a:solidFill>
                  <a:srgbClr val="3333FF"/>
                </a:solidFill>
              </a:rPr>
              <a:t>/2</a:t>
            </a:r>
            <a:r>
              <a:rPr lang="de-CH" sz="1800" dirty="0" smtClean="0">
                <a:solidFill>
                  <a:srgbClr val="3333FF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i="1" dirty="0" smtClean="0">
                <a:solidFill>
                  <a:srgbClr val="3333FF"/>
                </a:solidFill>
              </a:rPr>
              <a:t>				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i="1" dirty="0" smtClean="0">
                <a:solidFill>
                  <a:srgbClr val="3333FF"/>
                </a:solidFill>
              </a:rPr>
              <a:t>			 </a:t>
            </a:r>
            <a:r>
              <a:rPr lang="de-CH" sz="1800" b="1" dirty="0" smtClean="0">
                <a:solidFill>
                  <a:schemeClr val="accent2"/>
                </a:solidFill>
              </a:rPr>
              <a:t>end</a:t>
            </a:r>
            <a:endParaRPr lang="de-CH" sz="1800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CH" sz="1800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b="1" dirty="0" smtClean="0">
                <a:solidFill>
                  <a:schemeClr val="accent2"/>
                </a:solidFill>
              </a:rPr>
              <a:t>end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800" dirty="0" smtClean="0"/>
              <a:t>			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de-CH" sz="8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800" dirty="0" smtClean="0"/>
              <a:t>		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 smtClean="0"/>
              <a:t>Was </a:t>
            </a:r>
            <a:r>
              <a:rPr lang="de-CH" dirty="0" smtClean="0"/>
              <a:t>Kunden </a:t>
            </a:r>
            <a:r>
              <a:rPr lang="de-CH" dirty="0" smtClean="0"/>
              <a:t>tun können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74117" y="4771901"/>
            <a:ext cx="2044458" cy="319177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lvl="0" algn="ctr">
              <a:spcBef>
                <a:spcPts val="0"/>
              </a:spcBef>
              <a:spcAft>
                <a:spcPts val="1200"/>
              </a:spcAft>
            </a:pPr>
            <a:endParaRPr lang="en-US" dirty="0" smtClean="0"/>
          </a:p>
        </p:txBody>
      </p:sp>
      <p:sp>
        <p:nvSpPr>
          <p:cNvPr id="23557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b="1" dirty="0" err="1" smtClean="0">
                <a:solidFill>
                  <a:schemeClr val="accent2"/>
                </a:solidFill>
              </a:rPr>
              <a:t>class</a:t>
            </a:r>
            <a:r>
              <a:rPr lang="de-CH" sz="1800" i="1" dirty="0" smtClean="0">
                <a:solidFill>
                  <a:srgbClr val="3333FF"/>
                </a:solidFill>
              </a:rPr>
              <a:t> METRO_STATION  </a:t>
            </a:r>
            <a:r>
              <a:rPr lang="de-CH" sz="1800" b="1" dirty="0" err="1" smtClean="0">
                <a:solidFill>
                  <a:schemeClr val="accent2"/>
                </a:solidFill>
              </a:rPr>
              <a:t>feature</a:t>
            </a:r>
            <a:endParaRPr lang="de-CH" sz="18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CH" sz="1800" i="1" dirty="0" smtClean="0">
              <a:solidFill>
                <a:srgbClr val="3333FF"/>
              </a:solidFill>
            </a:endParaRPr>
          </a:p>
          <a:p>
            <a:pPr lvl="1">
              <a:lnSpc>
                <a:spcPct val="80000"/>
              </a:lnSpc>
              <a:buNone/>
            </a:pPr>
            <a:r>
              <a:rPr lang="de-CH" sz="1800" i="1" dirty="0" smtClean="0">
                <a:solidFill>
                  <a:srgbClr val="3333FF"/>
                </a:solidFill>
              </a:rPr>
              <a:t>	x, y: REAL</a:t>
            </a:r>
          </a:p>
          <a:p>
            <a:pPr lvl="3">
              <a:lnSpc>
                <a:spcPct val="80000"/>
              </a:lnSpc>
              <a:buNone/>
            </a:pPr>
            <a:r>
              <a:rPr lang="de-CH" sz="2000" dirty="0" smtClean="0">
                <a:solidFill>
                  <a:srgbClr val="990000"/>
                </a:solidFill>
              </a:rPr>
              <a:t>-- Koordinaten der Metrostation</a:t>
            </a:r>
          </a:p>
          <a:p>
            <a:pPr lvl="1">
              <a:lnSpc>
                <a:spcPct val="80000"/>
              </a:lnSpc>
              <a:buNone/>
            </a:pPr>
            <a:r>
              <a:rPr lang="de-CH" sz="1800" i="1" dirty="0" smtClean="0">
                <a:solidFill>
                  <a:srgbClr val="3333FF"/>
                </a:solidFill>
              </a:rPr>
              <a:t>	</a:t>
            </a:r>
            <a:r>
              <a:rPr lang="de-CH" sz="1800" i="1" dirty="0" err="1" smtClean="0">
                <a:solidFill>
                  <a:srgbClr val="3333FF"/>
                </a:solidFill>
              </a:rPr>
              <a:t>size</a:t>
            </a:r>
            <a:r>
              <a:rPr lang="de-CH" sz="1800" i="1" dirty="0" smtClean="0">
                <a:solidFill>
                  <a:srgbClr val="3333FF"/>
                </a:solidFill>
              </a:rPr>
              <a:t>: REAL</a:t>
            </a:r>
          </a:p>
          <a:p>
            <a:pPr lvl="3">
              <a:lnSpc>
                <a:spcPct val="80000"/>
              </a:lnSpc>
              <a:buNone/>
            </a:pPr>
            <a:r>
              <a:rPr lang="de-CH" sz="2000" dirty="0" smtClean="0">
                <a:solidFill>
                  <a:srgbClr val="990000"/>
                </a:solidFill>
              </a:rPr>
              <a:t>-- Grösse des umschliessenden Rechtecks</a:t>
            </a:r>
          </a:p>
          <a:p>
            <a:pPr>
              <a:lnSpc>
                <a:spcPct val="80000"/>
              </a:lnSpc>
            </a:pPr>
            <a:endParaRPr lang="de-CH" sz="1800" dirty="0" smtClean="0">
              <a:solidFill>
                <a:srgbClr val="990000"/>
              </a:solidFill>
            </a:endParaRPr>
          </a:p>
          <a:p>
            <a:pPr lvl="1">
              <a:lnSpc>
                <a:spcPct val="80000"/>
              </a:lnSpc>
              <a:buNone/>
            </a:pPr>
            <a:r>
              <a:rPr lang="de-CH" sz="1800" i="1" dirty="0" smtClean="0">
                <a:solidFill>
                  <a:srgbClr val="3333FF"/>
                </a:solidFill>
              </a:rPr>
              <a:t>	</a:t>
            </a:r>
            <a:r>
              <a:rPr lang="de-CH" sz="1800" i="1" dirty="0" err="1" smtClean="0">
                <a:solidFill>
                  <a:srgbClr val="3333FF"/>
                </a:solidFill>
              </a:rPr>
              <a:t>upper_left</a:t>
            </a:r>
            <a:r>
              <a:rPr lang="de-CH" sz="1800" i="1" dirty="0" smtClean="0">
                <a:solidFill>
                  <a:srgbClr val="3333FF"/>
                </a:solidFill>
              </a:rPr>
              <a:t>: POSITION</a:t>
            </a:r>
          </a:p>
          <a:p>
            <a:pPr lvl="3">
              <a:lnSpc>
                <a:spcPct val="80000"/>
              </a:lnSpc>
              <a:buNone/>
            </a:pPr>
            <a:r>
              <a:rPr lang="de-CH" sz="2000" dirty="0" smtClean="0">
                <a:solidFill>
                  <a:srgbClr val="990000"/>
                </a:solidFill>
              </a:rPr>
              <a:t>-- Obere linke Position des umschliessenden Rechtecks</a:t>
            </a:r>
          </a:p>
          <a:p>
            <a:pPr lvl="3">
              <a:lnSpc>
                <a:spcPct val="80000"/>
              </a:lnSpc>
              <a:buNone/>
            </a:pPr>
            <a:r>
              <a:rPr lang="de-CH" sz="2000" dirty="0" err="1" smtClean="0">
                <a:solidFill>
                  <a:schemeClr val="bg1"/>
                </a:solidFill>
              </a:rPr>
              <a:t>of</a:t>
            </a:r>
            <a:r>
              <a:rPr lang="de-CH" sz="2000" dirty="0" smtClean="0">
                <a:solidFill>
                  <a:schemeClr val="bg1"/>
                </a:solidFill>
              </a:rPr>
              <a:t> </a:t>
            </a:r>
            <a:r>
              <a:rPr lang="de-CH" sz="2000" dirty="0" err="1" smtClean="0">
                <a:solidFill>
                  <a:schemeClr val="bg1"/>
                </a:solidFill>
              </a:rPr>
              <a:t>bounding</a:t>
            </a:r>
            <a:r>
              <a:rPr lang="de-CH" sz="2000" dirty="0" smtClean="0">
                <a:solidFill>
                  <a:schemeClr val="bg1"/>
                </a:solidFill>
              </a:rPr>
              <a:t> </a:t>
            </a:r>
            <a:r>
              <a:rPr lang="de-CH" sz="2000" dirty="0" err="1" smtClean="0">
                <a:solidFill>
                  <a:schemeClr val="bg1"/>
                </a:solidFill>
              </a:rPr>
              <a:t>square</a:t>
            </a:r>
            <a:endParaRPr lang="de-CH" sz="1800" i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i="1" dirty="0" smtClean="0">
                <a:solidFill>
                  <a:srgbClr val="3333FF"/>
                </a:solidFill>
              </a:rPr>
              <a:t>	</a:t>
            </a:r>
            <a:r>
              <a:rPr lang="de-CH" sz="1800" i="1" dirty="0" err="1" smtClean="0">
                <a:solidFill>
                  <a:srgbClr val="3333FF"/>
                </a:solidFill>
              </a:rPr>
              <a:t>adjust_positions</a:t>
            </a:r>
            <a:endParaRPr lang="de-CH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de-CH" sz="1800" dirty="0" smtClean="0">
                <a:solidFill>
                  <a:schemeClr val="bg1"/>
                </a:solidFill>
              </a:rPr>
              <a:t>				</a:t>
            </a:r>
            <a:r>
              <a:rPr lang="de-CH" sz="1800" dirty="0" smtClean="0">
                <a:solidFill>
                  <a:srgbClr val="990000"/>
                </a:solidFill>
              </a:rPr>
              <a:t> -- Position des umschliessenden Rechtecks 				 -- ändern</a:t>
            </a:r>
            <a:endParaRPr lang="de-CH" sz="18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dirty="0" smtClean="0">
                <a:solidFill>
                  <a:srgbClr val="990000"/>
                </a:solidFill>
              </a:rPr>
              <a:t>			</a:t>
            </a:r>
            <a:r>
              <a:rPr lang="de-CH" sz="1800" b="1" dirty="0" smtClean="0">
                <a:solidFill>
                  <a:schemeClr val="accent2"/>
                </a:solidFill>
              </a:rPr>
              <a:t>do</a:t>
            </a:r>
          </a:p>
          <a:p>
            <a:pPr eaLnBrk="1" hangingPunct="1">
              <a:lnSpc>
                <a:spcPct val="40000"/>
              </a:lnSpc>
              <a:buFont typeface="Wingdings" pitchFamily="2" charset="2"/>
              <a:buNone/>
            </a:pPr>
            <a:r>
              <a:rPr lang="de-CH" sz="1800" i="1" dirty="0" smtClean="0">
                <a:solidFill>
                  <a:srgbClr val="3333FF"/>
                </a:solidFill>
              </a:rPr>
              <a:t>				</a:t>
            </a:r>
            <a:r>
              <a:rPr lang="de-CH" sz="1800" i="1" dirty="0" err="1" smtClean="0">
                <a:solidFill>
                  <a:srgbClr val="3333FF"/>
                </a:solidFill>
              </a:rPr>
              <a:t>upper_left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3200" dirty="0" smtClean="0">
                <a:solidFill>
                  <a:srgbClr val="3333FF"/>
                </a:solidFill>
              </a:rPr>
              <a:t>.</a:t>
            </a:r>
            <a:r>
              <a:rPr lang="de-CH" sz="1800" i="1" dirty="0" smtClean="0">
                <a:solidFill>
                  <a:srgbClr val="3333FF"/>
                </a:solidFill>
              </a:rPr>
              <a:t> x </a:t>
            </a:r>
            <a:r>
              <a:rPr lang="de-CH" sz="1800" dirty="0" smtClean="0">
                <a:solidFill>
                  <a:srgbClr val="3333FF"/>
                </a:solidFill>
              </a:rPr>
              <a:t>:= 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i="1" dirty="0" smtClean="0">
                <a:solidFill>
                  <a:srgbClr val="3333FF"/>
                </a:solidFill>
              </a:rPr>
              <a:t>				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i="1" dirty="0" smtClean="0">
                <a:solidFill>
                  <a:srgbClr val="3333FF"/>
                </a:solidFill>
              </a:rPr>
              <a:t>			 </a:t>
            </a:r>
            <a:r>
              <a:rPr lang="de-CH" sz="1800" b="1" dirty="0" smtClean="0">
                <a:solidFill>
                  <a:schemeClr val="accent2"/>
                </a:solidFill>
              </a:rPr>
              <a:t>end</a:t>
            </a:r>
            <a:endParaRPr lang="de-CH" sz="1800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CH" sz="1800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b="1" dirty="0" smtClean="0">
                <a:solidFill>
                  <a:schemeClr val="accent2"/>
                </a:solidFill>
              </a:rPr>
              <a:t>end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800" dirty="0" smtClean="0"/>
              <a:t>			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de-CH" sz="8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800" dirty="0" smtClean="0"/>
              <a:t>		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 smtClean="0"/>
              <a:t>Was </a:t>
            </a:r>
            <a:r>
              <a:rPr lang="de-CH" dirty="0" smtClean="0"/>
              <a:t>Kunden </a:t>
            </a:r>
            <a:r>
              <a:rPr lang="de-CH" dirty="0" smtClean="0">
                <a:solidFill>
                  <a:srgbClr val="990000"/>
                </a:solidFill>
              </a:rPr>
              <a:t>nicht</a:t>
            </a:r>
            <a:r>
              <a:rPr lang="de-CH" dirty="0" smtClean="0"/>
              <a:t> tun können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5844380" y="5376192"/>
            <a:ext cx="2866428" cy="582039"/>
          </a:xfrm>
          <a:prstGeom prst="wedgeRoundRectCallout">
            <a:avLst>
              <a:gd name="adj1" fmla="val -60533"/>
              <a:gd name="adj2" fmla="val -98172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rgbClr val="990000"/>
                </a:solidFill>
              </a:rPr>
              <a:t>NICHT ERLAUBT!</a:t>
            </a:r>
            <a:endParaRPr lang="en-US" sz="20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 smtClean="0"/>
              <a:t>Benutzen Sie Prozeduren!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963024"/>
            <a:ext cx="8594725" cy="4560014"/>
          </a:xfrm>
        </p:spPr>
        <p:txBody>
          <a:bodyPr/>
          <a:lstStyle/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de-CH" i="1" smtClean="0">
                <a:solidFill>
                  <a:srgbClr val="3333FF"/>
                </a:solidFill>
              </a:rPr>
              <a:t>	upper_left</a:t>
            </a:r>
            <a:r>
              <a:rPr lang="de-CH" sz="5400" smtClean="0">
                <a:solidFill>
                  <a:srgbClr val="3333FF"/>
                </a:solidFill>
              </a:rPr>
              <a:t>.</a:t>
            </a:r>
            <a:r>
              <a:rPr lang="de-CH" i="1" smtClean="0">
                <a:solidFill>
                  <a:srgbClr val="3333FF"/>
                </a:solidFill>
              </a:rPr>
              <a:t>set </a:t>
            </a:r>
            <a:r>
              <a:rPr lang="de-CH" smtClean="0">
                <a:solidFill>
                  <a:srgbClr val="3333FF"/>
                </a:solidFill>
              </a:rPr>
              <a:t>(3, </a:t>
            </a:r>
            <a:r>
              <a:rPr lang="de-CH" i="1" smtClean="0">
                <a:solidFill>
                  <a:srgbClr val="3333FF"/>
                </a:solidFill>
              </a:rPr>
              <a:t>upper_left</a:t>
            </a:r>
            <a:r>
              <a:rPr lang="de-CH" sz="5400" i="1" smtClean="0">
                <a:solidFill>
                  <a:srgbClr val="3333FF"/>
                </a:solidFill>
              </a:rPr>
              <a:t>.</a:t>
            </a:r>
            <a:r>
              <a:rPr lang="de-CH" i="1" smtClean="0">
                <a:solidFill>
                  <a:srgbClr val="3333FF"/>
                </a:solidFill>
              </a:rPr>
              <a:t>y</a:t>
            </a:r>
            <a:r>
              <a:rPr lang="de-CH" sz="1800" i="1" smtClean="0">
                <a:solidFill>
                  <a:srgbClr val="3333FF"/>
                </a:solidFill>
              </a:rPr>
              <a:t> </a:t>
            </a:r>
            <a:r>
              <a:rPr lang="de-CH" smtClean="0">
                <a:solidFill>
                  <a:srgbClr val="3333FF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i="1" smtClean="0">
                <a:solidFill>
                  <a:srgbClr val="3333FF"/>
                </a:solidFill>
              </a:rPr>
              <a:t>	upper_left</a:t>
            </a:r>
            <a:r>
              <a:rPr lang="de-CH" sz="5400" smtClean="0">
                <a:solidFill>
                  <a:srgbClr val="3333FF"/>
                </a:solidFill>
              </a:rPr>
              <a:t>.</a:t>
            </a:r>
            <a:r>
              <a:rPr lang="de-CH" i="1" smtClean="0">
                <a:solidFill>
                  <a:srgbClr val="3333FF"/>
                </a:solidFill>
              </a:rPr>
              <a:t>set_x </a:t>
            </a:r>
            <a:r>
              <a:rPr lang="de-CH" smtClean="0">
                <a:solidFill>
                  <a:srgbClr val="3333FF"/>
                </a:solidFill>
              </a:rPr>
              <a:t>(3</a:t>
            </a:r>
            <a:r>
              <a:rPr lang="de-CH" i="1" smtClean="0">
                <a:solidFill>
                  <a:srgbClr val="3333FF"/>
                </a:solidFill>
              </a:rPr>
              <a:t> </a:t>
            </a:r>
            <a:r>
              <a:rPr lang="de-CH" sz="1800" i="1" smtClean="0">
                <a:solidFill>
                  <a:srgbClr val="3333FF"/>
                </a:solidFill>
              </a:rPr>
              <a:t> </a:t>
            </a:r>
            <a:r>
              <a:rPr lang="de-CH" smtClean="0">
                <a:solidFill>
                  <a:srgbClr val="3333FF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de-CH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de-CH" i="1" smtClean="0">
                <a:solidFill>
                  <a:srgbClr val="3333FF"/>
                </a:solidFill>
              </a:rPr>
              <a:t>	upper_left</a:t>
            </a:r>
            <a:r>
              <a:rPr lang="de-CH" sz="4400" smtClean="0">
                <a:solidFill>
                  <a:srgbClr val="3333FF"/>
                </a:solidFill>
              </a:rPr>
              <a:t>.</a:t>
            </a:r>
            <a:r>
              <a:rPr lang="de-CH" i="1" smtClean="0">
                <a:solidFill>
                  <a:srgbClr val="3333FF"/>
                </a:solidFill>
              </a:rPr>
              <a:t>move </a:t>
            </a:r>
            <a:r>
              <a:rPr lang="de-CH" smtClean="0">
                <a:solidFill>
                  <a:srgbClr val="3333FF"/>
                </a:solidFill>
              </a:rPr>
              <a:t>(3,</a:t>
            </a:r>
            <a:r>
              <a:rPr lang="de-CH" i="1" smtClean="0">
                <a:solidFill>
                  <a:srgbClr val="3333FF"/>
                </a:solidFill>
              </a:rPr>
              <a:t> h</a:t>
            </a:r>
            <a:r>
              <a:rPr lang="de-CH" smtClean="0">
                <a:solidFill>
                  <a:srgbClr val="3333FF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de-CH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Heutige Themen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3333FF"/>
                </a:solidFill>
              </a:rPr>
              <a:t>Abstraktion, vor allem funktionale Abstraktion</a:t>
            </a:r>
          </a:p>
          <a:p>
            <a:pPr eaLnBrk="1" hangingPunct="1">
              <a:buFont typeface="Wingdings" pitchFamily="2" charset="2"/>
              <a:buNone/>
            </a:pPr>
            <a:endParaRPr lang="de-CH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3333FF"/>
                </a:solidFill>
              </a:rPr>
              <a:t>Der Begriff der Routine</a:t>
            </a:r>
          </a:p>
          <a:p>
            <a:pPr eaLnBrk="1" hangingPunct="1">
              <a:buFont typeface="Wingdings" pitchFamily="2" charset="2"/>
              <a:buNone/>
            </a:pPr>
            <a:endParaRPr lang="de-CH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3333FF"/>
                </a:solidFill>
              </a:rPr>
              <a:t>Das Abschlusswort zu Features: Alle </a:t>
            </a:r>
            <a:r>
              <a:rPr lang="de-CH" dirty="0" err="1" smtClean="0">
                <a:solidFill>
                  <a:srgbClr val="3333FF"/>
                </a:solidFill>
              </a:rPr>
              <a:t>Featurekategorien</a:t>
            </a:r>
            <a:endParaRPr lang="de-CH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3333FF"/>
                </a:solidFill>
              </a:rPr>
              <a:t>Das Prinzip des einheitlichen Zugriffs (</a:t>
            </a:r>
            <a:r>
              <a:rPr lang="de-CH" dirty="0" err="1" smtClean="0">
                <a:solidFill>
                  <a:srgbClr val="3333FF"/>
                </a:solidFill>
              </a:rPr>
              <a:t>the</a:t>
            </a:r>
            <a:r>
              <a:rPr lang="de-CH" dirty="0" smtClean="0">
                <a:solidFill>
                  <a:srgbClr val="3333FF"/>
                </a:solidFill>
              </a:rPr>
              <a:t> Uniform Access </a:t>
            </a:r>
            <a:r>
              <a:rPr lang="de-CH" dirty="0" err="1" smtClean="0">
                <a:solidFill>
                  <a:srgbClr val="3333FF"/>
                </a:solidFill>
              </a:rPr>
              <a:t>principle</a:t>
            </a:r>
            <a:r>
              <a:rPr lang="de-CH" dirty="0" smtClean="0">
                <a:solidFill>
                  <a:srgbClr val="3333FF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de-CH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3333FF"/>
                </a:solidFill>
              </a:rPr>
              <a:t>Abstraktionen und </a:t>
            </a:r>
            <a:r>
              <a:rPr lang="de-CH" dirty="0" smtClean="0">
                <a:solidFill>
                  <a:srgbClr val="3333FF"/>
                </a:solidFill>
              </a:rPr>
              <a:t>Kundenprivilegien</a:t>
            </a:r>
            <a:endParaRPr lang="de-CH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3333FF"/>
                </a:solidFill>
              </a:rPr>
              <a:t>Das Geheimnisprinzip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2733" y="32068"/>
            <a:ext cx="8129587" cy="720725"/>
          </a:xfrm>
        </p:spPr>
        <p:txBody>
          <a:bodyPr/>
          <a:lstStyle/>
          <a:p>
            <a:r>
              <a:rPr lang="de-CH" dirty="0" smtClean="0"/>
              <a:t>Abstraktion und </a:t>
            </a:r>
            <a:r>
              <a:rPr lang="de-CH" dirty="0" smtClean="0"/>
              <a:t>Kundenprivilegien</a:t>
            </a:r>
            <a:endParaRPr lang="de-CH" dirty="0"/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670830"/>
            <a:ext cx="9144000" cy="2605087"/>
          </a:xfrm>
        </p:spPr>
        <p:txBody>
          <a:bodyPr/>
          <a:lstStyle/>
          <a:p>
            <a:pPr defTabSz="914400">
              <a:lnSpc>
                <a:spcPct val="90000"/>
              </a:lnSpc>
            </a:pPr>
            <a:r>
              <a:rPr lang="de-CH" smtClean="0">
                <a:solidFill>
                  <a:srgbClr val="990000"/>
                </a:solidFill>
              </a:rPr>
              <a:t>Lesezugriff</a:t>
            </a:r>
            <a:r>
              <a:rPr lang="de-CH" smtClean="0"/>
              <a:t>, </a:t>
            </a:r>
            <a:r>
              <a:rPr lang="de-CH" smtClean="0">
                <a:solidFill>
                  <a:schemeClr val="tx1"/>
                </a:solidFill>
              </a:rPr>
              <a:t>falls das Attribut exportiert ist</a:t>
            </a:r>
          </a:p>
          <a:p>
            <a:pPr defTabSz="914400">
              <a:lnSpc>
                <a:spcPct val="90000"/>
              </a:lnSpc>
            </a:pPr>
            <a:r>
              <a:rPr lang="de-CH" i="1" smtClean="0">
                <a:solidFill>
                  <a:srgbClr val="0000FF"/>
                </a:solidFill>
              </a:rPr>
              <a:t>a1</a:t>
            </a:r>
            <a:r>
              <a:rPr lang="de-CH" sz="4000" smtClean="0">
                <a:solidFill>
                  <a:srgbClr val="0000FF"/>
                </a:solidFill>
              </a:rPr>
              <a:t>.</a:t>
            </a:r>
            <a:r>
              <a:rPr lang="de-CH" i="1" smtClean="0">
                <a:solidFill>
                  <a:srgbClr val="0000FF"/>
                </a:solidFill>
              </a:rPr>
              <a:t>x  </a:t>
            </a:r>
            <a:r>
              <a:rPr lang="de-CH" smtClean="0">
                <a:solidFill>
                  <a:schemeClr val="tx1"/>
                </a:solidFill>
              </a:rPr>
              <a:t>ist ein Ausdruck!</a:t>
            </a:r>
            <a:r>
              <a:rPr lang="de-CH" smtClean="0"/>
              <a:t> </a:t>
            </a:r>
          </a:p>
          <a:p>
            <a:pPr marL="539750" lvl="1" indent="-184150" defTabSz="914400">
              <a:lnSpc>
                <a:spcPct val="90000"/>
              </a:lnSpc>
            </a:pPr>
            <a:endParaRPr lang="de-CH" sz="900" smtClean="0"/>
          </a:p>
          <a:p>
            <a:pPr marL="539750" lvl="1" indent="-184150" defTabSz="914400">
              <a:lnSpc>
                <a:spcPct val="60000"/>
              </a:lnSpc>
            </a:pPr>
            <a:r>
              <a:rPr lang="de-CH" smtClean="0">
                <a:solidFill>
                  <a:schemeClr val="tx1"/>
                </a:solidFill>
              </a:rPr>
              <a:t> Eine Zuweisung </a:t>
            </a:r>
            <a:r>
              <a:rPr lang="de-CH" i="1" smtClean="0">
                <a:solidFill>
                  <a:srgbClr val="0000FF"/>
                </a:solidFill>
              </a:rPr>
              <a:t>a1</a:t>
            </a:r>
            <a:r>
              <a:rPr lang="de-CH" sz="4000" smtClean="0">
                <a:solidFill>
                  <a:srgbClr val="0000FF"/>
                </a:solidFill>
              </a:rPr>
              <a:t>.</a:t>
            </a:r>
            <a:r>
              <a:rPr lang="de-CH" i="1" smtClean="0">
                <a:solidFill>
                  <a:srgbClr val="0000FF"/>
                </a:solidFill>
              </a:rPr>
              <a:t>x</a:t>
            </a:r>
            <a:r>
              <a:rPr lang="de-CH" smtClean="0">
                <a:solidFill>
                  <a:srgbClr val="0000FF"/>
                </a:solidFill>
              </a:rPr>
              <a:t> := </a:t>
            </a:r>
            <a:r>
              <a:rPr lang="de-CH" i="1" smtClean="0">
                <a:solidFill>
                  <a:srgbClr val="0000FF"/>
                </a:solidFill>
              </a:rPr>
              <a:t>v</a:t>
            </a:r>
            <a:r>
              <a:rPr lang="de-CH" smtClean="0"/>
              <a:t>   wäre syntaktisch ungültig!</a:t>
            </a:r>
            <a:r>
              <a:rPr lang="de-CH" smtClean="0">
                <a:solidFill>
                  <a:schemeClr val="tx1"/>
                </a:solidFill>
              </a:rPr>
              <a:t>!</a:t>
            </a:r>
          </a:p>
          <a:p>
            <a:pPr defTabSz="914400">
              <a:lnSpc>
                <a:spcPct val="90000"/>
              </a:lnSpc>
            </a:pPr>
            <a:r>
              <a:rPr lang="de-CH" smtClean="0"/>
              <a:t> </a:t>
            </a:r>
            <a:br>
              <a:rPr lang="de-CH" smtClean="0"/>
            </a:br>
            <a:r>
              <a:rPr lang="de-CH" smtClean="0">
                <a:solidFill>
                  <a:schemeClr val="tx1"/>
                </a:solidFill>
              </a:rPr>
              <a:t>(Es würde einem Ausdruck etwas zuweisen, wie z.B:  </a:t>
            </a:r>
            <a:r>
              <a:rPr lang="de-CH" i="1" smtClean="0">
                <a:solidFill>
                  <a:srgbClr val="0000FF"/>
                </a:solidFill>
              </a:rPr>
              <a:t>a</a:t>
            </a:r>
            <a:r>
              <a:rPr lang="de-CH" smtClean="0">
                <a:solidFill>
                  <a:srgbClr val="0000FF"/>
                </a:solidFill>
              </a:rPr>
              <a:t> + </a:t>
            </a:r>
            <a:r>
              <a:rPr lang="de-CH" i="1" smtClean="0">
                <a:solidFill>
                  <a:srgbClr val="0000FF"/>
                </a:solidFill>
              </a:rPr>
              <a:t>b </a:t>
            </a:r>
            <a:r>
              <a:rPr lang="de-CH" smtClean="0">
                <a:solidFill>
                  <a:srgbClr val="0000FF"/>
                </a:solidFill>
              </a:rPr>
              <a:t>:= </a:t>
            </a:r>
            <a:r>
              <a:rPr lang="de-CH" i="1" smtClean="0">
                <a:solidFill>
                  <a:srgbClr val="0000FF"/>
                </a:solidFill>
              </a:rPr>
              <a:t>v  </a:t>
            </a:r>
            <a:r>
              <a:rPr lang="de-CH" smtClean="0">
                <a:solidFill>
                  <a:schemeClr val="tx1"/>
                </a:solidFill>
              </a:rPr>
              <a:t>)</a:t>
            </a:r>
            <a:endParaRPr lang="de-CH" dirty="0">
              <a:solidFill>
                <a:schemeClr val="tx1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69650" y="4967288"/>
            <a:ext cx="1409700" cy="411162"/>
            <a:chOff x="4032" y="2500"/>
            <a:chExt cx="973" cy="259"/>
          </a:xfrm>
        </p:grpSpPr>
        <p:sp>
          <p:nvSpPr>
            <p:cNvPr id="1118213" name="Line 5"/>
            <p:cNvSpPr>
              <a:spLocks noChangeShapeType="1"/>
            </p:cNvSpPr>
            <p:nvPr/>
          </p:nvSpPr>
          <p:spPr bwMode="auto">
            <a:xfrm flipV="1">
              <a:off x="4032" y="2500"/>
              <a:ext cx="973" cy="259"/>
            </a:xfrm>
            <a:prstGeom prst="line">
              <a:avLst/>
            </a:prstGeom>
            <a:noFill/>
            <a:ln w="19050">
              <a:solidFill>
                <a:srgbClr val="8B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18214" name="Line 6"/>
            <p:cNvSpPr>
              <a:spLocks noChangeShapeType="1"/>
            </p:cNvSpPr>
            <p:nvPr/>
          </p:nvSpPr>
          <p:spPr bwMode="auto">
            <a:xfrm flipH="1" flipV="1">
              <a:off x="4032" y="2500"/>
              <a:ext cx="973" cy="259"/>
            </a:xfrm>
            <a:prstGeom prst="line">
              <a:avLst/>
            </a:prstGeom>
            <a:noFill/>
            <a:ln w="19050">
              <a:solidFill>
                <a:srgbClr val="8B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476067" y="5729068"/>
            <a:ext cx="1389063" cy="411162"/>
            <a:chOff x="4032" y="2500"/>
            <a:chExt cx="973" cy="259"/>
          </a:xfrm>
        </p:grpSpPr>
        <p:sp>
          <p:nvSpPr>
            <p:cNvPr id="1118216" name="Line 8"/>
            <p:cNvSpPr>
              <a:spLocks noChangeShapeType="1"/>
            </p:cNvSpPr>
            <p:nvPr/>
          </p:nvSpPr>
          <p:spPr bwMode="auto">
            <a:xfrm flipV="1">
              <a:off x="4032" y="2500"/>
              <a:ext cx="973" cy="259"/>
            </a:xfrm>
            <a:prstGeom prst="line">
              <a:avLst/>
            </a:prstGeom>
            <a:noFill/>
            <a:ln w="19050">
              <a:solidFill>
                <a:srgbClr val="8B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18217" name="Line 9"/>
            <p:cNvSpPr>
              <a:spLocks noChangeShapeType="1"/>
            </p:cNvSpPr>
            <p:nvPr/>
          </p:nvSpPr>
          <p:spPr bwMode="auto">
            <a:xfrm flipH="1" flipV="1">
              <a:off x="4032" y="2500"/>
              <a:ext cx="973" cy="259"/>
            </a:xfrm>
            <a:prstGeom prst="line">
              <a:avLst/>
            </a:prstGeom>
            <a:noFill/>
            <a:ln w="19050">
              <a:solidFill>
                <a:srgbClr val="8B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217488" y="935418"/>
            <a:ext cx="5141912" cy="1359049"/>
          </a:xfrm>
          <a:prstGeom prst="roundRect">
            <a:avLst/>
          </a:prstGeom>
          <a:noFill/>
          <a:ln w="22225" algn="ctr">
            <a:solidFill>
              <a:srgbClr val="800000"/>
            </a:solidFill>
            <a:miter lim="800000"/>
            <a:headEnd/>
            <a:tailEnd type="none" w="lg" len="lg"/>
          </a:ln>
          <a:effectLst/>
        </p:spPr>
        <p:txBody>
          <a:bodyPr wrap="square" lIns="0" tIns="108000" rIns="0" bIns="0">
            <a:no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de-CH" dirty="0" smtClean="0">
                <a:solidFill>
                  <a:srgbClr val="000000"/>
                </a:solidFill>
              </a:rPr>
              <a:t>Wenn Klasse </a:t>
            </a:r>
            <a:r>
              <a:rPr lang="de-CH" i="1" dirty="0" smtClean="0">
                <a:solidFill>
                  <a:srgbClr val="3333FF"/>
                </a:solidFill>
              </a:rPr>
              <a:t>A</a:t>
            </a:r>
            <a:r>
              <a:rPr lang="de-CH" dirty="0" smtClean="0">
                <a:solidFill>
                  <a:srgbClr val="000000"/>
                </a:solidFill>
              </a:rPr>
              <a:t> ein Attribut 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i="1" dirty="0" smtClean="0">
                <a:solidFill>
                  <a:srgbClr val="000000"/>
                </a:solidFill>
              </a:rPr>
              <a:t> </a:t>
            </a:r>
            <a:r>
              <a:rPr lang="de-CH" dirty="0" smtClean="0">
                <a:solidFill>
                  <a:srgbClr val="000000"/>
                </a:solidFill>
              </a:rPr>
              <a:t>hat, was darf eine </a:t>
            </a:r>
            <a:r>
              <a:rPr lang="de-CH" dirty="0" smtClean="0">
                <a:solidFill>
                  <a:srgbClr val="000000"/>
                </a:solidFill>
              </a:rPr>
              <a:t>Kundenklasse </a:t>
            </a:r>
            <a:r>
              <a:rPr lang="de-CH" i="1" dirty="0" smtClean="0">
                <a:solidFill>
                  <a:srgbClr val="3333FF"/>
                </a:solidFill>
              </a:rPr>
              <a:t>C</a:t>
            </a:r>
            <a:r>
              <a:rPr lang="de-CH" dirty="0" smtClean="0">
                <a:solidFill>
                  <a:srgbClr val="000000"/>
                </a:solidFill>
              </a:rPr>
              <a:t>  mit </a:t>
            </a:r>
            <a:r>
              <a:rPr lang="de-CH" i="1" dirty="0" smtClean="0">
                <a:solidFill>
                  <a:srgbClr val="3333FF"/>
                </a:solidFill>
              </a:rPr>
              <a:t>a1.x </a:t>
            </a:r>
            <a:r>
              <a:rPr lang="de-CH" dirty="0" smtClean="0">
                <a:solidFill>
                  <a:srgbClr val="000000"/>
                </a:solidFill>
              </a:rPr>
              <a:t>tun, wobei </a:t>
            </a:r>
            <a:r>
              <a:rPr lang="de-CH" i="1" dirty="0" smtClean="0">
                <a:solidFill>
                  <a:srgbClr val="3333FF"/>
                </a:solidFill>
              </a:rPr>
              <a:t>a1</a:t>
            </a:r>
            <a:r>
              <a:rPr lang="de-CH" dirty="0" smtClean="0">
                <a:solidFill>
                  <a:srgbClr val="000000"/>
                </a:solidFill>
              </a:rPr>
              <a:t> vom Typ </a:t>
            </a:r>
            <a:r>
              <a:rPr lang="de-CH" i="1" dirty="0" smtClean="0">
                <a:solidFill>
                  <a:srgbClr val="3333FF"/>
                </a:solidFill>
              </a:rPr>
              <a:t>A</a:t>
            </a:r>
            <a:r>
              <a:rPr lang="de-CH" dirty="0" smtClean="0">
                <a:solidFill>
                  <a:srgbClr val="000000"/>
                </a:solidFill>
              </a:rPr>
              <a:t> ist?</a:t>
            </a:r>
            <a:endParaRPr lang="de-CH" dirty="0" smtClean="0">
              <a:solidFill>
                <a:srgbClr val="3333FF"/>
              </a:solidFill>
            </a:endParaRPr>
          </a:p>
        </p:txBody>
      </p:sp>
      <p:sp>
        <p:nvSpPr>
          <p:cNvPr id="30" name="Line 43"/>
          <p:cNvSpPr>
            <a:spLocks noChangeShapeType="1"/>
          </p:cNvSpPr>
          <p:nvPr/>
        </p:nvSpPr>
        <p:spPr bwMode="auto">
          <a:xfrm flipV="1">
            <a:off x="6733543" y="1109707"/>
            <a:ext cx="981056" cy="12929"/>
          </a:xfrm>
          <a:prstGeom prst="line">
            <a:avLst/>
          </a:prstGeom>
          <a:noFill/>
          <a:ln w="38100" cmpd="dbl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3333FF"/>
              </a:solidFill>
            </a:endParaRPr>
          </a:p>
        </p:txBody>
      </p:sp>
      <p:sp>
        <p:nvSpPr>
          <p:cNvPr id="31" name="Text Box 46"/>
          <p:cNvSpPr txBox="1">
            <a:spLocks noChangeArrowheads="1"/>
          </p:cNvSpPr>
          <p:nvPr/>
        </p:nvSpPr>
        <p:spPr bwMode="auto">
          <a:xfrm>
            <a:off x="5484783" y="1524383"/>
            <a:ext cx="1085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 smtClean="0">
                <a:solidFill>
                  <a:srgbClr val="3333FF"/>
                </a:solidFill>
              </a:rPr>
              <a:t>a1</a:t>
            </a:r>
            <a:r>
              <a:rPr lang="en-US" sz="1600" i="1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3333FF"/>
                </a:solidFill>
              </a:rPr>
              <a:t>: </a:t>
            </a:r>
            <a:r>
              <a:rPr lang="en-US" i="1" dirty="0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32" name="Text Box 47"/>
          <p:cNvSpPr txBox="1">
            <a:spLocks noChangeArrowheads="1"/>
          </p:cNvSpPr>
          <p:nvPr/>
        </p:nvSpPr>
        <p:spPr bwMode="auto">
          <a:xfrm>
            <a:off x="7013269" y="1235308"/>
            <a:ext cx="4891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3333FF"/>
                </a:solidFill>
              </a:rPr>
              <a:t>a1</a:t>
            </a:r>
            <a:endParaRPr lang="en-US" i="1" dirty="0">
              <a:solidFill>
                <a:srgbClr val="3333FF"/>
              </a:solidFill>
            </a:endParaRPr>
          </a:p>
        </p:txBody>
      </p:sp>
      <p:sp>
        <p:nvSpPr>
          <p:cNvPr id="33" name="Oval 5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07427" y="888990"/>
            <a:ext cx="1138877" cy="560838"/>
          </a:xfrm>
          <a:prstGeom prst="ellipse">
            <a:avLst/>
          </a:prstGeom>
          <a:solidFill>
            <a:srgbClr val="66FF99"/>
          </a:solidFill>
          <a:ln w="12700" algn="ctr">
            <a:noFill/>
            <a:round/>
            <a:headEnd/>
            <a:tailEnd/>
          </a:ln>
          <a:effectLst/>
          <a:scene3d>
            <a:camera prst="legacyPerspectiveBottomRight">
              <a:rot lat="900000" lon="0" rev="0"/>
            </a:camera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rgbClr val="66FF99"/>
            </a:extrusionClr>
          </a:sp3d>
        </p:spPr>
        <p:txBody>
          <a:bodyPr wrap="none" lIns="36000" tIns="36000" rIns="36000" bIns="36000" anchor="ctr">
            <a:flatTx/>
          </a:bodyPr>
          <a:lstStyle/>
          <a:p>
            <a:endParaRPr lang="en-US">
              <a:solidFill>
                <a:srgbClr val="3333FF"/>
              </a:solidFill>
            </a:endParaRPr>
          </a:p>
        </p:txBody>
      </p:sp>
      <p:sp>
        <p:nvSpPr>
          <p:cNvPr id="34" name="Text Box 5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60283" y="910007"/>
            <a:ext cx="1315947" cy="71350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algn="ctr"/>
            <a:r>
              <a:rPr lang="en-US" sz="2800" i="1" dirty="0">
                <a:solidFill>
                  <a:srgbClr val="3333FF"/>
                </a:solidFill>
              </a:rPr>
              <a:t>C</a:t>
            </a:r>
            <a:endParaRPr lang="en-US" sz="2800" dirty="0">
              <a:solidFill>
                <a:srgbClr val="3333FF"/>
              </a:solidFill>
            </a:endParaRPr>
          </a:p>
        </p:txBody>
      </p:sp>
      <p:sp>
        <p:nvSpPr>
          <p:cNvPr id="35" name="Oval 5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719846" y="841695"/>
            <a:ext cx="1138877" cy="560838"/>
          </a:xfrm>
          <a:prstGeom prst="ellipse">
            <a:avLst/>
          </a:prstGeom>
          <a:solidFill>
            <a:srgbClr val="66FF99"/>
          </a:solidFill>
          <a:ln w="12700" algn="ctr">
            <a:noFill/>
            <a:round/>
            <a:headEnd/>
            <a:tailEnd/>
          </a:ln>
          <a:effectLst/>
          <a:scene3d>
            <a:camera prst="legacyPerspectiveBottomRight">
              <a:rot lat="900000" lon="0" rev="0"/>
            </a:camera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rgbClr val="66FF99"/>
            </a:extrusionClr>
          </a:sp3d>
        </p:spPr>
        <p:txBody>
          <a:bodyPr wrap="none" lIns="36000" tIns="36000" rIns="36000" bIns="36000" anchor="ctr">
            <a:flatTx/>
          </a:bodyPr>
          <a:lstStyle/>
          <a:p>
            <a:endParaRPr lang="en-US">
              <a:solidFill>
                <a:srgbClr val="3333FF"/>
              </a:solidFill>
            </a:endParaRPr>
          </a:p>
        </p:txBody>
      </p:sp>
      <p:sp>
        <p:nvSpPr>
          <p:cNvPr id="36" name="Text Box 5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572702" y="862712"/>
            <a:ext cx="1315947" cy="50359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3333FF"/>
                </a:solidFill>
              </a:rPr>
              <a:t>A</a:t>
            </a:r>
            <a:endParaRPr lang="en-US" sz="2800" dirty="0">
              <a:solidFill>
                <a:srgbClr val="3333FF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64767" y="2399338"/>
            <a:ext cx="692150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21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56917" y="2399338"/>
            <a:ext cx="503237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22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591092" y="2693988"/>
            <a:ext cx="776287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7042" y="2479763"/>
            <a:ext cx="855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</a:rPr>
              <a:t>a1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25" name="Rectangle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420020" y="2393338"/>
            <a:ext cx="1080462" cy="576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26" name="Text Box 5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24800" y="3088712"/>
            <a:ext cx="1005849" cy="50359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en-US" sz="2800" dirty="0" smtClean="0">
                <a:solidFill>
                  <a:srgbClr val="3333FF"/>
                </a:solidFill>
              </a:rPr>
              <a:t>(</a:t>
            </a:r>
            <a:r>
              <a:rPr lang="en-US" sz="2800" i="1" dirty="0" smtClean="0">
                <a:solidFill>
                  <a:srgbClr val="3333FF"/>
                </a:solidFill>
              </a:rPr>
              <a:t>A</a:t>
            </a:r>
            <a:r>
              <a:rPr lang="en-US" sz="2800" dirty="0" smtClean="0">
                <a:solidFill>
                  <a:srgbClr val="3333FF"/>
                </a:solidFill>
              </a:rPr>
              <a:t>)</a:t>
            </a:r>
            <a:endParaRPr lang="en-US" sz="2800" dirty="0">
              <a:solidFill>
                <a:srgbClr val="3333FF"/>
              </a:solidFill>
            </a:endParaRPr>
          </a:p>
        </p:txBody>
      </p:sp>
      <p:sp>
        <p:nvSpPr>
          <p:cNvPr id="27" name="Text Box 5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58800" y="3046712"/>
            <a:ext cx="1005849" cy="50359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en-US" sz="2800" dirty="0" smtClean="0">
                <a:solidFill>
                  <a:srgbClr val="3333FF"/>
                </a:solidFill>
              </a:rPr>
              <a:t>(</a:t>
            </a:r>
            <a:r>
              <a:rPr lang="en-US" sz="2800" i="1" dirty="0" smtClean="0">
                <a:solidFill>
                  <a:srgbClr val="3333FF"/>
                </a:solidFill>
              </a:rPr>
              <a:t>C</a:t>
            </a:r>
            <a:r>
              <a:rPr lang="en-US" sz="1800" i="1" dirty="0" smtClean="0">
                <a:solidFill>
                  <a:srgbClr val="3333FF"/>
                </a:solidFill>
              </a:rPr>
              <a:t> </a:t>
            </a:r>
            <a:r>
              <a:rPr lang="en-US" sz="2800" dirty="0" smtClean="0">
                <a:solidFill>
                  <a:srgbClr val="3333FF"/>
                </a:solidFill>
              </a:rPr>
              <a:t>)</a:t>
            </a:r>
            <a:endParaRPr lang="en-US" sz="2800" dirty="0">
              <a:solidFill>
                <a:srgbClr val="3333FF"/>
              </a:solidFill>
            </a:endParaRPr>
          </a:p>
        </p:txBody>
      </p:sp>
      <p:sp>
        <p:nvSpPr>
          <p:cNvPr id="37" name="Text Box 47"/>
          <p:cNvSpPr txBox="1">
            <a:spLocks noChangeArrowheads="1"/>
          </p:cNvSpPr>
          <p:nvPr/>
        </p:nvSpPr>
        <p:spPr bwMode="auto">
          <a:xfrm>
            <a:off x="8425126" y="1542984"/>
            <a:ext cx="4891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3333FF"/>
                </a:solidFill>
              </a:rPr>
              <a:t>x</a:t>
            </a:r>
            <a:endParaRPr lang="en-US" i="1" dirty="0">
              <a:solidFill>
                <a:srgbClr val="3333FF"/>
              </a:solidFill>
            </a:endParaRPr>
          </a:p>
        </p:txBody>
      </p:sp>
      <p:sp>
        <p:nvSpPr>
          <p:cNvPr id="38" name="Rectangle 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37245" y="2379210"/>
            <a:ext cx="503237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529880" y="2476888"/>
            <a:ext cx="476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</a:rPr>
              <a:t>x</a:t>
            </a:r>
            <a:endParaRPr lang="en-US" sz="1800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8211" grpId="0" uiExpan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Abstraktionsprinzipien anwenden</a:t>
            </a:r>
            <a:endParaRPr lang="de-CH" dirty="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dirty="0" smtClean="0"/>
              <a:t>Um </a:t>
            </a:r>
            <a:r>
              <a:rPr lang="de-CH" dirty="0" smtClean="0"/>
              <a:t>Kunden </a:t>
            </a:r>
            <a:r>
              <a:rPr lang="de-CH" dirty="0" smtClean="0"/>
              <a:t>Schreibprivilegien zu ermöglichen: Definieren Sie eine </a:t>
            </a:r>
            <a:r>
              <a:rPr lang="de-CH" b="1" dirty="0" smtClean="0">
                <a:solidFill>
                  <a:srgbClr val="990000"/>
                </a:solidFill>
              </a:rPr>
              <a:t>Setter-Prozedur</a:t>
            </a:r>
            <a:r>
              <a:rPr lang="de-CH" dirty="0" smtClean="0"/>
              <a:t>, wie z.B.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sz="9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dirty="0" smtClean="0"/>
              <a:t>	</a:t>
            </a:r>
            <a:r>
              <a:rPr lang="de-CH" i="1" dirty="0" err="1" smtClean="0">
                <a:solidFill>
                  <a:srgbClr val="3333FF"/>
                </a:solidFill>
              </a:rPr>
              <a:t>set_temperature</a:t>
            </a:r>
            <a:r>
              <a:rPr lang="de-CH" dirty="0" smtClean="0">
                <a:solidFill>
                  <a:srgbClr val="3333FF"/>
                </a:solidFill>
              </a:rPr>
              <a:t> (</a:t>
            </a:r>
            <a:r>
              <a:rPr lang="de-CH" i="1" dirty="0" smtClean="0">
                <a:solidFill>
                  <a:srgbClr val="3333FF"/>
                </a:solidFill>
              </a:rPr>
              <a:t>u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: </a:t>
            </a:r>
            <a:r>
              <a:rPr lang="de-CH" i="1" dirty="0" smtClean="0">
                <a:solidFill>
                  <a:srgbClr val="3333FF"/>
                </a:solidFill>
              </a:rPr>
              <a:t>REAL</a:t>
            </a:r>
            <a:r>
              <a:rPr lang="de-CH" dirty="0" smtClean="0">
                <a:solidFill>
                  <a:srgbClr val="3333FF"/>
                </a:solidFill>
              </a:rPr>
              <a:t>)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			</a:t>
            </a:r>
            <a:r>
              <a:rPr lang="de-CH" dirty="0" smtClean="0">
                <a:solidFill>
                  <a:srgbClr val="990000"/>
                </a:solidFill>
              </a:rPr>
              <a:t>-- Setzt </a:t>
            </a:r>
            <a:r>
              <a:rPr lang="de-CH" i="1" dirty="0" smtClean="0">
                <a:solidFill>
                  <a:srgbClr val="3333FF"/>
                </a:solidFill>
              </a:rPr>
              <a:t>temperature</a:t>
            </a:r>
            <a:r>
              <a:rPr lang="de-CH" dirty="0" smtClean="0">
                <a:solidFill>
                  <a:srgbClr val="990000"/>
                </a:solidFill>
              </a:rPr>
              <a:t> auf </a:t>
            </a:r>
            <a:r>
              <a:rPr lang="de-CH" i="1" dirty="0" smtClean="0">
                <a:solidFill>
                  <a:srgbClr val="3333FF"/>
                </a:solidFill>
              </a:rPr>
              <a:t>u</a:t>
            </a:r>
            <a:r>
              <a:rPr lang="de-CH" dirty="0" smtClean="0">
                <a:solidFill>
                  <a:srgbClr val="990000"/>
                </a:solidFill>
              </a:rPr>
              <a:t>.</a:t>
            </a:r>
            <a:r>
              <a:rPr lang="de-CH" dirty="0" smtClean="0">
                <a:solidFill>
                  <a:srgbClr val="FF0000"/>
                </a:solidFill>
              </a:rPr>
              <a:t/>
            </a:r>
            <a:br>
              <a:rPr lang="de-CH" dirty="0" smtClean="0">
                <a:solidFill>
                  <a:srgbClr val="FF0000"/>
                </a:solidFill>
              </a:rPr>
            </a:br>
            <a:r>
              <a:rPr lang="de-CH" dirty="0" smtClean="0"/>
              <a:t>		</a:t>
            </a:r>
            <a:r>
              <a:rPr lang="de-CH" b="1" dirty="0" smtClean="0">
                <a:solidFill>
                  <a:srgbClr val="000099"/>
                </a:solidFill>
              </a:rPr>
              <a:t>do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			</a:t>
            </a:r>
            <a:r>
              <a:rPr lang="de-CH" i="1" dirty="0" smtClean="0">
                <a:solidFill>
                  <a:srgbClr val="3333FF"/>
                </a:solidFill>
              </a:rPr>
              <a:t>temperature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smtClean="0">
                <a:solidFill>
                  <a:srgbClr val="3333FF"/>
                </a:solidFill>
              </a:rPr>
              <a:t>u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		</a:t>
            </a:r>
            <a:r>
              <a:rPr lang="de-CH" b="1" dirty="0" err="1" smtClean="0">
                <a:solidFill>
                  <a:srgbClr val="000099"/>
                </a:solidFill>
              </a:rPr>
              <a:t>ensure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			</a:t>
            </a:r>
            <a:r>
              <a:rPr lang="de-CH" dirty="0" err="1" smtClean="0">
                <a:solidFill>
                  <a:srgbClr val="3333FF"/>
                </a:solidFill>
              </a:rPr>
              <a:t>temperature_set</a:t>
            </a:r>
            <a:r>
              <a:rPr lang="de-CH" dirty="0" smtClean="0">
                <a:solidFill>
                  <a:srgbClr val="3333FF"/>
                </a:solidFill>
              </a:rPr>
              <a:t>: </a:t>
            </a:r>
            <a:r>
              <a:rPr lang="de-CH" i="1" dirty="0" smtClean="0">
                <a:solidFill>
                  <a:srgbClr val="3333FF"/>
                </a:solidFill>
              </a:rPr>
              <a:t>temperature</a:t>
            </a:r>
            <a:r>
              <a:rPr lang="de-CH" dirty="0" smtClean="0">
                <a:solidFill>
                  <a:srgbClr val="3333FF"/>
                </a:solidFill>
              </a:rPr>
              <a:t> = </a:t>
            </a:r>
            <a:r>
              <a:rPr lang="de-CH" i="1" dirty="0" smtClean="0">
                <a:solidFill>
                  <a:srgbClr val="3333FF"/>
                </a:solidFill>
              </a:rPr>
              <a:t>u</a:t>
            </a:r>
            <a:r>
              <a:rPr lang="de-CH" dirty="0" smtClean="0">
                <a:solidFill>
                  <a:srgbClr val="3333FF"/>
                </a:solidFill>
              </a:rPr>
              <a:t/>
            </a:r>
            <a:br>
              <a:rPr lang="de-CH" dirty="0" smtClean="0">
                <a:solidFill>
                  <a:srgbClr val="3333FF"/>
                </a:solidFill>
              </a:rPr>
            </a:br>
            <a:r>
              <a:rPr lang="de-CH" dirty="0" smtClean="0"/>
              <a:t>		</a:t>
            </a:r>
            <a:r>
              <a:rPr lang="de-CH" b="1" dirty="0" smtClean="0">
                <a:solidFill>
                  <a:srgbClr val="000099"/>
                </a:solidFill>
              </a:rPr>
              <a:t>end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sz="1800" dirty="0" smtClean="0"/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de-CH" dirty="0" smtClean="0"/>
              <a:t>Kunden </a:t>
            </a:r>
            <a:r>
              <a:rPr lang="de-CH" dirty="0" smtClean="0"/>
              <a:t>können diese wie folgt aufrufen: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de-CH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de-CH" i="1" dirty="0" smtClean="0">
                <a:solidFill>
                  <a:srgbClr val="3333FF"/>
                </a:solidFill>
              </a:rPr>
              <a:t>	</a:t>
            </a:r>
            <a:r>
              <a:rPr lang="de-CH" i="1" dirty="0" err="1" smtClean="0">
                <a:solidFill>
                  <a:srgbClr val="3333FF"/>
                </a:solidFill>
              </a:rPr>
              <a:t>x</a:t>
            </a:r>
            <a:r>
              <a:rPr lang="de-CH" sz="4000" dirty="0" err="1" smtClean="0">
                <a:solidFill>
                  <a:srgbClr val="3333FF"/>
                </a:solidFill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</a:rPr>
              <a:t>set_temperature</a:t>
            </a:r>
            <a:r>
              <a:rPr lang="de-CH" dirty="0" smtClean="0">
                <a:solidFill>
                  <a:srgbClr val="3333FF"/>
                </a:solidFill>
              </a:rPr>
              <a:t> (21.5)</a:t>
            </a:r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45138" y="3768538"/>
            <a:ext cx="2606862" cy="349862"/>
          </a:xfrm>
          <a:prstGeom prst="round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23538" y="4582138"/>
            <a:ext cx="6120462" cy="875462"/>
          </a:xfrm>
          <a:prstGeom prst="round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79138" y="1708138"/>
            <a:ext cx="5776062" cy="1323062"/>
          </a:xfrm>
          <a:prstGeom prst="round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12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8445" y="34608"/>
            <a:ext cx="8339138" cy="611937"/>
          </a:xfrm>
        </p:spPr>
        <p:txBody>
          <a:bodyPr/>
          <a:lstStyle/>
          <a:p>
            <a:r>
              <a:rPr lang="de-CH" smtClean="0"/>
              <a:t>Setter-Befehle voll ausnutzen</a:t>
            </a:r>
            <a:endParaRPr lang="de-CH" dirty="0"/>
          </a:p>
        </p:txBody>
      </p:sp>
      <p:sp>
        <p:nvSpPr>
          <p:cNvPr id="112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i="1" smtClean="0">
                <a:solidFill>
                  <a:srgbClr val="0000FF"/>
                </a:solidFill>
              </a:rPr>
              <a:t>set_temperature</a:t>
            </a:r>
            <a:r>
              <a:rPr lang="de-CH" smtClean="0">
                <a:solidFill>
                  <a:srgbClr val="0000FF"/>
                </a:solidFill>
              </a:rPr>
              <a:t> (</a:t>
            </a:r>
            <a:r>
              <a:rPr lang="de-CH" i="1" smtClean="0">
                <a:solidFill>
                  <a:srgbClr val="0000FF"/>
                </a:solidFill>
              </a:rPr>
              <a:t>u </a:t>
            </a:r>
            <a:r>
              <a:rPr lang="de-CH" smtClean="0">
                <a:solidFill>
                  <a:srgbClr val="0000FF"/>
                </a:solidFill>
              </a:rPr>
              <a:t>: </a:t>
            </a:r>
            <a:r>
              <a:rPr lang="de-CH" i="1" smtClean="0">
                <a:solidFill>
                  <a:srgbClr val="0000FF"/>
                </a:solidFill>
              </a:rPr>
              <a:t>REAL</a:t>
            </a:r>
            <a:r>
              <a:rPr lang="de-CH" smtClean="0">
                <a:solidFill>
                  <a:srgbClr val="0000FF"/>
                </a:solidFill>
              </a:rPr>
              <a:t>)</a:t>
            </a:r>
            <a:br>
              <a:rPr lang="de-CH" smtClean="0">
                <a:solidFill>
                  <a:srgbClr val="0000FF"/>
                </a:solidFill>
              </a:rPr>
            </a:br>
            <a:r>
              <a:rPr lang="de-CH" smtClean="0"/>
              <a:t>		</a:t>
            </a:r>
            <a:r>
              <a:rPr lang="de-CH" smtClean="0">
                <a:solidFill>
                  <a:srgbClr val="990000"/>
                </a:solidFill>
              </a:rPr>
              <a:t>-- Setzt Temperaturwert auf </a:t>
            </a:r>
            <a:r>
              <a:rPr lang="de-CH" i="1" smtClean="0">
                <a:solidFill>
                  <a:srgbClr val="0000FF"/>
                </a:solidFill>
              </a:rPr>
              <a:t>u</a:t>
            </a:r>
            <a:r>
              <a:rPr lang="de-CH" smtClean="0">
                <a:solidFill>
                  <a:srgbClr val="990000"/>
                </a:solidFill>
              </a:rPr>
              <a:t>.</a:t>
            </a:r>
          </a:p>
          <a:p>
            <a:r>
              <a:rPr lang="de-CH" smtClean="0">
                <a:solidFill>
                  <a:srgbClr val="FF0000"/>
                </a:solidFill>
              </a:rPr>
              <a:t>	</a:t>
            </a:r>
            <a:r>
              <a:rPr lang="de-CH" b="1" smtClean="0">
                <a:solidFill>
                  <a:srgbClr val="000099"/>
                </a:solidFill>
              </a:rPr>
              <a:t>require</a:t>
            </a:r>
          </a:p>
          <a:p>
            <a:r>
              <a:rPr lang="de-CH" smtClean="0"/>
              <a:t>		</a:t>
            </a:r>
            <a:r>
              <a:rPr lang="de-CH" smtClean="0">
                <a:solidFill>
                  <a:srgbClr val="0000FF"/>
                </a:solidFill>
              </a:rPr>
              <a:t>not_under_minimum: </a:t>
            </a:r>
            <a:r>
              <a:rPr lang="de-CH" i="1" smtClean="0">
                <a:solidFill>
                  <a:srgbClr val="0000FF"/>
                </a:solidFill>
              </a:rPr>
              <a:t>u</a:t>
            </a:r>
            <a:r>
              <a:rPr lang="de-CH" smtClean="0">
                <a:solidFill>
                  <a:srgbClr val="0000FF"/>
                </a:solidFill>
              </a:rPr>
              <a:t> &gt;= -273</a:t>
            </a:r>
          </a:p>
          <a:p>
            <a:r>
              <a:rPr lang="de-CH" smtClean="0">
                <a:solidFill>
                  <a:srgbClr val="0000FF"/>
                </a:solidFill>
              </a:rPr>
              <a:t>		not_above_maximum: </a:t>
            </a:r>
            <a:r>
              <a:rPr lang="de-CH" i="1" smtClean="0">
                <a:solidFill>
                  <a:srgbClr val="0000FF"/>
                </a:solidFill>
              </a:rPr>
              <a:t>u</a:t>
            </a:r>
            <a:r>
              <a:rPr lang="de-CH" smtClean="0">
                <a:solidFill>
                  <a:srgbClr val="0000FF"/>
                </a:solidFill>
              </a:rPr>
              <a:t> &lt;= 2000</a:t>
            </a:r>
          </a:p>
          <a:p>
            <a:r>
              <a:rPr lang="de-CH" b="1" smtClean="0">
                <a:solidFill>
                  <a:schemeClr val="accent2"/>
                </a:solidFill>
              </a:rPr>
              <a:t>	</a:t>
            </a:r>
            <a:r>
              <a:rPr lang="de-CH" b="1" smtClean="0">
                <a:solidFill>
                  <a:srgbClr val="000099"/>
                </a:solidFill>
              </a:rPr>
              <a:t>do</a:t>
            </a:r>
            <a:r>
              <a:rPr lang="de-CH" smtClean="0"/>
              <a:t/>
            </a:r>
            <a:br>
              <a:rPr lang="de-CH" smtClean="0"/>
            </a:br>
            <a:r>
              <a:rPr lang="de-CH" smtClean="0"/>
              <a:t>		</a:t>
            </a:r>
            <a:r>
              <a:rPr lang="de-CH" i="1" smtClean="0">
                <a:solidFill>
                  <a:srgbClr val="0000FF"/>
                </a:solidFill>
              </a:rPr>
              <a:t>temperature</a:t>
            </a:r>
            <a:r>
              <a:rPr lang="de-CH" smtClean="0">
                <a:solidFill>
                  <a:srgbClr val="0000FF"/>
                </a:solidFill>
              </a:rPr>
              <a:t> := </a:t>
            </a:r>
            <a:r>
              <a:rPr lang="de-CH" i="1" smtClean="0">
                <a:solidFill>
                  <a:srgbClr val="0000FF"/>
                </a:solidFill>
              </a:rPr>
              <a:t>u</a:t>
            </a:r>
            <a:r>
              <a:rPr lang="de-CH" smtClean="0">
                <a:solidFill>
                  <a:srgbClr val="0000FF"/>
                </a:solidFill>
              </a:rPr>
              <a:t/>
            </a:r>
            <a:br>
              <a:rPr lang="de-CH" smtClean="0">
                <a:solidFill>
                  <a:srgbClr val="0000FF"/>
                </a:solidFill>
              </a:rPr>
            </a:br>
            <a:r>
              <a:rPr lang="de-CH" smtClean="0">
                <a:solidFill>
                  <a:srgbClr val="0000FF"/>
                </a:solidFill>
              </a:rPr>
              <a:t>		</a:t>
            </a:r>
            <a:r>
              <a:rPr lang="de-CH" i="1" smtClean="0">
                <a:solidFill>
                  <a:srgbClr val="0000FF"/>
                </a:solidFill>
              </a:rPr>
              <a:t>update_database</a:t>
            </a:r>
          </a:p>
          <a:p>
            <a:endParaRPr lang="de-CH" i="1" smtClean="0">
              <a:solidFill>
                <a:srgbClr val="0000FF"/>
              </a:solidFill>
            </a:endParaRPr>
          </a:p>
          <a:p>
            <a:r>
              <a:rPr lang="de-CH" smtClean="0"/>
              <a:t>	</a:t>
            </a:r>
            <a:r>
              <a:rPr lang="de-CH" b="1" smtClean="0">
                <a:solidFill>
                  <a:srgbClr val="000099"/>
                </a:solidFill>
              </a:rPr>
              <a:t>ensure</a:t>
            </a:r>
            <a:r>
              <a:rPr lang="de-CH" smtClean="0"/>
              <a:t/>
            </a:r>
            <a:br>
              <a:rPr lang="de-CH" smtClean="0"/>
            </a:br>
            <a:r>
              <a:rPr lang="de-CH" smtClean="0"/>
              <a:t>		</a:t>
            </a:r>
            <a:r>
              <a:rPr lang="de-CH" smtClean="0">
                <a:solidFill>
                  <a:srgbClr val="0000FF"/>
                </a:solidFill>
              </a:rPr>
              <a:t>temperature_set: </a:t>
            </a:r>
            <a:r>
              <a:rPr lang="de-CH" i="1" smtClean="0">
                <a:solidFill>
                  <a:srgbClr val="0000FF"/>
                </a:solidFill>
              </a:rPr>
              <a:t>temperature</a:t>
            </a:r>
            <a:r>
              <a:rPr lang="de-CH" smtClean="0">
                <a:solidFill>
                  <a:srgbClr val="0000FF"/>
                </a:solidFill>
              </a:rPr>
              <a:t> = </a:t>
            </a:r>
            <a:r>
              <a:rPr lang="de-CH" i="1" smtClean="0">
                <a:solidFill>
                  <a:srgbClr val="0000FF"/>
                </a:solidFill>
              </a:rPr>
              <a:t>u</a:t>
            </a:r>
            <a:r>
              <a:rPr lang="de-CH" smtClean="0">
                <a:solidFill>
                  <a:srgbClr val="0000FF"/>
                </a:solidFill>
              </a:rPr>
              <a:t/>
            </a:r>
            <a:br>
              <a:rPr lang="de-CH" smtClean="0">
                <a:solidFill>
                  <a:srgbClr val="0000FF"/>
                </a:solidFill>
              </a:rPr>
            </a:br>
            <a:r>
              <a:rPr lang="de-CH" smtClean="0"/>
              <a:t>	</a:t>
            </a:r>
          </a:p>
          <a:p>
            <a:r>
              <a:rPr lang="de-CH" b="1" smtClean="0">
                <a:solidFill>
                  <a:srgbClr val="000099"/>
                </a:solidFill>
              </a:rPr>
              <a:t>	end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2733" y="32068"/>
            <a:ext cx="8129587" cy="720725"/>
          </a:xfrm>
        </p:spPr>
        <p:txBody>
          <a:bodyPr/>
          <a:lstStyle/>
          <a:p>
            <a:r>
              <a:rPr lang="de-CH" noProof="0" dirty="0" smtClean="0"/>
              <a:t>Abstraktion</a:t>
            </a:r>
            <a:r>
              <a:rPr lang="de-CH" dirty="0" smtClean="0"/>
              <a:t> und </a:t>
            </a:r>
            <a:r>
              <a:rPr lang="de-CH" dirty="0" smtClean="0"/>
              <a:t>Kundenprivilegien</a:t>
            </a:r>
            <a:endParaRPr lang="de-CH" dirty="0"/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670830"/>
            <a:ext cx="9144000" cy="2605087"/>
          </a:xfrm>
        </p:spPr>
        <p:txBody>
          <a:bodyPr/>
          <a:lstStyle/>
          <a:p>
            <a:pPr defTabSz="914400">
              <a:lnSpc>
                <a:spcPct val="90000"/>
              </a:lnSpc>
            </a:pPr>
            <a:r>
              <a:rPr lang="de-CH" dirty="0" smtClean="0">
                <a:solidFill>
                  <a:srgbClr val="990000"/>
                </a:solidFill>
              </a:rPr>
              <a:t>Lesezugriff</a:t>
            </a:r>
            <a:r>
              <a:rPr lang="de-CH" dirty="0" smtClean="0"/>
              <a:t>, </a:t>
            </a:r>
            <a:r>
              <a:rPr lang="de-CH" dirty="0" smtClean="0">
                <a:solidFill>
                  <a:schemeClr val="tx1"/>
                </a:solidFill>
              </a:rPr>
              <a:t>falls das Attribut exportiert ist</a:t>
            </a:r>
          </a:p>
          <a:p>
            <a:pPr defTabSz="914400">
              <a:lnSpc>
                <a:spcPct val="90000"/>
              </a:lnSpc>
            </a:pPr>
            <a:r>
              <a:rPr lang="de-CH" i="1" dirty="0" smtClean="0">
                <a:solidFill>
                  <a:srgbClr val="0000FF"/>
                </a:solidFill>
              </a:rPr>
              <a:t>a1</a:t>
            </a:r>
            <a:r>
              <a:rPr lang="de-CH" sz="4000" dirty="0" smtClean="0">
                <a:solidFill>
                  <a:srgbClr val="0000FF"/>
                </a:solidFill>
              </a:rPr>
              <a:t>.</a:t>
            </a:r>
            <a:r>
              <a:rPr lang="de-CH" i="1" dirty="0" smtClean="0">
                <a:solidFill>
                  <a:srgbClr val="0000FF"/>
                </a:solidFill>
              </a:rPr>
              <a:t>x  </a:t>
            </a:r>
            <a:r>
              <a:rPr lang="de-CH" dirty="0" smtClean="0">
                <a:solidFill>
                  <a:schemeClr val="tx1"/>
                </a:solidFill>
              </a:rPr>
              <a:t>ist ein Ausdruck!</a:t>
            </a:r>
            <a:r>
              <a:rPr lang="de-CH" dirty="0" smtClean="0"/>
              <a:t> </a:t>
            </a:r>
          </a:p>
          <a:p>
            <a:pPr marL="539750" lvl="1" indent="-184150" defTabSz="914400">
              <a:lnSpc>
                <a:spcPct val="90000"/>
              </a:lnSpc>
            </a:pPr>
            <a:endParaRPr lang="de-CH" sz="900" dirty="0" smtClean="0"/>
          </a:p>
          <a:p>
            <a:pPr marL="539750" lvl="1" indent="-184150" defTabSz="914400">
              <a:lnSpc>
                <a:spcPct val="60000"/>
              </a:lnSpc>
            </a:pPr>
            <a:r>
              <a:rPr lang="de-CH" dirty="0" smtClean="0">
                <a:solidFill>
                  <a:schemeClr val="tx1"/>
                </a:solidFill>
              </a:rPr>
              <a:t> Eine Zuweisung </a:t>
            </a:r>
            <a:r>
              <a:rPr lang="de-CH" i="1" dirty="0" smtClean="0">
                <a:solidFill>
                  <a:srgbClr val="0000FF"/>
                </a:solidFill>
              </a:rPr>
              <a:t>a1</a:t>
            </a:r>
            <a:r>
              <a:rPr lang="de-CH" sz="4000" dirty="0" smtClean="0">
                <a:solidFill>
                  <a:srgbClr val="0000FF"/>
                </a:solidFill>
              </a:rPr>
              <a:t>.</a:t>
            </a:r>
            <a:r>
              <a:rPr lang="de-CH" i="1" dirty="0" smtClean="0">
                <a:solidFill>
                  <a:srgbClr val="0000FF"/>
                </a:solidFill>
              </a:rPr>
              <a:t>x</a:t>
            </a:r>
            <a:r>
              <a:rPr lang="de-CH" dirty="0" smtClean="0">
                <a:solidFill>
                  <a:srgbClr val="0000FF"/>
                </a:solidFill>
              </a:rPr>
              <a:t> := </a:t>
            </a:r>
            <a:r>
              <a:rPr lang="de-CH" i="1" dirty="0" smtClean="0">
                <a:solidFill>
                  <a:srgbClr val="0000FF"/>
                </a:solidFill>
              </a:rPr>
              <a:t>v</a:t>
            </a:r>
            <a:r>
              <a:rPr lang="de-CH" dirty="0" smtClean="0"/>
              <a:t>   wäre syntaktisch ungültig!</a:t>
            </a:r>
            <a:r>
              <a:rPr lang="de-CH" dirty="0" smtClean="0">
                <a:solidFill>
                  <a:schemeClr val="tx1"/>
                </a:solidFill>
              </a:rPr>
              <a:t>!</a:t>
            </a:r>
          </a:p>
          <a:p>
            <a:pPr defTabSz="914400">
              <a:lnSpc>
                <a:spcPct val="90000"/>
              </a:lnSpc>
            </a:pPr>
            <a:r>
              <a:rPr lang="de-CH" dirty="0" smtClean="0"/>
              <a:t> </a:t>
            </a:r>
            <a:br>
              <a:rPr lang="de-CH" dirty="0" smtClean="0"/>
            </a:br>
            <a:r>
              <a:rPr lang="de-CH" dirty="0" smtClean="0">
                <a:solidFill>
                  <a:schemeClr val="tx1"/>
                </a:solidFill>
              </a:rPr>
              <a:t>(Es würde einem Ausdruck etwas zuweisen, wie </a:t>
            </a:r>
            <a:r>
              <a:rPr lang="de-CH" dirty="0" err="1" smtClean="0">
                <a:solidFill>
                  <a:schemeClr val="tx1"/>
                </a:solidFill>
              </a:rPr>
              <a:t>z.B</a:t>
            </a:r>
            <a:r>
              <a:rPr lang="de-CH" dirty="0" smtClean="0">
                <a:solidFill>
                  <a:schemeClr val="tx1"/>
                </a:solidFill>
              </a:rPr>
              <a:t>:  </a:t>
            </a:r>
            <a:r>
              <a:rPr lang="de-CH" i="1" dirty="0" smtClean="0">
                <a:solidFill>
                  <a:srgbClr val="0000FF"/>
                </a:solidFill>
              </a:rPr>
              <a:t>a</a:t>
            </a:r>
            <a:r>
              <a:rPr lang="de-CH" dirty="0" smtClean="0">
                <a:solidFill>
                  <a:srgbClr val="0000FF"/>
                </a:solidFill>
              </a:rPr>
              <a:t> + </a:t>
            </a:r>
            <a:r>
              <a:rPr lang="de-CH" i="1" dirty="0" smtClean="0">
                <a:solidFill>
                  <a:srgbClr val="0000FF"/>
                </a:solidFill>
              </a:rPr>
              <a:t>b </a:t>
            </a:r>
            <a:r>
              <a:rPr lang="de-CH" dirty="0" smtClean="0">
                <a:solidFill>
                  <a:srgbClr val="0000FF"/>
                </a:solidFill>
              </a:rPr>
              <a:t>:= </a:t>
            </a:r>
            <a:r>
              <a:rPr lang="de-CH" i="1" dirty="0" smtClean="0">
                <a:solidFill>
                  <a:srgbClr val="0000FF"/>
                </a:solidFill>
              </a:rPr>
              <a:t>v  </a:t>
            </a:r>
            <a:r>
              <a:rPr lang="de-CH" dirty="0" smtClean="0">
                <a:solidFill>
                  <a:schemeClr val="tx1"/>
                </a:solidFill>
              </a:rPr>
              <a:t>)</a:t>
            </a:r>
            <a:endParaRPr lang="de-CH" dirty="0">
              <a:solidFill>
                <a:schemeClr val="tx1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69650" y="4967288"/>
            <a:ext cx="1409700" cy="411162"/>
            <a:chOff x="4032" y="2500"/>
            <a:chExt cx="973" cy="259"/>
          </a:xfrm>
        </p:grpSpPr>
        <p:sp>
          <p:nvSpPr>
            <p:cNvPr id="1118213" name="Line 5"/>
            <p:cNvSpPr>
              <a:spLocks noChangeShapeType="1"/>
            </p:cNvSpPr>
            <p:nvPr/>
          </p:nvSpPr>
          <p:spPr bwMode="auto">
            <a:xfrm flipV="1">
              <a:off x="4032" y="2500"/>
              <a:ext cx="973" cy="259"/>
            </a:xfrm>
            <a:prstGeom prst="line">
              <a:avLst/>
            </a:prstGeom>
            <a:noFill/>
            <a:ln w="19050">
              <a:solidFill>
                <a:srgbClr val="8B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18214" name="Line 6"/>
            <p:cNvSpPr>
              <a:spLocks noChangeShapeType="1"/>
            </p:cNvSpPr>
            <p:nvPr/>
          </p:nvSpPr>
          <p:spPr bwMode="auto">
            <a:xfrm flipH="1" flipV="1">
              <a:off x="4032" y="2500"/>
              <a:ext cx="973" cy="259"/>
            </a:xfrm>
            <a:prstGeom prst="line">
              <a:avLst/>
            </a:prstGeom>
            <a:noFill/>
            <a:ln w="19050">
              <a:solidFill>
                <a:srgbClr val="8B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476067" y="5729068"/>
            <a:ext cx="1389063" cy="411162"/>
            <a:chOff x="4032" y="2500"/>
            <a:chExt cx="973" cy="259"/>
          </a:xfrm>
        </p:grpSpPr>
        <p:sp>
          <p:nvSpPr>
            <p:cNvPr id="1118216" name="Line 8"/>
            <p:cNvSpPr>
              <a:spLocks noChangeShapeType="1"/>
            </p:cNvSpPr>
            <p:nvPr/>
          </p:nvSpPr>
          <p:spPr bwMode="auto">
            <a:xfrm flipV="1">
              <a:off x="4032" y="2500"/>
              <a:ext cx="973" cy="259"/>
            </a:xfrm>
            <a:prstGeom prst="line">
              <a:avLst/>
            </a:prstGeom>
            <a:noFill/>
            <a:ln w="19050">
              <a:solidFill>
                <a:srgbClr val="8B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18217" name="Line 9"/>
            <p:cNvSpPr>
              <a:spLocks noChangeShapeType="1"/>
            </p:cNvSpPr>
            <p:nvPr/>
          </p:nvSpPr>
          <p:spPr bwMode="auto">
            <a:xfrm flipH="1" flipV="1">
              <a:off x="4032" y="2500"/>
              <a:ext cx="973" cy="259"/>
            </a:xfrm>
            <a:prstGeom prst="line">
              <a:avLst/>
            </a:prstGeom>
            <a:noFill/>
            <a:ln w="19050">
              <a:solidFill>
                <a:srgbClr val="8B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217488" y="935419"/>
            <a:ext cx="5141912" cy="1274382"/>
          </a:xfrm>
          <a:prstGeom prst="roundRect">
            <a:avLst/>
          </a:prstGeom>
          <a:noFill/>
          <a:ln w="22225" algn="ctr">
            <a:solidFill>
              <a:srgbClr val="800000"/>
            </a:solidFill>
            <a:miter lim="800000"/>
            <a:headEnd/>
            <a:tailEnd type="none" w="lg" len="lg"/>
          </a:ln>
          <a:effectLst/>
        </p:spPr>
        <p:txBody>
          <a:bodyPr wrap="square" lIns="0" tIns="108000" rIns="0" bIns="0">
            <a:no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de-CH" dirty="0" smtClean="0">
                <a:solidFill>
                  <a:srgbClr val="000000"/>
                </a:solidFill>
              </a:rPr>
              <a:t>Wenn Klasse </a:t>
            </a:r>
            <a:r>
              <a:rPr lang="de-CH" i="1" dirty="0" smtClean="0">
                <a:solidFill>
                  <a:srgbClr val="3333FF"/>
                </a:solidFill>
              </a:rPr>
              <a:t>A</a:t>
            </a:r>
            <a:r>
              <a:rPr lang="de-CH" dirty="0" smtClean="0">
                <a:solidFill>
                  <a:srgbClr val="000000"/>
                </a:solidFill>
              </a:rPr>
              <a:t> ein Attribut 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i="1" dirty="0" smtClean="0">
                <a:solidFill>
                  <a:srgbClr val="000000"/>
                </a:solidFill>
              </a:rPr>
              <a:t> </a:t>
            </a:r>
            <a:r>
              <a:rPr lang="de-CH" dirty="0" smtClean="0">
                <a:solidFill>
                  <a:srgbClr val="000000"/>
                </a:solidFill>
              </a:rPr>
              <a:t>hat, was darf eine </a:t>
            </a:r>
            <a:r>
              <a:rPr lang="de-CH" dirty="0" smtClean="0">
                <a:solidFill>
                  <a:srgbClr val="000000"/>
                </a:solidFill>
              </a:rPr>
              <a:t>Kundenklasse </a:t>
            </a:r>
            <a:r>
              <a:rPr lang="de-CH" i="1" dirty="0" smtClean="0">
                <a:solidFill>
                  <a:srgbClr val="3333FF"/>
                </a:solidFill>
              </a:rPr>
              <a:t>C</a:t>
            </a:r>
            <a:r>
              <a:rPr lang="de-CH" dirty="0" smtClean="0">
                <a:solidFill>
                  <a:srgbClr val="000000"/>
                </a:solidFill>
              </a:rPr>
              <a:t>  mit </a:t>
            </a:r>
            <a:r>
              <a:rPr lang="de-CH" i="1" dirty="0" smtClean="0">
                <a:solidFill>
                  <a:srgbClr val="3333FF"/>
                </a:solidFill>
              </a:rPr>
              <a:t>a1.x </a:t>
            </a:r>
            <a:r>
              <a:rPr lang="de-CH" dirty="0" smtClean="0">
                <a:solidFill>
                  <a:srgbClr val="000000"/>
                </a:solidFill>
              </a:rPr>
              <a:t>tun, wobei </a:t>
            </a:r>
            <a:r>
              <a:rPr lang="de-CH" i="1" dirty="0" smtClean="0">
                <a:solidFill>
                  <a:srgbClr val="3333FF"/>
                </a:solidFill>
              </a:rPr>
              <a:t>a1</a:t>
            </a:r>
            <a:r>
              <a:rPr lang="de-CH" dirty="0" smtClean="0">
                <a:solidFill>
                  <a:srgbClr val="000000"/>
                </a:solidFill>
              </a:rPr>
              <a:t> vom Typ </a:t>
            </a:r>
            <a:r>
              <a:rPr lang="de-CH" i="1" dirty="0" smtClean="0">
                <a:solidFill>
                  <a:srgbClr val="3333FF"/>
                </a:solidFill>
              </a:rPr>
              <a:t>A</a:t>
            </a:r>
            <a:r>
              <a:rPr lang="de-CH" dirty="0" smtClean="0">
                <a:solidFill>
                  <a:srgbClr val="000000"/>
                </a:solidFill>
              </a:rPr>
              <a:t> ist?</a:t>
            </a:r>
            <a:endParaRPr lang="de-CH" dirty="0" smtClean="0">
              <a:solidFill>
                <a:srgbClr val="3333FF"/>
              </a:solidFill>
            </a:endParaRPr>
          </a:p>
        </p:txBody>
      </p:sp>
      <p:sp>
        <p:nvSpPr>
          <p:cNvPr id="30" name="Line 43"/>
          <p:cNvSpPr>
            <a:spLocks noChangeShapeType="1"/>
          </p:cNvSpPr>
          <p:nvPr/>
        </p:nvSpPr>
        <p:spPr bwMode="auto">
          <a:xfrm flipV="1">
            <a:off x="6733543" y="1109707"/>
            <a:ext cx="981056" cy="12929"/>
          </a:xfrm>
          <a:prstGeom prst="line">
            <a:avLst/>
          </a:prstGeom>
          <a:noFill/>
          <a:ln w="38100" cmpd="dbl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3333FF"/>
              </a:solidFill>
            </a:endParaRPr>
          </a:p>
        </p:txBody>
      </p:sp>
      <p:sp>
        <p:nvSpPr>
          <p:cNvPr id="31" name="Text Box 46"/>
          <p:cNvSpPr txBox="1">
            <a:spLocks noChangeArrowheads="1"/>
          </p:cNvSpPr>
          <p:nvPr/>
        </p:nvSpPr>
        <p:spPr bwMode="auto">
          <a:xfrm>
            <a:off x="5484783" y="1524383"/>
            <a:ext cx="1085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 smtClean="0">
                <a:solidFill>
                  <a:srgbClr val="3333FF"/>
                </a:solidFill>
              </a:rPr>
              <a:t>a1</a:t>
            </a:r>
            <a:r>
              <a:rPr lang="en-US" sz="1600" i="1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3333FF"/>
                </a:solidFill>
              </a:rPr>
              <a:t>: </a:t>
            </a:r>
            <a:r>
              <a:rPr lang="en-US" i="1" dirty="0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32" name="Text Box 47"/>
          <p:cNvSpPr txBox="1">
            <a:spLocks noChangeArrowheads="1"/>
          </p:cNvSpPr>
          <p:nvPr/>
        </p:nvSpPr>
        <p:spPr bwMode="auto">
          <a:xfrm>
            <a:off x="7013269" y="1235308"/>
            <a:ext cx="4891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3333FF"/>
                </a:solidFill>
              </a:rPr>
              <a:t>a1</a:t>
            </a:r>
            <a:endParaRPr lang="en-US" i="1" dirty="0">
              <a:solidFill>
                <a:srgbClr val="3333FF"/>
              </a:solidFill>
            </a:endParaRPr>
          </a:p>
        </p:txBody>
      </p:sp>
      <p:sp>
        <p:nvSpPr>
          <p:cNvPr id="33" name="Oval 5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07427" y="888990"/>
            <a:ext cx="1138877" cy="560838"/>
          </a:xfrm>
          <a:prstGeom prst="ellipse">
            <a:avLst/>
          </a:prstGeom>
          <a:solidFill>
            <a:srgbClr val="66FF99"/>
          </a:solidFill>
          <a:ln w="12700" algn="ctr">
            <a:noFill/>
            <a:round/>
            <a:headEnd/>
            <a:tailEnd/>
          </a:ln>
          <a:effectLst/>
          <a:scene3d>
            <a:camera prst="legacyPerspectiveBottomRight">
              <a:rot lat="900000" lon="0" rev="0"/>
            </a:camera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rgbClr val="66FF99"/>
            </a:extrusionClr>
          </a:sp3d>
        </p:spPr>
        <p:txBody>
          <a:bodyPr wrap="none" lIns="36000" tIns="36000" rIns="36000" bIns="36000" anchor="ctr">
            <a:flatTx/>
          </a:bodyPr>
          <a:lstStyle/>
          <a:p>
            <a:endParaRPr lang="en-US">
              <a:solidFill>
                <a:srgbClr val="3333FF"/>
              </a:solidFill>
            </a:endParaRPr>
          </a:p>
        </p:txBody>
      </p:sp>
      <p:sp>
        <p:nvSpPr>
          <p:cNvPr id="34" name="Text Box 5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60283" y="910007"/>
            <a:ext cx="1315947" cy="71350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algn="ctr"/>
            <a:r>
              <a:rPr lang="en-US" sz="2800" i="1" dirty="0">
                <a:solidFill>
                  <a:srgbClr val="3333FF"/>
                </a:solidFill>
              </a:rPr>
              <a:t>C</a:t>
            </a:r>
            <a:endParaRPr lang="en-US" sz="2800" dirty="0">
              <a:solidFill>
                <a:srgbClr val="3333FF"/>
              </a:solidFill>
            </a:endParaRPr>
          </a:p>
        </p:txBody>
      </p:sp>
      <p:sp>
        <p:nvSpPr>
          <p:cNvPr id="35" name="Oval 5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719846" y="841695"/>
            <a:ext cx="1138877" cy="560838"/>
          </a:xfrm>
          <a:prstGeom prst="ellipse">
            <a:avLst/>
          </a:prstGeom>
          <a:solidFill>
            <a:srgbClr val="66FF99"/>
          </a:solidFill>
          <a:ln w="12700" algn="ctr">
            <a:noFill/>
            <a:round/>
            <a:headEnd/>
            <a:tailEnd/>
          </a:ln>
          <a:effectLst/>
          <a:scene3d>
            <a:camera prst="legacyPerspectiveBottomRight">
              <a:rot lat="900000" lon="0" rev="0"/>
            </a:camera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rgbClr val="66FF99"/>
            </a:extrusionClr>
          </a:sp3d>
        </p:spPr>
        <p:txBody>
          <a:bodyPr wrap="none" lIns="36000" tIns="36000" rIns="36000" bIns="36000" anchor="ctr">
            <a:flatTx/>
          </a:bodyPr>
          <a:lstStyle/>
          <a:p>
            <a:endParaRPr lang="en-US">
              <a:solidFill>
                <a:srgbClr val="3333FF"/>
              </a:solidFill>
            </a:endParaRPr>
          </a:p>
        </p:txBody>
      </p:sp>
      <p:sp>
        <p:nvSpPr>
          <p:cNvPr id="36" name="Text Box 5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572702" y="862712"/>
            <a:ext cx="1315947" cy="50359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3333FF"/>
                </a:solidFill>
              </a:rPr>
              <a:t>A</a:t>
            </a:r>
            <a:endParaRPr lang="en-US" sz="2800" dirty="0">
              <a:solidFill>
                <a:srgbClr val="3333FF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64767" y="2399338"/>
            <a:ext cx="692150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21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56917" y="2399338"/>
            <a:ext cx="503237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22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591092" y="2693988"/>
            <a:ext cx="776287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7042" y="2479763"/>
            <a:ext cx="855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</a:rPr>
              <a:t>a1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25" name="Rectangle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420020" y="2393338"/>
            <a:ext cx="1080462" cy="576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26" name="Text Box 5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24800" y="3088712"/>
            <a:ext cx="1005849" cy="50359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en-US" sz="2800" dirty="0" smtClean="0">
                <a:solidFill>
                  <a:srgbClr val="3333FF"/>
                </a:solidFill>
              </a:rPr>
              <a:t>(</a:t>
            </a:r>
            <a:r>
              <a:rPr lang="en-US" sz="2800" i="1" dirty="0" smtClean="0">
                <a:solidFill>
                  <a:srgbClr val="3333FF"/>
                </a:solidFill>
              </a:rPr>
              <a:t>A</a:t>
            </a:r>
            <a:r>
              <a:rPr lang="en-US" sz="2800" dirty="0" smtClean="0">
                <a:solidFill>
                  <a:srgbClr val="3333FF"/>
                </a:solidFill>
              </a:rPr>
              <a:t>)</a:t>
            </a:r>
            <a:endParaRPr lang="en-US" sz="2800" dirty="0">
              <a:solidFill>
                <a:srgbClr val="3333FF"/>
              </a:solidFill>
            </a:endParaRPr>
          </a:p>
        </p:txBody>
      </p:sp>
      <p:sp>
        <p:nvSpPr>
          <p:cNvPr id="27" name="Text Box 5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58800" y="3046712"/>
            <a:ext cx="1005849" cy="50359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en-US" sz="2800" dirty="0" smtClean="0">
                <a:solidFill>
                  <a:srgbClr val="3333FF"/>
                </a:solidFill>
              </a:rPr>
              <a:t>(</a:t>
            </a:r>
            <a:r>
              <a:rPr lang="en-US" sz="2800" i="1" dirty="0" smtClean="0">
                <a:solidFill>
                  <a:srgbClr val="3333FF"/>
                </a:solidFill>
              </a:rPr>
              <a:t>C</a:t>
            </a:r>
            <a:r>
              <a:rPr lang="en-US" sz="1800" i="1" dirty="0" smtClean="0">
                <a:solidFill>
                  <a:srgbClr val="3333FF"/>
                </a:solidFill>
              </a:rPr>
              <a:t> </a:t>
            </a:r>
            <a:r>
              <a:rPr lang="en-US" sz="2800" dirty="0" smtClean="0">
                <a:solidFill>
                  <a:srgbClr val="3333FF"/>
                </a:solidFill>
              </a:rPr>
              <a:t>)</a:t>
            </a:r>
            <a:endParaRPr lang="en-US" sz="2800" dirty="0">
              <a:solidFill>
                <a:srgbClr val="3333FF"/>
              </a:solidFill>
            </a:endParaRPr>
          </a:p>
        </p:txBody>
      </p:sp>
      <p:sp>
        <p:nvSpPr>
          <p:cNvPr id="37" name="Text Box 47"/>
          <p:cNvSpPr txBox="1">
            <a:spLocks noChangeArrowheads="1"/>
          </p:cNvSpPr>
          <p:nvPr/>
        </p:nvSpPr>
        <p:spPr bwMode="auto">
          <a:xfrm>
            <a:off x="8425126" y="1542984"/>
            <a:ext cx="4891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3333FF"/>
                </a:solidFill>
              </a:rPr>
              <a:t>x</a:t>
            </a:r>
            <a:endParaRPr lang="en-US" i="1" dirty="0">
              <a:solidFill>
                <a:srgbClr val="3333FF"/>
              </a:solidFill>
            </a:endParaRPr>
          </a:p>
        </p:txBody>
      </p:sp>
      <p:sp>
        <p:nvSpPr>
          <p:cNvPr id="38" name="Rectangle 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37245" y="2379210"/>
            <a:ext cx="503237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529880" y="2476888"/>
            <a:ext cx="476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</a:rPr>
              <a:t>x</a:t>
            </a:r>
            <a:endParaRPr lang="en-US" sz="1800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82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8" y="115888"/>
            <a:ext cx="8712200" cy="435655"/>
          </a:xfrm>
        </p:spPr>
        <p:txBody>
          <a:bodyPr/>
          <a:lstStyle/>
          <a:p>
            <a:r>
              <a:rPr lang="de-CH" sz="2600" smtClean="0"/>
              <a:t>Exportieren (als public deklarieren) eines Attributes</a:t>
            </a:r>
            <a:endParaRPr lang="de-CH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CH" dirty="0" smtClean="0"/>
              <a:t>Ein Attribut exportieren heisst in Eiffel, (nur) seine Leserechte zu exportieren.</a:t>
            </a:r>
          </a:p>
          <a:p>
            <a:pPr>
              <a:spcBef>
                <a:spcPts val="0"/>
              </a:spcBef>
            </a:pPr>
            <a:endParaRPr lang="de-CH" dirty="0" smtClean="0"/>
          </a:p>
          <a:p>
            <a:pPr>
              <a:spcBef>
                <a:spcPts val="0"/>
              </a:spcBef>
            </a:pPr>
            <a:r>
              <a:rPr lang="de-CH" dirty="0" smtClean="0"/>
              <a:t>Von ausserhalb erkennt man es nicht als Attribut, nur als </a:t>
            </a:r>
            <a:r>
              <a:rPr lang="de-CH" b="1" dirty="0" smtClean="0">
                <a:solidFill>
                  <a:srgbClr val="990000"/>
                </a:solidFill>
              </a:rPr>
              <a:t>Abfrage</a:t>
            </a:r>
            <a:r>
              <a:rPr lang="de-CH" dirty="0" smtClean="0"/>
              <a:t>: es könnte auch eine Funktion sein.</a:t>
            </a:r>
          </a:p>
          <a:p>
            <a:pPr>
              <a:spcBef>
                <a:spcPts val="0"/>
              </a:spcBef>
            </a:pPr>
            <a:endParaRPr lang="de-CH" dirty="0" smtClean="0"/>
          </a:p>
          <a:p>
            <a:pPr>
              <a:spcBef>
                <a:spcPts val="0"/>
              </a:spcBef>
            </a:pPr>
            <a:r>
              <a:rPr lang="de-CH" dirty="0" smtClean="0"/>
              <a:t>In C++, Java und C#, werden mit der </a:t>
            </a:r>
            <a:r>
              <a:rPr lang="de-CH" dirty="0" err="1" smtClean="0"/>
              <a:t>public</a:t>
            </a:r>
            <a:r>
              <a:rPr lang="de-CH" dirty="0" smtClean="0"/>
              <a:t>-Deklaration eines Attributs</a:t>
            </a:r>
            <a:r>
              <a:rPr lang="de-CH" dirty="0" smtClean="0">
                <a:solidFill>
                  <a:srgbClr val="009900"/>
                </a:solidFill>
              </a:rPr>
              <a:t>* </a:t>
            </a:r>
            <a:r>
              <a:rPr lang="de-CH" i="1" dirty="0" smtClean="0">
                <a:solidFill>
                  <a:srgbClr val="3333FF"/>
                </a:solidFill>
              </a:rPr>
              <a:t>x </a:t>
            </a:r>
            <a:r>
              <a:rPr lang="de-CH" dirty="0" smtClean="0"/>
              <a:t> sowohl Schreib- als auch Leserechte exportiert: </a:t>
            </a:r>
          </a:p>
          <a:p>
            <a:pPr lvl="1">
              <a:spcBef>
                <a:spcPct val="0"/>
              </a:spcBef>
            </a:pPr>
            <a:r>
              <a:rPr lang="de-CH" dirty="0" smtClean="0"/>
              <a:t>	</a:t>
            </a:r>
            <a:r>
              <a:rPr lang="de-CH" i="1" dirty="0" smtClean="0">
                <a:solidFill>
                  <a:srgbClr val="0000FF"/>
                </a:solidFill>
              </a:rPr>
              <a:t>v</a:t>
            </a:r>
            <a:r>
              <a:rPr lang="de-CH" dirty="0" smtClean="0">
                <a:solidFill>
                  <a:srgbClr val="0000FF"/>
                </a:solidFill>
              </a:rPr>
              <a:t>        := </a:t>
            </a:r>
            <a:r>
              <a:rPr lang="de-CH" i="1" dirty="0" smtClean="0">
                <a:solidFill>
                  <a:srgbClr val="0000FF"/>
                </a:solidFill>
              </a:rPr>
              <a:t>a1</a:t>
            </a:r>
            <a:r>
              <a:rPr lang="de-CH" sz="3600" dirty="0" smtClean="0">
                <a:solidFill>
                  <a:srgbClr val="0000FF"/>
                </a:solidFill>
              </a:rPr>
              <a:t>.</a:t>
            </a:r>
            <a:r>
              <a:rPr lang="de-CH" i="1" dirty="0" smtClean="0">
                <a:solidFill>
                  <a:srgbClr val="0000FF"/>
                </a:solidFill>
              </a:rPr>
              <a:t>x</a:t>
            </a:r>
          </a:p>
          <a:p>
            <a:pPr lvl="1">
              <a:spcBef>
                <a:spcPct val="0"/>
              </a:spcBef>
            </a:pPr>
            <a:endParaRPr lang="de-CH" i="1" dirty="0" smtClean="0">
              <a:solidFill>
                <a:srgbClr val="0000FF"/>
              </a:solidFill>
            </a:endParaRPr>
          </a:p>
          <a:p>
            <a:pPr lvl="1">
              <a:lnSpc>
                <a:spcPct val="70000"/>
              </a:lnSpc>
              <a:spcBef>
                <a:spcPct val="0"/>
              </a:spcBef>
            </a:pPr>
            <a:r>
              <a:rPr lang="de-CH" i="1" dirty="0" smtClean="0">
                <a:solidFill>
                  <a:srgbClr val="0000FF"/>
                </a:solidFill>
              </a:rPr>
              <a:t>a1</a:t>
            </a:r>
            <a:r>
              <a:rPr lang="de-CH" sz="3600" dirty="0" smtClean="0">
                <a:solidFill>
                  <a:srgbClr val="0000FF"/>
                </a:solidFill>
              </a:rPr>
              <a:t>.</a:t>
            </a:r>
            <a:r>
              <a:rPr lang="de-CH" i="1" dirty="0" smtClean="0">
                <a:solidFill>
                  <a:srgbClr val="0000FF"/>
                </a:solidFill>
              </a:rPr>
              <a:t>x</a:t>
            </a:r>
            <a:r>
              <a:rPr lang="de-CH" dirty="0" smtClean="0">
                <a:solidFill>
                  <a:srgbClr val="0000FF"/>
                </a:solidFill>
              </a:rPr>
              <a:t>    := </a:t>
            </a:r>
            <a:r>
              <a:rPr lang="de-CH" i="1" dirty="0" smtClean="0">
                <a:solidFill>
                  <a:srgbClr val="0000FF"/>
                </a:solidFill>
              </a:rPr>
              <a:t>v</a:t>
            </a:r>
            <a:endParaRPr lang="de-CH" dirty="0" smtClean="0"/>
          </a:p>
          <a:p>
            <a:endParaRPr lang="de-CH" sz="1200" dirty="0" smtClean="0"/>
          </a:p>
          <a:p>
            <a:pPr>
              <a:spcBef>
                <a:spcPts val="0"/>
              </a:spcBef>
            </a:pPr>
            <a:r>
              <a:rPr lang="de-CH" dirty="0" smtClean="0"/>
              <a:t>Dies führt dazu, dass es fast immer eine schlechte Idee ist, ein Attribut zu exportieren.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010157" y="6165545"/>
            <a:ext cx="3959679" cy="457200"/>
          </a:xfrm>
          <a:prstGeom prst="roundRect">
            <a:avLst/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sz="2400" kern="1200" dirty="0" smtClean="0">
                <a:solidFill>
                  <a:srgbClr val="009900"/>
                </a:solidFill>
                <a:latin typeface="Comic Sans MS" pitchFamily="66" charset="0"/>
                <a:ea typeface="+mn-ea"/>
                <a:cs typeface="+mn-cs"/>
              </a:rPr>
              <a:t>* (</a:t>
            </a:r>
            <a:r>
              <a:rPr lang="fr-FR" sz="2400" kern="1200" dirty="0" err="1" smtClean="0">
                <a:solidFill>
                  <a:srgbClr val="009900"/>
                </a:solidFill>
                <a:latin typeface="Comic Sans MS" pitchFamily="66" charset="0"/>
                <a:ea typeface="+mn-ea"/>
                <a:cs typeface="+mn-cs"/>
              </a:rPr>
              <a:t>field</a:t>
            </a:r>
            <a:r>
              <a:rPr lang="fr-FR" sz="2400" kern="1200" dirty="0" smtClean="0">
                <a:solidFill>
                  <a:srgbClr val="009900"/>
                </a:solidFill>
                <a:latin typeface="Comic Sans MS" pitchFamily="66" charset="0"/>
                <a:ea typeface="+mn-ea"/>
                <a:cs typeface="+mn-cs"/>
              </a:rPr>
              <a:t>, </a:t>
            </a:r>
            <a:r>
              <a:rPr lang="fr-FR" sz="2400" kern="1200" dirty="0" err="1" smtClean="0">
                <a:solidFill>
                  <a:srgbClr val="009900"/>
                </a:solidFill>
                <a:latin typeface="Comic Sans MS" pitchFamily="66" charset="0"/>
                <a:ea typeface="+mn-ea"/>
                <a:cs typeface="+mn-cs"/>
              </a:rPr>
              <a:t>member</a:t>
            </a:r>
            <a:r>
              <a:rPr lang="fr-FR" sz="2400" kern="1200" dirty="0" smtClean="0">
                <a:solidFill>
                  <a:srgbClr val="009900"/>
                </a:solidFill>
                <a:latin typeface="Comic Sans MS" pitchFamily="66" charset="0"/>
                <a:ea typeface="+mn-ea"/>
                <a:cs typeface="+mn-cs"/>
              </a:rPr>
              <a:t> variable)</a:t>
            </a:r>
            <a:endParaRPr lang="fr-FR" sz="2400" kern="1200" dirty="0">
              <a:solidFill>
                <a:srgbClr val="009900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32" name="Text Box 8"/>
          <p:cNvSpPr txBox="1">
            <a:spLocks noChangeArrowheads="1"/>
          </p:cNvSpPr>
          <p:nvPr/>
        </p:nvSpPr>
        <p:spPr bwMode="auto">
          <a:xfrm>
            <a:off x="7743825" y="3508375"/>
            <a:ext cx="1400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Comic Sans MS" pitchFamily="66" charset="0"/>
              </a:rPr>
              <a:t>Feature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513053" name="Text Box 29"/>
          <p:cNvSpPr txBox="1">
            <a:spLocks noChangeArrowheads="1"/>
          </p:cNvSpPr>
          <p:nvPr/>
        </p:nvSpPr>
        <p:spPr bwMode="auto">
          <a:xfrm>
            <a:off x="7743825" y="3508375"/>
            <a:ext cx="1400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990000"/>
                </a:solidFill>
                <a:latin typeface="Comic Sans MS" pitchFamily="66" charset="0"/>
              </a:rPr>
              <a:t>Feature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Features: die ganze Wahrheit</a:t>
            </a:r>
            <a:endParaRPr lang="de-CH" dirty="0" smtClean="0"/>
          </a:p>
        </p:txBody>
      </p:sp>
      <p:sp>
        <p:nvSpPr>
          <p:cNvPr id="513027" name="Text Box 3"/>
          <p:cNvSpPr txBox="1">
            <a:spLocks noChangeArrowheads="1"/>
          </p:cNvSpPr>
          <p:nvPr/>
        </p:nvSpPr>
        <p:spPr bwMode="auto">
          <a:xfrm>
            <a:off x="1669609" y="1673140"/>
            <a:ext cx="1796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990000"/>
                </a:solidFill>
                <a:latin typeface="Comic Sans MS" pitchFamily="66" charset="0"/>
              </a:rPr>
              <a:t>Befehl</a:t>
            </a:r>
            <a:endParaRPr lang="en-US" b="1" dirty="0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513028" name="Text Box 4"/>
          <p:cNvSpPr txBox="1">
            <a:spLocks noChangeArrowheads="1"/>
          </p:cNvSpPr>
          <p:nvPr/>
        </p:nvSpPr>
        <p:spPr bwMode="auto">
          <a:xfrm>
            <a:off x="1122220" y="4841210"/>
            <a:ext cx="1567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990000"/>
                </a:solidFill>
                <a:latin typeface="Comic Sans MS" pitchFamily="66" charset="0"/>
              </a:rPr>
              <a:t>Abfrage</a:t>
            </a:r>
            <a:endParaRPr lang="en-US" b="1" dirty="0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513029" name="Text Box 5"/>
          <p:cNvSpPr txBox="1">
            <a:spLocks noChangeArrowheads="1"/>
          </p:cNvSpPr>
          <p:nvPr/>
        </p:nvSpPr>
        <p:spPr bwMode="auto">
          <a:xfrm>
            <a:off x="77788" y="337978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mic Sans MS" pitchFamily="66" charset="0"/>
              </a:rPr>
              <a:t>Feature</a:t>
            </a:r>
          </a:p>
        </p:txBody>
      </p:sp>
      <p:sp>
        <p:nvSpPr>
          <p:cNvPr id="513030" name="AutoShape 6"/>
          <p:cNvSpPr>
            <a:spLocks noChangeArrowheads="1"/>
          </p:cNvSpPr>
          <p:nvPr/>
        </p:nvSpPr>
        <p:spPr bwMode="auto">
          <a:xfrm>
            <a:off x="4049713" y="4133850"/>
            <a:ext cx="1214437" cy="339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err="1" smtClean="0">
                <a:solidFill>
                  <a:srgbClr val="993300"/>
                </a:solidFill>
                <a:latin typeface="Comic Sans MS" pitchFamily="66" charset="0"/>
              </a:rPr>
              <a:t>Funktion</a:t>
            </a:r>
            <a:endParaRPr lang="en-US" sz="2000" dirty="0">
              <a:solidFill>
                <a:srgbClr val="993300"/>
              </a:solidFill>
              <a:latin typeface="Comic Sans MS" pitchFamily="66" charset="0"/>
            </a:endParaRPr>
          </a:p>
        </p:txBody>
      </p:sp>
      <p:sp>
        <p:nvSpPr>
          <p:cNvPr id="513031" name="Text Box 7"/>
          <p:cNvSpPr txBox="1">
            <a:spLocks noChangeArrowheads="1"/>
          </p:cNvSpPr>
          <p:nvPr/>
        </p:nvSpPr>
        <p:spPr bwMode="auto">
          <a:xfrm>
            <a:off x="1266825" y="2724150"/>
            <a:ext cx="15013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err="1" smtClean="0">
                <a:solidFill>
                  <a:srgbClr val="006600"/>
                </a:solidFill>
                <a:latin typeface="Comic Sans MS" pitchFamily="66" charset="0"/>
              </a:rPr>
              <a:t>Kein</a:t>
            </a:r>
            <a:r>
              <a:rPr lang="en-US" sz="1600" b="1" dirty="0" smtClean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  <a:latin typeface="Comic Sans MS" pitchFamily="66" charset="0"/>
              </a:rPr>
              <a:t>Resultat</a:t>
            </a:r>
            <a:endParaRPr lang="en-US" sz="1600" b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513033" name="Text Box 9"/>
          <p:cNvSpPr txBox="1">
            <a:spLocks noChangeArrowheads="1"/>
          </p:cNvSpPr>
          <p:nvPr/>
        </p:nvSpPr>
        <p:spPr bwMode="auto">
          <a:xfrm>
            <a:off x="2947988" y="5124450"/>
            <a:ext cx="1069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err="1" smtClean="0">
                <a:solidFill>
                  <a:srgbClr val="0033CC"/>
                </a:solidFill>
                <a:latin typeface="Comic Sans MS" pitchFamily="66" charset="0"/>
              </a:rPr>
              <a:t>Speicher</a:t>
            </a:r>
            <a:endParaRPr lang="en-US" sz="1600" b="1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513034" name="Text Box 10"/>
          <p:cNvSpPr txBox="1">
            <a:spLocks noChangeArrowheads="1"/>
          </p:cNvSpPr>
          <p:nvPr/>
        </p:nvSpPr>
        <p:spPr bwMode="auto">
          <a:xfrm>
            <a:off x="2908300" y="4676775"/>
            <a:ext cx="1366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err="1" smtClean="0">
                <a:solidFill>
                  <a:srgbClr val="0033CC"/>
                </a:solidFill>
                <a:latin typeface="Comic Sans MS" pitchFamily="66" charset="0"/>
              </a:rPr>
              <a:t>Berechnung</a:t>
            </a:r>
            <a:endParaRPr lang="en-US" sz="1600" b="1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314325" y="729268"/>
            <a:ext cx="1819275" cy="923330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i="1" dirty="0" smtClean="0">
                <a:solidFill>
                  <a:srgbClr val="006600"/>
                </a:solidFill>
              </a:rPr>
              <a:t>Kunden-Ansicht</a:t>
            </a:r>
            <a:r>
              <a:rPr lang="de-CH" sz="2000" i="1" dirty="0" smtClean="0">
                <a:solidFill>
                  <a:srgbClr val="006600"/>
                </a:solidFill>
              </a:rPr>
              <a:t/>
            </a:r>
            <a:br>
              <a:rPr lang="de-CH" sz="2000" i="1" dirty="0" smtClean="0">
                <a:solidFill>
                  <a:srgbClr val="006600"/>
                </a:solidFill>
              </a:rPr>
            </a:br>
            <a:r>
              <a:rPr lang="de-CH" sz="2000" i="1" dirty="0" smtClean="0">
                <a:solidFill>
                  <a:srgbClr val="006600"/>
                </a:solidFill>
              </a:rPr>
              <a:t>(Spezifikation)</a:t>
            </a:r>
            <a:endParaRPr lang="de-CH" sz="2000" i="1" dirty="0">
              <a:solidFill>
                <a:srgbClr val="006600"/>
              </a:solidFill>
            </a:endParaRP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6600825" y="1000125"/>
            <a:ext cx="2131193" cy="61555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i="1" dirty="0" smtClean="0">
                <a:solidFill>
                  <a:srgbClr val="0033CC"/>
                </a:solidFill>
              </a:rPr>
              <a:t>Interne Ansicht (</a:t>
            </a:r>
            <a:r>
              <a:rPr lang="de-CH" sz="2000" i="1" dirty="0" err="1" smtClean="0">
                <a:solidFill>
                  <a:srgbClr val="0033CC"/>
                </a:solidFill>
              </a:rPr>
              <a:t>Implementation</a:t>
            </a:r>
            <a:r>
              <a:rPr lang="de-CH" sz="2000" i="1" dirty="0" smtClean="0">
                <a:solidFill>
                  <a:srgbClr val="0033CC"/>
                </a:solidFill>
              </a:rPr>
              <a:t>)</a:t>
            </a:r>
            <a:endParaRPr lang="de-CH" sz="2000" i="1" dirty="0">
              <a:solidFill>
                <a:srgbClr val="0033CC"/>
              </a:solidFill>
            </a:endParaRPr>
          </a:p>
        </p:txBody>
      </p:sp>
      <p:sp>
        <p:nvSpPr>
          <p:cNvPr id="513037" name="Line 13"/>
          <p:cNvSpPr>
            <a:spLocks noChangeShapeType="1"/>
          </p:cNvSpPr>
          <p:nvPr/>
        </p:nvSpPr>
        <p:spPr bwMode="auto">
          <a:xfrm flipV="1">
            <a:off x="985838" y="2053086"/>
            <a:ext cx="730819" cy="1320351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38" name="Line 14"/>
          <p:cNvSpPr>
            <a:spLocks noChangeShapeType="1"/>
          </p:cNvSpPr>
          <p:nvPr/>
        </p:nvSpPr>
        <p:spPr bwMode="auto">
          <a:xfrm>
            <a:off x="2471738" y="5232400"/>
            <a:ext cx="1443037" cy="512763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39" name="Text Box 15"/>
          <p:cNvSpPr txBox="1">
            <a:spLocks noChangeArrowheads="1"/>
          </p:cNvSpPr>
          <p:nvPr/>
        </p:nvSpPr>
        <p:spPr bwMode="auto">
          <a:xfrm>
            <a:off x="1342852" y="3904211"/>
            <a:ext cx="16843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 b="1" dirty="0" smtClean="0">
                <a:solidFill>
                  <a:srgbClr val="006600"/>
                </a:solidFill>
                <a:latin typeface="Comic Sans MS" pitchFamily="66" charset="0"/>
              </a:rPr>
              <a:t>Gibt Resultat zurück</a:t>
            </a:r>
            <a:endParaRPr lang="de-CH" sz="1600" b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513040" name="Line 16"/>
          <p:cNvSpPr>
            <a:spLocks noChangeShapeType="1"/>
          </p:cNvSpPr>
          <p:nvPr/>
        </p:nvSpPr>
        <p:spPr bwMode="auto">
          <a:xfrm>
            <a:off x="1014413" y="3756025"/>
            <a:ext cx="690562" cy="1150938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41" name="Line 17"/>
          <p:cNvSpPr>
            <a:spLocks noChangeShapeType="1"/>
          </p:cNvSpPr>
          <p:nvPr/>
        </p:nvSpPr>
        <p:spPr bwMode="auto">
          <a:xfrm flipV="1">
            <a:off x="2547938" y="4306888"/>
            <a:ext cx="1509712" cy="630237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42" name="AutoShape 18"/>
          <p:cNvSpPr>
            <a:spLocks noChangeArrowheads="1"/>
          </p:cNvSpPr>
          <p:nvPr/>
        </p:nvSpPr>
        <p:spPr bwMode="auto">
          <a:xfrm>
            <a:off x="4021138" y="5562600"/>
            <a:ext cx="1462087" cy="339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err="1" smtClean="0">
                <a:solidFill>
                  <a:srgbClr val="993300"/>
                </a:solidFill>
                <a:latin typeface="Comic Sans MS" pitchFamily="66" charset="0"/>
              </a:rPr>
              <a:t>Attribut</a:t>
            </a:r>
            <a:endParaRPr lang="en-US" sz="2000" dirty="0">
              <a:solidFill>
                <a:srgbClr val="993300"/>
              </a:solidFill>
              <a:latin typeface="Comic Sans MS" pitchFamily="66" charset="0"/>
            </a:endParaRPr>
          </a:p>
        </p:txBody>
      </p:sp>
      <p:sp>
        <p:nvSpPr>
          <p:cNvPr id="513043" name="AutoShape 19"/>
          <p:cNvSpPr>
            <a:spLocks noChangeArrowheads="1"/>
          </p:cNvSpPr>
          <p:nvPr/>
        </p:nvSpPr>
        <p:spPr bwMode="auto">
          <a:xfrm>
            <a:off x="3973513" y="1685925"/>
            <a:ext cx="1357312" cy="339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err="1" smtClean="0">
                <a:solidFill>
                  <a:srgbClr val="993300"/>
                </a:solidFill>
                <a:latin typeface="Comic Sans MS" pitchFamily="66" charset="0"/>
              </a:rPr>
              <a:t>Prozedur</a:t>
            </a:r>
            <a:endParaRPr lang="en-US" sz="2000" dirty="0">
              <a:solidFill>
                <a:srgbClr val="993300"/>
              </a:solidFill>
              <a:latin typeface="Comic Sans MS" pitchFamily="66" charset="0"/>
            </a:endParaRPr>
          </a:p>
        </p:txBody>
      </p:sp>
      <p:sp>
        <p:nvSpPr>
          <p:cNvPr id="513044" name="Line 20"/>
          <p:cNvSpPr>
            <a:spLocks noChangeShapeType="1"/>
          </p:cNvSpPr>
          <p:nvPr/>
        </p:nvSpPr>
        <p:spPr bwMode="auto">
          <a:xfrm flipV="1">
            <a:off x="2950234" y="1808958"/>
            <a:ext cx="974785" cy="45719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45" name="Text Box 21"/>
          <p:cNvSpPr txBox="1">
            <a:spLocks noChangeArrowheads="1"/>
          </p:cNvSpPr>
          <p:nvPr/>
        </p:nvSpPr>
        <p:spPr bwMode="auto">
          <a:xfrm>
            <a:off x="6777038" y="3733800"/>
            <a:ext cx="10699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err="1" smtClean="0">
                <a:solidFill>
                  <a:srgbClr val="0033CC"/>
                </a:solidFill>
                <a:latin typeface="Comic Sans MS" pitchFamily="66" charset="0"/>
              </a:rPr>
              <a:t>Speicher</a:t>
            </a:r>
            <a:endParaRPr lang="en-US" sz="1600" b="1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513046" name="Text Box 22"/>
          <p:cNvSpPr txBox="1">
            <a:spLocks noChangeArrowheads="1"/>
          </p:cNvSpPr>
          <p:nvPr/>
        </p:nvSpPr>
        <p:spPr bwMode="auto">
          <a:xfrm>
            <a:off x="6423025" y="3228975"/>
            <a:ext cx="1366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err="1" smtClean="0">
                <a:solidFill>
                  <a:srgbClr val="0033CC"/>
                </a:solidFill>
                <a:latin typeface="Comic Sans MS" pitchFamily="66" charset="0"/>
              </a:rPr>
              <a:t>Berechnung</a:t>
            </a:r>
            <a:endParaRPr lang="en-US" sz="1600" b="1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513047" name="Line 23"/>
          <p:cNvSpPr>
            <a:spLocks noChangeShapeType="1"/>
          </p:cNvSpPr>
          <p:nvPr/>
        </p:nvSpPr>
        <p:spPr bwMode="auto">
          <a:xfrm flipH="1">
            <a:off x="5624513" y="3870325"/>
            <a:ext cx="2233612" cy="1751013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48" name="Line 24"/>
          <p:cNvSpPr>
            <a:spLocks noChangeShapeType="1"/>
          </p:cNvSpPr>
          <p:nvPr/>
        </p:nvSpPr>
        <p:spPr bwMode="auto">
          <a:xfrm flipH="1" flipV="1">
            <a:off x="7243763" y="2868613"/>
            <a:ext cx="652462" cy="658812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49" name="Text Box 25"/>
          <p:cNvSpPr txBox="1">
            <a:spLocks noChangeArrowheads="1"/>
          </p:cNvSpPr>
          <p:nvPr/>
        </p:nvSpPr>
        <p:spPr bwMode="auto">
          <a:xfrm>
            <a:off x="5848710" y="2617788"/>
            <a:ext cx="1464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990000"/>
                </a:solidFill>
                <a:latin typeface="Comic Sans MS" pitchFamily="66" charset="0"/>
              </a:rPr>
              <a:t>Routine</a:t>
            </a:r>
          </a:p>
        </p:txBody>
      </p:sp>
      <p:sp>
        <p:nvSpPr>
          <p:cNvPr id="513050" name="Line 26"/>
          <p:cNvSpPr>
            <a:spLocks noChangeShapeType="1"/>
          </p:cNvSpPr>
          <p:nvPr/>
        </p:nvSpPr>
        <p:spPr bwMode="auto">
          <a:xfrm flipH="1" flipV="1">
            <a:off x="5476875" y="1860550"/>
            <a:ext cx="1023938" cy="817563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51" name="Line 27"/>
          <p:cNvSpPr>
            <a:spLocks noChangeShapeType="1"/>
          </p:cNvSpPr>
          <p:nvPr/>
        </p:nvSpPr>
        <p:spPr bwMode="auto">
          <a:xfrm flipH="1">
            <a:off x="5172074" y="3027871"/>
            <a:ext cx="1306363" cy="994853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52" name="Text Box 28"/>
          <p:cNvSpPr txBox="1">
            <a:spLocks noChangeArrowheads="1"/>
          </p:cNvSpPr>
          <p:nvPr/>
        </p:nvSpPr>
        <p:spPr bwMode="auto">
          <a:xfrm>
            <a:off x="76200" y="337978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990000"/>
                </a:solidFill>
                <a:latin typeface="Comic Sans MS" pitchFamily="66" charset="0"/>
              </a:rPr>
              <a:t>Feature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Getter-Funktionen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CH" noProof="0" smtClean="0"/>
              <a:t>In C++, Java und C# ist die Standardtechnik, um ein privates Attribut </a:t>
            </a:r>
            <a:r>
              <a:rPr lang="de-CH" i="1" noProof="0" smtClean="0">
                <a:solidFill>
                  <a:srgbClr val="3333FF"/>
                </a:solidFill>
              </a:rPr>
              <a:t>private_x</a:t>
            </a:r>
            <a:r>
              <a:rPr lang="de-CH" noProof="0" smtClean="0"/>
              <a:t> zu exportieren, das Exportieren einer zugehörigen </a:t>
            </a:r>
            <a:r>
              <a:rPr lang="de-CH" b="1" smtClean="0">
                <a:solidFill>
                  <a:srgbClr val="990000"/>
                </a:solidFill>
              </a:rPr>
              <a:t>G</a:t>
            </a:r>
            <a:r>
              <a:rPr lang="de-CH" b="1" noProof="0" smtClean="0">
                <a:solidFill>
                  <a:srgbClr val="990000"/>
                </a:solidFill>
              </a:rPr>
              <a:t>etter</a:t>
            </a:r>
            <a:r>
              <a:rPr lang="de-CH" b="1" smtClean="0">
                <a:solidFill>
                  <a:srgbClr val="990000"/>
                </a:solidFill>
              </a:rPr>
              <a:t>-F</a:t>
            </a:r>
            <a:r>
              <a:rPr lang="de-CH" b="1" noProof="0" smtClean="0">
                <a:solidFill>
                  <a:srgbClr val="990000"/>
                </a:solidFill>
              </a:rPr>
              <a:t>unktion</a:t>
            </a:r>
            <a:r>
              <a:rPr lang="de-CH" noProof="0" smtClean="0"/>
              <a:t>:</a:t>
            </a:r>
          </a:p>
          <a:p>
            <a:pPr>
              <a:spcBef>
                <a:spcPts val="0"/>
              </a:spcBef>
            </a:pPr>
            <a:endParaRPr lang="de-CH" sz="1200" noProof="0" smtClean="0"/>
          </a:p>
          <a:p>
            <a:pPr>
              <a:spcBef>
                <a:spcPts val="0"/>
              </a:spcBef>
            </a:pPr>
            <a:r>
              <a:rPr lang="de-CH" noProof="0" smtClean="0"/>
              <a:t>	</a:t>
            </a:r>
            <a:r>
              <a:rPr lang="de-CH" i="1" noProof="0" smtClean="0">
                <a:solidFill>
                  <a:srgbClr val="3333FF"/>
                </a:solidFill>
              </a:rPr>
              <a:t>x</a:t>
            </a:r>
            <a:r>
              <a:rPr lang="de-CH" sz="1600" i="1" noProof="0" smtClean="0">
                <a:solidFill>
                  <a:srgbClr val="3333FF"/>
                </a:solidFill>
              </a:rPr>
              <a:t> </a:t>
            </a:r>
            <a:r>
              <a:rPr lang="de-CH" noProof="0" smtClean="0">
                <a:solidFill>
                  <a:srgbClr val="3333FF"/>
                </a:solidFill>
              </a:rPr>
              <a:t>:</a:t>
            </a:r>
            <a:r>
              <a:rPr lang="de-CH" i="1" noProof="0" smtClean="0">
                <a:solidFill>
                  <a:srgbClr val="3333FF"/>
                </a:solidFill>
              </a:rPr>
              <a:t> T</a:t>
            </a:r>
          </a:p>
          <a:p>
            <a:pPr>
              <a:spcBef>
                <a:spcPts val="0"/>
              </a:spcBef>
            </a:pPr>
            <a:r>
              <a:rPr lang="de-CH" i="1" noProof="0" smtClean="0">
                <a:solidFill>
                  <a:srgbClr val="3333FF"/>
                </a:solidFill>
              </a:rPr>
              <a:t>		</a:t>
            </a:r>
            <a:r>
              <a:rPr lang="de-CH" b="1" noProof="0" smtClean="0">
                <a:solidFill>
                  <a:srgbClr val="002060"/>
                </a:solidFill>
              </a:rPr>
              <a:t>do</a:t>
            </a:r>
          </a:p>
          <a:p>
            <a:pPr>
              <a:spcBef>
                <a:spcPts val="0"/>
              </a:spcBef>
            </a:pPr>
            <a:r>
              <a:rPr lang="de-CH" i="1" noProof="0" smtClean="0">
                <a:solidFill>
                  <a:srgbClr val="3333FF"/>
                </a:solidFill>
              </a:rPr>
              <a:t>			</a:t>
            </a:r>
            <a:r>
              <a:rPr lang="de-CH" b="1" noProof="0" smtClean="0">
                <a:solidFill>
                  <a:srgbClr val="002060"/>
                </a:solidFill>
              </a:rPr>
              <a:t>Result</a:t>
            </a:r>
            <a:r>
              <a:rPr lang="de-CH" i="1" noProof="0" smtClean="0">
                <a:solidFill>
                  <a:srgbClr val="3333FF"/>
                </a:solidFill>
              </a:rPr>
              <a:t> </a:t>
            </a:r>
            <a:r>
              <a:rPr lang="de-CH" noProof="0" smtClean="0">
                <a:solidFill>
                  <a:srgbClr val="3333FF"/>
                </a:solidFill>
              </a:rPr>
              <a:t>:=</a:t>
            </a:r>
            <a:r>
              <a:rPr lang="de-CH" i="1" noProof="0" smtClean="0">
                <a:solidFill>
                  <a:srgbClr val="3333FF"/>
                </a:solidFill>
              </a:rPr>
              <a:t> private_x</a:t>
            </a:r>
          </a:p>
          <a:p>
            <a:pPr>
              <a:spcBef>
                <a:spcPts val="0"/>
              </a:spcBef>
            </a:pPr>
            <a:r>
              <a:rPr lang="de-CH" i="1" noProof="0" smtClean="0">
                <a:solidFill>
                  <a:srgbClr val="3333FF"/>
                </a:solidFill>
              </a:rPr>
              <a:t>		</a:t>
            </a:r>
            <a:r>
              <a:rPr lang="de-CH" b="1" noProof="0" smtClean="0">
                <a:solidFill>
                  <a:srgbClr val="002060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endParaRPr lang="de-CH" sz="1200" noProof="0" smtClean="0"/>
          </a:p>
          <a:p>
            <a:pPr>
              <a:spcBef>
                <a:spcPts val="0"/>
              </a:spcBef>
            </a:pPr>
            <a:r>
              <a:rPr lang="de-CH" noProof="0" smtClean="0"/>
              <a:t>Eiffel braucht keine Getter-Funktionen: Man kann einfach das Attribut exportieren.</a:t>
            </a:r>
          </a:p>
          <a:p>
            <a:pPr>
              <a:lnSpc>
                <a:spcPct val="160000"/>
              </a:lnSpc>
              <a:spcBef>
                <a:spcPct val="0"/>
              </a:spcBef>
            </a:pPr>
            <a:r>
              <a:rPr lang="de-CH" noProof="0" smtClean="0"/>
              <a:t>Dies ist sicher: Das Attribut wird wie folgt exportiert:</a:t>
            </a:r>
          </a:p>
          <a:p>
            <a:pPr lvl="1">
              <a:spcBef>
                <a:spcPct val="0"/>
              </a:spcBef>
            </a:pPr>
            <a:r>
              <a:rPr lang="de-CH" noProof="0" smtClean="0"/>
              <a:t>Nur Leserechte</a:t>
            </a:r>
          </a:p>
          <a:p>
            <a:pPr lvl="1">
              <a:spcBef>
                <a:spcPct val="0"/>
              </a:spcBef>
            </a:pPr>
            <a:r>
              <a:rPr lang="de-CH" noProof="0" smtClean="0">
                <a:solidFill>
                  <a:srgbClr val="990000"/>
                </a:solidFill>
              </a:rPr>
              <a:t>Ohne die Information, dass es ein Attribut ist.</a:t>
            </a:r>
            <a:r>
              <a:rPr lang="de-CH" noProof="0" smtClean="0"/>
              <a:t> Es könnte auch eine Funktion sein. (Prinzip des einheitlichen Zugriffs)</a:t>
            </a:r>
          </a:p>
          <a:p>
            <a:pPr>
              <a:spcBef>
                <a:spcPts val="0"/>
              </a:spcBef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178547" y="2972998"/>
            <a:ext cx="3350321" cy="5048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124354" name="AutoShape 2"/>
          <p:cNvSpPr>
            <a:spLocks noChangeArrowheads="1"/>
          </p:cNvSpPr>
          <p:nvPr/>
        </p:nvSpPr>
        <p:spPr bwMode="auto">
          <a:xfrm>
            <a:off x="3174125" y="1612900"/>
            <a:ext cx="3678620" cy="5048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Wir wollen beide Arten!  (Eiffel-</a:t>
            </a:r>
            <a:r>
              <a:rPr lang="de-CH" smtClean="0"/>
              <a:t>S</a:t>
            </a:r>
            <a:r>
              <a:rPr lang="de-CH" noProof="0" smtClean="0"/>
              <a:t>yntax)</a:t>
            </a:r>
            <a:endParaRPr lang="de-CH" noProof="0" dirty="0"/>
          </a:p>
        </p:txBody>
      </p:sp>
      <p:sp>
        <p:nvSpPr>
          <p:cNvPr id="112435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noProof="0" smtClean="0">
                <a:solidFill>
                  <a:schemeClr val="tx1"/>
                </a:solidFill>
              </a:rPr>
              <a:t>Es ist möglich, eine Abfrage wie folgt zu definieren:</a:t>
            </a:r>
            <a:r>
              <a:rPr lang="de-CH" noProof="0" smtClean="0"/>
              <a:t/>
            </a:r>
            <a:br>
              <a:rPr lang="de-CH" noProof="0" smtClean="0"/>
            </a:br>
            <a:r>
              <a:rPr lang="de-CH" noProof="0" smtClean="0"/>
              <a:t/>
            </a:r>
            <a:br>
              <a:rPr lang="de-CH" noProof="0" smtClean="0"/>
            </a:br>
            <a:r>
              <a:rPr lang="de-CH" i="1" noProof="0" smtClean="0">
                <a:solidFill>
                  <a:srgbClr val="0000FF"/>
                </a:solidFill>
              </a:rPr>
              <a:t>temperature: REAL</a:t>
            </a:r>
            <a:r>
              <a:rPr lang="de-CH" i="1" noProof="0" smtClean="0">
                <a:solidFill>
                  <a:srgbClr val="008000"/>
                </a:solidFill>
              </a:rPr>
              <a:t>  </a:t>
            </a:r>
            <a:r>
              <a:rPr lang="de-CH" b="1" noProof="0" smtClean="0">
                <a:solidFill>
                  <a:srgbClr val="000099"/>
                </a:solidFill>
              </a:rPr>
              <a:t>assign</a:t>
            </a:r>
            <a:r>
              <a:rPr lang="de-CH" noProof="0" smtClean="0"/>
              <a:t> </a:t>
            </a:r>
            <a:r>
              <a:rPr lang="de-CH" i="1" noProof="0" smtClean="0">
                <a:solidFill>
                  <a:srgbClr val="3333FF"/>
                </a:solidFill>
              </a:rPr>
              <a:t>set_temperature</a:t>
            </a:r>
          </a:p>
          <a:p>
            <a:endParaRPr lang="de-CH" noProof="0" smtClean="0"/>
          </a:p>
          <a:p>
            <a:r>
              <a:rPr lang="de-CH" noProof="0" smtClean="0">
                <a:solidFill>
                  <a:schemeClr val="tx1"/>
                </a:solidFill>
              </a:rPr>
              <a:t>Dann wird folgende Syntax</a:t>
            </a:r>
          </a:p>
          <a:p>
            <a:pPr>
              <a:lnSpc>
                <a:spcPct val="60000"/>
              </a:lnSpc>
            </a:pPr>
            <a:r>
              <a:rPr lang="de-CH" noProof="0" smtClean="0"/>
              <a:t>	</a:t>
            </a:r>
            <a:r>
              <a:rPr lang="de-CH" i="1" noProof="0" smtClean="0">
                <a:solidFill>
                  <a:srgbClr val="0000FF"/>
                </a:solidFill>
              </a:rPr>
              <a:t>x</a:t>
            </a:r>
            <a:r>
              <a:rPr lang="de-CH" sz="4000" noProof="0" smtClean="0">
                <a:solidFill>
                  <a:srgbClr val="0000FF"/>
                </a:solidFill>
              </a:rPr>
              <a:t>.</a:t>
            </a:r>
            <a:r>
              <a:rPr lang="de-CH" i="1" noProof="0" smtClean="0">
                <a:solidFill>
                  <a:srgbClr val="0000FF"/>
                </a:solidFill>
              </a:rPr>
              <a:t>temperature </a:t>
            </a:r>
            <a:r>
              <a:rPr lang="de-CH" noProof="0" smtClean="0">
                <a:solidFill>
                  <a:srgbClr val="3333FF"/>
                </a:solidFill>
              </a:rPr>
              <a:t>:=</a:t>
            </a:r>
            <a:r>
              <a:rPr lang="de-CH" i="1" noProof="0" smtClean="0">
                <a:solidFill>
                  <a:srgbClr val="0000FF"/>
                </a:solidFill>
              </a:rPr>
              <a:t> </a:t>
            </a:r>
            <a:r>
              <a:rPr lang="de-CH" noProof="0" smtClean="0">
                <a:solidFill>
                  <a:srgbClr val="0000FF"/>
                </a:solidFill>
              </a:rPr>
              <a:t>21.5</a:t>
            </a:r>
          </a:p>
          <a:p>
            <a:endParaRPr lang="de-CH" noProof="0" smtClean="0"/>
          </a:p>
          <a:p>
            <a:pPr>
              <a:lnSpc>
                <a:spcPct val="60000"/>
              </a:lnSpc>
            </a:pPr>
            <a:r>
              <a:rPr lang="de-CH" noProof="0" smtClean="0">
                <a:solidFill>
                  <a:schemeClr val="tx1"/>
                </a:solidFill>
              </a:rPr>
              <a:t>akzeptiert </a:t>
            </a:r>
            <a:r>
              <a:rPr lang="de-CH" smtClean="0">
                <a:solidFill>
                  <a:srgbClr val="990000"/>
                </a:solidFill>
              </a:rPr>
              <a:t>als Abkürzung für</a:t>
            </a:r>
            <a:r>
              <a:rPr lang="de-CH" noProof="0" smtClean="0"/>
              <a:t/>
            </a:r>
            <a:br>
              <a:rPr lang="de-CH" noProof="0" smtClean="0"/>
            </a:br>
            <a:endParaRPr lang="de-CH" noProof="0" smtClean="0"/>
          </a:p>
          <a:p>
            <a:pPr>
              <a:lnSpc>
                <a:spcPct val="60000"/>
              </a:lnSpc>
            </a:pPr>
            <a:r>
              <a:rPr lang="de-CH" noProof="0" smtClean="0"/>
              <a:t>	</a:t>
            </a:r>
            <a:r>
              <a:rPr lang="de-CH" i="1" noProof="0" smtClean="0">
                <a:solidFill>
                  <a:srgbClr val="0000FF"/>
                </a:solidFill>
              </a:rPr>
              <a:t>x</a:t>
            </a:r>
            <a:r>
              <a:rPr lang="de-CH" sz="4000" noProof="0" smtClean="0">
                <a:solidFill>
                  <a:srgbClr val="0000FF"/>
                </a:solidFill>
              </a:rPr>
              <a:t>.</a:t>
            </a:r>
            <a:r>
              <a:rPr lang="de-CH" i="1" noProof="0" smtClean="0">
                <a:solidFill>
                  <a:srgbClr val="0000FF"/>
                </a:solidFill>
              </a:rPr>
              <a:t>set_temperature </a:t>
            </a:r>
            <a:r>
              <a:rPr lang="de-CH" noProof="0" smtClean="0">
                <a:solidFill>
                  <a:srgbClr val="0000FF"/>
                </a:solidFill>
              </a:rPr>
              <a:t>(21.5)</a:t>
            </a:r>
          </a:p>
          <a:p>
            <a:endParaRPr lang="de-CH" noProof="0" smtClean="0">
              <a:solidFill>
                <a:srgbClr val="3366CC"/>
              </a:solidFill>
            </a:endParaRPr>
          </a:p>
          <a:p>
            <a:r>
              <a:rPr lang="de-CH" noProof="0" smtClean="0">
                <a:solidFill>
                  <a:schemeClr val="tx1"/>
                </a:solidFill>
              </a:rPr>
              <a:t>Erhält </a:t>
            </a:r>
            <a:r>
              <a:rPr lang="de-CH" b="1" noProof="0" smtClean="0">
                <a:solidFill>
                  <a:srgbClr val="990000"/>
                </a:solidFill>
              </a:rPr>
              <a:t>Verträge</a:t>
            </a:r>
            <a:r>
              <a:rPr lang="de-CH" noProof="0" smtClean="0">
                <a:solidFill>
                  <a:schemeClr val="tx1"/>
                </a:solidFill>
              </a:rPr>
              <a:t> und andere ergänzende Operationen.</a:t>
            </a:r>
          </a:p>
          <a:p>
            <a:endParaRPr lang="de-CH" sz="1200" noProof="0" smtClean="0"/>
          </a:p>
          <a:p>
            <a:r>
              <a:rPr lang="de-CH" noProof="0" smtClean="0">
                <a:solidFill>
                  <a:srgbClr val="990000"/>
                </a:solidFill>
              </a:rPr>
              <a:t>In C# gibt es den Begriff des “</a:t>
            </a:r>
            <a:r>
              <a:rPr lang="de-CH" smtClean="0">
                <a:solidFill>
                  <a:srgbClr val="990000"/>
                </a:solidFill>
              </a:rPr>
              <a:t>P</a:t>
            </a:r>
            <a:r>
              <a:rPr lang="de-CH" noProof="0" smtClean="0">
                <a:solidFill>
                  <a:srgbClr val="990000"/>
                </a:solidFill>
              </a:rPr>
              <a:t>roperty”, welcher das gleiche Ziel verfolgt.</a:t>
            </a:r>
            <a:endParaRPr lang="de-CH" noProof="0" dirty="0">
              <a:solidFill>
                <a:srgbClr val="990000"/>
              </a:solidFill>
            </a:endParaRPr>
          </a:p>
        </p:txBody>
      </p:sp>
      <p:sp>
        <p:nvSpPr>
          <p:cNvPr id="1124358" name="AutoShape 6"/>
          <p:cNvSpPr>
            <a:spLocks noChangeArrowheads="1"/>
          </p:cNvSpPr>
          <p:nvPr/>
        </p:nvSpPr>
        <p:spPr bwMode="auto">
          <a:xfrm>
            <a:off x="5657982" y="2379962"/>
            <a:ext cx="3205163" cy="730250"/>
          </a:xfrm>
          <a:prstGeom prst="wedgeRoundRectCallout">
            <a:avLst>
              <a:gd name="adj1" fmla="val -83205"/>
              <a:gd name="adj2" fmla="val 47048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33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lIns="0" tIns="0" rIns="0" bIns="0"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2000" dirty="0" smtClean="0">
                <a:solidFill>
                  <a:schemeClr val="tx1"/>
                </a:solidFill>
              </a:rPr>
              <a:t>Keine Zuweisung, sondern ein </a:t>
            </a:r>
            <a:r>
              <a:rPr lang="de-CH" sz="2000" dirty="0" err="1" smtClean="0">
                <a:solidFill>
                  <a:schemeClr val="tx1"/>
                </a:solidFill>
              </a:rPr>
              <a:t>Prozedurenaufruf</a:t>
            </a:r>
            <a:r>
              <a:rPr lang="de-CH" sz="2000" dirty="0" smtClean="0">
                <a:solidFill>
                  <a:schemeClr val="tx1"/>
                </a:solidFill>
              </a:rPr>
              <a:t>!</a:t>
            </a:r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435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9683" y="753530"/>
            <a:ext cx="5460520" cy="905933"/>
          </a:xfrm>
          <a:prstGeom prst="roundRect">
            <a:avLst/>
          </a:prstGeom>
          <a:solidFill>
            <a:srgbClr val="FF9900">
              <a:alpha val="69804"/>
            </a:srgbClr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de-CH" dirty="0" smtClean="0"/>
              <a:t>Status der Aufrufe in einem </a:t>
            </a:r>
            <a:r>
              <a:rPr lang="de-CH" dirty="0" smtClean="0"/>
              <a:t>Kunden </a:t>
            </a:r>
            <a:r>
              <a:rPr lang="de-CH" dirty="0" smtClean="0"/>
              <a:t>mit</a:t>
            </a:r>
            <a:r>
              <a:rPr lang="de-CH" i="1" dirty="0" smtClean="0">
                <a:solidFill>
                  <a:srgbClr val="008000"/>
                </a:solidFill>
              </a:rPr>
              <a:t> </a:t>
            </a:r>
            <a:r>
              <a:rPr lang="de-CH" i="1" dirty="0" smtClean="0">
                <a:solidFill>
                  <a:srgbClr val="3333FF"/>
                </a:solidFill>
              </a:rPr>
              <a:t>a1</a:t>
            </a:r>
            <a:r>
              <a:rPr lang="de-CH" dirty="0" smtClean="0">
                <a:solidFill>
                  <a:srgbClr val="3333FF"/>
                </a:solidFill>
              </a:rPr>
              <a:t>: A</a:t>
            </a:r>
            <a:r>
              <a:rPr lang="de-CH" dirty="0" smtClean="0"/>
              <a:t>:</a:t>
            </a:r>
          </a:p>
        </p:txBody>
      </p:sp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335441" y="4855207"/>
            <a:ext cx="2071687" cy="965200"/>
          </a:xfrm>
          <a:prstGeom prst="rect">
            <a:avLst/>
          </a:prstGeom>
          <a:solidFill>
            <a:srgbClr val="99FF99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de-CH"/>
          </a:p>
        </p:txBody>
      </p:sp>
      <p:sp>
        <p:nvSpPr>
          <p:cNvPr id="524291" name="Rectangle 3"/>
          <p:cNvSpPr>
            <a:spLocks noChangeArrowheads="1"/>
          </p:cNvSpPr>
          <p:nvPr/>
        </p:nvSpPr>
        <p:spPr bwMode="auto">
          <a:xfrm>
            <a:off x="338348" y="3839685"/>
            <a:ext cx="2071688" cy="965200"/>
          </a:xfrm>
          <a:prstGeom prst="rect">
            <a:avLst/>
          </a:prstGeom>
          <a:solidFill>
            <a:srgbClr val="99FF99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de-CH"/>
          </a:p>
        </p:txBody>
      </p:sp>
      <p:sp>
        <p:nvSpPr>
          <p:cNvPr id="524292" name="Rectangle 4"/>
          <p:cNvSpPr>
            <a:spLocks noChangeArrowheads="1"/>
          </p:cNvSpPr>
          <p:nvPr/>
        </p:nvSpPr>
        <p:spPr bwMode="auto">
          <a:xfrm>
            <a:off x="330200" y="2800350"/>
            <a:ext cx="2071688" cy="965200"/>
          </a:xfrm>
          <a:prstGeom prst="rect">
            <a:avLst/>
          </a:prstGeom>
          <a:solidFill>
            <a:srgbClr val="99FF99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de-CH"/>
          </a:p>
        </p:txBody>
      </p:sp>
      <p:sp>
        <p:nvSpPr>
          <p:cNvPr id="524293" name="Rectangle 5"/>
          <p:cNvSpPr>
            <a:spLocks noChangeArrowheads="1"/>
          </p:cNvSpPr>
          <p:nvPr/>
        </p:nvSpPr>
        <p:spPr bwMode="auto">
          <a:xfrm>
            <a:off x="336550" y="1711325"/>
            <a:ext cx="2071688" cy="965200"/>
          </a:xfrm>
          <a:prstGeom prst="rect">
            <a:avLst/>
          </a:prstGeom>
          <a:solidFill>
            <a:srgbClr val="99FF99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de-CH"/>
          </a:p>
        </p:txBody>
      </p:sp>
      <p:sp>
        <p:nvSpPr>
          <p:cNvPr id="3175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Das Geheimnisprinzip (Information Hiding</a:t>
            </a:r>
            <a:r>
              <a:rPr lang="de-CH" smtClean="0"/>
              <a:t>)</a:t>
            </a:r>
            <a:endParaRPr lang="de-CH" noProof="0" dirty="0" smtClean="0"/>
          </a:p>
        </p:txBody>
      </p:sp>
      <p:sp>
        <p:nvSpPr>
          <p:cNvPr id="3175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73050" y="974725"/>
            <a:ext cx="2252663" cy="5240338"/>
          </a:xfrm>
          <a:noFill/>
          <a:ln w="19050">
            <a:solidFill>
              <a:srgbClr val="9933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b="1" noProof="0" smtClean="0">
                <a:solidFill>
                  <a:srgbClr val="000099"/>
                </a:solidFill>
              </a:rPr>
              <a:t>class</a:t>
            </a:r>
            <a:r>
              <a:rPr lang="de-CH" sz="1800" b="1" noProof="0" smtClean="0"/>
              <a:t/>
            </a:r>
            <a:br>
              <a:rPr lang="de-CH" sz="1800" b="1" noProof="0" smtClean="0"/>
            </a:br>
            <a:r>
              <a:rPr lang="de-CH" sz="1800" b="1" noProof="0" smtClean="0"/>
              <a:t>    </a:t>
            </a:r>
            <a:r>
              <a:rPr lang="de-CH" sz="1800" i="1" noProof="0" smtClean="0">
                <a:solidFill>
                  <a:srgbClr val="3333FF"/>
                </a:solidFill>
              </a:rPr>
              <a:t>A</a:t>
            </a:r>
            <a:r>
              <a:rPr lang="de-CH" sz="1800" i="1" noProof="0" smtClean="0"/>
              <a:t/>
            </a:r>
            <a:br>
              <a:rPr lang="de-CH" sz="1800" i="1" noProof="0" smtClean="0"/>
            </a:br>
            <a:endParaRPr lang="de-CH" sz="1800" i="1" noProof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b="1" noProof="0" smtClean="0">
                <a:solidFill>
                  <a:srgbClr val="000099"/>
                </a:solidFill>
              </a:rPr>
              <a:t>feature</a:t>
            </a:r>
            <a:endParaRPr lang="de-CH" sz="1800" noProof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noProof="0" smtClean="0"/>
              <a:t>	</a:t>
            </a:r>
            <a:r>
              <a:rPr lang="de-CH" sz="1800" i="1" noProof="0" smtClean="0">
                <a:solidFill>
                  <a:srgbClr val="3333FF"/>
                </a:solidFill>
              </a:rPr>
              <a:t>f</a:t>
            </a:r>
            <a:r>
              <a:rPr lang="de-CH" sz="1800" noProof="0" smtClean="0"/>
              <a:t> 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noProof="0" smtClean="0"/>
              <a:t>	</a:t>
            </a:r>
            <a:r>
              <a:rPr lang="de-CH" sz="1800" i="1" noProof="0" smtClean="0">
                <a:solidFill>
                  <a:srgbClr val="3333FF"/>
                </a:solidFill>
              </a:rPr>
              <a:t>g</a:t>
            </a:r>
            <a:r>
              <a:rPr lang="de-CH" sz="1800" noProof="0" smtClean="0"/>
              <a:t> 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CH" sz="1800" noProof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b="1" noProof="0" smtClean="0">
                <a:solidFill>
                  <a:srgbClr val="000099"/>
                </a:solidFill>
              </a:rPr>
              <a:t>feature</a:t>
            </a:r>
            <a:r>
              <a:rPr lang="de-CH" sz="1800" b="1" noProof="0" smtClean="0"/>
              <a:t> </a:t>
            </a:r>
            <a:r>
              <a:rPr lang="de-CH" sz="1800" noProof="0" smtClean="0"/>
              <a:t>{</a:t>
            </a:r>
            <a:r>
              <a:rPr lang="de-CH" sz="1800" i="1" noProof="0" smtClean="0">
                <a:solidFill>
                  <a:srgbClr val="3333FF"/>
                </a:solidFill>
              </a:rPr>
              <a:t>NONE</a:t>
            </a:r>
            <a:r>
              <a:rPr lang="de-CH" sz="1800" noProof="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CH" sz="1800" noProof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noProof="0" smtClean="0"/>
              <a:t>	</a:t>
            </a:r>
            <a:r>
              <a:rPr lang="de-CH" sz="1800" i="1" noProof="0" smtClean="0">
                <a:solidFill>
                  <a:srgbClr val="3333FF"/>
                </a:solidFill>
              </a:rPr>
              <a:t>h, i</a:t>
            </a:r>
            <a:r>
              <a:rPr lang="de-CH" sz="1800" noProof="0" smtClean="0">
                <a:solidFill>
                  <a:srgbClr val="3333FF"/>
                </a:solidFill>
              </a:rPr>
              <a:t> </a:t>
            </a:r>
            <a:r>
              <a:rPr lang="de-CH" sz="1800" noProof="0" smtClean="0"/>
              <a:t>...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CH" sz="1800" noProof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b="1" noProof="0" smtClean="0">
                <a:solidFill>
                  <a:srgbClr val="000099"/>
                </a:solidFill>
              </a:rPr>
              <a:t>feature</a:t>
            </a:r>
            <a:r>
              <a:rPr lang="de-CH" sz="1800" b="1" noProof="0" smtClean="0"/>
              <a:t> </a:t>
            </a:r>
            <a:r>
              <a:rPr lang="de-CH" sz="1800" noProof="0" smtClean="0"/>
              <a:t>{</a:t>
            </a:r>
            <a:r>
              <a:rPr lang="de-CH" sz="1800" i="1" noProof="0" smtClean="0">
                <a:solidFill>
                  <a:srgbClr val="3333FF"/>
                </a:solidFill>
              </a:rPr>
              <a:t>B</a:t>
            </a:r>
            <a:r>
              <a:rPr lang="de-CH" sz="1800" noProof="0" smtClean="0"/>
              <a:t>, </a:t>
            </a:r>
            <a:r>
              <a:rPr lang="de-CH" sz="1800" i="1" noProof="0" smtClean="0">
                <a:solidFill>
                  <a:srgbClr val="3333FF"/>
                </a:solidFill>
              </a:rPr>
              <a:t>C</a:t>
            </a:r>
            <a:r>
              <a:rPr lang="de-CH" sz="1800" noProof="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noProof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noProof="0" smtClean="0"/>
              <a:t>	</a:t>
            </a:r>
            <a:r>
              <a:rPr lang="de-CH" sz="1800" i="1" noProof="0" smtClean="0">
                <a:solidFill>
                  <a:srgbClr val="3333FF"/>
                </a:solidFill>
              </a:rPr>
              <a:t>j, k, l </a:t>
            </a:r>
            <a:r>
              <a:rPr lang="de-CH" sz="1800" noProof="0" smtClean="0"/>
              <a:t>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CH" sz="1800" noProof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b="1" noProof="0" smtClean="0">
                <a:solidFill>
                  <a:srgbClr val="000099"/>
                </a:solidFill>
              </a:rPr>
              <a:t>feature</a:t>
            </a:r>
            <a:r>
              <a:rPr lang="de-CH" sz="1800" b="1" noProof="0" smtClean="0"/>
              <a:t> </a:t>
            </a:r>
            <a:r>
              <a:rPr lang="de-CH" sz="1800" noProof="0" smtClean="0"/>
              <a:t>{</a:t>
            </a:r>
            <a:r>
              <a:rPr lang="de-CH" sz="1800" i="1" noProof="0" smtClean="0">
                <a:solidFill>
                  <a:srgbClr val="3333FF"/>
                </a:solidFill>
              </a:rPr>
              <a:t>A</a:t>
            </a:r>
            <a:r>
              <a:rPr lang="de-CH" sz="1800" noProof="0" smtClean="0"/>
              <a:t>, </a:t>
            </a:r>
            <a:r>
              <a:rPr lang="de-CH" sz="1800" i="1" noProof="0" smtClean="0">
                <a:solidFill>
                  <a:srgbClr val="3333FF"/>
                </a:solidFill>
              </a:rPr>
              <a:t>B</a:t>
            </a:r>
            <a:r>
              <a:rPr lang="de-CH" sz="1800" noProof="0" smtClean="0"/>
              <a:t>, </a:t>
            </a:r>
            <a:r>
              <a:rPr lang="de-CH" sz="1800" i="1" noProof="0" smtClean="0">
                <a:solidFill>
                  <a:srgbClr val="3333FF"/>
                </a:solidFill>
              </a:rPr>
              <a:t>C</a:t>
            </a:r>
            <a:r>
              <a:rPr lang="de-CH" sz="1800" noProof="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CH" sz="1800" noProof="0" smtClean="0"/>
          </a:p>
          <a:p>
            <a:pPr>
              <a:lnSpc>
                <a:spcPct val="80000"/>
              </a:lnSpc>
            </a:pPr>
            <a:r>
              <a:rPr lang="de-CH" sz="1800" i="1" noProof="0" smtClean="0">
                <a:solidFill>
                  <a:srgbClr val="006400"/>
                </a:solidFill>
              </a:rPr>
              <a:t>	</a:t>
            </a:r>
            <a:r>
              <a:rPr lang="de-CH" sz="1800" i="1" noProof="0" smtClean="0">
                <a:solidFill>
                  <a:srgbClr val="3333FF"/>
                </a:solidFill>
              </a:rPr>
              <a:t>m, n</a:t>
            </a:r>
            <a:r>
              <a:rPr lang="de-CH" sz="1800" noProof="0" smtClean="0"/>
              <a:t> ...</a:t>
            </a:r>
            <a:endParaRPr lang="de-CH" sz="1800" i="1" noProof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b="1" noProof="0" smtClean="0">
                <a:solidFill>
                  <a:srgbClr val="000099"/>
                </a:solidFill>
              </a:rPr>
              <a:t>end</a:t>
            </a:r>
          </a:p>
        </p:txBody>
      </p:sp>
      <p:sp>
        <p:nvSpPr>
          <p:cNvPr id="524296" name="Text Box 8"/>
          <p:cNvSpPr txBox="1">
            <a:spLocks noChangeArrowheads="1"/>
          </p:cNvSpPr>
          <p:nvPr/>
        </p:nvSpPr>
        <p:spPr bwMode="auto">
          <a:xfrm>
            <a:off x="3309938" y="1684338"/>
            <a:ext cx="5561012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8B0000"/>
              </a:buClr>
              <a:buFont typeface="Wingdings" pitchFamily="2" charset="2"/>
              <a:buChar char="Ø"/>
            </a:pPr>
            <a:r>
              <a:rPr lang="de-CH" dirty="0" smtClean="0">
                <a:latin typeface="Comic Sans MS" pitchFamily="66" charset="0"/>
              </a:rPr>
              <a:t> </a:t>
            </a:r>
            <a:r>
              <a:rPr lang="de-CH" sz="2000" i="1" dirty="0" smtClean="0">
                <a:solidFill>
                  <a:srgbClr val="3333FF"/>
                </a:solidFill>
              </a:rPr>
              <a:t>a1</a:t>
            </a:r>
            <a:r>
              <a:rPr lang="de-CH" sz="3200" dirty="0" smtClean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f</a:t>
            </a:r>
            <a:r>
              <a:rPr lang="de-CH" sz="2000" dirty="0" smtClean="0">
                <a:solidFill>
                  <a:srgbClr val="3333FF"/>
                </a:solidFill>
                <a:latin typeface="Comic Sans MS" pitchFamily="66" charset="0"/>
              </a:rPr>
              <a:t>, 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a1</a:t>
            </a:r>
            <a:r>
              <a:rPr lang="de-CH" sz="3200" dirty="0" smtClean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g</a:t>
            </a:r>
            <a:r>
              <a:rPr lang="de-CH" sz="2000" dirty="0" smtClean="0">
                <a:latin typeface="Comic Sans MS" pitchFamily="66" charset="0"/>
              </a:rPr>
              <a:t>: in jedem </a:t>
            </a:r>
            <a:r>
              <a:rPr lang="de-CH" sz="2000" dirty="0" smtClean="0">
                <a:latin typeface="Comic Sans MS" pitchFamily="66" charset="0"/>
              </a:rPr>
              <a:t>Kunden </a:t>
            </a:r>
            <a:r>
              <a:rPr lang="de-CH" sz="2000" dirty="0" smtClean="0">
                <a:latin typeface="Comic Sans MS" pitchFamily="66" charset="0"/>
              </a:rPr>
              <a:t>gültig.</a:t>
            </a:r>
          </a:p>
          <a:p>
            <a:pPr>
              <a:buClr>
                <a:srgbClr val="8B0000"/>
              </a:buClr>
              <a:buFont typeface="Wingdings" pitchFamily="2" charset="2"/>
              <a:buChar char="Ø"/>
            </a:pPr>
            <a:r>
              <a:rPr lang="de-CH" sz="2000" dirty="0" smtClean="0">
                <a:latin typeface="Comic Sans MS" pitchFamily="66" charset="0"/>
              </a:rPr>
              <a:t> 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a1</a:t>
            </a:r>
            <a:r>
              <a:rPr lang="de-CH" sz="3200" dirty="0" smtClean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h</a:t>
            </a:r>
            <a:r>
              <a:rPr lang="de-CH" sz="2000" dirty="0" smtClean="0">
                <a:latin typeface="Comic Sans MS" pitchFamily="66" charset="0"/>
              </a:rPr>
              <a:t>: überall </a:t>
            </a:r>
            <a:r>
              <a:rPr lang="de-CH" sz="2000" dirty="0" smtClean="0">
                <a:solidFill>
                  <a:srgbClr val="8B0000"/>
                </a:solidFill>
                <a:latin typeface="Comic Sans MS" pitchFamily="66" charset="0"/>
              </a:rPr>
              <a:t>ungültig</a:t>
            </a:r>
            <a:endParaRPr lang="de-CH" sz="2000" dirty="0" smtClean="0">
              <a:latin typeface="Comic Sans MS" pitchFamily="66" charset="0"/>
            </a:endParaRPr>
          </a:p>
          <a:p>
            <a:pPr>
              <a:buClr>
                <a:srgbClr val="8B0000"/>
              </a:buClr>
              <a:buFont typeface="Wingdings" pitchFamily="2" charset="2"/>
              <a:buNone/>
            </a:pPr>
            <a:r>
              <a:rPr lang="de-CH" sz="2000" dirty="0" smtClean="0">
                <a:latin typeface="Comic Sans MS" pitchFamily="66" charset="0"/>
              </a:rPr>
              <a:t>	(auch in </a:t>
            </a: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A</a:t>
            </a:r>
            <a:r>
              <a:rPr lang="de-CH" sz="2000" dirty="0" err="1" smtClean="0">
                <a:latin typeface="Comic Sans MS" pitchFamily="66" charset="0"/>
              </a:rPr>
              <a:t>’s</a:t>
            </a:r>
            <a:r>
              <a:rPr lang="de-CH" sz="2000" dirty="0" smtClean="0">
                <a:latin typeface="Comic Sans MS" pitchFamily="66" charset="0"/>
              </a:rPr>
              <a:t> eigenem Klassentext!)</a:t>
            </a:r>
          </a:p>
          <a:p>
            <a:pPr>
              <a:buClr>
                <a:srgbClr val="8B0000"/>
              </a:buClr>
              <a:buFont typeface="Wingdings" pitchFamily="2" charset="2"/>
              <a:buChar char="Ø"/>
            </a:pPr>
            <a:r>
              <a:rPr lang="de-CH" sz="2000" dirty="0" smtClean="0">
                <a:latin typeface="Comic Sans MS" pitchFamily="66" charset="0"/>
              </a:rPr>
              <a:t> 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a1</a:t>
            </a:r>
            <a:r>
              <a:rPr lang="de-CH" sz="3200" dirty="0" smtClean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j</a:t>
            </a:r>
            <a:r>
              <a:rPr lang="de-CH" sz="2000" dirty="0" smtClean="0">
                <a:latin typeface="Comic Sans MS" pitchFamily="66" charset="0"/>
              </a:rPr>
              <a:t>: nur in 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B</a:t>
            </a:r>
            <a:r>
              <a:rPr lang="de-CH" sz="2000" dirty="0" smtClean="0">
                <a:latin typeface="Comic Sans MS" pitchFamily="66" charset="0"/>
              </a:rPr>
              <a:t>, 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C</a:t>
            </a:r>
            <a:r>
              <a:rPr lang="de-CH" sz="2000" dirty="0" smtClean="0">
                <a:latin typeface="Comic Sans MS" pitchFamily="66" charset="0"/>
              </a:rPr>
              <a:t> und deren Nachkommen 	gültig</a:t>
            </a:r>
          </a:p>
          <a:p>
            <a:pPr>
              <a:buClr>
                <a:srgbClr val="8B0000"/>
              </a:buClr>
              <a:buFont typeface="Wingdings" pitchFamily="2" charset="2"/>
              <a:buNone/>
            </a:pPr>
            <a:r>
              <a:rPr lang="de-CH" sz="2000" dirty="0" smtClean="0">
                <a:latin typeface="Comic Sans MS" pitchFamily="66" charset="0"/>
              </a:rPr>
              <a:t>	(Nicht gültig in 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A</a:t>
            </a:r>
            <a:r>
              <a:rPr lang="de-CH" sz="2000" dirty="0" smtClean="0">
                <a:latin typeface="Comic Sans MS" pitchFamily="66" charset="0"/>
              </a:rPr>
              <a:t>!)</a:t>
            </a:r>
          </a:p>
          <a:p>
            <a:pPr>
              <a:spcBef>
                <a:spcPts val="1200"/>
              </a:spcBef>
              <a:buClr>
                <a:srgbClr val="8B0000"/>
              </a:buClr>
              <a:buFont typeface="Wingdings" pitchFamily="2" charset="2"/>
              <a:buChar char="Ø"/>
            </a:pPr>
            <a:r>
              <a:rPr lang="de-CH" sz="2000" dirty="0" smtClean="0">
                <a:latin typeface="Comic Sans MS" pitchFamily="66" charset="0"/>
              </a:rPr>
              <a:t> 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a1</a:t>
            </a:r>
            <a:r>
              <a:rPr lang="de-CH" sz="3200" dirty="0" smtClean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m</a:t>
            </a:r>
            <a:r>
              <a:rPr lang="de-CH" sz="2000" dirty="0" smtClean="0">
                <a:latin typeface="Comic Sans MS" pitchFamily="66" charset="0"/>
              </a:rPr>
              <a:t>: </a:t>
            </a:r>
            <a:r>
              <a:rPr lang="de-CH" sz="2000" dirty="0" smtClean="0"/>
              <a:t>nur in </a:t>
            </a:r>
            <a:r>
              <a:rPr lang="de-CH" sz="2000" i="1" dirty="0" smtClean="0">
                <a:solidFill>
                  <a:srgbClr val="3333FF"/>
                </a:solidFill>
              </a:rPr>
              <a:t>A</a:t>
            </a:r>
            <a:r>
              <a:rPr lang="de-CH" sz="2000" dirty="0" smtClean="0"/>
              <a:t>, 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B</a:t>
            </a:r>
            <a:r>
              <a:rPr lang="de-CH" sz="2000" dirty="0" smtClean="0">
                <a:latin typeface="Comic Sans MS" pitchFamily="66" charset="0"/>
              </a:rPr>
              <a:t>, 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C</a:t>
            </a:r>
            <a:r>
              <a:rPr lang="de-CH" sz="2000" dirty="0" smtClean="0">
                <a:latin typeface="Comic Sans MS" pitchFamily="66" charset="0"/>
              </a:rPr>
              <a:t>  und deren 	Nachkommen gültig.</a:t>
            </a:r>
            <a:endParaRPr lang="de-CH" sz="2000" dirty="0">
              <a:latin typeface="Comic Sans MS" pitchFamily="66" charset="0"/>
            </a:endParaRPr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3254375" y="1039813"/>
            <a:ext cx="43132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0" grpId="0" animBg="1"/>
      <p:bldP spid="524291" grpId="0" animBg="1"/>
      <p:bldP spid="524291" grpId="1" animBg="1"/>
      <p:bldP spid="524292" grpId="0" animBg="1"/>
      <p:bldP spid="524292" grpId="1" animBg="1"/>
      <p:bldP spid="524293" grpId="0" animBg="1"/>
      <p:bldP spid="524293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5337175" y="4899025"/>
            <a:ext cx="317500" cy="300038"/>
          </a:xfrm>
          <a:prstGeom prst="rect">
            <a:avLst/>
          </a:prstGeom>
          <a:solidFill>
            <a:srgbClr val="99FF99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Das Geheimnisprinzip</a:t>
            </a:r>
            <a:endParaRPr lang="de-CH" noProof="0" dirty="0" smtClean="0"/>
          </a:p>
        </p:txBody>
      </p:sp>
      <p:sp>
        <p:nvSpPr>
          <p:cNvPr id="3482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2088" y="1030288"/>
            <a:ext cx="8615482" cy="5095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CH" sz="2200" noProof="0" dirty="0" smtClean="0"/>
              <a:t>Das Geheimnisprinzip gilt nur für Benutzung durch </a:t>
            </a:r>
            <a:r>
              <a:rPr lang="de-CH" sz="2200" noProof="0" dirty="0" smtClean="0"/>
              <a:t>Kunden, </a:t>
            </a:r>
            <a:r>
              <a:rPr lang="de-CH" sz="2200" noProof="0" dirty="0" smtClean="0"/>
              <a:t>mittels </a:t>
            </a:r>
            <a:r>
              <a:rPr lang="de-CH" sz="2200" b="1" i="1" dirty="0" smtClean="0">
                <a:solidFill>
                  <a:srgbClr val="993300"/>
                </a:solidFill>
              </a:rPr>
              <a:t>qualifizierten</a:t>
            </a:r>
            <a:r>
              <a:rPr lang="de-CH" sz="2200" dirty="0" smtClean="0"/>
              <a:t> Aufrufen oder Infix-Notation, </a:t>
            </a:r>
            <a:r>
              <a:rPr lang="de-CH" sz="2200" dirty="0" err="1" smtClean="0"/>
              <a:t>z.B</a:t>
            </a:r>
            <a:r>
              <a:rPr lang="de-CH" sz="2200" dirty="0" smtClean="0"/>
              <a:t>: </a:t>
            </a:r>
            <a:r>
              <a:rPr lang="de-CH" sz="2200" i="1" dirty="0" smtClean="0">
                <a:solidFill>
                  <a:srgbClr val="3333FF"/>
                </a:solidFill>
              </a:rPr>
              <a:t>a1</a:t>
            </a:r>
            <a:r>
              <a:rPr lang="de-CH" sz="3400" dirty="0" smtClean="0">
                <a:solidFill>
                  <a:srgbClr val="3333FF"/>
                </a:solidFill>
              </a:rPr>
              <a:t>.</a:t>
            </a:r>
            <a:r>
              <a:rPr lang="de-CH" sz="2200" i="1" dirty="0" smtClean="0">
                <a:solidFill>
                  <a:srgbClr val="3333FF"/>
                </a:solidFill>
              </a:rPr>
              <a:t>f</a:t>
            </a:r>
            <a:endParaRPr lang="de-CH" sz="2200" noProof="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CH" sz="2200" noProof="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2200" b="1" i="1" noProof="0" dirty="0" smtClean="0">
                <a:solidFill>
                  <a:srgbClr val="993300"/>
                </a:solidFill>
              </a:rPr>
              <a:t>Unqualifizierte</a:t>
            </a:r>
            <a:r>
              <a:rPr lang="de-CH" sz="2200" noProof="0" dirty="0" smtClean="0"/>
              <a:t> Aufrufe (innerhalb einer Klasse) sind vom Geheimnisprinzip nicht betroffen: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CH" sz="2200" noProof="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sz="2200" noProof="0" dirty="0" smtClean="0"/>
              <a:t>		</a:t>
            </a:r>
            <a:r>
              <a:rPr lang="de-CH" sz="2200" b="1" noProof="0" dirty="0" err="1" smtClean="0">
                <a:solidFill>
                  <a:srgbClr val="000099"/>
                </a:solidFill>
              </a:rPr>
              <a:t>class</a:t>
            </a:r>
            <a:r>
              <a:rPr lang="de-CH" sz="2200" noProof="0" dirty="0" smtClean="0"/>
              <a:t> </a:t>
            </a:r>
            <a:r>
              <a:rPr lang="de-CH" sz="2200" i="1" noProof="0" dirty="0" smtClean="0">
                <a:solidFill>
                  <a:srgbClr val="3333FF"/>
                </a:solidFill>
              </a:rPr>
              <a:t>A </a:t>
            </a:r>
            <a:r>
              <a:rPr lang="de-CH" sz="2200" b="1" noProof="0" dirty="0" err="1" smtClean="0">
                <a:solidFill>
                  <a:srgbClr val="000099"/>
                </a:solidFill>
              </a:rPr>
              <a:t>feature</a:t>
            </a:r>
            <a:r>
              <a:rPr lang="de-CH" sz="2200" noProof="0" dirty="0" smtClean="0"/>
              <a:t> {</a:t>
            </a:r>
            <a:r>
              <a:rPr lang="de-CH" sz="2200" i="1" noProof="0" dirty="0" smtClean="0">
                <a:solidFill>
                  <a:srgbClr val="3333FF"/>
                </a:solidFill>
              </a:rPr>
              <a:t>NONE</a:t>
            </a:r>
            <a:r>
              <a:rPr lang="de-CH" sz="1800" i="1" noProof="0" dirty="0" smtClean="0">
                <a:solidFill>
                  <a:srgbClr val="3333FF"/>
                </a:solidFill>
              </a:rPr>
              <a:t> </a:t>
            </a:r>
            <a:r>
              <a:rPr lang="de-CH" sz="2200" noProof="0" dirty="0" smtClean="0"/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sz="2200" noProof="0" dirty="0" smtClean="0"/>
              <a:t>			</a:t>
            </a:r>
            <a:r>
              <a:rPr lang="de-CH" sz="2200" i="1" noProof="0" dirty="0" smtClean="0">
                <a:solidFill>
                  <a:srgbClr val="3333FF"/>
                </a:solidFill>
              </a:rPr>
              <a:t>h</a:t>
            </a:r>
            <a:r>
              <a:rPr lang="de-CH" sz="2200" noProof="0" dirty="0" smtClean="0"/>
              <a:t> </a:t>
            </a:r>
            <a:r>
              <a:rPr lang="de-CH" sz="2200" b="1" noProof="0" dirty="0" smtClean="0">
                <a:solidFill>
                  <a:srgbClr val="000099"/>
                </a:solidFill>
              </a:rPr>
              <a:t>do</a:t>
            </a:r>
            <a:r>
              <a:rPr lang="de-CH" sz="2200" noProof="0" dirty="0" smtClean="0"/>
              <a:t>  ... </a:t>
            </a:r>
            <a:r>
              <a:rPr lang="de-CH" sz="2200" b="1" noProof="0" dirty="0" smtClean="0">
                <a:solidFill>
                  <a:srgbClr val="000099"/>
                </a:solidFill>
              </a:rPr>
              <a:t>end</a:t>
            </a:r>
            <a:endParaRPr lang="de-CH" sz="2200" noProof="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sz="2200" noProof="0" dirty="0" smtClean="0"/>
              <a:t>		</a:t>
            </a:r>
            <a:r>
              <a:rPr lang="de-CH" sz="2200" b="1" noProof="0" dirty="0" err="1" smtClean="0">
                <a:solidFill>
                  <a:srgbClr val="000099"/>
                </a:solidFill>
              </a:rPr>
              <a:t>feature</a:t>
            </a:r>
            <a:endParaRPr lang="de-CH" sz="2200" b="1" noProof="0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sz="700" noProof="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sz="2200" noProof="0" dirty="0" smtClean="0"/>
              <a:t>			</a:t>
            </a:r>
            <a:r>
              <a:rPr lang="de-CH" sz="2200" i="1" noProof="0" dirty="0" smtClean="0">
                <a:solidFill>
                  <a:srgbClr val="3333FF"/>
                </a:solidFill>
              </a:rPr>
              <a:t>f</a:t>
            </a:r>
            <a:r>
              <a:rPr lang="de-CH" sz="2200" b="1" noProof="0" dirty="0" smtClean="0">
                <a:solidFill>
                  <a:schemeClr val="accent2"/>
                </a:solidFill>
              </a:rPr>
              <a:t/>
            </a:r>
            <a:br>
              <a:rPr lang="de-CH" sz="2200" b="1" noProof="0" dirty="0" smtClean="0">
                <a:solidFill>
                  <a:schemeClr val="accent2"/>
                </a:solidFill>
              </a:rPr>
            </a:br>
            <a:r>
              <a:rPr lang="de-CH" sz="2200" b="1" noProof="0" dirty="0" smtClean="0">
                <a:solidFill>
                  <a:schemeClr val="accent2"/>
                </a:solidFill>
              </a:rPr>
              <a:t>				</a:t>
            </a:r>
            <a:r>
              <a:rPr lang="de-CH" sz="2200" b="1" noProof="0" dirty="0" smtClean="0">
                <a:solidFill>
                  <a:srgbClr val="000099"/>
                </a:solidFill>
              </a:rPr>
              <a:t>do</a:t>
            </a:r>
            <a:br>
              <a:rPr lang="de-CH" sz="2200" b="1" noProof="0" dirty="0" smtClean="0">
                <a:solidFill>
                  <a:srgbClr val="000099"/>
                </a:solidFill>
              </a:rPr>
            </a:br>
            <a:r>
              <a:rPr lang="de-CH" sz="2200" noProof="0" dirty="0" smtClean="0"/>
              <a:t>		      			 ...;  </a:t>
            </a:r>
            <a:r>
              <a:rPr lang="de-CH" sz="2200" i="1" noProof="0" dirty="0" smtClean="0">
                <a:solidFill>
                  <a:srgbClr val="3333FF"/>
                </a:solidFill>
              </a:rPr>
              <a:t>h</a:t>
            </a:r>
            <a:r>
              <a:rPr lang="de-CH" sz="2200" i="1" noProof="0" dirty="0" smtClean="0">
                <a:solidFill>
                  <a:srgbClr val="006400"/>
                </a:solidFill>
              </a:rPr>
              <a:t> </a:t>
            </a:r>
            <a:r>
              <a:rPr lang="de-CH" sz="2200" i="1" noProof="0" dirty="0" smtClean="0"/>
              <a:t>; ...</a:t>
            </a:r>
            <a:r>
              <a:rPr lang="de-CH" sz="2200" noProof="0" dirty="0" smtClean="0"/>
              <a:t/>
            </a:r>
            <a:br>
              <a:rPr lang="de-CH" sz="2200" noProof="0" dirty="0" smtClean="0"/>
            </a:br>
            <a:r>
              <a:rPr lang="de-CH" sz="2200" noProof="0" dirty="0" smtClean="0"/>
              <a:t>				</a:t>
            </a:r>
            <a:r>
              <a:rPr lang="de-CH" sz="2200" b="1" noProof="0" dirty="0" smtClean="0">
                <a:solidFill>
                  <a:srgbClr val="000099"/>
                </a:solidFill>
              </a:rPr>
              <a:t>end</a:t>
            </a:r>
            <a:endParaRPr lang="de-CH" sz="2200" b="1" noProof="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sz="2200" noProof="0" dirty="0" smtClean="0"/>
              <a:t>		</a:t>
            </a:r>
            <a:r>
              <a:rPr lang="de-CH" sz="2200" b="1" noProof="0" dirty="0" smtClean="0">
                <a:solidFill>
                  <a:srgbClr val="000099"/>
                </a:solidFill>
              </a:rPr>
              <a:t>end</a:t>
            </a:r>
            <a:r>
              <a:rPr lang="de-CH" sz="2200" b="1" noProof="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18" y="115888"/>
            <a:ext cx="7885981" cy="479335"/>
          </a:xfrm>
        </p:spPr>
        <p:txBody>
          <a:bodyPr/>
          <a:lstStyle/>
          <a:p>
            <a:pPr eaLnBrk="1" hangingPunct="1"/>
            <a:r>
              <a:rPr lang="de-CH" smtClean="0"/>
              <a:t>Routine: </a:t>
            </a:r>
            <a:r>
              <a:rPr lang="de-CH" noProof="0" smtClean="0"/>
              <a:t>eine Abstraktion eines Algorithmus</a:t>
            </a:r>
            <a:endParaRPr lang="de-CH" noProof="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843871"/>
            <a:ext cx="9029700" cy="5671229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3333FF"/>
                </a:solidFill>
              </a:rPr>
              <a:t>Abstrahieren heisst, die </a:t>
            </a:r>
            <a:r>
              <a:rPr lang="de-CH" i="1" dirty="0" smtClean="0">
                <a:solidFill>
                  <a:srgbClr val="990000"/>
                </a:solidFill>
              </a:rPr>
              <a:t>Essenz </a:t>
            </a:r>
            <a:r>
              <a:rPr lang="de-CH" dirty="0" smtClean="0">
                <a:solidFill>
                  <a:srgbClr val="3333FF"/>
                </a:solidFill>
              </a:rPr>
              <a:t>eines Konzeptes zu erfassen und Details und genaue Angaben zu ignorieren.</a:t>
            </a:r>
          </a:p>
          <a:p>
            <a:pPr eaLnBrk="1" hangingPunct="1">
              <a:buFont typeface="Wingdings" pitchFamily="2" charset="2"/>
              <a:buNone/>
            </a:pPr>
            <a:endParaRPr lang="de-CH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3333FF"/>
                </a:solidFill>
              </a:rPr>
              <a:t>Will heissen:</a:t>
            </a:r>
          </a:p>
          <a:p>
            <a:pPr lvl="1"/>
            <a:r>
              <a:rPr lang="de-CH" dirty="0" smtClean="0">
                <a:solidFill>
                  <a:srgbClr val="3333FF"/>
                </a:solidFill>
              </a:rPr>
              <a:t>Einige Informationen </a:t>
            </a:r>
            <a:r>
              <a:rPr lang="de-CH" i="1" dirty="0" smtClean="0">
                <a:solidFill>
                  <a:srgbClr val="990000"/>
                </a:solidFill>
              </a:rPr>
              <a:t>weglassen</a:t>
            </a:r>
          </a:p>
          <a:p>
            <a:pPr lvl="1"/>
            <a:r>
              <a:rPr lang="de-CH" dirty="0" smtClean="0">
                <a:solidFill>
                  <a:srgbClr val="3333FF"/>
                </a:solidFill>
              </a:rPr>
              <a:t>Dem Ergebnis der Abstraktion einen </a:t>
            </a:r>
            <a:r>
              <a:rPr lang="de-CH" i="1" dirty="0" smtClean="0">
                <a:solidFill>
                  <a:srgbClr val="990000"/>
                </a:solidFill>
              </a:rPr>
              <a:t>Namen</a:t>
            </a:r>
            <a:r>
              <a:rPr lang="de-CH" dirty="0" smtClean="0">
                <a:solidFill>
                  <a:srgbClr val="3333FF"/>
                </a:solidFill>
              </a:rPr>
              <a:t> geben. </a:t>
            </a:r>
          </a:p>
          <a:p>
            <a:pPr lvl="1"/>
            <a:endParaRPr lang="de-CH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3333FF"/>
                </a:solidFill>
              </a:rPr>
              <a:t>In der Programmierung:</a:t>
            </a:r>
          </a:p>
          <a:p>
            <a:pPr marL="827088" lvl="1" eaLnBrk="1" hangingPunct="1"/>
            <a:r>
              <a:rPr lang="de-CH" dirty="0" smtClean="0">
                <a:solidFill>
                  <a:srgbClr val="3333FF"/>
                </a:solidFill>
              </a:rPr>
              <a:t>Datenabstraktion: </a:t>
            </a:r>
            <a:r>
              <a:rPr lang="de-CH" dirty="0" smtClean="0">
                <a:solidFill>
                  <a:srgbClr val="990000"/>
                </a:solidFill>
              </a:rPr>
              <a:t>Klasse</a:t>
            </a:r>
          </a:p>
          <a:p>
            <a:pPr marL="827088" lvl="1" eaLnBrk="1" hangingPunct="1"/>
            <a:endParaRPr lang="de-CH" dirty="0" smtClean="0">
              <a:solidFill>
                <a:srgbClr val="3333FF"/>
              </a:solidFill>
            </a:endParaRPr>
          </a:p>
          <a:p>
            <a:pPr marL="827088" lvl="1" eaLnBrk="1" hangingPunct="1"/>
            <a:r>
              <a:rPr lang="de-CH" dirty="0" smtClean="0">
                <a:solidFill>
                  <a:srgbClr val="3333FF"/>
                </a:solidFill>
              </a:rPr>
              <a:t>Abstraktion eines (operativen) Algorithmus: </a:t>
            </a:r>
            <a:r>
              <a:rPr lang="de-CH" b="1" dirty="0" smtClean="0">
                <a:solidFill>
                  <a:srgbClr val="990000"/>
                </a:solidFill>
              </a:rPr>
              <a:t>Routine</a:t>
            </a:r>
          </a:p>
          <a:p>
            <a:pPr eaLnBrk="1" hangingPunct="1">
              <a:buFont typeface="Wingdings" pitchFamily="2" charset="2"/>
              <a:buNone/>
            </a:pPr>
            <a:endParaRPr lang="de-CH" dirty="0" smtClean="0"/>
          </a:p>
          <a:p>
            <a:pPr eaLnBrk="1" hangingPunct="1">
              <a:buFont typeface="Wingdings" pitchFamily="2" charset="2"/>
              <a:buNone/>
            </a:pPr>
            <a:endParaRPr lang="de-CH" dirty="0" smtClean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328458" y="3526972"/>
            <a:ext cx="3635929" cy="824591"/>
          </a:xfrm>
          <a:prstGeom prst="wedgeRoundRectCallout">
            <a:avLst>
              <a:gd name="adj1" fmla="val 15865"/>
              <a:gd name="adj2" fmla="val 153747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fr-FR" sz="24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Eine</a:t>
            </a:r>
            <a:r>
              <a:rPr lang="fr-FR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Routine </a:t>
            </a:r>
            <a:r>
              <a:rPr lang="fr-FR" sz="24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wird</a:t>
            </a:r>
            <a:r>
              <a:rPr lang="fr-FR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fr-FR" sz="24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auch</a:t>
            </a:r>
            <a:r>
              <a:rPr lang="fr-FR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fr-FR" b="1" dirty="0" err="1" smtClean="0">
                <a:solidFill>
                  <a:srgbClr val="990000"/>
                </a:solidFill>
              </a:rPr>
              <a:t>M</a:t>
            </a:r>
            <a:r>
              <a:rPr lang="fr-FR" sz="2400" b="1" kern="1200" dirty="0" err="1" smtClean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ethode</a:t>
            </a:r>
            <a:r>
              <a:rPr lang="fr-FR" sz="2400" b="1" kern="1200" dirty="0" smtClean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fr-FR" dirty="0" err="1" smtClean="0">
                <a:solidFill>
                  <a:srgbClr val="333399"/>
                </a:solidFill>
              </a:rPr>
              <a:t>genannt</a:t>
            </a:r>
            <a:endParaRPr lang="fr-FR" sz="2400" b="1" kern="1200" dirty="0">
              <a:solidFill>
                <a:srgbClr val="990000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2676698" y="6123214"/>
            <a:ext cx="5699858" cy="634090"/>
          </a:xfrm>
          <a:prstGeom prst="wedgeRoundRectCallout">
            <a:avLst>
              <a:gd name="adj1" fmla="val 38465"/>
              <a:gd name="adj2" fmla="val -131460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fr-FR" dirty="0" smtClean="0">
                <a:solidFill>
                  <a:srgbClr val="333399"/>
                </a:solidFill>
              </a:rPr>
              <a:t>Oder</a:t>
            </a:r>
            <a:r>
              <a:rPr lang="fr-FR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fr-FR" b="1" dirty="0" err="1" smtClean="0">
                <a:solidFill>
                  <a:srgbClr val="990000"/>
                </a:solidFill>
              </a:rPr>
              <a:t>S</a:t>
            </a:r>
            <a:r>
              <a:rPr lang="fr-FR" sz="2400" b="1" kern="1200" dirty="0" err="1" smtClean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ubprogramm</a:t>
            </a:r>
            <a:r>
              <a:rPr lang="fr-FR" sz="2400" b="1" kern="1200" dirty="0" smtClean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fr-FR" dirty="0" err="1" smtClean="0">
                <a:solidFill>
                  <a:srgbClr val="333399"/>
                </a:solidFill>
              </a:rPr>
              <a:t>oder</a:t>
            </a:r>
            <a:r>
              <a:rPr lang="fr-FR" dirty="0" smtClean="0">
                <a:solidFill>
                  <a:srgbClr val="333399"/>
                </a:solidFill>
              </a:rPr>
              <a:t> </a:t>
            </a:r>
            <a:r>
              <a:rPr lang="fr-FR" b="1" dirty="0" err="1" smtClean="0">
                <a:solidFill>
                  <a:srgbClr val="990000"/>
                </a:solidFill>
              </a:rPr>
              <a:t>Subroutine</a:t>
            </a:r>
            <a:endParaRPr lang="fr-FR" sz="2400" b="1" kern="1200" dirty="0">
              <a:solidFill>
                <a:srgbClr val="990000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258792" y="115889"/>
            <a:ext cx="7913658" cy="470708"/>
          </a:xfrm>
        </p:spPr>
        <p:txBody>
          <a:bodyPr/>
          <a:lstStyle/>
          <a:p>
            <a:pPr eaLnBrk="1" hangingPunct="1"/>
            <a:r>
              <a:rPr lang="de-CH" noProof="0" smtClean="0"/>
              <a:t>Ein Beispiel für selektiven Export</a:t>
            </a:r>
            <a:endParaRPr lang="de-CH" noProof="0" dirty="0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rgbClr val="3333FF"/>
                </a:solidFill>
              </a:rPr>
              <a:t>LINKABLE</a:t>
            </a:r>
            <a:r>
              <a:rPr lang="de-CH" noProof="0" dirty="0" smtClean="0"/>
              <a:t> exportiert ihre Features nach </a:t>
            </a:r>
            <a:r>
              <a:rPr lang="de-CH" i="1" noProof="0" dirty="0" smtClean="0">
                <a:solidFill>
                  <a:srgbClr val="3333FF"/>
                </a:solidFill>
              </a:rPr>
              <a:t>LINKED_LIST</a:t>
            </a:r>
            <a:endParaRPr lang="de-CH" noProof="0" dirty="0" smtClean="0"/>
          </a:p>
          <a:p>
            <a:pPr lvl="1" eaLnBrk="1" hangingPunct="1"/>
            <a:r>
              <a:rPr lang="de-CH" noProof="0" dirty="0" smtClean="0"/>
              <a:t>Exportiert sie nicht für den Rest der Welt.</a:t>
            </a:r>
          </a:p>
          <a:p>
            <a:pPr lvl="1" eaLnBrk="1" hangingPunct="1"/>
            <a:r>
              <a:rPr lang="de-CH" noProof="0" dirty="0" smtClean="0"/>
              <a:t>Kunden </a:t>
            </a:r>
            <a:r>
              <a:rPr lang="de-CH" noProof="0" dirty="0" smtClean="0"/>
              <a:t>von </a:t>
            </a:r>
            <a:r>
              <a:rPr lang="de-CH" i="1" noProof="0" dirty="0" smtClean="0">
                <a:solidFill>
                  <a:srgbClr val="3333FF"/>
                </a:solidFill>
              </a:rPr>
              <a:t>LINKED_LIST</a:t>
            </a:r>
            <a:r>
              <a:rPr lang="de-CH" noProof="0" dirty="0" smtClean="0"/>
              <a:t> müssen nichts über die  </a:t>
            </a:r>
            <a:r>
              <a:rPr lang="de-CH" i="1" noProof="0" dirty="0" smtClean="0">
                <a:solidFill>
                  <a:srgbClr val="3333FF"/>
                </a:solidFill>
              </a:rPr>
              <a:t>LINKABLE</a:t>
            </a:r>
            <a:r>
              <a:rPr lang="de-CH" noProof="0" dirty="0" smtClean="0"/>
              <a:t> –Zellen wissen.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68538" y="2924175"/>
            <a:ext cx="6337300" cy="2809875"/>
            <a:chOff x="162" y="982"/>
            <a:chExt cx="4699" cy="2084"/>
          </a:xfrm>
        </p:grpSpPr>
        <p:sp>
          <p:nvSpPr>
            <p:cNvPr id="32774" name="Rectangle 5"/>
            <p:cNvSpPr>
              <a:spLocks noChangeArrowheads="1"/>
            </p:cNvSpPr>
            <p:nvPr/>
          </p:nvSpPr>
          <p:spPr bwMode="auto">
            <a:xfrm>
              <a:off x="162" y="2354"/>
              <a:ext cx="862" cy="363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32775" name="Rectangle 6"/>
            <p:cNvSpPr>
              <a:spLocks noChangeArrowheads="1"/>
            </p:cNvSpPr>
            <p:nvPr/>
          </p:nvSpPr>
          <p:spPr bwMode="auto">
            <a:xfrm>
              <a:off x="1883" y="982"/>
              <a:ext cx="545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32776" name="Text Box 7"/>
            <p:cNvSpPr txBox="1">
              <a:spLocks noChangeArrowheads="1"/>
            </p:cNvSpPr>
            <p:nvPr/>
          </p:nvSpPr>
          <p:spPr bwMode="auto">
            <a:xfrm>
              <a:off x="162" y="2399"/>
              <a:ext cx="9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Haldenegg</a:t>
              </a:r>
            </a:p>
          </p:txBody>
        </p:sp>
        <p:sp>
          <p:nvSpPr>
            <p:cNvPr id="32777" name="Rectangle 8"/>
            <p:cNvSpPr>
              <a:spLocks noChangeArrowheads="1"/>
            </p:cNvSpPr>
            <p:nvPr/>
          </p:nvSpPr>
          <p:spPr bwMode="auto">
            <a:xfrm>
              <a:off x="1024" y="2354"/>
              <a:ext cx="317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32778" name="Line 9"/>
            <p:cNvSpPr>
              <a:spLocks noChangeShapeType="1"/>
            </p:cNvSpPr>
            <p:nvPr/>
          </p:nvSpPr>
          <p:spPr bwMode="auto">
            <a:xfrm>
              <a:off x="1215" y="2535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Text Box 10"/>
            <p:cNvSpPr txBox="1">
              <a:spLocks noChangeArrowheads="1"/>
            </p:cNvSpPr>
            <p:nvPr/>
          </p:nvSpPr>
          <p:spPr bwMode="auto">
            <a:xfrm>
              <a:off x="299" y="2807"/>
              <a:ext cx="4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>
                  <a:solidFill>
                    <a:srgbClr val="3333FF"/>
                  </a:solidFill>
                </a:rPr>
                <a:t>item</a:t>
              </a:r>
            </a:p>
          </p:txBody>
        </p:sp>
        <p:sp>
          <p:nvSpPr>
            <p:cNvPr id="32780" name="Text Box 11"/>
            <p:cNvSpPr txBox="1">
              <a:spLocks noChangeArrowheads="1"/>
            </p:cNvSpPr>
            <p:nvPr/>
          </p:nvSpPr>
          <p:spPr bwMode="auto">
            <a:xfrm>
              <a:off x="1033" y="2803"/>
              <a:ext cx="581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 dirty="0">
                  <a:solidFill>
                    <a:srgbClr val="3333FF"/>
                  </a:solidFill>
                </a:rPr>
                <a:t>right</a:t>
              </a:r>
            </a:p>
          </p:txBody>
        </p:sp>
        <p:sp>
          <p:nvSpPr>
            <p:cNvPr id="32781" name="Rectangle 12"/>
            <p:cNvSpPr>
              <a:spLocks noChangeArrowheads="1"/>
            </p:cNvSpPr>
            <p:nvPr/>
          </p:nvSpPr>
          <p:spPr bwMode="auto">
            <a:xfrm>
              <a:off x="1739" y="2363"/>
              <a:ext cx="862" cy="363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32782" name="Text Box 13"/>
            <p:cNvSpPr txBox="1">
              <a:spLocks noChangeArrowheads="1"/>
            </p:cNvSpPr>
            <p:nvPr/>
          </p:nvSpPr>
          <p:spPr bwMode="auto">
            <a:xfrm>
              <a:off x="1846" y="2404"/>
              <a:ext cx="908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Central</a:t>
              </a:r>
            </a:p>
          </p:txBody>
        </p:sp>
        <p:sp>
          <p:nvSpPr>
            <p:cNvPr id="32783" name="Rectangle 14"/>
            <p:cNvSpPr>
              <a:spLocks noChangeArrowheads="1"/>
            </p:cNvSpPr>
            <p:nvPr/>
          </p:nvSpPr>
          <p:spPr bwMode="auto">
            <a:xfrm>
              <a:off x="2601" y="2363"/>
              <a:ext cx="317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32784" name="Text Box 15"/>
            <p:cNvSpPr txBox="1">
              <a:spLocks noChangeArrowheads="1"/>
            </p:cNvSpPr>
            <p:nvPr/>
          </p:nvSpPr>
          <p:spPr bwMode="auto">
            <a:xfrm>
              <a:off x="1876" y="2817"/>
              <a:ext cx="453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>
                  <a:solidFill>
                    <a:srgbClr val="3333FF"/>
                  </a:solidFill>
                </a:rPr>
                <a:t>item</a:t>
              </a:r>
            </a:p>
          </p:txBody>
        </p:sp>
        <p:sp>
          <p:nvSpPr>
            <p:cNvPr id="32785" name="Text Box 16"/>
            <p:cNvSpPr txBox="1">
              <a:spLocks noChangeArrowheads="1"/>
            </p:cNvSpPr>
            <p:nvPr/>
          </p:nvSpPr>
          <p:spPr bwMode="auto">
            <a:xfrm>
              <a:off x="2610" y="2811"/>
              <a:ext cx="6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 dirty="0">
                  <a:solidFill>
                    <a:srgbClr val="3333FF"/>
                  </a:solidFill>
                </a:rPr>
                <a:t>right</a:t>
              </a:r>
            </a:p>
          </p:txBody>
        </p:sp>
        <p:sp>
          <p:nvSpPr>
            <p:cNvPr id="32786" name="Rectangle 17"/>
            <p:cNvSpPr>
              <a:spLocks noChangeArrowheads="1"/>
            </p:cNvSpPr>
            <p:nvPr/>
          </p:nvSpPr>
          <p:spPr bwMode="auto">
            <a:xfrm>
              <a:off x="3374" y="2361"/>
              <a:ext cx="862" cy="363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32787" name="Text Box 18"/>
            <p:cNvSpPr txBox="1">
              <a:spLocks noChangeArrowheads="1"/>
            </p:cNvSpPr>
            <p:nvPr/>
          </p:nvSpPr>
          <p:spPr bwMode="auto">
            <a:xfrm>
              <a:off x="3491" y="2332"/>
              <a:ext cx="907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err="1"/>
                <a:t>Haupt</a:t>
              </a:r>
              <a:r>
                <a:rPr lang="en-US" sz="1600" dirty="0"/>
                <a:t>-</a:t>
              </a:r>
              <a:br>
                <a:rPr lang="en-US" sz="1600" dirty="0"/>
              </a:br>
              <a:r>
                <a:rPr lang="en-US" sz="1600" dirty="0" err="1"/>
                <a:t>bahnhof</a:t>
              </a:r>
              <a:endParaRPr lang="en-US" sz="1600" dirty="0"/>
            </a:p>
          </p:txBody>
        </p:sp>
        <p:sp>
          <p:nvSpPr>
            <p:cNvPr id="32788" name="Rectangle 19"/>
            <p:cNvSpPr>
              <a:spLocks noChangeArrowheads="1"/>
            </p:cNvSpPr>
            <p:nvPr/>
          </p:nvSpPr>
          <p:spPr bwMode="auto">
            <a:xfrm>
              <a:off x="4236" y="2361"/>
              <a:ext cx="317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32789" name="Text Box 20"/>
            <p:cNvSpPr txBox="1">
              <a:spLocks noChangeArrowheads="1"/>
            </p:cNvSpPr>
            <p:nvPr/>
          </p:nvSpPr>
          <p:spPr bwMode="auto">
            <a:xfrm>
              <a:off x="3510" y="2815"/>
              <a:ext cx="453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>
                  <a:solidFill>
                    <a:srgbClr val="3333FF"/>
                  </a:solidFill>
                </a:rPr>
                <a:t>item</a:t>
              </a:r>
            </a:p>
          </p:txBody>
        </p:sp>
        <p:sp>
          <p:nvSpPr>
            <p:cNvPr id="32790" name="Text Box 21"/>
            <p:cNvSpPr txBox="1">
              <a:spLocks noChangeArrowheads="1"/>
            </p:cNvSpPr>
            <p:nvPr/>
          </p:nvSpPr>
          <p:spPr bwMode="auto">
            <a:xfrm>
              <a:off x="4245" y="2809"/>
              <a:ext cx="61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 dirty="0">
                  <a:solidFill>
                    <a:srgbClr val="3333FF"/>
                  </a:solidFill>
                </a:rPr>
                <a:t>right</a:t>
              </a:r>
            </a:p>
          </p:txBody>
        </p:sp>
        <p:sp>
          <p:nvSpPr>
            <p:cNvPr id="32791" name="Line 22"/>
            <p:cNvSpPr>
              <a:spLocks noChangeShapeType="1"/>
            </p:cNvSpPr>
            <p:nvPr/>
          </p:nvSpPr>
          <p:spPr bwMode="auto">
            <a:xfrm>
              <a:off x="2811" y="2535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Line 23"/>
            <p:cNvSpPr>
              <a:spLocks noChangeShapeType="1"/>
            </p:cNvSpPr>
            <p:nvPr/>
          </p:nvSpPr>
          <p:spPr bwMode="auto">
            <a:xfrm>
              <a:off x="4461" y="2535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3" name="Line 24"/>
            <p:cNvSpPr>
              <a:spLocks noChangeShapeType="1"/>
            </p:cNvSpPr>
            <p:nvPr/>
          </p:nvSpPr>
          <p:spPr bwMode="auto">
            <a:xfrm flipH="1">
              <a:off x="4649" y="2389"/>
              <a:ext cx="212" cy="31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4" name="Rectangle 25"/>
            <p:cNvSpPr>
              <a:spLocks noChangeArrowheads="1"/>
            </p:cNvSpPr>
            <p:nvPr/>
          </p:nvSpPr>
          <p:spPr bwMode="auto">
            <a:xfrm>
              <a:off x="1883" y="1254"/>
              <a:ext cx="545" cy="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32795" name="Rectangle 26"/>
            <p:cNvSpPr>
              <a:spLocks noChangeArrowheads="1"/>
            </p:cNvSpPr>
            <p:nvPr/>
          </p:nvSpPr>
          <p:spPr bwMode="auto">
            <a:xfrm>
              <a:off x="1884" y="1525"/>
              <a:ext cx="545" cy="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32796" name="Line 27"/>
            <p:cNvSpPr>
              <a:spLocks noChangeShapeType="1"/>
            </p:cNvSpPr>
            <p:nvPr/>
          </p:nvSpPr>
          <p:spPr bwMode="auto">
            <a:xfrm>
              <a:off x="2110" y="1706"/>
              <a:ext cx="0" cy="545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7" name="Text Box 28"/>
            <p:cNvSpPr txBox="1">
              <a:spLocks noChangeArrowheads="1"/>
            </p:cNvSpPr>
            <p:nvPr/>
          </p:nvSpPr>
          <p:spPr bwMode="auto">
            <a:xfrm>
              <a:off x="667" y="1425"/>
              <a:ext cx="1588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 dirty="0" err="1">
                  <a:solidFill>
                    <a:srgbClr val="3333FF"/>
                  </a:solidFill>
                </a:rPr>
                <a:t>first_element</a:t>
              </a:r>
              <a:endParaRPr lang="en-US" sz="1600" i="1" dirty="0">
                <a:solidFill>
                  <a:srgbClr val="3333FF"/>
                </a:solidFill>
              </a:endParaRPr>
            </a:p>
          </p:txBody>
        </p:sp>
        <p:sp>
          <p:nvSpPr>
            <p:cNvPr id="32798" name="Text Box 29"/>
            <p:cNvSpPr txBox="1">
              <a:spLocks noChangeArrowheads="1"/>
            </p:cNvSpPr>
            <p:nvPr/>
          </p:nvSpPr>
          <p:spPr bwMode="auto">
            <a:xfrm>
              <a:off x="1571" y="1844"/>
              <a:ext cx="5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 dirty="0">
                  <a:solidFill>
                    <a:srgbClr val="3333FF"/>
                  </a:solidFill>
                </a:rPr>
                <a:t>active</a:t>
              </a:r>
            </a:p>
          </p:txBody>
        </p:sp>
        <p:sp>
          <p:nvSpPr>
            <p:cNvPr id="32799" name="Line 30"/>
            <p:cNvSpPr>
              <a:spLocks noChangeShapeType="1"/>
            </p:cNvSpPr>
            <p:nvPr/>
          </p:nvSpPr>
          <p:spPr bwMode="auto">
            <a:xfrm flipH="1">
              <a:off x="567" y="1435"/>
              <a:ext cx="1406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Line 31"/>
            <p:cNvSpPr>
              <a:spLocks noChangeShapeType="1"/>
            </p:cNvSpPr>
            <p:nvPr/>
          </p:nvSpPr>
          <p:spPr bwMode="auto">
            <a:xfrm>
              <a:off x="567" y="1434"/>
              <a:ext cx="0" cy="907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1" name="Text Box 32"/>
            <p:cNvSpPr txBox="1">
              <a:spLocks noChangeArrowheads="1"/>
            </p:cNvSpPr>
            <p:nvPr/>
          </p:nvSpPr>
          <p:spPr bwMode="auto">
            <a:xfrm>
              <a:off x="1347" y="982"/>
              <a:ext cx="5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>
                  <a:solidFill>
                    <a:srgbClr val="3333FF"/>
                  </a:solidFill>
                </a:rPr>
                <a:t>count</a:t>
              </a:r>
            </a:p>
          </p:txBody>
        </p:sp>
        <p:sp>
          <p:nvSpPr>
            <p:cNvPr id="32802" name="Text Box 33"/>
            <p:cNvSpPr txBox="1">
              <a:spLocks noChangeArrowheads="1"/>
            </p:cNvSpPr>
            <p:nvPr/>
          </p:nvSpPr>
          <p:spPr bwMode="auto">
            <a:xfrm>
              <a:off x="2019" y="982"/>
              <a:ext cx="5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990000"/>
                  </a:solidFill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07367" y="2157049"/>
            <a:ext cx="2518912" cy="508959"/>
          </a:xfrm>
          <a:prstGeom prst="roundRect">
            <a:avLst/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lvl="0" algn="ctr">
              <a:spcBef>
                <a:spcPts val="0"/>
              </a:spcBef>
              <a:spcAft>
                <a:spcPts val="1200"/>
              </a:spcAft>
            </a:pPr>
            <a:endParaRPr lang="en-US" dirty="0" smtClean="0"/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de-CH" b="1" noProof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b="1" noProof="0" smtClean="0">
                <a:solidFill>
                  <a:schemeClr val="accent2"/>
                </a:solidFill>
              </a:rPr>
              <a:t>class</a:t>
            </a:r>
          </a:p>
          <a:p>
            <a:pPr eaLnBrk="1" hangingPunct="1">
              <a:buFont typeface="Wingdings" pitchFamily="2" charset="2"/>
              <a:buNone/>
            </a:pPr>
            <a:endParaRPr lang="de-CH" b="1" noProof="0" smtClean="0">
              <a:solidFill>
                <a:schemeClr val="accent2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de-CH" i="1" noProof="0" smtClean="0">
                <a:solidFill>
                  <a:srgbClr val="3333FF"/>
                </a:solidFill>
              </a:rPr>
              <a:t>LINKABLE</a:t>
            </a:r>
            <a:r>
              <a:rPr lang="de-CH" noProof="0" smtClean="0">
                <a:solidFill>
                  <a:srgbClr val="3333FF"/>
                </a:solidFill>
              </a:rPr>
              <a:t> [</a:t>
            </a:r>
            <a:r>
              <a:rPr lang="de-CH" i="1" noProof="0" smtClean="0">
                <a:solidFill>
                  <a:srgbClr val="3333FF"/>
                </a:solidFill>
              </a:rPr>
              <a:t>G</a:t>
            </a:r>
            <a:r>
              <a:rPr lang="de-CH" noProof="0" smtClean="0">
                <a:solidFill>
                  <a:srgbClr val="3333FF"/>
                </a:solidFill>
              </a:rPr>
              <a:t>]</a:t>
            </a:r>
          </a:p>
          <a:p>
            <a:pPr eaLnBrk="1" hangingPunct="1">
              <a:buFont typeface="Wingdings" pitchFamily="2" charset="2"/>
              <a:buNone/>
            </a:pPr>
            <a:endParaRPr lang="de-CH" b="1" noProof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b="1" noProof="0" smtClean="0">
                <a:solidFill>
                  <a:schemeClr val="accent2"/>
                </a:solidFill>
              </a:rPr>
              <a:t>feature</a:t>
            </a:r>
            <a:r>
              <a:rPr lang="de-CH" noProof="0" smtClean="0">
                <a:solidFill>
                  <a:schemeClr val="accent2"/>
                </a:solidFill>
              </a:rPr>
              <a:t> </a:t>
            </a:r>
            <a:r>
              <a:rPr lang="de-CH" noProof="0" smtClean="0">
                <a:solidFill>
                  <a:srgbClr val="3333FF"/>
                </a:solidFill>
              </a:rPr>
              <a:t>{</a:t>
            </a:r>
            <a:r>
              <a:rPr lang="de-CH" i="1" noProof="0" smtClean="0">
                <a:solidFill>
                  <a:srgbClr val="3333FF"/>
                </a:solidFill>
              </a:rPr>
              <a:t>LINKED_LIST</a:t>
            </a:r>
            <a:r>
              <a:rPr lang="de-CH" sz="1800" i="1" noProof="0" smtClean="0">
                <a:solidFill>
                  <a:srgbClr val="3333FF"/>
                </a:solidFill>
              </a:rPr>
              <a:t> </a:t>
            </a:r>
            <a:r>
              <a:rPr lang="de-CH" noProof="0" smtClean="0">
                <a:solidFill>
                  <a:srgbClr val="3333FF"/>
                </a:solidFill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chemeClr val="accent2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chemeClr val="accent2"/>
                </a:solidFill>
              </a:rPr>
              <a:t>	</a:t>
            </a:r>
            <a:r>
              <a:rPr lang="de-CH" i="1" noProof="0" smtClean="0">
                <a:solidFill>
                  <a:srgbClr val="3333FF"/>
                </a:solidFill>
              </a:rPr>
              <a:t>put_right</a:t>
            </a:r>
            <a:r>
              <a:rPr lang="de-CH" noProof="0" smtClean="0">
                <a:solidFill>
                  <a:schemeClr val="accent2"/>
                </a:solidFill>
              </a:rPr>
              <a:t> </a:t>
            </a:r>
            <a:r>
              <a:rPr lang="de-CH" noProof="0" smtClean="0">
                <a:solidFill>
                  <a:srgbClr val="3333FF"/>
                </a:solidFill>
              </a:rPr>
              <a:t>(...)</a:t>
            </a:r>
            <a:r>
              <a:rPr lang="de-CH" b="1" noProof="0" smtClean="0">
                <a:solidFill>
                  <a:schemeClr val="accent2"/>
                </a:solidFill>
              </a:rPr>
              <a:t> do</a:t>
            </a:r>
            <a:r>
              <a:rPr lang="de-CH" noProof="0" smtClean="0">
                <a:solidFill>
                  <a:schemeClr val="accent2"/>
                </a:solidFill>
              </a:rPr>
              <a:t> ... </a:t>
            </a:r>
            <a:r>
              <a:rPr lang="de-CH" b="1" noProof="0" smtClean="0">
                <a:solidFill>
                  <a:schemeClr val="accent2"/>
                </a:solidFill>
              </a:rPr>
              <a:t>end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chemeClr val="accent2"/>
                </a:solidFill>
              </a:rPr>
              <a:t>	</a:t>
            </a:r>
            <a:r>
              <a:rPr lang="de-CH" i="1" noProof="0" smtClean="0">
                <a:solidFill>
                  <a:srgbClr val="3333FF"/>
                </a:solidFill>
              </a:rPr>
              <a:t>right</a:t>
            </a:r>
            <a:r>
              <a:rPr lang="de-CH" sz="1600" i="1" noProof="0" smtClean="0">
                <a:solidFill>
                  <a:srgbClr val="3333FF"/>
                </a:solidFill>
              </a:rPr>
              <a:t> </a:t>
            </a:r>
            <a:r>
              <a:rPr lang="de-CH" noProof="0" smtClean="0">
                <a:solidFill>
                  <a:srgbClr val="3333FF"/>
                </a:solidFill>
              </a:rPr>
              <a:t>: </a:t>
            </a:r>
            <a:r>
              <a:rPr lang="de-CH" i="1" noProof="0" smtClean="0">
                <a:solidFill>
                  <a:srgbClr val="3333FF"/>
                </a:solidFill>
              </a:rPr>
              <a:t>G</a:t>
            </a:r>
            <a:r>
              <a:rPr lang="de-CH" noProof="0" smtClean="0">
                <a:solidFill>
                  <a:schemeClr val="accent2"/>
                </a:solidFill>
              </a:rPr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do</a:t>
            </a:r>
            <a:r>
              <a:rPr lang="de-CH" noProof="0" smtClean="0">
                <a:solidFill>
                  <a:schemeClr val="accent2"/>
                </a:solidFill>
              </a:rPr>
              <a:t> ... </a:t>
            </a:r>
            <a:r>
              <a:rPr lang="de-CH" b="1" noProof="0" smtClean="0">
                <a:solidFill>
                  <a:schemeClr val="accent2"/>
                </a:solidFill>
              </a:rPr>
              <a:t>end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chemeClr val="accent2"/>
                </a:solidFill>
              </a:rPr>
              <a:t>	...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b="1" noProof="0" smtClean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4539347" y="1354666"/>
            <a:ext cx="4441373" cy="1198348"/>
          </a:xfrm>
          <a:prstGeom prst="wedgeRoundRectCallout">
            <a:avLst>
              <a:gd name="adj1" fmla="val -62405"/>
              <a:gd name="adj2" fmla="val 117303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/>
              <a:t>Diese Features werden selektiv nach </a:t>
            </a:r>
            <a:r>
              <a:rPr lang="de-CH" sz="2000" i="1" dirty="0" smtClean="0">
                <a:solidFill>
                  <a:srgbClr val="0000FF"/>
                </a:solidFill>
              </a:rPr>
              <a:t>LINKED_LIST</a:t>
            </a:r>
            <a:r>
              <a:rPr lang="de-CH" sz="2000" dirty="0" smtClean="0"/>
              <a:t> und ihre Nachkommen exportiert. (Und zu keinen weiteren Klassen)</a:t>
            </a:r>
            <a:endParaRPr lang="de-CH" sz="2000" dirty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Selektiv Exportieren</a:t>
            </a: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i="1" noProof="0" smtClean="0">
                <a:solidFill>
                  <a:srgbClr val="3333FF"/>
                </a:solidFill>
              </a:rPr>
              <a:t>LINKABLE</a:t>
            </a:r>
            <a:r>
              <a:rPr lang="de-CH" noProof="0" smtClean="0"/>
              <a:t> 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class</a:t>
            </a:r>
            <a:r>
              <a:rPr lang="de-CH" sz="2000" i="1" noProof="0" smtClean="0">
                <a:solidFill>
                  <a:srgbClr val="3333FF"/>
                </a:solidFill>
              </a:rPr>
              <a:t> LINKABLE </a:t>
            </a:r>
            <a:r>
              <a:rPr lang="de-CH" sz="2000" b="1" noProof="0" smtClean="0">
                <a:solidFill>
                  <a:schemeClr val="accent2"/>
                </a:solidFill>
              </a:rPr>
              <a:t>feature </a:t>
            </a:r>
            <a:r>
              <a:rPr lang="de-CH" sz="2000" noProof="0" smtClean="0">
                <a:solidFill>
                  <a:srgbClr val="3333FF"/>
                </a:solidFill>
              </a:rPr>
              <a:t>{</a:t>
            </a:r>
            <a:r>
              <a:rPr lang="de-CH" sz="2000" i="1" noProof="0" smtClean="0">
                <a:solidFill>
                  <a:srgbClr val="3333FF"/>
                </a:solidFill>
              </a:rPr>
              <a:t>LINKED_LIST</a:t>
            </a:r>
            <a:r>
              <a:rPr lang="de-CH" sz="14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}</a:t>
            </a:r>
            <a:endParaRPr lang="de-CH" sz="2000" b="1" noProof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item</a:t>
            </a:r>
            <a:r>
              <a:rPr lang="de-CH" sz="900" i="1" noProof="0" smtClean="0">
                <a:solidFill>
                  <a:srgbClr val="3333FF"/>
                </a:solidFill>
              </a:rPr>
              <a:t>C</a:t>
            </a:r>
            <a:r>
              <a:rPr lang="de-CH" sz="2000" noProof="0" smtClean="0">
                <a:solidFill>
                  <a:srgbClr val="3333FF"/>
                </a:solidFill>
              </a:rPr>
              <a:t>:</a:t>
            </a:r>
            <a:r>
              <a:rPr lang="de-CH" sz="2000" i="1" noProof="0" smtClean="0">
                <a:solidFill>
                  <a:srgbClr val="3333FF"/>
                </a:solidFill>
              </a:rPr>
              <a:t> STRING</a:t>
            </a:r>
          </a:p>
          <a:p>
            <a:pPr eaLnBrk="1" hangingPunct="1">
              <a:lnSpc>
                <a:spcPct val="90000"/>
              </a:lnSpc>
            </a:pPr>
            <a:r>
              <a:rPr lang="de-CH" sz="2000" noProof="0" smtClean="0">
                <a:solidFill>
                  <a:srgbClr val="3333FF"/>
                </a:solidFill>
              </a:rPr>
              <a:t>			</a:t>
            </a:r>
            <a:r>
              <a:rPr lang="de-CH" sz="2000" noProof="0" smtClean="0">
                <a:solidFill>
                  <a:srgbClr val="990000"/>
                </a:solidFill>
              </a:rPr>
              <a:t>-- Wert dieser Zelle</a:t>
            </a:r>
          </a:p>
          <a:p>
            <a:pPr eaLnBrk="1" hangingPunct="1">
              <a:lnSpc>
                <a:spcPct val="90000"/>
              </a:lnSpc>
            </a:pPr>
            <a:endParaRPr lang="de-CH" sz="2000" noProof="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right</a:t>
            </a:r>
            <a:r>
              <a:rPr lang="de-CH" sz="9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:</a:t>
            </a:r>
            <a:r>
              <a:rPr lang="de-CH" sz="2000" i="1" noProof="0" smtClean="0">
                <a:solidFill>
                  <a:srgbClr val="3333FF"/>
                </a:solidFill>
              </a:rPr>
              <a:t> LINKABLE</a:t>
            </a:r>
          </a:p>
          <a:p>
            <a:pPr eaLnBrk="1" hangingPunct="1">
              <a:lnSpc>
                <a:spcPct val="90000"/>
              </a:lnSpc>
            </a:pPr>
            <a:r>
              <a:rPr lang="de-CH" sz="2000" noProof="0" smtClean="0">
                <a:solidFill>
                  <a:srgbClr val="3333FF"/>
                </a:solidFill>
              </a:rPr>
              <a:t>			</a:t>
            </a:r>
            <a:r>
              <a:rPr lang="de-CH" sz="2000" noProof="0" smtClean="0">
                <a:solidFill>
                  <a:srgbClr val="990000"/>
                </a:solidFill>
              </a:rPr>
              <a:t>-- Zelle, welche rechts von dieser Zelle </a:t>
            </a:r>
          </a:p>
          <a:p>
            <a:pPr eaLnBrk="1" hangingPunct="1">
              <a:lnSpc>
                <a:spcPct val="90000"/>
              </a:lnSpc>
            </a:pPr>
            <a:r>
              <a:rPr lang="de-CH" sz="2000" smtClean="0">
                <a:solidFill>
                  <a:srgbClr val="990000"/>
                </a:solidFill>
              </a:rPr>
              <a:t>			-- </a:t>
            </a:r>
            <a:r>
              <a:rPr lang="de-CH" sz="2000" noProof="0" smtClean="0">
                <a:solidFill>
                  <a:srgbClr val="990000"/>
                </a:solidFill>
              </a:rPr>
              <a:t>angehängt ist (falls </a:t>
            </a:r>
            <a:r>
              <a:rPr lang="de-CH" sz="2000" smtClean="0">
                <a:solidFill>
                  <a:srgbClr val="990000"/>
                </a:solidFill>
              </a:rPr>
              <a:t>vorhanden)</a:t>
            </a:r>
            <a:endParaRPr lang="de-CH" sz="2000" noProof="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de-CH" sz="2000" noProof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put_right </a:t>
            </a:r>
            <a:r>
              <a:rPr lang="de-CH" sz="2000" noProof="0" smtClean="0">
                <a:solidFill>
                  <a:srgbClr val="3333FF"/>
                </a:solidFill>
              </a:rPr>
              <a:t>(</a:t>
            </a:r>
            <a:r>
              <a:rPr lang="de-CH" sz="2000" i="1" noProof="0" smtClean="0">
                <a:solidFill>
                  <a:srgbClr val="3333FF"/>
                </a:solidFill>
              </a:rPr>
              <a:t>other</a:t>
            </a:r>
            <a:r>
              <a:rPr lang="de-CH" sz="9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:</a:t>
            </a:r>
            <a:r>
              <a:rPr lang="de-CH" sz="2000" i="1" noProof="0" smtClean="0">
                <a:solidFill>
                  <a:srgbClr val="3333FF"/>
                </a:solidFill>
              </a:rPr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like</a:t>
            </a:r>
            <a:r>
              <a:rPr lang="de-CH" sz="2000" i="1" noProof="0" smtClean="0">
                <a:solidFill>
                  <a:srgbClr val="3333FF"/>
                </a:solidFill>
              </a:rPr>
              <a:t> Current</a:t>
            </a:r>
            <a:r>
              <a:rPr lang="de-CH" sz="2000" noProof="0" smtClean="0">
                <a:solidFill>
                  <a:srgbClr val="3333FF"/>
                </a:solidFill>
              </a:rPr>
              <a:t>)</a:t>
            </a:r>
            <a:endParaRPr lang="de-CH" sz="2000" b="1" noProof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CH" sz="2000" noProof="0" smtClean="0">
                <a:solidFill>
                  <a:srgbClr val="3333FF"/>
                </a:solidFill>
              </a:rPr>
              <a:t>			</a:t>
            </a:r>
            <a:r>
              <a:rPr lang="de-CH" sz="2000" noProof="0" smtClean="0">
                <a:solidFill>
                  <a:srgbClr val="990000"/>
                </a:solidFill>
              </a:rPr>
              <a:t>-- </a:t>
            </a:r>
            <a:r>
              <a:rPr lang="de-CH" sz="2000" smtClean="0">
                <a:solidFill>
                  <a:srgbClr val="990000"/>
                </a:solidFill>
              </a:rPr>
              <a:t>Setzt</a:t>
            </a:r>
            <a:r>
              <a:rPr lang="de-CH" sz="2000" noProof="0" smtClean="0">
                <a:solidFill>
                  <a:srgbClr val="990000"/>
                </a:solidFill>
              </a:rPr>
              <a:t> </a:t>
            </a:r>
            <a:r>
              <a:rPr lang="de-CH" sz="2000" i="1" noProof="0" smtClean="0">
                <a:solidFill>
                  <a:srgbClr val="3333FF"/>
                </a:solidFill>
              </a:rPr>
              <a:t>other</a:t>
            </a:r>
            <a:r>
              <a:rPr lang="de-CH" sz="2000" noProof="0" smtClean="0">
                <a:solidFill>
                  <a:srgbClr val="990000"/>
                </a:solidFill>
              </a:rPr>
              <a:t> </a:t>
            </a:r>
            <a:r>
              <a:rPr lang="de-CH" sz="2000" smtClean="0">
                <a:solidFill>
                  <a:srgbClr val="990000"/>
                </a:solidFill>
              </a:rPr>
              <a:t>rechts neben die aktuelle Zelle.</a:t>
            </a:r>
            <a:endParaRPr lang="de-CH" sz="2000" noProof="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	</a:t>
            </a:r>
            <a:r>
              <a:rPr lang="de-CH" sz="2000" b="1" noProof="0" smtClean="0">
                <a:solidFill>
                  <a:schemeClr val="accent2"/>
                </a:solidFill>
              </a:rPr>
              <a:t>do</a:t>
            </a:r>
          </a:p>
          <a:p>
            <a:pPr eaLnBrk="1" hangingPunct="1">
              <a:lnSpc>
                <a:spcPct val="9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		right </a:t>
            </a:r>
            <a:r>
              <a:rPr lang="de-CH" sz="2000" noProof="0" smtClean="0">
                <a:solidFill>
                  <a:srgbClr val="3333FF"/>
                </a:solidFill>
              </a:rPr>
              <a:t>:=</a:t>
            </a:r>
            <a:r>
              <a:rPr lang="de-CH" sz="2000" i="1" noProof="0" smtClean="0">
                <a:solidFill>
                  <a:srgbClr val="3333FF"/>
                </a:solidFill>
              </a:rPr>
              <a:t> other</a:t>
            </a:r>
          </a:p>
          <a:p>
            <a:pPr eaLnBrk="1" hangingPunct="1">
              <a:lnSpc>
                <a:spcPct val="9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	</a:t>
            </a:r>
            <a:r>
              <a:rPr lang="de-CH" sz="2000" b="1" noProof="0" smtClean="0">
                <a:solidFill>
                  <a:schemeClr val="accent2"/>
                </a:solidFill>
              </a:rPr>
              <a:t>ensure</a:t>
            </a:r>
          </a:p>
          <a:p>
            <a:pPr eaLnBrk="1" hangingPunct="1">
              <a:lnSpc>
                <a:spcPct val="9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		</a:t>
            </a:r>
            <a:r>
              <a:rPr lang="de-CH" sz="2000" noProof="0" smtClean="0">
                <a:solidFill>
                  <a:srgbClr val="3333FF"/>
                </a:solidFill>
              </a:rPr>
              <a:t>chained</a:t>
            </a:r>
            <a:r>
              <a:rPr lang="de-CH" sz="16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:</a:t>
            </a:r>
            <a:r>
              <a:rPr lang="de-CH" sz="2000" i="1" noProof="0" smtClean="0">
                <a:solidFill>
                  <a:srgbClr val="3333FF"/>
                </a:solidFill>
              </a:rPr>
              <a:t> right = other</a:t>
            </a:r>
          </a:p>
          <a:p>
            <a:pPr eaLnBrk="1" hangingPunct="1">
              <a:lnSpc>
                <a:spcPct val="9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	</a:t>
            </a: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  <a:p>
            <a:pPr eaLnBrk="1" hangingPunct="1">
              <a:lnSpc>
                <a:spcPct val="9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  <a:endParaRPr lang="de-CH" sz="2000" b="1" noProof="0" dirty="0" smtClean="0">
              <a:solidFill>
                <a:schemeClr val="accent2"/>
              </a:solidFill>
            </a:endParaRPr>
          </a:p>
        </p:txBody>
      </p:sp>
      <p:sp>
        <p:nvSpPr>
          <p:cNvPr id="36869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227763" y="1268413"/>
            <a:ext cx="1368425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687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27763" y="1339850"/>
            <a:ext cx="1439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Haldenegg</a:t>
            </a:r>
          </a:p>
        </p:txBody>
      </p:sp>
      <p:sp>
        <p:nvSpPr>
          <p:cNvPr id="36871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596188" y="1268413"/>
            <a:ext cx="503237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6872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899400" y="1555750"/>
            <a:ext cx="776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7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43663" y="1923821"/>
            <a:ext cx="720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>
                <a:solidFill>
                  <a:srgbClr val="3333FF"/>
                </a:solidFill>
              </a:rPr>
              <a:t>item</a:t>
            </a:r>
          </a:p>
        </p:txBody>
      </p:sp>
      <p:sp>
        <p:nvSpPr>
          <p:cNvPr id="3687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10475" y="1914296"/>
            <a:ext cx="720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3333FF"/>
                </a:solidFill>
              </a:rPr>
              <a:t>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noProof="0" smtClean="0"/>
              <a:t>Was wir gesehen haben</a:t>
            </a:r>
            <a:endParaRPr lang="de-CH" noProof="0" dirty="0" smtClean="0"/>
          </a:p>
        </p:txBody>
      </p:sp>
      <p:graphicFrame>
        <p:nvGraphicFramePr>
          <p:cNvPr id="36875" name="Group 11"/>
          <p:cNvGraphicFramePr>
            <a:graphicFrameLocks noGrp="1"/>
          </p:cNvGraphicFramePr>
          <p:nvPr/>
        </p:nvGraphicFramePr>
        <p:xfrm>
          <a:off x="360363" y="1055812"/>
          <a:ext cx="8395710" cy="5063635"/>
        </p:xfrm>
        <a:graphic>
          <a:graphicData uri="http://schemas.openxmlformats.org/drawingml/2006/table">
            <a:tbl>
              <a:tblPr/>
              <a:tblGrid>
                <a:gridCol w="8395710"/>
              </a:tblGrid>
              <a:tr h="4281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</a:pPr>
                      <a:r>
                        <a:rPr kumimoji="0" lang="de-C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Die volle Kategorisierung von Features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</a:pPr>
                      <a:endParaRPr kumimoji="0" lang="de-C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</a:pPr>
                      <a:r>
                        <a:rPr kumimoji="0" lang="de-C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Routinen, Prozeduren, Funktionen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</a:pPr>
                      <a:endParaRPr kumimoji="0" lang="de-C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  <a:defRPr/>
                      </a:pPr>
                      <a:r>
                        <a:rPr kumimoji="0" lang="de-CH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Einheitlicher Zugriff</a:t>
                      </a:r>
                      <a:endParaRPr kumimoji="0" lang="de-C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</a:pPr>
                      <a:endParaRPr kumimoji="0" lang="de-C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</a:pPr>
                      <a:r>
                        <a:rPr kumimoji="0" lang="de-C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Geheimnisprinzip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</a:pPr>
                      <a:endParaRPr kumimoji="0" lang="de-C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</a:pPr>
                      <a:r>
                        <a:rPr kumimoji="0" lang="de-C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Selektives Exportieren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</a:pPr>
                      <a:endParaRPr kumimoji="0" lang="de-C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</a:pPr>
                      <a:r>
                        <a:rPr kumimoji="0" lang="de-C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Setter- und Getter-Funktionen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</a:pPr>
                      <a:endParaRPr kumimoji="0" lang="de-C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</a:pPr>
                      <a:r>
                        <a:rPr kumimoji="0" lang="de-C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Eiffel: Assigner-Befehle</a:t>
                      </a:r>
                      <a:endParaRPr kumimoji="0" lang="de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Leseaufgabe auf nächste Woche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noProof="0" dirty="0" smtClean="0"/>
              <a:t>Kapitel über</a:t>
            </a:r>
          </a:p>
          <a:p>
            <a:pPr lvl="1"/>
            <a:r>
              <a:rPr lang="de-CH" noProof="0" dirty="0" smtClean="0"/>
              <a:t>Syntax (11)</a:t>
            </a:r>
          </a:p>
          <a:p>
            <a:pPr lvl="1"/>
            <a:r>
              <a:rPr lang="de-CH" sz="3200" noProof="0" dirty="0" err="1" smtClean="0">
                <a:solidFill>
                  <a:srgbClr val="C00000"/>
                </a:solidFill>
              </a:rPr>
              <a:t>Inheritance</a:t>
            </a:r>
            <a:r>
              <a:rPr lang="de-CH" sz="3200" noProof="0" dirty="0" smtClean="0">
                <a:solidFill>
                  <a:srgbClr val="C00000"/>
                </a:solidFill>
              </a:rPr>
              <a:t> (16)</a:t>
            </a:r>
            <a:endParaRPr lang="de-CH" noProof="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18" y="115889"/>
            <a:ext cx="8571781" cy="462082"/>
          </a:xfrm>
        </p:spPr>
        <p:txBody>
          <a:bodyPr/>
          <a:lstStyle/>
          <a:p>
            <a:pPr eaLnBrk="1" hangingPunct="1"/>
            <a:r>
              <a:rPr lang="de-CH" sz="2600" noProof="0" dirty="0" smtClean="0"/>
              <a:t>Eine Routine ist eine der zwei Arten von Features…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3333FF"/>
                </a:solidFill>
              </a:rPr>
              <a:t>... die andere Art sind die </a:t>
            </a:r>
            <a:r>
              <a:rPr lang="de-CH" i="1" noProof="0" dirty="0" smtClean="0">
                <a:solidFill>
                  <a:srgbClr val="3333FF"/>
                </a:solidFill>
              </a:rPr>
              <a:t>Attribute</a:t>
            </a:r>
          </a:p>
          <a:p>
            <a:pPr eaLnBrk="1" hangingPunct="1">
              <a:buFont typeface="Wingdings" pitchFamily="2" charset="2"/>
              <a:buNone/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3333FF"/>
                </a:solidFill>
              </a:rPr>
              <a:t>Wir sind schon vielen Routinen begegnet, allerdings ohne den Namen zu kennen.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Eine Routine</a:t>
            </a:r>
            <a:endParaRPr lang="de-CH" noProof="0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i="1" noProof="0" dirty="0" smtClean="0">
                <a:solidFill>
                  <a:srgbClr val="0000FF"/>
                </a:solidFill>
              </a:rPr>
              <a:t>r</a:t>
            </a:r>
            <a:r>
              <a:rPr lang="de-DE" noProof="0" dirty="0" smtClean="0">
                <a:solidFill>
                  <a:srgbClr val="0000FF"/>
                </a:solidFill>
              </a:rPr>
              <a:t> (</a:t>
            </a:r>
            <a:r>
              <a:rPr lang="de-DE" i="1" noProof="0" dirty="0" smtClean="0">
                <a:solidFill>
                  <a:srgbClr val="0000FF"/>
                </a:solidFill>
              </a:rPr>
              <a:t>arg</a:t>
            </a:r>
            <a:r>
              <a:rPr lang="de-DE" sz="2000" i="1" noProof="0" dirty="0" smtClean="0">
                <a:solidFill>
                  <a:srgbClr val="0000FF"/>
                </a:solidFill>
              </a:rPr>
              <a:t> </a:t>
            </a:r>
            <a:r>
              <a:rPr lang="de-DE" noProof="0" dirty="0" smtClean="0">
                <a:solidFill>
                  <a:srgbClr val="0000FF"/>
                </a:solidFill>
              </a:rPr>
              <a:t>: </a:t>
            </a:r>
            <a:r>
              <a:rPr lang="de-DE" i="1" noProof="0" dirty="0" smtClean="0">
                <a:solidFill>
                  <a:srgbClr val="0000FF"/>
                </a:solidFill>
              </a:rPr>
              <a:t>TYPE</a:t>
            </a:r>
            <a:r>
              <a:rPr lang="de-DE" sz="2000" i="1" noProof="0" dirty="0" smtClean="0">
                <a:solidFill>
                  <a:srgbClr val="0000FF"/>
                </a:solidFill>
              </a:rPr>
              <a:t> </a:t>
            </a:r>
            <a:r>
              <a:rPr lang="de-DE" noProof="0" dirty="0" smtClean="0">
                <a:solidFill>
                  <a:srgbClr val="0000FF"/>
                </a:solidFill>
              </a:rPr>
              <a:t>; ...)</a:t>
            </a:r>
            <a:endParaRPr lang="de-DE" b="1" noProof="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noProof="0" dirty="0" smtClean="0">
                <a:solidFill>
                  <a:srgbClr val="0000FF"/>
                </a:solidFill>
              </a:rPr>
              <a:t>		</a:t>
            </a:r>
            <a:r>
              <a:rPr lang="de-DE" noProof="0" dirty="0" smtClean="0">
                <a:solidFill>
                  <a:srgbClr val="990000"/>
                </a:solidFill>
              </a:rPr>
              <a:t>-- </a:t>
            </a:r>
            <a:r>
              <a:rPr lang="de-DE" noProof="0" dirty="0" smtClean="0">
                <a:solidFill>
                  <a:srgbClr val="990000"/>
                </a:solidFill>
              </a:rPr>
              <a:t>Kopfkommentar.</a:t>
            </a:r>
            <a:endParaRPr lang="de-DE" noProof="0" dirty="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noProof="0" dirty="0" smtClean="0">
                <a:solidFill>
                  <a:srgbClr val="0000FF"/>
                </a:solidFill>
              </a:rPr>
              <a:t>	</a:t>
            </a:r>
            <a:r>
              <a:rPr lang="de-DE" b="1" noProof="0" dirty="0" err="1" smtClean="0">
                <a:solidFill>
                  <a:schemeClr val="accent2"/>
                </a:solidFill>
              </a:rPr>
              <a:t>require</a:t>
            </a:r>
            <a:endParaRPr lang="de-DE" b="1" noProof="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de-DE" noProof="0" dirty="0" smtClean="0">
                <a:solidFill>
                  <a:srgbClr val="0000FF"/>
                </a:solidFill>
              </a:rPr>
              <a:t>		</a:t>
            </a:r>
            <a:r>
              <a:rPr lang="de-DE" i="1" noProof="0" dirty="0" smtClean="0">
                <a:solidFill>
                  <a:srgbClr val="0000FF"/>
                </a:solidFill>
              </a:rPr>
              <a:t>Vorbedingung </a:t>
            </a:r>
            <a:r>
              <a:rPr lang="de-DE" noProof="0" dirty="0" smtClean="0">
                <a:solidFill>
                  <a:srgbClr val="0000FF"/>
                </a:solidFill>
              </a:rPr>
              <a:t>(</a:t>
            </a:r>
            <a:r>
              <a:rPr lang="de-DE" noProof="0" dirty="0" err="1" smtClean="0">
                <a:solidFill>
                  <a:srgbClr val="0000FF"/>
                </a:solidFill>
              </a:rPr>
              <a:t>Boole‘s</a:t>
            </a:r>
            <a:r>
              <a:rPr lang="de-DE" dirty="0" err="1" smtClean="0">
                <a:solidFill>
                  <a:srgbClr val="0000FF"/>
                </a:solidFill>
              </a:rPr>
              <a:t>cher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smtClean="0">
                <a:solidFill>
                  <a:srgbClr val="0000FF"/>
                </a:solidFill>
              </a:rPr>
              <a:t>Ausdruck</a:t>
            </a:r>
            <a:r>
              <a:rPr lang="de-DE" noProof="0" dirty="0" smtClean="0">
                <a:solidFill>
                  <a:srgbClr val="0000FF"/>
                </a:solidFill>
              </a:rPr>
              <a:t>)</a:t>
            </a:r>
            <a:endParaRPr lang="de-DE" noProof="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noProof="0" dirty="0" smtClean="0">
                <a:solidFill>
                  <a:srgbClr val="0000FF"/>
                </a:solidFill>
              </a:rPr>
              <a:t>	</a:t>
            </a:r>
            <a:r>
              <a:rPr lang="de-DE" b="1" noProof="0" dirty="0" smtClean="0">
                <a:solidFill>
                  <a:schemeClr val="accent2"/>
                </a:solidFill>
              </a:rPr>
              <a:t>do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b="1" noProof="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noProof="0" dirty="0" smtClean="0">
                <a:solidFill>
                  <a:schemeClr val="accent2"/>
                </a:solidFill>
              </a:rPr>
              <a:t>	</a:t>
            </a:r>
            <a:r>
              <a:rPr lang="de-DE" noProof="0" dirty="0" smtClean="0">
                <a:solidFill>
                  <a:srgbClr val="0000FF"/>
                </a:solidFill>
              </a:rPr>
              <a:t>	</a:t>
            </a:r>
            <a:r>
              <a:rPr lang="de-DE" i="1" noProof="0" dirty="0" smtClean="0">
                <a:solidFill>
                  <a:srgbClr val="0000FF"/>
                </a:solidFill>
              </a:rPr>
              <a:t>Rumpf </a:t>
            </a:r>
            <a:r>
              <a:rPr lang="de-DE" noProof="0" dirty="0" smtClean="0">
                <a:solidFill>
                  <a:srgbClr val="0000FF"/>
                </a:solidFill>
              </a:rPr>
              <a:t>(Instruktionen) </a:t>
            </a:r>
            <a:endParaRPr lang="de-DE" noProof="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noProof="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noProof="0" dirty="0" smtClean="0">
                <a:solidFill>
                  <a:srgbClr val="0000FF"/>
                </a:solidFill>
              </a:rPr>
              <a:t>	</a:t>
            </a:r>
            <a:r>
              <a:rPr lang="de-DE" b="1" noProof="0" dirty="0" err="1" smtClean="0">
                <a:solidFill>
                  <a:schemeClr val="accent2"/>
                </a:solidFill>
              </a:rPr>
              <a:t>ensure</a:t>
            </a:r>
            <a:endParaRPr lang="de-DE" b="1" noProof="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noProof="0" dirty="0" smtClean="0">
                <a:solidFill>
                  <a:srgbClr val="0000FF"/>
                </a:solidFill>
              </a:rPr>
              <a:t>		</a:t>
            </a:r>
            <a:r>
              <a:rPr lang="de-DE" i="1" noProof="0" dirty="0" smtClean="0">
                <a:solidFill>
                  <a:srgbClr val="0000FF"/>
                </a:solidFill>
              </a:rPr>
              <a:t>Nachbedingung </a:t>
            </a:r>
            <a:r>
              <a:rPr lang="de-DE" noProof="0" dirty="0" smtClean="0">
                <a:solidFill>
                  <a:srgbClr val="0000FF"/>
                </a:solidFill>
              </a:rPr>
              <a:t>(</a:t>
            </a:r>
            <a:r>
              <a:rPr lang="de-DE" noProof="0" dirty="0" err="1" smtClean="0">
                <a:solidFill>
                  <a:srgbClr val="0000FF"/>
                </a:solidFill>
              </a:rPr>
              <a:t>Boole‘scher</a:t>
            </a:r>
            <a:r>
              <a:rPr lang="de-DE" noProof="0" dirty="0" smtClean="0">
                <a:solidFill>
                  <a:srgbClr val="0000FF"/>
                </a:solidFill>
              </a:rPr>
              <a:t> Ausdruck)</a:t>
            </a:r>
            <a:endParaRPr lang="de-DE" noProof="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noProof="0" dirty="0" smtClean="0">
                <a:solidFill>
                  <a:srgbClr val="0000FF"/>
                </a:solidFill>
              </a:rPr>
              <a:t>	</a:t>
            </a:r>
            <a:r>
              <a:rPr lang="de-DE" b="1" noProof="0" dirty="0" smtClean="0">
                <a:solidFill>
                  <a:schemeClr val="accent2"/>
                </a:solidFill>
              </a:rPr>
              <a:t>end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	</a:t>
            </a:r>
          </a:p>
          <a:p>
            <a:pPr lvl="2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ChangeArrowheads="1"/>
          </p:cNvSpPr>
          <p:nvPr/>
        </p:nvSpPr>
        <p:spPr bwMode="auto">
          <a:xfrm>
            <a:off x="5761007" y="4244196"/>
            <a:ext cx="2477219" cy="327804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FAFC94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4953000" y="2688599"/>
            <a:ext cx="4038600" cy="2246769"/>
          </a:xfrm>
          <a:prstGeom prst="rect">
            <a:avLst/>
          </a:prstGeom>
          <a:noFill/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i="1" dirty="0" err="1" smtClean="0">
                <a:solidFill>
                  <a:srgbClr val="0000FF"/>
                </a:solidFill>
              </a:rPr>
              <a:t>create_fancy_line</a:t>
            </a:r>
            <a:endParaRPr lang="en-US" sz="2000" b="1" dirty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i="1" dirty="0">
                <a:solidFill>
                  <a:srgbClr val="0000FF"/>
                </a:solidFill>
              </a:rPr>
              <a:t>          </a:t>
            </a:r>
            <a:r>
              <a:rPr lang="en-US" sz="2000" dirty="0">
                <a:solidFill>
                  <a:srgbClr val="0000FF"/>
                </a:solidFill>
              </a:rPr>
              <a:t>-- </a:t>
            </a:r>
            <a:r>
              <a:rPr lang="en-US" sz="2000" dirty="0" err="1" smtClean="0">
                <a:solidFill>
                  <a:srgbClr val="0000FF"/>
                </a:solidFill>
              </a:rPr>
              <a:t>Linie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erschaffen</a:t>
            </a:r>
            <a:r>
              <a:rPr lang="en-US" sz="2000" dirty="0" smtClean="0">
                <a:solidFill>
                  <a:srgbClr val="0000FF"/>
                </a:solidFill>
              </a:rPr>
              <a:t> und</a:t>
            </a:r>
            <a:endParaRPr lang="en-US" sz="2000" dirty="0" smtClean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0000FF"/>
                </a:solidFill>
              </a:rPr>
              <a:t>          -- </a:t>
            </a:r>
            <a:r>
              <a:rPr lang="en-US" sz="2000" dirty="0" err="1" smtClean="0">
                <a:solidFill>
                  <a:srgbClr val="0000FF"/>
                </a:solidFill>
              </a:rPr>
              <a:t>Stationen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ausfüllen</a:t>
            </a:r>
            <a:r>
              <a:rPr lang="en-US" sz="2000" dirty="0" smtClean="0">
                <a:solidFill>
                  <a:srgbClr val="0000FF"/>
                </a:solidFill>
              </a:rPr>
              <a:t>.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i="1" dirty="0">
                <a:solidFill>
                  <a:srgbClr val="0000FF"/>
                </a:solidFill>
              </a:rPr>
              <a:t>     </a:t>
            </a:r>
            <a:r>
              <a:rPr lang="en-US" sz="2000" b="1" dirty="0">
                <a:solidFill>
                  <a:schemeClr val="accent2"/>
                </a:solidFill>
              </a:rPr>
              <a:t>do</a:t>
            </a:r>
          </a:p>
          <a:p>
            <a:pPr>
              <a:spcBef>
                <a:spcPts val="0"/>
              </a:spcBef>
            </a:pPr>
            <a:r>
              <a:rPr lang="en-US" sz="2000" i="1" dirty="0">
                <a:solidFill>
                  <a:srgbClr val="0000FF"/>
                </a:solidFill>
              </a:rPr>
              <a:t>         </a:t>
            </a:r>
            <a:r>
              <a:rPr lang="en-US" sz="2000" i="1" dirty="0">
                <a:solidFill>
                  <a:srgbClr val="990000"/>
                </a:solidFill>
              </a:rPr>
              <a:t> </a:t>
            </a:r>
            <a:r>
              <a:rPr lang="en-US" sz="2000" dirty="0">
                <a:solidFill>
                  <a:srgbClr val="990000"/>
                </a:solidFill>
              </a:rPr>
              <a:t>-- </a:t>
            </a:r>
            <a:r>
              <a:rPr lang="en-US" sz="2000" dirty="0" smtClean="0">
                <a:solidFill>
                  <a:srgbClr val="990000"/>
                </a:solidFill>
              </a:rPr>
              <a:t>TODO</a:t>
            </a:r>
            <a:endParaRPr lang="en-US" sz="2000" dirty="0">
              <a:solidFill>
                <a:srgbClr val="99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990000"/>
                </a:solidFill>
              </a:rPr>
              <a:t>          -- BM, </a:t>
            </a:r>
            <a:r>
              <a:rPr lang="en-US" sz="2000" dirty="0" smtClean="0">
                <a:solidFill>
                  <a:srgbClr val="990000"/>
                </a:solidFill>
              </a:rPr>
              <a:t>26 </a:t>
            </a:r>
            <a:r>
              <a:rPr lang="en-US" sz="2000" dirty="0">
                <a:solidFill>
                  <a:srgbClr val="990000"/>
                </a:solidFill>
              </a:rPr>
              <a:t>Oct </a:t>
            </a:r>
            <a:r>
              <a:rPr lang="en-US" sz="2000" dirty="0" smtClean="0">
                <a:solidFill>
                  <a:srgbClr val="990000"/>
                </a:solidFill>
              </a:rPr>
              <a:t>2010</a:t>
            </a:r>
            <a:endParaRPr lang="en-US" sz="2000" dirty="0">
              <a:solidFill>
                <a:srgbClr val="99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   </a:t>
            </a:r>
            <a:r>
              <a:rPr lang="en-US" sz="2000" b="1" dirty="0" smtClean="0">
                <a:solidFill>
                  <a:schemeClr val="accent2"/>
                </a:solidFill>
              </a:rPr>
              <a:t> end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10249" name="Line 8"/>
          <p:cNvSpPr>
            <a:spLocks noChangeShapeType="1"/>
          </p:cNvSpPr>
          <p:nvPr/>
        </p:nvSpPr>
        <p:spPr bwMode="auto">
          <a:xfrm flipV="1">
            <a:off x="3852040" y="3507828"/>
            <a:ext cx="1074683" cy="938626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 sz="200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Gebrauch von Routinen</a:t>
            </a:r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7" y="750853"/>
            <a:ext cx="8791191" cy="238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/>
              <a:t>Von unten nach </a:t>
            </a:r>
            <a:r>
              <a:rPr lang="de-CH" noProof="0" dirty="0" smtClean="0"/>
              <a:t>oben (</a:t>
            </a:r>
            <a:r>
              <a:rPr lang="de-CH" i="1" noProof="0" dirty="0" err="1" smtClean="0"/>
              <a:t>bottom-up</a:t>
            </a:r>
            <a:r>
              <a:rPr lang="de-CH" noProof="0" dirty="0" smtClean="0"/>
              <a:t>): </a:t>
            </a:r>
            <a:r>
              <a:rPr lang="de-CH" noProof="0" dirty="0" smtClean="0"/>
              <a:t>Erfasse den existierenden Algorithmus, wenn möglich wiederverwendbar.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/>
              <a:t>Von oben nach </a:t>
            </a:r>
            <a:r>
              <a:rPr lang="de-CH" noProof="0" dirty="0" smtClean="0"/>
              <a:t>unten (</a:t>
            </a:r>
            <a:r>
              <a:rPr lang="de-CH" i="1" noProof="0" dirty="0" smtClean="0"/>
              <a:t>top-down</a:t>
            </a:r>
            <a:r>
              <a:rPr lang="de-CH" noProof="0" dirty="0" smtClean="0"/>
              <a:t>): </a:t>
            </a:r>
            <a:r>
              <a:rPr lang="de-CH" noProof="0" dirty="0" smtClean="0">
                <a:solidFill>
                  <a:srgbClr val="990000"/>
                </a:solidFill>
              </a:rPr>
              <a:t>Platzhalter-Routinen </a:t>
            </a:r>
            <a:r>
              <a:rPr lang="de-CH" noProof="0" dirty="0" smtClean="0"/>
              <a:t>— Eine attraktive Alternative zu Pseudocode.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/>
              <a:t>			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de-CH" noProof="0" dirty="0" smtClean="0"/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457198" y="2679972"/>
            <a:ext cx="4240925" cy="2640723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i="1" dirty="0" err="1" smtClean="0">
                <a:solidFill>
                  <a:srgbClr val="0000FF"/>
                </a:solidFill>
              </a:rPr>
              <a:t>build_a_line</a:t>
            </a:r>
            <a:endParaRPr lang="en-US" sz="2000" b="1" dirty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i="1" dirty="0">
                <a:solidFill>
                  <a:srgbClr val="0000FF"/>
                </a:solidFill>
              </a:rPr>
              <a:t>       </a:t>
            </a:r>
            <a:r>
              <a:rPr lang="en-US" sz="2000" i="1" dirty="0" smtClean="0">
                <a:solidFill>
                  <a:srgbClr val="0000FF"/>
                </a:solidFill>
              </a:rPr>
              <a:t>   </a:t>
            </a:r>
            <a:r>
              <a:rPr lang="en-US" sz="2000" dirty="0" smtClean="0">
                <a:solidFill>
                  <a:srgbClr val="0000FF"/>
                </a:solidFill>
              </a:rPr>
              <a:t>-- </a:t>
            </a:r>
            <a:r>
              <a:rPr lang="en-US" sz="2000" dirty="0" err="1" smtClean="0">
                <a:solidFill>
                  <a:srgbClr val="0000FF"/>
                </a:solidFill>
              </a:rPr>
              <a:t>Imaginäre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Linie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bauen</a:t>
            </a:r>
            <a:r>
              <a:rPr lang="en-US" sz="2000" smtClean="0">
                <a:solidFill>
                  <a:srgbClr val="0000FF"/>
                </a:solidFill>
              </a:rPr>
              <a:t>.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i="1" dirty="0">
                <a:solidFill>
                  <a:srgbClr val="0000FF"/>
                </a:solidFill>
              </a:rPr>
              <a:t>     </a:t>
            </a:r>
            <a:r>
              <a:rPr lang="en-US" sz="2000" b="1" dirty="0">
                <a:solidFill>
                  <a:schemeClr val="accent2"/>
                </a:solidFill>
              </a:rPr>
              <a:t>do</a:t>
            </a:r>
          </a:p>
          <a:p>
            <a:pPr>
              <a:spcBef>
                <a:spcPts val="0"/>
              </a:spcBef>
            </a:pPr>
            <a:r>
              <a:rPr lang="en-US" sz="2000" i="1" dirty="0">
                <a:solidFill>
                  <a:srgbClr val="0000FF"/>
                </a:solidFill>
              </a:rPr>
              <a:t>            </a:t>
            </a:r>
            <a:r>
              <a:rPr lang="en-US" sz="2000" i="1" dirty="0" err="1">
                <a:solidFill>
                  <a:srgbClr val="0000FF"/>
                </a:solidFill>
              </a:rPr>
              <a:t>Paris.display</a:t>
            </a:r>
            <a:endParaRPr lang="en-US" sz="2000" i="1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000" i="1" dirty="0">
                <a:solidFill>
                  <a:srgbClr val="0000FF"/>
                </a:solidFill>
              </a:rPr>
              <a:t>            </a:t>
            </a:r>
            <a:r>
              <a:rPr lang="en-US" sz="2000" i="1" dirty="0" err="1" smtClean="0">
                <a:solidFill>
                  <a:srgbClr val="0000FF"/>
                </a:solidFill>
              </a:rPr>
              <a:t>Metro</a:t>
            </a:r>
            <a:r>
              <a:rPr lang="en-US" sz="3200" i="1" dirty="0" err="1" smtClean="0">
                <a:solidFill>
                  <a:srgbClr val="0000FF"/>
                </a:solidFill>
              </a:rPr>
              <a:t>.</a:t>
            </a:r>
            <a:r>
              <a:rPr lang="en-US" sz="2000" i="1" dirty="0" err="1" smtClean="0">
                <a:solidFill>
                  <a:srgbClr val="0000FF"/>
                </a:solidFill>
              </a:rPr>
              <a:t>highlight</a:t>
            </a:r>
            <a:endParaRPr lang="en-US" sz="2000" i="1" dirty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i="1" dirty="0">
                <a:solidFill>
                  <a:srgbClr val="CC3300"/>
                </a:solidFill>
              </a:rPr>
              <a:t>            </a:t>
            </a:r>
            <a:r>
              <a:rPr lang="en-US" sz="2000" i="1" dirty="0" err="1">
                <a:solidFill>
                  <a:srgbClr val="990000"/>
                </a:solidFill>
              </a:rPr>
              <a:t>create_fancy_line</a:t>
            </a:r>
            <a:endParaRPr lang="en-US" sz="2000" i="1" dirty="0">
              <a:solidFill>
                <a:srgbClr val="99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i="1" dirty="0">
                <a:solidFill>
                  <a:srgbClr val="0000FF"/>
                </a:solidFill>
              </a:rPr>
              <a:t>     </a:t>
            </a:r>
            <a:r>
              <a:rPr lang="en-US" sz="2000" b="1" dirty="0">
                <a:solidFill>
                  <a:schemeClr val="accent2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endParaRPr lang="en-US" sz="20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706585" y="5529977"/>
            <a:ext cx="4946964" cy="919401"/>
          </a:xfrm>
          <a:prstGeom prst="wedgeRoundRectCallout">
            <a:avLst>
              <a:gd name="adj1" fmla="val 22431"/>
              <a:gd name="adj2" fmla="val -143926"/>
              <a:gd name="adj3" fmla="val 16667"/>
            </a:avLst>
          </a:prstGeom>
          <a:solidFill>
            <a:srgbClr val="99FF99"/>
          </a:solidFill>
          <a:ln w="12700">
            <a:solidFill>
              <a:srgbClr val="C0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square" rtlCol="0">
            <a:spAutoFit/>
          </a:bodyPr>
          <a:lstStyle/>
          <a:p>
            <a:r>
              <a:rPr lang="de-CH" dirty="0" smtClean="0"/>
              <a:t>Methodologie: “TODO” Einträge sollten informativ </a:t>
            </a:r>
            <a:r>
              <a:rPr lang="de-CH" dirty="0" smtClean="0"/>
              <a:t>sein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7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7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2" grpId="0" animBg="1"/>
      <p:bldP spid="10248" grpId="0" animBg="1"/>
      <p:bldP spid="10249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65915" y="3557626"/>
            <a:ext cx="2238065" cy="491860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990000"/>
                </a:solidFill>
              </a:rPr>
              <a:t>Prozedur</a:t>
            </a:r>
            <a:r>
              <a:rPr lang="de-CH" noProof="0" dirty="0" smtClean="0"/>
              <a:t>: gibt kein Resultat zurück.</a:t>
            </a:r>
          </a:p>
          <a:p>
            <a:pPr lvl="3" eaLnBrk="1" hangingPunct="1"/>
            <a:r>
              <a:rPr lang="de-CH" sz="2600" noProof="0" dirty="0" smtClean="0"/>
              <a:t>Ergibt einen </a:t>
            </a:r>
            <a:r>
              <a:rPr lang="de-CH" sz="2600" b="1" noProof="0" dirty="0" smtClean="0">
                <a:solidFill>
                  <a:srgbClr val="990000"/>
                </a:solidFill>
              </a:rPr>
              <a:t>Befehl</a:t>
            </a:r>
          </a:p>
          <a:p>
            <a:pPr lvl="3" eaLnBrk="1" hangingPunct="1"/>
            <a:r>
              <a:rPr lang="de-CH" sz="2600" noProof="0" dirty="0" smtClean="0"/>
              <a:t>Aufrufe sind </a:t>
            </a:r>
            <a:r>
              <a:rPr lang="de-CH" sz="2600" b="1" noProof="0" dirty="0" smtClean="0">
                <a:solidFill>
                  <a:srgbClr val="990000"/>
                </a:solidFill>
              </a:rPr>
              <a:t>Instruktionen</a:t>
            </a:r>
          </a:p>
          <a:p>
            <a:pPr eaLnBrk="1" hangingPunct="1">
              <a:buFont typeface="Wingdings" pitchFamily="2" charset="2"/>
              <a:buNone/>
            </a:pPr>
            <a:endParaRPr lang="de-CH" sz="3200" noProof="0" dirty="0" smtClean="0">
              <a:solidFill>
                <a:srgbClr val="0066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990000"/>
                </a:solidFill>
              </a:rPr>
              <a:t>Funktion</a:t>
            </a:r>
            <a:r>
              <a:rPr lang="de-CH" noProof="0" dirty="0" smtClean="0"/>
              <a:t>: gibt ein Resultat zurück</a:t>
            </a:r>
            <a:br>
              <a:rPr lang="de-CH" noProof="0" dirty="0" smtClean="0"/>
            </a:b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</a:t>
            </a:r>
            <a:r>
              <a:rPr lang="de-CH" i="1" noProof="0" dirty="0" smtClean="0">
                <a:solidFill>
                  <a:srgbClr val="0000FF"/>
                </a:solidFill>
              </a:rPr>
              <a:t>f</a:t>
            </a:r>
            <a:r>
              <a:rPr lang="de-CH" noProof="0" dirty="0" smtClean="0">
                <a:solidFill>
                  <a:srgbClr val="0000FF"/>
                </a:solidFill>
              </a:rPr>
              <a:t> (</a:t>
            </a:r>
            <a:r>
              <a:rPr lang="de-CH" i="1" noProof="0" dirty="0" smtClean="0">
                <a:solidFill>
                  <a:srgbClr val="0000FF"/>
                </a:solidFill>
              </a:rPr>
              <a:t>arg </a:t>
            </a:r>
            <a:r>
              <a:rPr lang="de-CH" noProof="0" dirty="0" smtClean="0">
                <a:solidFill>
                  <a:srgbClr val="0000FF"/>
                </a:solidFill>
              </a:rPr>
              <a:t>: </a:t>
            </a:r>
            <a:r>
              <a:rPr lang="de-CH" i="1" noProof="0" dirty="0" smtClean="0">
                <a:solidFill>
                  <a:srgbClr val="0000FF"/>
                </a:solidFill>
              </a:rPr>
              <a:t>TYPE</a:t>
            </a:r>
            <a:r>
              <a:rPr lang="de-CH" noProof="0" dirty="0" smtClean="0">
                <a:solidFill>
                  <a:srgbClr val="0000FF"/>
                </a:solidFill>
              </a:rPr>
              <a:t>; ...): </a:t>
            </a:r>
            <a:r>
              <a:rPr lang="de-CH" i="1" noProof="0" dirty="0" smtClean="0">
                <a:solidFill>
                  <a:srgbClr val="0000FF"/>
                </a:solidFill>
              </a:rPr>
              <a:t>RESULT_TYPE</a:t>
            </a:r>
            <a:r>
              <a:rPr lang="de-CH" noProof="0" dirty="0" smtClean="0">
                <a:solidFill>
                  <a:srgbClr val="0000FF"/>
                </a:solidFill>
              </a:rPr>
              <a:t> </a:t>
            </a:r>
            <a:endParaRPr lang="de-CH" b="1" noProof="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FF"/>
                </a:solidFill>
              </a:rPr>
              <a:t>				... (Der Rest wie zuvor) ...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FF"/>
              </a:solidFill>
            </a:endParaRPr>
          </a:p>
          <a:p>
            <a:pPr lvl="3" eaLnBrk="1" hangingPunct="1"/>
            <a:r>
              <a:rPr lang="de-CH" sz="2600" noProof="0" dirty="0" smtClean="0"/>
              <a:t>Ergibt eine </a:t>
            </a:r>
            <a:r>
              <a:rPr lang="de-CH" sz="2600" b="1" noProof="0" dirty="0" smtClean="0">
                <a:solidFill>
                  <a:srgbClr val="990000"/>
                </a:solidFill>
              </a:rPr>
              <a:t>Abfrage</a:t>
            </a:r>
          </a:p>
          <a:p>
            <a:pPr lvl="3" eaLnBrk="1" hangingPunct="1"/>
            <a:r>
              <a:rPr lang="de-CH" sz="2600" noProof="0" dirty="0" smtClean="0"/>
              <a:t>Aufrufe sind </a:t>
            </a:r>
            <a:r>
              <a:rPr lang="de-CH" sz="2600" b="1" noProof="0" dirty="0" smtClean="0">
                <a:solidFill>
                  <a:srgbClr val="990000"/>
                </a:solidFill>
              </a:rPr>
              <a:t>Ausdrücke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Zwei Arten von Routinen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Features: Die ganze Wahrheit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Eine Klasse ist durch ihre Features charakterisiert.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Jedes Feature ist eine Operation auf die korrespondierenden Elemente: Abfrage oder Befehl.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de-CH" noProof="0" dirty="0" smtClean="0"/>
              <a:t>Features sind der Leserlichkeit halber in verschiedene Kategorien eingeteilt.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Klassenklauseln:</a:t>
            </a:r>
          </a:p>
          <a:p>
            <a:pPr marL="827088" lvl="1" eaLnBrk="1" hangingPunct="1"/>
            <a:r>
              <a:rPr lang="de-CH" noProof="0" dirty="0" smtClean="0">
                <a:solidFill>
                  <a:srgbClr val="3333FF"/>
                </a:solidFill>
              </a:rPr>
              <a:t>Noten (Indexierung)</a:t>
            </a:r>
            <a:endParaRPr lang="de-CH" noProof="0" dirty="0" smtClean="0">
              <a:solidFill>
                <a:srgbClr val="3333FF"/>
              </a:solidFill>
            </a:endParaRPr>
          </a:p>
          <a:p>
            <a:pPr marL="827088" lvl="1" eaLnBrk="1" hangingPunct="1"/>
            <a:r>
              <a:rPr lang="de-CH" noProof="0" dirty="0" smtClean="0">
                <a:solidFill>
                  <a:srgbClr val="3333FF"/>
                </a:solidFill>
              </a:rPr>
              <a:t>Vererbung</a:t>
            </a:r>
          </a:p>
          <a:p>
            <a:pPr marL="827088" lvl="1" eaLnBrk="1" hangingPunct="1"/>
            <a:r>
              <a:rPr lang="de-CH" noProof="0" dirty="0" smtClean="0">
                <a:solidFill>
                  <a:srgbClr val="3333FF"/>
                </a:solidFill>
              </a:rPr>
              <a:t>Erzeugung</a:t>
            </a:r>
          </a:p>
          <a:p>
            <a:pPr marL="827088" lvl="1" eaLnBrk="1" hangingPunct="1"/>
            <a:r>
              <a:rPr lang="de-CH" noProof="0" dirty="0" smtClean="0">
                <a:solidFill>
                  <a:srgbClr val="3333FF"/>
                </a:solidFill>
              </a:rPr>
              <a:t>Feature (mehrere)</a:t>
            </a:r>
          </a:p>
          <a:p>
            <a:pPr marL="827088" lvl="1" eaLnBrk="1" hangingPunct="1"/>
            <a:r>
              <a:rPr lang="de-CH" noProof="0" dirty="0" smtClean="0">
                <a:solidFill>
                  <a:srgbClr val="3333FF"/>
                </a:solidFill>
              </a:rPr>
              <a:t>Invariante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Anatomie einer Klasse: </a:t>
            </a: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79988" y="5629351"/>
            <a:ext cx="1194269" cy="409139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 smtClean="0">
                <a:solidFill>
                  <a:srgbClr val="990000"/>
                </a:solidFill>
              </a:rPr>
              <a:t>Demo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32" name="Text Box 8"/>
          <p:cNvSpPr txBox="1">
            <a:spLocks noChangeArrowheads="1"/>
          </p:cNvSpPr>
          <p:nvPr/>
        </p:nvSpPr>
        <p:spPr bwMode="auto">
          <a:xfrm>
            <a:off x="7743825" y="3508375"/>
            <a:ext cx="1400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Comic Sans MS" pitchFamily="66" charset="0"/>
              </a:rPr>
              <a:t>Feature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513053" name="Text Box 29"/>
          <p:cNvSpPr txBox="1">
            <a:spLocks noChangeArrowheads="1"/>
          </p:cNvSpPr>
          <p:nvPr/>
        </p:nvSpPr>
        <p:spPr bwMode="auto">
          <a:xfrm>
            <a:off x="7743825" y="3508375"/>
            <a:ext cx="1400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990000"/>
                </a:solidFill>
                <a:latin typeface="Comic Sans MS" pitchFamily="66" charset="0"/>
              </a:rPr>
              <a:t>Feature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Features: die ganze Wahrheit</a:t>
            </a:r>
            <a:endParaRPr lang="de-CH" dirty="0" smtClean="0"/>
          </a:p>
        </p:txBody>
      </p:sp>
      <p:sp>
        <p:nvSpPr>
          <p:cNvPr id="513027" name="Text Box 3"/>
          <p:cNvSpPr txBox="1">
            <a:spLocks noChangeArrowheads="1"/>
          </p:cNvSpPr>
          <p:nvPr/>
        </p:nvSpPr>
        <p:spPr bwMode="auto">
          <a:xfrm>
            <a:off x="1669609" y="1673140"/>
            <a:ext cx="1796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990000"/>
                </a:solidFill>
                <a:latin typeface="Comic Sans MS" pitchFamily="66" charset="0"/>
              </a:rPr>
              <a:t>Befehl</a:t>
            </a:r>
            <a:endParaRPr lang="en-US" b="1" dirty="0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513028" name="Text Box 4"/>
          <p:cNvSpPr txBox="1">
            <a:spLocks noChangeArrowheads="1"/>
          </p:cNvSpPr>
          <p:nvPr/>
        </p:nvSpPr>
        <p:spPr bwMode="auto">
          <a:xfrm>
            <a:off x="1122220" y="4841210"/>
            <a:ext cx="1567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990000"/>
                </a:solidFill>
                <a:latin typeface="Comic Sans MS" pitchFamily="66" charset="0"/>
              </a:rPr>
              <a:t>Abfrage</a:t>
            </a:r>
            <a:endParaRPr lang="en-US" b="1" dirty="0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513029" name="Text Box 5"/>
          <p:cNvSpPr txBox="1">
            <a:spLocks noChangeArrowheads="1"/>
          </p:cNvSpPr>
          <p:nvPr/>
        </p:nvSpPr>
        <p:spPr bwMode="auto">
          <a:xfrm>
            <a:off x="77788" y="337978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mic Sans MS" pitchFamily="66" charset="0"/>
              </a:rPr>
              <a:t>Feature</a:t>
            </a:r>
          </a:p>
        </p:txBody>
      </p:sp>
      <p:sp>
        <p:nvSpPr>
          <p:cNvPr id="513030" name="AutoShape 6"/>
          <p:cNvSpPr>
            <a:spLocks noChangeArrowheads="1"/>
          </p:cNvSpPr>
          <p:nvPr/>
        </p:nvSpPr>
        <p:spPr bwMode="auto">
          <a:xfrm>
            <a:off x="4049713" y="4133850"/>
            <a:ext cx="1214437" cy="339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err="1" smtClean="0">
                <a:solidFill>
                  <a:srgbClr val="993300"/>
                </a:solidFill>
                <a:latin typeface="Comic Sans MS" pitchFamily="66" charset="0"/>
              </a:rPr>
              <a:t>Funktion</a:t>
            </a:r>
            <a:endParaRPr lang="en-US" sz="2000" dirty="0">
              <a:solidFill>
                <a:srgbClr val="993300"/>
              </a:solidFill>
              <a:latin typeface="Comic Sans MS" pitchFamily="66" charset="0"/>
            </a:endParaRPr>
          </a:p>
        </p:txBody>
      </p:sp>
      <p:sp>
        <p:nvSpPr>
          <p:cNvPr id="513031" name="Text Box 7"/>
          <p:cNvSpPr txBox="1">
            <a:spLocks noChangeArrowheads="1"/>
          </p:cNvSpPr>
          <p:nvPr/>
        </p:nvSpPr>
        <p:spPr bwMode="auto">
          <a:xfrm>
            <a:off x="1266825" y="2724150"/>
            <a:ext cx="15013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err="1" smtClean="0">
                <a:solidFill>
                  <a:srgbClr val="006600"/>
                </a:solidFill>
                <a:latin typeface="Comic Sans MS" pitchFamily="66" charset="0"/>
              </a:rPr>
              <a:t>Kein</a:t>
            </a:r>
            <a:r>
              <a:rPr lang="en-US" sz="1600" b="1" dirty="0" smtClean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  <a:latin typeface="Comic Sans MS" pitchFamily="66" charset="0"/>
              </a:rPr>
              <a:t>Resultat</a:t>
            </a:r>
            <a:endParaRPr lang="en-US" sz="1600" b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513033" name="Text Box 9"/>
          <p:cNvSpPr txBox="1">
            <a:spLocks noChangeArrowheads="1"/>
          </p:cNvSpPr>
          <p:nvPr/>
        </p:nvSpPr>
        <p:spPr bwMode="auto">
          <a:xfrm>
            <a:off x="2947988" y="5124450"/>
            <a:ext cx="1069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err="1" smtClean="0">
                <a:solidFill>
                  <a:srgbClr val="0033CC"/>
                </a:solidFill>
                <a:latin typeface="Comic Sans MS" pitchFamily="66" charset="0"/>
              </a:rPr>
              <a:t>Speicher</a:t>
            </a:r>
            <a:endParaRPr lang="en-US" sz="1600" b="1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513034" name="Text Box 10"/>
          <p:cNvSpPr txBox="1">
            <a:spLocks noChangeArrowheads="1"/>
          </p:cNvSpPr>
          <p:nvPr/>
        </p:nvSpPr>
        <p:spPr bwMode="auto">
          <a:xfrm>
            <a:off x="2908300" y="4676775"/>
            <a:ext cx="1366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err="1" smtClean="0">
                <a:solidFill>
                  <a:srgbClr val="0033CC"/>
                </a:solidFill>
                <a:latin typeface="Comic Sans MS" pitchFamily="66" charset="0"/>
              </a:rPr>
              <a:t>Berechnung</a:t>
            </a:r>
            <a:endParaRPr lang="en-US" sz="1600" b="1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314325" y="729268"/>
            <a:ext cx="1819275" cy="923330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dirty="0" err="1" smtClean="0">
                <a:solidFill>
                  <a:srgbClr val="006600"/>
                </a:solidFill>
              </a:rPr>
              <a:t>Kunden-Ansicht</a:t>
            </a:r>
            <a:r>
              <a:rPr lang="en-US" sz="2000" i="1" dirty="0">
                <a:solidFill>
                  <a:srgbClr val="006600"/>
                </a:solidFill>
              </a:rPr>
              <a:t/>
            </a:r>
            <a:br>
              <a:rPr lang="en-US" sz="2000" i="1" dirty="0">
                <a:solidFill>
                  <a:srgbClr val="006600"/>
                </a:solidFill>
              </a:rPr>
            </a:br>
            <a:r>
              <a:rPr lang="en-US" sz="2000" i="1" dirty="0" smtClean="0">
                <a:solidFill>
                  <a:srgbClr val="006600"/>
                </a:solidFill>
              </a:rPr>
              <a:t>(</a:t>
            </a:r>
            <a:r>
              <a:rPr lang="en-US" sz="2000" i="1" dirty="0" err="1" smtClean="0">
                <a:solidFill>
                  <a:srgbClr val="006600"/>
                </a:solidFill>
              </a:rPr>
              <a:t>Spezifikation</a:t>
            </a:r>
            <a:r>
              <a:rPr lang="en-US" sz="2000" i="1" dirty="0" smtClean="0">
                <a:solidFill>
                  <a:srgbClr val="006600"/>
                </a:solidFill>
              </a:rPr>
              <a:t>)</a:t>
            </a:r>
            <a:endParaRPr lang="en-US" sz="2000" i="1" dirty="0">
              <a:solidFill>
                <a:srgbClr val="006600"/>
              </a:solidFill>
            </a:endParaRP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6600825" y="1000125"/>
            <a:ext cx="2131193" cy="61555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dirty="0" smtClean="0">
                <a:solidFill>
                  <a:srgbClr val="0033CC"/>
                </a:solidFill>
              </a:rPr>
              <a:t>Interne </a:t>
            </a:r>
            <a:r>
              <a:rPr lang="en-US" sz="2000" i="1" dirty="0" err="1" smtClean="0">
                <a:solidFill>
                  <a:srgbClr val="0033CC"/>
                </a:solidFill>
              </a:rPr>
              <a:t>Ansicht</a:t>
            </a:r>
            <a:r>
              <a:rPr lang="en-US" sz="2000" i="1" dirty="0" smtClean="0">
                <a:solidFill>
                  <a:srgbClr val="0033CC"/>
                </a:solidFill>
              </a:rPr>
              <a:t> (Implementation</a:t>
            </a:r>
            <a:r>
              <a:rPr lang="en-US" sz="2000" i="1" dirty="0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513037" name="Line 13"/>
          <p:cNvSpPr>
            <a:spLocks noChangeShapeType="1"/>
          </p:cNvSpPr>
          <p:nvPr/>
        </p:nvSpPr>
        <p:spPr bwMode="auto">
          <a:xfrm flipV="1">
            <a:off x="985838" y="2053086"/>
            <a:ext cx="730819" cy="1320351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38" name="Line 14"/>
          <p:cNvSpPr>
            <a:spLocks noChangeShapeType="1"/>
          </p:cNvSpPr>
          <p:nvPr/>
        </p:nvSpPr>
        <p:spPr bwMode="auto">
          <a:xfrm>
            <a:off x="2471738" y="5232400"/>
            <a:ext cx="1443037" cy="512763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39" name="Text Box 15"/>
          <p:cNvSpPr txBox="1">
            <a:spLocks noChangeArrowheads="1"/>
          </p:cNvSpPr>
          <p:nvPr/>
        </p:nvSpPr>
        <p:spPr bwMode="auto">
          <a:xfrm>
            <a:off x="1342852" y="3904211"/>
            <a:ext cx="16843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err="1" smtClean="0">
                <a:solidFill>
                  <a:srgbClr val="006600"/>
                </a:solidFill>
                <a:latin typeface="Comic Sans MS" pitchFamily="66" charset="0"/>
              </a:rPr>
              <a:t>Gibt</a:t>
            </a:r>
            <a:r>
              <a:rPr lang="en-US" sz="1600" b="1" dirty="0" smtClean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  <a:latin typeface="Comic Sans MS" pitchFamily="66" charset="0"/>
              </a:rPr>
              <a:t>Resultat</a:t>
            </a:r>
            <a:r>
              <a:rPr lang="en-US" sz="1600" b="1" dirty="0" smtClean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  <a:latin typeface="Comic Sans MS" pitchFamily="66" charset="0"/>
              </a:rPr>
              <a:t>zurück</a:t>
            </a:r>
            <a:endParaRPr lang="en-US" sz="1600" b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513040" name="Line 16"/>
          <p:cNvSpPr>
            <a:spLocks noChangeShapeType="1"/>
          </p:cNvSpPr>
          <p:nvPr/>
        </p:nvSpPr>
        <p:spPr bwMode="auto">
          <a:xfrm>
            <a:off x="1014413" y="3756025"/>
            <a:ext cx="690562" cy="1150938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41" name="Line 17"/>
          <p:cNvSpPr>
            <a:spLocks noChangeShapeType="1"/>
          </p:cNvSpPr>
          <p:nvPr/>
        </p:nvSpPr>
        <p:spPr bwMode="auto">
          <a:xfrm flipV="1">
            <a:off x="2547938" y="4306888"/>
            <a:ext cx="1509712" cy="630237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42" name="AutoShape 18"/>
          <p:cNvSpPr>
            <a:spLocks noChangeArrowheads="1"/>
          </p:cNvSpPr>
          <p:nvPr/>
        </p:nvSpPr>
        <p:spPr bwMode="auto">
          <a:xfrm>
            <a:off x="4021138" y="5562600"/>
            <a:ext cx="1462087" cy="339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err="1" smtClean="0">
                <a:solidFill>
                  <a:srgbClr val="993300"/>
                </a:solidFill>
                <a:latin typeface="Comic Sans MS" pitchFamily="66" charset="0"/>
              </a:rPr>
              <a:t>Attribut</a:t>
            </a:r>
            <a:endParaRPr lang="en-US" sz="2000" dirty="0">
              <a:solidFill>
                <a:srgbClr val="993300"/>
              </a:solidFill>
              <a:latin typeface="Comic Sans MS" pitchFamily="66" charset="0"/>
            </a:endParaRPr>
          </a:p>
        </p:txBody>
      </p:sp>
      <p:sp>
        <p:nvSpPr>
          <p:cNvPr id="513043" name="AutoShape 19"/>
          <p:cNvSpPr>
            <a:spLocks noChangeArrowheads="1"/>
          </p:cNvSpPr>
          <p:nvPr/>
        </p:nvSpPr>
        <p:spPr bwMode="auto">
          <a:xfrm>
            <a:off x="3973513" y="1685925"/>
            <a:ext cx="1357312" cy="339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err="1" smtClean="0">
                <a:solidFill>
                  <a:srgbClr val="993300"/>
                </a:solidFill>
                <a:latin typeface="Comic Sans MS" pitchFamily="66" charset="0"/>
              </a:rPr>
              <a:t>Prozedur</a:t>
            </a:r>
            <a:endParaRPr lang="en-US" sz="2000" dirty="0">
              <a:solidFill>
                <a:srgbClr val="993300"/>
              </a:solidFill>
              <a:latin typeface="Comic Sans MS" pitchFamily="66" charset="0"/>
            </a:endParaRPr>
          </a:p>
        </p:txBody>
      </p:sp>
      <p:sp>
        <p:nvSpPr>
          <p:cNvPr id="513044" name="Line 20"/>
          <p:cNvSpPr>
            <a:spLocks noChangeShapeType="1"/>
          </p:cNvSpPr>
          <p:nvPr/>
        </p:nvSpPr>
        <p:spPr bwMode="auto">
          <a:xfrm flipV="1">
            <a:off x="2950234" y="1808958"/>
            <a:ext cx="974785" cy="45719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45" name="Text Box 21"/>
          <p:cNvSpPr txBox="1">
            <a:spLocks noChangeArrowheads="1"/>
          </p:cNvSpPr>
          <p:nvPr/>
        </p:nvSpPr>
        <p:spPr bwMode="auto">
          <a:xfrm>
            <a:off x="6777038" y="3733800"/>
            <a:ext cx="10699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err="1" smtClean="0">
                <a:solidFill>
                  <a:srgbClr val="0033CC"/>
                </a:solidFill>
                <a:latin typeface="Comic Sans MS" pitchFamily="66" charset="0"/>
              </a:rPr>
              <a:t>Speicher</a:t>
            </a:r>
            <a:endParaRPr lang="en-US" sz="1600" b="1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513046" name="Text Box 22"/>
          <p:cNvSpPr txBox="1">
            <a:spLocks noChangeArrowheads="1"/>
          </p:cNvSpPr>
          <p:nvPr/>
        </p:nvSpPr>
        <p:spPr bwMode="auto">
          <a:xfrm>
            <a:off x="6423025" y="3228975"/>
            <a:ext cx="1366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err="1" smtClean="0">
                <a:solidFill>
                  <a:srgbClr val="0033CC"/>
                </a:solidFill>
                <a:latin typeface="Comic Sans MS" pitchFamily="66" charset="0"/>
              </a:rPr>
              <a:t>Berechnung</a:t>
            </a:r>
            <a:endParaRPr lang="en-US" sz="1600" b="1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513047" name="Line 23"/>
          <p:cNvSpPr>
            <a:spLocks noChangeShapeType="1"/>
          </p:cNvSpPr>
          <p:nvPr/>
        </p:nvSpPr>
        <p:spPr bwMode="auto">
          <a:xfrm flipH="1">
            <a:off x="5624513" y="3870325"/>
            <a:ext cx="2233612" cy="1751013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48" name="Line 24"/>
          <p:cNvSpPr>
            <a:spLocks noChangeShapeType="1"/>
          </p:cNvSpPr>
          <p:nvPr/>
        </p:nvSpPr>
        <p:spPr bwMode="auto">
          <a:xfrm flipH="1" flipV="1">
            <a:off x="7243763" y="2868613"/>
            <a:ext cx="652462" cy="658812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49" name="Text Box 25"/>
          <p:cNvSpPr txBox="1">
            <a:spLocks noChangeArrowheads="1"/>
          </p:cNvSpPr>
          <p:nvPr/>
        </p:nvSpPr>
        <p:spPr bwMode="auto">
          <a:xfrm>
            <a:off x="5848710" y="2617788"/>
            <a:ext cx="1464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990000"/>
                </a:solidFill>
                <a:latin typeface="Comic Sans MS" pitchFamily="66" charset="0"/>
              </a:rPr>
              <a:t>Routine</a:t>
            </a:r>
          </a:p>
        </p:txBody>
      </p:sp>
      <p:sp>
        <p:nvSpPr>
          <p:cNvPr id="513050" name="Line 26"/>
          <p:cNvSpPr>
            <a:spLocks noChangeShapeType="1"/>
          </p:cNvSpPr>
          <p:nvPr/>
        </p:nvSpPr>
        <p:spPr bwMode="auto">
          <a:xfrm flipH="1" flipV="1">
            <a:off x="5476875" y="1860550"/>
            <a:ext cx="1023938" cy="817563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51" name="Line 27"/>
          <p:cNvSpPr>
            <a:spLocks noChangeShapeType="1"/>
          </p:cNvSpPr>
          <p:nvPr/>
        </p:nvSpPr>
        <p:spPr bwMode="auto">
          <a:xfrm flipH="1">
            <a:off x="5172074" y="3027871"/>
            <a:ext cx="1306363" cy="994853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52" name="Text Box 28"/>
          <p:cNvSpPr txBox="1">
            <a:spLocks noChangeArrowheads="1"/>
          </p:cNvSpPr>
          <p:nvPr/>
        </p:nvSpPr>
        <p:spPr bwMode="auto">
          <a:xfrm>
            <a:off x="76200" y="337978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990000"/>
                </a:solidFill>
                <a:latin typeface="Comic Sans MS" pitchFamily="66" charset="0"/>
              </a:rPr>
              <a:t>Feature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1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1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51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3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3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1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1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1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513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513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513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513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513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513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513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513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513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513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513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513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513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513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513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513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13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13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51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1000"/>
                                        <p:tgtEl>
                                          <p:spTgt spid="51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1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513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55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51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13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13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513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1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13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13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13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13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513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513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513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513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513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513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32" grpId="0"/>
      <p:bldP spid="513053" grpId="0" build="allAtOnce"/>
      <p:bldP spid="513027" grpId="0"/>
      <p:bldP spid="513027" grpId="1"/>
      <p:bldP spid="513027" grpId="2"/>
      <p:bldP spid="513028" grpId="0"/>
      <p:bldP spid="513028" grpId="1"/>
      <p:bldP spid="513028" grpId="2"/>
      <p:bldP spid="513029" grpId="0"/>
      <p:bldP spid="513029" grpId="1"/>
      <p:bldP spid="513029" grpId="2"/>
      <p:bldP spid="513030" grpId="0" animBg="1"/>
      <p:bldP spid="513030" grpId="1" animBg="1"/>
      <p:bldP spid="513030" grpId="2" animBg="1"/>
      <p:bldP spid="513031" grpId="0"/>
      <p:bldP spid="513031" grpId="1"/>
      <p:bldP spid="513031" grpId="2"/>
      <p:bldP spid="513033" grpId="0"/>
      <p:bldP spid="513033" grpId="1"/>
      <p:bldP spid="513033" grpId="2"/>
      <p:bldP spid="513034" grpId="0"/>
      <p:bldP spid="513034" grpId="1"/>
      <p:bldP spid="513037" grpId="0" animBg="1"/>
      <p:bldP spid="513037" grpId="1" animBg="1"/>
      <p:bldP spid="513037" grpId="2" animBg="1"/>
      <p:bldP spid="513038" grpId="0" animBg="1"/>
      <p:bldP spid="513038" grpId="1" animBg="1"/>
      <p:bldP spid="513038" grpId="2" animBg="1"/>
      <p:bldP spid="513039" grpId="0"/>
      <p:bldP spid="513039" grpId="1"/>
      <p:bldP spid="513039" grpId="2"/>
      <p:bldP spid="513040" grpId="0" animBg="1"/>
      <p:bldP spid="513040" grpId="1" animBg="1"/>
      <p:bldP spid="513040" grpId="2" animBg="1"/>
      <p:bldP spid="513041" grpId="0" animBg="1"/>
      <p:bldP spid="513041" grpId="1" animBg="1"/>
      <p:bldP spid="513041" grpId="2" animBg="1"/>
      <p:bldP spid="513042" grpId="0" animBg="1"/>
      <p:bldP spid="513042" grpId="1" animBg="1"/>
      <p:bldP spid="513042" grpId="2" animBg="1"/>
      <p:bldP spid="513043" grpId="0" animBg="1"/>
      <p:bldP spid="513043" grpId="1" animBg="1"/>
      <p:bldP spid="513043" grpId="2" animBg="1"/>
      <p:bldP spid="513044" grpId="0" animBg="1"/>
      <p:bldP spid="513044" grpId="1" animBg="1"/>
      <p:bldP spid="513044" grpId="2" animBg="1"/>
      <p:bldP spid="513045" grpId="0"/>
      <p:bldP spid="513046" grpId="0"/>
      <p:bldP spid="513047" grpId="0" animBg="1"/>
      <p:bldP spid="513048" grpId="0" animBg="1"/>
      <p:bldP spid="513049" grpId="0"/>
      <p:bldP spid="513050" grpId="0" animBg="1"/>
      <p:bldP spid="513051" grpId="0" animBg="1"/>
      <p:bldP spid="513052" grpId="0"/>
      <p:bldP spid="513052" grpId="1"/>
      <p:bldP spid="513052" grpId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solidFill>
          <a:srgbClr val="99FF99"/>
        </a:solidFill>
        <a:ln w="12700">
          <a:solidFill>
            <a:srgbClr val="C00000"/>
          </a:solidFill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127000"/>
        </a:sp3d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1040</Words>
  <Application>Microsoft Office PowerPoint</Application>
  <PresentationFormat>On-screen Show (4:3)</PresentationFormat>
  <Paragraphs>450</Paragraphs>
  <Slides>34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NORMAL</vt:lpstr>
      <vt:lpstr>MINIMAL</vt:lpstr>
      <vt:lpstr>TITLE</vt:lpstr>
      <vt:lpstr>1_NORMAL</vt:lpstr>
      <vt:lpstr>2_NORMAL</vt:lpstr>
      <vt:lpstr>3_NORMAL</vt:lpstr>
      <vt:lpstr>Einführung in die Programmierung   Prof. Dr. Bertrand Meyer</vt:lpstr>
      <vt:lpstr>Heutige Themen</vt:lpstr>
      <vt:lpstr>Routine: eine Abstraktion eines Algorithmus</vt:lpstr>
      <vt:lpstr>Eine Routine ist eine der zwei Arten von Features…</vt:lpstr>
      <vt:lpstr>Eine Routine</vt:lpstr>
      <vt:lpstr>Gebrauch von Routinen</vt:lpstr>
      <vt:lpstr>Zwei Arten von Routinen</vt:lpstr>
      <vt:lpstr>Features: Die ganze Wahrheit</vt:lpstr>
      <vt:lpstr>Features: die ganze Wahrheit</vt:lpstr>
      <vt:lpstr>Das Prinzip des einheitlichen Zugriffs(*)</vt:lpstr>
      <vt:lpstr>Das Prinzip des einheitlichen Zugriffs: Beispiel</vt:lpstr>
      <vt:lpstr>Das Prinzip des einheitlichen Zugriffs</vt:lpstr>
      <vt:lpstr>Das Prinzip des einheitlichen Zugriffs</vt:lpstr>
      <vt:lpstr>Ein Objekt hat eine Schnittstelle</vt:lpstr>
      <vt:lpstr>Ein Objekt hat eine Implementation</vt:lpstr>
      <vt:lpstr>Das Geheimnisprinzip</vt:lpstr>
      <vt:lpstr>Was Kunden tun können</vt:lpstr>
      <vt:lpstr>Was Kunden nicht tun können</vt:lpstr>
      <vt:lpstr>Benutzen Sie Prozeduren!</vt:lpstr>
      <vt:lpstr>Abstraktion und Kundenprivilegien</vt:lpstr>
      <vt:lpstr>Abstraktionsprinzipien anwenden</vt:lpstr>
      <vt:lpstr>Setter-Befehle voll ausnutzen</vt:lpstr>
      <vt:lpstr>Abstraktion und Kundenprivilegien</vt:lpstr>
      <vt:lpstr>Exportieren (als public deklarieren) eines Attributes</vt:lpstr>
      <vt:lpstr>Features: die ganze Wahrheit</vt:lpstr>
      <vt:lpstr>Getter-Funktionen</vt:lpstr>
      <vt:lpstr>Wir wollen beide Arten!  (Eiffel-Syntax)</vt:lpstr>
      <vt:lpstr>Das Geheimnisprinzip (Information Hiding)</vt:lpstr>
      <vt:lpstr>Das Geheimnisprinzip</vt:lpstr>
      <vt:lpstr>Ein Beispiel für selektiven Export</vt:lpstr>
      <vt:lpstr>Selektiv Exportieren</vt:lpstr>
      <vt:lpstr>LINKABLE </vt:lpstr>
      <vt:lpstr>Was wir gesehen haben</vt:lpstr>
      <vt:lpstr>Leseaufgabe auf nächste Woche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Bertrand Meyer</cp:lastModifiedBy>
  <cp:revision>1759</cp:revision>
  <dcterms:created xsi:type="dcterms:W3CDTF">2010-06-25T11:24:42Z</dcterms:created>
  <dcterms:modified xsi:type="dcterms:W3CDTF">2010-10-26T05:46:41Z</dcterms:modified>
</cp:coreProperties>
</file>