
<file path=[Content_Types].xml><?xml version="1.0" encoding="utf-8"?>
<Types xmlns="http://schemas.openxmlformats.org/package/2006/content-types">
  <Override PartName="/ppt/slides/slide94.xml" ContentType="application/vnd.openxmlformats-officedocument.presentationml.slide+xml"/>
  <Override PartName="/ppt/tags/tag8.xml" ContentType="application/vnd.openxmlformats-officedocument.presentationml.tags+xml"/>
  <Override PartName="/ppt/tags/tag238.xml" ContentType="application/vnd.openxmlformats-officedocument.presentationml.tags+xml"/>
  <Override PartName="/ppt/notesSlides/notesSlide85.xml" ContentType="application/vnd.openxmlformats-officedocument.presentationml.notesSlide+xml"/>
  <Override PartName="/ppt/tags/tag424.xml" ContentType="application/vnd.openxmlformats-officedocument.presentationml.tags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tags/tag263.xml" ContentType="application/vnd.openxmlformats-officedocument.presentationml.tags+xml"/>
  <Default Extension="xml" ContentType="application/xml"/>
  <Override PartName="/ppt/slides/slide50.xml" ContentType="application/vnd.openxmlformats-officedocument.presentationml.slide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tags/tag38.xml" ContentType="application/vnd.openxmlformats-officedocument.presentationml.tags+xml"/>
  <Override PartName="/ppt/tags/tag339.xml" ContentType="application/vnd.openxmlformats-officedocument.presentationml.tags+xml"/>
  <Override PartName="/ppt/tags/tag525.xml" ContentType="application/vnd.openxmlformats-officedocument.presentationml.tags+xml"/>
  <Override PartName="/ppt/notesSlides/notesSlide41.xml" ContentType="application/vnd.openxmlformats-officedocument.presentationml.notesSlide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64.xml" ContentType="application/vnd.openxmlformats-officedocument.presentationml.tags+xml"/>
  <Override PartName="/ppt/tags/tag109.xml" ContentType="application/vnd.openxmlformats-officedocument.presentationml.tags+xml"/>
  <Override PartName="/ppt/tags/tag550.xml" ContentType="application/vnd.openxmlformats-officedocument.presentationml.tags+xml"/>
  <Override PartName="/ppt/notesSlides/notesSlide7.xml" ContentType="application/vnd.openxmlformats-officedocument.presentationml.notesSlide+xml"/>
  <Override PartName="/ppt/tags/tag279.xml" ContentType="application/vnd.openxmlformats-officedocument.presentationml.tags+xml"/>
  <Override PartName="/ppt/tags/tag134.xml" ContentType="application/vnd.openxmlformats-officedocument.presentationml.tags+xml"/>
  <Override PartName="/ppt/tags/tag320.xml" ContentType="application/vnd.openxmlformats-officedocument.presentationml.tags+xml"/>
  <Override PartName="/ppt/tags/tag465.xml" ContentType="application/vnd.openxmlformats-officedocument.presentationml.tags+xml"/>
  <Override PartName="/ppt/slides/slide66.xml" ContentType="application/vnd.openxmlformats-officedocument.presentationml.slide+xml"/>
  <Override PartName="/ppt/slides/slide114.xml" ContentType="application/vnd.openxmlformats-officedocument.presentationml.slide+xml"/>
  <Default Extension="png" ContentType="image/png"/>
  <Override PartName="/ppt/tags/tag5.xml" ContentType="application/vnd.openxmlformats-officedocument.presentationml.tags+xml"/>
  <Override PartName="/ppt/notesSlides/notesSlide57.xml" ContentType="application/vnd.openxmlformats-officedocument.presentationml.notesSlide+xml"/>
  <Override PartName="/ppt/tags/tag79.xml" ContentType="application/vnd.openxmlformats-officedocument.presentationml.tags+xml"/>
  <Override PartName="/ppt/tags/tag490.xml" ContentType="application/vnd.openxmlformats-officedocument.presentationml.tags+xml"/>
  <Override PartName="/ppt/notesSlides/notesSlide113.xml" ContentType="application/vnd.openxmlformats-officedocument.presentationml.notesSlide+xml"/>
  <Override PartName="/ppt/slides/slide91.xml" ContentType="application/vnd.openxmlformats-officedocument.presentationml.slide+xml"/>
  <Override PartName="/ppt/tags/tag235.xml" ContentType="application/vnd.openxmlformats-officedocument.presentationml.tags+xml"/>
  <Override PartName="/ppt/tags/tag421.xml" ContentType="application/vnd.openxmlformats-officedocument.presentationml.tags+xml"/>
  <Override PartName="/ppt/slides/slide22.xml" ContentType="application/vnd.openxmlformats-officedocument.presentationml.slide+xml"/>
  <Override PartName="/ppt/tags/tag260.xml" ContentType="application/vnd.openxmlformats-officedocument.presentationml.tags+xml"/>
  <Override PartName="/ppt/notesSlides/notesSlide82.xml" ContentType="application/vnd.openxmlformats-officedocument.presentationml.notesSlide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tags/tag35.xml" ContentType="application/vnd.openxmlformats-officedocument.presentationml.tags+xml"/>
  <Override PartName="/ppt/tags/tag336.xml" ContentType="application/vnd.openxmlformats-officedocument.presentationml.tags+xml"/>
  <Override PartName="/ppt/tags/tag175.xml" ContentType="application/vnd.openxmlformats-officedocument.presentationml.tags+xml"/>
  <Override PartName="/ppt/tags/tag522.xml" ContentType="application/vnd.openxmlformats-officedocument.presentationml.tags+xml"/>
  <Override PartName="/ppt/tags/tag60.xml" ContentType="application/vnd.openxmlformats-officedocument.presentationml.tags+xml"/>
  <Override PartName="/ppt/tags/tag361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437.xml" ContentType="application/vnd.openxmlformats-officedocument.presentationml.tags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tags/tag276.xml" ContentType="application/vnd.openxmlformats-officedocument.presentationml.tags+xml"/>
  <Override PartName="/ppt/tags/tag415.xml" ContentType="application/vnd.openxmlformats-officedocument.presentationml.tags+xml"/>
  <Override PartName="/ppt/notesSlides/notesSlide98.xml" ContentType="application/vnd.openxmlformats-officedocument.presentationml.notesSlide+xml"/>
  <Override PartName="/ppt/tags/tag462.xml" ContentType="application/vnd.openxmlformats-officedocument.presentationml.tags+xml"/>
  <Override PartName="/ppt/slides/slide111.xml" ContentType="application/vnd.openxmlformats-officedocument.presentationml.slide+xml"/>
  <Override PartName="/ppt/slideLayouts/slideLayout37.xml" ContentType="application/vnd.openxmlformats-officedocument.presentationml.slideLayout+xml"/>
  <Override PartName="/ppt/notesSlides/notesSlide29.xml" ContentType="application/vnd.openxmlformats-officedocument.presentationml.notesSlide+xml"/>
  <Override PartName="/ppt/tags/tag98.xml" ContentType="application/vnd.openxmlformats-officedocument.presentationml.tags+xml"/>
  <Override PartName="/ppt/notesSlides/notesSlide76.xml" ContentType="application/vnd.openxmlformats-officedocument.presentationml.notesSlide+xml"/>
  <Override PartName="/ppt/tags/tag207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slides/slide16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440.xml" ContentType="application/vnd.openxmlformats-officedocument.presentationml.tags+xml"/>
  <Override PartName="/ppt/notesSlides/notesSlide110.xml" ContentType="application/vnd.openxmlformats-officedocument.presentationml.notesSlide+xml"/>
  <Override PartName="/ppt/tags/tag538.xml" ContentType="application/vnd.openxmlformats-officedocument.presentationml.tags+xml"/>
  <Override PartName="/ppt/slides/slide41.xml" ContentType="application/vnd.openxmlformats-officedocument.presentationml.slide+xml"/>
  <Override PartName="/ppt/notesSlides/notesSlide54.xml" ContentType="application/vnd.openxmlformats-officedocument.presentationml.notesSlide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16.xml" ContentType="application/vnd.openxmlformats-officedocument.presentationml.tags+xml"/>
  <Override PartName="/ppt/tags/tag563.xml" ContentType="application/vnd.openxmlformats-officedocument.presentationml.tags+xml"/>
  <Override PartName="/ppt/slideLayouts/slideLayout40.xml" ContentType="application/vnd.openxmlformats-officedocument.presentationml.slideLayout+xml"/>
  <Override PartName="/ppt/notesSlides/notesSlide32.xml" ContentType="application/vnd.openxmlformats-officedocument.presentationml.notesSlide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08.xml" ContentType="application/vnd.openxmlformats-officedocument.presentationml.tags+xml"/>
  <Override PartName="/ppt/tags/tag355.xml" ContentType="application/vnd.openxmlformats-officedocument.presentationml.tags+xml"/>
  <Override PartName="/ppt/tags/tag147.xml" ContentType="application/vnd.openxmlformats-officedocument.presentationml.tags+xml"/>
  <Override PartName="/ppt/tags/tag194.xml" ContentType="application/vnd.openxmlformats-officedocument.presentationml.tags+xml"/>
  <Override PartName="/ppt/tags/tag478.xml" ContentType="application/vnd.openxmlformats-officedocument.presentationml.tags+xml"/>
  <Override PartName="/ppt/tags/tag541.xml" ContentType="application/vnd.openxmlformats-officedocument.presentationml.tags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tags/tag333.xml" ContentType="application/vnd.openxmlformats-officedocument.presentationml.tags+xml"/>
  <Override PartName="/ppt/tags/tag38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172.xml" ContentType="application/vnd.openxmlformats-officedocument.presentationml.tags+xml"/>
  <Override PartName="/ppt/tags/tag311.xml" ContentType="application/vnd.openxmlformats-officedocument.presentationml.tags+xml"/>
  <Override PartName="/ppt/tags/tag409.xml" ContentType="application/vnd.openxmlformats-officedocument.presentationml.tags+xml"/>
  <Override PartName="/ppt/tags/tag456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57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50.xml" ContentType="application/vnd.openxmlformats-officedocument.presentationml.tags+xml"/>
  <Override PartName="/ppt/tags/tag248.xml" ContentType="application/vnd.openxmlformats-officedocument.presentationml.tags+xml"/>
  <Override PartName="/ppt/tags/tag295.xml" ContentType="application/vnd.openxmlformats-officedocument.presentationml.tags+xml"/>
  <Override PartName="/ppt/tags/tag434.xml" ContentType="application/vnd.openxmlformats-officedocument.presentationml.tags+xml"/>
  <Override PartName="/ppt/tags/tag481.xml" ContentType="application/vnd.openxmlformats-officedocument.presentationml.tags+xml"/>
  <Override PartName="/ppt/notesSlides/notesSlide104.xml" ContentType="application/vnd.openxmlformats-officedocument.presentationml.notesSlide+xml"/>
  <Override PartName="/ppt/notesSlides/notesSlide48.xml" ContentType="application/vnd.openxmlformats-officedocument.presentationml.notesSlide+xml"/>
  <Override PartName="/ppt/tags/tag226.xml" ContentType="application/vnd.openxmlformats-officedocument.presentationml.tags+xml"/>
  <Override PartName="/ppt/tags/tag273.xml" ContentType="application/vnd.openxmlformats-officedocument.presentationml.tags+xml"/>
  <Override PartName="/ppt/notesSlides/notesSlide95.xml" ContentType="application/vnd.openxmlformats-officedocument.presentationml.notesSlide+xml"/>
  <Override PartName="/ppt/slides/slide35.xml" ContentType="application/vnd.openxmlformats-officedocument.presentationml.slide+xml"/>
  <Override PartName="/ppt/slides/slide82.xml" ContentType="application/vnd.openxmlformats-officedocument.presentationml.slide+xml"/>
  <Override PartName="/ppt/slideLayouts/slideLayout34.xml" ContentType="application/vnd.openxmlformats-officedocument.presentationml.slideLayout+xml"/>
  <Override PartName="/ppt/tags/tag412.xml" ContentType="application/vnd.openxmlformats-officedocument.presentationml.tags+xml"/>
  <Override PartName="/ppt/tags/tag557.xml" ContentType="application/vnd.openxmlformats-officedocument.presentationml.tags+xml"/>
  <Override PartName="/ppt/slides/slide13.xml" ContentType="application/vnd.openxmlformats-officedocument.presentationml.slide+xml"/>
  <Override PartName="/ppt/slides/slide60.xml" ContentType="application/vnd.openxmlformats-officedocument.presentationml.slide+xml"/>
  <Override PartName="/ppt/notesSlides/notesSlide26.xml" ContentType="application/vnd.openxmlformats-officedocument.presentationml.notesSlide+xml"/>
  <Override PartName="/ppt/tags/tag48.xml" ContentType="application/vnd.openxmlformats-officedocument.presentationml.tags+xml"/>
  <Override PartName="/ppt/notesSlides/notesSlide73.xml" ContentType="application/vnd.openxmlformats-officedocument.presentationml.notesSlide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251.xml" ContentType="application/vnd.openxmlformats-officedocument.presentationml.tags+xml"/>
  <Override PartName="/ppt/tags/tag349.xml" ContentType="application/vnd.openxmlformats-officedocument.presentationml.tags+xml"/>
  <Override PartName="/ppt/tags/tag396.xml" ContentType="application/vnd.openxmlformats-officedocument.presentationml.tags+xml"/>
  <Override PartName="/ppt/tags/tag535.xml" ContentType="application/vnd.openxmlformats-officedocument.presentationml.tags+xml"/>
  <Override PartName="/ppt/slideLayouts/slideLayout12.xml" ContentType="application/vnd.openxmlformats-officedocument.presentationml.slideLayout+xml"/>
  <Override PartName="/ppt/notesSlides/notesSlide51.xml" ContentType="application/vnd.openxmlformats-officedocument.presentationml.notesSlide+xml"/>
  <Override PartName="/ppt/tags/tag26.xml" ContentType="application/vnd.openxmlformats-officedocument.presentationml.tags+xml"/>
  <Override PartName="/ppt/tags/tag73.xml" ContentType="application/vnd.openxmlformats-officedocument.presentationml.tags+xml"/>
  <Override PartName="/ppt/tags/tag327.xml" ContentType="application/vnd.openxmlformats-officedocument.presentationml.tags+xml"/>
  <Override PartName="/ppt/tags/tag374.xml" ContentType="application/vnd.openxmlformats-officedocument.presentationml.tags+xml"/>
  <Override PartName="/ppt/tags/tag119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560.xml" ContentType="application/vnd.openxmlformats-officedocument.presentationml.tags+xml"/>
  <Override PartName="/ppt/slides/slide98.xml" ContentType="application/vnd.openxmlformats-officedocument.presentationml.slide+xml"/>
  <Override PartName="/ppt/tags/tag51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352.xml" ContentType="application/vnd.openxmlformats-officedocument.presentationml.tags+xml"/>
  <Override PartName="/ppt/tags/tag144.xml" ContentType="application/vnd.openxmlformats-officedocument.presentationml.tags+xml"/>
  <Override PartName="/ppt/tags/tag191.xml" ContentType="application/vnd.openxmlformats-officedocument.presentationml.tags+xml"/>
  <Override PartName="/ppt/tags/tag330.xml" ContentType="application/vnd.openxmlformats-officedocument.presentationml.tags+xml"/>
  <Override PartName="/ppt/notesSlides/notesSlide89.xml" ContentType="application/vnd.openxmlformats-officedocument.presentationml.notesSlide+xml"/>
  <Override PartName="/ppt/tags/tag428.xml" ContentType="application/vnd.openxmlformats-officedocument.presentationml.tags+xml"/>
  <Override PartName="/ppt/tags/tag475.xml" ContentType="application/vnd.openxmlformats-officedocument.presentationml.tags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06.xml" ContentType="application/vnd.openxmlformats-officedocument.presentationml.tags+xml"/>
  <Override PartName="/ppt/tags/tag453.xml" ContentType="application/vnd.openxmlformats-officedocument.presentationml.tags+xml"/>
  <Override PartName="/ppt/slides/slide4.xml" ContentType="application/vnd.openxmlformats-officedocument.presentationml.slide+xml"/>
  <Override PartName="/ppt/slides/slide54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Slides/notesSlide67.xml" ContentType="application/vnd.openxmlformats-officedocument.presentationml.notesSlide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notesSlides/notesSlide45.xml" ContentType="application/vnd.openxmlformats-officedocument.presentationml.notesSlide+xml"/>
  <Override PartName="/ppt/tags/tag100.xml" ContentType="application/vnd.openxmlformats-officedocument.presentationml.tags+xml"/>
  <Override PartName="/ppt/tags/tag368.xml" ContentType="application/vnd.openxmlformats-officedocument.presentationml.tags+xml"/>
  <Override PartName="/ppt/notesSlides/notesSlide92.xml" ContentType="application/vnd.openxmlformats-officedocument.presentationml.notesSlide+xml"/>
  <Override PartName="/ppt/tags/tag431.xml" ContentType="application/vnd.openxmlformats-officedocument.presentationml.tags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tags/tag554.xml" ContentType="application/vnd.openxmlformats-officedocument.presentationml.tags+xml"/>
  <Override PartName="/ppt/slides/slide10.xml" ContentType="application/vnd.openxmlformats-officedocument.presentationml.slide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tags/tag45.xml" ContentType="application/vnd.openxmlformats-officedocument.presentationml.tags+xml"/>
  <Override PartName="/ppt/notesSlides/notesSlide70.xml" ContentType="application/vnd.openxmlformats-officedocument.presentationml.notesSlide+xml"/>
  <Override PartName="/ppt/tags/tag92.xml" ContentType="application/vnd.openxmlformats-officedocument.presentationml.tags+xml"/>
  <Override PartName="/ppt/tags/tag201.xml" ContentType="application/vnd.openxmlformats-officedocument.presentationml.tags+xml"/>
  <Override PartName="/ppt/tags/tag346.xml" ContentType="application/vnd.openxmlformats-officedocument.presentationml.tags+xml"/>
  <Override PartName="/ppt/tags/tag393.xml" ContentType="application/vnd.openxmlformats-officedocument.presentationml.tags+xml"/>
  <Override PartName="/ppt/tags/tag532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324.xml" ContentType="application/vnd.openxmlformats-officedocument.presentationml.tags+xml"/>
  <Override PartName="/ppt/tags/tag371.xml" ContentType="application/vnd.openxmlformats-officedocument.presentationml.tags+xml"/>
  <Override PartName="/ppt/tags/tag469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9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494.xml" ContentType="application/vnd.openxmlformats-officedocument.presentationml.tags+xml"/>
  <Override PartName="/ppt/notesSlides/notesSlide117.xml" ContentType="application/vnd.openxmlformats-officedocument.presentationml.notesSlid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tags/tag141.xml" ContentType="application/vnd.openxmlformats-officedocument.presentationml.tags+xml"/>
  <Override PartName="/ppt/tags/tag239.xml" ContentType="application/vnd.openxmlformats-officedocument.presentationml.tags+xml"/>
  <Override PartName="/ppt/tags/tag286.xml" ContentType="application/vnd.openxmlformats-officedocument.presentationml.tags+xml"/>
  <Override PartName="/ppt/tags/tag425.xml" ContentType="application/vnd.openxmlformats-officedocument.presentationml.tags+xml"/>
  <Override PartName="/ppt/tags/tag472.xml" ContentType="application/vnd.openxmlformats-officedocument.presentationml.tags+xml"/>
  <Override PartName="/ppt/slides/slide26.xml" ContentType="application/vnd.openxmlformats-officedocument.presentationml.slide+xml"/>
  <Override PartName="/ppt/slides/slide73.xml" ContentType="application/vnd.openxmlformats-officedocument.presentationml.slide+xml"/>
  <Override PartName="/ppt/notesSlides/notesSlide39.xml" ContentType="application/vnd.openxmlformats-officedocument.presentationml.notesSlide+xml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notesSlides/notesSlide86.xml" ContentType="application/vnd.openxmlformats-officedocument.presentationml.notesSlide+xml"/>
  <Override PartName="/ppt/tags/tag548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tags/tag39.xml" ContentType="application/vnd.openxmlformats-officedocument.presentationml.tags+xml"/>
  <Override PartName="/ppt/notesSlides/notesSlide64.xml" ContentType="application/vnd.openxmlformats-officedocument.presentationml.notesSlide+xml"/>
  <Override PartName="/ppt/tags/tag86.xml" ContentType="application/vnd.openxmlformats-officedocument.presentationml.tags+xml"/>
  <Override PartName="/ppt/tags/tag387.xml" ContentType="application/vnd.openxmlformats-officedocument.presentationml.tags+xml"/>
  <Override PartName="/ppt/tags/tag403.xml" ContentType="application/vnd.openxmlformats-officedocument.presentationml.tags+xml"/>
  <Override PartName="/ppt/tags/tag450.xml" ContentType="application/vnd.openxmlformats-officedocument.presentationml.tags+xml"/>
  <Override PartName="/ppt/slides/slide51.xml" ContentType="application/vnd.openxmlformats-officedocument.presentationml.slide+xml"/>
  <Override PartName="/ppt/tags/tag179.xml" ContentType="application/vnd.openxmlformats-officedocument.presentationml.tags+xml"/>
  <Override PartName="/ppt/tags/tag242.xml" ContentType="application/vnd.openxmlformats-officedocument.presentationml.tags+xml"/>
  <Override PartName="/ppt/tags/tag526.xml" ContentType="application/vnd.openxmlformats-officedocument.presentationml.tags+xml"/>
  <Override PartName="/ppt/notesSlides/notesSlide42.xml" ContentType="application/vnd.openxmlformats-officedocument.presentationml.notesSlide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220.xml" ContentType="application/vnd.openxmlformats-officedocument.presentationml.tags+xml"/>
  <Override PartName="/ppt/tags/tag318.xml" ContentType="application/vnd.openxmlformats-officedocument.presentationml.tags+xml"/>
  <Override PartName="/ppt/tags/tag365.xml" ContentType="application/vnd.openxmlformats-officedocument.presentationml.tags+xml"/>
  <Override PartName="/ppt/tags/tag504.xml" ContentType="application/vnd.openxmlformats-officedocument.presentationml.tags+xml"/>
  <Override PartName="/ppt/tags/tag55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57.xml" ContentType="application/vnd.openxmlformats-officedocument.presentationml.tags+xml"/>
  <Override PartName="/ppt/tags/tag343.xml" ContentType="application/vnd.openxmlformats-officedocument.presentationml.tags+xml"/>
  <Override PartName="/ppt/tags/tag390.xml" ContentType="application/vnd.openxmlformats-officedocument.presentationml.tags+xml"/>
  <Override PartName="/ppt/tags/tag488.xml" ContentType="application/vnd.openxmlformats-officedocument.presentationml.tags+xml"/>
  <Override PartName="/ppt/slides/slide89.xml" ContentType="application/vnd.openxmlformats-officedocument.presentationml.slide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82.xml" ContentType="application/vnd.openxmlformats-officedocument.presentationml.tags+xml"/>
  <Override PartName="/ppt/slides/slide115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321.xml" ContentType="application/vnd.openxmlformats-officedocument.presentationml.tags+xml"/>
  <Override PartName="/ppt/tags/tag419.xml" ContentType="application/vnd.openxmlformats-officedocument.presentationml.tags+xml"/>
  <Override PartName="/ppt/tags/tag466.xml" ContentType="application/vnd.openxmlformats-officedocument.presentationml.tags+xml"/>
  <Override PartName="/ppt/slides/slide67.xml" ContentType="application/vnd.openxmlformats-officedocument.presentationml.slide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58.xml" ContentType="application/vnd.openxmlformats-officedocument.presentationml.tags+xml"/>
  <Override PartName="/ppt/tags/tag444.xml" ContentType="application/vnd.openxmlformats-officedocument.presentationml.tags+xml"/>
  <Override PartName="/ppt/tags/tag491.xml" ContentType="application/vnd.openxmlformats-officedocument.presentationml.tags+xml"/>
  <Override PartName="/ppt/notesSlides/notesSlide114.xml" ContentType="application/vnd.openxmlformats-officedocument.presentationml.notesSlide+xml"/>
  <Override PartName="/ppt/slides/slide45.xml" ContentType="application/vnd.openxmlformats-officedocument.presentationml.slide+xml"/>
  <Override PartName="/ppt/slides/slide92.xml" ContentType="application/vnd.openxmlformats-officedocument.presentationml.slide+xml"/>
  <Override PartName="/ppt/theme/theme3.xml" ContentType="application/vnd.openxmlformats-officedocument.theme+xml"/>
  <Override PartName="/ppt/notesSlides/notesSlide58.xml" ContentType="application/vnd.openxmlformats-officedocument.presentationml.notesSlide+xml"/>
  <Override PartName="/ppt/tags/tag236.xml" ContentType="application/vnd.openxmlformats-officedocument.presentationml.tags+xml"/>
  <Override PartName="/ppt/tags/tag283.xml" ContentType="application/vnd.openxmlformats-officedocument.presentationml.tags+xml"/>
  <Override PartName="/ppt/notesSlides/notesSlide36.xml" ContentType="application/vnd.openxmlformats-officedocument.presentationml.notesSlide+xml"/>
  <Override PartName="/ppt/tags/tag58.xml" ContentType="application/vnd.openxmlformats-officedocument.presentationml.tags+xml"/>
  <Override PartName="/ppt/notesSlides/notesSlide83.xml" ContentType="application/vnd.openxmlformats-officedocument.presentationml.notesSlide+xml"/>
  <Override PartName="/ppt/tags/tag359.xml" ContentType="application/vnd.openxmlformats-officedocument.presentationml.tags+xml"/>
  <Override PartName="/ppt/tags/tag422.xml" ContentType="application/vnd.openxmlformats-officedocument.presentationml.tags+xml"/>
  <Override PartName="/ppt/slides/slide23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tags/tag198.xml" ContentType="application/vnd.openxmlformats-officedocument.presentationml.tags+xml"/>
  <Override PartName="/ppt/tags/tag214.xml" ContentType="application/vnd.openxmlformats-officedocument.presentationml.tags+xml"/>
  <Override PartName="/ppt/tags/tag261.xml" ContentType="application/vnd.openxmlformats-officedocument.presentationml.tags+xml"/>
  <Override PartName="/ppt/tags/tag400.xml" ContentType="application/vnd.openxmlformats-officedocument.presentationml.tags+xml"/>
  <Override PartName="/ppt/tags/tag545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61.xml" ContentType="application/vnd.openxmlformats-officedocument.presentationml.notesSlide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tags/tag337.xml" ContentType="application/vnd.openxmlformats-officedocument.presentationml.tags+xml"/>
  <Override PartName="/ppt/tags/tag384.xml" ContentType="application/vnd.openxmlformats-officedocument.presentationml.tags+xml"/>
  <Override PartName="/ppt/tags/tag523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61.xml" ContentType="application/vnd.openxmlformats-officedocument.presentationml.tags+xml"/>
  <Override PartName="/ppt/tags/tag129.xml" ContentType="application/vnd.openxmlformats-officedocument.presentationml.tags+xml"/>
  <Override PartName="/ppt/tags/tag176.xml" ContentType="application/vnd.openxmlformats-officedocument.presentationml.tags+xml"/>
  <Override PartName="/ppt/tags/tag315.xml" ContentType="application/vnd.openxmlformats-officedocument.presentationml.tags+xml"/>
  <Override PartName="/ppt/tags/tag362.xml" ContentType="application/vnd.openxmlformats-officedocument.presentationml.tags+xml"/>
  <Override PartName="/ppt/slides/slide109.xml" ContentType="application/vnd.openxmlformats-officedocument.presentationml.slide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438.xml" ContentType="application/vnd.openxmlformats-officedocument.presentationml.tags+xml"/>
  <Override PartName="/ppt/tags/tag485.xml" ContentType="application/vnd.openxmlformats-officedocument.presentationml.tags+xml"/>
  <Override PartName="/ppt/tags/tag501.xml" ContentType="application/vnd.openxmlformats-officedocument.presentationml.tags+xml"/>
  <Override PartName="/ppt/notesSlides/notesSlide108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77.xml" ContentType="application/vnd.openxmlformats-officedocument.presentationml.tags+xml"/>
  <Override PartName="/ppt/tags/tag340.xml" ContentType="application/vnd.openxmlformats-officedocument.presentationml.tags+xml"/>
  <Override PartName="/ppt/notesSlides/notesSlide99.xml" ContentType="application/vnd.openxmlformats-officedocument.presentationml.notesSlide+xml"/>
  <Override PartName="/ppt/slides/slide39.xml" ContentType="application/vnd.openxmlformats-officedocument.presentationml.slide+xml"/>
  <Override PartName="/ppt/slides/slide86.xml" ContentType="application/vnd.openxmlformats-officedocument.presentationml.slide+xml"/>
  <Override PartName="/ppt/slideLayouts/slideLayout38.xml" ContentType="application/vnd.openxmlformats-officedocument.presentationml.slideLayout+xml"/>
  <Override PartName="/ppt/tags/tag132.xml" ContentType="application/vnd.openxmlformats-officedocument.presentationml.tags+xml"/>
  <Override PartName="/ppt/tags/tag416.xml" ContentType="application/vnd.openxmlformats-officedocument.presentationml.tags+xml"/>
  <Override PartName="/ppt/tags/tag463.xml" ContentType="application/vnd.openxmlformats-officedocument.presentationml.tags+xml"/>
  <Override PartName="/ppt/slides/slide17.xml" ContentType="application/vnd.openxmlformats-officedocument.presentationml.slide+xml"/>
  <Override PartName="/ppt/slides/slide64.xml" ContentType="application/vnd.openxmlformats-officedocument.presentationml.slide+xml"/>
  <Override PartName="/ppt/slides/slide112.xml" ContentType="application/vnd.openxmlformats-officedocument.presentationml.slide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notesSlides/notesSlide77.xml" ContentType="application/vnd.openxmlformats-officedocument.presentationml.notesSlide+xml"/>
  <Override PartName="/ppt/tags/tag208.xml" ContentType="application/vnd.openxmlformats-officedocument.presentationml.tags+xml"/>
  <Override PartName="/ppt/tags/tag255.xml" ContentType="application/vnd.openxmlformats-officedocument.presentationml.tags+xml"/>
  <Override PartName="/ppt/tags/tag539.xml" ContentType="application/vnd.openxmlformats-officedocument.presentationml.tags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notesSlides/notesSlide55.xml" ContentType="application/vnd.openxmlformats-officedocument.presentationml.notesSlide+xml"/>
  <Override PartName="/ppt/tags/tag77.xml" ContentType="application/vnd.openxmlformats-officedocument.presentationml.tags+xml"/>
  <Override PartName="/ppt/tags/tag233.xml" ContentType="application/vnd.openxmlformats-officedocument.presentationml.tags+xml"/>
  <Override PartName="/ppt/tags/tag280.xml" ContentType="application/vnd.openxmlformats-officedocument.presentationml.tags+xml"/>
  <Override PartName="/ppt/tags/tag378.xml" ContentType="application/vnd.openxmlformats-officedocument.presentationml.tags+xml"/>
  <Override PartName="/ppt/tags/tag441.xml" ContentType="application/vnd.openxmlformats-officedocument.presentationml.tags+xml"/>
  <Override PartName="/ppt/notesSlides/notesSlide111.xml" ContentType="application/vnd.openxmlformats-officedocument.presentationml.notesSlide+xml"/>
  <Override PartName="/ppt/slides/slide42.xml" ContentType="application/vnd.openxmlformats-officedocument.presentationml.slide+xml"/>
  <Override PartName="/ppt/tags/tag517.xml" ContentType="application/vnd.openxmlformats-officedocument.presentationml.tags+xml"/>
  <Override PartName="/ppt/slides/slide20.xml" ContentType="application/vnd.openxmlformats-officedocument.presentationml.slide+xml"/>
  <Override PartName="/ppt/notesSlides/notesSlide33.xml" ContentType="application/vnd.openxmlformats-officedocument.presentationml.notesSlide+xml"/>
  <Override PartName="/ppt/tags/tag55.xml" ContentType="application/vnd.openxmlformats-officedocument.presentationml.tags+xml"/>
  <Override PartName="/ppt/tags/tag211.xml" ContentType="application/vnd.openxmlformats-officedocument.presentationml.tags+xml"/>
  <Override PartName="/ppt/tags/tag309.xml" ContentType="application/vnd.openxmlformats-officedocument.presentationml.tags+xml"/>
  <Override PartName="/ppt/notesSlides/notesSlide80.xml" ContentType="application/vnd.openxmlformats-officedocument.presentationml.notesSlide+xml"/>
  <Override PartName="/ppt/tags/tag356.xml" ContentType="application/vnd.openxmlformats-officedocument.presentationml.tags+xml"/>
  <Override PartName="/ppt/tags/tag542.xml" ContentType="application/vnd.openxmlformats-officedocument.presentationml.tags+xml"/>
  <Override PartName="/ppt/notesSlides/notesSlide11.xml" ContentType="application/vnd.openxmlformats-officedocument.presentationml.notesSlide+xml"/>
  <Override PartName="/ppt/tags/tag33.xml" ContentType="application/vnd.openxmlformats-officedocument.presentationml.tags+xml"/>
  <Override PartName="/ppt/tags/tag80.xml" ContentType="application/vnd.openxmlformats-officedocument.presentationml.tags+xml"/>
  <Override PartName="/ppt/tags/tag148.xml" ContentType="application/vnd.openxmlformats-officedocument.presentationml.tags+xml"/>
  <Override PartName="/ppt/tags/tag195.xml" ContentType="application/vnd.openxmlformats-officedocument.presentationml.tags+xml"/>
  <Override PartName="/ppt/tags/tag334.xml" ContentType="application/vnd.openxmlformats-officedocument.presentationml.tags+xml"/>
  <Override PartName="/ppt/tags/tag381.xml" ContentType="application/vnd.openxmlformats-officedocument.presentationml.tags+xml"/>
  <Override PartName="/ppt/tags/tag479.xml" ContentType="application/vnd.openxmlformats-officedocument.presentationml.tags+xml"/>
  <Override PartName="/ppt/tags/tag126.xml" ContentType="application/vnd.openxmlformats-officedocument.presentationml.tags+xml"/>
  <Override PartName="/ppt/tags/tag173.xml" ContentType="application/vnd.openxmlformats-officedocument.presentationml.tags+xml"/>
  <Override PartName="/ppt/tags/tag457.xml" ContentType="application/vnd.openxmlformats-officedocument.presentationml.tags+xml"/>
  <Override PartName="/ppt/tags/tag520.xml" ContentType="application/vnd.openxmlformats-officedocument.presentationml.tags+xml"/>
  <Override PartName="/ppt/slides/slide8.xml" ContentType="application/vnd.openxmlformats-officedocument.presentationml.slide+xml"/>
  <Override PartName="/ppt/slides/slide106.xml" ContentType="application/vnd.openxmlformats-officedocument.presentationml.slide+xml"/>
  <Override PartName="/ppt/tags/tag11.xml" ContentType="application/vnd.openxmlformats-officedocument.presentationml.tags+xml"/>
  <Override PartName="/ppt/tags/tag249.xml" ContentType="application/vnd.openxmlformats-officedocument.presentationml.tags+xml"/>
  <Override PartName="/ppt/tags/tag296.xml" ContentType="application/vnd.openxmlformats-officedocument.presentationml.tags+xml"/>
  <Override PartName="/ppt/tags/tag312.xml" ContentType="application/vnd.openxmlformats-officedocument.presentationml.tags+xml"/>
  <Override PartName="/ppt/slideMasters/slideMaster3.xml" ContentType="application/vnd.openxmlformats-officedocument.presentationml.slideMaster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51.xml" ContentType="application/vnd.openxmlformats-officedocument.presentationml.tags+xml"/>
  <Override PartName="/ppt/tags/tag435.xml" ContentType="application/vnd.openxmlformats-officedocument.presentationml.tags+xml"/>
  <Override PartName="/ppt/tags/tag482.xml" ContentType="application/vnd.openxmlformats-officedocument.presentationml.tags+xml"/>
  <Override PartName="/ppt/notesSlides/notesSlide105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49.xml" ContentType="application/vnd.openxmlformats-officedocument.presentationml.notesSlide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tags/tag413.xml" ContentType="application/vnd.openxmlformats-officedocument.presentationml.tags+xml"/>
  <Override PartName="/ppt/notesSlides/notesSlide96.xml" ContentType="application/vnd.openxmlformats-officedocument.presentationml.notesSlide+xml"/>
  <Override PartName="/ppt/tags/tag460.xml" ContentType="application/vnd.openxmlformats-officedocument.presentationml.tags+xml"/>
  <Override PartName="/ppt/tags/tag558.xml" ContentType="application/vnd.openxmlformats-officedocument.presentationml.tags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notesSlides/notesSlide74.xml" ContentType="application/vnd.openxmlformats-officedocument.presentationml.notesSlide+xml"/>
  <Override PartName="/ppt/tags/tag205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slides/slide14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gs/tag189.xml" ContentType="application/vnd.openxmlformats-officedocument.presentationml.tags+xml"/>
  <Override PartName="/ppt/tags/tag536.xml" ContentType="application/vnd.openxmlformats-officedocument.presentationml.tags+xml"/>
  <Override PartName="/ppt/tableStyles.xml" ContentType="application/vnd.openxmlformats-officedocument.presentationml.tableStyles+xml"/>
  <Override PartName="/ppt/notesSlides/notesSlide52.xml" ContentType="application/vnd.openxmlformats-officedocument.presentationml.notesSlide+xml"/>
  <Override PartName="/ppt/tags/tag27.xml" ContentType="application/vnd.openxmlformats-officedocument.presentationml.tag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28.xml" ContentType="application/vnd.openxmlformats-officedocument.presentationml.tags+xml"/>
  <Override PartName="/ppt/tags/tag375.xml" ContentType="application/vnd.openxmlformats-officedocument.presentationml.tags+xml"/>
  <Override PartName="/ppt/tags/tag514.xml" ContentType="application/vnd.openxmlformats-officedocument.presentationml.tags+xml"/>
  <Override PartName="/ppt/tags/tag561.xml" ContentType="application/vnd.openxmlformats-officedocument.presentationml.tags+xml"/>
  <Override PartName="/ppt/notesSlides/notesSlide30.xml" ContentType="application/vnd.openxmlformats-officedocument.presentationml.notesSlide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06.xml" ContentType="application/vnd.openxmlformats-officedocument.presentationml.tags+xml"/>
  <Override PartName="/ppt/tags/tag353.xml" ContentType="application/vnd.openxmlformats-officedocument.presentationml.tags+xml"/>
  <Override PartName="/ppt/tags/tag498.xml" ContentType="application/vnd.openxmlformats-officedocument.presentationml.tags+xml"/>
  <Override PartName="/ppt/slides/slide99.xml" ContentType="application/vnd.openxmlformats-officedocument.presentationml.slide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476.xml" ContentType="application/vnd.openxmlformats-officedocument.presentationml.tags+xml"/>
  <Override PartName="/ppt/slides/slide77.xml" ContentType="application/vnd.openxmlformats-officedocument.presentationml.slide+xml"/>
  <Override PartName="/ppt/tags/tag30.xml" ContentType="application/vnd.openxmlformats-officedocument.presentationml.tags+xml"/>
  <Override PartName="/ppt/tags/tag268.xml" ContentType="application/vnd.openxmlformats-officedocument.presentationml.tags+xml"/>
  <Override PartName="/ppt/tags/tag331.xml" ContentType="application/vnd.openxmlformats-officedocument.presentationml.tags+xml"/>
  <Override PartName="/ppt/slides/slide5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68.xml" ContentType="application/vnd.openxmlformats-officedocument.presentationml.notesSlide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454.xml" ContentType="application/vnd.openxmlformats-officedocument.presentationml.tags+xml"/>
  <Override PartName="/ppt/slides/slide55.xml" ContentType="application/vnd.openxmlformats-officedocument.presentationml.slide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293.xml" ContentType="application/vnd.openxmlformats-officedocument.presentationml.tags+xml"/>
  <Override PartName="/ppt/tags/tag432.xml" ContentType="application/vnd.openxmlformats-officedocument.presentationml.tags+xml"/>
  <Override PartName="/ppt/notesSlides/notesSlide102.xml" ContentType="application/vnd.openxmlformats-officedocument.presentationml.notesSlide+xml"/>
  <Override PartName="/ppt/slides/slide33.xml" ContentType="application/vnd.openxmlformats-officedocument.presentationml.slide+xml"/>
  <Override PartName="/ppt/slides/slide80.xml" ContentType="application/vnd.openxmlformats-officedocument.presentationml.slide+xml"/>
  <Override PartName="/ppt/notesSlides/notesSlide46.xml" ContentType="application/vnd.openxmlformats-officedocument.presentationml.notesSlide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71.xml" ContentType="application/vnd.openxmlformats-officedocument.presentationml.tags+xml"/>
  <Override PartName="/ppt/tags/tag369.xml" ContentType="application/vnd.openxmlformats-officedocument.presentationml.tags+xml"/>
  <Override PartName="/ppt/notesSlides/notesSlide93.xml" ContentType="application/vnd.openxmlformats-officedocument.presentationml.notesSlide+xml"/>
  <Override PartName="/ppt/tags/tag508.xml" ContentType="application/vnd.openxmlformats-officedocument.presentationml.tags+xml"/>
  <Override PartName="/ppt/tags/tag555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32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71.xml" ContentType="application/vnd.openxmlformats-officedocument.presentationml.notesSlide+xml"/>
  <Override PartName="/ppt/tags/tag347.xml" ContentType="application/vnd.openxmlformats-officedocument.presentationml.tags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46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tags/tag53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325.xml" ContentType="application/vnd.openxmlformats-officedocument.presentationml.tags+xml"/>
  <Override PartName="/ppt/tags/tag372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448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350.xml" ContentType="application/vnd.openxmlformats-officedocument.presentationml.tags+xml"/>
  <Override PartName="/ppt/notesSlides/notesSlide87.xml" ContentType="application/vnd.openxmlformats-officedocument.presentationml.notesSlide+xml"/>
  <Override PartName="/ppt/tags/tag426.xml" ContentType="application/vnd.openxmlformats-officedocument.presentationml.tags+xml"/>
  <Override PartName="/ppt/tags/tag473.xml" ContentType="application/vnd.openxmlformats-officedocument.presentationml.tags+xml"/>
  <Override PartName="/ppt/slides/slide27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18.xml" ContentType="application/vnd.openxmlformats-officedocument.presentationml.tags+xml"/>
  <Override PartName="/ppt/tags/tag265.xml" ContentType="application/vnd.openxmlformats-officedocument.presentationml.tags+xml"/>
  <Override PartName="/ppt/tags/tag404.xml" ContentType="application/vnd.openxmlformats-officedocument.presentationml.tags+xml"/>
  <Override PartName="/ppt/tags/tag451.xml" ContentType="application/vnd.openxmlformats-officedocument.presentationml.tags+xml"/>
  <Override PartName="/ppt/tags/tag549.xml" ContentType="application/vnd.openxmlformats-officedocument.presentationml.tags+xml"/>
  <Override PartName="/ppt/slides/slide2.xml" ContentType="application/vnd.openxmlformats-officedocument.presentationml.slide+xml"/>
  <Override PartName="/ppt/slides/slide52.xml" ContentType="application/vnd.openxmlformats-officedocument.presentationml.slide+xml"/>
  <Override PartName="/ppt/slides/slide100.xml" ContentType="application/vnd.openxmlformats-officedocument.presentationml.slide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65.xml" ContentType="application/vnd.openxmlformats-officedocument.presentationml.notesSlide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290.xml" ContentType="application/vnd.openxmlformats-officedocument.presentationml.tags+xml"/>
  <Override PartName="/ppt/tags/tag388.xml" ContentType="application/vnd.openxmlformats-officedocument.presentationml.tags+xml"/>
  <Override PartName="/ppt/tags/tag527.xml" ContentType="application/vnd.openxmlformats-officedocument.presentationml.tags+xml"/>
  <Override PartName="/ppt/notesSlides/notesSlide43.xml" ContentType="application/vnd.openxmlformats-officedocument.presentationml.notesSlide+xml"/>
  <Override PartName="/ppt/tags/tag319.xml" ContentType="application/vnd.openxmlformats-officedocument.presentationml.tags+xml"/>
  <Override PartName="/ppt/tags/tag366.xml" ContentType="application/vnd.openxmlformats-officedocument.presentationml.tags+xml"/>
  <Override PartName="/ppt/notesSlides/notesSlide90.xml" ContentType="application/vnd.openxmlformats-officedocument.presentationml.notesSlide+xml"/>
  <Override PartName="/ppt/slides/slide30.xml" ContentType="application/vnd.openxmlformats-officedocument.presentationml.slide+xml"/>
  <Override PartName="/ppt/tags/tag18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221.xml" ContentType="application/vnd.openxmlformats-officedocument.presentationml.tags+xml"/>
  <Override PartName="/ppt/tags/tag505.xml" ContentType="application/vnd.openxmlformats-officedocument.presentationml.tags+xml"/>
  <Override PartName="/ppt/tags/tag552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tags/tag344.xml" ContentType="application/vnd.openxmlformats-officedocument.presentationml.tags+xml"/>
  <Override PartName="/ppt/tags/tag391.xml" ContentType="application/vnd.openxmlformats-officedocument.presentationml.tags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slides/slide68.xml" ContentType="application/vnd.openxmlformats-officedocument.presentationml.slide+xml"/>
  <Override PartName="/ppt/slides/slide116.xml" ContentType="application/vnd.openxmlformats-officedocument.presentationml.slide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61.xml" ContentType="application/vnd.openxmlformats-officedocument.presentationml.tags+xml"/>
  <Override PartName="/ppt/tags/tag259.xml" ContentType="application/vnd.openxmlformats-officedocument.presentationml.tags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notesSlides/notesSlide59.xml" ContentType="application/vnd.openxmlformats-officedocument.presentationml.notesSlide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492.xml" ContentType="application/vnd.openxmlformats-officedocument.presentationml.tags+xml"/>
  <Override PartName="/ppt/notesSlides/notesSlide115.xml" ContentType="application/vnd.openxmlformats-officedocument.presentationml.notesSlide+xml"/>
  <Override PartName="/ppt/slides/slide46.xml" ContentType="application/vnd.openxmlformats-officedocument.presentationml.slide+xml"/>
  <Override PartName="/ppt/slides/slide93.xml" ContentType="application/vnd.openxmlformats-officedocument.presentationml.slide+xml"/>
  <Override PartName="/ppt/tags/tag237.xml" ContentType="application/vnd.openxmlformats-officedocument.presentationml.tags+xml"/>
  <Override PartName="/ppt/tags/tag284.xml" ContentType="application/vnd.openxmlformats-officedocument.presentationml.tags+xml"/>
  <Override PartName="/ppt/tags/tag423.xml" ContentType="application/vnd.openxmlformats-officedocument.presentationml.tags+xml"/>
  <Override PartName="/ppt/tags/tag470.xml" ContentType="application/vnd.openxmlformats-officedocument.presentationml.tags+xml"/>
  <Override PartName="/ppt/slides/slide24.xml" ContentType="application/vnd.openxmlformats-officedocument.presentationml.slide+xml"/>
  <Override PartName="/ppt/slides/slide71.xml" ContentType="application/vnd.openxmlformats-officedocument.presentationml.slide+xml"/>
  <Override PartName="/ppt/notesSlides/notesSlide37.xml" ContentType="application/vnd.openxmlformats-officedocument.presentationml.notesSlide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notesSlides/notesSlide84.xml" ContentType="application/vnd.openxmlformats-officedocument.presentationml.notesSlide+xml"/>
  <Override PartName="/ppt/tags/tag546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tags/tag37.xml" ContentType="application/vnd.openxmlformats-officedocument.presentationml.tags+xml"/>
  <Override PartName="/ppt/notesSlides/notesSlide62.xml" ContentType="application/vnd.openxmlformats-officedocument.presentationml.notesSlide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tags/tag338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524.xml" ContentType="application/vnd.openxmlformats-officedocument.presentationml.tags+xml"/>
  <Override PartName="/ppt/tags/tag15.xml" ContentType="application/vnd.openxmlformats-officedocument.presentationml.tags+xml"/>
  <Override PartName="/ppt/notesSlides/notesSlide40.xml" ContentType="application/vnd.openxmlformats-officedocument.presentationml.notesSlide+xml"/>
  <Override PartName="/ppt/tags/tag62.xml" ContentType="application/vnd.openxmlformats-officedocument.presentationml.tags+xml"/>
  <Override PartName="/ppt/tags/tag316.xml" ContentType="application/vnd.openxmlformats-officedocument.presentationml.tags+xml"/>
  <Override PartName="/ppt/tags/tag363.xml" ContentType="application/vnd.openxmlformats-officedocument.presentationml.tags+xml"/>
  <Override PartName="/ppt/tags/tag502.xml" ContentType="application/vnd.openxmlformats-officedocument.presentationml.tags+xml"/>
  <Override PartName="/ppt/notesSlides/notesSlide6.xml" ContentType="application/vnd.openxmlformats-officedocument.presentationml.notesSlide+xml"/>
  <Override PartName="/ppt/tags/tag40.xml" ContentType="application/vnd.openxmlformats-officedocument.presentationml.tags+xml"/>
  <Override PartName="/ppt/tags/tag108.xml" ContentType="application/vnd.openxmlformats-officedocument.presentationml.tags+xml"/>
  <Override PartName="/ppt/tags/tag155.xml" ContentType="application/vnd.openxmlformats-officedocument.presentationml.tags+xml"/>
  <Override PartName="/ppt/tags/tag341.xml" ContentType="application/vnd.openxmlformats-officedocument.presentationml.tags+xml"/>
  <Override PartName="/ppt/tags/tag439.xml" ContentType="application/vnd.openxmlformats-officedocument.presentationml.tags+xml"/>
  <Override PartName="/ppt/tags/tag486.xml" ContentType="application/vnd.openxmlformats-officedocument.presentationml.tags+xml"/>
  <Override PartName="/ppt/notesSlides/notesSlide109.xml" ContentType="application/vnd.openxmlformats-officedocument.presentationml.notesSlide+xml"/>
  <Override PartName="/ppt/slides/slide87.xml" ContentType="application/vnd.openxmlformats-officedocument.presentationml.slide+xml"/>
  <Override PartName="/ppt/tags/tag133.xml" ContentType="application/vnd.openxmlformats-officedocument.presentationml.tags+xml"/>
  <Override PartName="/ppt/tags/tag180.xml" ContentType="application/vnd.openxmlformats-officedocument.presentationml.tags+xml"/>
  <Override PartName="/ppt/tags/tag278.xml" ContentType="application/vnd.openxmlformats-officedocument.presentationml.tags+xml"/>
  <Override PartName="/ppt/tags/tag417.xml" ContentType="application/vnd.openxmlformats-officedocument.presentationml.tags+xml"/>
  <Override PartName="/ppt/slides/slide113.xml" ContentType="application/vnd.openxmlformats-officedocument.presentationml.slide+xml"/>
  <Override PartName="/ppt/slideLayouts/slideLayout39.xml" ContentType="application/vnd.openxmlformats-officedocument.presentationml.slideLayout+xml"/>
  <Override PartName="/ppt/notesSlides/notesSlide78.xml" ContentType="application/vnd.openxmlformats-officedocument.presentationml.notesSlide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464.xml" ContentType="application/vnd.openxmlformats-officedocument.presentationml.tags+xml"/>
  <Override PartName="/ppt/slides/slide18.xml" ContentType="application/vnd.openxmlformats-officedocument.presentationml.slide+xml"/>
  <Override PartName="/ppt/slides/slide65.xml" ContentType="application/vnd.openxmlformats-officedocument.presentationml.slide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notesSlides/notesSlide112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56.xml" ContentType="application/vnd.openxmlformats-officedocument.presentationml.notesSlide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379.xml" ContentType="application/vnd.openxmlformats-officedocument.presentationml.tags+xml"/>
  <Override PartName="/ppt/tags/tag518.xml" ContentType="application/vnd.openxmlformats-officedocument.presentationml.tags+xml"/>
  <Override PartName="/ppt/notesSlides/notesSlide34.xml" ContentType="application/vnd.openxmlformats-officedocument.presentationml.notesSlide+xml"/>
  <Override PartName="/ppt/tags/tag56.xml" ContentType="application/vnd.openxmlformats-officedocument.presentationml.tags+xml"/>
  <Override PartName="/ppt/notesSlides/notesSlide81.xml" ContentType="application/vnd.openxmlformats-officedocument.presentationml.notesSlide+xml"/>
  <Override PartName="/ppt/tags/tag357.xml" ContentType="application/vnd.openxmlformats-officedocument.presentationml.tags+xml"/>
  <Override PartName="/ppt/tags/tag420.xml" ContentType="application/vnd.openxmlformats-officedocument.presentationml.tags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543.xml" ContentType="application/vnd.openxmlformats-officedocument.presentationml.tags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335.xml" ContentType="application/vnd.openxmlformats-officedocument.presentationml.tags+xml"/>
  <Override PartName="/ppt/tags/tag382.xml" ContentType="application/vnd.openxmlformats-officedocument.presentationml.tags+xml"/>
  <Override PartName="/ppt/tags/tag521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174.xml" ContentType="application/vnd.openxmlformats-officedocument.presentationml.tags+xml"/>
  <Override PartName="/ppt/tags/tag313.xml" ContentType="application/vnd.openxmlformats-officedocument.presentationml.tags+xml"/>
  <Override PartName="/ppt/tags/tag360.xml" ContentType="application/vnd.openxmlformats-officedocument.presentationml.tags+xml"/>
  <Override PartName="/ppt/tags/tag458.xml" ContentType="application/vnd.openxmlformats-officedocument.presentationml.tags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36.xml" ContentType="application/vnd.openxmlformats-officedocument.presentationml.tags+xml"/>
  <Override PartName="/ppt/tags/tag483.xml" ContentType="application/vnd.openxmlformats-officedocument.presentationml.tags+xml"/>
  <Override PartName="/ppt/notesSlides/notesSlide106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28.xml" ContentType="application/vnd.openxmlformats-officedocument.presentationml.tags+xml"/>
  <Override PartName="/ppt/tags/tag275.xml" ContentType="application/vnd.openxmlformats-officedocument.presentationml.tags+xml"/>
  <Override PartName="/ppt/notesSlides/notesSlide97.xml" ContentType="application/vnd.openxmlformats-officedocument.presentationml.notesSlide+xml"/>
  <Override PartName="/ppt/slides/slide37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tags/tag130.xml" ContentType="application/vnd.openxmlformats-officedocument.presentationml.tags+xml"/>
  <Override PartName="/ppt/tags/tag414.xml" ContentType="application/vnd.openxmlformats-officedocument.presentationml.tags+xml"/>
  <Override PartName="/ppt/tags/tag461.xml" ContentType="application/vnd.openxmlformats-officedocument.presentationml.tags+xml"/>
  <Override PartName="/ppt/tags/tag559.xml" ContentType="application/vnd.openxmlformats-officedocument.presentationml.tags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notesSlides/notesSlide28.xml" ContentType="application/vnd.openxmlformats-officedocument.presentationml.notesSlide+xml"/>
  <Override PartName="/ppt/tags/tag97.xml" ContentType="application/vnd.openxmlformats-officedocument.presentationml.tags+xml"/>
  <Override PartName="/ppt/notesSlides/notesSlide75.xml" ContentType="application/vnd.openxmlformats-officedocument.presentationml.notesSlide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398.xml" ContentType="application/vnd.openxmlformats-officedocument.presentationml.tags+xml"/>
  <Override PartName="/ppt/tags/tag537.xml" ContentType="application/vnd.openxmlformats-officedocument.presentationml.tags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notesSlides/notesSlide53.xml" ContentType="application/vnd.openxmlformats-officedocument.presentationml.notesSlide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231.xml" ContentType="application/vnd.openxmlformats-officedocument.presentationml.tags+xml"/>
  <Override PartName="/ppt/tags/tag329.xml" ContentType="application/vnd.openxmlformats-officedocument.presentationml.tags+xml"/>
  <Override PartName="/ppt/tags/tag376.xml" ContentType="application/vnd.openxmlformats-officedocument.presentationml.tags+xml"/>
  <Override PartName="/ppt/slides/slide40.xml" ContentType="application/vnd.openxmlformats-officedocument.presentationml.slide+xml"/>
  <Override PartName="/ppt/tags/tag168.xml" ContentType="application/vnd.openxmlformats-officedocument.presentationml.tags+xml"/>
  <Override PartName="/ppt/tags/tag499.xml" ContentType="application/vnd.openxmlformats-officedocument.presentationml.tags+xml"/>
  <Override PartName="/ppt/tags/tag515.xml" ContentType="application/vnd.openxmlformats-officedocument.presentationml.tags+xml"/>
  <Override PartName="/ppt/tags/tag562.xml" ContentType="application/vnd.openxmlformats-officedocument.presentationml.tags+xml"/>
  <Override PartName="/ppt/notesSlides/notesSlide31.xml" ContentType="application/vnd.openxmlformats-officedocument.presentationml.notesSlide+xml"/>
  <Override PartName="/ppt/tags/tag53.xml" ContentType="application/vnd.openxmlformats-officedocument.presentationml.tags+xml"/>
  <Override PartName="/ppt/tags/tag307.xml" ContentType="application/vnd.openxmlformats-officedocument.presentationml.tags+xml"/>
  <Override PartName="/ppt/tags/tag354.xml" ContentType="application/vnd.openxmlformats-officedocument.presentationml.tags+xml"/>
  <Override PartName="/ppt/tags/tag540.xml" ContentType="application/vnd.openxmlformats-officedocument.presentationml.tags+xml"/>
  <Override PartName="/ppt/tags/tag31.xml" ContentType="application/vnd.openxmlformats-officedocument.presentationml.tags+xml"/>
  <Override PartName="/ppt/tags/tag146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slides/slide78.xml" ContentType="application/vnd.openxmlformats-officedocument.presentationml.slide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408.xml" ContentType="application/vnd.openxmlformats-officedocument.presentationml.tags+xml"/>
  <Override PartName="/ppt/tags/tag455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tags/tag247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slideMasters/slideMaster1.xml" ContentType="application/vnd.openxmlformats-officedocument.presentationml.slideMaster+xml"/>
  <Override PartName="/ppt/notesSlides/notesSlide47.xml" ContentType="application/vnd.openxmlformats-officedocument.presentationml.notesSlide+xml"/>
  <Override PartName="/ppt/tags/tag102.xml" ContentType="application/vnd.openxmlformats-officedocument.presentationml.tags+xml"/>
  <Override PartName="/ppt/notesSlides/notesSlide94.xml" ContentType="application/vnd.openxmlformats-officedocument.presentationml.notesSlide+xml"/>
  <Override PartName="/ppt/tags/tag433.xml" ContentType="application/vnd.openxmlformats-officedocument.presentationml.tags+xml"/>
  <Override PartName="/ppt/tags/tag480.xml" ContentType="application/vnd.openxmlformats-officedocument.presentationml.tags+xml"/>
  <Override PartName="/ppt/notesSlides/notesSlide103.xml" ContentType="application/vnd.openxmlformats-officedocument.presentationml.notesSlide+xml"/>
  <Override PartName="/ppt/slides/slide34.xml" ContentType="application/vnd.openxmlformats-officedocument.presentationml.slide+xml"/>
  <Override PartName="/ppt/slides/slide81.xml" ContentType="application/vnd.openxmlformats-officedocument.presentationml.slide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Override PartName="/ppt/tags/tag411.xml" ContentType="application/vnd.openxmlformats-officedocument.presentationml.tags+xml"/>
  <Override PartName="/ppt/tags/tag509.xml" ContentType="application/vnd.openxmlformats-officedocument.presentationml.tags+xml"/>
  <Override PartName="/ppt/tags/tag556.xml" ContentType="application/vnd.openxmlformats-officedocument.presentationml.tags+xml"/>
  <Default Extension="rels" ContentType="application/vnd.openxmlformats-package.relationships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tags/tag47.xml" ContentType="application/vnd.openxmlformats-officedocument.presentationml.tags+xml"/>
  <Override PartName="/ppt/notesSlides/notesSlide72.xml" ContentType="application/vnd.openxmlformats-officedocument.presentationml.notesSlide+xml"/>
  <Override PartName="/ppt/tags/tag94.xml" ContentType="application/vnd.openxmlformats-officedocument.presentationml.tags+xml"/>
  <Override PartName="/ppt/tags/tag203.xml" ContentType="application/vnd.openxmlformats-officedocument.presentationml.tags+xml"/>
  <Override PartName="/ppt/tags/tag250.xml" ContentType="application/vnd.openxmlformats-officedocument.presentationml.tags+xml"/>
  <Override PartName="/ppt/tags/tag348.xml" ContentType="application/vnd.openxmlformats-officedocument.presentationml.tags+xml"/>
  <Override PartName="/ppt/tags/tag395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7.xml" ContentType="application/vnd.openxmlformats-officedocument.presentationml.tags+xml"/>
  <Override PartName="/ppt/tags/tag534.xml" ContentType="application/vnd.openxmlformats-officedocument.presentationml.tags+xml"/>
  <Override PartName="/ppt/notesSlides/notesSlide50.xml" ContentType="application/vnd.openxmlformats-officedocument.presentationml.notesSlide+xml"/>
  <Override PartName="/ppt/tags/tag25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65.xml" ContentType="application/vnd.openxmlformats-officedocument.presentationml.tags+xml"/>
  <Override PartName="/ppt/tags/tag326.xml" ContentType="application/vnd.openxmlformats-officedocument.presentationml.tags+xml"/>
  <Override PartName="/ppt/tags/tag373.xml" ContentType="application/vnd.openxmlformats-officedocument.presentationml.tags+xml"/>
  <Override PartName="/ppt/tags/tag512.xml" ContentType="application/vnd.openxmlformats-officedocument.presentationml.tags+xml"/>
  <Override PartName="/ppt/tags/tag50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449.xml" ContentType="application/vnd.openxmlformats-officedocument.presentationml.tags+xml"/>
  <Override PartName="/ppt/tags/tag496.xml" ContentType="application/vnd.openxmlformats-officedocument.presentationml.tags+xml"/>
  <Override PartName="/ppt/slides/slide97.xml" ContentType="application/vnd.openxmlformats-officedocument.presentationml.slide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88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slides/slide28.xml" ContentType="application/vnd.openxmlformats-officedocument.presentationml.slide+xml"/>
  <Override PartName="/ppt/slides/slide75.xml" ContentType="application/vnd.openxmlformats-officedocument.presentationml.slide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0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66.xml" ContentType="application/vnd.openxmlformats-officedocument.presentationml.notesSlide+xml"/>
  <Override PartName="/ppt/tags/tag121.xml" ContentType="application/vnd.openxmlformats-officedocument.presentationml.tags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  <Override PartName="/ppt/slides/slide53.xml" ContentType="application/vnd.openxmlformats-officedocument.presentationml.slide+xml"/>
  <Default Extension="jpeg" ContentType="image/jpeg"/>
  <Override PartName="/ppt/tags/tag88.xml" ContentType="application/vnd.openxmlformats-officedocument.presentationml.tags+xml"/>
  <Override PartName="/ppt/tags/tag244.xml" ContentType="application/vnd.openxmlformats-officedocument.presentationml.tags+xml"/>
  <Override PartName="/ppt/tags/tag291.xml" ContentType="application/vnd.openxmlformats-officedocument.presentationml.tags+xml"/>
  <Override PartName="/ppt/tags/tag430.xml" ContentType="application/vnd.openxmlformats-officedocument.presentationml.tags+xml"/>
  <Override PartName="/ppt/notesSlides/notesSlide100.xml" ContentType="application/vnd.openxmlformats-officedocument.presentationml.notesSlide+xml"/>
  <Override PartName="/ppt/tags/tag528.xml" ContentType="application/vnd.openxmlformats-officedocument.presentationml.tags+xml"/>
  <Override PartName="/ppt/slides/slide31.xml" ContentType="application/vnd.openxmlformats-officedocument.presentationml.slide+xml"/>
  <Override PartName="/ppt/notesSlides/notesSlide44.xml" ContentType="application/vnd.openxmlformats-officedocument.presentationml.notesSlide+xml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notesSlides/notesSlide91.xml" ContentType="application/vnd.openxmlformats-officedocument.presentationml.notesSlide+xml"/>
  <Override PartName="/ppt/tags/tag506.xml" ContentType="application/vnd.openxmlformats-officedocument.presentationml.tags+xml"/>
  <Override PartName="/ppt/tags/tag553.xml" ContentType="application/vnd.openxmlformats-officedocument.presentationml.tags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tags/tag159.xml" ContentType="application/vnd.openxmlformats-officedocument.presentationml.tags+xml"/>
  <Override PartName="/ppt/tags/tag345.xml" ContentType="application/vnd.openxmlformats-officedocument.presentationml.tags+xml"/>
  <Override PartName="/ppt/tags/tag392.xml" ContentType="application/vnd.openxmlformats-officedocument.presentationml.tags+xml"/>
  <Override PartName="/ppt/tags/tag44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84.xml" ContentType="application/vnd.openxmlformats-officedocument.presentationml.tags+xml"/>
  <Override PartName="/ppt/tags/tag200.xml" ContentType="application/vnd.openxmlformats-officedocument.presentationml.tags+xml"/>
  <Override PartName="/ppt/tags/tag531.xml" ContentType="application/vnd.openxmlformats-officedocument.presentationml.tags+xml"/>
  <Override PartName="/ppt/slides/slide117.xml" ContentType="application/vnd.openxmlformats-officedocument.presentationml.slide+xml"/>
  <Override PartName="/ppt/tags/tag22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68.xml" ContentType="application/vnd.openxmlformats-officedocument.presentationml.tags+xml"/>
  <Override PartName="/ppt/slides/slide69.xml" ContentType="application/vnd.openxmlformats-officedocument.presentationml.slide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301.xml" ContentType="application/vnd.openxmlformats-officedocument.presentationml.tags+xml"/>
  <Override PartName="/ppt/tags/tag446.xml" ContentType="application/vnd.openxmlformats-officedocument.presentationml.tags+xml"/>
  <Override PartName="/ppt/tags/tag493.xml" ContentType="application/vnd.openxmlformats-officedocument.presentationml.tags+xml"/>
  <Override PartName="/ppt/notesSlides/notesSlide116.xml" ContentType="application/vnd.openxmlformats-officedocument.presentationml.notesSlide+xml"/>
  <Override PartName="/ppt/slides/slide47.xml" ContentType="application/vnd.openxmlformats-officedocument.presentationml.slide+xml"/>
  <Override PartName="/ppt/theme/theme5.xml" ContentType="application/vnd.openxmlformats-officedocument.theme+xml"/>
  <Override PartName="/ppt/tags/tag140.xml" ContentType="application/vnd.openxmlformats-officedocument.presentationml.tags+xml"/>
  <Override PartName="/ppt/tags/tag285.xml" ContentType="application/vnd.openxmlformats-officedocument.presentationml.tags+xml"/>
  <Override PartName="/ppt/notesSlides/notesSlide38.xml" ContentType="application/vnd.openxmlformats-officedocument.presentationml.notesSlide+xml"/>
  <Override PartName="/ppt/tags/tag471.xml" ContentType="application/vnd.openxmlformats-officedocument.presentationml.tags+xml"/>
  <Override PartName="/ppt/slides/slide72.xml" ContentType="application/vnd.openxmlformats-officedocument.presentationml.slide+xml"/>
  <Override PartName="/ppt/tags/tag216.xml" ContentType="application/vnd.openxmlformats-officedocument.presentationml.tags+xml"/>
  <Override PartName="/ppt/tags/tag402.xml" ContentType="application/vnd.openxmlformats-officedocument.presentationml.tags+xml"/>
  <Override PartName="/ppt/tags/tag547.xml" ContentType="application/vnd.openxmlformats-officedocument.presentationml.tags+xml"/>
  <Override PartName="/ppt/notesSlides/notesSlide63.xml" ContentType="application/vnd.openxmlformats-officedocument.presentationml.notesSlide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tags/tag386.xml" ContentType="application/vnd.openxmlformats-officedocument.presentationml.tags+xml"/>
  <Override PartName="/ppt/tags/tag16.xml" ContentType="application/vnd.openxmlformats-officedocument.presentationml.tags+xml"/>
  <Override PartName="/ppt/tags/tag317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tags/tag41.xml" ContentType="application/vnd.openxmlformats-officedocument.presentationml.tags+xml"/>
  <Override PartName="/ppt/tags/tag342.xml" ContentType="application/vnd.openxmlformats-officedocument.presentationml.tags+xml"/>
  <Override PartName="/ppt/slides/slide88.xml" ContentType="application/vnd.openxmlformats-officedocument.presentationml.slide+xml"/>
  <Override PartName="/ppt/tags/tag181.xml" ContentType="application/vnd.openxmlformats-officedocument.presentationml.tags+xml"/>
  <Override PartName="/ppt/tags/tag418.xml" ContentType="application/vnd.openxmlformats-officedocument.presentationml.tags+xml"/>
  <Override PartName="/ppt/slides/slide19.xml" ContentType="application/vnd.openxmlformats-officedocument.presentationml.slide+xml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notesSlides/notesSlide79.xml" ContentType="application/vnd.openxmlformats-officedocument.presentationml.notes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443.xml" ContentType="application/vnd.openxmlformats-officedocument.presentationml.tags+xml"/>
  <Override PartName="/ppt/slides/slide44.xml" ContentType="application/vnd.openxmlformats-officedocument.presentationml.slide+xml"/>
  <Override PartName="/ppt/tags/tag282.xml" ContentType="application/vnd.openxmlformats-officedocument.presentationml.tags+xml"/>
  <Override PartName="/ppt/tags/tag519.xml" ContentType="application/vnd.openxmlformats-officedocument.presentationml.tags+xml"/>
  <Override PartName="/ppt/notesSlides/notesSlide35.xml" ContentType="application/vnd.openxmlformats-officedocument.presentationml.notesSlide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358.xml" ContentType="application/vnd.openxmlformats-officedocument.presentationml.tags+xml"/>
  <Override PartName="/ppt/tags/tag544.xml" ContentType="application/vnd.openxmlformats-officedocument.presentationml.tags+xml"/>
  <Override PartName="/ppt/notesSlides/notesSlide60.xml" ContentType="application/vnd.openxmlformats-officedocument.presentationml.notesSlide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tags/tag383.xml" ContentType="application/vnd.openxmlformats-officedocument.presentationml.tags+xml"/>
  <Override PartName="/ppt/tags/tag128.xml" ContentType="application/vnd.openxmlformats-officedocument.presentationml.tags+xml"/>
  <Override PartName="/ppt/tags/tag459.xml" ContentType="application/vnd.openxmlformats-officedocument.presentationml.tags+xml"/>
  <Override PartName="/ppt/slides/slide108.xml" ContentType="application/vnd.openxmlformats-officedocument.presentationml.slide+xml"/>
  <Override PartName="/ppt/tags/tag13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500.xml" ContentType="application/vnd.openxmlformats-officedocument.presentationml.tags+xml"/>
  <Override PartName="/ppt/tags/tag153.xml" ContentType="application/vnd.openxmlformats-officedocument.presentationml.tags+xml"/>
  <Override PartName="/ppt/tags/tag484.xml" ContentType="application/vnd.openxmlformats-officedocument.presentationml.tags+xml"/>
  <Override PartName="/ppt/notesSlides/notesSlide10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121"/>
  </p:notesMasterIdLst>
  <p:handoutMasterIdLst>
    <p:handoutMasterId r:id="rId122"/>
  </p:handoutMasterIdLst>
  <p:sldIdLst>
    <p:sldId id="600" r:id="rId4"/>
    <p:sldId id="601" r:id="rId5"/>
    <p:sldId id="777" r:id="rId6"/>
    <p:sldId id="646" r:id="rId7"/>
    <p:sldId id="671" r:id="rId8"/>
    <p:sldId id="660" r:id="rId9"/>
    <p:sldId id="661" r:id="rId10"/>
    <p:sldId id="662" r:id="rId11"/>
    <p:sldId id="663" r:id="rId12"/>
    <p:sldId id="664" r:id="rId13"/>
    <p:sldId id="665" r:id="rId14"/>
    <p:sldId id="666" r:id="rId15"/>
    <p:sldId id="757" r:id="rId16"/>
    <p:sldId id="763" r:id="rId17"/>
    <p:sldId id="603" r:id="rId18"/>
    <p:sldId id="654" r:id="rId19"/>
    <p:sldId id="778" r:id="rId20"/>
    <p:sldId id="649" r:id="rId21"/>
    <p:sldId id="651" r:id="rId22"/>
    <p:sldId id="653" r:id="rId23"/>
    <p:sldId id="608" r:id="rId24"/>
    <p:sldId id="609" r:id="rId25"/>
    <p:sldId id="611" r:id="rId26"/>
    <p:sldId id="612" r:id="rId27"/>
    <p:sldId id="613" r:id="rId28"/>
    <p:sldId id="614" r:id="rId29"/>
    <p:sldId id="615" r:id="rId30"/>
    <p:sldId id="616" r:id="rId31"/>
    <p:sldId id="617" r:id="rId32"/>
    <p:sldId id="656" r:id="rId33"/>
    <p:sldId id="756" r:id="rId34"/>
    <p:sldId id="765" r:id="rId35"/>
    <p:sldId id="658" r:id="rId36"/>
    <p:sldId id="673" r:id="rId37"/>
    <p:sldId id="776" r:id="rId38"/>
    <p:sldId id="620" r:id="rId39"/>
    <p:sldId id="621" r:id="rId40"/>
    <p:sldId id="622" r:id="rId41"/>
    <p:sldId id="623" r:id="rId42"/>
    <p:sldId id="624" r:id="rId43"/>
    <p:sldId id="758" r:id="rId44"/>
    <p:sldId id="759" r:id="rId45"/>
    <p:sldId id="625" r:id="rId46"/>
    <p:sldId id="626" r:id="rId47"/>
    <p:sldId id="627" r:id="rId48"/>
    <p:sldId id="628" r:id="rId49"/>
    <p:sldId id="629" r:id="rId50"/>
    <p:sldId id="630" r:id="rId51"/>
    <p:sldId id="631" r:id="rId52"/>
    <p:sldId id="767" r:id="rId53"/>
    <p:sldId id="768" r:id="rId54"/>
    <p:sldId id="659" r:id="rId55"/>
    <p:sldId id="645" r:id="rId56"/>
    <p:sldId id="683" r:id="rId57"/>
    <p:sldId id="722" r:id="rId58"/>
    <p:sldId id="769" r:id="rId59"/>
    <p:sldId id="770" r:id="rId60"/>
    <p:sldId id="687" r:id="rId61"/>
    <p:sldId id="688" r:id="rId62"/>
    <p:sldId id="771" r:id="rId63"/>
    <p:sldId id="689" r:id="rId64"/>
    <p:sldId id="690" r:id="rId65"/>
    <p:sldId id="691" r:id="rId66"/>
    <p:sldId id="692" r:id="rId67"/>
    <p:sldId id="693" r:id="rId68"/>
    <p:sldId id="772" r:id="rId69"/>
    <p:sldId id="779" r:id="rId70"/>
    <p:sldId id="695" r:id="rId71"/>
    <p:sldId id="753" r:id="rId72"/>
    <p:sldId id="780" r:id="rId73"/>
    <p:sldId id="781" r:id="rId74"/>
    <p:sldId id="782" r:id="rId75"/>
    <p:sldId id="788" r:id="rId76"/>
    <p:sldId id="789" r:id="rId77"/>
    <p:sldId id="783" r:id="rId78"/>
    <p:sldId id="784" r:id="rId79"/>
    <p:sldId id="785" r:id="rId80"/>
    <p:sldId id="786" r:id="rId81"/>
    <p:sldId id="787" r:id="rId82"/>
    <p:sldId id="730" r:id="rId83"/>
    <p:sldId id="731" r:id="rId84"/>
    <p:sldId id="733" r:id="rId85"/>
    <p:sldId id="735" r:id="rId86"/>
    <p:sldId id="737" r:id="rId87"/>
    <p:sldId id="738" r:id="rId88"/>
    <p:sldId id="739" r:id="rId89"/>
    <p:sldId id="740" r:id="rId90"/>
    <p:sldId id="741" r:id="rId91"/>
    <p:sldId id="742" r:id="rId92"/>
    <p:sldId id="773" r:id="rId93"/>
    <p:sldId id="754" r:id="rId94"/>
    <p:sldId id="774" r:id="rId95"/>
    <p:sldId id="747" r:id="rId96"/>
    <p:sldId id="775" r:id="rId97"/>
    <p:sldId id="729" r:id="rId98"/>
    <p:sldId id="697" r:id="rId99"/>
    <p:sldId id="698" r:id="rId100"/>
    <p:sldId id="699" r:id="rId101"/>
    <p:sldId id="700" r:id="rId102"/>
    <p:sldId id="707" r:id="rId103"/>
    <p:sldId id="760" r:id="rId104"/>
    <p:sldId id="761" r:id="rId105"/>
    <p:sldId id="762" r:id="rId106"/>
    <p:sldId id="708" r:id="rId107"/>
    <p:sldId id="709" r:id="rId108"/>
    <p:sldId id="710" r:id="rId109"/>
    <p:sldId id="711" r:id="rId110"/>
    <p:sldId id="712" r:id="rId111"/>
    <p:sldId id="713" r:id="rId112"/>
    <p:sldId id="714" r:id="rId113"/>
    <p:sldId id="715" r:id="rId114"/>
    <p:sldId id="716" r:id="rId115"/>
    <p:sldId id="717" r:id="rId116"/>
    <p:sldId id="718" r:id="rId117"/>
    <p:sldId id="719" r:id="rId118"/>
    <p:sldId id="720" r:id="rId119"/>
    <p:sldId id="721" r:id="rId120"/>
  </p:sldIdLst>
  <p:sldSz cx="9144000" cy="6858000" type="screen4x3"/>
  <p:notesSz cx="7315200" cy="9601200"/>
  <p:custDataLst>
    <p:tags r:id="rId123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</p:showPr>
  <p:clrMru>
    <a:srgbClr val="FFCCCC"/>
    <a:srgbClr val="FFCC99"/>
    <a:srgbClr val="3333FF"/>
    <a:srgbClr val="990000"/>
    <a:srgbClr val="000099"/>
    <a:srgbClr val="99FF99"/>
    <a:srgbClr val="006600"/>
    <a:srgbClr val="FF9966"/>
    <a:srgbClr val="CC66FF"/>
    <a:srgbClr val="99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932" autoAdjust="0"/>
    <p:restoredTop sz="90303" autoAdjust="0"/>
  </p:normalViewPr>
  <p:slideViewPr>
    <p:cSldViewPr snapToGrid="0">
      <p:cViewPr varScale="1">
        <p:scale>
          <a:sx n="90" d="100"/>
          <a:sy n="90" d="100"/>
        </p:scale>
        <p:origin x="-114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744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117" Type="http://schemas.openxmlformats.org/officeDocument/2006/relationships/slide" Target="slides/slide114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slide" Target="slides/slide81.xml"/><Relationship Id="rId89" Type="http://schemas.openxmlformats.org/officeDocument/2006/relationships/slide" Target="slides/slide86.xml"/><Relationship Id="rId112" Type="http://schemas.openxmlformats.org/officeDocument/2006/relationships/slide" Target="slides/slide109.xml"/><Relationship Id="rId16" Type="http://schemas.openxmlformats.org/officeDocument/2006/relationships/slide" Target="slides/slide13.xml"/><Relationship Id="rId107" Type="http://schemas.openxmlformats.org/officeDocument/2006/relationships/slide" Target="slides/slide104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102" Type="http://schemas.openxmlformats.org/officeDocument/2006/relationships/slide" Target="slides/slide99.xml"/><Relationship Id="rId123" Type="http://schemas.openxmlformats.org/officeDocument/2006/relationships/tags" Target="tags/tag1.xml"/><Relationship Id="rId128" Type="http://schemas.openxmlformats.org/officeDocument/2006/relationships/tableStyles" Target="tableStyles.xml"/><Relationship Id="rId5" Type="http://schemas.openxmlformats.org/officeDocument/2006/relationships/slide" Target="slides/slide2.xml"/><Relationship Id="rId90" Type="http://schemas.openxmlformats.org/officeDocument/2006/relationships/slide" Target="slides/slide87.xml"/><Relationship Id="rId95" Type="http://schemas.openxmlformats.org/officeDocument/2006/relationships/slide" Target="slides/slide92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100" Type="http://schemas.openxmlformats.org/officeDocument/2006/relationships/slide" Target="slides/slide97.xml"/><Relationship Id="rId105" Type="http://schemas.openxmlformats.org/officeDocument/2006/relationships/slide" Target="slides/slide102.xml"/><Relationship Id="rId113" Type="http://schemas.openxmlformats.org/officeDocument/2006/relationships/slide" Target="slides/slide110.xml"/><Relationship Id="rId118" Type="http://schemas.openxmlformats.org/officeDocument/2006/relationships/slide" Target="slides/slide115.xml"/><Relationship Id="rId12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93" Type="http://schemas.openxmlformats.org/officeDocument/2006/relationships/slide" Target="slides/slide90.xml"/><Relationship Id="rId98" Type="http://schemas.openxmlformats.org/officeDocument/2006/relationships/slide" Target="slides/slide95.xml"/><Relationship Id="rId12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103" Type="http://schemas.openxmlformats.org/officeDocument/2006/relationships/slide" Target="slides/slide100.xml"/><Relationship Id="rId108" Type="http://schemas.openxmlformats.org/officeDocument/2006/relationships/slide" Target="slides/slide105.xml"/><Relationship Id="rId116" Type="http://schemas.openxmlformats.org/officeDocument/2006/relationships/slide" Target="slides/slide113.xml"/><Relationship Id="rId124" Type="http://schemas.openxmlformats.org/officeDocument/2006/relationships/commentAuthors" Target="commentAuthor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91" Type="http://schemas.openxmlformats.org/officeDocument/2006/relationships/slide" Target="slides/slide88.xml"/><Relationship Id="rId96" Type="http://schemas.openxmlformats.org/officeDocument/2006/relationships/slide" Target="slides/slide93.xml"/><Relationship Id="rId111" Type="http://schemas.openxmlformats.org/officeDocument/2006/relationships/slide" Target="slides/slide10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6" Type="http://schemas.openxmlformats.org/officeDocument/2006/relationships/slide" Target="slides/slide103.xml"/><Relationship Id="rId114" Type="http://schemas.openxmlformats.org/officeDocument/2006/relationships/slide" Target="slides/slide111.xml"/><Relationship Id="rId119" Type="http://schemas.openxmlformats.org/officeDocument/2006/relationships/slide" Target="slides/slide116.xml"/><Relationship Id="rId127" Type="http://schemas.openxmlformats.org/officeDocument/2006/relationships/theme" Target="theme/theme1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94" Type="http://schemas.openxmlformats.org/officeDocument/2006/relationships/slide" Target="slides/slide91.xml"/><Relationship Id="rId99" Type="http://schemas.openxmlformats.org/officeDocument/2006/relationships/slide" Target="slides/slide96.xml"/><Relationship Id="rId101" Type="http://schemas.openxmlformats.org/officeDocument/2006/relationships/slide" Target="slides/slide98.xml"/><Relationship Id="rId122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109" Type="http://schemas.openxmlformats.org/officeDocument/2006/relationships/slide" Target="slides/slide10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97" Type="http://schemas.openxmlformats.org/officeDocument/2006/relationships/slide" Target="slides/slide94.xml"/><Relationship Id="rId104" Type="http://schemas.openxmlformats.org/officeDocument/2006/relationships/slide" Target="slides/slide101.xml"/><Relationship Id="rId120" Type="http://schemas.openxmlformats.org/officeDocument/2006/relationships/slide" Target="slides/slide117.xml"/><Relationship Id="rId125" Type="http://schemas.openxmlformats.org/officeDocument/2006/relationships/presProps" Target="presProps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Relationship Id="rId87" Type="http://schemas.openxmlformats.org/officeDocument/2006/relationships/slide" Target="slides/slide84.xml"/><Relationship Id="rId110" Type="http://schemas.openxmlformats.org/officeDocument/2006/relationships/slide" Target="slides/slide107.xml"/><Relationship Id="rId115" Type="http://schemas.openxmlformats.org/officeDocument/2006/relationships/slide" Target="slides/slide112.xml"/><Relationship Id="rId61" Type="http://schemas.openxmlformats.org/officeDocument/2006/relationships/slide" Target="slides/slide58.xml"/><Relationship Id="rId82" Type="http://schemas.openxmlformats.org/officeDocument/2006/relationships/slide" Target="slides/slide79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5.xml"/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8ED649-EC60-4869-8959-4CD0FCC26FE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A56A1F-4F70-4061-ACA7-B8797A215184}" type="slidenum">
              <a:rPr lang="en-US"/>
              <a:pPr/>
              <a:t>100</a:t>
            </a:fld>
            <a:endParaRPr lang="en-US"/>
          </a:p>
        </p:txBody>
      </p:sp>
      <p:sp>
        <p:nvSpPr>
          <p:cNvPr id="82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1E046C-785A-4DD0-B4A3-2F5B70CB57A6}" type="slidenum">
              <a:rPr lang="en-US"/>
              <a:pPr/>
              <a:t>101</a:t>
            </a:fld>
            <a:endParaRPr lang="en-US"/>
          </a:p>
        </p:txBody>
      </p:sp>
      <p:sp>
        <p:nvSpPr>
          <p:cNvPr id="200397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CC25F271-E789-4AD9-B7CE-0B0343E94381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101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0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EEA65-D626-45D6-8879-089753FF34A7}" type="slidenum">
              <a:rPr lang="en-US"/>
              <a:pPr/>
              <a:t>102</a:t>
            </a:fld>
            <a:endParaRPr lang="en-US"/>
          </a:p>
        </p:txBody>
      </p:sp>
      <p:sp>
        <p:nvSpPr>
          <p:cNvPr id="200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103</a:t>
            </a:fld>
            <a:endParaRPr lang="en-US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72850D-62F8-4235-990A-0B275BE7B96D}" type="slidenum">
              <a:rPr lang="en-US"/>
              <a:pPr/>
              <a:t>104</a:t>
            </a:fld>
            <a:endParaRPr lang="en-US"/>
          </a:p>
        </p:txBody>
      </p:sp>
      <p:sp>
        <p:nvSpPr>
          <p:cNvPr id="86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7EDA8-83B2-4FF8-B294-BEE1D141EEA7}" type="slidenum">
              <a:rPr lang="en-US"/>
              <a:pPr/>
              <a:t>105</a:t>
            </a:fld>
            <a:endParaRPr lang="en-US"/>
          </a:p>
        </p:txBody>
      </p:sp>
      <p:sp>
        <p:nvSpPr>
          <p:cNvPr id="85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B929C6-8093-4A00-967F-A709B8C7687D}" type="slidenum">
              <a:rPr lang="en-US"/>
              <a:pPr/>
              <a:t>106</a:t>
            </a:fld>
            <a:endParaRPr lang="en-US"/>
          </a:p>
        </p:txBody>
      </p:sp>
      <p:sp>
        <p:nvSpPr>
          <p:cNvPr id="85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96299-0158-47B3-9264-FE0E482B178F}" type="slidenum">
              <a:rPr lang="en-US"/>
              <a:pPr/>
              <a:t>107</a:t>
            </a:fld>
            <a:endParaRPr lang="en-US"/>
          </a:p>
        </p:txBody>
      </p:sp>
      <p:sp>
        <p:nvSpPr>
          <p:cNvPr id="85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E2AC9D-5506-4A8A-8668-23B6EB426023}" type="slidenum">
              <a:rPr lang="en-US"/>
              <a:pPr/>
              <a:t>108</a:t>
            </a:fld>
            <a:endParaRPr lang="en-US"/>
          </a:p>
        </p:txBody>
      </p:sp>
      <p:sp>
        <p:nvSpPr>
          <p:cNvPr id="86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D7D1C8-90A8-450F-A735-0C372FC733B3}" type="slidenum">
              <a:rPr lang="en-US"/>
              <a:pPr/>
              <a:t>109</a:t>
            </a:fld>
            <a:endParaRPr lang="en-US"/>
          </a:p>
        </p:txBody>
      </p:sp>
      <p:sp>
        <p:nvSpPr>
          <p:cNvPr id="86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432E86-3025-45CC-916D-5BE38359508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D7D1C8-90A8-450F-A735-0C372FC733B3}" type="slidenum">
              <a:rPr lang="en-US"/>
              <a:pPr/>
              <a:t>110</a:t>
            </a:fld>
            <a:endParaRPr lang="en-US"/>
          </a:p>
        </p:txBody>
      </p:sp>
      <p:sp>
        <p:nvSpPr>
          <p:cNvPr id="86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F86A9-A147-416F-BEAA-291AADD36E2C}" type="slidenum">
              <a:rPr lang="en-US"/>
              <a:pPr/>
              <a:t>111</a:t>
            </a:fld>
            <a:endParaRPr lang="en-US"/>
          </a:p>
        </p:txBody>
      </p:sp>
      <p:sp>
        <p:nvSpPr>
          <p:cNvPr id="86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5E6BC2-0840-4060-A6D6-FE8DB4B6E68B}" type="slidenum">
              <a:rPr lang="en-US"/>
              <a:pPr/>
              <a:t>112</a:t>
            </a:fld>
            <a:endParaRPr lang="en-US"/>
          </a:p>
        </p:txBody>
      </p:sp>
      <p:sp>
        <p:nvSpPr>
          <p:cNvPr id="82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2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36951-F714-4011-A527-6C77412960B7}" type="slidenum">
              <a:rPr lang="en-US"/>
              <a:pPr/>
              <a:t>113</a:t>
            </a:fld>
            <a:endParaRPr lang="en-US"/>
          </a:p>
        </p:txBody>
      </p:sp>
      <p:sp>
        <p:nvSpPr>
          <p:cNvPr id="83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3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7BE9D-9C38-47F9-8BB0-6A1E98932060}" type="slidenum">
              <a:rPr lang="en-US"/>
              <a:pPr/>
              <a:t>114</a:t>
            </a:fld>
            <a:endParaRPr lang="en-US"/>
          </a:p>
        </p:txBody>
      </p:sp>
      <p:sp>
        <p:nvSpPr>
          <p:cNvPr id="83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1927B7-71AB-494D-A7FF-696DEF5F4145}" type="slidenum">
              <a:rPr lang="en-US"/>
              <a:pPr/>
              <a:t>115</a:t>
            </a:fld>
            <a:endParaRPr lang="en-US"/>
          </a:p>
        </p:txBody>
      </p:sp>
      <p:sp>
        <p:nvSpPr>
          <p:cNvPr id="83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C07D8-67F1-4CE3-AAFB-0B6E2D2DEA08}" type="slidenum">
              <a:rPr lang="en-US"/>
              <a:pPr/>
              <a:t>116</a:t>
            </a:fld>
            <a:endParaRPr lang="en-US"/>
          </a:p>
        </p:txBody>
      </p:sp>
      <p:sp>
        <p:nvSpPr>
          <p:cNvPr id="83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116A5-301A-4055-86C6-B53C0D92A383}" type="slidenum">
              <a:rPr lang="en-US"/>
              <a:pPr/>
              <a:t>117</a:t>
            </a:fld>
            <a:endParaRPr lang="en-US"/>
          </a:p>
        </p:txBody>
      </p:sp>
      <p:sp>
        <p:nvSpPr>
          <p:cNvPr id="84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3F80C0-EB27-44C3-8B57-161F10AE8C3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25C13-18A7-4FBF-AAAF-F4D9D2BB3F1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z="2400" dirty="0" smtClean="0">
              <a:solidFill>
                <a:srgbClr val="99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14A65-92A7-4E5B-BD8F-F8E05FA9B746}" type="slidenum">
              <a:rPr lang="en-US"/>
              <a:pPr/>
              <a:t>17</a:t>
            </a:fld>
            <a:endParaRPr lang="en-US"/>
          </a:p>
        </p:txBody>
      </p:sp>
      <p:sp>
        <p:nvSpPr>
          <p:cNvPr id="193229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A6EDA98C-1F5D-4D6F-B304-CF850B0AB778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17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3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46939-CA1A-4A8B-A185-708AEFC31D3C}" type="slidenum">
              <a:rPr lang="en-US"/>
              <a:pPr/>
              <a:t>18</a:t>
            </a:fld>
            <a:endParaRPr lang="en-US"/>
          </a:p>
        </p:txBody>
      </p:sp>
      <p:sp>
        <p:nvSpPr>
          <p:cNvPr id="1936386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63591C1D-E722-4EE0-9867-11C415E80918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18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3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sym typeface="Wingding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D458A-0DD0-438E-94B6-87CFB587CC62}" type="slidenum">
              <a:rPr lang="en-US"/>
              <a:pPr/>
              <a:t>19</a:t>
            </a:fld>
            <a:endParaRPr lang="en-US"/>
          </a:p>
        </p:txBody>
      </p:sp>
      <p:sp>
        <p:nvSpPr>
          <p:cNvPr id="1940482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BBC6B976-44A5-4689-9CC2-C7DF099E0865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19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4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B8C8C-F861-4AD0-B0C0-A08BC54189F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9AFD7-21EC-4708-9B82-DAE496BE2D7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D325E6-CC9F-4B96-BBE9-2EBC09E1351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DD4C41-6C5C-474C-9376-A9CFF720E5F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A2BF4D-F928-4E76-B250-8E2F273F2A9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8C074-D279-4522-AF3B-FB4BF5FF65A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F610E0-D6D3-41AB-8DC3-8E26FFB8901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7F7593-15C5-445A-88D5-FCB3E12144D8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AC0C8-B134-4782-B939-9A82C283AE6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C09331-2112-458F-BC80-C444829B9AC7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8C074-D279-4522-AF3B-FB4BF5FF65AA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432E86-3025-45CC-916D-5BE383595089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432E86-3025-45CC-916D-5BE383595089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14A65-92A7-4E5B-BD8F-F8E05FA9B746}" type="slidenum">
              <a:rPr lang="en-US"/>
              <a:pPr/>
              <a:t>4</a:t>
            </a:fld>
            <a:endParaRPr lang="en-US"/>
          </a:p>
        </p:txBody>
      </p:sp>
      <p:sp>
        <p:nvSpPr>
          <p:cNvPr id="193229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A6EDA98C-1F5D-4D6F-B304-CF850B0AB778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4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3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647702-C2AE-433C-BAB8-17D2C55C121E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61D0F5-07AD-4740-9BD2-37326F79C024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789163-8623-4F34-829C-4DBD82E28FA5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17D4AA-E1F1-4C8E-BFF2-97087C213628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F3A7FF-6C5D-4EB6-A56B-929929416FAB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97C9F-58D9-457A-9870-9258AF7CD9AE}" type="slidenum">
              <a:rPr lang="en-US"/>
              <a:pPr/>
              <a:t>5</a:t>
            </a:fld>
            <a:endParaRPr lang="en-US"/>
          </a:p>
        </p:txBody>
      </p:sp>
      <p:sp>
        <p:nvSpPr>
          <p:cNvPr id="196301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FAB1DAD0-4433-4376-AA85-247A68E314C5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5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6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14A65-92A7-4E5B-BD8F-F8E05FA9B746}" type="slidenum">
              <a:rPr lang="en-US"/>
              <a:pPr/>
              <a:t>50</a:t>
            </a:fld>
            <a:endParaRPr lang="en-US"/>
          </a:p>
        </p:txBody>
      </p:sp>
      <p:sp>
        <p:nvSpPr>
          <p:cNvPr id="193229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A6EDA98C-1F5D-4D6F-B304-CF850B0AB778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50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3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97C9F-58D9-457A-9870-9258AF7CD9AE}" type="slidenum">
              <a:rPr lang="en-US"/>
              <a:pPr/>
              <a:t>51</a:t>
            </a:fld>
            <a:endParaRPr lang="en-US"/>
          </a:p>
        </p:txBody>
      </p:sp>
      <p:sp>
        <p:nvSpPr>
          <p:cNvPr id="196301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FAB1DAD0-4433-4376-AA85-247A68E314C5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51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6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F0AF49-F81F-4F44-846E-AE0FE5F79432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51359-1652-4B84-9B6E-0205CDADE137}" type="slidenum">
              <a:rPr lang="en-US"/>
              <a:pPr/>
              <a:t>54</a:t>
            </a:fld>
            <a:endParaRPr lang="en-US"/>
          </a:p>
        </p:txBody>
      </p:sp>
      <p:sp>
        <p:nvSpPr>
          <p:cNvPr id="83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B90240-5343-44CA-9605-373C84BAAB9F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25C13-18A7-4FBF-AAAF-F4D9D2BB3F15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8ED649-EC60-4869-8959-4CD0FCC26FE8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88C03-A9B2-4A4A-9C74-D5C674C2FF35}" type="slidenum">
              <a:rPr lang="en-US"/>
              <a:pPr/>
              <a:t>58</a:t>
            </a:fld>
            <a:endParaRPr lang="en-US"/>
          </a:p>
        </p:txBody>
      </p:sp>
      <p:sp>
        <p:nvSpPr>
          <p:cNvPr id="81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3D6C0F-DE09-4CD8-9984-DE9EBAC0A7FE}" type="slidenum">
              <a:rPr lang="en-US"/>
              <a:pPr/>
              <a:t>59</a:t>
            </a:fld>
            <a:endParaRPr lang="en-US"/>
          </a:p>
        </p:txBody>
      </p:sp>
      <p:sp>
        <p:nvSpPr>
          <p:cNvPr id="81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B90240-5343-44CA-9605-373C84BAAB9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14A65-92A7-4E5B-BD8F-F8E05FA9B746}" type="slidenum">
              <a:rPr lang="en-US"/>
              <a:pPr/>
              <a:t>60</a:t>
            </a:fld>
            <a:endParaRPr lang="en-US"/>
          </a:p>
        </p:txBody>
      </p:sp>
      <p:sp>
        <p:nvSpPr>
          <p:cNvPr id="193229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A6EDA98C-1F5D-4D6F-B304-CF850B0AB778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60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3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823A6-7962-4F86-9868-4A52E243A592}" type="slidenum">
              <a:rPr lang="en-US"/>
              <a:pPr/>
              <a:t>61</a:t>
            </a:fld>
            <a:endParaRPr lang="en-US"/>
          </a:p>
        </p:txBody>
      </p:sp>
      <p:sp>
        <p:nvSpPr>
          <p:cNvPr id="293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8AD59-29E2-460E-A3BE-AC94E42018F2}" type="slidenum">
              <a:rPr lang="en-US"/>
              <a:pPr/>
              <a:t>62</a:t>
            </a:fld>
            <a:endParaRPr lang="en-US"/>
          </a:p>
        </p:txBody>
      </p:sp>
      <p:sp>
        <p:nvSpPr>
          <p:cNvPr id="293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BB142A-A3A8-4243-A292-293F61B4897D}" type="slidenum">
              <a:rPr lang="en-US"/>
              <a:pPr/>
              <a:t>63</a:t>
            </a:fld>
            <a:endParaRPr lang="en-US"/>
          </a:p>
        </p:txBody>
      </p:sp>
      <p:sp>
        <p:nvSpPr>
          <p:cNvPr id="293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36E63-7AEA-4ED3-95C7-58DD33026DED}" type="slidenum">
              <a:rPr lang="en-US"/>
              <a:pPr/>
              <a:t>64</a:t>
            </a:fld>
            <a:endParaRPr lang="en-US"/>
          </a:p>
        </p:txBody>
      </p:sp>
      <p:sp>
        <p:nvSpPr>
          <p:cNvPr id="293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8F7138-15E4-404E-B089-7F4A8E97CCB9}" type="slidenum">
              <a:rPr lang="en-US"/>
              <a:pPr/>
              <a:t>65</a:t>
            </a:fld>
            <a:endParaRPr lang="en-US"/>
          </a:p>
        </p:txBody>
      </p:sp>
      <p:sp>
        <p:nvSpPr>
          <p:cNvPr id="293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14A65-92A7-4E5B-BD8F-F8E05FA9B746}" type="slidenum">
              <a:rPr lang="en-US"/>
              <a:pPr/>
              <a:t>66</a:t>
            </a:fld>
            <a:endParaRPr lang="en-US"/>
          </a:p>
        </p:txBody>
      </p:sp>
      <p:sp>
        <p:nvSpPr>
          <p:cNvPr id="193229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A6EDA98C-1F5D-4D6F-B304-CF850B0AB778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66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3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FE6FF-588E-44D1-BCBB-5E6B92042D3A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969DB-5CF9-43B7-98A7-A8E6078494AC}" type="slidenum">
              <a:rPr lang="en-US"/>
              <a:pPr/>
              <a:t>68</a:t>
            </a:fld>
            <a:endParaRPr lang="en-US"/>
          </a:p>
        </p:txBody>
      </p:sp>
      <p:sp>
        <p:nvSpPr>
          <p:cNvPr id="1977346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CD107681-3D65-41C4-BAA1-AA93F38FD5FF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68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7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76B1E-E567-4D0C-992F-47720F9091F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Was </a:t>
            </a:r>
            <a:r>
              <a:rPr lang="en-GB" dirty="0" err="1" smtClean="0"/>
              <a:t>passiert</a:t>
            </a:r>
            <a:r>
              <a:rPr lang="en-GB" dirty="0" smtClean="0"/>
              <a:t> </a:t>
            </a:r>
            <a:r>
              <a:rPr lang="en-GB" dirty="0" err="1" smtClean="0"/>
              <a:t>im</a:t>
            </a:r>
            <a:r>
              <a:rPr lang="en-GB" dirty="0" smtClean="0"/>
              <a:t> Fall </a:t>
            </a:r>
            <a:r>
              <a:rPr lang="en-GB" dirty="0" err="1" smtClean="0"/>
              <a:t>einer</a:t>
            </a:r>
            <a:r>
              <a:rPr lang="en-GB" dirty="0" smtClean="0"/>
              <a:t> </a:t>
            </a:r>
            <a:r>
              <a:rPr lang="en-GB" dirty="0" err="1" smtClean="0"/>
              <a:t>Zuweisung</a:t>
            </a:r>
            <a:r>
              <a:rPr lang="en-GB" dirty="0" smtClean="0"/>
              <a:t> </a:t>
            </a:r>
            <a:r>
              <a:rPr lang="en-GB" dirty="0" err="1" smtClean="0"/>
              <a:t>people.extend</a:t>
            </a:r>
            <a:r>
              <a:rPr lang="en-GB" dirty="0" smtClean="0"/>
              <a:t>(c</a:t>
            </a:r>
            <a:r>
              <a:rPr lang="en-GB" baseline="0" dirty="0" smtClean="0"/>
              <a:t>)? </a:t>
            </a:r>
            <a:r>
              <a:rPr lang="en-GB" baseline="0" dirty="0" err="1" smtClean="0"/>
              <a:t>Mögliche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Antworten</a:t>
            </a:r>
            <a:r>
              <a:rPr lang="en-GB" baseline="0" dirty="0" smtClean="0"/>
              <a:t> auf </a:t>
            </a:r>
            <a:r>
              <a:rPr lang="en-GB" baseline="0" dirty="0" err="1" smtClean="0"/>
              <a:t>nächster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Folie</a:t>
            </a:r>
            <a:r>
              <a:rPr lang="en-GB" baseline="0" dirty="0" smtClean="0"/>
              <a:t>.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FE6FF-588E-44D1-BCBB-5E6B92042D3A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E47FEA-8E11-448D-8A61-547F6ED73DBC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3E2DC7-9235-4B73-B405-A5F5F28E62A3}" type="slidenum">
              <a:rPr lang="en-US"/>
              <a:pPr/>
              <a:t>72</a:t>
            </a:fld>
            <a:endParaRPr lang="en-US"/>
          </a:p>
        </p:txBody>
      </p:sp>
      <p:sp>
        <p:nvSpPr>
          <p:cNvPr id="81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Sie dienen dazu, … zu …</a:t>
            </a:r>
            <a:endParaRPr lang="de-DE" dirty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7C80C6-EA3C-4158-BA86-3524B7B61418}" type="slidenum">
              <a:rPr lang="en-US"/>
              <a:pPr/>
              <a:t>74</a:t>
            </a:fld>
            <a:endParaRPr lang="en-US"/>
          </a:p>
        </p:txBody>
      </p:sp>
      <p:sp>
        <p:nvSpPr>
          <p:cNvPr id="82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C4AD8-413F-4F5A-8B4B-2BA0DF38714A}" type="slidenum">
              <a:rPr lang="en-US"/>
              <a:pPr/>
              <a:t>75</a:t>
            </a:fld>
            <a:endParaRPr lang="en-US"/>
          </a:p>
        </p:txBody>
      </p:sp>
      <p:sp>
        <p:nvSpPr>
          <p:cNvPr id="81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4C0EF-EBEB-4484-9BFA-2CAF36F012CC}" type="slidenum">
              <a:rPr lang="en-US"/>
              <a:pPr/>
              <a:t>76</a:t>
            </a:fld>
            <a:endParaRPr lang="en-US"/>
          </a:p>
        </p:txBody>
      </p:sp>
      <p:sp>
        <p:nvSpPr>
          <p:cNvPr id="81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705DA-AC1E-48CA-B8BF-C074EC887CA2}" type="slidenum">
              <a:rPr lang="en-US"/>
              <a:pPr/>
              <a:t>77</a:t>
            </a:fld>
            <a:endParaRPr lang="en-US"/>
          </a:p>
        </p:txBody>
      </p:sp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backstein</a:t>
            </a:r>
            <a:endParaRPr lang="de-DE" dirty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EA3C5-6AE2-4588-87E5-4F66AFD1E053}" type="slidenum">
              <a:rPr lang="en-US"/>
              <a:pPr/>
              <a:t>78</a:t>
            </a:fld>
            <a:endParaRPr lang="en-US"/>
          </a:p>
        </p:txBody>
      </p:sp>
      <p:sp>
        <p:nvSpPr>
          <p:cNvPr id="82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7C80C6-EA3C-4158-BA86-3524B7B61418}" type="slidenum">
              <a:rPr lang="en-US"/>
              <a:pPr/>
              <a:t>79</a:t>
            </a:fld>
            <a:endParaRPr lang="en-US"/>
          </a:p>
        </p:txBody>
      </p:sp>
      <p:sp>
        <p:nvSpPr>
          <p:cNvPr id="82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63D4B6-3543-44B6-961A-2FB598D24FC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3DDAF-AC93-493F-AAB9-B660B6CD5E9D}" type="slidenum">
              <a:rPr lang="en-US"/>
              <a:pPr/>
              <a:t>80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48BB4-EF97-412D-8A8C-AABE8CF9D0A0}" type="slidenum">
              <a:rPr lang="en-US"/>
              <a:pPr/>
              <a:t>81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027F2-A992-438A-9025-4A59EF5B954F}" type="slidenum">
              <a:rPr lang="en-US"/>
              <a:pPr/>
              <a:t>82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F2F56-2D88-47B7-9AF4-45C5B8751F16}" type="slidenum">
              <a:rPr lang="en-US"/>
              <a:pPr/>
              <a:t>83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99509-9350-4529-8FFB-32583F63D248}" type="slidenum">
              <a:rPr lang="en-US"/>
              <a:pPr/>
              <a:t>84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0D8FCC-1B71-4F63-8848-85E3164198F6}" type="slidenum">
              <a:rPr lang="en-US"/>
              <a:pPr/>
              <a:t>85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314455-93A4-4095-8353-C2D9BEE49B3E}" type="slidenum">
              <a:rPr lang="en-US"/>
              <a:pPr/>
              <a:t>86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1FD2E-B064-4C23-A1EC-438A3E0AABC4}" type="slidenum">
              <a:rPr lang="en-US"/>
              <a:pPr/>
              <a:t>87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7DFBD-847F-4CD0-9499-B85F513A077F}" type="slidenum">
              <a:rPr lang="en-US"/>
              <a:pPr/>
              <a:t>88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6E38A-79C3-443A-B63F-A0872110C129}" type="slidenum">
              <a:rPr lang="en-US"/>
              <a:pPr/>
              <a:t>89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25C13-18A7-4FBF-AAAF-F4D9D2BB3F1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99509-9350-4529-8FFB-32583F63D248}" type="slidenum">
              <a:rPr lang="en-US"/>
              <a:pPr/>
              <a:t>90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969DB-5CF9-43B7-98A7-A8E6078494AC}" type="slidenum">
              <a:rPr lang="en-US"/>
              <a:pPr/>
              <a:t>91</a:t>
            </a:fld>
            <a:endParaRPr lang="en-US"/>
          </a:p>
        </p:txBody>
      </p:sp>
      <p:sp>
        <p:nvSpPr>
          <p:cNvPr id="1977346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CD107681-3D65-41C4-BAA1-AA93F38FD5FF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91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7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99509-9350-4529-8FFB-32583F63D248}" type="slidenum">
              <a:rPr lang="en-US"/>
              <a:pPr/>
              <a:t>92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DA703-83B7-4351-98AB-6AD85D6A14C0}" type="slidenum">
              <a:rPr lang="en-US"/>
              <a:pPr/>
              <a:t>93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1FD2E-B064-4C23-A1EC-438A3E0AABC4}" type="slidenum">
              <a:rPr lang="en-US"/>
              <a:pPr/>
              <a:t>94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41C71B-E5F9-45CA-ABE6-3DFB15D449DF}" type="slidenum">
              <a:rPr lang="en-US"/>
              <a:pPr/>
              <a:t>96</a:t>
            </a:fld>
            <a:endParaRPr lang="en-US"/>
          </a:p>
        </p:txBody>
      </p:sp>
      <p:sp>
        <p:nvSpPr>
          <p:cNvPr id="68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86BA5-8E99-47A1-BB2A-18EE1C0207CE}" type="slidenum">
              <a:rPr lang="en-US"/>
              <a:pPr/>
              <a:t>97</a:t>
            </a:fld>
            <a:endParaRPr lang="en-US"/>
          </a:p>
        </p:txBody>
      </p:sp>
      <p:sp>
        <p:nvSpPr>
          <p:cNvPr id="84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427D5-7D83-47C9-B6E1-751C2927F5AA}" type="slidenum">
              <a:rPr lang="en-US"/>
              <a:pPr/>
              <a:t>98</a:t>
            </a:fld>
            <a:endParaRPr lang="en-US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FC3EE9-2637-46E5-9F36-FC02F0A476EA}" type="slidenum">
              <a:rPr lang="en-US"/>
              <a:pPr/>
              <a:t>99</a:t>
            </a:fld>
            <a:endParaRPr lang="en-US"/>
          </a:p>
        </p:txBody>
      </p:sp>
      <p:sp>
        <p:nvSpPr>
          <p:cNvPr id="68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B65DD8F6-D24E-4DF1-84B0-002814DDB2C0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2464A84-E4F9-4EE3-B6F1-D7E384E58E44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14-Nov-10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14-Nov-10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14-Nov-10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14-Nov-10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14-Nov-10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14-Nov-10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14-Nov-10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14-Nov-10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14-Nov-10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14-Nov-10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14-Nov-10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  <p:sldLayoutId id="2147483826" r:id="rId1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0.xml"/><Relationship Id="rId1" Type="http://schemas.openxmlformats.org/officeDocument/2006/relationships/tags" Target="../tags/tag449.xml"/><Relationship Id="rId4" Type="http://schemas.openxmlformats.org/officeDocument/2006/relationships/notesSlide" Target="../notesSlides/notesSlide100.xml"/></Relationships>
</file>

<file path=ppt/slides/_rels/slide101.xml.rels><?xml version="1.0" encoding="UTF-8" standalone="yes"?>
<Relationships xmlns="http://schemas.openxmlformats.org/package/2006/relationships"><Relationship Id="rId8" Type="http://schemas.openxmlformats.org/officeDocument/2006/relationships/tags" Target="../tags/tag458.xml"/><Relationship Id="rId13" Type="http://schemas.openxmlformats.org/officeDocument/2006/relationships/tags" Target="../tags/tag463.xml"/><Relationship Id="rId18" Type="http://schemas.openxmlformats.org/officeDocument/2006/relationships/tags" Target="../tags/tag468.xml"/><Relationship Id="rId26" Type="http://schemas.openxmlformats.org/officeDocument/2006/relationships/tags" Target="../tags/tag476.xml"/><Relationship Id="rId39" Type="http://schemas.openxmlformats.org/officeDocument/2006/relationships/notesSlide" Target="../notesSlides/notesSlide101.xml"/><Relationship Id="rId3" Type="http://schemas.openxmlformats.org/officeDocument/2006/relationships/tags" Target="../tags/tag453.xml"/><Relationship Id="rId21" Type="http://schemas.openxmlformats.org/officeDocument/2006/relationships/tags" Target="../tags/tag471.xml"/><Relationship Id="rId34" Type="http://schemas.openxmlformats.org/officeDocument/2006/relationships/tags" Target="../tags/tag484.xml"/><Relationship Id="rId7" Type="http://schemas.openxmlformats.org/officeDocument/2006/relationships/tags" Target="../tags/tag457.xml"/><Relationship Id="rId12" Type="http://schemas.openxmlformats.org/officeDocument/2006/relationships/tags" Target="../tags/tag462.xml"/><Relationship Id="rId17" Type="http://schemas.openxmlformats.org/officeDocument/2006/relationships/tags" Target="../tags/tag467.xml"/><Relationship Id="rId25" Type="http://schemas.openxmlformats.org/officeDocument/2006/relationships/tags" Target="../tags/tag475.xml"/><Relationship Id="rId33" Type="http://schemas.openxmlformats.org/officeDocument/2006/relationships/tags" Target="../tags/tag483.xml"/><Relationship Id="rId38" Type="http://schemas.openxmlformats.org/officeDocument/2006/relationships/slideLayout" Target="../slideLayouts/slideLayout18.xml"/><Relationship Id="rId2" Type="http://schemas.openxmlformats.org/officeDocument/2006/relationships/tags" Target="../tags/tag452.xml"/><Relationship Id="rId16" Type="http://schemas.openxmlformats.org/officeDocument/2006/relationships/tags" Target="../tags/tag466.xml"/><Relationship Id="rId20" Type="http://schemas.openxmlformats.org/officeDocument/2006/relationships/tags" Target="../tags/tag470.xml"/><Relationship Id="rId29" Type="http://schemas.openxmlformats.org/officeDocument/2006/relationships/tags" Target="../tags/tag479.xml"/><Relationship Id="rId1" Type="http://schemas.openxmlformats.org/officeDocument/2006/relationships/tags" Target="../tags/tag451.xml"/><Relationship Id="rId6" Type="http://schemas.openxmlformats.org/officeDocument/2006/relationships/tags" Target="../tags/tag456.xml"/><Relationship Id="rId11" Type="http://schemas.openxmlformats.org/officeDocument/2006/relationships/tags" Target="../tags/tag461.xml"/><Relationship Id="rId24" Type="http://schemas.openxmlformats.org/officeDocument/2006/relationships/tags" Target="../tags/tag474.xml"/><Relationship Id="rId32" Type="http://schemas.openxmlformats.org/officeDocument/2006/relationships/tags" Target="../tags/tag482.xml"/><Relationship Id="rId37" Type="http://schemas.openxmlformats.org/officeDocument/2006/relationships/tags" Target="../tags/tag487.xml"/><Relationship Id="rId5" Type="http://schemas.openxmlformats.org/officeDocument/2006/relationships/tags" Target="../tags/tag455.xml"/><Relationship Id="rId15" Type="http://schemas.openxmlformats.org/officeDocument/2006/relationships/tags" Target="../tags/tag465.xml"/><Relationship Id="rId23" Type="http://schemas.openxmlformats.org/officeDocument/2006/relationships/tags" Target="../tags/tag473.xml"/><Relationship Id="rId28" Type="http://schemas.openxmlformats.org/officeDocument/2006/relationships/tags" Target="../tags/tag478.xml"/><Relationship Id="rId36" Type="http://schemas.openxmlformats.org/officeDocument/2006/relationships/tags" Target="../tags/tag486.xml"/><Relationship Id="rId10" Type="http://schemas.openxmlformats.org/officeDocument/2006/relationships/tags" Target="../tags/tag460.xml"/><Relationship Id="rId19" Type="http://schemas.openxmlformats.org/officeDocument/2006/relationships/tags" Target="../tags/tag469.xml"/><Relationship Id="rId31" Type="http://schemas.openxmlformats.org/officeDocument/2006/relationships/tags" Target="../tags/tag481.xml"/><Relationship Id="rId4" Type="http://schemas.openxmlformats.org/officeDocument/2006/relationships/tags" Target="../tags/tag454.xml"/><Relationship Id="rId9" Type="http://schemas.openxmlformats.org/officeDocument/2006/relationships/tags" Target="../tags/tag459.xml"/><Relationship Id="rId14" Type="http://schemas.openxmlformats.org/officeDocument/2006/relationships/tags" Target="../tags/tag464.xml"/><Relationship Id="rId22" Type="http://schemas.openxmlformats.org/officeDocument/2006/relationships/tags" Target="../tags/tag472.xml"/><Relationship Id="rId27" Type="http://schemas.openxmlformats.org/officeDocument/2006/relationships/tags" Target="../tags/tag477.xml"/><Relationship Id="rId30" Type="http://schemas.openxmlformats.org/officeDocument/2006/relationships/tags" Target="../tags/tag480.xml"/><Relationship Id="rId35" Type="http://schemas.openxmlformats.org/officeDocument/2006/relationships/tags" Target="../tags/tag485.xml"/></Relationships>
</file>

<file path=ppt/slides/_rels/slide10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90.xml"/><Relationship Id="rId7" Type="http://schemas.openxmlformats.org/officeDocument/2006/relationships/tags" Target="../tags/tag494.xml"/><Relationship Id="rId2" Type="http://schemas.openxmlformats.org/officeDocument/2006/relationships/tags" Target="../tags/tag489.xml"/><Relationship Id="rId1" Type="http://schemas.openxmlformats.org/officeDocument/2006/relationships/tags" Target="../tags/tag488.xml"/><Relationship Id="rId6" Type="http://schemas.openxmlformats.org/officeDocument/2006/relationships/tags" Target="../tags/tag493.xml"/><Relationship Id="rId5" Type="http://schemas.openxmlformats.org/officeDocument/2006/relationships/tags" Target="../tags/tag492.xml"/><Relationship Id="rId4" Type="http://schemas.openxmlformats.org/officeDocument/2006/relationships/tags" Target="../tags/tag491.xml"/><Relationship Id="rId9" Type="http://schemas.openxmlformats.org/officeDocument/2006/relationships/notesSlide" Target="../notesSlides/notesSlide10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6.xml"/><Relationship Id="rId1" Type="http://schemas.openxmlformats.org/officeDocument/2006/relationships/tags" Target="../tags/tag495.xml"/><Relationship Id="rId4" Type="http://schemas.openxmlformats.org/officeDocument/2006/relationships/notesSlide" Target="../notesSlides/notesSlide104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tags" Target="../tags/tag499.xml"/><Relationship Id="rId2" Type="http://schemas.openxmlformats.org/officeDocument/2006/relationships/tags" Target="../tags/tag498.xml"/><Relationship Id="rId1" Type="http://schemas.openxmlformats.org/officeDocument/2006/relationships/tags" Target="../tags/tag497.xml"/><Relationship Id="rId5" Type="http://schemas.openxmlformats.org/officeDocument/2006/relationships/notesSlide" Target="../notesSlides/notesSlide105.xml"/><Relationship Id="rId4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tags" Target="../tags/tag502.xml"/><Relationship Id="rId2" Type="http://schemas.openxmlformats.org/officeDocument/2006/relationships/tags" Target="../tags/tag501.xml"/><Relationship Id="rId1" Type="http://schemas.openxmlformats.org/officeDocument/2006/relationships/tags" Target="../tags/tag500.xml"/><Relationship Id="rId5" Type="http://schemas.openxmlformats.org/officeDocument/2006/relationships/notesSlide" Target="../notesSlides/notesSlide106.xml"/><Relationship Id="rId4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tags" Target="../tags/tag505.xml"/><Relationship Id="rId2" Type="http://schemas.openxmlformats.org/officeDocument/2006/relationships/tags" Target="../tags/tag504.xml"/><Relationship Id="rId1" Type="http://schemas.openxmlformats.org/officeDocument/2006/relationships/tags" Target="../tags/tag503.xml"/><Relationship Id="rId5" Type="http://schemas.openxmlformats.org/officeDocument/2006/relationships/notesSlide" Target="../notesSlides/notesSlide107.xml"/><Relationship Id="rId4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7.xml"/><Relationship Id="rId1" Type="http://schemas.openxmlformats.org/officeDocument/2006/relationships/tags" Target="../tags/tag506.xml"/><Relationship Id="rId4" Type="http://schemas.openxmlformats.org/officeDocument/2006/relationships/notesSlide" Target="../notesSlides/notesSlide108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tags" Target="../tags/tag510.xml"/><Relationship Id="rId2" Type="http://schemas.openxmlformats.org/officeDocument/2006/relationships/tags" Target="../tags/tag509.xml"/><Relationship Id="rId1" Type="http://schemas.openxmlformats.org/officeDocument/2006/relationships/tags" Target="../tags/tag508.xml"/><Relationship Id="rId5" Type="http://schemas.openxmlformats.org/officeDocument/2006/relationships/notesSlide" Target="../notesSlides/notesSlide109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2.xml"/><Relationship Id="rId1" Type="http://schemas.openxmlformats.org/officeDocument/2006/relationships/tags" Target="../tags/tag511.xml"/><Relationship Id="rId4" Type="http://schemas.openxmlformats.org/officeDocument/2006/relationships/notesSlide" Target="../notesSlides/notesSlide110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4.xml"/><Relationship Id="rId1" Type="http://schemas.openxmlformats.org/officeDocument/2006/relationships/tags" Target="../tags/tag513.xml"/><Relationship Id="rId4" Type="http://schemas.openxmlformats.org/officeDocument/2006/relationships/notesSlide" Target="../notesSlides/notesSlide111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6.xml"/><Relationship Id="rId1" Type="http://schemas.openxmlformats.org/officeDocument/2006/relationships/tags" Target="../tags/tag515.xml"/><Relationship Id="rId4" Type="http://schemas.openxmlformats.org/officeDocument/2006/relationships/notesSlide" Target="../notesSlides/notesSlide11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8.xml"/><Relationship Id="rId1" Type="http://schemas.openxmlformats.org/officeDocument/2006/relationships/tags" Target="../tags/tag517.xml"/><Relationship Id="rId4" Type="http://schemas.openxmlformats.org/officeDocument/2006/relationships/notesSlide" Target="../notesSlides/notesSlide113.xml"/></Relationships>
</file>

<file path=ppt/slides/_rels/slide114.xml.rels><?xml version="1.0" encoding="UTF-8" standalone="yes"?>
<Relationships xmlns="http://schemas.openxmlformats.org/package/2006/relationships"><Relationship Id="rId8" Type="http://schemas.openxmlformats.org/officeDocument/2006/relationships/tags" Target="../tags/tag526.xml"/><Relationship Id="rId13" Type="http://schemas.openxmlformats.org/officeDocument/2006/relationships/tags" Target="../tags/tag531.xml"/><Relationship Id="rId18" Type="http://schemas.openxmlformats.org/officeDocument/2006/relationships/tags" Target="../tags/tag536.xml"/><Relationship Id="rId26" Type="http://schemas.openxmlformats.org/officeDocument/2006/relationships/tags" Target="../tags/tag544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521.xml"/><Relationship Id="rId21" Type="http://schemas.openxmlformats.org/officeDocument/2006/relationships/tags" Target="../tags/tag539.xml"/><Relationship Id="rId34" Type="http://schemas.openxmlformats.org/officeDocument/2006/relationships/tags" Target="../tags/tag552.xml"/><Relationship Id="rId7" Type="http://schemas.openxmlformats.org/officeDocument/2006/relationships/tags" Target="../tags/tag525.xml"/><Relationship Id="rId12" Type="http://schemas.openxmlformats.org/officeDocument/2006/relationships/tags" Target="../tags/tag530.xml"/><Relationship Id="rId17" Type="http://schemas.openxmlformats.org/officeDocument/2006/relationships/tags" Target="../tags/tag535.xml"/><Relationship Id="rId25" Type="http://schemas.openxmlformats.org/officeDocument/2006/relationships/tags" Target="../tags/tag543.xml"/><Relationship Id="rId33" Type="http://schemas.openxmlformats.org/officeDocument/2006/relationships/tags" Target="../tags/tag551.xml"/><Relationship Id="rId38" Type="http://schemas.openxmlformats.org/officeDocument/2006/relationships/tags" Target="../tags/tag556.xml"/><Relationship Id="rId2" Type="http://schemas.openxmlformats.org/officeDocument/2006/relationships/tags" Target="../tags/tag520.xml"/><Relationship Id="rId16" Type="http://schemas.openxmlformats.org/officeDocument/2006/relationships/tags" Target="../tags/tag534.xml"/><Relationship Id="rId20" Type="http://schemas.openxmlformats.org/officeDocument/2006/relationships/tags" Target="../tags/tag538.xml"/><Relationship Id="rId29" Type="http://schemas.openxmlformats.org/officeDocument/2006/relationships/tags" Target="../tags/tag547.xml"/><Relationship Id="rId1" Type="http://schemas.openxmlformats.org/officeDocument/2006/relationships/tags" Target="../tags/tag519.xml"/><Relationship Id="rId6" Type="http://schemas.openxmlformats.org/officeDocument/2006/relationships/tags" Target="../tags/tag524.xml"/><Relationship Id="rId11" Type="http://schemas.openxmlformats.org/officeDocument/2006/relationships/tags" Target="../tags/tag529.xml"/><Relationship Id="rId24" Type="http://schemas.openxmlformats.org/officeDocument/2006/relationships/tags" Target="../tags/tag542.xml"/><Relationship Id="rId32" Type="http://schemas.openxmlformats.org/officeDocument/2006/relationships/tags" Target="../tags/tag550.xml"/><Relationship Id="rId37" Type="http://schemas.openxmlformats.org/officeDocument/2006/relationships/tags" Target="../tags/tag555.xml"/><Relationship Id="rId40" Type="http://schemas.openxmlformats.org/officeDocument/2006/relationships/notesSlide" Target="../notesSlides/notesSlide114.xml"/><Relationship Id="rId5" Type="http://schemas.openxmlformats.org/officeDocument/2006/relationships/tags" Target="../tags/tag523.xml"/><Relationship Id="rId15" Type="http://schemas.openxmlformats.org/officeDocument/2006/relationships/tags" Target="../tags/tag533.xml"/><Relationship Id="rId23" Type="http://schemas.openxmlformats.org/officeDocument/2006/relationships/tags" Target="../tags/tag541.xml"/><Relationship Id="rId28" Type="http://schemas.openxmlformats.org/officeDocument/2006/relationships/tags" Target="../tags/tag546.xml"/><Relationship Id="rId36" Type="http://schemas.openxmlformats.org/officeDocument/2006/relationships/tags" Target="../tags/tag554.xml"/><Relationship Id="rId10" Type="http://schemas.openxmlformats.org/officeDocument/2006/relationships/tags" Target="../tags/tag528.xml"/><Relationship Id="rId19" Type="http://schemas.openxmlformats.org/officeDocument/2006/relationships/tags" Target="../tags/tag537.xml"/><Relationship Id="rId31" Type="http://schemas.openxmlformats.org/officeDocument/2006/relationships/tags" Target="../tags/tag549.xml"/><Relationship Id="rId4" Type="http://schemas.openxmlformats.org/officeDocument/2006/relationships/tags" Target="../tags/tag522.xml"/><Relationship Id="rId9" Type="http://schemas.openxmlformats.org/officeDocument/2006/relationships/tags" Target="../tags/tag527.xml"/><Relationship Id="rId14" Type="http://schemas.openxmlformats.org/officeDocument/2006/relationships/tags" Target="../tags/tag532.xml"/><Relationship Id="rId22" Type="http://schemas.openxmlformats.org/officeDocument/2006/relationships/tags" Target="../tags/tag540.xml"/><Relationship Id="rId27" Type="http://schemas.openxmlformats.org/officeDocument/2006/relationships/tags" Target="../tags/tag545.xml"/><Relationship Id="rId30" Type="http://schemas.openxmlformats.org/officeDocument/2006/relationships/tags" Target="../tags/tag548.xml"/><Relationship Id="rId35" Type="http://schemas.openxmlformats.org/officeDocument/2006/relationships/tags" Target="../tags/tag553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8.xml"/><Relationship Id="rId1" Type="http://schemas.openxmlformats.org/officeDocument/2006/relationships/tags" Target="../tags/tag557.xml"/><Relationship Id="rId4" Type="http://schemas.openxmlformats.org/officeDocument/2006/relationships/notesSlide" Target="../notesSlides/notesSlide115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tags" Target="../tags/tag561.xml"/><Relationship Id="rId2" Type="http://schemas.openxmlformats.org/officeDocument/2006/relationships/tags" Target="../tags/tag560.xml"/><Relationship Id="rId1" Type="http://schemas.openxmlformats.org/officeDocument/2006/relationships/tags" Target="../tags/tag559.xml"/><Relationship Id="rId5" Type="http://schemas.openxmlformats.org/officeDocument/2006/relationships/notesSlide" Target="../notesSlides/notesSlide116.xml"/><Relationship Id="rId4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3.xml"/><Relationship Id="rId1" Type="http://schemas.openxmlformats.org/officeDocument/2006/relationships/tags" Target="../tags/tag562.xml"/><Relationship Id="rId4" Type="http://schemas.openxmlformats.org/officeDocument/2006/relationships/notesSlide" Target="../notesSlides/notesSlide1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19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18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notesSlide" Target="../notesSlides/notesSlide59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8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61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tags" Target="../tags/tag51.xml"/><Relationship Id="rId39" Type="http://schemas.openxmlformats.org/officeDocument/2006/relationships/tags" Target="../tags/tag64.xml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34" Type="http://schemas.openxmlformats.org/officeDocument/2006/relationships/tags" Target="../tags/tag59.xml"/><Relationship Id="rId42" Type="http://schemas.openxmlformats.org/officeDocument/2006/relationships/notesSlide" Target="../notesSlides/notesSlide62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tags" Target="../tags/tag50.xml"/><Relationship Id="rId33" Type="http://schemas.openxmlformats.org/officeDocument/2006/relationships/tags" Target="../tags/tag58.xml"/><Relationship Id="rId38" Type="http://schemas.openxmlformats.org/officeDocument/2006/relationships/tags" Target="../tags/tag63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29" Type="http://schemas.openxmlformats.org/officeDocument/2006/relationships/tags" Target="../tags/tag54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tags" Target="../tags/tag49.xml"/><Relationship Id="rId32" Type="http://schemas.openxmlformats.org/officeDocument/2006/relationships/tags" Target="../tags/tag57.xml"/><Relationship Id="rId37" Type="http://schemas.openxmlformats.org/officeDocument/2006/relationships/tags" Target="../tags/tag62.xml"/><Relationship Id="rId40" Type="http://schemas.openxmlformats.org/officeDocument/2006/relationships/tags" Target="../tags/tag65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28" Type="http://schemas.openxmlformats.org/officeDocument/2006/relationships/tags" Target="../tags/tag53.xml"/><Relationship Id="rId36" Type="http://schemas.openxmlformats.org/officeDocument/2006/relationships/tags" Target="../tags/tag61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31" Type="http://schemas.openxmlformats.org/officeDocument/2006/relationships/tags" Target="../tags/tag56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Relationship Id="rId27" Type="http://schemas.openxmlformats.org/officeDocument/2006/relationships/tags" Target="../tags/tag52.xml"/><Relationship Id="rId30" Type="http://schemas.openxmlformats.org/officeDocument/2006/relationships/tags" Target="../tags/tag55.xml"/><Relationship Id="rId35" Type="http://schemas.openxmlformats.org/officeDocument/2006/relationships/tags" Target="../tags/tag60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notesSlide" Target="../notesSlides/notesSlide63.xml"/><Relationship Id="rId4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notesSlide" Target="../notesSlides/notesSlide64.xml"/><Relationship Id="rId4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4" Type="http://schemas.openxmlformats.org/officeDocument/2006/relationships/notesSlide" Target="../notesSlides/notesSlide6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8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8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notesSlide" Target="../notesSlides/notesSlide7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6" Type="http://schemas.openxmlformats.org/officeDocument/2006/relationships/tags" Target="../tags/tag101.xml"/><Relationship Id="rId21" Type="http://schemas.openxmlformats.org/officeDocument/2006/relationships/tags" Target="../tags/tag96.xml"/><Relationship Id="rId42" Type="http://schemas.openxmlformats.org/officeDocument/2006/relationships/tags" Target="../tags/tag117.xml"/><Relationship Id="rId47" Type="http://schemas.openxmlformats.org/officeDocument/2006/relationships/tags" Target="../tags/tag122.xml"/><Relationship Id="rId63" Type="http://schemas.openxmlformats.org/officeDocument/2006/relationships/tags" Target="../tags/tag138.xml"/><Relationship Id="rId68" Type="http://schemas.openxmlformats.org/officeDocument/2006/relationships/tags" Target="../tags/tag143.xml"/><Relationship Id="rId84" Type="http://schemas.openxmlformats.org/officeDocument/2006/relationships/tags" Target="../tags/tag159.xml"/><Relationship Id="rId89" Type="http://schemas.openxmlformats.org/officeDocument/2006/relationships/tags" Target="../tags/tag164.xml"/><Relationship Id="rId112" Type="http://schemas.openxmlformats.org/officeDocument/2006/relationships/tags" Target="../tags/tag187.xml"/><Relationship Id="rId16" Type="http://schemas.openxmlformats.org/officeDocument/2006/relationships/tags" Target="../tags/tag91.xml"/><Relationship Id="rId107" Type="http://schemas.openxmlformats.org/officeDocument/2006/relationships/tags" Target="../tags/tag182.xml"/><Relationship Id="rId11" Type="http://schemas.openxmlformats.org/officeDocument/2006/relationships/tags" Target="../tags/tag86.xml"/><Relationship Id="rId24" Type="http://schemas.openxmlformats.org/officeDocument/2006/relationships/tags" Target="../tags/tag99.xml"/><Relationship Id="rId32" Type="http://schemas.openxmlformats.org/officeDocument/2006/relationships/tags" Target="../tags/tag107.xml"/><Relationship Id="rId37" Type="http://schemas.openxmlformats.org/officeDocument/2006/relationships/tags" Target="../tags/tag112.xml"/><Relationship Id="rId40" Type="http://schemas.openxmlformats.org/officeDocument/2006/relationships/tags" Target="../tags/tag115.xml"/><Relationship Id="rId45" Type="http://schemas.openxmlformats.org/officeDocument/2006/relationships/tags" Target="../tags/tag120.xml"/><Relationship Id="rId53" Type="http://schemas.openxmlformats.org/officeDocument/2006/relationships/tags" Target="../tags/tag128.xml"/><Relationship Id="rId58" Type="http://schemas.openxmlformats.org/officeDocument/2006/relationships/tags" Target="../tags/tag133.xml"/><Relationship Id="rId66" Type="http://schemas.openxmlformats.org/officeDocument/2006/relationships/tags" Target="../tags/tag141.xml"/><Relationship Id="rId74" Type="http://schemas.openxmlformats.org/officeDocument/2006/relationships/tags" Target="../tags/tag149.xml"/><Relationship Id="rId79" Type="http://schemas.openxmlformats.org/officeDocument/2006/relationships/tags" Target="../tags/tag154.xml"/><Relationship Id="rId87" Type="http://schemas.openxmlformats.org/officeDocument/2006/relationships/tags" Target="../tags/tag162.xml"/><Relationship Id="rId102" Type="http://schemas.openxmlformats.org/officeDocument/2006/relationships/tags" Target="../tags/tag177.xml"/><Relationship Id="rId110" Type="http://schemas.openxmlformats.org/officeDocument/2006/relationships/tags" Target="../tags/tag185.xml"/><Relationship Id="rId115" Type="http://schemas.openxmlformats.org/officeDocument/2006/relationships/notesSlide" Target="../notesSlides/notesSlide74.xml"/><Relationship Id="rId5" Type="http://schemas.openxmlformats.org/officeDocument/2006/relationships/tags" Target="../tags/tag80.xml"/><Relationship Id="rId61" Type="http://schemas.openxmlformats.org/officeDocument/2006/relationships/tags" Target="../tags/tag136.xml"/><Relationship Id="rId82" Type="http://schemas.openxmlformats.org/officeDocument/2006/relationships/tags" Target="../tags/tag157.xml"/><Relationship Id="rId90" Type="http://schemas.openxmlformats.org/officeDocument/2006/relationships/tags" Target="../tags/tag165.xml"/><Relationship Id="rId95" Type="http://schemas.openxmlformats.org/officeDocument/2006/relationships/tags" Target="../tags/tag170.xml"/><Relationship Id="rId19" Type="http://schemas.openxmlformats.org/officeDocument/2006/relationships/tags" Target="../tags/tag94.xml"/><Relationship Id="rId14" Type="http://schemas.openxmlformats.org/officeDocument/2006/relationships/tags" Target="../tags/tag89.xml"/><Relationship Id="rId22" Type="http://schemas.openxmlformats.org/officeDocument/2006/relationships/tags" Target="../tags/tag97.xml"/><Relationship Id="rId27" Type="http://schemas.openxmlformats.org/officeDocument/2006/relationships/tags" Target="../tags/tag102.xml"/><Relationship Id="rId30" Type="http://schemas.openxmlformats.org/officeDocument/2006/relationships/tags" Target="../tags/tag105.xml"/><Relationship Id="rId35" Type="http://schemas.openxmlformats.org/officeDocument/2006/relationships/tags" Target="../tags/tag110.xml"/><Relationship Id="rId43" Type="http://schemas.openxmlformats.org/officeDocument/2006/relationships/tags" Target="../tags/tag118.xml"/><Relationship Id="rId48" Type="http://schemas.openxmlformats.org/officeDocument/2006/relationships/tags" Target="../tags/tag123.xml"/><Relationship Id="rId56" Type="http://schemas.openxmlformats.org/officeDocument/2006/relationships/tags" Target="../tags/tag131.xml"/><Relationship Id="rId64" Type="http://schemas.openxmlformats.org/officeDocument/2006/relationships/tags" Target="../tags/tag139.xml"/><Relationship Id="rId69" Type="http://schemas.openxmlformats.org/officeDocument/2006/relationships/tags" Target="../tags/tag144.xml"/><Relationship Id="rId77" Type="http://schemas.openxmlformats.org/officeDocument/2006/relationships/tags" Target="../tags/tag152.xml"/><Relationship Id="rId100" Type="http://schemas.openxmlformats.org/officeDocument/2006/relationships/tags" Target="../tags/tag175.xml"/><Relationship Id="rId105" Type="http://schemas.openxmlformats.org/officeDocument/2006/relationships/tags" Target="../tags/tag180.xml"/><Relationship Id="rId113" Type="http://schemas.openxmlformats.org/officeDocument/2006/relationships/tags" Target="../tags/tag188.xml"/><Relationship Id="rId8" Type="http://schemas.openxmlformats.org/officeDocument/2006/relationships/tags" Target="../tags/tag83.xml"/><Relationship Id="rId51" Type="http://schemas.openxmlformats.org/officeDocument/2006/relationships/tags" Target="../tags/tag126.xml"/><Relationship Id="rId72" Type="http://schemas.openxmlformats.org/officeDocument/2006/relationships/tags" Target="../tags/tag147.xml"/><Relationship Id="rId80" Type="http://schemas.openxmlformats.org/officeDocument/2006/relationships/tags" Target="../tags/tag155.xml"/><Relationship Id="rId85" Type="http://schemas.openxmlformats.org/officeDocument/2006/relationships/tags" Target="../tags/tag160.xml"/><Relationship Id="rId93" Type="http://schemas.openxmlformats.org/officeDocument/2006/relationships/tags" Target="../tags/tag168.xml"/><Relationship Id="rId98" Type="http://schemas.openxmlformats.org/officeDocument/2006/relationships/tags" Target="../tags/tag173.xml"/><Relationship Id="rId3" Type="http://schemas.openxmlformats.org/officeDocument/2006/relationships/tags" Target="../tags/tag78.xml"/><Relationship Id="rId12" Type="http://schemas.openxmlformats.org/officeDocument/2006/relationships/tags" Target="../tags/tag87.xml"/><Relationship Id="rId17" Type="http://schemas.openxmlformats.org/officeDocument/2006/relationships/tags" Target="../tags/tag92.xml"/><Relationship Id="rId25" Type="http://schemas.openxmlformats.org/officeDocument/2006/relationships/tags" Target="../tags/tag100.xml"/><Relationship Id="rId33" Type="http://schemas.openxmlformats.org/officeDocument/2006/relationships/tags" Target="../tags/tag108.xml"/><Relationship Id="rId38" Type="http://schemas.openxmlformats.org/officeDocument/2006/relationships/tags" Target="../tags/tag113.xml"/><Relationship Id="rId46" Type="http://schemas.openxmlformats.org/officeDocument/2006/relationships/tags" Target="../tags/tag121.xml"/><Relationship Id="rId59" Type="http://schemas.openxmlformats.org/officeDocument/2006/relationships/tags" Target="../tags/tag134.xml"/><Relationship Id="rId67" Type="http://schemas.openxmlformats.org/officeDocument/2006/relationships/tags" Target="../tags/tag142.xml"/><Relationship Id="rId103" Type="http://schemas.openxmlformats.org/officeDocument/2006/relationships/tags" Target="../tags/tag178.xml"/><Relationship Id="rId108" Type="http://schemas.openxmlformats.org/officeDocument/2006/relationships/tags" Target="../tags/tag183.xml"/><Relationship Id="rId20" Type="http://schemas.openxmlformats.org/officeDocument/2006/relationships/tags" Target="../tags/tag95.xml"/><Relationship Id="rId41" Type="http://schemas.openxmlformats.org/officeDocument/2006/relationships/tags" Target="../tags/tag116.xml"/><Relationship Id="rId54" Type="http://schemas.openxmlformats.org/officeDocument/2006/relationships/tags" Target="../tags/tag129.xml"/><Relationship Id="rId62" Type="http://schemas.openxmlformats.org/officeDocument/2006/relationships/tags" Target="../tags/tag137.xml"/><Relationship Id="rId70" Type="http://schemas.openxmlformats.org/officeDocument/2006/relationships/tags" Target="../tags/tag145.xml"/><Relationship Id="rId75" Type="http://schemas.openxmlformats.org/officeDocument/2006/relationships/tags" Target="../tags/tag150.xml"/><Relationship Id="rId83" Type="http://schemas.openxmlformats.org/officeDocument/2006/relationships/tags" Target="../tags/tag158.xml"/><Relationship Id="rId88" Type="http://schemas.openxmlformats.org/officeDocument/2006/relationships/tags" Target="../tags/tag163.xml"/><Relationship Id="rId91" Type="http://schemas.openxmlformats.org/officeDocument/2006/relationships/tags" Target="../tags/tag166.xml"/><Relationship Id="rId96" Type="http://schemas.openxmlformats.org/officeDocument/2006/relationships/tags" Target="../tags/tag171.xml"/><Relationship Id="rId111" Type="http://schemas.openxmlformats.org/officeDocument/2006/relationships/tags" Target="../tags/tag186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5" Type="http://schemas.openxmlformats.org/officeDocument/2006/relationships/tags" Target="../tags/tag90.xml"/><Relationship Id="rId23" Type="http://schemas.openxmlformats.org/officeDocument/2006/relationships/tags" Target="../tags/tag98.xml"/><Relationship Id="rId28" Type="http://schemas.openxmlformats.org/officeDocument/2006/relationships/tags" Target="../tags/tag103.xml"/><Relationship Id="rId36" Type="http://schemas.openxmlformats.org/officeDocument/2006/relationships/tags" Target="../tags/tag111.xml"/><Relationship Id="rId49" Type="http://schemas.openxmlformats.org/officeDocument/2006/relationships/tags" Target="../tags/tag124.xml"/><Relationship Id="rId57" Type="http://schemas.openxmlformats.org/officeDocument/2006/relationships/tags" Target="../tags/tag132.xml"/><Relationship Id="rId106" Type="http://schemas.openxmlformats.org/officeDocument/2006/relationships/tags" Target="../tags/tag181.xml"/><Relationship Id="rId114" Type="http://schemas.openxmlformats.org/officeDocument/2006/relationships/slideLayout" Target="../slideLayouts/slideLayout2.xml"/><Relationship Id="rId10" Type="http://schemas.openxmlformats.org/officeDocument/2006/relationships/tags" Target="../tags/tag85.xml"/><Relationship Id="rId31" Type="http://schemas.openxmlformats.org/officeDocument/2006/relationships/tags" Target="../tags/tag106.xml"/><Relationship Id="rId44" Type="http://schemas.openxmlformats.org/officeDocument/2006/relationships/tags" Target="../tags/tag119.xml"/><Relationship Id="rId52" Type="http://schemas.openxmlformats.org/officeDocument/2006/relationships/tags" Target="../tags/tag127.xml"/><Relationship Id="rId60" Type="http://schemas.openxmlformats.org/officeDocument/2006/relationships/tags" Target="../tags/tag135.xml"/><Relationship Id="rId65" Type="http://schemas.openxmlformats.org/officeDocument/2006/relationships/tags" Target="../tags/tag140.xml"/><Relationship Id="rId73" Type="http://schemas.openxmlformats.org/officeDocument/2006/relationships/tags" Target="../tags/tag148.xml"/><Relationship Id="rId78" Type="http://schemas.openxmlformats.org/officeDocument/2006/relationships/tags" Target="../tags/tag153.xml"/><Relationship Id="rId81" Type="http://schemas.openxmlformats.org/officeDocument/2006/relationships/tags" Target="../tags/tag156.xml"/><Relationship Id="rId86" Type="http://schemas.openxmlformats.org/officeDocument/2006/relationships/tags" Target="../tags/tag161.xml"/><Relationship Id="rId94" Type="http://schemas.openxmlformats.org/officeDocument/2006/relationships/tags" Target="../tags/tag169.xml"/><Relationship Id="rId99" Type="http://schemas.openxmlformats.org/officeDocument/2006/relationships/tags" Target="../tags/tag174.xml"/><Relationship Id="rId101" Type="http://schemas.openxmlformats.org/officeDocument/2006/relationships/tags" Target="../tags/tag176.xml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3" Type="http://schemas.openxmlformats.org/officeDocument/2006/relationships/tags" Target="../tags/tag88.xml"/><Relationship Id="rId18" Type="http://schemas.openxmlformats.org/officeDocument/2006/relationships/tags" Target="../tags/tag93.xml"/><Relationship Id="rId39" Type="http://schemas.openxmlformats.org/officeDocument/2006/relationships/tags" Target="../tags/tag114.xml"/><Relationship Id="rId109" Type="http://schemas.openxmlformats.org/officeDocument/2006/relationships/tags" Target="../tags/tag184.xml"/><Relationship Id="rId34" Type="http://schemas.openxmlformats.org/officeDocument/2006/relationships/tags" Target="../tags/tag109.xml"/><Relationship Id="rId50" Type="http://schemas.openxmlformats.org/officeDocument/2006/relationships/tags" Target="../tags/tag125.xml"/><Relationship Id="rId55" Type="http://schemas.openxmlformats.org/officeDocument/2006/relationships/tags" Target="../tags/tag130.xml"/><Relationship Id="rId76" Type="http://schemas.openxmlformats.org/officeDocument/2006/relationships/tags" Target="../tags/tag151.xml"/><Relationship Id="rId97" Type="http://schemas.openxmlformats.org/officeDocument/2006/relationships/tags" Target="../tags/tag172.xml"/><Relationship Id="rId104" Type="http://schemas.openxmlformats.org/officeDocument/2006/relationships/tags" Target="../tags/tag179.xml"/><Relationship Id="rId7" Type="http://schemas.openxmlformats.org/officeDocument/2006/relationships/tags" Target="../tags/tag82.xml"/><Relationship Id="rId71" Type="http://schemas.openxmlformats.org/officeDocument/2006/relationships/tags" Target="../tags/tag146.xml"/><Relationship Id="rId92" Type="http://schemas.openxmlformats.org/officeDocument/2006/relationships/tags" Target="../tags/tag167.xml"/><Relationship Id="rId2" Type="http://schemas.openxmlformats.org/officeDocument/2006/relationships/tags" Target="../tags/tag77.xml"/><Relationship Id="rId29" Type="http://schemas.openxmlformats.org/officeDocument/2006/relationships/tags" Target="../tags/tag104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tags" Target="../tags/tag191.xml"/><Relationship Id="rId2" Type="http://schemas.openxmlformats.org/officeDocument/2006/relationships/tags" Target="../tags/tag190.xml"/><Relationship Id="rId1" Type="http://schemas.openxmlformats.org/officeDocument/2006/relationships/tags" Target="../tags/tag189.xml"/><Relationship Id="rId6" Type="http://schemas.openxmlformats.org/officeDocument/2006/relationships/notesSlide" Target="../notesSlides/notesSlide7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2.xml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tags" Target="../tags/tag200.xml"/><Relationship Id="rId3" Type="http://schemas.openxmlformats.org/officeDocument/2006/relationships/tags" Target="../tags/tag195.xml"/><Relationship Id="rId7" Type="http://schemas.openxmlformats.org/officeDocument/2006/relationships/tags" Target="../tags/tag199.xml"/><Relationship Id="rId12" Type="http://schemas.openxmlformats.org/officeDocument/2006/relationships/notesSlide" Target="../notesSlides/notesSlide76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97.xml"/><Relationship Id="rId10" Type="http://schemas.openxmlformats.org/officeDocument/2006/relationships/tags" Target="../tags/tag202.xml"/><Relationship Id="rId4" Type="http://schemas.openxmlformats.org/officeDocument/2006/relationships/tags" Target="../tags/tag196.xml"/><Relationship Id="rId9" Type="http://schemas.openxmlformats.org/officeDocument/2006/relationships/tags" Target="../tags/tag20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4" Type="http://schemas.openxmlformats.org/officeDocument/2006/relationships/notesSlide" Target="../notesSlides/notesSlide7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4" Type="http://schemas.openxmlformats.org/officeDocument/2006/relationships/notesSlide" Target="../notesSlides/notesSlide78.xml"/></Relationships>
</file>

<file path=ppt/slides/_rels/slide79.xml.rels><?xml version="1.0" encoding="UTF-8" standalone="yes"?>
<Relationships xmlns="http://schemas.openxmlformats.org/package/2006/relationships"><Relationship Id="rId26" Type="http://schemas.openxmlformats.org/officeDocument/2006/relationships/tags" Target="../tags/tag232.xml"/><Relationship Id="rId21" Type="http://schemas.openxmlformats.org/officeDocument/2006/relationships/tags" Target="../tags/tag227.xml"/><Relationship Id="rId42" Type="http://schemas.openxmlformats.org/officeDocument/2006/relationships/tags" Target="../tags/tag248.xml"/><Relationship Id="rId47" Type="http://schemas.openxmlformats.org/officeDocument/2006/relationships/tags" Target="../tags/tag253.xml"/><Relationship Id="rId63" Type="http://schemas.openxmlformats.org/officeDocument/2006/relationships/tags" Target="../tags/tag269.xml"/><Relationship Id="rId68" Type="http://schemas.openxmlformats.org/officeDocument/2006/relationships/tags" Target="../tags/tag274.xml"/><Relationship Id="rId84" Type="http://schemas.openxmlformats.org/officeDocument/2006/relationships/tags" Target="../tags/tag290.xml"/><Relationship Id="rId89" Type="http://schemas.openxmlformats.org/officeDocument/2006/relationships/tags" Target="../tags/tag295.xml"/><Relationship Id="rId112" Type="http://schemas.openxmlformats.org/officeDocument/2006/relationships/tags" Target="../tags/tag318.xml"/><Relationship Id="rId16" Type="http://schemas.openxmlformats.org/officeDocument/2006/relationships/tags" Target="../tags/tag222.xml"/><Relationship Id="rId107" Type="http://schemas.openxmlformats.org/officeDocument/2006/relationships/tags" Target="../tags/tag313.xml"/><Relationship Id="rId11" Type="http://schemas.openxmlformats.org/officeDocument/2006/relationships/tags" Target="../tags/tag217.xml"/><Relationship Id="rId24" Type="http://schemas.openxmlformats.org/officeDocument/2006/relationships/tags" Target="../tags/tag230.xml"/><Relationship Id="rId32" Type="http://schemas.openxmlformats.org/officeDocument/2006/relationships/tags" Target="../tags/tag238.xml"/><Relationship Id="rId37" Type="http://schemas.openxmlformats.org/officeDocument/2006/relationships/tags" Target="../tags/tag243.xml"/><Relationship Id="rId40" Type="http://schemas.openxmlformats.org/officeDocument/2006/relationships/tags" Target="../tags/tag246.xml"/><Relationship Id="rId45" Type="http://schemas.openxmlformats.org/officeDocument/2006/relationships/tags" Target="../tags/tag251.xml"/><Relationship Id="rId53" Type="http://schemas.openxmlformats.org/officeDocument/2006/relationships/tags" Target="../tags/tag259.xml"/><Relationship Id="rId58" Type="http://schemas.openxmlformats.org/officeDocument/2006/relationships/tags" Target="../tags/tag264.xml"/><Relationship Id="rId66" Type="http://schemas.openxmlformats.org/officeDocument/2006/relationships/tags" Target="../tags/tag272.xml"/><Relationship Id="rId74" Type="http://schemas.openxmlformats.org/officeDocument/2006/relationships/tags" Target="../tags/tag280.xml"/><Relationship Id="rId79" Type="http://schemas.openxmlformats.org/officeDocument/2006/relationships/tags" Target="../tags/tag285.xml"/><Relationship Id="rId87" Type="http://schemas.openxmlformats.org/officeDocument/2006/relationships/tags" Target="../tags/tag293.xml"/><Relationship Id="rId102" Type="http://schemas.openxmlformats.org/officeDocument/2006/relationships/tags" Target="../tags/tag308.xml"/><Relationship Id="rId110" Type="http://schemas.openxmlformats.org/officeDocument/2006/relationships/tags" Target="../tags/tag316.xml"/><Relationship Id="rId115" Type="http://schemas.openxmlformats.org/officeDocument/2006/relationships/notesSlide" Target="../notesSlides/notesSlide79.xml"/><Relationship Id="rId5" Type="http://schemas.openxmlformats.org/officeDocument/2006/relationships/tags" Target="../tags/tag211.xml"/><Relationship Id="rId61" Type="http://schemas.openxmlformats.org/officeDocument/2006/relationships/tags" Target="../tags/tag267.xml"/><Relationship Id="rId82" Type="http://schemas.openxmlformats.org/officeDocument/2006/relationships/tags" Target="../tags/tag288.xml"/><Relationship Id="rId90" Type="http://schemas.openxmlformats.org/officeDocument/2006/relationships/tags" Target="../tags/tag296.xml"/><Relationship Id="rId95" Type="http://schemas.openxmlformats.org/officeDocument/2006/relationships/tags" Target="../tags/tag301.xml"/><Relationship Id="rId19" Type="http://schemas.openxmlformats.org/officeDocument/2006/relationships/tags" Target="../tags/tag225.xml"/><Relationship Id="rId14" Type="http://schemas.openxmlformats.org/officeDocument/2006/relationships/tags" Target="../tags/tag220.xml"/><Relationship Id="rId22" Type="http://schemas.openxmlformats.org/officeDocument/2006/relationships/tags" Target="../tags/tag228.xml"/><Relationship Id="rId27" Type="http://schemas.openxmlformats.org/officeDocument/2006/relationships/tags" Target="../tags/tag233.xml"/><Relationship Id="rId30" Type="http://schemas.openxmlformats.org/officeDocument/2006/relationships/tags" Target="../tags/tag236.xml"/><Relationship Id="rId35" Type="http://schemas.openxmlformats.org/officeDocument/2006/relationships/tags" Target="../tags/tag241.xml"/><Relationship Id="rId43" Type="http://schemas.openxmlformats.org/officeDocument/2006/relationships/tags" Target="../tags/tag249.xml"/><Relationship Id="rId48" Type="http://schemas.openxmlformats.org/officeDocument/2006/relationships/tags" Target="../tags/tag254.xml"/><Relationship Id="rId56" Type="http://schemas.openxmlformats.org/officeDocument/2006/relationships/tags" Target="../tags/tag262.xml"/><Relationship Id="rId64" Type="http://schemas.openxmlformats.org/officeDocument/2006/relationships/tags" Target="../tags/tag270.xml"/><Relationship Id="rId69" Type="http://schemas.openxmlformats.org/officeDocument/2006/relationships/tags" Target="../tags/tag275.xml"/><Relationship Id="rId77" Type="http://schemas.openxmlformats.org/officeDocument/2006/relationships/tags" Target="../tags/tag283.xml"/><Relationship Id="rId100" Type="http://schemas.openxmlformats.org/officeDocument/2006/relationships/tags" Target="../tags/tag306.xml"/><Relationship Id="rId105" Type="http://schemas.openxmlformats.org/officeDocument/2006/relationships/tags" Target="../tags/tag311.xml"/><Relationship Id="rId113" Type="http://schemas.openxmlformats.org/officeDocument/2006/relationships/tags" Target="../tags/tag319.xml"/><Relationship Id="rId8" Type="http://schemas.openxmlformats.org/officeDocument/2006/relationships/tags" Target="../tags/tag214.xml"/><Relationship Id="rId51" Type="http://schemas.openxmlformats.org/officeDocument/2006/relationships/tags" Target="../tags/tag257.xml"/><Relationship Id="rId72" Type="http://schemas.openxmlformats.org/officeDocument/2006/relationships/tags" Target="../tags/tag278.xml"/><Relationship Id="rId80" Type="http://schemas.openxmlformats.org/officeDocument/2006/relationships/tags" Target="../tags/tag286.xml"/><Relationship Id="rId85" Type="http://schemas.openxmlformats.org/officeDocument/2006/relationships/tags" Target="../tags/tag291.xml"/><Relationship Id="rId93" Type="http://schemas.openxmlformats.org/officeDocument/2006/relationships/tags" Target="../tags/tag299.xml"/><Relationship Id="rId98" Type="http://schemas.openxmlformats.org/officeDocument/2006/relationships/tags" Target="../tags/tag304.xml"/><Relationship Id="rId3" Type="http://schemas.openxmlformats.org/officeDocument/2006/relationships/tags" Target="../tags/tag209.xml"/><Relationship Id="rId12" Type="http://schemas.openxmlformats.org/officeDocument/2006/relationships/tags" Target="../tags/tag218.xml"/><Relationship Id="rId17" Type="http://schemas.openxmlformats.org/officeDocument/2006/relationships/tags" Target="../tags/tag223.xml"/><Relationship Id="rId25" Type="http://schemas.openxmlformats.org/officeDocument/2006/relationships/tags" Target="../tags/tag231.xml"/><Relationship Id="rId33" Type="http://schemas.openxmlformats.org/officeDocument/2006/relationships/tags" Target="../tags/tag239.xml"/><Relationship Id="rId38" Type="http://schemas.openxmlformats.org/officeDocument/2006/relationships/tags" Target="../tags/tag244.xml"/><Relationship Id="rId46" Type="http://schemas.openxmlformats.org/officeDocument/2006/relationships/tags" Target="../tags/tag252.xml"/><Relationship Id="rId59" Type="http://schemas.openxmlformats.org/officeDocument/2006/relationships/tags" Target="../tags/tag265.xml"/><Relationship Id="rId67" Type="http://schemas.openxmlformats.org/officeDocument/2006/relationships/tags" Target="../tags/tag273.xml"/><Relationship Id="rId103" Type="http://schemas.openxmlformats.org/officeDocument/2006/relationships/tags" Target="../tags/tag309.xml"/><Relationship Id="rId108" Type="http://schemas.openxmlformats.org/officeDocument/2006/relationships/tags" Target="../tags/tag314.xml"/><Relationship Id="rId20" Type="http://schemas.openxmlformats.org/officeDocument/2006/relationships/tags" Target="../tags/tag226.xml"/><Relationship Id="rId41" Type="http://schemas.openxmlformats.org/officeDocument/2006/relationships/tags" Target="../tags/tag247.xml"/><Relationship Id="rId54" Type="http://schemas.openxmlformats.org/officeDocument/2006/relationships/tags" Target="../tags/tag260.xml"/><Relationship Id="rId62" Type="http://schemas.openxmlformats.org/officeDocument/2006/relationships/tags" Target="../tags/tag268.xml"/><Relationship Id="rId70" Type="http://schemas.openxmlformats.org/officeDocument/2006/relationships/tags" Target="../tags/tag276.xml"/><Relationship Id="rId75" Type="http://schemas.openxmlformats.org/officeDocument/2006/relationships/tags" Target="../tags/tag281.xml"/><Relationship Id="rId83" Type="http://schemas.openxmlformats.org/officeDocument/2006/relationships/tags" Target="../tags/tag289.xml"/><Relationship Id="rId88" Type="http://schemas.openxmlformats.org/officeDocument/2006/relationships/tags" Target="../tags/tag294.xml"/><Relationship Id="rId91" Type="http://schemas.openxmlformats.org/officeDocument/2006/relationships/tags" Target="../tags/tag297.xml"/><Relationship Id="rId96" Type="http://schemas.openxmlformats.org/officeDocument/2006/relationships/tags" Target="../tags/tag302.xml"/><Relationship Id="rId111" Type="http://schemas.openxmlformats.org/officeDocument/2006/relationships/tags" Target="../tags/tag317.xml"/><Relationship Id="rId1" Type="http://schemas.openxmlformats.org/officeDocument/2006/relationships/tags" Target="../tags/tag207.xml"/><Relationship Id="rId6" Type="http://schemas.openxmlformats.org/officeDocument/2006/relationships/tags" Target="../tags/tag212.xml"/><Relationship Id="rId15" Type="http://schemas.openxmlformats.org/officeDocument/2006/relationships/tags" Target="../tags/tag221.xml"/><Relationship Id="rId23" Type="http://schemas.openxmlformats.org/officeDocument/2006/relationships/tags" Target="../tags/tag229.xml"/><Relationship Id="rId28" Type="http://schemas.openxmlformats.org/officeDocument/2006/relationships/tags" Target="../tags/tag234.xml"/><Relationship Id="rId36" Type="http://schemas.openxmlformats.org/officeDocument/2006/relationships/tags" Target="../tags/tag242.xml"/><Relationship Id="rId49" Type="http://schemas.openxmlformats.org/officeDocument/2006/relationships/tags" Target="../tags/tag255.xml"/><Relationship Id="rId57" Type="http://schemas.openxmlformats.org/officeDocument/2006/relationships/tags" Target="../tags/tag263.xml"/><Relationship Id="rId106" Type="http://schemas.openxmlformats.org/officeDocument/2006/relationships/tags" Target="../tags/tag312.xml"/><Relationship Id="rId114" Type="http://schemas.openxmlformats.org/officeDocument/2006/relationships/slideLayout" Target="../slideLayouts/slideLayout2.xml"/><Relationship Id="rId10" Type="http://schemas.openxmlformats.org/officeDocument/2006/relationships/tags" Target="../tags/tag216.xml"/><Relationship Id="rId31" Type="http://schemas.openxmlformats.org/officeDocument/2006/relationships/tags" Target="../tags/tag237.xml"/><Relationship Id="rId44" Type="http://schemas.openxmlformats.org/officeDocument/2006/relationships/tags" Target="../tags/tag250.xml"/><Relationship Id="rId52" Type="http://schemas.openxmlformats.org/officeDocument/2006/relationships/tags" Target="../tags/tag258.xml"/><Relationship Id="rId60" Type="http://schemas.openxmlformats.org/officeDocument/2006/relationships/tags" Target="../tags/tag266.xml"/><Relationship Id="rId65" Type="http://schemas.openxmlformats.org/officeDocument/2006/relationships/tags" Target="../tags/tag271.xml"/><Relationship Id="rId73" Type="http://schemas.openxmlformats.org/officeDocument/2006/relationships/tags" Target="../tags/tag279.xml"/><Relationship Id="rId78" Type="http://schemas.openxmlformats.org/officeDocument/2006/relationships/tags" Target="../tags/tag284.xml"/><Relationship Id="rId81" Type="http://schemas.openxmlformats.org/officeDocument/2006/relationships/tags" Target="../tags/tag287.xml"/><Relationship Id="rId86" Type="http://schemas.openxmlformats.org/officeDocument/2006/relationships/tags" Target="../tags/tag292.xml"/><Relationship Id="rId94" Type="http://schemas.openxmlformats.org/officeDocument/2006/relationships/tags" Target="../tags/tag300.xml"/><Relationship Id="rId99" Type="http://schemas.openxmlformats.org/officeDocument/2006/relationships/tags" Target="../tags/tag305.xml"/><Relationship Id="rId101" Type="http://schemas.openxmlformats.org/officeDocument/2006/relationships/tags" Target="../tags/tag307.xml"/><Relationship Id="rId4" Type="http://schemas.openxmlformats.org/officeDocument/2006/relationships/tags" Target="../tags/tag210.xml"/><Relationship Id="rId9" Type="http://schemas.openxmlformats.org/officeDocument/2006/relationships/tags" Target="../tags/tag215.xml"/><Relationship Id="rId13" Type="http://schemas.openxmlformats.org/officeDocument/2006/relationships/tags" Target="../tags/tag219.xml"/><Relationship Id="rId18" Type="http://schemas.openxmlformats.org/officeDocument/2006/relationships/tags" Target="../tags/tag224.xml"/><Relationship Id="rId39" Type="http://schemas.openxmlformats.org/officeDocument/2006/relationships/tags" Target="../tags/tag245.xml"/><Relationship Id="rId109" Type="http://schemas.openxmlformats.org/officeDocument/2006/relationships/tags" Target="../tags/tag315.xml"/><Relationship Id="rId34" Type="http://schemas.openxmlformats.org/officeDocument/2006/relationships/tags" Target="../tags/tag240.xml"/><Relationship Id="rId50" Type="http://schemas.openxmlformats.org/officeDocument/2006/relationships/tags" Target="../tags/tag256.xml"/><Relationship Id="rId55" Type="http://schemas.openxmlformats.org/officeDocument/2006/relationships/tags" Target="../tags/tag261.xml"/><Relationship Id="rId76" Type="http://schemas.openxmlformats.org/officeDocument/2006/relationships/tags" Target="../tags/tag282.xml"/><Relationship Id="rId97" Type="http://schemas.openxmlformats.org/officeDocument/2006/relationships/tags" Target="../tags/tag303.xml"/><Relationship Id="rId104" Type="http://schemas.openxmlformats.org/officeDocument/2006/relationships/tags" Target="../tags/tag310.xml"/><Relationship Id="rId7" Type="http://schemas.openxmlformats.org/officeDocument/2006/relationships/tags" Target="../tags/tag213.xml"/><Relationship Id="rId71" Type="http://schemas.openxmlformats.org/officeDocument/2006/relationships/tags" Target="../tags/tag277.xml"/><Relationship Id="rId92" Type="http://schemas.openxmlformats.org/officeDocument/2006/relationships/tags" Target="../tags/tag298.xml"/><Relationship Id="rId2" Type="http://schemas.openxmlformats.org/officeDocument/2006/relationships/tags" Target="../tags/tag208.xml"/><Relationship Id="rId29" Type="http://schemas.openxmlformats.org/officeDocument/2006/relationships/tags" Target="../tags/tag2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1.xml"/><Relationship Id="rId1" Type="http://schemas.openxmlformats.org/officeDocument/2006/relationships/tags" Target="../tags/tag320.xml"/><Relationship Id="rId4" Type="http://schemas.openxmlformats.org/officeDocument/2006/relationships/notesSlide" Target="../notesSlides/notesSlide80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3.xml"/><Relationship Id="rId1" Type="http://schemas.openxmlformats.org/officeDocument/2006/relationships/tags" Target="../tags/tag322.xml"/><Relationship Id="rId4" Type="http://schemas.openxmlformats.org/officeDocument/2006/relationships/notesSlide" Target="../notesSlides/notesSlide8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5.xml"/><Relationship Id="rId1" Type="http://schemas.openxmlformats.org/officeDocument/2006/relationships/tags" Target="../tags/tag324.xml"/><Relationship Id="rId4" Type="http://schemas.openxmlformats.org/officeDocument/2006/relationships/notesSlide" Target="../notesSlides/notesSlide8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tags" Target="../tags/tag328.xml"/><Relationship Id="rId2" Type="http://schemas.openxmlformats.org/officeDocument/2006/relationships/tags" Target="../tags/tag327.xml"/><Relationship Id="rId1" Type="http://schemas.openxmlformats.org/officeDocument/2006/relationships/tags" Target="../tags/tag326.xml"/><Relationship Id="rId5" Type="http://schemas.openxmlformats.org/officeDocument/2006/relationships/notesSlide" Target="../notesSlides/notesSlide83.xml"/><Relationship Id="rId4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8" Type="http://schemas.openxmlformats.org/officeDocument/2006/relationships/tags" Target="../tags/tag336.xml"/><Relationship Id="rId13" Type="http://schemas.openxmlformats.org/officeDocument/2006/relationships/tags" Target="../tags/tag341.xml"/><Relationship Id="rId18" Type="http://schemas.openxmlformats.org/officeDocument/2006/relationships/notesSlide" Target="../notesSlides/notesSlide84.xml"/><Relationship Id="rId3" Type="http://schemas.openxmlformats.org/officeDocument/2006/relationships/tags" Target="../tags/tag331.xml"/><Relationship Id="rId7" Type="http://schemas.openxmlformats.org/officeDocument/2006/relationships/tags" Target="../tags/tag335.xml"/><Relationship Id="rId12" Type="http://schemas.openxmlformats.org/officeDocument/2006/relationships/tags" Target="../tags/tag34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30.xml"/><Relationship Id="rId16" Type="http://schemas.openxmlformats.org/officeDocument/2006/relationships/tags" Target="../tags/tag344.xml"/><Relationship Id="rId1" Type="http://schemas.openxmlformats.org/officeDocument/2006/relationships/tags" Target="../tags/tag329.xml"/><Relationship Id="rId6" Type="http://schemas.openxmlformats.org/officeDocument/2006/relationships/tags" Target="../tags/tag334.xml"/><Relationship Id="rId11" Type="http://schemas.openxmlformats.org/officeDocument/2006/relationships/tags" Target="../tags/tag339.xml"/><Relationship Id="rId5" Type="http://schemas.openxmlformats.org/officeDocument/2006/relationships/tags" Target="../tags/tag333.xml"/><Relationship Id="rId15" Type="http://schemas.openxmlformats.org/officeDocument/2006/relationships/tags" Target="../tags/tag343.xml"/><Relationship Id="rId10" Type="http://schemas.openxmlformats.org/officeDocument/2006/relationships/tags" Target="../tags/tag338.xml"/><Relationship Id="rId4" Type="http://schemas.openxmlformats.org/officeDocument/2006/relationships/tags" Target="../tags/tag332.xml"/><Relationship Id="rId9" Type="http://schemas.openxmlformats.org/officeDocument/2006/relationships/tags" Target="../tags/tag337.xml"/><Relationship Id="rId14" Type="http://schemas.openxmlformats.org/officeDocument/2006/relationships/tags" Target="../tags/tag34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tags" Target="../tags/tag347.xml"/><Relationship Id="rId2" Type="http://schemas.openxmlformats.org/officeDocument/2006/relationships/tags" Target="../tags/tag346.xml"/><Relationship Id="rId1" Type="http://schemas.openxmlformats.org/officeDocument/2006/relationships/tags" Target="../tags/tag345.xml"/><Relationship Id="rId5" Type="http://schemas.openxmlformats.org/officeDocument/2006/relationships/notesSlide" Target="../notesSlides/notesSlide85.xml"/><Relationship Id="rId4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8" Type="http://schemas.openxmlformats.org/officeDocument/2006/relationships/tags" Target="../tags/tag355.xml"/><Relationship Id="rId13" Type="http://schemas.openxmlformats.org/officeDocument/2006/relationships/tags" Target="../tags/tag360.xml"/><Relationship Id="rId3" Type="http://schemas.openxmlformats.org/officeDocument/2006/relationships/tags" Target="../tags/tag350.xml"/><Relationship Id="rId7" Type="http://schemas.openxmlformats.org/officeDocument/2006/relationships/tags" Target="../tags/tag354.xml"/><Relationship Id="rId12" Type="http://schemas.openxmlformats.org/officeDocument/2006/relationships/tags" Target="../tags/tag359.xml"/><Relationship Id="rId2" Type="http://schemas.openxmlformats.org/officeDocument/2006/relationships/tags" Target="../tags/tag349.xml"/><Relationship Id="rId1" Type="http://schemas.openxmlformats.org/officeDocument/2006/relationships/tags" Target="../tags/tag348.xml"/><Relationship Id="rId6" Type="http://schemas.openxmlformats.org/officeDocument/2006/relationships/tags" Target="../tags/tag353.xml"/><Relationship Id="rId11" Type="http://schemas.openxmlformats.org/officeDocument/2006/relationships/tags" Target="../tags/tag358.xml"/><Relationship Id="rId5" Type="http://schemas.openxmlformats.org/officeDocument/2006/relationships/tags" Target="../tags/tag352.xml"/><Relationship Id="rId15" Type="http://schemas.openxmlformats.org/officeDocument/2006/relationships/notesSlide" Target="../notesSlides/notesSlide86.xml"/><Relationship Id="rId10" Type="http://schemas.openxmlformats.org/officeDocument/2006/relationships/tags" Target="../tags/tag357.xml"/><Relationship Id="rId4" Type="http://schemas.openxmlformats.org/officeDocument/2006/relationships/tags" Target="../tags/tag351.xml"/><Relationship Id="rId9" Type="http://schemas.openxmlformats.org/officeDocument/2006/relationships/tags" Target="../tags/tag356.xml"/><Relationship Id="rId14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8" Type="http://schemas.openxmlformats.org/officeDocument/2006/relationships/tags" Target="../tags/tag368.xml"/><Relationship Id="rId3" Type="http://schemas.openxmlformats.org/officeDocument/2006/relationships/tags" Target="../tags/tag363.xml"/><Relationship Id="rId7" Type="http://schemas.openxmlformats.org/officeDocument/2006/relationships/tags" Target="../tags/tag367.xml"/><Relationship Id="rId2" Type="http://schemas.openxmlformats.org/officeDocument/2006/relationships/tags" Target="../tags/tag362.xml"/><Relationship Id="rId1" Type="http://schemas.openxmlformats.org/officeDocument/2006/relationships/tags" Target="../tags/tag361.xml"/><Relationship Id="rId6" Type="http://schemas.openxmlformats.org/officeDocument/2006/relationships/tags" Target="../tags/tag366.xml"/><Relationship Id="rId5" Type="http://schemas.openxmlformats.org/officeDocument/2006/relationships/tags" Target="../tags/tag365.xml"/><Relationship Id="rId10" Type="http://schemas.openxmlformats.org/officeDocument/2006/relationships/notesSlide" Target="../notesSlides/notesSlide87.xml"/><Relationship Id="rId4" Type="http://schemas.openxmlformats.org/officeDocument/2006/relationships/tags" Target="../tags/tag364.xml"/><Relationship Id="rId9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tags" Target="../tags/tag371.xml"/><Relationship Id="rId2" Type="http://schemas.openxmlformats.org/officeDocument/2006/relationships/tags" Target="../tags/tag370.xml"/><Relationship Id="rId1" Type="http://schemas.openxmlformats.org/officeDocument/2006/relationships/tags" Target="../tags/tag369.xml"/><Relationship Id="rId5" Type="http://schemas.openxmlformats.org/officeDocument/2006/relationships/notesSlide" Target="../notesSlides/notesSlide88.xml"/><Relationship Id="rId4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3.xml"/><Relationship Id="rId1" Type="http://schemas.openxmlformats.org/officeDocument/2006/relationships/tags" Target="../tags/tag372.xml"/><Relationship Id="rId4" Type="http://schemas.openxmlformats.org/officeDocument/2006/relationships/notesSlide" Target="../notesSlides/notesSlide8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8" Type="http://schemas.openxmlformats.org/officeDocument/2006/relationships/tags" Target="../tags/tag381.xml"/><Relationship Id="rId13" Type="http://schemas.openxmlformats.org/officeDocument/2006/relationships/tags" Target="../tags/tag386.xml"/><Relationship Id="rId18" Type="http://schemas.openxmlformats.org/officeDocument/2006/relationships/notesSlide" Target="../notesSlides/notesSlide90.xml"/><Relationship Id="rId3" Type="http://schemas.openxmlformats.org/officeDocument/2006/relationships/tags" Target="../tags/tag376.xml"/><Relationship Id="rId7" Type="http://schemas.openxmlformats.org/officeDocument/2006/relationships/tags" Target="../tags/tag380.xml"/><Relationship Id="rId12" Type="http://schemas.openxmlformats.org/officeDocument/2006/relationships/tags" Target="../tags/tag38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75.xml"/><Relationship Id="rId16" Type="http://schemas.openxmlformats.org/officeDocument/2006/relationships/tags" Target="../tags/tag389.xml"/><Relationship Id="rId1" Type="http://schemas.openxmlformats.org/officeDocument/2006/relationships/tags" Target="../tags/tag374.xml"/><Relationship Id="rId6" Type="http://schemas.openxmlformats.org/officeDocument/2006/relationships/tags" Target="../tags/tag379.xml"/><Relationship Id="rId11" Type="http://schemas.openxmlformats.org/officeDocument/2006/relationships/tags" Target="../tags/tag384.xml"/><Relationship Id="rId5" Type="http://schemas.openxmlformats.org/officeDocument/2006/relationships/tags" Target="../tags/tag378.xml"/><Relationship Id="rId15" Type="http://schemas.openxmlformats.org/officeDocument/2006/relationships/tags" Target="../tags/tag388.xml"/><Relationship Id="rId10" Type="http://schemas.openxmlformats.org/officeDocument/2006/relationships/tags" Target="../tags/tag383.xml"/><Relationship Id="rId4" Type="http://schemas.openxmlformats.org/officeDocument/2006/relationships/tags" Target="../tags/tag377.xml"/><Relationship Id="rId9" Type="http://schemas.openxmlformats.org/officeDocument/2006/relationships/tags" Target="../tags/tag382.xml"/><Relationship Id="rId14" Type="http://schemas.openxmlformats.org/officeDocument/2006/relationships/tags" Target="../tags/tag38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8.xml"/></Relationships>
</file>

<file path=ppt/slides/_rels/slide92.xml.rels><?xml version="1.0" encoding="UTF-8" standalone="yes"?>
<Relationships xmlns="http://schemas.openxmlformats.org/package/2006/relationships"><Relationship Id="rId8" Type="http://schemas.openxmlformats.org/officeDocument/2006/relationships/tags" Target="../tags/tag397.xml"/><Relationship Id="rId13" Type="http://schemas.openxmlformats.org/officeDocument/2006/relationships/tags" Target="../tags/tag402.xml"/><Relationship Id="rId18" Type="http://schemas.openxmlformats.org/officeDocument/2006/relationships/notesSlide" Target="../notesSlides/notesSlide92.xml"/><Relationship Id="rId3" Type="http://schemas.openxmlformats.org/officeDocument/2006/relationships/tags" Target="../tags/tag392.xml"/><Relationship Id="rId7" Type="http://schemas.openxmlformats.org/officeDocument/2006/relationships/tags" Target="../tags/tag396.xml"/><Relationship Id="rId12" Type="http://schemas.openxmlformats.org/officeDocument/2006/relationships/tags" Target="../tags/tag401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91.xml"/><Relationship Id="rId16" Type="http://schemas.openxmlformats.org/officeDocument/2006/relationships/tags" Target="../tags/tag405.xml"/><Relationship Id="rId1" Type="http://schemas.openxmlformats.org/officeDocument/2006/relationships/tags" Target="../tags/tag390.xml"/><Relationship Id="rId6" Type="http://schemas.openxmlformats.org/officeDocument/2006/relationships/tags" Target="../tags/tag395.xml"/><Relationship Id="rId11" Type="http://schemas.openxmlformats.org/officeDocument/2006/relationships/tags" Target="../tags/tag400.xml"/><Relationship Id="rId5" Type="http://schemas.openxmlformats.org/officeDocument/2006/relationships/tags" Target="../tags/tag394.xml"/><Relationship Id="rId15" Type="http://schemas.openxmlformats.org/officeDocument/2006/relationships/tags" Target="../tags/tag404.xml"/><Relationship Id="rId10" Type="http://schemas.openxmlformats.org/officeDocument/2006/relationships/tags" Target="../tags/tag399.xml"/><Relationship Id="rId4" Type="http://schemas.openxmlformats.org/officeDocument/2006/relationships/tags" Target="../tags/tag393.xml"/><Relationship Id="rId9" Type="http://schemas.openxmlformats.org/officeDocument/2006/relationships/tags" Target="../tags/tag398.xml"/><Relationship Id="rId14" Type="http://schemas.openxmlformats.org/officeDocument/2006/relationships/tags" Target="../tags/tag403.xml"/></Relationships>
</file>

<file path=ppt/slides/_rels/slide93.xml.rels><?xml version="1.0" encoding="UTF-8" standalone="yes"?>
<Relationships xmlns="http://schemas.openxmlformats.org/package/2006/relationships"><Relationship Id="rId8" Type="http://schemas.openxmlformats.org/officeDocument/2006/relationships/tags" Target="../tags/tag413.xml"/><Relationship Id="rId13" Type="http://schemas.openxmlformats.org/officeDocument/2006/relationships/tags" Target="../tags/tag418.xml"/><Relationship Id="rId18" Type="http://schemas.openxmlformats.org/officeDocument/2006/relationships/tags" Target="../tags/tag423.xml"/><Relationship Id="rId3" Type="http://schemas.openxmlformats.org/officeDocument/2006/relationships/tags" Target="../tags/tag408.xml"/><Relationship Id="rId7" Type="http://schemas.openxmlformats.org/officeDocument/2006/relationships/tags" Target="../tags/tag412.xml"/><Relationship Id="rId12" Type="http://schemas.openxmlformats.org/officeDocument/2006/relationships/tags" Target="../tags/tag417.xml"/><Relationship Id="rId17" Type="http://schemas.openxmlformats.org/officeDocument/2006/relationships/tags" Target="../tags/tag422.xml"/><Relationship Id="rId2" Type="http://schemas.openxmlformats.org/officeDocument/2006/relationships/tags" Target="../tags/tag407.xml"/><Relationship Id="rId16" Type="http://schemas.openxmlformats.org/officeDocument/2006/relationships/tags" Target="../tags/tag421.xml"/><Relationship Id="rId20" Type="http://schemas.openxmlformats.org/officeDocument/2006/relationships/notesSlide" Target="../notesSlides/notesSlide93.xml"/><Relationship Id="rId1" Type="http://schemas.openxmlformats.org/officeDocument/2006/relationships/tags" Target="../tags/tag406.xml"/><Relationship Id="rId6" Type="http://schemas.openxmlformats.org/officeDocument/2006/relationships/tags" Target="../tags/tag411.xml"/><Relationship Id="rId11" Type="http://schemas.openxmlformats.org/officeDocument/2006/relationships/tags" Target="../tags/tag416.xml"/><Relationship Id="rId5" Type="http://schemas.openxmlformats.org/officeDocument/2006/relationships/tags" Target="../tags/tag410.xml"/><Relationship Id="rId15" Type="http://schemas.openxmlformats.org/officeDocument/2006/relationships/tags" Target="../tags/tag420.xml"/><Relationship Id="rId10" Type="http://schemas.openxmlformats.org/officeDocument/2006/relationships/tags" Target="../tags/tag41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09.xml"/><Relationship Id="rId9" Type="http://schemas.openxmlformats.org/officeDocument/2006/relationships/tags" Target="../tags/tag414.xml"/><Relationship Id="rId14" Type="http://schemas.openxmlformats.org/officeDocument/2006/relationships/tags" Target="../tags/tag419.xml"/></Relationships>
</file>

<file path=ppt/slides/_rels/slide94.xml.rels><?xml version="1.0" encoding="UTF-8" standalone="yes"?>
<Relationships xmlns="http://schemas.openxmlformats.org/package/2006/relationships"><Relationship Id="rId8" Type="http://schemas.openxmlformats.org/officeDocument/2006/relationships/tags" Target="../tags/tag431.xml"/><Relationship Id="rId3" Type="http://schemas.openxmlformats.org/officeDocument/2006/relationships/tags" Target="../tags/tag426.xml"/><Relationship Id="rId7" Type="http://schemas.openxmlformats.org/officeDocument/2006/relationships/tags" Target="../tags/tag430.xml"/><Relationship Id="rId2" Type="http://schemas.openxmlformats.org/officeDocument/2006/relationships/tags" Target="../tags/tag425.xml"/><Relationship Id="rId1" Type="http://schemas.openxmlformats.org/officeDocument/2006/relationships/tags" Target="../tags/tag424.xml"/><Relationship Id="rId6" Type="http://schemas.openxmlformats.org/officeDocument/2006/relationships/tags" Target="../tags/tag429.xml"/><Relationship Id="rId5" Type="http://schemas.openxmlformats.org/officeDocument/2006/relationships/tags" Target="../tags/tag428.xml"/><Relationship Id="rId10" Type="http://schemas.openxmlformats.org/officeDocument/2006/relationships/notesSlide" Target="../notesSlides/notesSlide94.xml"/><Relationship Id="rId4" Type="http://schemas.openxmlformats.org/officeDocument/2006/relationships/tags" Target="../tags/tag427.xml"/><Relationship Id="rId9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tags" Target="../tags/tag434.xml"/><Relationship Id="rId2" Type="http://schemas.openxmlformats.org/officeDocument/2006/relationships/tags" Target="../tags/tag433.xml"/><Relationship Id="rId1" Type="http://schemas.openxmlformats.org/officeDocument/2006/relationships/tags" Target="../tags/tag432.xml"/><Relationship Id="rId5" Type="http://schemas.openxmlformats.org/officeDocument/2006/relationships/notesSlide" Target="../notesSlides/notesSlide96.xml"/><Relationship Id="rId4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8" Type="http://schemas.openxmlformats.org/officeDocument/2006/relationships/tags" Target="../tags/tag442.xml"/><Relationship Id="rId3" Type="http://schemas.openxmlformats.org/officeDocument/2006/relationships/tags" Target="../tags/tag437.xml"/><Relationship Id="rId7" Type="http://schemas.openxmlformats.org/officeDocument/2006/relationships/tags" Target="../tags/tag441.xml"/><Relationship Id="rId2" Type="http://schemas.openxmlformats.org/officeDocument/2006/relationships/tags" Target="../tags/tag436.xml"/><Relationship Id="rId1" Type="http://schemas.openxmlformats.org/officeDocument/2006/relationships/tags" Target="../tags/tag435.xml"/><Relationship Id="rId6" Type="http://schemas.openxmlformats.org/officeDocument/2006/relationships/tags" Target="../tags/tag440.xml"/><Relationship Id="rId5" Type="http://schemas.openxmlformats.org/officeDocument/2006/relationships/tags" Target="../tags/tag439.xml"/><Relationship Id="rId10" Type="http://schemas.openxmlformats.org/officeDocument/2006/relationships/notesSlide" Target="../notesSlides/notesSlide97.xml"/><Relationship Id="rId4" Type="http://schemas.openxmlformats.org/officeDocument/2006/relationships/tags" Target="../tags/tag438.xml"/><Relationship Id="rId9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tags" Target="../tags/tag445.xml"/><Relationship Id="rId2" Type="http://schemas.openxmlformats.org/officeDocument/2006/relationships/tags" Target="../tags/tag444.xml"/><Relationship Id="rId1" Type="http://schemas.openxmlformats.org/officeDocument/2006/relationships/tags" Target="../tags/tag443.xml"/><Relationship Id="rId5" Type="http://schemas.openxmlformats.org/officeDocument/2006/relationships/notesSlide" Target="../notesSlides/notesSlide98.xml"/><Relationship Id="rId4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tags" Target="../tags/tag448.xml"/><Relationship Id="rId2" Type="http://schemas.openxmlformats.org/officeDocument/2006/relationships/tags" Target="../tags/tag447.xml"/><Relationship Id="rId1" Type="http://schemas.openxmlformats.org/officeDocument/2006/relationships/tags" Target="../tags/tag446.xml"/><Relationship Id="rId5" Type="http://schemas.openxmlformats.org/officeDocument/2006/relationships/notesSlide" Target="../notesSlides/notesSlide9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de-DE" smtClean="0">
                <a:solidFill>
                  <a:srgbClr val="990000"/>
                </a:solidFill>
                <a:latin typeface="Comic Sans MS" pitchFamily="66" charset="0"/>
              </a:rPr>
              <a:t>Einführung </a:t>
            </a:r>
            <a:r>
              <a:rPr lang="de-DE" dirty="0" smtClean="0">
                <a:solidFill>
                  <a:srgbClr val="990000"/>
                </a:solidFill>
                <a:latin typeface="Comic Sans MS" pitchFamily="66" charset="0"/>
              </a:rPr>
              <a:t>in die Programmierung</a:t>
            </a:r>
            <a:br>
              <a:rPr lang="de-DE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DE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DE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DE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DE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DE" sz="2800" dirty="0" smtClean="0">
                <a:latin typeface="Comic Sans MS" pitchFamily="66" charset="0"/>
              </a:rPr>
              <a:t>Prof. Dr. Bertrand Meyer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ct val="50000"/>
              </a:spcBef>
            </a:pPr>
            <a:endParaRPr lang="de-DE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DE" dirty="0" smtClean="0">
                <a:solidFill>
                  <a:srgbClr val="3E609E"/>
                </a:solidFill>
                <a:latin typeface="Verdana" pitchFamily="34" charset="0"/>
              </a:rPr>
              <a:t>Lektion 11: Einführung in die Konzepte der Vererbung und </a:t>
            </a:r>
            <a:r>
              <a:rPr lang="de-DE" dirty="0" err="1" smtClean="0">
                <a:solidFill>
                  <a:srgbClr val="3E609E"/>
                </a:solidFill>
                <a:latin typeface="Verdana" pitchFamily="34" charset="0"/>
              </a:rPr>
              <a:t>Generizität</a:t>
            </a:r>
            <a:endParaRPr lang="de-DE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Gebrauch generischer Ableitungen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i="1" dirty="0" err="1" smtClean="0">
                <a:solidFill>
                  <a:srgbClr val="3333FF"/>
                </a:solidFill>
              </a:rPr>
              <a:t>städte</a:t>
            </a:r>
            <a:r>
              <a:rPr lang="de-DE" i="1" dirty="0" smtClean="0">
                <a:solidFill>
                  <a:srgbClr val="3333FF"/>
                </a:solidFill>
              </a:rPr>
              <a:t> : LIST </a:t>
            </a:r>
            <a:r>
              <a:rPr lang="de-DE" dirty="0" smtClean="0">
                <a:solidFill>
                  <a:srgbClr val="3333FF"/>
                </a:solidFill>
              </a:rPr>
              <a:t>[</a:t>
            </a:r>
            <a:r>
              <a:rPr lang="de-DE" i="1" dirty="0" smtClean="0">
                <a:solidFill>
                  <a:srgbClr val="3333FF"/>
                </a:solidFill>
              </a:rPr>
              <a:t>STADT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/>
            <a:r>
              <a:rPr lang="de-DE" i="1" dirty="0" err="1" smtClean="0">
                <a:solidFill>
                  <a:srgbClr val="006400"/>
                </a:solidFill>
              </a:rPr>
              <a:t>leute</a:t>
            </a:r>
            <a:r>
              <a:rPr lang="de-DE" sz="1800" i="1" dirty="0" smtClean="0">
                <a:solidFill>
                  <a:srgbClr val="006400"/>
                </a:solidFill>
              </a:rPr>
              <a:t> </a:t>
            </a:r>
            <a:r>
              <a:rPr lang="de-DE" dirty="0" smtClean="0">
                <a:solidFill>
                  <a:srgbClr val="006400"/>
                </a:solidFill>
              </a:rPr>
              <a:t>: </a:t>
            </a:r>
            <a:r>
              <a:rPr lang="de-DE" i="1" dirty="0" smtClean="0">
                <a:solidFill>
                  <a:srgbClr val="006400"/>
                </a:solidFill>
              </a:rPr>
              <a:t>LIST</a:t>
            </a:r>
            <a:r>
              <a:rPr lang="de-DE" dirty="0" smtClean="0">
                <a:solidFill>
                  <a:srgbClr val="006400"/>
                </a:solidFill>
              </a:rPr>
              <a:t> [</a:t>
            </a:r>
            <a:r>
              <a:rPr lang="de-DE" i="1" dirty="0" smtClean="0">
                <a:solidFill>
                  <a:srgbClr val="006400"/>
                </a:solidFill>
              </a:rPr>
              <a:t>PERSON</a:t>
            </a:r>
            <a:r>
              <a:rPr lang="de-DE" dirty="0" smtClean="0">
                <a:solidFill>
                  <a:srgbClr val="006400"/>
                </a:solidFill>
              </a:rPr>
              <a:t>]</a:t>
            </a:r>
            <a:r>
              <a:rPr lang="de-DE" dirty="0" smtClean="0"/>
              <a:t>	</a:t>
            </a:r>
          </a:p>
          <a:p>
            <a:pPr eaLnBrk="1" hangingPunct="1"/>
            <a:r>
              <a:rPr lang="de-DE" i="1" dirty="0" smtClean="0">
                <a:solidFill>
                  <a:srgbClr val="3333FF"/>
                </a:solidFill>
              </a:rPr>
              <a:t>c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STADT</a:t>
            </a:r>
          </a:p>
          <a:p>
            <a:pPr eaLnBrk="1" hangingPunct="1"/>
            <a:r>
              <a:rPr lang="de-DE" i="1" dirty="0" smtClean="0">
                <a:solidFill>
                  <a:srgbClr val="006400"/>
                </a:solidFill>
              </a:rPr>
              <a:t>p</a:t>
            </a:r>
            <a:r>
              <a:rPr lang="de-DE" sz="1800" i="1" dirty="0" smtClean="0">
                <a:solidFill>
                  <a:srgbClr val="006400"/>
                </a:solidFill>
              </a:rPr>
              <a:t> </a:t>
            </a:r>
            <a:r>
              <a:rPr lang="de-DE" dirty="0" smtClean="0">
                <a:solidFill>
                  <a:srgbClr val="006400"/>
                </a:solidFill>
              </a:rPr>
              <a:t>: </a:t>
            </a:r>
            <a:r>
              <a:rPr lang="de-DE" i="1" dirty="0" smtClean="0">
                <a:solidFill>
                  <a:srgbClr val="006400"/>
                </a:solidFill>
              </a:rPr>
              <a:t>PERSON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...</a:t>
            </a:r>
            <a:br>
              <a:rPr lang="de-DE" dirty="0" smtClean="0"/>
            </a:br>
            <a:endParaRPr lang="de-DE" dirty="0" smtClean="0"/>
          </a:p>
          <a:p>
            <a:pPr eaLnBrk="1" hangingPunct="1">
              <a:lnSpc>
                <a:spcPct val="60000"/>
              </a:lnSpc>
            </a:pPr>
            <a:r>
              <a:rPr lang="de-DE" sz="2600" i="1" dirty="0" err="1" smtClean="0">
                <a:solidFill>
                  <a:srgbClr val="3333FF"/>
                </a:solidFill>
              </a:rPr>
              <a:t>städte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600" i="1" dirty="0" err="1" smtClean="0">
                <a:solidFill>
                  <a:srgbClr val="3333FF"/>
                </a:solidFill>
              </a:rPr>
              <a:t>extend</a:t>
            </a:r>
            <a:r>
              <a:rPr lang="de-DE" sz="2600" i="1" dirty="0" smtClean="0">
                <a:solidFill>
                  <a:srgbClr val="3333FF"/>
                </a:solidFill>
              </a:rPr>
              <a:t> </a:t>
            </a:r>
            <a:r>
              <a:rPr lang="de-DE" sz="2600" dirty="0" smtClean="0">
                <a:solidFill>
                  <a:srgbClr val="3333FF"/>
                </a:solidFill>
              </a:rPr>
              <a:t> (</a:t>
            </a:r>
            <a:r>
              <a:rPr lang="de-DE" sz="2600" i="1" dirty="0" smtClean="0">
                <a:solidFill>
                  <a:srgbClr val="3333FF"/>
                </a:solidFill>
              </a:rPr>
              <a:t>c</a:t>
            </a:r>
            <a:r>
              <a:rPr lang="de-DE" sz="2600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>
              <a:lnSpc>
                <a:spcPct val="60000"/>
              </a:lnSpc>
            </a:pPr>
            <a:r>
              <a:rPr lang="de-DE" sz="2600" i="1" dirty="0" err="1" smtClean="0">
                <a:solidFill>
                  <a:srgbClr val="006400"/>
                </a:solidFill>
              </a:rPr>
              <a:t>leute</a:t>
            </a:r>
            <a:r>
              <a:rPr lang="de-DE" sz="3600" dirty="0" err="1" smtClean="0">
                <a:solidFill>
                  <a:srgbClr val="006400"/>
                </a:solidFill>
              </a:rPr>
              <a:t>.</a:t>
            </a:r>
            <a:r>
              <a:rPr lang="de-DE" sz="2600" i="1" dirty="0" err="1" smtClean="0">
                <a:solidFill>
                  <a:srgbClr val="006400"/>
                </a:solidFill>
              </a:rPr>
              <a:t>extend</a:t>
            </a:r>
            <a:r>
              <a:rPr lang="de-DE" sz="2600" dirty="0" smtClean="0">
                <a:solidFill>
                  <a:srgbClr val="006400"/>
                </a:solidFill>
              </a:rPr>
              <a:t>  (</a:t>
            </a:r>
            <a:r>
              <a:rPr lang="de-DE" sz="2600" i="1" dirty="0" smtClean="0">
                <a:solidFill>
                  <a:srgbClr val="006400"/>
                </a:solidFill>
              </a:rPr>
              <a:t>p</a:t>
            </a:r>
            <a:r>
              <a:rPr lang="de-DE" sz="2600" dirty="0" smtClean="0">
                <a:solidFill>
                  <a:srgbClr val="006400"/>
                </a:solidFill>
              </a:rPr>
              <a:t>)</a:t>
            </a:r>
          </a:p>
          <a:p>
            <a:pPr eaLnBrk="1" hangingPunct="1"/>
            <a:endParaRPr lang="de-DE" dirty="0" smtClean="0">
              <a:solidFill>
                <a:srgbClr val="990000"/>
              </a:solidFill>
            </a:endParaRPr>
          </a:p>
          <a:p>
            <a:pPr eaLnBrk="1" hangingPunct="1"/>
            <a:r>
              <a:rPr lang="de-DE" i="1" dirty="0" smtClean="0">
                <a:solidFill>
                  <a:srgbClr val="3333FF"/>
                </a:solidFill>
              </a:rPr>
              <a:t>c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err="1" smtClean="0">
                <a:solidFill>
                  <a:srgbClr val="3333FF"/>
                </a:solidFill>
              </a:rPr>
              <a:t>städte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last</a:t>
            </a:r>
            <a:endParaRPr lang="de-DE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DE" i="1" dirty="0" err="1" smtClean="0">
                <a:solidFill>
                  <a:srgbClr val="3333FF"/>
                </a:solidFill>
              </a:rPr>
              <a:t>c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stadt_operation</a:t>
            </a:r>
            <a:endParaRPr lang="de-DE" dirty="0" smtClean="0">
              <a:solidFill>
                <a:srgbClr val="3333FF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134269" y="2406798"/>
            <a:ext cx="4712019" cy="2996565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787400" dist="50800" dir="5400000" algn="ctr" rotWithShape="0">
              <a:srgbClr val="000000">
                <a:alpha val="59000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rgbClr val="990000"/>
              </a:buClr>
            </a:pPr>
            <a:r>
              <a:rPr lang="en-US" b="1" dirty="0" smtClean="0"/>
              <a:t>STATISCHE TYPISIERUNG</a:t>
            </a:r>
          </a:p>
          <a:p>
            <a:pPr>
              <a:spcBef>
                <a:spcPts val="1200"/>
              </a:spcBef>
              <a:buClr>
                <a:srgbClr val="990000"/>
              </a:buClr>
            </a:pPr>
            <a:r>
              <a:rPr lang="en-US" dirty="0" err="1" smtClean="0"/>
              <a:t>Folgendes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Compiler </a:t>
            </a:r>
            <a:r>
              <a:rPr lang="en-US" dirty="0" err="1" smtClean="0"/>
              <a:t>zurückweisen</a:t>
            </a:r>
            <a:r>
              <a:rPr lang="en-US" dirty="0" smtClean="0"/>
              <a:t>: </a:t>
            </a:r>
            <a:endParaRPr lang="en-US" dirty="0"/>
          </a:p>
          <a:p>
            <a:pPr lvl="1" algn="l">
              <a:spcBef>
                <a:spcPts val="12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i="1" dirty="0" err="1" smtClean="0">
                <a:solidFill>
                  <a:srgbClr val="990000"/>
                </a:solidFill>
              </a:rPr>
              <a:t>leute</a:t>
            </a:r>
            <a:r>
              <a:rPr lang="en-US" sz="3200" dirty="0" err="1" smtClean="0">
                <a:solidFill>
                  <a:srgbClr val="990000"/>
                </a:solidFill>
              </a:rPr>
              <a:t>.</a:t>
            </a:r>
            <a:r>
              <a:rPr lang="en-US" i="1" dirty="0" err="1" smtClean="0">
                <a:solidFill>
                  <a:srgbClr val="990000"/>
                </a:solidFill>
              </a:rPr>
              <a:t>extend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>
                <a:solidFill>
                  <a:srgbClr val="990000"/>
                </a:solidFill>
              </a:rPr>
              <a:t>(</a:t>
            </a:r>
            <a:r>
              <a:rPr lang="en-US" i="1" dirty="0">
                <a:solidFill>
                  <a:srgbClr val="990000"/>
                </a:solidFill>
              </a:rPr>
              <a:t>c</a:t>
            </a:r>
            <a:r>
              <a:rPr lang="en-US" dirty="0">
                <a:solidFill>
                  <a:srgbClr val="990000"/>
                </a:solidFill>
              </a:rPr>
              <a:t>)</a:t>
            </a:r>
          </a:p>
          <a:p>
            <a:pPr lvl="1" algn="l">
              <a:spcBef>
                <a:spcPts val="12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i="1" dirty="0" err="1" smtClean="0">
                <a:solidFill>
                  <a:srgbClr val="990000"/>
                </a:solidFill>
              </a:rPr>
              <a:t>städte</a:t>
            </a:r>
            <a:r>
              <a:rPr lang="en-US" sz="3600" i="1" dirty="0" err="1" smtClean="0">
                <a:solidFill>
                  <a:srgbClr val="990000"/>
                </a:solidFill>
              </a:rPr>
              <a:t>.</a:t>
            </a:r>
            <a:r>
              <a:rPr lang="en-US" i="1" dirty="0" err="1" smtClean="0">
                <a:solidFill>
                  <a:srgbClr val="990000"/>
                </a:solidFill>
              </a:rPr>
              <a:t>extend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>
                <a:solidFill>
                  <a:srgbClr val="990000"/>
                </a:solidFill>
              </a:rPr>
              <a:t>(</a:t>
            </a:r>
            <a:r>
              <a:rPr lang="en-US" i="1" dirty="0">
                <a:solidFill>
                  <a:srgbClr val="990000"/>
                </a:solidFill>
              </a:rPr>
              <a:t>p</a:t>
            </a:r>
            <a:r>
              <a:rPr lang="en-US" dirty="0">
                <a:solidFill>
                  <a:srgbClr val="990000"/>
                </a:solidFill>
              </a:rPr>
              <a:t>)</a:t>
            </a:r>
            <a:endParaRPr lang="en-US" sz="1800" dirty="0">
              <a:solidFill>
                <a:srgbClr val="99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Java und .NET Lösung</a:t>
            </a:r>
            <a:endParaRPr lang="de-DE" dirty="0"/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Nur Einfachvererbung für Klassen</a:t>
            </a:r>
          </a:p>
          <a:p>
            <a:r>
              <a:rPr lang="de-DE" dirty="0" smtClean="0"/>
              <a:t>Mehrfachvererbung von </a:t>
            </a:r>
            <a:r>
              <a:rPr lang="de-DE" b="1" dirty="0" smtClean="0">
                <a:solidFill>
                  <a:srgbClr val="8B0000"/>
                </a:solidFill>
              </a:rPr>
              <a:t>Schnittstellen</a:t>
            </a:r>
            <a:r>
              <a:rPr lang="de-DE" dirty="0" smtClean="0"/>
              <a:t>.</a:t>
            </a:r>
            <a:endParaRPr lang="de-DE" b="1" dirty="0" smtClean="0">
              <a:solidFill>
                <a:srgbClr val="8B0000"/>
              </a:solidFill>
            </a:endParaRPr>
          </a:p>
          <a:p>
            <a:endParaRPr lang="de-DE" dirty="0" smtClean="0"/>
          </a:p>
          <a:p>
            <a:r>
              <a:rPr lang="de-DE" dirty="0" smtClean="0"/>
              <a:t>Eine Schnittstelle entspricht einer vollständig  aufgeschobenen Klasse, ohne </a:t>
            </a:r>
            <a:r>
              <a:rPr lang="de-DE" dirty="0" err="1" smtClean="0"/>
              <a:t>Implementationen</a:t>
            </a:r>
            <a:r>
              <a:rPr lang="de-DE" dirty="0" smtClean="0"/>
              <a:t> (</a:t>
            </a:r>
            <a:r>
              <a:rPr lang="de-DE" b="1" dirty="0" smtClean="0">
                <a:solidFill>
                  <a:schemeClr val="accent2"/>
                </a:solidFill>
              </a:rPr>
              <a:t>do</a:t>
            </a:r>
            <a:r>
              <a:rPr lang="de-DE" dirty="0" smtClean="0"/>
              <a:t> Klauseln) und Attributen (und auch ohne Verträge).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103313" y="1025525"/>
            <a:ext cx="2006600" cy="682625"/>
            <a:chOff x="2765" y="674"/>
            <a:chExt cx="1146" cy="493"/>
          </a:xfrm>
        </p:grpSpPr>
        <p:sp>
          <p:nvSpPr>
            <p:cNvPr id="2002947" name="Oval 3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822" y="674"/>
              <a:ext cx="1089" cy="454"/>
            </a:xfrm>
            <a:prstGeom prst="ellipse">
              <a:avLst/>
            </a:prstGeom>
            <a:solidFill>
              <a:schemeClr val="tx1">
                <a:alpha val="67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2002948" name="Oval 3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765" y="713"/>
              <a:ext cx="1089" cy="454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3924300" y="4124325"/>
            <a:ext cx="1330325" cy="682625"/>
            <a:chOff x="2765" y="674"/>
            <a:chExt cx="1146" cy="493"/>
          </a:xfrm>
        </p:grpSpPr>
        <p:sp>
          <p:nvSpPr>
            <p:cNvPr id="2002950" name="Oval 3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822" y="674"/>
              <a:ext cx="1089" cy="454"/>
            </a:xfrm>
            <a:prstGeom prst="ellipse">
              <a:avLst/>
            </a:prstGeom>
            <a:solidFill>
              <a:schemeClr val="tx1">
                <a:alpha val="67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2002951" name="Oval 3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765" y="713"/>
              <a:ext cx="1089" cy="454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</p:grpSp>
      <p:grpSp>
        <p:nvGrpSpPr>
          <p:cNvPr id="4" name="Group 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881438" y="2763838"/>
            <a:ext cx="1330325" cy="682625"/>
            <a:chOff x="2765" y="674"/>
            <a:chExt cx="1146" cy="493"/>
          </a:xfrm>
        </p:grpSpPr>
        <p:sp>
          <p:nvSpPr>
            <p:cNvPr id="2002953" name="Oval 3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822" y="674"/>
              <a:ext cx="1089" cy="454"/>
            </a:xfrm>
            <a:prstGeom prst="ellipse">
              <a:avLst/>
            </a:prstGeom>
            <a:solidFill>
              <a:schemeClr val="tx1">
                <a:alpha val="67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2002954" name="Oval 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765" y="713"/>
              <a:ext cx="1089" cy="454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</p:grpSp>
      <p:grpSp>
        <p:nvGrpSpPr>
          <p:cNvPr id="5" name="Group 1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6538913" y="5738813"/>
            <a:ext cx="1493837" cy="682625"/>
            <a:chOff x="2765" y="674"/>
            <a:chExt cx="1146" cy="493"/>
          </a:xfrm>
        </p:grpSpPr>
        <p:sp>
          <p:nvSpPr>
            <p:cNvPr id="2002956" name="Oval 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822" y="674"/>
              <a:ext cx="1089" cy="454"/>
            </a:xfrm>
            <a:prstGeom prst="ellipse">
              <a:avLst/>
            </a:prstGeom>
            <a:solidFill>
              <a:schemeClr val="tx1">
                <a:alpha val="67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2002957" name="Oval 3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765" y="713"/>
              <a:ext cx="1089" cy="454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</p:grpSp>
      <p:grpSp>
        <p:nvGrpSpPr>
          <p:cNvPr id="6" name="Group 14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965825" y="1028700"/>
            <a:ext cx="2006600" cy="682625"/>
            <a:chOff x="2765" y="674"/>
            <a:chExt cx="1146" cy="493"/>
          </a:xfrm>
        </p:grpSpPr>
        <p:sp>
          <p:nvSpPr>
            <p:cNvPr id="2002959" name="Oval 3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822" y="674"/>
              <a:ext cx="1089" cy="454"/>
            </a:xfrm>
            <a:prstGeom prst="ellipse">
              <a:avLst/>
            </a:prstGeom>
            <a:solidFill>
              <a:schemeClr val="tx1">
                <a:alpha val="67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2002960" name="Oval 3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765" y="713"/>
              <a:ext cx="1089" cy="454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</p:grpSp>
      <p:grpSp>
        <p:nvGrpSpPr>
          <p:cNvPr id="7" name="Group 17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073150" y="5754688"/>
            <a:ext cx="1330325" cy="682625"/>
            <a:chOff x="2765" y="674"/>
            <a:chExt cx="1146" cy="493"/>
          </a:xfrm>
        </p:grpSpPr>
        <p:sp>
          <p:nvSpPr>
            <p:cNvPr id="2002962" name="Oval 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822" y="674"/>
              <a:ext cx="1089" cy="454"/>
            </a:xfrm>
            <a:prstGeom prst="ellipse">
              <a:avLst/>
            </a:prstGeom>
            <a:solidFill>
              <a:schemeClr val="tx1">
                <a:alpha val="67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2002963" name="Oval 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765" y="713"/>
              <a:ext cx="1089" cy="454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</p:grpSp>
      <p:sp>
        <p:nvSpPr>
          <p:cNvPr id="2002964" name="Rectangle 2"/>
          <p:cNvSpPr>
            <a:spLocks noGrp="1" noChangeArrowheads="1"/>
          </p:cNvSpPr>
          <p:nvPr>
            <p:ph type="title" idx="4294967295"/>
            <p:custDataLst>
              <p:tags r:id="rId7"/>
            </p:custDataLst>
          </p:nvPr>
        </p:nvSpPr>
        <p:spPr>
          <a:xfrm>
            <a:off x="213678" y="146369"/>
            <a:ext cx="8515350" cy="501332"/>
          </a:xfrm>
        </p:spPr>
        <p:txBody>
          <a:bodyPr/>
          <a:lstStyle/>
          <a:p>
            <a:r>
              <a:rPr lang="de-DE" sz="2600" dirty="0" smtClean="0"/>
              <a:t>Mehrfachvererbung: Abstraktionen kombinieren</a:t>
            </a:r>
            <a:endParaRPr lang="de-DE" sz="2600" dirty="0"/>
          </a:p>
        </p:txBody>
      </p:sp>
      <p:sp>
        <p:nvSpPr>
          <p:cNvPr id="2002965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62050" y="1231900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</a:rPr>
              <a:t>COMPARABLE</a:t>
            </a:r>
          </a:p>
        </p:txBody>
      </p:sp>
      <p:sp>
        <p:nvSpPr>
          <p:cNvPr id="2002966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1425" y="1217613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</a:rPr>
              <a:t>NUMERIC</a:t>
            </a:r>
          </a:p>
        </p:txBody>
      </p:sp>
      <p:sp>
        <p:nvSpPr>
          <p:cNvPr id="2002967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187450" y="5915025"/>
            <a:ext cx="1392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</a:rPr>
              <a:t>STRING</a:t>
            </a:r>
          </a:p>
        </p:txBody>
      </p:sp>
      <p:sp>
        <p:nvSpPr>
          <p:cNvPr id="200296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97650" y="5902325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</a:rPr>
              <a:t>COMPLEX</a:t>
            </a:r>
          </a:p>
        </p:txBody>
      </p:sp>
      <p:sp>
        <p:nvSpPr>
          <p:cNvPr id="2002969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51275" y="2936875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</a:rPr>
              <a:t>INTEGER</a:t>
            </a:r>
          </a:p>
        </p:txBody>
      </p:sp>
      <p:sp>
        <p:nvSpPr>
          <p:cNvPr id="2002970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52900" y="4316413"/>
            <a:ext cx="865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</a:rPr>
              <a:t>REAL</a:t>
            </a:r>
          </a:p>
        </p:txBody>
      </p:sp>
      <p:grpSp>
        <p:nvGrpSpPr>
          <p:cNvPr id="8" name="Group 27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2403475" y="1747838"/>
            <a:ext cx="4425950" cy="963612"/>
            <a:chOff x="1514" y="1101"/>
            <a:chExt cx="2788" cy="607"/>
          </a:xfrm>
        </p:grpSpPr>
        <p:sp>
          <p:nvSpPr>
            <p:cNvPr id="2002972" name="Line 1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 flipV="1">
              <a:off x="1514" y="1117"/>
              <a:ext cx="1314" cy="591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2973" name="Line 1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2962" y="1101"/>
              <a:ext cx="1340" cy="606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30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2051050" y="1760538"/>
            <a:ext cx="4878388" cy="2276475"/>
            <a:chOff x="1292" y="1109"/>
            <a:chExt cx="3073" cy="1434"/>
          </a:xfrm>
        </p:grpSpPr>
        <p:sp>
          <p:nvSpPr>
            <p:cNvPr id="2002975" name="Line 1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3085" y="1133"/>
              <a:ext cx="1280" cy="141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2976" name="Line 2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 flipV="1">
              <a:off x="1292" y="1109"/>
              <a:ext cx="1415" cy="1433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02977" name="Line 2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736725" y="1811338"/>
            <a:ext cx="1588" cy="386397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02978" name="Line 2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7154863" y="1785938"/>
            <a:ext cx="57150" cy="3852862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02979" name="Text Box 3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8125" y="1076325"/>
            <a:ext cx="1192213" cy="858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3333FF"/>
                </a:solidFill>
              </a:rPr>
              <a:t>&lt;, &lt;=,</a:t>
            </a:r>
            <a:br>
              <a:rPr lang="en-US">
                <a:solidFill>
                  <a:srgbClr val="3333FF"/>
                </a:solidFill>
              </a:rPr>
            </a:br>
            <a:r>
              <a:rPr lang="en-US">
                <a:solidFill>
                  <a:srgbClr val="3333FF"/>
                </a:solidFill>
              </a:rPr>
              <a:t> &gt;, &gt;=, …</a:t>
            </a:r>
          </a:p>
        </p:txBody>
      </p:sp>
      <p:sp>
        <p:nvSpPr>
          <p:cNvPr id="2002980" name="Text Box 3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83550" y="1066800"/>
            <a:ext cx="865188" cy="858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3333FF"/>
                </a:solidFill>
              </a:rPr>
              <a:t>+, –, </a:t>
            </a:r>
            <a:r>
              <a:rPr lang="en-US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>
                <a:solidFill>
                  <a:srgbClr val="3333FF"/>
                </a:solidFill>
              </a:rPr>
              <a:t>, / …</a:t>
            </a:r>
          </a:p>
        </p:txBody>
      </p:sp>
      <p:sp>
        <p:nvSpPr>
          <p:cNvPr id="2002981" name="Text Box 3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7800" y="1965325"/>
            <a:ext cx="1741488" cy="7414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Totale</a:t>
            </a:r>
            <a:r>
              <a:rPr lang="en-US" sz="2000" dirty="0" smtClean="0"/>
              <a:t> </a:t>
            </a:r>
            <a:r>
              <a:rPr lang="en-US" sz="2000" dirty="0" err="1" smtClean="0"/>
              <a:t>Ordnungs</a:t>
            </a:r>
            <a:r>
              <a:rPr lang="en-US" sz="2000" dirty="0" smtClean="0"/>
              <a:t>-relation)</a:t>
            </a:r>
            <a:endParaRPr lang="en-US" sz="2000" dirty="0"/>
          </a:p>
        </p:txBody>
      </p:sp>
      <p:sp>
        <p:nvSpPr>
          <p:cNvPr id="2002982" name="Text Box 3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402513" y="1955800"/>
            <a:ext cx="1741487" cy="4952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kommuta-tiver</a:t>
            </a:r>
            <a:r>
              <a:rPr lang="en-US" sz="2000" dirty="0" smtClean="0"/>
              <a:t> Ring)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49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Wie schreiben wir </a:t>
            </a:r>
            <a:r>
              <a:rPr lang="de-DE" i="1" dirty="0" smtClean="0">
                <a:solidFill>
                  <a:srgbClr val="3333FF"/>
                </a:solidFill>
              </a:rPr>
              <a:t>COMPARABLE</a:t>
            </a:r>
            <a:r>
              <a:rPr lang="de-DE" sz="20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20049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0500" y="1030288"/>
            <a:ext cx="6408738" cy="566737"/>
          </a:xfrm>
        </p:spPr>
        <p:txBody>
          <a:bodyPr/>
          <a:lstStyle/>
          <a:p>
            <a:pPr>
              <a:buClr>
                <a:schemeClr val="folHlink"/>
              </a:buClr>
              <a:buSzPct val="60000"/>
            </a:pPr>
            <a:r>
              <a:rPr lang="de-DE" b="1" smtClean="0">
                <a:solidFill>
                  <a:schemeClr val="accent2"/>
                </a:solidFill>
                <a:cs typeface="Times New Roman" pitchFamily="18" charset="0"/>
              </a:rPr>
              <a:t>deferred</a:t>
            </a:r>
            <a:r>
              <a:rPr lang="de-DE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de-DE" b="1" smtClean="0">
                <a:solidFill>
                  <a:schemeClr val="accent2"/>
                </a:solidFill>
                <a:cs typeface="Times New Roman" pitchFamily="18" charset="0"/>
              </a:rPr>
              <a:t>class</a:t>
            </a:r>
            <a:r>
              <a:rPr lang="de-DE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de-DE" i="1" smtClean="0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de-DE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de-DE" b="1" smtClean="0">
                <a:solidFill>
                  <a:schemeClr val="accent2"/>
                </a:solidFill>
                <a:cs typeface="Times New Roman" pitchFamily="18" charset="0"/>
              </a:rPr>
              <a:t>feature</a:t>
            </a:r>
            <a:endParaRPr lang="de-DE" dirty="0"/>
          </a:p>
        </p:txBody>
      </p:sp>
      <p:sp>
        <p:nvSpPr>
          <p:cNvPr id="200499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1288" y="6353175"/>
            <a:ext cx="7715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defTabSz="663575">
              <a:buClr>
                <a:schemeClr val="folHlink"/>
              </a:buClr>
              <a:buSzPct val="60000"/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end</a:t>
            </a:r>
          </a:p>
          <a:p>
            <a:pPr algn="l" defTabSz="663575"/>
            <a:endParaRPr lang="en-US"/>
          </a:p>
        </p:txBody>
      </p:sp>
      <p:sp>
        <p:nvSpPr>
          <p:cNvPr id="200499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7250" y="1577975"/>
            <a:ext cx="786130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ts val="600"/>
              </a:spcBef>
              <a:buClr>
                <a:schemeClr val="folHlink"/>
              </a:buClr>
              <a:buSzPct val="60000"/>
              <a:tabLst>
                <a:tab pos="363538" algn="l"/>
              </a:tabLst>
            </a:pP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less </a:t>
            </a:r>
            <a:r>
              <a:rPr lang="en-US" sz="1600" i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alias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"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&lt;</a:t>
            </a:r>
            <a:r>
              <a:rPr lang="en-US" dirty="0">
                <a:solidFill>
                  <a:srgbClr val="3333FF"/>
                </a:solidFill>
              </a:rPr>
              <a:t>"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sz="1600" i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i="1" dirty="0" smtClean="0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en-US" dirty="0" smtClean="0">
                <a:solidFill>
                  <a:srgbClr val="3333FF"/>
                </a:solidFill>
                <a:cs typeface="Times New Roman" pitchFamily="18" charset="0"/>
              </a:rPr>
              <a:t>)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BOOLEAN</a:t>
            </a:r>
            <a:endParaRPr lang="en-US" b="1" i="1" dirty="0">
              <a:solidFill>
                <a:srgbClr val="3333FF"/>
              </a:solidFill>
              <a:cs typeface="Times New Roman" pitchFamily="18" charset="0"/>
            </a:endParaRPr>
          </a:p>
          <a:p>
            <a:pPr algn="l">
              <a:spcBef>
                <a:spcPts val="600"/>
              </a:spcBef>
              <a:buClr>
                <a:schemeClr val="folHlink"/>
              </a:buClr>
              <a:buSzPct val="60000"/>
              <a:tabLst>
                <a:tab pos="363538" algn="l"/>
              </a:tabLst>
            </a:pP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deferred</a:t>
            </a:r>
          </a:p>
          <a:p>
            <a:pPr algn="l">
              <a:spcBef>
                <a:spcPts val="600"/>
              </a:spcBef>
              <a:buClr>
                <a:schemeClr val="folHlink"/>
              </a:buClr>
              <a:buSzPct val="60000"/>
              <a:tabLst>
                <a:tab pos="363538" algn="l"/>
              </a:tabLst>
            </a:pP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end</a:t>
            </a:r>
          </a:p>
        </p:txBody>
      </p:sp>
      <p:sp>
        <p:nvSpPr>
          <p:cNvPr id="2004998" name="Text Box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1838" y="2928938"/>
            <a:ext cx="8353425" cy="1541462"/>
          </a:xfrm>
          <a:prstGeom prst="roundRect">
            <a:avLst>
              <a:gd name="adj" fmla="val 16667"/>
            </a:avLst>
          </a:prstGeom>
          <a:solidFill>
            <a:srgbClr val="00FF99">
              <a:alpha val="64999"/>
            </a:srgbClr>
          </a:solidFill>
          <a:ln w="12700">
            <a:solidFill>
              <a:srgbClr val="99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l" defTabSz="350838">
              <a:lnSpc>
                <a:spcPct val="8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less_equal </a:t>
            </a:r>
            <a:r>
              <a:rPr lang="en-US" sz="1600" i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alias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"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&lt;=</a:t>
            </a:r>
            <a:r>
              <a:rPr lang="en-US" dirty="0">
                <a:solidFill>
                  <a:srgbClr val="3333FF"/>
                </a:solidFill>
              </a:rPr>
              <a:t>"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sz="1600" i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i="1" dirty="0" smtClean="0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en-US" dirty="0" smtClean="0">
                <a:solidFill>
                  <a:srgbClr val="3333FF"/>
                </a:solidFill>
                <a:cs typeface="Times New Roman" pitchFamily="18" charset="0"/>
              </a:rPr>
              <a:t>)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BOOLEAN</a:t>
            </a:r>
            <a:endParaRPr lang="en-US" b="1" dirty="0">
              <a:cs typeface="Times New Roman" pitchFamily="18" charset="0"/>
            </a:endParaRPr>
          </a:p>
          <a:p>
            <a:pPr algn="l" defTabSz="350838">
              <a:lnSpc>
                <a:spcPct val="8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	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do</a:t>
            </a:r>
          </a:p>
          <a:p>
            <a:pPr algn="l" defTabSz="350838">
              <a:lnSpc>
                <a:spcPct val="8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		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Result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:= (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Current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 &lt; 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or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Current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 = 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))</a:t>
            </a:r>
          </a:p>
          <a:p>
            <a:pPr algn="l" defTabSz="350838">
              <a:lnSpc>
                <a:spcPct val="8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	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end</a:t>
            </a:r>
            <a:endParaRPr lang="en-GB" b="1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2004999" name="Text Box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8188" y="4699000"/>
            <a:ext cx="8353425" cy="776288"/>
          </a:xfrm>
          <a:prstGeom prst="roundRect">
            <a:avLst>
              <a:gd name="adj" fmla="val 16667"/>
            </a:avLst>
          </a:prstGeom>
          <a:solidFill>
            <a:srgbClr val="FFFF66">
              <a:alpha val="64999"/>
            </a:srgbClr>
          </a:solidFill>
          <a:ln w="12700">
            <a:solidFill>
              <a:srgbClr val="99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l" defTabSz="350838">
              <a:lnSpc>
                <a:spcPct val="9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greater </a:t>
            </a:r>
            <a:r>
              <a:rPr lang="en-US" sz="1600" i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alias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  <a:latin typeface=""/>
              </a:rPr>
              <a:t>"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&gt;</a:t>
            </a:r>
            <a:r>
              <a:rPr lang="en-US" dirty="0">
                <a:solidFill>
                  <a:srgbClr val="3333FF"/>
                </a:solidFill>
              </a:rPr>
              <a:t>"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sz="1600" i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i="1" dirty="0" smtClean="0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en-US" dirty="0" smtClean="0">
                <a:solidFill>
                  <a:srgbClr val="3333FF"/>
                </a:solidFill>
                <a:cs typeface="Times New Roman" pitchFamily="18" charset="0"/>
              </a:rPr>
              <a:t>)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BOOLEAN</a:t>
            </a:r>
            <a:endParaRPr lang="en-US" b="1" dirty="0">
              <a:cs typeface="Times New Roman" pitchFamily="18" charset="0"/>
            </a:endParaRPr>
          </a:p>
          <a:p>
            <a:pPr algn="l" defTabSz="350838">
              <a:lnSpc>
                <a:spcPct val="8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	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do Result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:= (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b="1" dirty="0">
                <a:cs typeface="Times New Roman" pitchFamily="18" charset="0"/>
              </a:rPr>
              <a:t> 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&lt;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Current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)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end</a:t>
            </a:r>
            <a:endParaRPr lang="en-GB" b="1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2005000" name="Text Box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90575" y="5680075"/>
            <a:ext cx="8353425" cy="776288"/>
          </a:xfrm>
          <a:prstGeom prst="roundRect">
            <a:avLst>
              <a:gd name="adj" fmla="val 16667"/>
            </a:avLst>
          </a:prstGeom>
          <a:solidFill>
            <a:srgbClr val="FFFF66">
              <a:alpha val="64999"/>
            </a:srgbClr>
          </a:solidFill>
          <a:ln w="12700">
            <a:solidFill>
              <a:srgbClr val="99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l" defTabSz="350838">
              <a:lnSpc>
                <a:spcPct val="9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sz="2200" i="1" dirty="0">
                <a:solidFill>
                  <a:srgbClr val="3333FF"/>
                </a:solidFill>
                <a:cs typeface="Times New Roman" pitchFamily="18" charset="0"/>
              </a:rPr>
              <a:t>greater_equal  </a:t>
            </a:r>
            <a:r>
              <a:rPr lang="en-US" sz="2200" b="1" dirty="0">
                <a:solidFill>
                  <a:schemeClr val="accent2"/>
                </a:solidFill>
                <a:cs typeface="Times New Roman" pitchFamily="18" charset="0"/>
              </a:rPr>
              <a:t>alias</a:t>
            </a:r>
            <a:r>
              <a:rPr lang="en-US" sz="22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3333FF"/>
                </a:solidFill>
                <a:latin typeface=""/>
              </a:rPr>
              <a:t>"</a:t>
            </a:r>
            <a:r>
              <a:rPr lang="en-US" sz="2200" dirty="0">
                <a:solidFill>
                  <a:srgbClr val="3333FF"/>
                </a:solidFill>
                <a:cs typeface="Times New Roman" pitchFamily="18" charset="0"/>
              </a:rPr>
              <a:t>&gt;=</a:t>
            </a:r>
            <a:r>
              <a:rPr lang="en-US" sz="2200" dirty="0">
                <a:solidFill>
                  <a:srgbClr val="3333FF"/>
                </a:solidFill>
              </a:rPr>
              <a:t>"</a:t>
            </a:r>
            <a:r>
              <a:rPr lang="en-US" sz="2200" dirty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sz="2200" i="1" dirty="0">
                <a:solidFill>
                  <a:srgbClr val="3333FF"/>
                </a:solidFill>
                <a:cs typeface="Times New Roman" pitchFamily="18" charset="0"/>
              </a:rPr>
              <a:t>x </a:t>
            </a:r>
            <a:r>
              <a:rPr lang="en-US" sz="2200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sz="2200" i="1" dirty="0" smtClean="0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en-US" sz="2200" dirty="0" smtClean="0">
                <a:solidFill>
                  <a:srgbClr val="3333FF"/>
                </a:solidFill>
                <a:cs typeface="Times New Roman" pitchFamily="18" charset="0"/>
              </a:rPr>
              <a:t>)</a:t>
            </a:r>
            <a:r>
              <a:rPr lang="en-US" sz="2200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sz="2200" i="1" dirty="0">
                <a:solidFill>
                  <a:srgbClr val="3333FF"/>
                </a:solidFill>
                <a:cs typeface="Times New Roman" pitchFamily="18" charset="0"/>
              </a:rPr>
              <a:t>BOOLEAN</a:t>
            </a:r>
            <a:endParaRPr lang="en-US" sz="2200" b="1" dirty="0">
              <a:cs typeface="Times New Roman" pitchFamily="18" charset="0"/>
            </a:endParaRPr>
          </a:p>
          <a:p>
            <a:pPr algn="l" defTabSz="350838">
              <a:lnSpc>
                <a:spcPct val="8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	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do Result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:= (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b="1" dirty="0">
                <a:cs typeface="Times New Roman" pitchFamily="18" charset="0"/>
              </a:rPr>
              <a:t> 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&lt;=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Current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)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end</a:t>
            </a:r>
            <a:endParaRPr lang="en-GB" b="1" dirty="0">
              <a:solidFill>
                <a:schemeClr val="accent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4997" grpId="0"/>
      <p:bldP spid="2004998" grpId="0" animBg="1"/>
      <p:bldP spid="2004999" grpId="0" animBg="1"/>
      <p:bldP spid="2005000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8346122" cy="435655"/>
          </a:xfrm>
        </p:spPr>
        <p:txBody>
          <a:bodyPr/>
          <a:lstStyle/>
          <a:p>
            <a:r>
              <a:rPr lang="de-DE" dirty="0" smtClean="0"/>
              <a:t>Aufgeschobene Klassen vs. Java-Schnittstellen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Schnittstellen sind „vollständig aufgeschoben“:</a:t>
            </a:r>
          </a:p>
          <a:p>
            <a:r>
              <a:rPr lang="de-DE" dirty="0" smtClean="0"/>
              <a:t>	Nur aufgeschobene Features</a:t>
            </a:r>
          </a:p>
          <a:p>
            <a:endParaRPr lang="de-DE" dirty="0" smtClean="0"/>
          </a:p>
          <a:p>
            <a:r>
              <a:rPr lang="de-DE" dirty="0" smtClean="0"/>
              <a:t>Aufgeschobene Klassen können wirksame Features beinhalten, die auf aufgeschobene zugreifen, wie etwa im  </a:t>
            </a:r>
            <a:r>
              <a:rPr lang="de-DE" i="1" dirty="0" smtClean="0">
                <a:solidFill>
                  <a:srgbClr val="3333FF"/>
                </a:solidFill>
              </a:rPr>
              <a:t>COMPARABLE</a:t>
            </a:r>
            <a:r>
              <a:rPr lang="de-DE" dirty="0" smtClean="0"/>
              <a:t>  Beispiel.</a:t>
            </a:r>
          </a:p>
          <a:p>
            <a:endParaRPr lang="de-DE" dirty="0" smtClean="0"/>
          </a:p>
          <a:p>
            <a:r>
              <a:rPr lang="de-DE" dirty="0" smtClean="0"/>
              <a:t>Flexibler Mechanismus, um Abstraktionen stufenweise zu implementieren.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Anwendungen von aufgeschobenen Klassen</a:t>
            </a:r>
            <a:endParaRPr lang="de-DE" dirty="0"/>
          </a:p>
        </p:txBody>
      </p:sp>
      <p:sp>
        <p:nvSpPr>
          <p:cNvPr id="8652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Abstraktion</a:t>
            </a:r>
          </a:p>
          <a:p>
            <a:endParaRPr lang="de-DE" dirty="0" smtClean="0"/>
          </a:p>
          <a:p>
            <a:r>
              <a:rPr lang="de-DE" dirty="0" smtClean="0"/>
              <a:t>Systematik</a:t>
            </a:r>
          </a:p>
          <a:p>
            <a:endParaRPr lang="de-DE" dirty="0" smtClean="0"/>
          </a:p>
          <a:p>
            <a:r>
              <a:rPr lang="de-DE" dirty="0" smtClean="0"/>
              <a:t>Analyse und Entwurf auf einer hohen Ebene</a:t>
            </a:r>
          </a:p>
          <a:p>
            <a:endParaRPr lang="de-DE" dirty="0"/>
          </a:p>
          <a:p>
            <a:r>
              <a:rPr lang="de-DE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Beispiel: Fernsehstation</a:t>
            </a:r>
            <a:endParaRPr lang="de-DE" dirty="0"/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de-DE" b="1" smtClean="0"/>
          </a:p>
          <a:p>
            <a:endParaRPr lang="de-DE" b="1" smtClean="0"/>
          </a:p>
          <a:p>
            <a:r>
              <a:rPr lang="de-DE" b="1" smtClean="0">
                <a:solidFill>
                  <a:schemeClr val="accent2"/>
                </a:solidFill>
              </a:rPr>
              <a:t>class</a:t>
            </a:r>
            <a:r>
              <a:rPr lang="de-DE" b="1" smtClean="0"/>
              <a:t> </a:t>
            </a:r>
            <a:r>
              <a:rPr lang="de-DE" i="1" smtClean="0">
                <a:solidFill>
                  <a:srgbClr val="3333FF"/>
                </a:solidFill>
              </a:rPr>
              <a:t>SCHEDULE</a:t>
            </a:r>
            <a:r>
              <a:rPr lang="de-DE" smtClean="0"/>
              <a:t>  </a:t>
            </a:r>
            <a:r>
              <a:rPr lang="de-DE" b="1" smtClean="0">
                <a:solidFill>
                  <a:schemeClr val="accent2"/>
                </a:solidFill>
              </a:rPr>
              <a:t>feature</a:t>
            </a:r>
          </a:p>
          <a:p>
            <a:r>
              <a:rPr lang="de-DE" b="1" smtClean="0"/>
              <a:t>	</a:t>
            </a:r>
            <a:r>
              <a:rPr lang="de-DE" i="1" smtClean="0">
                <a:solidFill>
                  <a:srgbClr val="3333FF"/>
                </a:solidFill>
              </a:rPr>
              <a:t>segments </a:t>
            </a:r>
            <a:r>
              <a:rPr lang="de-DE" smtClean="0">
                <a:solidFill>
                  <a:srgbClr val="3333FF"/>
                </a:solidFill>
              </a:rPr>
              <a:t>:</a:t>
            </a:r>
            <a:r>
              <a:rPr lang="de-DE" i="1" smtClean="0">
                <a:solidFill>
                  <a:srgbClr val="3333FF"/>
                </a:solidFill>
              </a:rPr>
              <a:t> LIST </a:t>
            </a:r>
            <a:r>
              <a:rPr lang="de-DE" smtClean="0">
                <a:solidFill>
                  <a:srgbClr val="3333FF"/>
                </a:solidFill>
              </a:rPr>
              <a:t>[</a:t>
            </a:r>
            <a:r>
              <a:rPr lang="de-DE" i="1" smtClean="0">
                <a:solidFill>
                  <a:srgbClr val="3333FF"/>
                </a:solidFill>
              </a:rPr>
              <a:t>SEGMENT</a:t>
            </a:r>
            <a:r>
              <a:rPr lang="de-DE" smtClean="0">
                <a:solidFill>
                  <a:srgbClr val="3333FF"/>
                </a:solidFill>
              </a:rPr>
              <a:t>]</a:t>
            </a:r>
            <a:endParaRPr lang="de-DE" i="1" smtClean="0">
              <a:solidFill>
                <a:srgbClr val="3333FF"/>
              </a:solidFill>
            </a:endParaRPr>
          </a:p>
          <a:p>
            <a:r>
              <a:rPr lang="de-DE" b="1" smtClean="0">
                <a:solidFill>
                  <a:schemeClr val="accent2"/>
                </a:solidFill>
              </a:rPr>
              <a:t>end</a:t>
            </a:r>
          </a:p>
          <a:p>
            <a:endParaRPr lang="de-DE" dirty="0"/>
          </a:p>
        </p:txBody>
      </p:sp>
      <p:sp>
        <p:nvSpPr>
          <p:cNvPr id="85299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76033" y="4389438"/>
            <a:ext cx="5326063" cy="761475"/>
          </a:xfrm>
          <a:prstGeom prst="roundRect">
            <a:avLst/>
          </a:prstGeom>
          <a:solidFill>
            <a:srgbClr val="99FF99"/>
          </a:solidFill>
          <a:ln w="9525" algn="ctr">
            <a:solidFill>
              <a:srgbClr val="990000"/>
            </a:solidFill>
            <a:miter lim="800000"/>
            <a:headEnd type="none" w="lg" len="lg"/>
            <a:tailEnd type="none" w="lg" len="lg"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 err="1" smtClean="0"/>
              <a:t>Quelle</a:t>
            </a:r>
            <a:r>
              <a:rPr lang="en-US" sz="2000" b="1" i="1" dirty="0" smtClean="0">
                <a:latin typeface="Comic Sans MS" pitchFamily="66" charset="0"/>
              </a:rPr>
              <a:t>: </a:t>
            </a:r>
            <a:r>
              <a:rPr lang="en-US" sz="2000" b="1" i="1" dirty="0">
                <a:latin typeface="Comic Sans MS" pitchFamily="66" charset="0"/>
              </a:rPr>
              <a:t>Object-Oriented Software Construction, 2</a:t>
            </a:r>
            <a:r>
              <a:rPr lang="en-US" sz="2000" b="1" i="1" baseline="30000" dirty="0">
                <a:latin typeface="Comic Sans MS" pitchFamily="66" charset="0"/>
              </a:rPr>
              <a:t>nd</a:t>
            </a:r>
            <a:r>
              <a:rPr lang="en-US" sz="2000" b="1" i="1" dirty="0">
                <a:latin typeface="Comic Sans MS" pitchFamily="66" charset="0"/>
              </a:rPr>
              <a:t> edition, Prentice Hall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Programme</a:t>
            </a:r>
            <a:endParaRPr lang="de-DE" dirty="0"/>
          </a:p>
        </p:txBody>
      </p:sp>
      <p:sp>
        <p:nvSpPr>
          <p:cNvPr id="8550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011238"/>
            <a:ext cx="4210050" cy="5038725"/>
          </a:xfrm>
          <a:prstGeom prst="roundRect">
            <a:avLst>
              <a:gd name="adj" fmla="val 5050"/>
            </a:avLst>
          </a:prstGeom>
          <a:noFill/>
          <a:ln>
            <a:solidFill>
              <a:srgbClr val="993300"/>
            </a:solidFill>
          </a:ln>
        </p:spPr>
        <p:txBody>
          <a:bodyPr/>
          <a:lstStyle/>
          <a:p>
            <a:pPr>
              <a:tabLst>
                <a:tab pos="542925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note</a:t>
            </a:r>
            <a:endParaRPr lang="de-DE" sz="1800" dirty="0" smtClean="0">
              <a:solidFill>
                <a:schemeClr val="accent2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b="1" dirty="0" smtClean="0"/>
              <a:t>	</a:t>
            </a:r>
            <a:r>
              <a:rPr lang="de-DE" sz="1800" i="1" dirty="0" smtClean="0">
                <a:solidFill>
                  <a:srgbClr val="990000"/>
                </a:solidFill>
              </a:rPr>
              <a:t>Beschreibung </a:t>
            </a:r>
            <a:r>
              <a:rPr lang="de-DE" sz="1800" dirty="0" smtClean="0">
                <a:solidFill>
                  <a:srgbClr val="990000"/>
                </a:solidFill>
              </a:rPr>
              <a:t>:</a:t>
            </a:r>
            <a:r>
              <a:rPr lang="de-DE" sz="1800" i="1" dirty="0" smtClean="0">
                <a:solidFill>
                  <a:srgbClr val="990000"/>
                </a:solidFill>
              </a:rPr>
              <a:t/>
            </a:r>
            <a:br>
              <a:rPr lang="de-DE" sz="1800" i="1" dirty="0" smtClean="0">
                <a:solidFill>
                  <a:srgbClr val="990000"/>
                </a:solidFill>
              </a:rPr>
            </a:br>
            <a:r>
              <a:rPr lang="de-DE" sz="1800" i="1" dirty="0" smtClean="0">
                <a:solidFill>
                  <a:srgbClr val="990000"/>
                </a:solidFill>
              </a:rPr>
              <a:t>	“ 24-Stunden TV Programm”</a:t>
            </a:r>
          </a:p>
          <a:p>
            <a:pPr>
              <a:tabLst>
                <a:tab pos="542925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b="1" dirty="0" smtClean="0"/>
              <a:t> </a:t>
            </a:r>
            <a:r>
              <a:rPr lang="de-DE" sz="1800" b="1" dirty="0" err="1" smtClean="0">
                <a:solidFill>
                  <a:schemeClr val="accent2"/>
                </a:solidFill>
              </a:rPr>
              <a:t>class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SCHEDULE</a:t>
            </a:r>
            <a:r>
              <a:rPr lang="de-DE" sz="1800" i="1" dirty="0" smtClean="0"/>
              <a:t>  </a:t>
            </a:r>
            <a:r>
              <a:rPr lang="de-DE" sz="1800" b="1" dirty="0" err="1" smtClean="0">
                <a:solidFill>
                  <a:schemeClr val="accent2"/>
                </a:solidFill>
              </a:rPr>
              <a:t>feature</a:t>
            </a: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tabLst>
                <a:tab pos="542925" algn="l"/>
              </a:tabLst>
            </a:pPr>
            <a:endParaRPr lang="de-DE" sz="1800" i="1" dirty="0" smtClean="0"/>
          </a:p>
          <a:p>
            <a:pPr>
              <a:tabLst>
                <a:tab pos="542925" algn="l"/>
              </a:tabLst>
            </a:pPr>
            <a:r>
              <a:rPr lang="de-DE" sz="1800" b="1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segments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/>
              <a:t>: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LIST  </a:t>
            </a:r>
            <a:r>
              <a:rPr lang="de-DE" sz="1800" dirty="0" smtClean="0">
                <a:solidFill>
                  <a:srgbClr val="3333FF"/>
                </a:solidFill>
              </a:rPr>
              <a:t>[</a:t>
            </a:r>
            <a:r>
              <a:rPr lang="de-DE" sz="1800" i="1" dirty="0" smtClean="0">
                <a:solidFill>
                  <a:srgbClr val="3333FF"/>
                </a:solidFill>
              </a:rPr>
              <a:t>SEGMENT </a:t>
            </a:r>
            <a:r>
              <a:rPr lang="de-DE" sz="1800" dirty="0" smtClean="0">
                <a:solidFill>
                  <a:srgbClr val="3333FF"/>
                </a:solidFill>
              </a:rPr>
              <a:t>]</a:t>
            </a:r>
            <a:endParaRPr lang="de-DE" sz="1800" i="1" dirty="0" smtClean="0">
              <a:solidFill>
                <a:srgbClr val="3333FF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b="1" dirty="0" smtClean="0"/>
              <a:t>		</a:t>
            </a:r>
            <a:r>
              <a:rPr lang="de-DE" sz="1800" b="1" dirty="0" smtClean="0">
                <a:solidFill>
                  <a:srgbClr val="990000"/>
                </a:solidFill>
              </a:rPr>
              <a:t>   </a:t>
            </a:r>
            <a:r>
              <a:rPr lang="de-DE" sz="1800" dirty="0" smtClean="0">
                <a:solidFill>
                  <a:srgbClr val="990000"/>
                </a:solidFill>
              </a:rPr>
              <a:t>-- </a:t>
            </a:r>
            <a:r>
              <a:rPr lang="de-DE" sz="1800" dirty="0" err="1" smtClean="0">
                <a:solidFill>
                  <a:srgbClr val="990000"/>
                </a:solidFill>
              </a:rPr>
              <a:t>Abfolgende</a:t>
            </a:r>
            <a:r>
              <a:rPr lang="de-DE" sz="1800" dirty="0" smtClean="0">
                <a:solidFill>
                  <a:srgbClr val="990000"/>
                </a:solidFill>
              </a:rPr>
              <a:t> Segmente.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dirty="0" smtClean="0"/>
              <a:t>		</a:t>
            </a:r>
            <a:r>
              <a:rPr lang="de-DE" sz="1800" b="1" dirty="0" err="1" smtClean="0">
                <a:solidFill>
                  <a:srgbClr val="000099"/>
                </a:solidFill>
              </a:rPr>
              <a:t>deferred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</a:t>
            </a:r>
            <a:r>
              <a:rPr lang="de-DE" sz="1800" b="1" dirty="0" smtClean="0">
                <a:solidFill>
                  <a:srgbClr val="000099"/>
                </a:solidFill>
              </a:rPr>
              <a:t>end</a:t>
            </a:r>
          </a:p>
          <a:p>
            <a:pPr>
              <a:tabLst>
                <a:tab pos="542925" algn="l"/>
              </a:tabLst>
            </a:pPr>
            <a:endParaRPr lang="de-DE" sz="1800" i="1" dirty="0" smtClean="0"/>
          </a:p>
          <a:p>
            <a:pPr>
              <a:tabLst>
                <a:tab pos="542925" algn="l"/>
              </a:tabLst>
            </a:pPr>
            <a:r>
              <a:rPr lang="de-DE" sz="1800" b="1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air_time</a:t>
            </a:r>
            <a:r>
              <a:rPr lang="de-DE" sz="1800" dirty="0" smtClean="0"/>
              <a:t> :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DATE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    </a:t>
            </a:r>
            <a:r>
              <a:rPr lang="de-DE" sz="1800" dirty="0" smtClean="0">
                <a:solidFill>
                  <a:srgbClr val="990000"/>
                </a:solidFill>
              </a:rPr>
              <a:t>-- 24-Stunden-Periode</a:t>
            </a:r>
            <a:br>
              <a:rPr lang="de-DE" sz="1800" dirty="0" smtClean="0">
                <a:solidFill>
                  <a:srgbClr val="990000"/>
                </a:solidFill>
              </a:rPr>
            </a:br>
            <a:r>
              <a:rPr lang="de-DE" sz="1800" dirty="0" smtClean="0">
                <a:solidFill>
                  <a:srgbClr val="990000"/>
                </a:solidFill>
              </a:rPr>
              <a:t>	     -- für dieses Programm.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	</a:t>
            </a:r>
            <a:r>
              <a:rPr lang="de-DE" sz="1800" b="1" dirty="0" err="1" smtClean="0">
                <a:solidFill>
                  <a:srgbClr val="000099"/>
                </a:solidFill>
              </a:rPr>
              <a:t>deferred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</a:t>
            </a:r>
            <a:r>
              <a:rPr lang="de-DE" sz="1800" b="1" dirty="0" smtClean="0">
                <a:solidFill>
                  <a:srgbClr val="000099"/>
                </a:solidFill>
              </a:rPr>
              <a:t>end</a:t>
            </a:r>
            <a:endParaRPr lang="de-DE" sz="1800" i="1" dirty="0" smtClean="0">
              <a:solidFill>
                <a:srgbClr val="000099"/>
              </a:solidFill>
            </a:endParaRPr>
          </a:p>
          <a:p>
            <a:r>
              <a:rPr lang="de-DE" sz="1400" b="1" dirty="0" smtClean="0"/>
              <a:t>	</a:t>
            </a:r>
            <a:endParaRPr lang="de-DE" sz="1400" b="1" dirty="0"/>
          </a:p>
        </p:txBody>
      </p:sp>
      <p:sp>
        <p:nvSpPr>
          <p:cNvPr id="8550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6763" y="1011238"/>
            <a:ext cx="4567237" cy="5038725"/>
          </a:xfrm>
          <a:prstGeom prst="roundRect">
            <a:avLst>
              <a:gd name="adj" fmla="val 3471"/>
            </a:avLst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set_air_time</a:t>
            </a: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(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t</a:t>
            </a:r>
            <a:r>
              <a:rPr lang="en-US" sz="12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smtClean="0"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DATE</a:t>
            </a:r>
            <a:r>
              <a:rPr lang="en-US" sz="18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)</a:t>
            </a:r>
            <a:endParaRPr lang="en-US" sz="18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  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Zuweisung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des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Programms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,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/>
            </a:r>
            <a:b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</a:b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	   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das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zur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err="1" smtClean="0">
                <a:solidFill>
                  <a:srgbClr val="990000"/>
                </a:solidFill>
                <a:cs typeface="Arial" charset="0"/>
              </a:rPr>
              <a:t>Zeit</a:t>
            </a:r>
            <a:r>
              <a:rPr lang="en-US" sz="1800" dirty="0" smtClean="0">
                <a:solidFill>
                  <a:srgbClr val="990000"/>
                </a:solidFill>
                <a:cs typeface="Arial" charset="0"/>
              </a:rPr>
              <a:t> t </a:t>
            </a:r>
            <a:r>
              <a:rPr lang="en-US" sz="1800" dirty="0" err="1" smtClean="0">
                <a:solidFill>
                  <a:srgbClr val="990000"/>
                </a:solidFill>
                <a:cs typeface="Arial" charset="0"/>
              </a:rPr>
              <a:t>ausgestrahlt</a:t>
            </a:r>
            <a:r>
              <a:rPr lang="en-US" sz="1800" dirty="0" smtClean="0">
                <a:solidFill>
                  <a:srgbClr val="990000"/>
                </a:solidFill>
                <a:cs typeface="Arial" charset="0"/>
              </a:rPr>
              <a:t> 		-- </a:t>
            </a:r>
            <a:r>
              <a:rPr lang="en-US" sz="1800" dirty="0" err="1" smtClean="0">
                <a:solidFill>
                  <a:srgbClr val="990000"/>
                </a:solidFill>
                <a:cs typeface="Arial" charset="0"/>
              </a:rPr>
              <a:t>wird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.</a:t>
            </a:r>
            <a:endParaRPr lang="en-US" sz="1800" dirty="0">
              <a:solidFill>
                <a:srgbClr val="99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require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     </a:t>
            </a: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t</a:t>
            </a:r>
            <a:r>
              <a:rPr lang="en-US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in_future</a:t>
            </a:r>
            <a:endParaRPr lang="en-US" sz="18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deferred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ensure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      </a:t>
            </a: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air_time</a:t>
            </a: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>
                <a:latin typeface="Comic Sans MS" pitchFamily="66" charset="0"/>
                <a:cs typeface="Arial" charset="0"/>
              </a:rPr>
              <a:t>=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t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end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print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     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Papierversion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.</a:t>
            </a:r>
            <a:endParaRPr lang="en-US" sz="1800" i="1" dirty="0">
              <a:solidFill>
                <a:srgbClr val="99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deferred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end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b="1" dirty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end</a:t>
            </a:r>
            <a:endParaRPr lang="en-US" sz="1800" i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Segment</a:t>
            </a:r>
            <a:endParaRPr lang="de-DE" dirty="0"/>
          </a:p>
        </p:txBody>
      </p:sp>
      <p:sp>
        <p:nvSpPr>
          <p:cNvPr id="857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40677" y="947440"/>
            <a:ext cx="4310673" cy="5495888"/>
          </a:xfrm>
          <a:prstGeom prst="roundRect">
            <a:avLst>
              <a:gd name="adj" fmla="val 3476"/>
            </a:avLst>
          </a:prstGeom>
          <a:ln>
            <a:solidFill>
              <a:srgbClr val="993300"/>
            </a:solidFill>
          </a:ln>
        </p:spPr>
        <p:txBody>
          <a:bodyPr/>
          <a:lstStyle/>
          <a:p>
            <a:pPr>
              <a:tabLst>
                <a:tab pos="542925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note</a:t>
            </a:r>
            <a:endParaRPr lang="de-DE" sz="1800" dirty="0" smtClean="0">
              <a:solidFill>
                <a:schemeClr val="accent2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b="1" dirty="0" smtClean="0"/>
              <a:t>	</a:t>
            </a:r>
            <a:r>
              <a:rPr lang="de-DE" sz="1800" i="1" dirty="0" smtClean="0">
                <a:solidFill>
                  <a:srgbClr val="990000"/>
                </a:solidFill>
              </a:rPr>
              <a:t>Beschreibung</a:t>
            </a:r>
            <a:r>
              <a:rPr lang="de-DE" sz="1800" dirty="0" smtClean="0">
                <a:solidFill>
                  <a:srgbClr val="990000"/>
                </a:solidFill>
              </a:rPr>
              <a:t>:</a:t>
            </a:r>
            <a:r>
              <a:rPr lang="de-DE" sz="1800" i="1" dirty="0" smtClean="0">
                <a:solidFill>
                  <a:srgbClr val="990000"/>
                </a:solidFill>
              </a:rPr>
              <a:t> </a:t>
            </a:r>
            <a:r>
              <a:rPr lang="de-DE" sz="1800" dirty="0" smtClean="0">
                <a:solidFill>
                  <a:srgbClr val="990000"/>
                </a:solidFill>
              </a:rPr>
              <a:t>"</a:t>
            </a:r>
            <a:r>
              <a:rPr lang="de-DE" sz="1800" i="1" dirty="0" smtClean="0">
                <a:solidFill>
                  <a:srgbClr val="990000"/>
                </a:solidFill>
              </a:rPr>
              <a:t>Individuelle 	Fragmente eines Programms </a:t>
            </a:r>
            <a:r>
              <a:rPr lang="de-DE" sz="1800" dirty="0" smtClean="0">
                <a:solidFill>
                  <a:srgbClr val="990000"/>
                </a:solidFill>
              </a:rPr>
              <a:t>"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b="1" dirty="0" smtClean="0"/>
              <a:t> </a:t>
            </a:r>
            <a:r>
              <a:rPr lang="de-DE" sz="1800" b="1" dirty="0" err="1" smtClean="0">
                <a:solidFill>
                  <a:schemeClr val="accent2"/>
                </a:solidFill>
              </a:rPr>
              <a:t>class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SEGMENT</a:t>
            </a:r>
            <a:r>
              <a:rPr lang="de-DE" sz="1800" i="1" dirty="0" smtClean="0"/>
              <a:t>  </a:t>
            </a:r>
            <a:r>
              <a:rPr lang="de-DE" sz="1800" b="1" dirty="0" err="1" smtClean="0">
                <a:solidFill>
                  <a:schemeClr val="accent2"/>
                </a:solidFill>
              </a:rPr>
              <a:t>feature</a:t>
            </a: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b="1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schedule</a:t>
            </a:r>
            <a:r>
              <a:rPr lang="de-DE" sz="1800" i="1" dirty="0" smtClean="0"/>
              <a:t> </a:t>
            </a:r>
            <a:r>
              <a:rPr lang="de-DE" sz="1800" dirty="0" smtClean="0"/>
              <a:t>: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SCHEDULE</a:t>
            </a:r>
            <a:r>
              <a:rPr lang="de-DE" sz="1800" i="1" dirty="0" smtClean="0"/>
              <a:t>  </a:t>
            </a: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b="1" dirty="0" smtClean="0"/>
              <a:t> 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</a:t>
            </a:r>
            <a:r>
              <a:rPr lang="de-DE" sz="1800" dirty="0" smtClean="0">
                <a:solidFill>
                  <a:srgbClr val="990000"/>
                </a:solidFill>
              </a:rPr>
              <a:t>-- Programm, zu welchem das </a:t>
            </a:r>
            <a:br>
              <a:rPr lang="de-DE" sz="1800" dirty="0" smtClean="0">
                <a:solidFill>
                  <a:srgbClr val="990000"/>
                </a:solidFill>
              </a:rPr>
            </a:br>
            <a:r>
              <a:rPr lang="de-DE" sz="1800" dirty="0" smtClean="0">
                <a:solidFill>
                  <a:srgbClr val="990000"/>
                </a:solidFill>
              </a:rPr>
              <a:t>	 -- Segment gehört.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index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/>
              <a:t>: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INTEGER</a:t>
            </a:r>
            <a:r>
              <a:rPr lang="de-DE" sz="1800" i="1" dirty="0" smtClean="0"/>
              <a:t>  </a:t>
            </a: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b="1" dirty="0" smtClean="0"/>
              <a:t> 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</a:t>
            </a:r>
            <a:r>
              <a:rPr lang="de-DE" sz="1800" dirty="0" smtClean="0">
                <a:solidFill>
                  <a:srgbClr val="990000"/>
                </a:solidFill>
              </a:rPr>
              <a:t>-- Position des Segment</a:t>
            </a:r>
            <a:br>
              <a:rPr lang="de-DE" sz="1800" dirty="0" smtClean="0">
                <a:solidFill>
                  <a:srgbClr val="990000"/>
                </a:solidFill>
              </a:rPr>
            </a:br>
            <a:r>
              <a:rPr lang="de-DE" sz="1800" dirty="0" smtClean="0">
                <a:solidFill>
                  <a:srgbClr val="990000"/>
                </a:solidFill>
              </a:rPr>
              <a:t>	-- in seinem Programm.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starting_time</a:t>
            </a:r>
            <a:r>
              <a:rPr lang="de-DE" sz="1800" dirty="0" smtClean="0"/>
              <a:t>,</a:t>
            </a:r>
            <a:r>
              <a:rPr lang="de-DE" sz="1800" i="1" dirty="0" smtClean="0"/>
              <a:t> </a:t>
            </a:r>
            <a:r>
              <a:rPr lang="de-DE" sz="1800" i="1" dirty="0" err="1" smtClean="0">
                <a:solidFill>
                  <a:srgbClr val="3333FF"/>
                </a:solidFill>
              </a:rPr>
              <a:t>ending_time</a:t>
            </a:r>
            <a:r>
              <a:rPr lang="de-DE" sz="1800" i="1" dirty="0" smtClean="0"/>
              <a:t> </a:t>
            </a:r>
            <a:r>
              <a:rPr lang="de-DE" sz="1800" dirty="0" smtClean="0"/>
              <a:t>:</a:t>
            </a:r>
            <a:endParaRPr lang="de-DE" sz="1800" i="1" dirty="0" smtClean="0"/>
          </a:p>
          <a:p>
            <a:pPr>
              <a:tabLst>
                <a:tab pos="542925" algn="l"/>
              </a:tabLst>
            </a:pPr>
            <a:r>
              <a:rPr lang="de-DE" sz="1800" i="1" dirty="0" smtClean="0"/>
              <a:t>		</a:t>
            </a:r>
            <a:r>
              <a:rPr lang="de-DE" sz="1800" i="1" dirty="0" smtClean="0">
                <a:solidFill>
                  <a:srgbClr val="3333FF"/>
                </a:solidFill>
              </a:rPr>
              <a:t>INTEGER</a:t>
            </a:r>
            <a:r>
              <a:rPr lang="de-DE" sz="1800" b="1" dirty="0" smtClean="0"/>
              <a:t> </a:t>
            </a: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b="1" dirty="0" smtClean="0"/>
              <a:t> 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</a:t>
            </a:r>
            <a:r>
              <a:rPr lang="de-DE" sz="1800" dirty="0" smtClean="0">
                <a:solidFill>
                  <a:srgbClr val="990000"/>
                </a:solidFill>
              </a:rPr>
              <a:t>-- Beginn und Ende der</a:t>
            </a:r>
            <a:br>
              <a:rPr lang="de-DE" sz="1800" dirty="0" smtClean="0">
                <a:solidFill>
                  <a:srgbClr val="990000"/>
                </a:solidFill>
              </a:rPr>
            </a:br>
            <a:r>
              <a:rPr lang="de-DE" sz="1800" dirty="0" smtClean="0">
                <a:solidFill>
                  <a:srgbClr val="990000"/>
                </a:solidFill>
              </a:rPr>
              <a:t>	-- geplanten Ausstrahlungszeit.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dirty="0" smtClean="0"/>
              <a:t>	</a:t>
            </a:r>
            <a:r>
              <a:rPr lang="de-DE" sz="1800" dirty="0" err="1" smtClean="0">
                <a:solidFill>
                  <a:srgbClr val="3333FF"/>
                </a:solidFill>
              </a:rPr>
              <a:t>next</a:t>
            </a:r>
            <a:r>
              <a:rPr lang="de-DE" sz="1800" dirty="0" smtClean="0"/>
              <a:t>: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SEGMENT</a:t>
            </a:r>
            <a:r>
              <a:rPr lang="de-DE" sz="1800" b="1" dirty="0" smtClean="0"/>
              <a:t> </a:t>
            </a: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b="1" dirty="0" smtClean="0"/>
              <a:t> 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</a:t>
            </a:r>
            <a:r>
              <a:rPr lang="de-DE" sz="1800" dirty="0" smtClean="0">
                <a:solidFill>
                  <a:srgbClr val="990000"/>
                </a:solidFill>
              </a:rPr>
              <a:t>-- Segment, das als nächstes</a:t>
            </a:r>
            <a:br>
              <a:rPr lang="de-DE" sz="1800" dirty="0" smtClean="0">
                <a:solidFill>
                  <a:srgbClr val="990000"/>
                </a:solidFill>
              </a:rPr>
            </a:br>
            <a:r>
              <a:rPr lang="de-DE" sz="1800" dirty="0" smtClean="0">
                <a:solidFill>
                  <a:srgbClr val="990000"/>
                </a:solidFill>
              </a:rPr>
              <a:t>	-- ausgestrahlt wird (falls vorh.).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tabLst>
                <a:tab pos="627063" algn="l"/>
              </a:tabLst>
            </a:pPr>
            <a:r>
              <a:rPr lang="de-DE" sz="1400" dirty="0" smtClean="0"/>
              <a:t>	</a:t>
            </a:r>
            <a:endParaRPr lang="de-DE" sz="1400" b="1" dirty="0"/>
          </a:p>
        </p:txBody>
      </p:sp>
      <p:sp>
        <p:nvSpPr>
          <p:cNvPr id="85709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6763" y="931863"/>
            <a:ext cx="4318584" cy="5511467"/>
          </a:xfrm>
          <a:prstGeom prst="roundRect">
            <a:avLst>
              <a:gd name="adj" fmla="val 2724"/>
            </a:avLst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sponsor </a:t>
            </a:r>
            <a:r>
              <a:rPr lang="en-US" sz="1800" dirty="0" smtClean="0">
                <a:solidFill>
                  <a:schemeClr val="tx2"/>
                </a:solidFill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COMPANY 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deferred</a:t>
            </a:r>
            <a:r>
              <a:rPr lang="en-US" sz="1800" b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end</a:t>
            </a: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/>
            </a:r>
            <a:b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</a:b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Hauptsponsor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des </a:t>
            </a:r>
            <a:r>
              <a:rPr lang="en-US" sz="1800" dirty="0" err="1" smtClean="0">
                <a:solidFill>
                  <a:srgbClr val="990000"/>
                </a:solidFill>
                <a:cs typeface="Arial" charset="0"/>
              </a:rPr>
              <a:t>Segmentes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.</a:t>
            </a:r>
            <a:endParaRPr lang="en-US" sz="1800" dirty="0">
              <a:solidFill>
                <a:srgbClr val="99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105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rating </a:t>
            </a:r>
            <a:r>
              <a:rPr lang="en-US" sz="1800" dirty="0" smtClean="0">
                <a:solidFill>
                  <a:schemeClr val="tx2"/>
                </a:solidFill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INTEGER 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deferred</a:t>
            </a:r>
            <a:r>
              <a:rPr lang="en-US" sz="1800" b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end</a:t>
            </a:r>
            <a:b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</a:b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</a:t>
            </a:r>
            <a:r>
              <a:rPr lang="en-US" sz="1800" dirty="0" err="1" smtClean="0">
                <a:solidFill>
                  <a:srgbClr val="990000"/>
                </a:solidFill>
                <a:cs typeface="Arial" charset="0"/>
              </a:rPr>
              <a:t>Einstufung</a:t>
            </a:r>
            <a:r>
              <a:rPr lang="en-US" sz="1800" dirty="0" smtClean="0">
                <a:solidFill>
                  <a:srgbClr val="990000"/>
                </a:solidFill>
                <a:cs typeface="Arial" charset="0"/>
              </a:rPr>
              <a:t> 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(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geeignet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für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Kinder -- etc.).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/>
            </a:r>
            <a:b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</a:br>
            <a:endParaRPr lang="en-US" sz="1800" i="1" dirty="0">
              <a:solidFill>
                <a:srgbClr val="99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05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dirty="0">
                <a:solidFill>
                  <a:srgbClr val="3333FF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	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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Befehle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wie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/>
            </a:r>
            <a:b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</a:br>
            <a:r>
              <a:rPr lang="en-US" sz="1800" i="1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change_next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,</a:t>
            </a:r>
            <a:r>
              <a:rPr lang="en-US" sz="1800" i="1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set_sponsor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,</a:t>
            </a:r>
            <a:r>
              <a:rPr lang="en-US" sz="1800" i="1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set_rating</a:t>
            </a:r>
            <a:r>
              <a:rPr lang="en-US" sz="1800" i="1" dirty="0" smtClean="0">
                <a:latin typeface="Comic Sans MS" pitchFamily="66" charset="0"/>
                <a:cs typeface="Arial" charset="0"/>
              </a:rPr>
              <a:t>,</a:t>
            </a:r>
            <a:r>
              <a:rPr lang="en-US" sz="1800" i="1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omitted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>
                <a:solidFill>
                  <a:srgbClr val="990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</a:t>
            </a:r>
            <a:endParaRPr lang="en-US" sz="1800" i="1" dirty="0">
              <a:solidFill>
                <a:srgbClr val="99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105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1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Minimum_duration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INTEGER </a:t>
            </a: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=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30</a:t>
            </a:r>
            <a:b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</a:b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Minimale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Länge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des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Segmentes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,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/>
            </a:r>
            <a:b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</a:b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in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Sekunden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.</a:t>
            </a:r>
            <a:endParaRPr lang="en-US" sz="1800" i="1" dirty="0">
              <a:solidFill>
                <a:srgbClr val="99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1050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1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Maximum_interval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INTEGER </a:t>
            </a: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=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2</a:t>
            </a:r>
            <a:b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</a:b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Maximale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Zeit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zwischen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zwei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/>
            </a:r>
            <a:b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</a:b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aufeinanderfolgenden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dirty="0" smtClean="0">
                <a:solidFill>
                  <a:srgbClr val="990000"/>
                </a:solidFill>
                <a:cs typeface="Arial" charset="0"/>
              </a:rPr>
              <a:t>	--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Segmenten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, in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Sekunden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.</a:t>
            </a:r>
            <a:endParaRPr lang="en-US" sz="1800" i="1" dirty="0">
              <a:solidFill>
                <a:srgbClr val="99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Segment (fortgesetzt)</a:t>
            </a:r>
            <a:endParaRPr lang="de-DE" dirty="0"/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011238"/>
            <a:ext cx="8747125" cy="5442726"/>
          </a:xfrm>
          <a:prstGeom prst="roundRect">
            <a:avLst>
              <a:gd name="adj" fmla="val 4100"/>
            </a:avLst>
          </a:prstGeom>
          <a:ln>
            <a:solidFill>
              <a:srgbClr val="993300"/>
            </a:solidFill>
          </a:ln>
        </p:spPr>
        <p:txBody>
          <a:bodyPr/>
          <a:lstStyle/>
          <a:p>
            <a:pPr>
              <a:tabLst>
                <a:tab pos="265113" algn="l"/>
              </a:tabLst>
            </a:pPr>
            <a:r>
              <a:rPr lang="de-DE" sz="2000" b="1" smtClean="0">
                <a:solidFill>
                  <a:schemeClr val="accent2"/>
                </a:solidFill>
              </a:rPr>
              <a:t>invariant</a:t>
            </a:r>
            <a:endParaRPr lang="de-DE" sz="200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tabLst>
                <a:tab pos="265113" algn="l"/>
              </a:tabLst>
            </a:pPr>
            <a:r>
              <a:rPr lang="de-DE" sz="2000" b="1" smtClean="0"/>
              <a:t>	</a:t>
            </a:r>
            <a:r>
              <a:rPr lang="de-DE" sz="2000" smtClean="0">
                <a:solidFill>
                  <a:srgbClr val="3333FF"/>
                </a:solidFill>
              </a:rPr>
              <a:t>in_list: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1 </a:t>
            </a:r>
            <a:r>
              <a:rPr lang="de-DE" sz="2000" smtClean="0">
                <a:solidFill>
                  <a:srgbClr val="3333FF"/>
                </a:solidFill>
              </a:rPr>
              <a:t>&lt;=</a:t>
            </a:r>
            <a:r>
              <a:rPr lang="de-DE" sz="2000" i="1" smtClean="0">
                <a:solidFill>
                  <a:srgbClr val="3333FF"/>
                </a:solidFill>
              </a:rPr>
              <a:t> index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b="1" smtClean="0">
                <a:solidFill>
                  <a:schemeClr val="accent2"/>
                </a:solidFill>
              </a:rPr>
              <a:t>and</a:t>
            </a:r>
            <a:r>
              <a:rPr lang="de-DE" sz="2000" b="1" smtClean="0"/>
              <a:t>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index </a:t>
            </a:r>
            <a:r>
              <a:rPr lang="de-DE" sz="2000" smtClean="0">
                <a:solidFill>
                  <a:srgbClr val="3333FF"/>
                </a:solidFill>
              </a:rPr>
              <a:t>&lt;=</a:t>
            </a:r>
            <a:r>
              <a:rPr lang="de-DE" sz="2000" i="1" smtClean="0">
                <a:solidFill>
                  <a:srgbClr val="3333FF"/>
                </a:solidFill>
              </a:rPr>
              <a:t> schedule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segments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count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endParaRPr lang="de-DE" sz="2000" i="1" smtClean="0">
              <a:solidFill>
                <a:srgbClr val="3333FF"/>
              </a:solidFill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tabLst>
                <a:tab pos="265113" algn="l"/>
              </a:tabLst>
            </a:pPr>
            <a:r>
              <a:rPr lang="de-DE" sz="2000" smtClean="0"/>
              <a:t>	</a:t>
            </a:r>
            <a:r>
              <a:rPr lang="de-DE" sz="2000" smtClean="0">
                <a:solidFill>
                  <a:srgbClr val="3333FF"/>
                </a:solidFill>
              </a:rPr>
              <a:t>in_schedule:</a:t>
            </a:r>
            <a:r>
              <a:rPr lang="de-DE" sz="2000" i="1" smtClean="0">
                <a:solidFill>
                  <a:srgbClr val="3333FF"/>
                </a:solidFill>
              </a:rPr>
              <a:t> schedule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segments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item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index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=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b="1" smtClean="0">
                <a:solidFill>
                  <a:schemeClr val="accent2"/>
                </a:solidFill>
              </a:rPr>
              <a:t>Current</a:t>
            </a:r>
          </a:p>
          <a:p>
            <a:pPr>
              <a:spcBef>
                <a:spcPct val="30000"/>
              </a:spcBef>
              <a:tabLst>
                <a:tab pos="265113" algn="l"/>
              </a:tabLst>
            </a:pPr>
            <a:r>
              <a:rPr lang="de-DE" sz="2000" i="1" smtClean="0"/>
              <a:t>	</a:t>
            </a:r>
            <a:r>
              <a:rPr lang="de-DE" sz="2000" smtClean="0">
                <a:solidFill>
                  <a:srgbClr val="3333FF"/>
                </a:solidFill>
              </a:rPr>
              <a:t>next_in_list: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next </a:t>
            </a:r>
            <a:r>
              <a:rPr lang="de-DE" sz="2000" smtClean="0">
                <a:solidFill>
                  <a:srgbClr val="3333FF"/>
                </a:solidFill>
              </a:rPr>
              <a:t>/=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b="1" smtClean="0">
                <a:solidFill>
                  <a:schemeClr val="accent2"/>
                </a:solidFill>
              </a:rPr>
              <a:t>Void</a:t>
            </a:r>
            <a:r>
              <a:rPr lang="de-DE" sz="2000" smtClean="0">
                <a:solidFill>
                  <a:schemeClr val="accent2"/>
                </a:solidFill>
              </a:rPr>
              <a:t> </a:t>
            </a:r>
            <a:r>
              <a:rPr lang="de-DE" sz="2000" smtClean="0"/>
              <a:t>)</a:t>
            </a:r>
            <a:r>
              <a:rPr lang="de-DE" sz="2000" i="1" smtClean="0"/>
              <a:t> </a:t>
            </a:r>
            <a:r>
              <a:rPr lang="de-DE" sz="2000" b="1" smtClean="0">
                <a:solidFill>
                  <a:schemeClr val="accent2"/>
                </a:solidFill>
              </a:rPr>
              <a:t>implies</a:t>
            </a:r>
            <a:r>
              <a:rPr lang="de-DE" sz="2000" b="1" smtClean="0"/>
              <a:t/>
            </a:r>
            <a:br>
              <a:rPr lang="de-DE" sz="2000" b="1" smtClean="0"/>
            </a:br>
            <a:r>
              <a:rPr lang="de-DE" sz="2000" b="1" smtClean="0"/>
              <a:t>		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schedule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segments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item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index + 1</a:t>
            </a:r>
            <a:r>
              <a:rPr lang="de-DE" sz="14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=</a:t>
            </a:r>
            <a:r>
              <a:rPr lang="de-DE" sz="2000" i="1" smtClean="0">
                <a:solidFill>
                  <a:srgbClr val="3333FF"/>
                </a:solidFill>
              </a:rPr>
              <a:t> next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endParaRPr lang="de-DE" sz="2000" i="1" smtClean="0">
              <a:solidFill>
                <a:srgbClr val="3333FF"/>
              </a:solidFill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tabLst>
                <a:tab pos="265113" algn="l"/>
              </a:tabLst>
            </a:pPr>
            <a:r>
              <a:rPr lang="de-DE" sz="2000" smtClean="0"/>
              <a:t>	</a:t>
            </a:r>
            <a:r>
              <a:rPr lang="de-DE" sz="2000" smtClean="0">
                <a:solidFill>
                  <a:srgbClr val="3333FF"/>
                </a:solidFill>
              </a:rPr>
              <a:t>no_next_iff_last: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next </a:t>
            </a:r>
            <a:r>
              <a:rPr lang="de-DE" sz="2000" smtClean="0">
                <a:solidFill>
                  <a:srgbClr val="3333FF"/>
                </a:solidFill>
              </a:rPr>
              <a:t>=</a:t>
            </a:r>
            <a:r>
              <a:rPr lang="de-DE" sz="1400" i="1" smtClean="0">
                <a:solidFill>
                  <a:srgbClr val="3333FF"/>
                </a:solidFill>
              </a:rPr>
              <a:t> </a:t>
            </a:r>
            <a:r>
              <a:rPr lang="de-DE" sz="2000" b="1" smtClean="0">
                <a:solidFill>
                  <a:schemeClr val="accent2"/>
                </a:solidFill>
              </a:rPr>
              <a:t>Void</a:t>
            </a:r>
            <a:r>
              <a:rPr lang="de-DE" sz="1000" b="1" smtClean="0">
                <a:solidFill>
                  <a:schemeClr val="accent2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=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index </a:t>
            </a:r>
            <a:r>
              <a:rPr lang="de-DE" sz="2000" smtClean="0">
                <a:solidFill>
                  <a:srgbClr val="3333FF"/>
                </a:solidFill>
              </a:rPr>
              <a:t>=</a:t>
            </a:r>
            <a:r>
              <a:rPr lang="de-DE" sz="2000" i="1" smtClean="0">
                <a:solidFill>
                  <a:srgbClr val="3333FF"/>
                </a:solidFill>
              </a:rPr>
              <a:t> schedule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segments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count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endParaRPr lang="de-DE" sz="2000" i="1" smtClean="0">
              <a:solidFill>
                <a:srgbClr val="3333FF"/>
              </a:solidFill>
            </a:endParaRPr>
          </a:p>
          <a:p>
            <a:pPr>
              <a:spcBef>
                <a:spcPct val="30000"/>
              </a:spcBef>
              <a:tabLst>
                <a:tab pos="265113" algn="l"/>
              </a:tabLst>
            </a:pPr>
            <a:r>
              <a:rPr lang="de-DE" sz="2000" smtClean="0">
                <a:solidFill>
                  <a:srgbClr val="3333FF"/>
                </a:solidFill>
              </a:rPr>
              <a:t>	non_negative_rating:</a:t>
            </a:r>
            <a:r>
              <a:rPr lang="de-DE" sz="2000" i="1" smtClean="0">
                <a:solidFill>
                  <a:srgbClr val="3333FF"/>
                </a:solidFill>
              </a:rPr>
              <a:t> rating </a:t>
            </a:r>
            <a:r>
              <a:rPr lang="de-DE" sz="2000" smtClean="0">
                <a:solidFill>
                  <a:srgbClr val="3333FF"/>
                </a:solidFill>
              </a:rPr>
              <a:t>&gt;=</a:t>
            </a:r>
            <a:r>
              <a:rPr lang="de-DE" sz="2000" i="1" smtClean="0">
                <a:solidFill>
                  <a:srgbClr val="3333FF"/>
                </a:solidFill>
              </a:rPr>
              <a:t> 0</a:t>
            </a:r>
          </a:p>
          <a:p>
            <a:pPr>
              <a:spcBef>
                <a:spcPct val="30000"/>
              </a:spcBef>
              <a:tabLst>
                <a:tab pos="265113" algn="l"/>
              </a:tabLst>
            </a:pPr>
            <a:r>
              <a:rPr lang="de-DE" sz="2000" i="1" smtClean="0">
                <a:solidFill>
                  <a:srgbClr val="3333FF"/>
                </a:solidFill>
              </a:rPr>
              <a:t>	</a:t>
            </a:r>
            <a:r>
              <a:rPr lang="de-DE" sz="2000" smtClean="0">
                <a:solidFill>
                  <a:srgbClr val="3333FF"/>
                </a:solidFill>
              </a:rPr>
              <a:t>positive</a:t>
            </a:r>
            <a:r>
              <a:rPr lang="de-DE" sz="2000" i="1" smtClean="0">
                <a:solidFill>
                  <a:srgbClr val="3333FF"/>
                </a:solidFill>
              </a:rPr>
              <a:t>_</a:t>
            </a:r>
            <a:r>
              <a:rPr lang="de-DE" sz="2000" smtClean="0">
                <a:solidFill>
                  <a:srgbClr val="3333FF"/>
                </a:solidFill>
              </a:rPr>
              <a:t>times: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starting_time </a:t>
            </a:r>
            <a:r>
              <a:rPr lang="de-DE" sz="2000" smtClean="0">
                <a:solidFill>
                  <a:srgbClr val="3333FF"/>
                </a:solidFill>
              </a:rPr>
              <a:t>&gt;</a:t>
            </a:r>
            <a:r>
              <a:rPr lang="de-DE" sz="2000" i="1" smtClean="0">
                <a:solidFill>
                  <a:srgbClr val="3333FF"/>
                </a:solidFill>
              </a:rPr>
              <a:t> 0 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b="1" smtClean="0">
                <a:solidFill>
                  <a:schemeClr val="accent2"/>
                </a:solidFill>
              </a:rPr>
              <a:t>and</a:t>
            </a:r>
            <a:r>
              <a:rPr lang="de-DE" sz="2000" b="1" smtClean="0"/>
              <a:t>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ending_time </a:t>
            </a:r>
            <a:r>
              <a:rPr lang="de-DE" sz="2000" smtClean="0">
                <a:solidFill>
                  <a:srgbClr val="3333FF"/>
                </a:solidFill>
              </a:rPr>
              <a:t>&gt;</a:t>
            </a:r>
            <a:r>
              <a:rPr lang="de-DE" sz="2000" i="1" smtClean="0">
                <a:solidFill>
                  <a:srgbClr val="3333FF"/>
                </a:solidFill>
              </a:rPr>
              <a:t> 0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endParaRPr lang="de-DE" sz="2000" i="1" smtClean="0">
              <a:solidFill>
                <a:srgbClr val="3333FF"/>
              </a:solidFill>
            </a:endParaRPr>
          </a:p>
          <a:p>
            <a:pPr>
              <a:spcBef>
                <a:spcPct val="30000"/>
              </a:spcBef>
              <a:tabLst>
                <a:tab pos="265113" algn="l"/>
              </a:tabLst>
            </a:pPr>
            <a:r>
              <a:rPr lang="de-DE" sz="2000" smtClean="0">
                <a:solidFill>
                  <a:srgbClr val="3333FF"/>
                </a:solidFill>
              </a:rPr>
              <a:t>	sufficient_duration:</a:t>
            </a:r>
            <a:r>
              <a:rPr lang="de-DE" sz="2000" i="1" smtClean="0">
                <a:solidFill>
                  <a:srgbClr val="3333FF"/>
                </a:solidFill>
              </a:rPr>
              <a:t/>
            </a:r>
            <a:br>
              <a:rPr lang="de-DE" sz="2000" i="1" smtClean="0">
                <a:solidFill>
                  <a:srgbClr val="3333FF"/>
                </a:solidFill>
              </a:rPr>
            </a:br>
            <a:r>
              <a:rPr lang="de-DE" sz="2000" i="1" smtClean="0">
                <a:solidFill>
                  <a:srgbClr val="3333FF"/>
                </a:solidFill>
              </a:rPr>
              <a:t>		ending_time – starting_time </a:t>
            </a:r>
            <a:r>
              <a:rPr lang="de-DE" sz="2000" smtClean="0">
                <a:solidFill>
                  <a:srgbClr val="3333FF"/>
                </a:solidFill>
              </a:rPr>
              <a:t>&gt;=</a:t>
            </a:r>
            <a:r>
              <a:rPr lang="de-DE" sz="2000" i="1" smtClean="0">
                <a:solidFill>
                  <a:srgbClr val="3333FF"/>
                </a:solidFill>
              </a:rPr>
              <a:t> Minimum_duration</a:t>
            </a:r>
          </a:p>
          <a:p>
            <a:pPr>
              <a:lnSpc>
                <a:spcPct val="70000"/>
              </a:lnSpc>
              <a:spcBef>
                <a:spcPct val="30000"/>
              </a:spcBef>
              <a:tabLst>
                <a:tab pos="265113" algn="l"/>
              </a:tabLst>
            </a:pPr>
            <a:r>
              <a:rPr lang="de-DE" sz="2000" i="1" smtClean="0">
                <a:solidFill>
                  <a:srgbClr val="3333FF"/>
                </a:solidFill>
              </a:rPr>
              <a:t>	</a:t>
            </a:r>
            <a:r>
              <a:rPr lang="de-DE" sz="2000" smtClean="0">
                <a:solidFill>
                  <a:srgbClr val="3333FF"/>
                </a:solidFill>
              </a:rPr>
              <a:t>decent_interval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:</a:t>
            </a:r>
            <a:r>
              <a:rPr lang="de-DE" sz="2000" i="1" smtClean="0">
                <a:solidFill>
                  <a:srgbClr val="3333FF"/>
                </a:solidFill>
              </a:rPr>
              <a:t/>
            </a:r>
            <a:br>
              <a:rPr lang="de-DE" sz="2000" i="1" smtClean="0">
                <a:solidFill>
                  <a:srgbClr val="3333FF"/>
                </a:solidFill>
              </a:rPr>
            </a:br>
            <a:r>
              <a:rPr lang="de-DE" sz="2000" i="1" smtClean="0">
                <a:solidFill>
                  <a:srgbClr val="3333FF"/>
                </a:solidFill>
              </a:rPr>
              <a:t>		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next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starting_time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r>
              <a:rPr lang="de-DE" sz="2000" i="1" smtClean="0">
                <a:solidFill>
                  <a:srgbClr val="3333FF"/>
                </a:solidFill>
              </a:rPr>
              <a:t> - ending_time </a:t>
            </a:r>
            <a:r>
              <a:rPr lang="de-DE" sz="2000" smtClean="0">
                <a:solidFill>
                  <a:srgbClr val="3333FF"/>
                </a:solidFill>
              </a:rPr>
              <a:t>&lt;=</a:t>
            </a:r>
            <a:r>
              <a:rPr lang="de-DE" sz="2000" i="1" smtClean="0">
                <a:solidFill>
                  <a:srgbClr val="3333FF"/>
                </a:solidFill>
              </a:rPr>
              <a:t> Maximum_interval</a:t>
            </a:r>
          </a:p>
          <a:p>
            <a:pPr>
              <a:tabLst>
                <a:tab pos="265113" algn="l"/>
              </a:tabLst>
            </a:pPr>
            <a:r>
              <a:rPr lang="de-DE" sz="2000" b="1" smtClean="0">
                <a:solidFill>
                  <a:schemeClr val="accent2"/>
                </a:solidFill>
              </a:rPr>
              <a:t>end</a:t>
            </a:r>
            <a:endParaRPr lang="de-DE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Werbung</a:t>
            </a:r>
            <a:endParaRPr lang="de-DE" dirty="0"/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945521"/>
            <a:ext cx="4175125" cy="5253260"/>
          </a:xfrm>
          <a:prstGeom prst="roundRect">
            <a:avLst>
              <a:gd name="adj" fmla="val 4698"/>
            </a:avLst>
          </a:prstGeom>
          <a:ln>
            <a:solidFill>
              <a:srgbClr val="993300"/>
            </a:solidFill>
          </a:ln>
        </p:spPr>
        <p:txBody>
          <a:bodyPr/>
          <a:lstStyle/>
          <a:p>
            <a:pPr>
              <a:tabLst>
                <a:tab pos="180975" algn="l"/>
                <a:tab pos="542925" algn="l"/>
              </a:tabLst>
            </a:pPr>
            <a:r>
              <a:rPr lang="de-DE" sz="1800" b="1" dirty="0" err="1" smtClean="0">
                <a:solidFill>
                  <a:srgbClr val="000099"/>
                </a:solidFill>
              </a:rPr>
              <a:t>note</a:t>
            </a:r>
            <a:endParaRPr lang="de-DE" sz="1800" dirty="0" smtClean="0">
              <a:solidFill>
                <a:srgbClr val="000099"/>
              </a:solidFill>
            </a:endParaRP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b="1" dirty="0" smtClean="0"/>
              <a:t>	</a:t>
            </a:r>
            <a:r>
              <a:rPr lang="de-DE" sz="1800" dirty="0" smtClean="0">
                <a:solidFill>
                  <a:srgbClr val="990000"/>
                </a:solidFill>
              </a:rPr>
              <a:t>Beschreibung:</a:t>
            </a:r>
            <a:r>
              <a:rPr lang="de-DE" sz="1800" i="1" dirty="0" smtClean="0">
                <a:solidFill>
                  <a:srgbClr val="990000"/>
                </a:solidFill>
              </a:rPr>
              <a:t> </a:t>
            </a: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i="1" dirty="0" smtClean="0">
                <a:solidFill>
                  <a:srgbClr val="990000"/>
                </a:solidFill>
              </a:rPr>
              <a:t>		</a:t>
            </a:r>
            <a:r>
              <a:rPr lang="de-DE" sz="1800" dirty="0" smtClean="0">
                <a:solidFill>
                  <a:srgbClr val="990000"/>
                </a:solidFill>
              </a:rPr>
              <a:t>„</a:t>
            </a:r>
            <a:r>
              <a:rPr lang="de-DE" sz="1800" i="1" dirty="0" smtClean="0">
                <a:solidFill>
                  <a:srgbClr val="990000"/>
                </a:solidFill>
              </a:rPr>
              <a:t>Werbeblock</a:t>
            </a:r>
            <a:r>
              <a:rPr lang="de-DE" sz="1800" dirty="0" smtClean="0">
                <a:solidFill>
                  <a:srgbClr val="990000"/>
                </a:solidFill>
              </a:rPr>
              <a:t>"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b="1" dirty="0" err="1" smtClean="0">
                <a:solidFill>
                  <a:srgbClr val="000099"/>
                </a:solidFill>
              </a:rPr>
              <a:t>deferred</a:t>
            </a:r>
            <a:r>
              <a:rPr lang="de-DE" sz="1800" b="1" dirty="0" smtClean="0"/>
              <a:t> </a:t>
            </a:r>
            <a:r>
              <a:rPr lang="de-DE" sz="1800" b="1" dirty="0" err="1" smtClean="0">
                <a:solidFill>
                  <a:srgbClr val="000099"/>
                </a:solidFill>
              </a:rPr>
              <a:t>class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COMMERCIAL</a:t>
            </a:r>
            <a:r>
              <a:rPr lang="de-DE" sz="1800" i="1" dirty="0" smtClean="0"/>
              <a:t> </a:t>
            </a:r>
            <a:r>
              <a:rPr lang="de-DE" sz="1800" b="1" dirty="0" err="1" smtClean="0">
                <a:solidFill>
                  <a:srgbClr val="000099"/>
                </a:solidFill>
              </a:rPr>
              <a:t>inherit</a:t>
            </a:r>
            <a:endParaRPr lang="de-DE" sz="1800" i="1" dirty="0" smtClean="0">
              <a:solidFill>
                <a:srgbClr val="000099"/>
              </a:solidFill>
            </a:endParaRP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b="1" dirty="0" smtClean="0"/>
              <a:t>	</a:t>
            </a:r>
            <a:r>
              <a:rPr lang="de-DE" sz="1800" i="1" dirty="0" smtClean="0">
                <a:solidFill>
                  <a:srgbClr val="3333FF"/>
                </a:solidFill>
              </a:rPr>
              <a:t>SEGMENT </a:t>
            </a: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b="1" i="1" dirty="0" smtClean="0">
                <a:solidFill>
                  <a:srgbClr val="3333FF"/>
                </a:solidFill>
              </a:rPr>
              <a:t>	</a:t>
            </a:r>
            <a:r>
              <a:rPr lang="de-DE" sz="1800" b="1" dirty="0" err="1" smtClean="0">
                <a:solidFill>
                  <a:srgbClr val="000099"/>
                </a:solidFill>
              </a:rPr>
              <a:t>rename</a:t>
            </a:r>
            <a:r>
              <a:rPr lang="de-DE" sz="1800" b="1" dirty="0" smtClean="0"/>
              <a:t> </a:t>
            </a:r>
            <a:r>
              <a:rPr lang="de-DE" sz="1800" i="1" dirty="0" err="1" smtClean="0">
                <a:solidFill>
                  <a:srgbClr val="3333FF"/>
                </a:solidFill>
              </a:rPr>
              <a:t>sponsor</a:t>
            </a:r>
            <a:r>
              <a:rPr lang="de-DE" sz="1800" b="1" dirty="0" smtClean="0"/>
              <a:t> </a:t>
            </a:r>
            <a:r>
              <a:rPr lang="de-DE" sz="1800" b="1" dirty="0" err="1" smtClean="0">
                <a:solidFill>
                  <a:srgbClr val="000099"/>
                </a:solidFill>
              </a:rPr>
              <a:t>as</a:t>
            </a:r>
            <a:r>
              <a:rPr lang="de-DE" sz="1800" i="1" dirty="0" smtClean="0"/>
              <a:t> </a:t>
            </a:r>
            <a:r>
              <a:rPr lang="de-DE" sz="1800" i="1" dirty="0" err="1" smtClean="0">
                <a:solidFill>
                  <a:srgbClr val="3333FF"/>
                </a:solidFill>
              </a:rPr>
              <a:t>advertizer</a:t>
            </a:r>
            <a:r>
              <a:rPr lang="de-DE" sz="1800" i="1" dirty="0" smtClean="0"/>
              <a:t> </a:t>
            </a:r>
            <a:r>
              <a:rPr lang="de-DE" sz="1800" b="1" dirty="0" smtClean="0">
                <a:solidFill>
                  <a:srgbClr val="000099"/>
                </a:solidFill>
              </a:rPr>
              <a:t>end</a:t>
            </a:r>
            <a:endParaRPr lang="de-DE" sz="1800" i="1" dirty="0" smtClean="0">
              <a:solidFill>
                <a:srgbClr val="000099"/>
              </a:solidFill>
            </a:endParaRPr>
          </a:p>
          <a:p>
            <a:pPr>
              <a:tabLst>
                <a:tab pos="180975" algn="l"/>
                <a:tab pos="542925" algn="l"/>
              </a:tabLst>
            </a:pPr>
            <a:endParaRPr lang="de-DE" sz="1800" b="1" dirty="0" smtClean="0">
              <a:solidFill>
                <a:srgbClr val="000099"/>
              </a:solidFill>
            </a:endParaRP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b="1" dirty="0" err="1" smtClean="0">
                <a:solidFill>
                  <a:srgbClr val="000099"/>
                </a:solidFill>
              </a:rPr>
              <a:t>feature</a:t>
            </a:r>
            <a:endParaRPr lang="de-DE" sz="1800" i="1" dirty="0" smtClean="0">
              <a:solidFill>
                <a:srgbClr val="000099"/>
              </a:solidFill>
            </a:endParaRP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b="1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primary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/>
              <a:t>: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PROGRAM</a:t>
            </a:r>
            <a:r>
              <a:rPr lang="de-DE" sz="1800" i="1" dirty="0" smtClean="0"/>
              <a:t>  </a:t>
            </a:r>
            <a:r>
              <a:rPr lang="de-DE" sz="1800" b="1" dirty="0" err="1" smtClean="0">
                <a:solidFill>
                  <a:srgbClr val="000099"/>
                </a:solidFill>
              </a:rPr>
              <a:t>deferred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	</a:t>
            </a:r>
            <a:r>
              <a:rPr lang="de-DE" sz="1800" dirty="0" smtClean="0">
                <a:solidFill>
                  <a:srgbClr val="990000"/>
                </a:solidFill>
              </a:rPr>
              <a:t>-- Programm, zu </a:t>
            </a:r>
            <a:r>
              <a:rPr lang="de-DE" sz="1800" dirty="0" err="1" smtClean="0">
                <a:solidFill>
                  <a:srgbClr val="990000"/>
                </a:solidFill>
              </a:rPr>
              <a:t>wechem</a:t>
            </a:r>
            <a:r>
              <a:rPr lang="de-DE" sz="1800" dirty="0" smtClean="0">
                <a:solidFill>
                  <a:srgbClr val="990000"/>
                </a:solidFill>
              </a:rPr>
              <a:t> die </a:t>
            </a: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dirty="0" smtClean="0">
                <a:solidFill>
                  <a:srgbClr val="990000"/>
                </a:solidFill>
              </a:rPr>
              <a:t>		-- Werbung gehört.</a:t>
            </a:r>
            <a:br>
              <a:rPr lang="de-DE" sz="1800" dirty="0" smtClean="0">
                <a:solidFill>
                  <a:srgbClr val="990000"/>
                </a:solidFill>
              </a:rPr>
            </a:br>
            <a:r>
              <a:rPr lang="de-DE" sz="1800" dirty="0" smtClean="0">
                <a:solidFill>
                  <a:srgbClr val="990000"/>
                </a:solidFill>
              </a:rPr>
              <a:t>		</a:t>
            </a: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i="1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primary_index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/>
              <a:t>: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INTEGER</a:t>
            </a:r>
            <a:r>
              <a:rPr lang="de-DE" sz="1800" i="1" dirty="0" smtClean="0"/>
              <a:t>  			</a:t>
            </a:r>
            <a:r>
              <a:rPr lang="de-DE" sz="1800" b="1" dirty="0" err="1" smtClean="0">
                <a:solidFill>
                  <a:srgbClr val="000099"/>
                </a:solidFill>
              </a:rPr>
              <a:t>deferred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	</a:t>
            </a:r>
            <a:r>
              <a:rPr lang="de-DE" sz="1800" dirty="0" smtClean="0">
                <a:solidFill>
                  <a:srgbClr val="990000"/>
                </a:solidFill>
              </a:rPr>
              <a:t>-- Primärschlüssel</a:t>
            </a:r>
          </a:p>
          <a:p>
            <a:r>
              <a:rPr lang="de-DE" sz="1400" dirty="0" smtClean="0"/>
              <a:t>	</a:t>
            </a:r>
            <a:endParaRPr lang="de-DE" sz="1400" dirty="0"/>
          </a:p>
        </p:txBody>
      </p:sp>
      <p:sp>
        <p:nvSpPr>
          <p:cNvPr id="86118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6763" y="931862"/>
            <a:ext cx="4389437" cy="5277552"/>
          </a:xfrm>
          <a:prstGeom prst="roundRect">
            <a:avLst>
              <a:gd name="adj" fmla="val 4798"/>
            </a:avLst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85725" indent="-85725"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set_primary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(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</a:t>
            </a:r>
            <a:r>
              <a:rPr lang="en-US" sz="14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smtClean="0"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PROGRAM</a:t>
            </a:r>
            <a:r>
              <a:rPr lang="en-US" sz="18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)</a:t>
            </a:r>
            <a:endParaRPr lang="en-US" sz="18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85725" indent="-85725"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Werbung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zu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p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hinzufügen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.</a:t>
            </a:r>
            <a:endParaRPr lang="en-US" sz="1800" dirty="0">
              <a:solidFill>
                <a:srgbClr val="990000"/>
              </a:solidFill>
              <a:latin typeface="Comic Sans MS" pitchFamily="66" charset="0"/>
              <a:cs typeface="Arial" charset="0"/>
            </a:endParaRPr>
          </a:p>
          <a:p>
            <a:pPr marL="85725" indent="-85725"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	require</a:t>
            </a:r>
            <a:endParaRPr lang="en-US" sz="1800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marL="85725" indent="-85725"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program_exists</a:t>
            </a:r>
            <a:r>
              <a:rPr lang="en-US" sz="1800" dirty="0"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 </a:t>
            </a:r>
            <a:r>
              <a:rPr lang="en-US" sz="1800" dirty="0">
                <a:latin typeface="Comic Sans MS" pitchFamily="66" charset="0"/>
                <a:cs typeface="Arial" charset="0"/>
              </a:rPr>
              <a:t>/=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b="1" i="1" dirty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Void</a:t>
            </a:r>
          </a:p>
          <a:p>
            <a:pPr marL="85725" indent="-85725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same_schedule</a:t>
            </a:r>
            <a:r>
              <a:rPr lang="en-US" sz="1800" dirty="0"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>
                <a:latin typeface="Comic Sans MS" pitchFamily="66" charset="0"/>
                <a:cs typeface="Arial" charset="0"/>
              </a:rPr>
              <a:t> </a:t>
            </a:r>
            <a:endParaRPr lang="en-US" sz="1800" i="1" dirty="0" smtClean="0">
              <a:latin typeface="Comic Sans MS" pitchFamily="66" charset="0"/>
              <a:cs typeface="Arial" charset="0"/>
            </a:endParaRPr>
          </a:p>
          <a:p>
            <a:pPr marL="85725" indent="-85725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	</a:t>
            </a:r>
            <a:r>
              <a:rPr lang="en-US" sz="1800" i="1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</a:t>
            </a:r>
            <a:r>
              <a:rPr lang="en-US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1800" i="1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schedule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 </a:t>
            </a:r>
            <a:r>
              <a:rPr lang="en-US" sz="1800" dirty="0" smtClean="0">
                <a:latin typeface="Comic Sans MS" pitchFamily="66" charset="0"/>
                <a:cs typeface="Arial" charset="0"/>
              </a:rPr>
              <a:t>=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schedule</a:t>
            </a:r>
          </a:p>
          <a:p>
            <a:pPr marL="85725" indent="-85725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i="1" dirty="0" smtClean="0">
                <a:solidFill>
                  <a:srgbClr val="3333FF"/>
                </a:solidFill>
                <a:cs typeface="Arial" charset="0"/>
              </a:rPr>
              <a:t>		</a:t>
            </a:r>
            <a:r>
              <a:rPr lang="en-US" sz="1800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before</a:t>
            </a:r>
            <a:r>
              <a:rPr lang="en-US" sz="1800" dirty="0" smtClean="0">
                <a:latin typeface="Comic Sans MS" pitchFamily="66" charset="0"/>
                <a:cs typeface="Arial" charset="0"/>
              </a:rPr>
              <a:t>:</a:t>
            </a:r>
            <a:endParaRPr lang="en-US" sz="1800" i="1" dirty="0" smtClean="0">
              <a:cs typeface="Arial" charset="0"/>
            </a:endParaRPr>
          </a:p>
          <a:p>
            <a:pPr marL="85725" indent="-85725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	</a:t>
            </a:r>
            <a:r>
              <a:rPr lang="en-US" sz="1800" i="1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</a:t>
            </a:r>
            <a:r>
              <a:rPr lang="en-US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1800" i="1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starting_time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 </a:t>
            </a:r>
            <a:r>
              <a:rPr lang="en-US" sz="1800" dirty="0" smtClean="0">
                <a:latin typeface="Comic Sans MS" pitchFamily="66" charset="0"/>
                <a:cs typeface="Arial" charset="0"/>
              </a:rPr>
              <a:t>&lt;=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starting_time</a:t>
            </a:r>
            <a:endParaRPr lang="en-US" sz="18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85725" indent="-85725"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	deferred</a:t>
            </a:r>
            <a:endParaRPr lang="en-US" sz="1800" i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marL="85725" indent="-85725"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	ensure</a:t>
            </a:r>
            <a:endParaRPr lang="en-US" sz="1800" i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marL="85725" indent="-85725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index_updated</a:t>
            </a:r>
            <a:r>
              <a:rPr lang="en-US" sz="1800" dirty="0"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/>
            </a:r>
            <a:b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</a:b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         </a:t>
            </a: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primary_index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smtClean="0">
                <a:latin typeface="Comic Sans MS" pitchFamily="66" charset="0"/>
                <a:cs typeface="Arial" charset="0"/>
              </a:rPr>
              <a:t>=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</a:t>
            </a:r>
            <a:r>
              <a:rPr lang="en-US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index</a:t>
            </a:r>
            <a:endParaRPr lang="en-US" sz="18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85725" indent="-85725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primary_updated</a:t>
            </a:r>
            <a:r>
              <a:rPr lang="en-US" sz="1800" dirty="0"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primary 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smtClean="0">
                <a:latin typeface="Comic Sans MS" pitchFamily="66" charset="0"/>
                <a:cs typeface="Arial" charset="0"/>
              </a:rPr>
              <a:t>=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</a:t>
            </a:r>
          </a:p>
          <a:p>
            <a:pPr marL="85725" indent="-85725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	end</a:t>
            </a:r>
            <a:endParaRPr lang="en-US" sz="1800" i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Statische Typisierung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6379"/>
            <a:ext cx="8473668" cy="5578559"/>
          </a:xfrm>
        </p:spPr>
        <p:txBody>
          <a:bodyPr/>
          <a:lstStyle/>
          <a:p>
            <a:pPr algn="just" eaLnBrk="1" hangingPunct="1"/>
            <a:r>
              <a:rPr lang="de-DE" b="1" dirty="0" smtClean="0">
                <a:solidFill>
                  <a:srgbClr val="3333FF"/>
                </a:solidFill>
              </a:rPr>
              <a:t>Typsicherer Aufruf</a:t>
            </a:r>
            <a:r>
              <a:rPr lang="de-DE" b="1" dirty="0" smtClean="0">
                <a:solidFill>
                  <a:srgbClr val="990000"/>
                </a:solidFill>
              </a:rPr>
              <a:t> </a:t>
            </a:r>
            <a:r>
              <a:rPr lang="de-DE" dirty="0" smtClean="0">
                <a:solidFill>
                  <a:srgbClr val="990000"/>
                </a:solidFill>
              </a:rPr>
              <a:t>(</a:t>
            </a:r>
            <a:r>
              <a:rPr lang="de-DE" i="1" dirty="0" smtClean="0">
                <a:solidFill>
                  <a:srgbClr val="990000"/>
                </a:solidFill>
              </a:rPr>
              <a:t>type-</a:t>
            </a:r>
            <a:r>
              <a:rPr lang="de-DE" i="1" dirty="0" err="1" smtClean="0">
                <a:solidFill>
                  <a:srgbClr val="990000"/>
                </a:solidFill>
              </a:rPr>
              <a:t>safe</a:t>
            </a:r>
            <a:r>
              <a:rPr lang="de-DE" i="1" dirty="0" smtClean="0">
                <a:solidFill>
                  <a:srgbClr val="990000"/>
                </a:solidFill>
              </a:rPr>
              <a:t> </a:t>
            </a:r>
            <a:r>
              <a:rPr lang="de-DE" i="1" dirty="0" err="1" smtClean="0">
                <a:solidFill>
                  <a:srgbClr val="990000"/>
                </a:solidFill>
              </a:rPr>
              <a:t>call</a:t>
            </a:r>
            <a:r>
              <a:rPr lang="de-DE" sz="1600" i="1" dirty="0" smtClean="0">
                <a:solidFill>
                  <a:srgbClr val="990000"/>
                </a:solidFill>
              </a:rPr>
              <a:t> </a:t>
            </a:r>
            <a:r>
              <a:rPr lang="de-DE" dirty="0" smtClean="0">
                <a:solidFill>
                  <a:srgbClr val="990000"/>
                </a:solidFill>
              </a:rPr>
              <a:t>)</a:t>
            </a:r>
            <a:r>
              <a:rPr lang="de-DE" dirty="0" smtClean="0"/>
              <a:t>: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de-DE" dirty="0" smtClean="0"/>
              <a:t>	Während der Ausführung: ein </a:t>
            </a:r>
            <a:r>
              <a:rPr lang="de-DE" dirty="0" err="1" smtClean="0"/>
              <a:t>Featureaufruf</a:t>
            </a:r>
            <a:r>
              <a:rPr lang="de-DE" dirty="0" smtClean="0"/>
              <a:t> </a:t>
            </a:r>
            <a:r>
              <a:rPr lang="de-DE" i="1" noProof="1" smtClean="0">
                <a:solidFill>
                  <a:srgbClr val="3333FF"/>
                </a:solidFill>
              </a:rPr>
              <a:t>x</a:t>
            </a:r>
            <a:r>
              <a:rPr lang="de-DE" sz="3200" noProof="1" smtClean="0">
                <a:solidFill>
                  <a:srgbClr val="3333FF"/>
                </a:solidFill>
              </a:rPr>
              <a:t>.</a:t>
            </a:r>
            <a:r>
              <a:rPr lang="de-DE" i="1" noProof="1" smtClean="0">
                <a:solidFill>
                  <a:srgbClr val="3333FF"/>
                </a:solidFill>
              </a:rPr>
              <a:t>f</a:t>
            </a:r>
            <a:r>
              <a:rPr lang="de-DE" noProof="1" smtClean="0"/>
              <a:t> , so dass das an </a:t>
            </a:r>
            <a:r>
              <a:rPr lang="de-DE" i="1" noProof="1" smtClean="0">
                <a:solidFill>
                  <a:srgbClr val="3333FF"/>
                </a:solidFill>
              </a:rPr>
              <a:t>x</a:t>
            </a:r>
            <a:r>
              <a:rPr lang="de-DE" noProof="1" smtClean="0"/>
              <a:t> gebundene Objekt ein Feature hat, das </a:t>
            </a:r>
            <a:r>
              <a:rPr lang="de-DE" i="1" noProof="1" smtClean="0">
                <a:solidFill>
                  <a:srgbClr val="3333FF"/>
                </a:solidFill>
              </a:rPr>
              <a:t>f</a:t>
            </a:r>
            <a:r>
              <a:rPr lang="de-DE" noProof="1" smtClean="0"/>
              <a:t>  entspricht.</a:t>
            </a:r>
            <a:endParaRPr lang="de-DE" dirty="0" smtClean="0"/>
          </a:p>
          <a:p>
            <a:pPr marL="896938" lvl="1" indent="-360363" algn="just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de-DE" dirty="0" smtClean="0"/>
              <a:t>				</a:t>
            </a:r>
            <a:r>
              <a:rPr lang="de-DE" sz="1800" dirty="0" smtClean="0"/>
              <a:t>[Verallgemeinerung: Mit Argumenten, </a:t>
            </a:r>
            <a:r>
              <a:rPr lang="de-DE" sz="1800" i="1" noProof="1" smtClean="0">
                <a:solidFill>
                  <a:srgbClr val="3333FF"/>
                </a:solidFill>
              </a:rPr>
              <a:t>x</a:t>
            </a:r>
            <a:r>
              <a:rPr lang="de-DE" noProof="1" smtClean="0">
                <a:solidFill>
                  <a:srgbClr val="3333FF"/>
                </a:solidFill>
              </a:rPr>
              <a:t>.</a:t>
            </a:r>
            <a:r>
              <a:rPr lang="de-DE" sz="1800" i="1" noProof="1" smtClean="0">
                <a:solidFill>
                  <a:srgbClr val="3333FF"/>
                </a:solidFill>
              </a:rPr>
              <a:t>f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>
                <a:solidFill>
                  <a:srgbClr val="3333FF"/>
                </a:solidFill>
              </a:rPr>
              <a:t>(</a:t>
            </a:r>
            <a:r>
              <a:rPr lang="de-DE" sz="1800" i="1" dirty="0" smtClean="0">
                <a:solidFill>
                  <a:srgbClr val="3333FF"/>
                </a:solidFill>
              </a:rPr>
              <a:t>a, b</a:t>
            </a:r>
            <a:r>
              <a:rPr lang="de-DE" sz="1800" dirty="0" smtClean="0">
                <a:solidFill>
                  <a:srgbClr val="3333FF"/>
                </a:solidFill>
              </a:rPr>
              <a:t>) </a:t>
            </a:r>
            <a:r>
              <a:rPr lang="de-DE" sz="1800" dirty="0" smtClean="0"/>
              <a:t>]</a:t>
            </a:r>
          </a:p>
          <a:p>
            <a:pPr algn="just" eaLnBrk="1" hangingPunct="1">
              <a:spcBef>
                <a:spcPts val="0"/>
              </a:spcBef>
            </a:pPr>
            <a:endParaRPr lang="de-DE" b="1" dirty="0" smtClean="0">
              <a:solidFill>
                <a:srgbClr val="3333FF"/>
              </a:solidFill>
            </a:endParaRPr>
          </a:p>
          <a:p>
            <a:pPr algn="just" eaLnBrk="1" hangingPunct="1">
              <a:spcBef>
                <a:spcPts val="0"/>
              </a:spcBef>
            </a:pPr>
            <a:r>
              <a:rPr lang="de-DE" b="1" dirty="0" smtClean="0">
                <a:solidFill>
                  <a:srgbClr val="3333FF"/>
                </a:solidFill>
              </a:rPr>
              <a:t>Überprüfer für statische Typen (type </a:t>
            </a:r>
            <a:r>
              <a:rPr lang="de-DE" b="1" dirty="0" err="1" smtClean="0">
                <a:solidFill>
                  <a:srgbClr val="3333FF"/>
                </a:solidFill>
              </a:rPr>
              <a:t>checker</a:t>
            </a:r>
            <a:r>
              <a:rPr lang="de-DE" b="1" dirty="0" smtClean="0">
                <a:solidFill>
                  <a:srgbClr val="3333FF"/>
                </a:solidFill>
              </a:rPr>
              <a:t>):</a:t>
            </a:r>
            <a:endParaRPr lang="de-DE" dirty="0" smtClean="0">
              <a:solidFill>
                <a:srgbClr val="3333FF"/>
              </a:solidFill>
            </a:endParaRPr>
          </a:p>
          <a:p>
            <a:pPr lvl="1" algn="just">
              <a:buNone/>
            </a:pPr>
            <a:r>
              <a:rPr lang="de-DE" dirty="0" smtClean="0"/>
              <a:t>	Ein auf ein Programm anwendbares Werkzeug (z.B. ein Compiler) das </a:t>
            </a:r>
            <a:r>
              <a:rPr lang="el-GR" dirty="0" smtClean="0"/>
              <a:t>—</a:t>
            </a:r>
            <a:r>
              <a:rPr lang="de-DE" dirty="0" smtClean="0"/>
              <a:t> für alle Programme, die es akzeptiert </a:t>
            </a:r>
            <a:r>
              <a:rPr lang="el-GR" dirty="0" smtClean="0"/>
              <a:t>—</a:t>
            </a:r>
            <a:r>
              <a:rPr lang="de-DE" dirty="0" smtClean="0"/>
              <a:t> garantiert, dass jeder Aufruf in jeder Ausführung </a:t>
            </a:r>
            <a:r>
              <a:rPr lang="de-DE" i="1" dirty="0" smtClean="0">
                <a:solidFill>
                  <a:srgbClr val="990000"/>
                </a:solidFill>
              </a:rPr>
              <a:t>typsicher </a:t>
            </a:r>
            <a:r>
              <a:rPr lang="de-DE" dirty="0" smtClean="0"/>
              <a:t>ist. </a:t>
            </a:r>
          </a:p>
          <a:p>
            <a:pPr algn="just" eaLnBrk="1" hangingPunct="1">
              <a:spcBef>
                <a:spcPts val="0"/>
              </a:spcBef>
            </a:pPr>
            <a:endParaRPr lang="de-DE" b="1" dirty="0" smtClean="0">
              <a:solidFill>
                <a:srgbClr val="3333FF"/>
              </a:solidFill>
            </a:endParaRPr>
          </a:p>
          <a:p>
            <a:pPr algn="just" eaLnBrk="1" hangingPunct="1">
              <a:spcBef>
                <a:spcPts val="0"/>
              </a:spcBef>
            </a:pPr>
            <a:r>
              <a:rPr lang="de-DE" b="1" dirty="0" smtClean="0">
                <a:solidFill>
                  <a:srgbClr val="3333FF"/>
                </a:solidFill>
              </a:rPr>
              <a:t>Statisch typisierte Sprache:</a:t>
            </a:r>
            <a:endParaRPr lang="de-DE" dirty="0" smtClean="0">
              <a:solidFill>
                <a:srgbClr val="3333FF"/>
              </a:solidFill>
            </a:endParaRPr>
          </a:p>
          <a:p>
            <a:pPr marL="896938" lvl="1" indent="-360363" algn="just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de-DE" dirty="0" smtClean="0"/>
              <a:t>	Eine Programmiersprache, für die es möglich ist, einen </a:t>
            </a:r>
            <a:r>
              <a:rPr lang="de-DE" i="1" dirty="0" smtClean="0">
                <a:solidFill>
                  <a:srgbClr val="990000"/>
                </a:solidFill>
              </a:rPr>
              <a:t>Überprüfer für statische Typen </a:t>
            </a:r>
            <a:r>
              <a:rPr lang="de-DE" dirty="0" smtClean="0"/>
              <a:t>zu schreiben.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Werbung (fortgesetzt)</a:t>
            </a:r>
            <a:endParaRPr lang="de-DE" dirty="0"/>
          </a:p>
        </p:txBody>
      </p:sp>
      <p:sp>
        <p:nvSpPr>
          <p:cNvPr id="86118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1939" y="1030915"/>
            <a:ext cx="8424862" cy="2318341"/>
          </a:xfrm>
          <a:prstGeom prst="roundRect">
            <a:avLst>
              <a:gd name="adj" fmla="val 8412"/>
            </a:avLst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invariant</a:t>
            </a:r>
            <a:endParaRPr lang="en-US" sz="2000" i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sz="20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meaningful_primary_index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: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primary_index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=</a:t>
            </a:r>
            <a:r>
              <a:rPr lang="en-US" sz="20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</a:t>
            </a:r>
            <a:r>
              <a:rPr lang="en-US" sz="32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index</a:t>
            </a:r>
            <a:endParaRPr lang="en-US" sz="20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sz="20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primary_before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: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</a:t>
            </a:r>
            <a:r>
              <a:rPr lang="en-US" sz="32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starting_time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&lt;=</a:t>
            </a:r>
            <a:r>
              <a:rPr lang="en-US" sz="20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starting_time</a:t>
            </a:r>
            <a:endParaRPr lang="en-US" sz="20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sz="20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acceptable_sponsor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: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advertizer</a:t>
            </a:r>
            <a:r>
              <a:rPr lang="en-US" sz="32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compatible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(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</a:t>
            </a:r>
            <a:r>
              <a:rPr lang="en-US" sz="32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sponsor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)</a:t>
            </a:r>
            <a:endParaRPr lang="en-US" sz="20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sz="20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acceptable_rating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: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rating 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&lt;=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</a:t>
            </a:r>
            <a:r>
              <a:rPr lang="en-US" sz="32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rating</a:t>
            </a:r>
            <a:endParaRPr lang="en-US" sz="20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23850" y="853478"/>
            <a:ext cx="8424863" cy="5706809"/>
          </a:xfrm>
        </p:spPr>
        <p:txBody>
          <a:bodyPr/>
          <a:lstStyle/>
          <a:p>
            <a:pPr>
              <a:tabLst>
                <a:tab pos="627063" algn="l"/>
                <a:tab pos="1073150" algn="l"/>
                <a:tab pos="1616075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b="1" dirty="0" smtClean="0">
                <a:solidFill>
                  <a:schemeClr val="accent2"/>
                </a:solidFill>
              </a:rPr>
              <a:t> </a:t>
            </a:r>
            <a:r>
              <a:rPr lang="de-DE" sz="1800" b="1" dirty="0" err="1" smtClean="0">
                <a:solidFill>
                  <a:schemeClr val="accent2"/>
                </a:solidFill>
              </a:rPr>
              <a:t>class</a:t>
            </a:r>
            <a:r>
              <a:rPr lang="de-DE" sz="1800" i="1" dirty="0" smtClean="0"/>
              <a:t/>
            </a:r>
            <a:br>
              <a:rPr lang="de-DE" sz="1800" i="1" dirty="0" smtClean="0"/>
            </a:br>
            <a:r>
              <a:rPr lang="de-DE" sz="1800" i="1" dirty="0" smtClean="0"/>
              <a:t>	</a:t>
            </a:r>
            <a:r>
              <a:rPr lang="de-DE" sz="1800" i="1" dirty="0" smtClean="0">
                <a:solidFill>
                  <a:srgbClr val="3333FF"/>
                </a:solidFill>
              </a:rPr>
              <a:t>VAT</a:t>
            </a:r>
            <a:r>
              <a:rPr lang="de-DE" sz="1800" dirty="0" smtClean="0">
                <a:solidFill>
                  <a:srgbClr val="3333FF"/>
                </a:solidFill>
              </a:rPr>
              <a:t> </a:t>
            </a:r>
            <a:endParaRPr lang="de-DE" sz="1800" b="1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inherit</a:t>
            </a:r>
            <a:endParaRPr lang="de-DE" sz="1800" b="1" dirty="0" smtClean="0"/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dirty="0" smtClean="0"/>
              <a:t>	</a:t>
            </a:r>
            <a:r>
              <a:rPr lang="de-DE" sz="1800" i="1" dirty="0" smtClean="0">
                <a:solidFill>
                  <a:srgbClr val="3333FF"/>
                </a:solidFill>
              </a:rPr>
              <a:t>TANK</a:t>
            </a:r>
            <a:r>
              <a:rPr lang="de-DE" sz="1800" dirty="0" smtClean="0">
                <a:solidFill>
                  <a:srgbClr val="3333FF"/>
                </a:solidFill>
              </a:rPr>
              <a:t>		</a:t>
            </a:r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feature</a:t>
            </a:r>
            <a:endParaRPr lang="de-DE" sz="1800" b="1" dirty="0" smtClean="0"/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b="1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in_valve</a:t>
            </a:r>
            <a:r>
              <a:rPr lang="de-DE" sz="1800" dirty="0" smtClean="0">
                <a:solidFill>
                  <a:srgbClr val="3333FF"/>
                </a:solidFill>
              </a:rPr>
              <a:t>, </a:t>
            </a:r>
            <a:r>
              <a:rPr lang="de-DE" sz="1800" i="1" dirty="0" err="1" smtClean="0">
                <a:solidFill>
                  <a:srgbClr val="3333FF"/>
                </a:solidFill>
              </a:rPr>
              <a:t>out_valve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>
                <a:solidFill>
                  <a:srgbClr val="3333FF"/>
                </a:solidFill>
              </a:rPr>
              <a:t>: </a:t>
            </a:r>
            <a:r>
              <a:rPr lang="de-DE" sz="1800" i="1" dirty="0" smtClean="0">
                <a:solidFill>
                  <a:srgbClr val="3333FF"/>
                </a:solidFill>
              </a:rPr>
              <a:t>VALVE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		</a:t>
            </a:r>
            <a:r>
              <a:rPr lang="de-DE" sz="1800" dirty="0" smtClean="0">
                <a:solidFill>
                  <a:srgbClr val="990000"/>
                </a:solidFill>
              </a:rPr>
              <a:t>-- Fülle den Tank.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lnSpc>
                <a:spcPct val="6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dirty="0" smtClean="0"/>
              <a:t>		</a:t>
            </a:r>
            <a:r>
              <a:rPr lang="de-DE" sz="1800" b="1" dirty="0" err="1" smtClean="0">
                <a:solidFill>
                  <a:schemeClr val="accent2"/>
                </a:solidFill>
              </a:rPr>
              <a:t>require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			</a:t>
            </a:r>
            <a:r>
              <a:rPr lang="de-DE" sz="1800" i="1" dirty="0" err="1" smtClean="0">
                <a:solidFill>
                  <a:srgbClr val="3333FF"/>
                </a:solidFill>
              </a:rPr>
              <a:t>in_valve</a:t>
            </a:r>
            <a:r>
              <a:rPr lang="de-DE" sz="2800" i="1" dirty="0" err="1" smtClean="0">
                <a:solidFill>
                  <a:srgbClr val="3333FF"/>
                </a:solidFill>
              </a:rPr>
              <a:t>.</a:t>
            </a:r>
            <a:r>
              <a:rPr lang="de-DE" sz="1800" i="1" dirty="0" err="1" smtClean="0">
                <a:solidFill>
                  <a:srgbClr val="3333FF"/>
                </a:solidFill>
              </a:rPr>
              <a:t>open</a:t>
            </a:r>
            <a:endParaRPr lang="de-DE" sz="1800" i="1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i="1" dirty="0" smtClean="0">
                <a:solidFill>
                  <a:srgbClr val="3333FF"/>
                </a:solidFill>
              </a:rPr>
              <a:t>			</a:t>
            </a:r>
            <a:r>
              <a:rPr lang="de-DE" sz="1800" i="1" dirty="0" err="1" smtClean="0">
                <a:solidFill>
                  <a:srgbClr val="3333FF"/>
                </a:solidFill>
              </a:rPr>
              <a:t>out_valve</a:t>
            </a:r>
            <a:r>
              <a:rPr lang="de-DE" sz="2800" i="1" dirty="0" err="1" smtClean="0">
                <a:solidFill>
                  <a:srgbClr val="3333FF"/>
                </a:solidFill>
              </a:rPr>
              <a:t>.</a:t>
            </a:r>
            <a:r>
              <a:rPr lang="de-DE" sz="1800" i="1" dirty="0" err="1" smtClean="0">
                <a:solidFill>
                  <a:srgbClr val="3333FF"/>
                </a:solidFill>
              </a:rPr>
              <a:t>closed</a:t>
            </a:r>
            <a:endParaRPr lang="de-DE" sz="1800" i="1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i="1" dirty="0" smtClean="0"/>
              <a:t>		</a:t>
            </a: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		</a:t>
            </a:r>
            <a:r>
              <a:rPr lang="de-DE" sz="1800" b="1" dirty="0" err="1" smtClean="0">
                <a:solidFill>
                  <a:schemeClr val="accent2"/>
                </a:solidFill>
              </a:rPr>
              <a:t>ensure</a:t>
            </a:r>
            <a:r>
              <a:rPr lang="de-DE" sz="1800" i="1" dirty="0" smtClean="0"/>
              <a:t/>
            </a:r>
            <a:br>
              <a:rPr lang="de-DE" sz="1800" i="1" dirty="0" smtClean="0"/>
            </a:br>
            <a:r>
              <a:rPr lang="de-DE" sz="1800" i="1" dirty="0" smtClean="0"/>
              <a:t>			</a:t>
            </a:r>
            <a:r>
              <a:rPr lang="de-DE" sz="1800" i="1" dirty="0" err="1" smtClean="0">
                <a:solidFill>
                  <a:srgbClr val="3333FF"/>
                </a:solidFill>
              </a:rPr>
              <a:t>in_valve</a:t>
            </a:r>
            <a:r>
              <a:rPr lang="de-DE" sz="2800" i="1" dirty="0" err="1" smtClean="0">
                <a:solidFill>
                  <a:srgbClr val="3333FF"/>
                </a:solidFill>
              </a:rPr>
              <a:t>.</a:t>
            </a:r>
            <a:r>
              <a:rPr lang="de-DE" sz="1800" i="1" dirty="0" err="1" smtClean="0">
                <a:solidFill>
                  <a:srgbClr val="3333FF"/>
                </a:solidFill>
              </a:rPr>
              <a:t>closed</a:t>
            </a:r>
            <a:endParaRPr lang="de-DE" sz="1800" i="1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i="1" dirty="0" smtClean="0">
                <a:solidFill>
                  <a:srgbClr val="3333FF"/>
                </a:solidFill>
              </a:rPr>
              <a:t>			</a:t>
            </a:r>
            <a:r>
              <a:rPr lang="de-DE" sz="1800" i="1" dirty="0" err="1" smtClean="0">
                <a:solidFill>
                  <a:srgbClr val="3333FF"/>
                </a:solidFill>
              </a:rPr>
              <a:t>out_valve</a:t>
            </a:r>
            <a:r>
              <a:rPr lang="de-DE" sz="2800" i="1" dirty="0" err="1" smtClean="0">
                <a:solidFill>
                  <a:srgbClr val="3333FF"/>
                </a:solidFill>
              </a:rPr>
              <a:t>.</a:t>
            </a:r>
            <a:r>
              <a:rPr lang="de-DE" sz="1800" i="1" dirty="0" err="1" smtClean="0">
                <a:solidFill>
                  <a:srgbClr val="3333FF"/>
                </a:solidFill>
              </a:rPr>
              <a:t>closed</a:t>
            </a:r>
            <a:endParaRPr lang="de-DE" sz="1800" i="1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i="1" dirty="0" smtClean="0">
                <a:solidFill>
                  <a:srgbClr val="3333FF"/>
                </a:solidFill>
              </a:rPr>
              <a:t>			</a:t>
            </a:r>
            <a:r>
              <a:rPr lang="de-DE" sz="1800" i="1" dirty="0" err="1" smtClean="0">
                <a:solidFill>
                  <a:srgbClr val="3333FF"/>
                </a:solidFill>
              </a:rPr>
              <a:t>is_full</a:t>
            </a:r>
            <a:endParaRPr lang="de-DE" sz="1800" b="1" i="1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i="1" dirty="0" smtClean="0"/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endParaRPr lang="de-DE" sz="1050" dirty="0" smtClean="0"/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empty</a:t>
            </a:r>
            <a:r>
              <a:rPr lang="de-DE" sz="1800" dirty="0" smtClean="0">
                <a:solidFill>
                  <a:srgbClr val="3333FF"/>
                </a:solidFill>
              </a:rPr>
              <a:t>, </a:t>
            </a:r>
            <a:r>
              <a:rPr lang="de-DE" sz="1800" i="1" dirty="0" err="1" smtClean="0">
                <a:solidFill>
                  <a:srgbClr val="3333FF"/>
                </a:solidFill>
              </a:rPr>
              <a:t>is_full</a:t>
            </a:r>
            <a:r>
              <a:rPr lang="de-DE" sz="1800" dirty="0" smtClean="0">
                <a:solidFill>
                  <a:srgbClr val="3333FF"/>
                </a:solidFill>
              </a:rPr>
              <a:t>, </a:t>
            </a:r>
            <a:r>
              <a:rPr lang="de-DE" sz="1800" i="1" dirty="0" err="1" smtClean="0">
                <a:solidFill>
                  <a:srgbClr val="3333FF"/>
                </a:solidFill>
              </a:rPr>
              <a:t>is_empty</a:t>
            </a:r>
            <a:r>
              <a:rPr lang="de-DE" sz="1800" dirty="0" smtClean="0">
                <a:solidFill>
                  <a:srgbClr val="3333FF"/>
                </a:solidFill>
              </a:rPr>
              <a:t>, </a:t>
            </a:r>
            <a:r>
              <a:rPr lang="de-DE" sz="1800" i="1" dirty="0" err="1" smtClean="0">
                <a:solidFill>
                  <a:srgbClr val="3333FF"/>
                </a:solidFill>
              </a:rPr>
              <a:t>gauge</a:t>
            </a:r>
            <a:r>
              <a:rPr lang="de-DE" sz="1800" dirty="0" smtClean="0">
                <a:solidFill>
                  <a:srgbClr val="3333FF"/>
                </a:solidFill>
              </a:rPr>
              <a:t>, </a:t>
            </a:r>
            <a:r>
              <a:rPr lang="de-DE" sz="1800" i="1" dirty="0" err="1" smtClean="0">
                <a:solidFill>
                  <a:srgbClr val="3333FF"/>
                </a:solidFill>
              </a:rPr>
              <a:t>maximum</a:t>
            </a:r>
            <a:r>
              <a:rPr lang="de-DE" sz="1800" dirty="0" smtClean="0"/>
              <a:t>, </a:t>
            </a:r>
            <a:r>
              <a:rPr lang="de-DE" sz="1800" dirty="0" smtClean="0">
                <a:solidFill>
                  <a:srgbClr val="990000"/>
                </a:solidFill>
              </a:rPr>
              <a:t>... [Andere Features]</a:t>
            </a:r>
            <a:r>
              <a:rPr lang="de-DE" sz="1800" i="1" dirty="0" smtClean="0">
                <a:solidFill>
                  <a:srgbClr val="990000"/>
                </a:solidFill>
              </a:rPr>
              <a:t> ...</a:t>
            </a:r>
            <a:endParaRPr lang="de-DE" sz="1800" dirty="0" smtClean="0"/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endParaRPr lang="de-DE" sz="11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b="1" dirty="0" smtClean="0">
                <a:solidFill>
                  <a:schemeClr val="accent2"/>
                </a:solidFill>
              </a:rPr>
              <a:t>invariant</a:t>
            </a:r>
            <a:endParaRPr lang="de-DE" sz="1800" b="1" dirty="0" smtClean="0"/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is_full</a:t>
            </a:r>
            <a:r>
              <a:rPr lang="de-DE" sz="1800" dirty="0" smtClean="0"/>
              <a:t> = (</a:t>
            </a:r>
            <a:r>
              <a:rPr lang="de-DE" sz="1800" i="1" dirty="0" err="1" smtClean="0">
                <a:solidFill>
                  <a:srgbClr val="3333FF"/>
                </a:solidFill>
              </a:rPr>
              <a:t>gauge</a:t>
            </a:r>
            <a:r>
              <a:rPr lang="de-DE" sz="1800" dirty="0" smtClean="0"/>
              <a:t> &gt;= 0.97 * </a:t>
            </a:r>
            <a:r>
              <a:rPr lang="de-DE" sz="1800" i="1" dirty="0" err="1" smtClean="0">
                <a:solidFill>
                  <a:srgbClr val="3333FF"/>
                </a:solidFill>
              </a:rPr>
              <a:t>maximum</a:t>
            </a:r>
            <a:r>
              <a:rPr lang="de-DE" sz="1800" dirty="0" smtClean="0"/>
              <a:t>)  </a:t>
            </a:r>
            <a:r>
              <a:rPr lang="de-DE" sz="1800" b="1" dirty="0" err="1" smtClean="0">
                <a:solidFill>
                  <a:schemeClr val="accent2"/>
                </a:solidFill>
              </a:rPr>
              <a:t>and</a:t>
            </a:r>
            <a:r>
              <a:rPr lang="de-DE" sz="1800" b="1" dirty="0" smtClean="0"/>
              <a:t>  </a:t>
            </a:r>
            <a:r>
              <a:rPr lang="de-DE" sz="1800" dirty="0" smtClean="0"/>
              <a:t>(</a:t>
            </a:r>
            <a:r>
              <a:rPr lang="de-DE" sz="1800" i="1" dirty="0" err="1" smtClean="0">
                <a:solidFill>
                  <a:srgbClr val="3333FF"/>
                </a:solidFill>
              </a:rPr>
              <a:t>gauge</a:t>
            </a:r>
            <a:r>
              <a:rPr lang="de-DE" sz="1800" dirty="0" smtClean="0"/>
              <a:t> &lt;= 1.03 * </a:t>
            </a:r>
            <a:r>
              <a:rPr lang="de-DE" sz="1800" i="1" dirty="0" err="1" smtClean="0">
                <a:solidFill>
                  <a:srgbClr val="3333FF"/>
                </a:solidFill>
              </a:rPr>
              <a:t>maximum</a:t>
            </a:r>
            <a:r>
              <a:rPr lang="de-DE" sz="1800" dirty="0" smtClean="0"/>
              <a:t>)</a:t>
            </a:r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endParaRPr lang="de-DE" sz="1800" dirty="0">
              <a:solidFill>
                <a:schemeClr val="accent2"/>
              </a:solidFill>
            </a:endParaRPr>
          </a:p>
        </p:txBody>
      </p:sp>
      <p:sp>
        <p:nvSpPr>
          <p:cNvPr id="86323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Beispiel: Chemisches Kraftwerk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Verträge und Vererbung</a:t>
            </a:r>
            <a:endParaRPr lang="de-DE" dirty="0"/>
          </a:p>
        </p:txBody>
      </p:sp>
      <p:sp>
        <p:nvSpPr>
          <p:cNvPr id="8284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Problem: Was passiert bei Vererbung mit</a:t>
            </a:r>
          </a:p>
          <a:p>
            <a:endParaRPr lang="de-DE" dirty="0" smtClean="0">
              <a:solidFill>
                <a:srgbClr val="CC0000"/>
              </a:solidFill>
            </a:endParaRPr>
          </a:p>
          <a:p>
            <a:pPr lvl="1"/>
            <a:r>
              <a:rPr lang="de-DE" dirty="0" smtClean="0"/>
              <a:t>Klasseninvarianten?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Vor- und Nachbedingungen von Routinen?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Invarianten</a:t>
            </a:r>
            <a:endParaRPr lang="de-DE" dirty="0"/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990000"/>
                </a:solidFill>
              </a:rPr>
              <a:t>Vererbungsregel für Invarianten:</a:t>
            </a:r>
          </a:p>
          <a:p>
            <a:pPr lvl="1"/>
            <a:r>
              <a:rPr lang="de-DE" dirty="0" smtClean="0"/>
              <a:t>Die Invariante einer Klasse beinhaltet automatisch die Invarianten von allen Vorfahren, </a:t>
            </a:r>
            <a:r>
              <a:rPr lang="de-DE" dirty="0" err="1" smtClean="0"/>
              <a:t>ver“und“et</a:t>
            </a:r>
            <a:r>
              <a:rPr lang="de-DE" dirty="0" smtClean="0"/>
              <a:t>.</a:t>
            </a:r>
          </a:p>
          <a:p>
            <a:pPr algn="just">
              <a:spcBef>
                <a:spcPts val="1900"/>
              </a:spcBef>
            </a:pPr>
            <a:r>
              <a:rPr lang="de-DE" dirty="0" smtClean="0"/>
              <a:t>Die kumulierten Invarianten sind in der flachen- und Schnittstellen-Ansicht in Eiffelstudio ersichtlich.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18400" y="2722679"/>
            <a:ext cx="355600" cy="457200"/>
          </a:xfrm>
          <a:prstGeom prst="ellipse">
            <a:avLst/>
          </a:prstGeom>
          <a:solidFill>
            <a:srgbClr val="FF9999"/>
          </a:solidFill>
          <a:ln w="28575" algn="ctr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anchor="ctr">
            <a:spAutoFit/>
          </a:bodyPr>
          <a:lstStyle/>
          <a:p>
            <a:endParaRPr lang="de-CH"/>
          </a:p>
        </p:txBody>
      </p:sp>
      <p:sp>
        <p:nvSpPr>
          <p:cNvPr id="8325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46975" y="2043741"/>
            <a:ext cx="304800" cy="415925"/>
          </a:xfrm>
          <a:prstGeom prst="ellipse">
            <a:avLst/>
          </a:prstGeom>
          <a:solidFill>
            <a:srgbClr val="FF9999"/>
          </a:solidFill>
          <a:ln w="28575" algn="ctr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anchor="ctr">
            <a:spAutoFit/>
          </a:bodyPr>
          <a:lstStyle/>
          <a:p>
            <a:endParaRPr lang="de-CH"/>
          </a:p>
        </p:txBody>
      </p:sp>
      <p:sp>
        <p:nvSpPr>
          <p:cNvPr id="8325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996238" y="5541781"/>
            <a:ext cx="304800" cy="415925"/>
          </a:xfrm>
          <a:prstGeom prst="ellipse">
            <a:avLst/>
          </a:prstGeom>
          <a:solidFill>
            <a:srgbClr val="FF9999"/>
          </a:solidFill>
          <a:ln w="28575" algn="ctr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anchor="ctr">
            <a:spAutoFit/>
          </a:bodyPr>
          <a:lstStyle/>
          <a:p>
            <a:endParaRPr lang="de-CH"/>
          </a:p>
        </p:txBody>
      </p:sp>
      <p:sp>
        <p:nvSpPr>
          <p:cNvPr id="8325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020050" y="4759144"/>
            <a:ext cx="304800" cy="415925"/>
          </a:xfrm>
          <a:prstGeom prst="ellipse">
            <a:avLst/>
          </a:prstGeom>
          <a:solidFill>
            <a:srgbClr val="FF9999"/>
          </a:solidFill>
          <a:ln w="28575" algn="ctr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anchor="ctr">
            <a:spAutoFit/>
          </a:bodyPr>
          <a:lstStyle/>
          <a:p>
            <a:endParaRPr lang="de-CH"/>
          </a:p>
        </p:txBody>
      </p:sp>
      <p:sp>
        <p:nvSpPr>
          <p:cNvPr id="832518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27900" y="4087813"/>
            <a:ext cx="1439863" cy="158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832519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04025" y="1412875"/>
            <a:ext cx="1439863" cy="158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832520" name="Rectangle 8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de-DE" dirty="0" smtClean="0"/>
              <a:t>Verträge und Vererbung</a:t>
            </a:r>
            <a:endParaRPr lang="de-DE" dirty="0"/>
          </a:p>
        </p:txBody>
      </p:sp>
      <p:sp>
        <p:nvSpPr>
          <p:cNvPr id="8325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35375" y="1773238"/>
            <a:ext cx="1800225" cy="0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3252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6084888" y="2060575"/>
            <a:ext cx="884237" cy="1522413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3252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27900" y="4077180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</a:rPr>
              <a:t>r</a:t>
            </a:r>
            <a:endParaRPr lang="en-US" sz="2000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83252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616825" y="4376738"/>
            <a:ext cx="1366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99"/>
                </a:solidFill>
                <a:latin typeface="Comic Sans MS" pitchFamily="66" charset="0"/>
              </a:rPr>
              <a:t>require</a:t>
            </a:r>
          </a:p>
        </p:txBody>
      </p:sp>
      <p:sp>
        <p:nvSpPr>
          <p:cNvPr id="83252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975600" y="4632623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006400"/>
                </a:solidFill>
                <a:latin typeface="Comic Sans MS" pitchFamily="66" charset="0"/>
                <a:sym typeface="Symbol" pitchFamily="18" charset="2"/>
              </a:rPr>
              <a:t></a:t>
            </a:r>
          </a:p>
        </p:txBody>
      </p:sp>
      <p:sp>
        <p:nvSpPr>
          <p:cNvPr id="83252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667625" y="5132653"/>
            <a:ext cx="1214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99"/>
                </a:solidFill>
                <a:latin typeface="Comic Sans MS" pitchFamily="66" charset="0"/>
              </a:rPr>
              <a:t>ensure</a:t>
            </a:r>
          </a:p>
        </p:txBody>
      </p:sp>
      <p:sp>
        <p:nvSpPr>
          <p:cNvPr id="83252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902575" y="5467169"/>
            <a:ext cx="50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6400"/>
                </a:solidFill>
                <a:latin typeface="Comic Sans MS" pitchFamily="66" charset="0"/>
                <a:sym typeface="Symbol" pitchFamily="18" charset="2"/>
              </a:rPr>
              <a:t></a:t>
            </a:r>
          </a:p>
        </p:txBody>
      </p:sp>
      <p:sp>
        <p:nvSpPr>
          <p:cNvPr id="83252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04025" y="1411288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</a:rPr>
              <a:t>r</a:t>
            </a:r>
            <a:endParaRPr lang="en-US" sz="2000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83252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92950" y="1668314"/>
            <a:ext cx="1366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99"/>
                </a:solidFill>
                <a:latin typeface="Comic Sans MS" pitchFamily="66" charset="0"/>
              </a:rPr>
              <a:t>require</a:t>
            </a:r>
          </a:p>
        </p:txBody>
      </p:sp>
      <p:sp>
        <p:nvSpPr>
          <p:cNvPr id="832530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451725" y="1932616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6400"/>
                </a:solidFill>
                <a:latin typeface="Comic Sans MS" pitchFamily="66" charset="0"/>
                <a:sym typeface="Symbol" pitchFamily="18" charset="2"/>
              </a:rPr>
              <a:t></a:t>
            </a:r>
          </a:p>
        </p:txBody>
      </p:sp>
      <p:sp>
        <p:nvSpPr>
          <p:cNvPr id="832531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92950" y="2372172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  <a:latin typeface="Comic Sans MS" pitchFamily="66" charset="0"/>
              </a:rPr>
              <a:t>ensure</a:t>
            </a:r>
          </a:p>
        </p:txBody>
      </p:sp>
      <p:sp>
        <p:nvSpPr>
          <p:cNvPr id="832532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461250" y="2644892"/>
            <a:ext cx="50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006400"/>
                </a:solidFill>
                <a:latin typeface="Comic Sans MS" pitchFamily="66" charset="0"/>
                <a:sym typeface="Symbol" pitchFamily="18" charset="2"/>
              </a:rPr>
              <a:t>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832533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63713" y="191611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</a:rPr>
              <a:t>a1</a:t>
            </a:r>
            <a:r>
              <a:rPr lang="en-US" sz="1400" i="1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</a:rPr>
              <a:t>: 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832534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63713" y="2347913"/>
            <a:ext cx="1295400" cy="453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i="1">
                <a:solidFill>
                  <a:srgbClr val="3333FF"/>
                </a:solidFill>
                <a:latin typeface="Comic Sans MS" pitchFamily="66" charset="0"/>
              </a:rPr>
              <a:t>a1</a:t>
            </a:r>
            <a:r>
              <a:rPr lang="en-US" sz="320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en-US" sz="2000" i="1">
                <a:solidFill>
                  <a:srgbClr val="3333FF"/>
                </a:solidFill>
                <a:latin typeface="Comic Sans MS" pitchFamily="66" charset="0"/>
              </a:rPr>
              <a:t>r </a:t>
            </a:r>
            <a:r>
              <a:rPr lang="en-US" sz="2000">
                <a:solidFill>
                  <a:srgbClr val="3333FF"/>
                </a:solidFill>
                <a:latin typeface="Comic Sans MS" pitchFamily="66" charset="0"/>
              </a:rPr>
              <a:t>(…)</a:t>
            </a:r>
          </a:p>
        </p:txBody>
      </p:sp>
      <p:sp>
        <p:nvSpPr>
          <p:cNvPr id="832535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763713" y="2132013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  <a:latin typeface="Comic Sans MS" pitchFamily="66" charset="0"/>
              </a:rPr>
              <a:t>…</a:t>
            </a:r>
          </a:p>
        </p:txBody>
      </p:sp>
      <p:sp>
        <p:nvSpPr>
          <p:cNvPr id="83253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5502275" y="2060575"/>
            <a:ext cx="365125" cy="15208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32537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14313" y="2938463"/>
            <a:ext cx="4533533" cy="2301716"/>
          </a:xfrm>
          <a:prstGeom prst="roundRect">
            <a:avLst>
              <a:gd name="adj" fmla="val 6718"/>
            </a:avLst>
          </a:prstGeom>
          <a:noFill/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 lIns="72000" tIns="0" rIns="72000" bIns="0">
            <a:spAutoFit/>
          </a:bodyPr>
          <a:lstStyle/>
          <a:p>
            <a:pPr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  <a:cs typeface="Arial" charset="0"/>
              </a:rPr>
              <a:t>Korrekter</a:t>
            </a:r>
            <a:r>
              <a:rPr lang="en-US" sz="2400" dirty="0" smtClean="0">
                <a:latin typeface="Comic Sans MS" pitchFamily="66" charset="0"/>
                <a:cs typeface="Arial" charset="0"/>
              </a:rPr>
              <a:t> </a:t>
            </a:r>
            <a:r>
              <a:rPr lang="en-US" sz="2400" dirty="0" err="1" smtClean="0">
                <a:latin typeface="Comic Sans MS" pitchFamily="66" charset="0"/>
                <a:cs typeface="Arial" charset="0"/>
              </a:rPr>
              <a:t>Aufruf</a:t>
            </a:r>
            <a:r>
              <a:rPr lang="en-US" sz="2400" dirty="0" smtClean="0">
                <a:latin typeface="Comic Sans MS" pitchFamily="66" charset="0"/>
                <a:cs typeface="Arial" charset="0"/>
              </a:rPr>
              <a:t> in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C</a:t>
            </a:r>
            <a:r>
              <a:rPr lang="en-US" sz="2400" dirty="0">
                <a:latin typeface="Comic Sans MS" pitchFamily="66" charset="0"/>
                <a:cs typeface="Arial" charset="0"/>
              </a:rPr>
              <a:t>: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</a:pPr>
            <a:r>
              <a:rPr lang="en-US" sz="24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   </a:t>
            </a: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if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a1</a:t>
            </a:r>
            <a:r>
              <a:rPr lang="en-US" sz="32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2400" i="1" dirty="0">
                <a:solidFill>
                  <a:srgbClr val="0064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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then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</a:pPr>
            <a:r>
              <a:rPr lang="en-US" sz="24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       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a1</a:t>
            </a:r>
            <a:r>
              <a:rPr lang="en-US" sz="32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r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(...)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</a:pPr>
            <a:r>
              <a:rPr lang="en-US" sz="24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           </a:t>
            </a:r>
            <a:r>
              <a:rPr lang="en-US" sz="24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</a:t>
            </a:r>
            <a:r>
              <a:rPr lang="en-US" sz="24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Hier</a:t>
            </a:r>
            <a:r>
              <a:rPr lang="en-US" sz="24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ist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a1</a:t>
            </a:r>
            <a:r>
              <a:rPr lang="en-US" sz="32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2400" i="1" dirty="0">
                <a:solidFill>
                  <a:srgbClr val="0064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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990000"/>
                </a:solidFill>
                <a:cs typeface="Arial" charset="0"/>
              </a:rPr>
              <a:t>erfüllt</a:t>
            </a:r>
            <a:endParaRPr lang="en-US" sz="2400" i="1" dirty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</a:pPr>
            <a:r>
              <a:rPr lang="en-US" sz="24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   </a:t>
            </a: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end</a:t>
            </a:r>
            <a:endParaRPr lang="en-US" sz="24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83253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395204" y="3435169"/>
            <a:ext cx="1055687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</a:rPr>
              <a:t>r </a:t>
            </a:r>
            <a:r>
              <a:rPr lang="en-US" sz="2800" i="1" baseline="30000" dirty="0">
                <a:solidFill>
                  <a:srgbClr val="3333FF"/>
                </a:solidFill>
                <a:latin typeface="Comic Sans MS" pitchFamily="66" charset="0"/>
              </a:rPr>
              <a:t>++</a:t>
            </a:r>
            <a:endParaRPr lang="en-US" sz="2000" i="1" baseline="30000" dirty="0">
              <a:solidFill>
                <a:srgbClr val="3333FF"/>
              </a:solidFill>
              <a:latin typeface="Comic Sans MS" pitchFamily="66" charset="0"/>
            </a:endParaRPr>
          </a:p>
        </p:txBody>
      </p:sp>
      <p:grpSp>
        <p:nvGrpSpPr>
          <p:cNvPr id="2" name="Group 27"/>
          <p:cNvGrpSpPr>
            <a:grpSpLocks/>
          </p:cNvGrpSpPr>
          <p:nvPr>
            <p:custDataLst>
              <p:tags r:id="rId26"/>
            </p:custDataLst>
          </p:nvPr>
        </p:nvGrpSpPr>
        <p:grpSpPr bwMode="auto">
          <a:xfrm>
            <a:off x="2354263" y="1474788"/>
            <a:ext cx="1281112" cy="625475"/>
            <a:chOff x="1483" y="929"/>
            <a:chExt cx="807" cy="394"/>
          </a:xfrm>
        </p:grpSpPr>
        <p:sp>
          <p:nvSpPr>
            <p:cNvPr id="832540" name="Oval 28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549" y="929"/>
              <a:ext cx="735" cy="394"/>
            </a:xfrm>
            <a:prstGeom prst="ellipse">
              <a:avLst/>
            </a:prstGeom>
            <a:solidFill>
              <a:srgbClr val="99FF99"/>
            </a:solidFill>
            <a:ln w="9525" algn="ctr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legacyPerspectiveBottomRight" fov="0">
                <a:rot lat="0" lon="0" rev="0"/>
              </a:camera>
              <a:lightRig rig="threePt" dir="b"/>
            </a:scene3d>
            <a:sp3d>
              <a:bevelT w="254000"/>
              <a:bevelB w="381000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de-CH">
                <a:solidFill>
                  <a:srgbClr val="3333FF"/>
                </a:solidFill>
              </a:endParaRPr>
            </a:p>
          </p:txBody>
        </p:sp>
        <p:sp>
          <p:nvSpPr>
            <p:cNvPr id="832541" name="Text Box 2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483" y="982"/>
              <a:ext cx="807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3333FF"/>
                  </a:solidFill>
                  <a:latin typeface="Comic Sans MS" pitchFamily="66" charset="0"/>
                </a:rPr>
                <a:t>C</a:t>
              </a:r>
              <a:endParaRPr lang="en-US" sz="2400">
                <a:solidFill>
                  <a:srgbClr val="3333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30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5313363" y="1419225"/>
            <a:ext cx="1281112" cy="625475"/>
            <a:chOff x="1483" y="929"/>
            <a:chExt cx="807" cy="394"/>
          </a:xfrm>
        </p:grpSpPr>
        <p:sp>
          <p:nvSpPr>
            <p:cNvPr id="832543" name="Oval 3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549" y="929"/>
              <a:ext cx="735" cy="394"/>
            </a:xfrm>
            <a:prstGeom prst="ellipse">
              <a:avLst/>
            </a:prstGeom>
            <a:solidFill>
              <a:srgbClr val="99FF99"/>
            </a:solidFill>
            <a:ln w="9525" algn="ctr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legacyPerspectiveBottomRight" fov="0">
                <a:rot lat="0" lon="0" rev="0"/>
              </a:camera>
              <a:lightRig rig="threePt" dir="b"/>
            </a:scene3d>
            <a:sp3d>
              <a:bevelT w="254000"/>
              <a:bevelB w="381000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de-CH">
                <a:solidFill>
                  <a:srgbClr val="3333FF"/>
                </a:solidFill>
              </a:endParaRPr>
            </a:p>
          </p:txBody>
        </p:sp>
        <p:sp>
          <p:nvSpPr>
            <p:cNvPr id="832544" name="Text Box 3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483" y="982"/>
              <a:ext cx="807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3333FF"/>
                  </a:solidFill>
                  <a:latin typeface="Comic Sans MS" pitchFamily="66" charset="0"/>
                </a:rPr>
                <a:t>A</a:t>
              </a:r>
              <a:endParaRPr lang="en-US" sz="2400">
                <a:solidFill>
                  <a:srgbClr val="3333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" name="Group 33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>
            <a:off x="4740755" y="3572983"/>
            <a:ext cx="1281112" cy="625475"/>
            <a:chOff x="1483" y="929"/>
            <a:chExt cx="807" cy="394"/>
          </a:xfrm>
        </p:grpSpPr>
        <p:sp>
          <p:nvSpPr>
            <p:cNvPr id="832546" name="Oval 34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549" y="929"/>
              <a:ext cx="735" cy="394"/>
            </a:xfrm>
            <a:prstGeom prst="ellipse">
              <a:avLst/>
            </a:prstGeom>
            <a:solidFill>
              <a:srgbClr val="99FF99"/>
            </a:solidFill>
            <a:ln w="9525" algn="ctr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legacyPerspectiveBottomRight">
                <a:rot lat="0" lon="0" rev="0"/>
              </a:camera>
              <a:lightRig rig="threePt" dir="b"/>
            </a:scene3d>
            <a:sp3d>
              <a:bevelT w="254000"/>
              <a:bevelB w="381000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de-CH">
                <a:solidFill>
                  <a:srgbClr val="3333FF"/>
                </a:solidFill>
              </a:endParaRPr>
            </a:p>
          </p:txBody>
        </p:sp>
        <p:sp>
          <p:nvSpPr>
            <p:cNvPr id="832547" name="Text Box 3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483" y="982"/>
              <a:ext cx="807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 dirty="0">
                  <a:solidFill>
                    <a:srgbClr val="3333FF"/>
                  </a:solidFill>
                  <a:latin typeface="Comic Sans MS" pitchFamily="66" charset="0"/>
                </a:rPr>
                <a:t>D</a:t>
              </a:r>
              <a:endParaRPr lang="en-US" sz="2400" dirty="0">
                <a:solidFill>
                  <a:srgbClr val="3333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" name="Group 36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6178550" y="3595688"/>
            <a:ext cx="1281113" cy="625475"/>
            <a:chOff x="1483" y="929"/>
            <a:chExt cx="807" cy="394"/>
          </a:xfrm>
        </p:grpSpPr>
        <p:sp>
          <p:nvSpPr>
            <p:cNvPr id="832549" name="Oval 37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549" y="929"/>
              <a:ext cx="735" cy="394"/>
            </a:xfrm>
            <a:prstGeom prst="ellipse">
              <a:avLst/>
            </a:prstGeom>
            <a:solidFill>
              <a:srgbClr val="99FF99"/>
            </a:solidFill>
            <a:ln w="9525" algn="ctr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legacyPerspectiveBottomRight" fov="0">
                <a:rot lat="0" lon="0" rev="0"/>
              </a:camera>
              <a:lightRig rig="threePt" dir="b"/>
            </a:scene3d>
            <a:sp3d>
              <a:bevelT w="254000"/>
              <a:bevelB w="381000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de-CH">
                <a:solidFill>
                  <a:srgbClr val="3333FF"/>
                </a:solidFill>
              </a:endParaRPr>
            </a:p>
          </p:txBody>
        </p:sp>
        <p:sp>
          <p:nvSpPr>
            <p:cNvPr id="832550" name="Text Box 38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483" y="982"/>
              <a:ext cx="807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3333FF"/>
                  </a:solidFill>
                  <a:latin typeface="Comic Sans MS" pitchFamily="66" charset="0"/>
                </a:rPr>
                <a:t>B</a:t>
              </a:r>
              <a:endParaRPr lang="en-US" sz="2400">
                <a:solidFill>
                  <a:srgbClr val="3333FF"/>
                </a:solidFill>
                <a:latin typeface="Comic Sans MS" pitchFamily="66" charset="0"/>
              </a:endParaRPr>
            </a:p>
          </p:txBody>
        </p:sp>
      </p:grpSp>
      <p:sp>
        <p:nvSpPr>
          <p:cNvPr id="46" name="Text Box 54"/>
          <p:cNvSpPr txBox="1">
            <a:spLocks noChangeArrowheads="1"/>
          </p:cNvSpPr>
          <p:nvPr/>
        </p:nvSpPr>
        <p:spPr bwMode="auto">
          <a:xfrm>
            <a:off x="5233092" y="5469073"/>
            <a:ext cx="1921688" cy="1129308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+mn-lt"/>
              </a:rPr>
              <a:t>   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Klient</a:t>
            </a:r>
            <a:r>
              <a:rPr lang="en-US" sz="1600" dirty="0" smtClean="0">
                <a:solidFill>
                  <a:schemeClr val="accent2"/>
                </a:solidFill>
                <a:latin typeface="+mn-lt"/>
              </a:rPr>
              <a:t> von </a:t>
            </a:r>
          </a:p>
          <a:p>
            <a:r>
              <a:rPr lang="en-US" sz="1600" dirty="0" smtClean="0">
                <a:solidFill>
                  <a:schemeClr val="accent2"/>
                </a:solidFill>
                <a:latin typeface="+mn-lt"/>
              </a:rPr>
              <a:t>   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erbt</a:t>
            </a:r>
            <a:r>
              <a:rPr lang="en-US" sz="1600" dirty="0" smtClean="0">
                <a:solidFill>
                  <a:schemeClr val="accent2"/>
                </a:solidFill>
                <a:latin typeface="+mn-lt"/>
              </a:rPr>
              <a:t> von</a:t>
            </a:r>
          </a:p>
          <a:p>
            <a:r>
              <a:rPr lang="en-US" sz="1600" dirty="0" smtClean="0">
                <a:solidFill>
                  <a:schemeClr val="accent2"/>
                </a:solidFill>
                <a:latin typeface="+mn-lt"/>
              </a:rPr>
              <a:t>++   Redefinition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rot="5400000" flipH="1" flipV="1">
            <a:off x="5295193" y="6034964"/>
            <a:ext cx="298534" cy="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ine 4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5312299" y="5669729"/>
            <a:ext cx="360000" cy="0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8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" fill="hold"/>
                                        <p:tgtEl>
                                          <p:spTgt spid="83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" fill="hold"/>
                                        <p:tgtEl>
                                          <p:spTgt spid="8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3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3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3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3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83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83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83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83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83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83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entr" presetSubtype="0" repeatCount="200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32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32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325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3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repeatCount="200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32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32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32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3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514" grpId="0" animBg="1"/>
      <p:bldP spid="832515" grpId="0" animBg="1"/>
      <p:bldP spid="832516" grpId="0" animBg="1"/>
      <p:bldP spid="832517" grpId="0" animBg="1"/>
      <p:bldP spid="832518" grpId="0" animBg="1"/>
      <p:bldP spid="832521" grpId="0" animBg="1"/>
      <p:bldP spid="832522" grpId="0" animBg="1"/>
      <p:bldP spid="832523" grpId="0"/>
      <p:bldP spid="832524" grpId="0"/>
      <p:bldP spid="832525" grpId="0"/>
      <p:bldP spid="832526" grpId="0"/>
      <p:bldP spid="832527" grpId="0"/>
      <p:bldP spid="832536" grpId="0" animBg="1"/>
      <p:bldP spid="832537" grpId="0" animBg="1"/>
      <p:bldP spid="832538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smtClean="0"/>
              <a:t>Neudeklarierungsregel für Zusicherungen</a:t>
            </a:r>
            <a:endParaRPr lang="de-DE" dirty="0"/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990000"/>
                </a:solidFill>
              </a:rPr>
              <a:t>Wenn eine Routine neu deklariert wird, darf man nur:</a:t>
            </a:r>
          </a:p>
          <a:p>
            <a:endParaRPr lang="de-DE" dirty="0" smtClean="0">
              <a:solidFill>
                <a:srgbClr val="CC0000"/>
              </a:solidFill>
            </a:endParaRPr>
          </a:p>
          <a:p>
            <a:pPr lvl="1"/>
            <a:r>
              <a:rPr lang="de-DE" dirty="0" smtClean="0"/>
              <a:t>Die Vorbedingung beibehalten oder schwächen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Die Nachbedingung beibehalten oder stärken</a:t>
            </a:r>
            <a:endParaRPr lang="de-DE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16013" y="2853166"/>
            <a:ext cx="3167062" cy="871537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8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sz="2200" dirty="0" smtClean="0"/>
              <a:t>Eine simple Sprachregel genügt!</a:t>
            </a:r>
          </a:p>
          <a:p>
            <a:endParaRPr lang="de-DE" sz="2200" dirty="0" smtClean="0"/>
          </a:p>
          <a:p>
            <a:r>
              <a:rPr lang="de-DE" sz="2200" dirty="0" err="1" smtClean="0"/>
              <a:t>Redefinierte</a:t>
            </a:r>
            <a:r>
              <a:rPr lang="de-DE" sz="2200" dirty="0" smtClean="0"/>
              <a:t> Versionen dürfen keine Vertragsklausel haben (Dann bleiben die Zusicherungen gleich) oder</a:t>
            </a:r>
          </a:p>
          <a:p>
            <a:endParaRPr lang="de-DE" sz="2200" dirty="0" smtClean="0"/>
          </a:p>
          <a:p>
            <a:r>
              <a:rPr lang="de-DE" sz="2200" dirty="0" smtClean="0"/>
              <a:t>	</a:t>
            </a:r>
            <a:r>
              <a:rPr lang="de-DE" sz="2200" b="1" dirty="0" err="1" smtClean="0">
                <a:solidFill>
                  <a:srgbClr val="000099"/>
                </a:solidFill>
              </a:rPr>
              <a:t>require</a:t>
            </a:r>
            <a:r>
              <a:rPr lang="de-DE" sz="2200" b="1" dirty="0" smtClean="0">
                <a:solidFill>
                  <a:srgbClr val="000099"/>
                </a:solidFill>
              </a:rPr>
              <a:t> </a:t>
            </a:r>
            <a:r>
              <a:rPr lang="de-DE" sz="2200" b="1" dirty="0" err="1" smtClean="0">
                <a:solidFill>
                  <a:srgbClr val="000099"/>
                </a:solidFill>
              </a:rPr>
              <a:t>else</a:t>
            </a:r>
            <a:r>
              <a:rPr lang="de-DE" sz="2200" dirty="0" smtClean="0">
                <a:solidFill>
                  <a:srgbClr val="000099"/>
                </a:solidFill>
              </a:rPr>
              <a:t> </a:t>
            </a:r>
            <a:r>
              <a:rPr lang="de-DE" sz="2200" i="1" dirty="0" err="1" smtClean="0">
                <a:solidFill>
                  <a:srgbClr val="3333FF"/>
                </a:solidFill>
              </a:rPr>
              <a:t>new_pre</a:t>
            </a:r>
            <a:endParaRPr lang="de-DE" sz="2200" i="1" dirty="0" smtClean="0">
              <a:solidFill>
                <a:srgbClr val="3333FF"/>
              </a:solidFill>
            </a:endParaRPr>
          </a:p>
          <a:p>
            <a:r>
              <a:rPr lang="de-DE" sz="2200" dirty="0" smtClean="0"/>
              <a:t>	</a:t>
            </a:r>
            <a:r>
              <a:rPr lang="de-DE" sz="2200" b="1" dirty="0" err="1" smtClean="0">
                <a:solidFill>
                  <a:srgbClr val="000099"/>
                </a:solidFill>
              </a:rPr>
              <a:t>ensure</a:t>
            </a:r>
            <a:r>
              <a:rPr lang="de-DE" sz="2200" b="1" dirty="0" smtClean="0">
                <a:solidFill>
                  <a:srgbClr val="000099"/>
                </a:solidFill>
              </a:rPr>
              <a:t> </a:t>
            </a:r>
            <a:r>
              <a:rPr lang="de-DE" sz="2200" b="1" dirty="0" err="1" smtClean="0">
                <a:solidFill>
                  <a:srgbClr val="000099"/>
                </a:solidFill>
              </a:rPr>
              <a:t>then</a:t>
            </a:r>
            <a:r>
              <a:rPr lang="de-DE" sz="2200" dirty="0" smtClean="0">
                <a:solidFill>
                  <a:srgbClr val="000099"/>
                </a:solidFill>
              </a:rPr>
              <a:t> </a:t>
            </a:r>
            <a:r>
              <a:rPr lang="de-DE" sz="2200" i="1" dirty="0" err="1" smtClean="0">
                <a:solidFill>
                  <a:srgbClr val="3333FF"/>
                </a:solidFill>
              </a:rPr>
              <a:t>new_post</a:t>
            </a:r>
            <a:endParaRPr lang="de-DE" sz="2200" i="1" dirty="0" smtClean="0">
              <a:solidFill>
                <a:srgbClr val="3333FF"/>
              </a:solidFill>
            </a:endParaRPr>
          </a:p>
          <a:p>
            <a:r>
              <a:rPr lang="de-DE" sz="2200" dirty="0" smtClean="0"/>
              <a:t>	</a:t>
            </a:r>
          </a:p>
          <a:p>
            <a:r>
              <a:rPr lang="de-DE" sz="2200" dirty="0" smtClean="0"/>
              <a:t>Die resultierenden Zusicherungen sind:</a:t>
            </a:r>
          </a:p>
          <a:p>
            <a:pPr lvl="1"/>
            <a:r>
              <a:rPr lang="de-DE" sz="2200" i="1" dirty="0" err="1" smtClean="0">
                <a:solidFill>
                  <a:srgbClr val="3333FF"/>
                </a:solidFill>
              </a:rPr>
              <a:t>original_precondition</a:t>
            </a:r>
            <a:r>
              <a:rPr lang="de-DE" sz="2200" dirty="0" smtClean="0"/>
              <a:t> </a:t>
            </a:r>
            <a:r>
              <a:rPr lang="de-DE" sz="2200" b="1" dirty="0" err="1" smtClean="0">
                <a:solidFill>
                  <a:schemeClr val="accent2"/>
                </a:solidFill>
              </a:rPr>
              <a:t>or</a:t>
            </a:r>
            <a:r>
              <a:rPr lang="de-DE" sz="2200" i="1" dirty="0" smtClean="0"/>
              <a:t> </a:t>
            </a:r>
            <a:r>
              <a:rPr lang="de-DE" sz="2200" i="1" dirty="0" err="1" smtClean="0">
                <a:solidFill>
                  <a:srgbClr val="3333FF"/>
                </a:solidFill>
              </a:rPr>
              <a:t>new_pre</a:t>
            </a:r>
            <a:endParaRPr lang="de-DE" sz="2200" i="1" dirty="0" smtClean="0">
              <a:solidFill>
                <a:srgbClr val="3333FF"/>
              </a:solidFill>
            </a:endParaRPr>
          </a:p>
          <a:p>
            <a:pPr lvl="1">
              <a:buFont typeface="Wingdings" pitchFamily="2" charset="2"/>
              <a:buNone/>
            </a:pPr>
            <a:endParaRPr lang="de-DE" sz="2200" i="1" dirty="0" smtClean="0">
              <a:solidFill>
                <a:srgbClr val="006400"/>
              </a:solidFill>
            </a:endParaRPr>
          </a:p>
          <a:p>
            <a:pPr lvl="1"/>
            <a:r>
              <a:rPr lang="de-DE" sz="2200" i="1" dirty="0" err="1" smtClean="0">
                <a:solidFill>
                  <a:srgbClr val="3333FF"/>
                </a:solidFill>
              </a:rPr>
              <a:t>original_postcondition</a:t>
            </a:r>
            <a:r>
              <a:rPr lang="de-DE" sz="2200" dirty="0" smtClean="0"/>
              <a:t> </a:t>
            </a:r>
            <a:r>
              <a:rPr lang="de-DE" sz="2200" b="1" dirty="0" err="1" smtClean="0">
                <a:solidFill>
                  <a:schemeClr val="accent2"/>
                </a:solidFill>
              </a:rPr>
              <a:t>and</a:t>
            </a:r>
            <a:r>
              <a:rPr lang="de-DE" sz="2200" dirty="0" smtClean="0"/>
              <a:t> </a:t>
            </a:r>
            <a:r>
              <a:rPr lang="de-DE" sz="2200" i="1" dirty="0" err="1" smtClean="0">
                <a:solidFill>
                  <a:srgbClr val="3333FF"/>
                </a:solidFill>
              </a:rPr>
              <a:t>new_post</a:t>
            </a:r>
            <a:endParaRPr lang="de-DE" sz="2200" i="1" dirty="0">
              <a:solidFill>
                <a:srgbClr val="3333FF"/>
              </a:solidFill>
            </a:endParaRPr>
          </a:p>
        </p:txBody>
      </p:sp>
      <p:sp>
        <p:nvSpPr>
          <p:cNvPr id="836612" name="Rectangle 4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241002" y="110380"/>
            <a:ext cx="8394998" cy="435600"/>
          </a:xfrm>
        </p:spPr>
        <p:txBody>
          <a:bodyPr/>
          <a:lstStyle/>
          <a:p>
            <a:r>
              <a:rPr lang="de-DE" sz="2700" dirty="0" smtClean="0"/>
              <a:t>Neudeklarierungsregel für Zusicherungen in Eiffel</a:t>
            </a:r>
            <a:endParaRPr lang="de-DE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Was wir gesehen haben</a:t>
            </a:r>
            <a:endParaRPr lang="de-DE" dirty="0"/>
          </a:p>
        </p:txBody>
      </p:sp>
      <p:sp>
        <p:nvSpPr>
          <p:cNvPr id="842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Aufgeschobene Klassen in ihre Rolle in Softwareanalyse und –</a:t>
            </a:r>
            <a:r>
              <a:rPr lang="de-DE" dirty="0" err="1" smtClean="0"/>
              <a:t>entwurf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dirty="0" smtClean="0"/>
              <a:t>Verträge und Vererbung</a:t>
            </a:r>
          </a:p>
          <a:p>
            <a:endParaRPr lang="de-DE" dirty="0" smtClean="0"/>
          </a:p>
          <a:p>
            <a:r>
              <a:rPr lang="de-DE" dirty="0" smtClean="0"/>
              <a:t>Den „tatsächlichen“ Typen eines Objektes herausfinden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Der Gebrauch von </a:t>
            </a:r>
            <a:r>
              <a:rPr lang="de-DE" dirty="0" err="1" smtClean="0"/>
              <a:t>Generizität</a:t>
            </a:r>
            <a:endParaRPr lang="de-DE" dirty="0" smtClean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i="1" dirty="0" smtClean="0">
                <a:solidFill>
                  <a:srgbClr val="3333FF"/>
                </a:solidFill>
              </a:rPr>
              <a:t>LIST</a:t>
            </a:r>
            <a:r>
              <a:rPr lang="de-DE" dirty="0" smtClean="0">
                <a:solidFill>
                  <a:srgbClr val="3333FF"/>
                </a:solidFill>
              </a:rPr>
              <a:t>  [</a:t>
            </a:r>
            <a:r>
              <a:rPr lang="de-DE" i="1" dirty="0" smtClean="0">
                <a:solidFill>
                  <a:srgbClr val="3333FF"/>
                </a:solidFill>
              </a:rPr>
              <a:t>STADT </a:t>
            </a:r>
            <a:r>
              <a:rPr lang="de-DE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/>
            <a:r>
              <a:rPr lang="de-DE" i="1" dirty="0" smtClean="0">
                <a:solidFill>
                  <a:srgbClr val="3333FF"/>
                </a:solidFill>
              </a:rPr>
              <a:t>LIST</a:t>
            </a:r>
            <a:r>
              <a:rPr lang="de-DE" dirty="0" smtClean="0">
                <a:solidFill>
                  <a:srgbClr val="3333FF"/>
                </a:solidFill>
              </a:rPr>
              <a:t>  [</a:t>
            </a:r>
            <a:r>
              <a:rPr lang="de-DE" i="1" dirty="0" smtClean="0">
                <a:solidFill>
                  <a:srgbClr val="3333FF"/>
                </a:solidFill>
              </a:rPr>
              <a:t>LIST</a:t>
            </a:r>
            <a:r>
              <a:rPr lang="de-DE" dirty="0" smtClean="0">
                <a:solidFill>
                  <a:srgbClr val="3333FF"/>
                </a:solidFill>
              </a:rPr>
              <a:t>  [</a:t>
            </a:r>
            <a:r>
              <a:rPr lang="de-DE" i="1" dirty="0" smtClean="0">
                <a:solidFill>
                  <a:srgbClr val="3333FF"/>
                </a:solidFill>
              </a:rPr>
              <a:t>STADT </a:t>
            </a:r>
            <a:r>
              <a:rPr lang="de-DE" dirty="0" smtClean="0">
                <a:solidFill>
                  <a:srgbClr val="3333FF"/>
                </a:solidFill>
              </a:rPr>
              <a:t>]]</a:t>
            </a:r>
          </a:p>
          <a:p>
            <a:pPr eaLnBrk="1" hangingPunct="1"/>
            <a:r>
              <a:rPr lang="de-DE" dirty="0" smtClean="0"/>
              <a:t>…</a:t>
            </a:r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Ein Typ ist nicht länger das Gleiche wie eine Klasse!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(Aber ein Typ </a:t>
            </a:r>
            <a:r>
              <a:rPr lang="de-DE" b="1" dirty="0" smtClean="0">
                <a:solidFill>
                  <a:srgbClr val="990000"/>
                </a:solidFill>
              </a:rPr>
              <a:t>basiert</a:t>
            </a:r>
            <a:r>
              <a:rPr lang="de-DE" dirty="0" smtClean="0"/>
              <a:t> weiterhin auf einer Klasse.)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ein Typ?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594725" cy="888482"/>
          </a:xfrm>
        </p:spPr>
        <p:txBody>
          <a:bodyPr/>
          <a:lstStyle/>
          <a:p>
            <a:r>
              <a:rPr lang="de-DE" dirty="0" smtClean="0"/>
              <a:t>(Um die ganze Sache etwas einfacher zu halten, nehmen wir an, dass jede Klasse keinen oder genau einen generischen Parameter hat.)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95891" y="2272360"/>
            <a:ext cx="8594725" cy="55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ist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von</a:t>
            </a:r>
            <a:r>
              <a:rPr kumimoji="0" lang="fr-FR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einer</a:t>
            </a:r>
            <a:r>
              <a:rPr kumimoji="0" lang="fr-FR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der </a:t>
            </a:r>
            <a:r>
              <a:rPr kumimoji="0" lang="fr-FR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folgenden</a:t>
            </a:r>
            <a:r>
              <a:rPr kumimoji="0" lang="fr-FR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</a:t>
            </a:r>
            <a:r>
              <a:rPr kumimoji="0" lang="fr-FR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Arten</a:t>
            </a:r>
            <a:r>
              <a:rPr kumimoji="0" lang="fr-FR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4315" y="3143217"/>
            <a:ext cx="8594725" cy="487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6575" marR="0" lvl="1" indent="-3619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fr-FR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C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, </a:t>
            </a: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wobei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fr-FR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C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lang="fr-FR" kern="0" dirty="0" smtClean="0">
                <a:latin typeface="+mn-lt"/>
              </a:rPr>
              <a:t>der Name </a:t>
            </a:r>
            <a:r>
              <a:rPr lang="fr-FR" kern="0" dirty="0" err="1" smtClean="0">
                <a:latin typeface="+mn-lt"/>
              </a:rPr>
              <a:t>einer</a:t>
            </a:r>
            <a:r>
              <a:rPr lang="fr-FR" kern="0" dirty="0" smtClean="0">
                <a:latin typeface="+mn-lt"/>
              </a:rPr>
              <a:t> </a:t>
            </a:r>
            <a:r>
              <a:rPr lang="fr-FR" kern="0" dirty="0" err="1" smtClean="0">
                <a:solidFill>
                  <a:srgbClr val="990000"/>
                </a:solidFill>
                <a:latin typeface="+mn-lt"/>
              </a:rPr>
              <a:t>nicht</a:t>
            </a:r>
            <a:r>
              <a:rPr lang="fr-FR" kern="0" dirty="0" smtClean="0">
                <a:solidFill>
                  <a:srgbClr val="990000"/>
                </a:solidFill>
                <a:latin typeface="+mn-lt"/>
              </a:rPr>
              <a:t>-</a:t>
            </a:r>
            <a:r>
              <a:rPr lang="fr-FR" kern="0" dirty="0" err="1" smtClean="0">
                <a:solidFill>
                  <a:srgbClr val="990000"/>
                </a:solidFill>
                <a:latin typeface="+mn-lt"/>
              </a:rPr>
              <a:t>generischen</a:t>
            </a:r>
            <a:r>
              <a:rPr lang="fr-FR" kern="0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fr-FR" kern="0" dirty="0" err="1" smtClean="0">
                <a:latin typeface="+mn-lt"/>
              </a:rPr>
              <a:t>Klasse</a:t>
            </a:r>
            <a:r>
              <a:rPr lang="fr-FR" kern="0" dirty="0" smtClean="0">
                <a:latin typeface="+mn-lt"/>
              </a:rPr>
              <a:t> </a:t>
            </a:r>
            <a:r>
              <a:rPr lang="fr-FR" kern="0" dirty="0" err="1" smtClean="0">
                <a:latin typeface="+mn-lt"/>
              </a:rPr>
              <a:t>ist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42544" y="4066947"/>
            <a:ext cx="8594725" cy="888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27063" lvl="1" indent="-446088">
              <a:lnSpc>
                <a:spcPct val="120000"/>
              </a:lnSpc>
              <a:spcBef>
                <a:spcPct val="20000"/>
              </a:spcBef>
              <a:buClr>
                <a:srgbClr val="8B0000"/>
              </a:buClr>
              <a:buSzPct val="80000"/>
              <a:buFont typeface="Wingdings" pitchFamily="2" charset="2"/>
              <a:buChar char="Ø"/>
            </a:pPr>
            <a:r>
              <a:rPr kumimoji="0" lang="fr-FR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D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[</a:t>
            </a:r>
            <a:r>
              <a:rPr kumimoji="0" lang="fr-FR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T</a:t>
            </a:r>
            <a:r>
              <a:rPr kumimoji="0" lang="fr-FR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]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, </a:t>
            </a: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wobei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fr-FR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D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der Name </a:t>
            </a: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einer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lang="fr-FR" kern="0" dirty="0" err="1" smtClean="0">
                <a:solidFill>
                  <a:srgbClr val="990000"/>
                </a:solidFill>
                <a:latin typeface="+mn-lt"/>
              </a:rPr>
              <a:t>generischen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Klasse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und</a:t>
            </a:r>
            <a:r>
              <a:rPr lang="fr-FR" i="1" kern="0" dirty="0" smtClean="0">
                <a:solidFill>
                  <a:srgbClr val="3333FF"/>
                </a:solidFill>
              </a:rPr>
              <a:t>T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 </a:t>
            </a: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ein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          </a:t>
            </a:r>
            <a:r>
              <a:rPr kumimoji="0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ist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82495" y="2274432"/>
            <a:ext cx="740021" cy="447871"/>
          </a:xfrm>
          <a:prstGeom prst="roundRect">
            <a:avLst/>
          </a:prstGeom>
          <a:solidFill>
            <a:srgbClr val="66FF99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0" tIns="0" rIns="0" bIns="0" rtlCol="0" anchor="ctr">
            <a:flatTx/>
          </a:bodyPr>
          <a:lstStyle/>
          <a:p>
            <a:pPr algn="ctr">
              <a:spcBef>
                <a:spcPts val="0"/>
              </a:spcBef>
            </a:pPr>
            <a:r>
              <a:rPr lang="fr-FR" dirty="0" err="1" smtClean="0"/>
              <a:t>Typ</a:t>
            </a:r>
            <a:endParaRPr lang="fr-FR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2471147" y="4539161"/>
            <a:ext cx="743428" cy="447871"/>
          </a:xfrm>
          <a:prstGeom prst="roundRect">
            <a:avLst/>
          </a:prstGeom>
          <a:solidFill>
            <a:srgbClr val="66FF99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0" tIns="0" rIns="0" bIns="0" rtlCol="0" anchor="ctr">
            <a:flatTx/>
          </a:bodyPr>
          <a:lstStyle/>
          <a:p>
            <a:pPr algn="ctr">
              <a:spcBef>
                <a:spcPts val="0"/>
              </a:spcBef>
            </a:pPr>
            <a:r>
              <a:rPr lang="fr-FR" dirty="0" err="1" smtClean="0"/>
              <a:t>Typ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2933382" y="5835463"/>
            <a:ext cx="1366565" cy="378691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 bwMode="auto">
          <a:xfrm>
            <a:off x="2419926" y="1496312"/>
            <a:ext cx="526473" cy="378691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Eine generische Klasse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878114"/>
            <a:ext cx="8594725" cy="2844141"/>
          </a:xfrm>
        </p:spPr>
        <p:txBody>
          <a:bodyPr/>
          <a:lstStyle/>
          <a:p>
            <a:pPr eaLnBrk="1" hangingPunct="1"/>
            <a:r>
              <a:rPr lang="de-DE" dirty="0" smtClean="0"/>
              <a:t>	</a:t>
            </a:r>
          </a:p>
          <a:p>
            <a:pPr eaLnBrk="1" hangingPunct="1">
              <a:lnSpc>
                <a:spcPct val="130000"/>
              </a:lnSpc>
            </a:pPr>
            <a:r>
              <a:rPr lang="de-DE" sz="2800" b="1" dirty="0" err="1" smtClean="0">
                <a:solidFill>
                  <a:srgbClr val="000099"/>
                </a:solidFill>
              </a:rPr>
              <a:t>class</a:t>
            </a:r>
            <a:r>
              <a:rPr lang="de-DE" sz="2800" i="1" dirty="0" smtClean="0"/>
              <a:t> </a:t>
            </a:r>
            <a:r>
              <a:rPr lang="de-DE" sz="2800" i="1" dirty="0" smtClean="0">
                <a:solidFill>
                  <a:srgbClr val="3333FF"/>
                </a:solidFill>
              </a:rPr>
              <a:t>LIST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rgbClr val="3333FF"/>
                </a:solidFill>
              </a:rPr>
              <a:t>[ </a:t>
            </a:r>
            <a:r>
              <a:rPr lang="de-DE" sz="2800" i="1" dirty="0" smtClean="0">
                <a:solidFill>
                  <a:srgbClr val="3333FF"/>
                </a:solidFill>
              </a:rPr>
              <a:t>G  </a:t>
            </a:r>
            <a:r>
              <a:rPr lang="de-DE" sz="2800" dirty="0" smtClean="0">
                <a:solidFill>
                  <a:srgbClr val="3333FF"/>
                </a:solidFill>
              </a:rPr>
              <a:t>]</a:t>
            </a:r>
            <a:r>
              <a:rPr lang="de-DE" sz="2800" dirty="0" smtClean="0"/>
              <a:t>  </a:t>
            </a:r>
            <a:r>
              <a:rPr lang="de-DE" sz="2800" b="1" dirty="0" err="1" smtClean="0">
                <a:solidFill>
                  <a:srgbClr val="000099"/>
                </a:solidFill>
              </a:rPr>
              <a:t>feature</a:t>
            </a:r>
            <a:r>
              <a:rPr lang="de-DE" sz="2800" i="1" dirty="0" smtClean="0"/>
              <a:t/>
            </a:r>
            <a:br>
              <a:rPr lang="de-DE" sz="2800" i="1" dirty="0" smtClean="0"/>
            </a:br>
            <a:r>
              <a:rPr lang="de-DE" sz="2800" i="1" dirty="0" smtClean="0"/>
              <a:t>	</a:t>
            </a:r>
            <a:r>
              <a:rPr lang="de-DE" sz="2800" i="1" dirty="0" err="1" smtClean="0">
                <a:solidFill>
                  <a:srgbClr val="3333FF"/>
                </a:solidFill>
              </a:rPr>
              <a:t>extend</a:t>
            </a:r>
            <a:r>
              <a:rPr lang="de-DE" sz="2800" dirty="0" smtClean="0">
                <a:solidFill>
                  <a:srgbClr val="3333FF"/>
                </a:solidFill>
              </a:rPr>
              <a:t> (</a:t>
            </a:r>
            <a:r>
              <a:rPr lang="de-DE" sz="2800" i="1" dirty="0" smtClean="0">
                <a:solidFill>
                  <a:srgbClr val="3333FF"/>
                </a:solidFill>
              </a:rPr>
              <a:t>x </a:t>
            </a:r>
            <a:r>
              <a:rPr lang="de-DE" sz="2800" dirty="0" smtClean="0">
                <a:solidFill>
                  <a:srgbClr val="3333FF"/>
                </a:solidFill>
              </a:rPr>
              <a:t>: </a:t>
            </a:r>
            <a:r>
              <a:rPr lang="de-DE" sz="2800" i="1" dirty="0" smtClean="0">
                <a:solidFill>
                  <a:srgbClr val="3333FF"/>
                </a:solidFill>
              </a:rPr>
              <a:t>G </a:t>
            </a:r>
            <a:r>
              <a:rPr lang="de-DE" sz="2800" dirty="0" smtClean="0">
                <a:solidFill>
                  <a:srgbClr val="3333FF"/>
                </a:solidFill>
              </a:rPr>
              <a:t>)</a:t>
            </a:r>
            <a:r>
              <a:rPr lang="de-DE" sz="2800" i="1" dirty="0" smtClean="0">
                <a:solidFill>
                  <a:srgbClr val="3333FF"/>
                </a:solidFill>
              </a:rPr>
              <a:t>  </a:t>
            </a:r>
            <a:r>
              <a:rPr lang="de-DE" sz="2800" dirty="0" smtClean="0">
                <a:solidFill>
                  <a:srgbClr val="3333FF"/>
                </a:solidFill>
              </a:rPr>
              <a:t>...	</a:t>
            </a:r>
            <a:r>
              <a:rPr lang="de-DE" sz="2800" i="1" dirty="0" smtClean="0">
                <a:solidFill>
                  <a:srgbClr val="3333FF"/>
                </a:solidFill>
              </a:rPr>
              <a:t/>
            </a:r>
            <a:br>
              <a:rPr lang="de-DE" sz="2800" i="1" dirty="0" smtClean="0">
                <a:solidFill>
                  <a:srgbClr val="3333FF"/>
                </a:solidFill>
              </a:rPr>
            </a:br>
            <a:r>
              <a:rPr lang="de-DE" sz="2800" i="1" dirty="0" smtClean="0">
                <a:solidFill>
                  <a:srgbClr val="3333FF"/>
                </a:solidFill>
              </a:rPr>
              <a:t>	last </a:t>
            </a:r>
            <a:r>
              <a:rPr lang="de-DE" sz="2800" dirty="0" smtClean="0">
                <a:solidFill>
                  <a:srgbClr val="3333FF"/>
                </a:solidFill>
              </a:rPr>
              <a:t>: </a:t>
            </a:r>
            <a:r>
              <a:rPr lang="de-DE" sz="2800" i="1" dirty="0" smtClean="0">
                <a:solidFill>
                  <a:srgbClr val="3333FF"/>
                </a:solidFill>
              </a:rPr>
              <a:t>G  </a:t>
            </a:r>
            <a:r>
              <a:rPr lang="de-DE" sz="2800" dirty="0" smtClean="0">
                <a:solidFill>
                  <a:srgbClr val="3333FF"/>
                </a:solidFill>
              </a:rPr>
              <a:t>...	</a:t>
            </a:r>
            <a:r>
              <a:rPr lang="de-DE" sz="2800" i="1" dirty="0" smtClean="0"/>
              <a:t/>
            </a:r>
            <a:br>
              <a:rPr lang="de-DE" sz="2800" i="1" dirty="0" smtClean="0"/>
            </a:br>
            <a:r>
              <a:rPr lang="de-DE" sz="2800" b="1" dirty="0" smtClean="0">
                <a:solidFill>
                  <a:srgbClr val="000099"/>
                </a:solidFill>
              </a:rPr>
              <a:t>end</a:t>
            </a:r>
          </a:p>
          <a:p>
            <a:pPr eaLnBrk="1" hangingPunct="1"/>
            <a:endParaRPr lang="de-DE" dirty="0" smtClean="0"/>
          </a:p>
        </p:txBody>
      </p:sp>
      <p:sp>
        <p:nvSpPr>
          <p:cNvPr id="37897" name="Text Box 5"/>
          <p:cNvSpPr txBox="1">
            <a:spLocks noChangeArrowheads="1"/>
          </p:cNvSpPr>
          <p:nvPr/>
        </p:nvSpPr>
        <p:spPr bwMode="auto">
          <a:xfrm>
            <a:off x="3997842" y="533051"/>
            <a:ext cx="4890977" cy="510778"/>
          </a:xfrm>
          <a:prstGeom prst="wedgeRoundRectCallout">
            <a:avLst>
              <a:gd name="adj1" fmla="val -72592"/>
              <a:gd name="adj2" fmla="val 141801"/>
              <a:gd name="adj3" fmla="val 16667"/>
            </a:avLst>
          </a:prstGeom>
          <a:solidFill>
            <a:srgbClr val="99FF99"/>
          </a:solidFill>
          <a:ln w="12700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rgbClr val="990000"/>
                </a:solidFill>
                <a:latin typeface="+mn-lt"/>
              </a:rPr>
              <a:t>Formaler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990000"/>
                </a:solidFill>
                <a:latin typeface="+mn-lt"/>
              </a:rPr>
              <a:t>generischer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Parameter</a:t>
            </a:r>
            <a:endParaRPr lang="en-US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0152" y="4073237"/>
            <a:ext cx="8423564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Um die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Klasse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zu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verwenden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: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Benutzen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Sie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eine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990000"/>
                </a:solidFill>
                <a:latin typeface="Comic Sans MS"/>
              </a:rPr>
              <a:t>generische</a:t>
            </a:r>
            <a:r>
              <a:rPr lang="en-US" kern="0" dirty="0" smtClean="0">
                <a:solidFill>
                  <a:srgbClr val="99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990000"/>
                </a:solidFill>
                <a:latin typeface="Comic Sans MS"/>
              </a:rPr>
              <a:t>Ableitung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,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z.B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.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endParaRPr lang="en-US" kern="0" dirty="0" smtClean="0">
              <a:solidFill>
                <a:srgbClr val="000000"/>
              </a:solidFill>
              <a:latin typeface="Comic Sans MS"/>
            </a:endParaRP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kern="0" dirty="0" smtClean="0">
                <a:solidFill>
                  <a:srgbClr val="3333FF"/>
                </a:solidFill>
                <a:latin typeface="Comic Sans MS"/>
              </a:rPr>
              <a:t>	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sz="2800" i="1" kern="0" dirty="0" err="1" smtClean="0">
                <a:solidFill>
                  <a:srgbClr val="3333FF"/>
                </a:solidFill>
                <a:latin typeface="Comic Sans MS"/>
              </a:rPr>
              <a:t>städte</a:t>
            </a:r>
            <a:r>
              <a:rPr lang="en-US" sz="1800" i="1" kern="0" dirty="0" smtClean="0">
                <a:solidFill>
                  <a:srgbClr val="3333FF"/>
                </a:solidFill>
                <a:latin typeface="Comic Sans MS"/>
              </a:rPr>
              <a:t> </a:t>
            </a:r>
            <a:r>
              <a:rPr lang="en-US" sz="2800" kern="0" dirty="0" smtClean="0">
                <a:solidFill>
                  <a:srgbClr val="3333FF"/>
                </a:solidFill>
                <a:latin typeface="Comic Sans MS"/>
              </a:rPr>
              <a:t>: </a:t>
            </a:r>
            <a:r>
              <a:rPr lang="en-US" sz="2800" i="1" kern="0" dirty="0" smtClean="0">
                <a:solidFill>
                  <a:srgbClr val="3333FF"/>
                </a:solidFill>
                <a:latin typeface="Comic Sans MS"/>
              </a:rPr>
              <a:t>LIST</a:t>
            </a:r>
            <a:r>
              <a:rPr lang="en-US" sz="2800" kern="0" dirty="0" smtClean="0">
                <a:solidFill>
                  <a:srgbClr val="3333FF"/>
                </a:solidFill>
                <a:latin typeface="Comic Sans MS"/>
              </a:rPr>
              <a:t> [ </a:t>
            </a:r>
            <a:r>
              <a:rPr lang="en-US" sz="2800" i="1" kern="0" dirty="0" smtClean="0">
                <a:solidFill>
                  <a:srgbClr val="3333FF"/>
                </a:solidFill>
                <a:latin typeface="Comic Sans MS"/>
              </a:rPr>
              <a:t>STADT  </a:t>
            </a:r>
            <a:r>
              <a:rPr lang="en-US" sz="2800" kern="0" dirty="0" smtClean="0">
                <a:solidFill>
                  <a:srgbClr val="3333FF"/>
                </a:solidFill>
                <a:latin typeface="Comic Sans MS"/>
              </a:rPr>
              <a:t>]</a:t>
            </a:r>
          </a:p>
          <a:p>
            <a:endParaRPr lang="en-US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548959" y="4918049"/>
            <a:ext cx="5595042" cy="510778"/>
          </a:xfrm>
          <a:prstGeom prst="wedgeRoundRectCallout">
            <a:avLst>
              <a:gd name="adj1" fmla="val -45371"/>
              <a:gd name="adj2" fmla="val 116210"/>
              <a:gd name="adj3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rgbClr val="990000"/>
                </a:solidFill>
                <a:latin typeface="+mn-lt"/>
              </a:rPr>
              <a:t>Tatsächlicher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990000"/>
                </a:solidFill>
                <a:latin typeface="+mn-lt"/>
              </a:rPr>
              <a:t>generischer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Parameter</a:t>
            </a:r>
            <a:endParaRPr lang="en-US" dirty="0">
              <a:solidFill>
                <a:srgbClr val="99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37897" grpId="0" animBg="1"/>
      <p:bldP spid="14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Erinnerung: Die duale Natur von Klassen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915" y="834189"/>
            <a:ext cx="8713787" cy="562621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Eine Klasse ist ein Modul.</a:t>
            </a:r>
          </a:p>
          <a:p>
            <a:pPr>
              <a:lnSpc>
                <a:spcPct val="90000"/>
              </a:lnSpc>
            </a:pPr>
            <a:endParaRPr lang="de-DE" dirty="0" smtClean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Eine Klasse ist ein Typ*.</a:t>
            </a:r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dirty="0" smtClean="0"/>
              <a:t>Eine Klasse als Modul:</a:t>
            </a:r>
          </a:p>
          <a:p>
            <a:pPr lvl="1">
              <a:lnSpc>
                <a:spcPct val="90000"/>
              </a:lnSpc>
            </a:pPr>
            <a:r>
              <a:rPr lang="de-DE" dirty="0" smtClean="0"/>
              <a:t>Gruppiert Menge von verwandten </a:t>
            </a:r>
            <a:r>
              <a:rPr lang="de-DE" dirty="0" smtClean="0">
                <a:solidFill>
                  <a:srgbClr val="990000"/>
                </a:solidFill>
              </a:rPr>
              <a:t>Diensten</a:t>
            </a:r>
          </a:p>
          <a:p>
            <a:pPr lvl="1">
              <a:lnSpc>
                <a:spcPct val="90000"/>
              </a:lnSpc>
            </a:pPr>
            <a:r>
              <a:rPr lang="de-DE" dirty="0" smtClean="0"/>
              <a:t>Erzwingt das </a:t>
            </a:r>
            <a:r>
              <a:rPr lang="de-DE" dirty="0" smtClean="0">
                <a:solidFill>
                  <a:srgbClr val="990000"/>
                </a:solidFill>
              </a:rPr>
              <a:t>Geheimnisprinzip </a:t>
            </a:r>
            <a:r>
              <a:rPr lang="de-DE" dirty="0" smtClean="0"/>
              <a:t>(nicht jeder Dienst kann von </a:t>
            </a:r>
            <a:r>
              <a:rPr lang="de-DE" dirty="0" err="1" smtClean="0"/>
              <a:t>ausserhalb</a:t>
            </a:r>
            <a:r>
              <a:rPr lang="de-DE" dirty="0" smtClean="0"/>
              <a:t> genutzt werden)</a:t>
            </a:r>
          </a:p>
          <a:p>
            <a:pPr lvl="1">
              <a:lnSpc>
                <a:spcPct val="90000"/>
              </a:lnSpc>
            </a:pPr>
            <a:r>
              <a:rPr lang="de-DE" dirty="0" smtClean="0"/>
              <a:t>Hat </a:t>
            </a:r>
            <a:r>
              <a:rPr lang="de-DE" dirty="0" smtClean="0">
                <a:solidFill>
                  <a:srgbClr val="990000"/>
                </a:solidFill>
              </a:rPr>
              <a:t>Klienten</a:t>
            </a:r>
            <a:r>
              <a:rPr lang="de-DE" dirty="0" smtClean="0"/>
              <a:t> (Module, die sie benutzen) und Versorger (Module, die sie benutzt)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Eine Klasse als Typ:</a:t>
            </a:r>
          </a:p>
          <a:p>
            <a:pPr lvl="1">
              <a:lnSpc>
                <a:spcPct val="90000"/>
              </a:lnSpc>
            </a:pPr>
            <a:r>
              <a:rPr lang="de-DE" dirty="0" smtClean="0"/>
              <a:t>Bezeichnet mögliche </a:t>
            </a:r>
            <a:r>
              <a:rPr lang="de-DE" dirty="0" smtClean="0">
                <a:solidFill>
                  <a:srgbClr val="990000"/>
                </a:solidFill>
              </a:rPr>
              <a:t>Laufzeitwerte</a:t>
            </a:r>
            <a:r>
              <a:rPr lang="de-DE" dirty="0" smtClean="0"/>
              <a:t> (Objekte und Referenzen), die </a:t>
            </a:r>
            <a:r>
              <a:rPr lang="de-DE" dirty="0" smtClean="0">
                <a:solidFill>
                  <a:srgbClr val="990000"/>
                </a:solidFill>
              </a:rPr>
              <a:t>Instanzen</a:t>
            </a:r>
            <a:r>
              <a:rPr lang="de-DE" dirty="0" smtClean="0"/>
              <a:t> des Typs</a:t>
            </a:r>
          </a:p>
          <a:p>
            <a:pPr lvl="1">
              <a:lnSpc>
                <a:spcPct val="90000"/>
              </a:lnSpc>
            </a:pPr>
            <a:r>
              <a:rPr lang="de-DE" dirty="0" smtClean="0"/>
              <a:t>Kann für Deklaration von </a:t>
            </a:r>
            <a:r>
              <a:rPr lang="de-DE" dirty="0" smtClean="0">
                <a:solidFill>
                  <a:srgbClr val="990000"/>
                </a:solidFill>
              </a:rPr>
              <a:t>Entitäten</a:t>
            </a:r>
            <a:r>
              <a:rPr lang="de-DE" dirty="0" smtClean="0"/>
              <a:t> benutzt werden (die solche Werte repräsentieren)</a:t>
            </a:r>
            <a:endParaRPr lang="de-DE" dirty="0"/>
          </a:p>
        </p:txBody>
      </p:sp>
      <p:sp>
        <p:nvSpPr>
          <p:cNvPr id="132100" name="AutoShape 4"/>
          <p:cNvSpPr>
            <a:spLocks noChangeArrowheads="1"/>
          </p:cNvSpPr>
          <p:nvPr/>
        </p:nvSpPr>
        <p:spPr bwMode="auto">
          <a:xfrm>
            <a:off x="5713112" y="1231212"/>
            <a:ext cx="3061002" cy="980349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algn="ctr"/>
            <a:r>
              <a:rPr lang="en-US" sz="1800" dirty="0" smtClean="0">
                <a:solidFill>
                  <a:srgbClr val="990000"/>
                </a:solidFill>
              </a:rPr>
              <a:t>* </a:t>
            </a:r>
            <a:r>
              <a:rPr lang="en-US" sz="1800" dirty="0" smtClean="0"/>
              <a:t>Oder </a:t>
            </a:r>
            <a:r>
              <a:rPr lang="en-US" sz="1800" dirty="0" err="1" smtClean="0"/>
              <a:t>ein</a:t>
            </a:r>
            <a:r>
              <a:rPr lang="en-US" sz="1800" dirty="0" smtClean="0"/>
              <a:t> </a:t>
            </a:r>
            <a:r>
              <a:rPr lang="en-US" sz="1800" dirty="0" err="1" smtClean="0"/>
              <a:t>Typ</a:t>
            </a:r>
            <a:r>
              <a:rPr lang="en-US" sz="1800" dirty="0" smtClean="0"/>
              <a:t>-Muster</a:t>
            </a:r>
            <a:br>
              <a:rPr lang="en-US" sz="1800" dirty="0" smtClean="0"/>
            </a:br>
            <a:r>
              <a:rPr lang="en-US" sz="1800" dirty="0" smtClean="0"/>
              <a:t>(</a:t>
            </a:r>
            <a:r>
              <a:rPr lang="en-US" sz="1800" i="1" dirty="0" smtClean="0">
                <a:solidFill>
                  <a:srgbClr val="990000"/>
                </a:solidFill>
              </a:rPr>
              <a:t>template</a:t>
            </a:r>
            <a:r>
              <a:rPr lang="en-US" sz="1800" dirty="0" smtClean="0"/>
              <a:t>)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 (</a:t>
            </a:r>
            <a:r>
              <a:rPr lang="en-US" sz="1800" dirty="0" err="1" smtClean="0"/>
              <a:t>siehe</a:t>
            </a:r>
            <a:r>
              <a:rPr lang="en-US" sz="1800" dirty="0" smtClean="0"/>
              <a:t> </a:t>
            </a:r>
            <a:r>
              <a:rPr lang="en-US" sz="1800" dirty="0" err="1" smtClean="0"/>
              <a:t>Generizität</a:t>
            </a:r>
            <a:r>
              <a:rPr lang="en-US" sz="1800" dirty="0" smtClean="0"/>
              <a:t>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147786"/>
            <a:ext cx="9017000" cy="435655"/>
          </a:xfrm>
        </p:spPr>
        <p:txBody>
          <a:bodyPr/>
          <a:lstStyle/>
          <a:p>
            <a:r>
              <a:rPr lang="de-DE" sz="2400" dirty="0" smtClean="0"/>
              <a:t>Erinnerung: Wie die beiden Ansichten zusammenpassen</a:t>
            </a:r>
            <a:endParaRPr lang="de-D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Klasse, als </a:t>
            </a:r>
            <a:r>
              <a:rPr lang="de-DE" i="1" dirty="0" smtClean="0"/>
              <a:t>Modul</a:t>
            </a:r>
            <a:r>
              <a:rPr lang="de-DE" dirty="0" smtClean="0"/>
              <a:t> gesehen:</a:t>
            </a:r>
          </a:p>
          <a:p>
            <a:pPr marL="536575" lvl="1" indent="0">
              <a:buNone/>
            </a:pPr>
            <a:r>
              <a:rPr lang="de-DE" dirty="0" smtClean="0"/>
              <a:t>gruppiert eine Menge von Diensten (die </a:t>
            </a:r>
            <a:r>
              <a:rPr lang="de-DE" dirty="0" smtClean="0">
                <a:solidFill>
                  <a:srgbClr val="990000"/>
                </a:solidFill>
              </a:rPr>
              <a:t>Features</a:t>
            </a:r>
            <a:r>
              <a:rPr lang="de-DE" dirty="0" smtClean="0"/>
              <a:t> der Klasse),</a:t>
            </a:r>
          </a:p>
          <a:p>
            <a:pPr marL="536575" lvl="1" indent="0">
              <a:buNone/>
            </a:pPr>
            <a:r>
              <a:rPr lang="de-DE" dirty="0" smtClean="0"/>
              <a:t>die genau den auf die Instanzen der Klasse (als </a:t>
            </a:r>
            <a:r>
              <a:rPr lang="de-DE" i="1" dirty="0" smtClean="0"/>
              <a:t>Typ</a:t>
            </a:r>
            <a:r>
              <a:rPr lang="de-DE" dirty="0" smtClean="0"/>
              <a:t> gesehen) anwendbaren Operationen entsprechen.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(Beispiel: die Klasse </a:t>
            </a:r>
            <a:r>
              <a:rPr lang="de-DE" i="1" dirty="0" smtClean="0">
                <a:solidFill>
                  <a:srgbClr val="3333FF"/>
                </a:solidFill>
              </a:rPr>
              <a:t>BUS</a:t>
            </a:r>
            <a:r>
              <a:rPr lang="de-DE" dirty="0" smtClean="0"/>
              <a:t>, Features </a:t>
            </a:r>
            <a:r>
              <a:rPr lang="de-DE" i="1" dirty="0" err="1" smtClean="0">
                <a:solidFill>
                  <a:srgbClr val="3333FF"/>
                </a:solidFill>
              </a:rPr>
              <a:t>stop</a:t>
            </a:r>
            <a:r>
              <a:rPr lang="de-DE" dirty="0" smtClean="0"/>
              <a:t>, </a:t>
            </a:r>
            <a:r>
              <a:rPr lang="de-DE" i="1" dirty="0" err="1" smtClean="0">
                <a:solidFill>
                  <a:srgbClr val="3333FF"/>
                </a:solidFill>
              </a:rPr>
              <a:t>move</a:t>
            </a:r>
            <a:r>
              <a:rPr lang="de-DE" dirty="0" smtClean="0"/>
              <a:t>, </a:t>
            </a:r>
            <a:r>
              <a:rPr lang="de-DE" i="1" dirty="0" err="1" smtClean="0">
                <a:solidFill>
                  <a:srgbClr val="3333FF"/>
                </a:solidFill>
              </a:rPr>
              <a:t>speed</a:t>
            </a:r>
            <a:r>
              <a:rPr lang="de-DE" dirty="0" smtClean="0"/>
              <a:t>, </a:t>
            </a:r>
            <a:r>
              <a:rPr lang="de-DE" i="1" dirty="0" err="1" smtClean="0">
                <a:solidFill>
                  <a:srgbClr val="3333FF"/>
                </a:solidFill>
              </a:rPr>
              <a:t>passenger_count</a:t>
            </a:r>
            <a:r>
              <a:rPr lang="de-DE" sz="11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/>
              <a:t>)</a:t>
            </a:r>
            <a:endParaRPr lang="de-DE" i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1462" y="-32372"/>
            <a:ext cx="7777163" cy="720725"/>
          </a:xfrm>
        </p:spPr>
        <p:txBody>
          <a:bodyPr/>
          <a:lstStyle/>
          <a:p>
            <a:r>
              <a:rPr lang="de-DE" dirty="0" smtClean="0"/>
              <a:t>Den Begriff einer Klasse erweitern</a:t>
            </a:r>
            <a:endParaRPr lang="de-DE" dirty="0"/>
          </a:p>
        </p:txBody>
      </p:sp>
      <p:sp>
        <p:nvSpPr>
          <p:cNvPr id="34" name="AutoShape 2"/>
          <p:cNvSpPr>
            <a:spLocks noChangeArrowheads="1"/>
          </p:cNvSpPr>
          <p:nvPr/>
        </p:nvSpPr>
        <p:spPr bwMode="auto">
          <a:xfrm>
            <a:off x="3121275" y="955675"/>
            <a:ext cx="2988000" cy="5468938"/>
          </a:xfrm>
          <a:prstGeom prst="roundRect">
            <a:avLst>
              <a:gd name="adj" fmla="val 16667"/>
            </a:avLst>
          </a:prstGeom>
          <a:solidFill>
            <a:srgbClr val="FFFF00">
              <a:alpha val="49019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122238" y="2800350"/>
            <a:ext cx="8923337" cy="1558925"/>
          </a:xfrm>
          <a:prstGeom prst="roundRect">
            <a:avLst>
              <a:gd name="adj" fmla="val 16667"/>
            </a:avLst>
          </a:prstGeom>
          <a:solidFill>
            <a:srgbClr val="99FF99">
              <a:alpha val="32156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3563938" y="3357563"/>
            <a:ext cx="15843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3617495" y="3357563"/>
            <a:ext cx="1467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WAGEN_</a:t>
            </a:r>
            <a:br>
              <a:rPr lang="en-US" sz="1800" i="1" dirty="0" smtClean="0">
                <a:solidFill>
                  <a:srgbClr val="3333FF"/>
                </a:solidFill>
                <a:latin typeface="+mn-lt"/>
              </a:rPr>
            </a:b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LISTE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63938" y="1844675"/>
            <a:ext cx="1584325" cy="647700"/>
            <a:chOff x="2245" y="1162"/>
            <a:chExt cx="998" cy="408"/>
          </a:xfrm>
        </p:grpSpPr>
        <p:sp>
          <p:nvSpPr>
            <p:cNvPr id="39" name="Oval 8"/>
            <p:cNvSpPr>
              <a:spLocks noChangeArrowheads="1"/>
            </p:cNvSpPr>
            <p:nvPr/>
          </p:nvSpPr>
          <p:spPr bwMode="auto">
            <a:xfrm>
              <a:off x="2245" y="1162"/>
              <a:ext cx="998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2371" y="1162"/>
              <a:ext cx="8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i="1" dirty="0" smtClean="0">
                  <a:solidFill>
                    <a:srgbClr val="3333FF"/>
                  </a:solidFill>
                  <a:latin typeface="+mn-lt"/>
                </a:rPr>
                <a:t>WAGEN_</a:t>
              </a:r>
              <a:br>
                <a:rPr lang="en-US" sz="1800" i="1" dirty="0" smtClean="0">
                  <a:solidFill>
                    <a:srgbClr val="3333FF"/>
                  </a:solidFill>
                  <a:latin typeface="+mn-lt"/>
                </a:rPr>
              </a:br>
              <a:r>
                <a:rPr lang="en-US" sz="1800" b="1" i="1" dirty="0" smtClean="0">
                  <a:solidFill>
                    <a:srgbClr val="990000"/>
                  </a:solidFill>
                  <a:latin typeface="+mn-lt"/>
                </a:rPr>
                <a:t>MENGE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158836" y="4868863"/>
            <a:ext cx="2758314" cy="647700"/>
            <a:chOff x="2078" y="3067"/>
            <a:chExt cx="1330" cy="408"/>
          </a:xfrm>
        </p:grpSpPr>
        <p:sp>
          <p:nvSpPr>
            <p:cNvPr id="42" name="Oval 11"/>
            <p:cNvSpPr>
              <a:spLocks noChangeArrowheads="1"/>
            </p:cNvSpPr>
            <p:nvPr/>
          </p:nvSpPr>
          <p:spPr bwMode="auto">
            <a:xfrm>
              <a:off x="2078" y="3067"/>
              <a:ext cx="1330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147" y="3081"/>
              <a:ext cx="123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990000"/>
                  </a:solidFill>
                </a:rPr>
                <a:t>VERKETTETE_</a:t>
              </a:r>
              <a:r>
                <a:rPr lang="en-US" sz="1600" i="1" dirty="0" smtClean="0">
                  <a:solidFill>
                    <a:srgbClr val="3333FF"/>
                  </a:solidFill>
                </a:rPr>
                <a:t>WAGEN_</a:t>
              </a:r>
              <a:r>
                <a:rPr lang="en-US" sz="1600" b="1" i="1" dirty="0" smtClean="0">
                  <a:solidFill>
                    <a:srgbClr val="990000"/>
                  </a:solidFill>
                  <a:latin typeface="+mn-lt"/>
                </a:rPr>
                <a:t>LISTE</a:t>
              </a:r>
              <a:endParaRPr lang="en-US" sz="16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93763" y="3309942"/>
            <a:ext cx="1920875" cy="901701"/>
            <a:chOff x="563" y="2085"/>
            <a:chExt cx="1210" cy="568"/>
          </a:xfrm>
        </p:grpSpPr>
        <p:sp>
          <p:nvSpPr>
            <p:cNvPr id="45" name="Oval 14"/>
            <p:cNvSpPr>
              <a:spLocks noChangeArrowheads="1"/>
            </p:cNvSpPr>
            <p:nvPr/>
          </p:nvSpPr>
          <p:spPr bwMode="auto">
            <a:xfrm>
              <a:off x="563" y="2085"/>
              <a:ext cx="1210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en-GB"/>
            </a:p>
          </p:txBody>
        </p:sp>
        <p:sp>
          <p:nvSpPr>
            <p:cNvPr id="46" name="Text Box 15"/>
            <p:cNvSpPr txBox="1">
              <a:spLocks noChangeArrowheads="1"/>
            </p:cNvSpPr>
            <p:nvPr/>
          </p:nvSpPr>
          <p:spPr bwMode="auto">
            <a:xfrm>
              <a:off x="672" y="2091"/>
              <a:ext cx="975" cy="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b="1" i="1" dirty="0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en-US" sz="1700" i="1" dirty="0" smtClean="0">
                  <a:solidFill>
                    <a:srgbClr val="3333FF"/>
                  </a:solidFill>
                  <a:latin typeface="+mn-lt"/>
                </a:rPr>
                <a:t>_</a:t>
              </a:r>
              <a:br>
                <a:rPr lang="en-US" sz="1700" i="1" dirty="0" smtClean="0">
                  <a:solidFill>
                    <a:srgbClr val="3333FF"/>
                  </a:solidFill>
                  <a:latin typeface="+mn-lt"/>
                </a:rPr>
              </a:br>
              <a:r>
                <a:rPr lang="en-US" sz="1700" i="1" dirty="0" smtClean="0">
                  <a:solidFill>
                    <a:srgbClr val="3333FF"/>
                  </a:solidFill>
                  <a:latin typeface="+mn-lt"/>
                </a:rPr>
                <a:t>LISTE</a:t>
              </a:r>
              <a:r>
                <a:rPr lang="en-US" sz="1700" i="1" dirty="0">
                  <a:solidFill>
                    <a:srgbClr val="3333FF"/>
                  </a:solidFill>
                  <a:latin typeface="+mn-lt"/>
                </a:rPr>
                <a:t/>
              </a:r>
              <a:br>
                <a:rPr lang="en-US" sz="1700" i="1" dirty="0">
                  <a:solidFill>
                    <a:srgbClr val="3333FF"/>
                  </a:solidFill>
                  <a:latin typeface="+mn-lt"/>
                </a:rPr>
              </a:br>
              <a:endParaRPr lang="en-US" sz="17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291578" y="3303588"/>
            <a:ext cx="1786882" cy="669925"/>
            <a:chOff x="3787" y="2101"/>
            <a:chExt cx="1049" cy="422"/>
          </a:xfrm>
        </p:grpSpPr>
        <p:sp>
          <p:nvSpPr>
            <p:cNvPr id="48" name="Oval 17"/>
            <p:cNvSpPr>
              <a:spLocks noChangeArrowheads="1"/>
            </p:cNvSpPr>
            <p:nvPr/>
          </p:nvSpPr>
          <p:spPr bwMode="auto">
            <a:xfrm>
              <a:off x="3787" y="2115"/>
              <a:ext cx="1049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r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49" name="Text Box 18"/>
            <p:cNvSpPr txBox="1">
              <a:spLocks noChangeArrowheads="1"/>
            </p:cNvSpPr>
            <p:nvPr/>
          </p:nvSpPr>
          <p:spPr bwMode="auto">
            <a:xfrm>
              <a:off x="3842" y="2101"/>
              <a:ext cx="9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sz="1800" b="1" i="1" dirty="0" smtClean="0">
                  <a:solidFill>
                    <a:srgbClr val="006600"/>
                  </a:solidFill>
                </a:rPr>
                <a:t>PERSONEN_</a:t>
              </a:r>
              <a:br>
                <a:rPr lang="en-US" sz="1800" b="1" i="1" dirty="0" smtClean="0">
                  <a:solidFill>
                    <a:srgbClr val="006600"/>
                  </a:solidFill>
                </a:rPr>
              </a:br>
              <a:r>
                <a:rPr lang="en-US" sz="1800" i="1" dirty="0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50" name="Text Box 19"/>
            <p:cNvSpPr txBox="1">
              <a:spLocks noChangeArrowheads="1"/>
            </p:cNvSpPr>
            <p:nvPr/>
          </p:nvSpPr>
          <p:spPr bwMode="auto">
            <a:xfrm>
              <a:off x="3878" y="2274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en-US" sz="18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sp>
        <p:nvSpPr>
          <p:cNvPr id="51" name="Line 20"/>
          <p:cNvSpPr>
            <a:spLocks noChangeShapeType="1"/>
          </p:cNvSpPr>
          <p:nvPr/>
        </p:nvSpPr>
        <p:spPr bwMode="auto">
          <a:xfrm flipH="1">
            <a:off x="234950" y="3644900"/>
            <a:ext cx="6699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 flipV="1">
            <a:off x="4356100" y="2492375"/>
            <a:ext cx="0" cy="865188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 flipH="1">
            <a:off x="2840038" y="3644900"/>
            <a:ext cx="72390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>
            <a:off x="8063345" y="3644900"/>
            <a:ext cx="82983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24"/>
          <p:cNvSpPr>
            <a:spLocks noChangeShapeType="1"/>
          </p:cNvSpPr>
          <p:nvPr/>
        </p:nvSpPr>
        <p:spPr bwMode="auto">
          <a:xfrm>
            <a:off x="4356100" y="4005263"/>
            <a:ext cx="0" cy="86518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 type="stealth" w="med" len="med"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H="1">
            <a:off x="5148263" y="3644900"/>
            <a:ext cx="11652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4356100" y="5516563"/>
            <a:ext cx="0" cy="75723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27"/>
          <p:cNvSpPr>
            <a:spLocks noChangeShapeType="1"/>
          </p:cNvSpPr>
          <p:nvPr/>
        </p:nvSpPr>
        <p:spPr bwMode="auto">
          <a:xfrm flipV="1">
            <a:off x="4356100" y="1122363"/>
            <a:ext cx="0" cy="722312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" name="Text Box 28"/>
          <p:cNvSpPr txBox="1">
            <a:spLocks noChangeArrowheads="1"/>
          </p:cNvSpPr>
          <p:nvPr/>
        </p:nvSpPr>
        <p:spPr bwMode="auto">
          <a:xfrm>
            <a:off x="4554538" y="1116013"/>
            <a:ext cx="1512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990000"/>
                </a:solidFill>
              </a:rPr>
              <a:t>Abstraktion</a:t>
            </a:r>
            <a:endParaRPr lang="en-US" sz="1600" dirty="0">
              <a:solidFill>
                <a:srgbClr val="990000"/>
              </a:solidFill>
            </a:endParaRPr>
          </a:p>
        </p:txBody>
      </p: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4429821" y="5902325"/>
            <a:ext cx="165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990000"/>
                </a:solidFill>
              </a:rPr>
              <a:t>Spezialisierung</a:t>
            </a:r>
            <a:endParaRPr lang="en-US" sz="1600" dirty="0">
              <a:solidFill>
                <a:srgbClr val="990000"/>
              </a:solidFill>
            </a:endParaRPr>
          </a:p>
        </p:txBody>
      </p:sp>
      <p:sp>
        <p:nvSpPr>
          <p:cNvPr id="61" name="Text Box 30"/>
          <p:cNvSpPr txBox="1">
            <a:spLocks noChangeArrowheads="1"/>
          </p:cNvSpPr>
          <p:nvPr/>
        </p:nvSpPr>
        <p:spPr bwMode="auto">
          <a:xfrm>
            <a:off x="179388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006600"/>
                </a:solidFill>
              </a:rPr>
              <a:t>Typ-Parametrisierung</a:t>
            </a:r>
            <a:endParaRPr lang="en-US" sz="1600" dirty="0">
              <a:solidFill>
                <a:srgbClr val="006600"/>
              </a:solidFill>
            </a:endParaRPr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6767513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006600"/>
                </a:solidFill>
              </a:rPr>
              <a:t>Typ-Parametrisierung</a:t>
            </a:r>
            <a:endParaRPr lang="en-US" sz="1600" dirty="0">
              <a:solidFill>
                <a:srgbClr val="006600"/>
              </a:solidFill>
            </a:endParaRP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7483475" y="2439988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b="1" dirty="0" err="1" smtClean="0">
                <a:solidFill>
                  <a:srgbClr val="006600"/>
                </a:solidFill>
              </a:rPr>
              <a:t>Generizität</a:t>
            </a:r>
            <a:endParaRPr lang="en-US" sz="1800" b="1" dirty="0">
              <a:solidFill>
                <a:srgbClr val="006600"/>
              </a:solidFill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5862638" y="87312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b="1" dirty="0" err="1" smtClean="0">
                <a:solidFill>
                  <a:srgbClr val="990000"/>
                </a:solidFill>
              </a:rPr>
              <a:t>Vererbung</a:t>
            </a:r>
            <a:endParaRPr lang="en-US" sz="18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smtClean="0"/>
              <a:t>Grundlagen der Vererbung</a:t>
            </a:r>
            <a:endParaRPr lang="de-DE" dirty="0"/>
          </a:p>
        </p:txBody>
      </p:sp>
      <p:sp>
        <p:nvSpPr>
          <p:cNvPr id="193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388" y="1114425"/>
            <a:ext cx="8709025" cy="5484813"/>
          </a:xfrm>
        </p:spPr>
        <p:txBody>
          <a:bodyPr/>
          <a:lstStyle/>
          <a:p>
            <a:pPr defTabSz="914400">
              <a:lnSpc>
                <a:spcPct val="90000"/>
              </a:lnSpc>
            </a:pPr>
            <a:r>
              <a:rPr lang="de-DE" dirty="0" smtClean="0"/>
              <a:t>Prinzip:</a:t>
            </a:r>
          </a:p>
          <a:p>
            <a:pPr marL="536575" lvl="1" indent="-14288" defTabSz="914400">
              <a:lnSpc>
                <a:spcPct val="90000"/>
              </a:lnSpc>
              <a:buFont typeface="Wingdings" pitchFamily="2" charset="2"/>
              <a:buNone/>
            </a:pPr>
            <a:r>
              <a:rPr lang="de-DE" dirty="0" smtClean="0">
                <a:solidFill>
                  <a:schemeClr val="tx1"/>
                </a:solidFill>
              </a:rPr>
              <a:t>Beschreibung einer neuen Klasse als Erweiterung oder Spezialisierung einer existierenden Klasse.</a:t>
            </a:r>
          </a:p>
          <a:p>
            <a:pPr marL="536575" lvl="1" indent="-14288" defTabSz="914400">
              <a:lnSpc>
                <a:spcPct val="90000"/>
              </a:lnSpc>
              <a:buFont typeface="Wingdings" pitchFamily="2" charset="2"/>
              <a:buNone/>
            </a:pPr>
            <a:r>
              <a:rPr lang="de-DE" dirty="0" smtClean="0"/>
              <a:t>(Oder mehreren, mit Hilfe von </a:t>
            </a:r>
            <a:r>
              <a:rPr lang="de-DE" b="1" i="1" dirty="0" smtClean="0">
                <a:solidFill>
                  <a:srgbClr val="990000"/>
                </a:solidFill>
              </a:rPr>
              <a:t>Mehrfachvererbung</a:t>
            </a:r>
            <a:r>
              <a:rPr lang="de-DE" dirty="0" smtClean="0"/>
              <a:t>)</a:t>
            </a:r>
            <a:endParaRPr lang="de-DE" dirty="0" smtClean="0">
              <a:solidFill>
                <a:schemeClr val="tx1"/>
              </a:solidFill>
            </a:endParaRPr>
          </a:p>
          <a:p>
            <a:pPr defTabSz="914400">
              <a:lnSpc>
                <a:spcPct val="90000"/>
              </a:lnSpc>
            </a:pPr>
            <a:endParaRPr lang="de-DE" dirty="0" smtClean="0"/>
          </a:p>
          <a:p>
            <a:pPr defTabSz="914400">
              <a:lnSpc>
                <a:spcPct val="90000"/>
              </a:lnSpc>
            </a:pPr>
            <a:r>
              <a:rPr lang="de-DE" dirty="0" smtClean="0"/>
              <a:t>Falls </a:t>
            </a:r>
            <a:r>
              <a:rPr lang="de-DE" i="1" dirty="0" smtClean="0">
                <a:solidFill>
                  <a:srgbClr val="3333FF"/>
                </a:solidFill>
              </a:rPr>
              <a:t>B</a:t>
            </a:r>
            <a:r>
              <a:rPr lang="de-DE" dirty="0" smtClean="0"/>
              <a:t> von </a:t>
            </a:r>
            <a:r>
              <a:rPr lang="de-DE" i="1" dirty="0" smtClean="0">
                <a:solidFill>
                  <a:srgbClr val="3333FF"/>
                </a:solidFill>
              </a:rPr>
              <a:t>A </a:t>
            </a:r>
            <a:r>
              <a:rPr lang="de-DE" dirty="0" smtClean="0"/>
              <a:t>erbt: </a:t>
            </a:r>
            <a:endParaRPr lang="de-DE" dirty="0" smtClean="0">
              <a:solidFill>
                <a:srgbClr val="3333FF"/>
              </a:solidFill>
            </a:endParaRPr>
          </a:p>
          <a:p>
            <a:pPr defTabSz="914400">
              <a:lnSpc>
                <a:spcPct val="90000"/>
              </a:lnSpc>
            </a:pPr>
            <a:endParaRPr lang="de-DE" dirty="0" smtClean="0">
              <a:solidFill>
                <a:srgbClr val="3333FF"/>
              </a:solidFill>
            </a:endParaRPr>
          </a:p>
          <a:p>
            <a:pPr marL="536575" lvl="1" indent="-14288" defTabSz="914400">
              <a:lnSpc>
                <a:spcPct val="90000"/>
              </a:lnSpc>
            </a:pPr>
            <a:r>
              <a:rPr lang="de-DE" dirty="0" smtClean="0"/>
              <a:t> Als </a:t>
            </a:r>
            <a:r>
              <a:rPr lang="de-DE" dirty="0" smtClean="0">
                <a:solidFill>
                  <a:srgbClr val="990000"/>
                </a:solidFill>
              </a:rPr>
              <a:t>Module</a:t>
            </a:r>
            <a:r>
              <a:rPr lang="de-DE" dirty="0" smtClean="0"/>
              <a:t>: Alle Dienste von </a:t>
            </a:r>
            <a:r>
              <a:rPr lang="de-DE" i="1" dirty="0" smtClean="0">
                <a:solidFill>
                  <a:srgbClr val="3333FF"/>
                </a:solidFill>
              </a:rPr>
              <a:t>A</a:t>
            </a:r>
            <a:r>
              <a:rPr lang="de-DE" dirty="0" smtClean="0"/>
              <a:t> sind in </a:t>
            </a:r>
            <a:r>
              <a:rPr lang="de-DE" i="1" dirty="0" smtClean="0">
                <a:solidFill>
                  <a:srgbClr val="3333FF"/>
                </a:solidFill>
              </a:rPr>
              <a:t>B</a:t>
            </a:r>
            <a:r>
              <a:rPr lang="de-DE" dirty="0" smtClean="0"/>
              <a:t> verfügbar. (Möglicherweise mit unterschiedlicher </a:t>
            </a:r>
            <a:r>
              <a:rPr lang="de-DE" dirty="0" err="1" smtClean="0"/>
              <a:t>Implementation</a:t>
            </a:r>
            <a:r>
              <a:rPr lang="de-DE" dirty="0" smtClean="0"/>
              <a:t>)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</a:t>
            </a:r>
          </a:p>
          <a:p>
            <a:pPr marL="536575" lvl="1" indent="-14288" defTabSz="914400">
              <a:lnSpc>
                <a:spcPct val="90000"/>
              </a:lnSpc>
            </a:pPr>
            <a:r>
              <a:rPr lang="de-DE" dirty="0" smtClean="0"/>
              <a:t> </a:t>
            </a:r>
            <a:r>
              <a:rPr lang="de-DE" dirty="0" smtClean="0">
                <a:solidFill>
                  <a:schemeClr val="tx1"/>
                </a:solidFill>
              </a:rPr>
              <a:t>Als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990000"/>
                </a:solidFill>
              </a:rPr>
              <a:t>Typen</a:t>
            </a:r>
            <a:r>
              <a:rPr lang="de-DE" dirty="0" smtClean="0">
                <a:solidFill>
                  <a:schemeClr val="tx1"/>
                </a:solidFill>
              </a:rPr>
              <a:t>: Immer, wenn eine Instanz von </a:t>
            </a:r>
            <a:r>
              <a:rPr lang="de-DE" i="1" dirty="0" smtClean="0">
                <a:solidFill>
                  <a:srgbClr val="3333FF"/>
                </a:solidFill>
              </a:rPr>
              <a:t>A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/>
              <a:t>erwartet wird, ist auch eine Instanz von </a:t>
            </a:r>
            <a:r>
              <a:rPr lang="de-DE" i="1" dirty="0" smtClean="0">
                <a:solidFill>
                  <a:srgbClr val="3333FF"/>
                </a:solidFill>
              </a:rPr>
              <a:t>B</a:t>
            </a:r>
            <a:r>
              <a:rPr lang="de-DE" dirty="0" smtClean="0"/>
              <a:t> erlaubt.</a:t>
            </a:r>
            <a:br>
              <a:rPr lang="de-DE" dirty="0" smtClean="0"/>
            </a:br>
            <a:r>
              <a:rPr lang="de-DE" dirty="0" smtClean="0">
                <a:solidFill>
                  <a:schemeClr val="tx1"/>
                </a:solidFill>
              </a:rPr>
              <a:t>(“</a:t>
            </a:r>
            <a:r>
              <a:rPr lang="de-DE" dirty="0" smtClean="0">
                <a:solidFill>
                  <a:srgbClr val="990000"/>
                </a:solidFill>
              </a:rPr>
              <a:t>ist eine Art von</a:t>
            </a:r>
            <a:r>
              <a:rPr lang="de-DE" dirty="0" smtClean="0">
                <a:solidFill>
                  <a:schemeClr val="tx1"/>
                </a:solidFill>
              </a:rPr>
              <a:t>”-Beziehung (</a:t>
            </a:r>
            <a:r>
              <a:rPr lang="de-DE" dirty="0" err="1" smtClean="0">
                <a:solidFill>
                  <a:schemeClr val="tx1"/>
                </a:solidFill>
              </a:rPr>
              <a:t>is</a:t>
            </a:r>
            <a:r>
              <a:rPr lang="de-DE" dirty="0" smtClean="0">
                <a:solidFill>
                  <a:schemeClr val="tx1"/>
                </a:solidFill>
              </a:rPr>
              <a:t>-a </a:t>
            </a:r>
            <a:r>
              <a:rPr lang="de-DE" dirty="0" err="1" smtClean="0">
                <a:solidFill>
                  <a:schemeClr val="tx1"/>
                </a:solidFill>
              </a:rPr>
              <a:t>relationship</a:t>
            </a:r>
            <a:r>
              <a:rPr lang="de-DE" dirty="0" smtClean="0">
                <a:solidFill>
                  <a:schemeClr val="tx1"/>
                </a:solidFill>
              </a:rPr>
              <a:t>))</a:t>
            </a:r>
          </a:p>
          <a:p>
            <a:pPr defTabSz="914400">
              <a:lnSpc>
                <a:spcPct val="90000"/>
              </a:lnSpc>
              <a:buFont typeface="Arial" pitchFamily="34" charset="0"/>
              <a:buNone/>
            </a:pPr>
            <a:endParaRPr lang="de-DE" dirty="0" smtClean="0"/>
          </a:p>
          <a:p>
            <a:pPr defTabSz="914400">
              <a:lnSpc>
                <a:spcPct val="90000"/>
              </a:lnSpc>
            </a:pPr>
            <a:endParaRPr lang="de-DE" dirty="0" smtClean="0">
              <a:solidFill>
                <a:srgbClr val="3333FF"/>
              </a:solidFill>
            </a:endParaRPr>
          </a:p>
          <a:p>
            <a:pPr defTabSz="914400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smtClean="0"/>
              <a:t>Terminologie</a:t>
            </a:r>
            <a:endParaRPr lang="de-DE" dirty="0"/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6947" y="752833"/>
            <a:ext cx="8218654" cy="5931188"/>
          </a:xfrm>
        </p:spPr>
        <p:txBody>
          <a:bodyPr/>
          <a:lstStyle/>
          <a:p>
            <a:pPr marL="138113" indent="-15875" defTabSz="914400">
              <a:lnSpc>
                <a:spcPct val="90000"/>
              </a:lnSpc>
            </a:pPr>
            <a:r>
              <a:rPr lang="de-DE" sz="2200" dirty="0" smtClean="0"/>
              <a:t>Wenn </a:t>
            </a:r>
            <a:r>
              <a:rPr lang="de-DE" sz="2200" i="1" dirty="0" smtClean="0">
                <a:solidFill>
                  <a:srgbClr val="3333FF"/>
                </a:solidFill>
              </a:rPr>
              <a:t>B</a:t>
            </a:r>
            <a:r>
              <a:rPr lang="de-DE" sz="2200" dirty="0" smtClean="0"/>
              <a:t> von  </a:t>
            </a:r>
            <a:r>
              <a:rPr lang="de-DE" sz="2200" i="1" dirty="0" smtClean="0">
                <a:solidFill>
                  <a:srgbClr val="3333FF"/>
                </a:solidFill>
              </a:rPr>
              <a:t>A</a:t>
            </a:r>
            <a:r>
              <a:rPr lang="de-DE" sz="2200" dirty="0" smtClean="0"/>
              <a:t> erbt </a:t>
            </a:r>
            <a:r>
              <a:rPr lang="de-DE" sz="2200" dirty="0" smtClean="0">
                <a:solidFill>
                  <a:schemeClr val="tx1"/>
                </a:solidFill>
              </a:rPr>
              <a:t>(indem Klasse </a:t>
            </a:r>
            <a:r>
              <a:rPr lang="de-DE" sz="2200" i="1" dirty="0" smtClean="0">
                <a:solidFill>
                  <a:srgbClr val="3333FF"/>
                </a:solidFill>
              </a:rPr>
              <a:t>B</a:t>
            </a:r>
            <a:r>
              <a:rPr lang="de-DE" sz="2200" dirty="0" smtClean="0">
                <a:solidFill>
                  <a:schemeClr val="tx1"/>
                </a:solidFill>
              </a:rPr>
              <a:t> </a:t>
            </a:r>
            <a:r>
              <a:rPr lang="de-DE" sz="2200" dirty="0" smtClean="0"/>
              <a:t>Klasse </a:t>
            </a:r>
            <a:r>
              <a:rPr lang="de-DE" sz="2200" i="1" dirty="0" smtClean="0">
                <a:solidFill>
                  <a:srgbClr val="3333FF"/>
                </a:solidFill>
              </a:rPr>
              <a:t>A</a:t>
            </a:r>
            <a:r>
              <a:rPr lang="de-DE" sz="2200" dirty="0" smtClean="0">
                <a:solidFill>
                  <a:schemeClr val="tx1"/>
                </a:solidFill>
              </a:rPr>
              <a:t> in ihrer </a:t>
            </a:r>
            <a:r>
              <a:rPr lang="de-DE" sz="2200" b="1" dirty="0" err="1" smtClean="0">
                <a:solidFill>
                  <a:schemeClr val="accent2"/>
                </a:solidFill>
              </a:rPr>
              <a:t>inherit</a:t>
            </a:r>
            <a:r>
              <a:rPr lang="de-DE" sz="2200" dirty="0" smtClean="0">
                <a:solidFill>
                  <a:schemeClr val="tx1"/>
                </a:solidFill>
              </a:rPr>
              <a:t>-Klausel auflistet):</a:t>
            </a:r>
          </a:p>
          <a:p>
            <a:pPr marL="1035051" lvl="1" indent="-15875">
              <a:lnSpc>
                <a:spcPct val="90000"/>
              </a:lnSpc>
            </a:pPr>
            <a:r>
              <a:rPr lang="de-DE" sz="2200" dirty="0" smtClean="0"/>
              <a:t> </a:t>
            </a:r>
            <a:r>
              <a:rPr lang="de-DE" sz="2200" i="1" dirty="0" smtClean="0">
                <a:solidFill>
                  <a:srgbClr val="3333FF"/>
                </a:solidFill>
              </a:rPr>
              <a:t>B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chemeClr val="tx1"/>
                </a:solidFill>
              </a:rPr>
              <a:t>ist ein </a:t>
            </a:r>
            <a:r>
              <a:rPr lang="de-DE" sz="2200" b="1" dirty="0" smtClean="0">
                <a:solidFill>
                  <a:srgbClr val="990000"/>
                </a:solidFill>
              </a:rPr>
              <a:t>Erbe</a:t>
            </a:r>
            <a:r>
              <a:rPr lang="de-DE" sz="2200" dirty="0" smtClean="0">
                <a:solidFill>
                  <a:schemeClr val="tx1"/>
                </a:solidFill>
              </a:rPr>
              <a:t> von</a:t>
            </a:r>
            <a:r>
              <a:rPr lang="de-DE" sz="2200" dirty="0" smtClean="0"/>
              <a:t> </a:t>
            </a:r>
            <a:r>
              <a:rPr lang="de-DE" sz="2200" i="1" dirty="0" smtClean="0">
                <a:solidFill>
                  <a:srgbClr val="3333FF"/>
                </a:solidFill>
              </a:rPr>
              <a:t>A</a:t>
            </a:r>
            <a:r>
              <a:rPr lang="de-DE" sz="2200" dirty="0" smtClean="0"/>
              <a:t> </a:t>
            </a:r>
          </a:p>
          <a:p>
            <a:pPr marL="1035051" lvl="1" indent="-15875">
              <a:lnSpc>
                <a:spcPct val="90000"/>
              </a:lnSpc>
            </a:pPr>
            <a:r>
              <a:rPr lang="de-DE" sz="2200" i="1" dirty="0" smtClean="0">
                <a:solidFill>
                  <a:srgbClr val="3333FF"/>
                </a:solidFill>
              </a:rPr>
              <a:t> A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chemeClr val="tx1"/>
                </a:solidFill>
              </a:rPr>
              <a:t>is</a:t>
            </a:r>
            <a:r>
              <a:rPr lang="de-DE" sz="2200" dirty="0" smtClean="0"/>
              <a:t>t ein </a:t>
            </a:r>
            <a:r>
              <a:rPr lang="de-DE" sz="2200" b="1" dirty="0" smtClean="0">
                <a:solidFill>
                  <a:srgbClr val="990000"/>
                </a:solidFill>
              </a:rPr>
              <a:t>Vorgänger</a:t>
            </a:r>
            <a:r>
              <a:rPr lang="de-DE" sz="2200" dirty="0" smtClean="0"/>
              <a:t> von </a:t>
            </a:r>
            <a:r>
              <a:rPr lang="de-DE" sz="2200" i="1" dirty="0" smtClean="0">
                <a:solidFill>
                  <a:srgbClr val="3333FF"/>
                </a:solidFill>
              </a:rPr>
              <a:t>B</a:t>
            </a:r>
            <a:endParaRPr lang="de-DE" sz="2200" dirty="0" smtClean="0"/>
          </a:p>
          <a:p>
            <a:pPr marL="138113" indent="-15875" defTabSz="914400">
              <a:lnSpc>
                <a:spcPct val="90000"/>
              </a:lnSpc>
            </a:pPr>
            <a:r>
              <a:rPr lang="de-DE" sz="2200" dirty="0" smtClean="0"/>
              <a:t>Für eine Klasse </a:t>
            </a:r>
            <a:r>
              <a:rPr lang="de-DE" sz="2200" i="1" dirty="0" smtClean="0">
                <a:solidFill>
                  <a:srgbClr val="3333FF"/>
                </a:solidFill>
              </a:rPr>
              <a:t>A</a:t>
            </a:r>
            <a:r>
              <a:rPr lang="de-DE" sz="2200" dirty="0" smtClean="0"/>
              <a:t>:</a:t>
            </a:r>
          </a:p>
          <a:p>
            <a:pPr marL="1035051" lvl="1" indent="-15875">
              <a:lnSpc>
                <a:spcPct val="90000"/>
              </a:lnSpc>
            </a:pPr>
            <a:r>
              <a:rPr lang="de-DE" sz="2200" dirty="0" smtClean="0"/>
              <a:t>Die </a:t>
            </a:r>
            <a:r>
              <a:rPr lang="de-DE" sz="2200" b="1" dirty="0" smtClean="0">
                <a:solidFill>
                  <a:srgbClr val="990000"/>
                </a:solidFill>
              </a:rPr>
              <a:t>Nachkommen</a:t>
            </a:r>
            <a:r>
              <a:rPr lang="de-DE" sz="2200" dirty="0" smtClean="0"/>
              <a:t> von</a:t>
            </a:r>
            <a:r>
              <a:rPr lang="de-DE" sz="2200" dirty="0" smtClean="0">
                <a:solidFill>
                  <a:schemeClr val="tx1"/>
                </a:solidFill>
              </a:rPr>
              <a:t> </a:t>
            </a:r>
            <a:r>
              <a:rPr lang="de-DE" sz="2200" i="1" dirty="0" smtClean="0">
                <a:solidFill>
                  <a:srgbClr val="3333FF"/>
                </a:solidFill>
              </a:rPr>
              <a:t>A</a:t>
            </a:r>
            <a:r>
              <a:rPr lang="de-DE" sz="2200" dirty="0" smtClean="0">
                <a:solidFill>
                  <a:schemeClr val="tx1"/>
                </a:solidFill>
              </a:rPr>
              <a:t> </a:t>
            </a:r>
            <a:r>
              <a:rPr lang="de-DE" sz="2200" dirty="0" smtClean="0"/>
              <a:t>sind </a:t>
            </a:r>
            <a:r>
              <a:rPr lang="de-DE" sz="2200" i="1" dirty="0" smtClean="0">
                <a:solidFill>
                  <a:srgbClr val="3333FF"/>
                </a:solidFill>
              </a:rPr>
              <a:t>A</a:t>
            </a:r>
            <a:r>
              <a:rPr lang="de-DE" sz="2200" dirty="0" smtClean="0">
                <a:solidFill>
                  <a:schemeClr val="tx1"/>
                </a:solidFill>
              </a:rPr>
              <a:t> selbst und (rekursiv) die Nachkommen von </a:t>
            </a:r>
            <a:r>
              <a:rPr lang="de-DE" sz="2200" i="1" dirty="0" smtClean="0">
                <a:solidFill>
                  <a:srgbClr val="3333FF"/>
                </a:solidFill>
              </a:rPr>
              <a:t>A </a:t>
            </a:r>
            <a:r>
              <a:rPr lang="de-DE" sz="2200" dirty="0" smtClean="0">
                <a:solidFill>
                  <a:schemeClr val="tx1"/>
                </a:solidFill>
              </a:rPr>
              <a:t>‘s Erben.</a:t>
            </a:r>
          </a:p>
          <a:p>
            <a:pPr marL="1035051" lvl="1" indent="-15875">
              <a:lnSpc>
                <a:spcPct val="90000"/>
              </a:lnSpc>
            </a:pPr>
            <a:r>
              <a:rPr lang="de-DE" sz="2200" b="1" dirty="0" smtClean="0"/>
              <a:t> </a:t>
            </a:r>
            <a:r>
              <a:rPr lang="de-DE" sz="2200" b="1" dirty="0" smtClean="0">
                <a:solidFill>
                  <a:srgbClr val="990000"/>
                </a:solidFill>
              </a:rPr>
              <a:t>Echte Nachkommen</a:t>
            </a:r>
            <a:r>
              <a:rPr lang="de-DE" sz="2200" dirty="0" smtClean="0"/>
              <a:t> sind obige ohne</a:t>
            </a:r>
            <a:r>
              <a:rPr lang="de-DE" sz="2200" dirty="0" smtClean="0">
                <a:solidFill>
                  <a:schemeClr val="tx1"/>
                </a:solidFill>
              </a:rPr>
              <a:t> </a:t>
            </a:r>
            <a:r>
              <a:rPr lang="de-DE" sz="2200" i="1" dirty="0" smtClean="0">
                <a:solidFill>
                  <a:srgbClr val="3333FF"/>
                </a:solidFill>
              </a:rPr>
              <a:t>A</a:t>
            </a:r>
            <a:r>
              <a:rPr lang="de-DE" sz="2200" dirty="0" smtClean="0"/>
              <a:t>.</a:t>
            </a:r>
            <a:endParaRPr lang="de-DE" sz="2200" dirty="0" smtClean="0">
              <a:solidFill>
                <a:schemeClr val="tx1"/>
              </a:solidFill>
            </a:endParaRPr>
          </a:p>
          <a:p>
            <a:pPr marL="138113" indent="-15875" defTabSz="914400">
              <a:lnSpc>
                <a:spcPct val="90000"/>
              </a:lnSpc>
            </a:pPr>
            <a:r>
              <a:rPr lang="de-DE" sz="2200" dirty="0" smtClean="0">
                <a:solidFill>
                  <a:schemeClr val="tx1"/>
                </a:solidFill>
              </a:rPr>
              <a:t>Umgekehrte Notation:</a:t>
            </a:r>
          </a:p>
          <a:p>
            <a:pPr marL="1035051" lvl="1" indent="-15875">
              <a:lnSpc>
                <a:spcPct val="90000"/>
              </a:lnSpc>
            </a:pPr>
            <a:r>
              <a:rPr lang="de-DE" sz="2200" b="1" dirty="0" smtClean="0">
                <a:solidFill>
                  <a:srgbClr val="990000"/>
                </a:solidFill>
              </a:rPr>
              <a:t> Vorfahre</a:t>
            </a:r>
            <a:endParaRPr lang="de-DE" sz="2200" dirty="0" smtClean="0"/>
          </a:p>
          <a:p>
            <a:pPr marL="1035051" lvl="1" indent="-15875">
              <a:lnSpc>
                <a:spcPct val="90000"/>
              </a:lnSpc>
            </a:pPr>
            <a:r>
              <a:rPr lang="de-DE" sz="2200" dirty="0" smtClean="0"/>
              <a:t> </a:t>
            </a:r>
            <a:r>
              <a:rPr lang="de-DE" sz="2200" b="1" dirty="0" smtClean="0">
                <a:solidFill>
                  <a:srgbClr val="990000"/>
                </a:solidFill>
              </a:rPr>
              <a:t>Echter Vorfahre</a:t>
            </a:r>
          </a:p>
          <a:p>
            <a:pPr marL="138113" indent="-15875" defTabSz="914400">
              <a:lnSpc>
                <a:spcPct val="90000"/>
              </a:lnSpc>
            </a:pPr>
            <a:r>
              <a:rPr lang="de-DE" sz="2200" dirty="0" smtClean="0"/>
              <a:t>Genauerer Begriff der Instanz:</a:t>
            </a:r>
          </a:p>
          <a:p>
            <a:pPr marL="1035051" lvl="1" indent="-15875">
              <a:lnSpc>
                <a:spcPct val="90000"/>
              </a:lnSpc>
            </a:pPr>
            <a:r>
              <a:rPr lang="de-DE" sz="2200" b="1" dirty="0" smtClean="0">
                <a:solidFill>
                  <a:srgbClr val="990000"/>
                </a:solidFill>
              </a:rPr>
              <a:t> Direkte Instanzen </a:t>
            </a:r>
            <a:r>
              <a:rPr lang="de-DE" sz="2200" dirty="0" smtClean="0"/>
              <a:t>von </a:t>
            </a:r>
            <a:r>
              <a:rPr lang="de-DE" sz="2200" i="1" dirty="0" smtClean="0">
                <a:solidFill>
                  <a:srgbClr val="3333FF"/>
                </a:solidFill>
              </a:rPr>
              <a:t>A</a:t>
            </a:r>
          </a:p>
          <a:p>
            <a:pPr marL="1035051" lvl="1" indent="-15875">
              <a:lnSpc>
                <a:spcPct val="90000"/>
              </a:lnSpc>
            </a:pPr>
            <a:r>
              <a:rPr lang="de-DE" sz="2200" b="1" dirty="0" smtClean="0">
                <a:solidFill>
                  <a:srgbClr val="990000"/>
                </a:solidFill>
              </a:rPr>
              <a:t> Instanzen </a:t>
            </a:r>
            <a:r>
              <a:rPr lang="de-DE" sz="2200" dirty="0" smtClean="0"/>
              <a:t>von </a:t>
            </a:r>
            <a:r>
              <a:rPr lang="de-DE" sz="2200" i="1" dirty="0" smtClean="0">
                <a:solidFill>
                  <a:srgbClr val="3333FF"/>
                </a:solidFill>
              </a:rPr>
              <a:t>A</a:t>
            </a:r>
            <a:r>
              <a:rPr lang="de-DE" sz="1200" i="1" dirty="0" smtClean="0">
                <a:solidFill>
                  <a:srgbClr val="3333FF"/>
                </a:solidFill>
              </a:rPr>
              <a:t> </a:t>
            </a:r>
            <a:r>
              <a:rPr lang="de-DE" sz="2200" dirty="0" smtClean="0"/>
              <a:t>: Die direkten </a:t>
            </a:r>
            <a:br>
              <a:rPr lang="de-DE" sz="2200" dirty="0" smtClean="0"/>
            </a:br>
            <a:r>
              <a:rPr lang="de-DE" sz="2200" dirty="0" smtClean="0"/>
              <a:t>Instanzen von </a:t>
            </a:r>
            <a:r>
              <a:rPr lang="de-DE" sz="2200" i="1" dirty="0" smtClean="0">
                <a:solidFill>
                  <a:srgbClr val="3333FF"/>
                </a:solidFill>
              </a:rPr>
              <a:t>A</a:t>
            </a:r>
            <a:r>
              <a:rPr lang="de-DE" sz="2200" dirty="0" smtClean="0"/>
              <a:t> und ihren Nachkommen.</a:t>
            </a:r>
          </a:p>
          <a:p>
            <a:pPr lvl="0"/>
            <a:r>
              <a:rPr lang="de-DE" sz="1000" dirty="0" smtClean="0">
                <a:solidFill>
                  <a:srgbClr val="000000"/>
                </a:solidFill>
              </a:rPr>
              <a:t/>
            </a:r>
            <a:br>
              <a:rPr lang="de-DE" sz="1000" dirty="0" smtClean="0">
                <a:solidFill>
                  <a:srgbClr val="000000"/>
                </a:solidFill>
              </a:rPr>
            </a:br>
            <a:r>
              <a:rPr lang="de-DE" sz="2200" dirty="0" smtClean="0">
                <a:solidFill>
                  <a:srgbClr val="000000"/>
                </a:solidFill>
              </a:rPr>
              <a:t>(Andere Terminologien: </a:t>
            </a:r>
            <a:r>
              <a:rPr lang="de-DE" sz="2200" dirty="0" smtClean="0">
                <a:solidFill>
                  <a:srgbClr val="990000"/>
                </a:solidFill>
              </a:rPr>
              <a:t>Unterklasse, Oberklasse</a:t>
            </a:r>
            <a:r>
              <a:rPr lang="de-DE" sz="2200" dirty="0" smtClean="0">
                <a:solidFill>
                  <a:srgbClr val="000000"/>
                </a:solidFill>
              </a:rPr>
              <a:t>)</a:t>
            </a:r>
            <a:endParaRPr lang="de-DE" sz="2200" dirty="0" smtClean="0">
              <a:solidFill>
                <a:schemeClr val="tx1"/>
              </a:solidFill>
            </a:endParaRPr>
          </a:p>
          <a:p>
            <a:pPr marL="138113" indent="-15875" defTabSz="914400">
              <a:lnSpc>
                <a:spcPct val="90000"/>
              </a:lnSpc>
            </a:pPr>
            <a:endParaRPr lang="de-DE" dirty="0">
              <a:solidFill>
                <a:srgbClr val="3333FF"/>
              </a:solidFill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V="1">
            <a:off x="8299542" y="1867578"/>
            <a:ext cx="0" cy="11430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766142" y="3064553"/>
            <a:ext cx="1009650" cy="606425"/>
          </a:xfrm>
          <a:prstGeom prst="ellipse">
            <a:avLst/>
          </a:prstGeom>
          <a:solidFill>
            <a:srgbClr val="99FF99"/>
          </a:solidFill>
          <a:ln w="9525" algn="ctr">
            <a:solidFill>
              <a:srgbClr val="9933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legacyPerspectiveBottomRight">
              <a:rot lat="900000" lon="0" rev="0"/>
            </a:camera>
            <a:lightRig rig="threePt" dir="b"/>
          </a:scene3d>
          <a:sp3d>
            <a:bevelT w="254000"/>
            <a:bevelB w="381000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16917" y="3142340"/>
            <a:ext cx="1225550" cy="5000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i="1">
                <a:solidFill>
                  <a:srgbClr val="0000FF"/>
                </a:solidFill>
              </a:rPr>
              <a:t>B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794717" y="1251628"/>
            <a:ext cx="1009650" cy="606425"/>
          </a:xfrm>
          <a:prstGeom prst="ellipse">
            <a:avLst/>
          </a:prstGeom>
          <a:solidFill>
            <a:srgbClr val="99FF99"/>
          </a:solidFill>
          <a:ln w="9525" algn="ctr">
            <a:solidFill>
              <a:srgbClr val="9933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legacyPerspectiveBottomRight">
              <a:rot lat="900000" lon="0" rev="0"/>
            </a:camera>
            <a:lightRig rig="threePt" dir="b"/>
          </a:scene3d>
          <a:sp3d>
            <a:bevelT w="254000"/>
            <a:bevelB w="381000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8" name="Text Box 1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61367" y="1284965"/>
            <a:ext cx="1225550" cy="5000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i="1">
                <a:solidFill>
                  <a:srgbClr val="0000FF"/>
                </a:solidFill>
              </a:rPr>
              <a:t>A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V="1">
            <a:off x="6798906" y="3676260"/>
            <a:ext cx="1449355" cy="951723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07966" y="4666309"/>
            <a:ext cx="1009650" cy="606425"/>
          </a:xfrm>
          <a:prstGeom prst="ellipse">
            <a:avLst/>
          </a:prstGeom>
          <a:solidFill>
            <a:srgbClr val="99FF99"/>
          </a:solidFill>
          <a:ln w="9525" algn="ctr">
            <a:solidFill>
              <a:srgbClr val="9933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legacyPerspectiveBottomRight">
              <a:rot lat="900000" lon="0" rev="0"/>
            </a:camera>
            <a:lightRig rig="threePt" dir="b"/>
          </a:scene3d>
          <a:sp3d>
            <a:bevelT w="254000"/>
            <a:bevelB w="381000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58741" y="4744096"/>
            <a:ext cx="1225550" cy="5000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i="1" dirty="0" smtClean="0">
                <a:solidFill>
                  <a:srgbClr val="0000FF"/>
                </a:solidFill>
              </a:rPr>
              <a:t>C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 flipH="1" flipV="1">
            <a:off x="8335347" y="3713584"/>
            <a:ext cx="236375" cy="976604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3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067675" y="4700519"/>
            <a:ext cx="1009650" cy="606425"/>
          </a:xfrm>
          <a:prstGeom prst="ellipse">
            <a:avLst/>
          </a:prstGeom>
          <a:solidFill>
            <a:srgbClr val="99FF99"/>
          </a:solidFill>
          <a:ln w="9525" algn="ctr">
            <a:solidFill>
              <a:srgbClr val="9933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legacyPerspectiveBottomRight">
              <a:rot lat="900000" lon="0" rev="0"/>
            </a:camera>
            <a:lightRig rig="threePt" dir="b"/>
          </a:scene3d>
          <a:sp3d>
            <a:bevelT w="254000"/>
            <a:bevelB w="381000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14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18450" y="4778306"/>
            <a:ext cx="1225550" cy="5000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i="1" dirty="0" smtClean="0">
                <a:solidFill>
                  <a:srgbClr val="0000FF"/>
                </a:solidFill>
              </a:rPr>
              <a:t>D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 flipH="1" flipV="1">
            <a:off x="6973078" y="5293566"/>
            <a:ext cx="774440" cy="774441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8" name="Oval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43471" y="6078339"/>
            <a:ext cx="1009650" cy="606425"/>
          </a:xfrm>
          <a:prstGeom prst="ellipse">
            <a:avLst/>
          </a:prstGeom>
          <a:solidFill>
            <a:srgbClr val="99FF99"/>
          </a:solidFill>
          <a:ln w="9525" algn="ctr">
            <a:solidFill>
              <a:srgbClr val="9933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legacyPerspectiveBottomRight">
              <a:rot lat="900000" lon="0" rev="0"/>
            </a:camera>
            <a:lightRig rig="threePt" dir="b"/>
          </a:scene3d>
          <a:sp3d>
            <a:bevelT w="254000"/>
            <a:bevelB w="381000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19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94246" y="6156126"/>
            <a:ext cx="1225550" cy="5000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800" i="1" dirty="0" smtClean="0">
                <a:solidFill>
                  <a:srgbClr val="0000FF"/>
                </a:solidFill>
              </a:rPr>
              <a:t>E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8" y="115888"/>
            <a:ext cx="7744836" cy="435655"/>
          </a:xfrm>
        </p:spPr>
        <p:txBody>
          <a:bodyPr/>
          <a:lstStyle/>
          <a:p>
            <a:r>
              <a:rPr lang="de-DE" dirty="0" smtClean="0"/>
              <a:t>Programm für heute (und nächstes Mal)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Zwei fundamentale Mechanismen für mehr Ausdruckskraft und Verlässlichkeit:</a:t>
            </a:r>
          </a:p>
          <a:p>
            <a:pPr lvl="1"/>
            <a:r>
              <a:rPr lang="de-DE" dirty="0" err="1" smtClean="0">
                <a:solidFill>
                  <a:srgbClr val="3333FF"/>
                </a:solidFill>
              </a:rPr>
              <a:t>Generizität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smtClean="0">
                <a:solidFill>
                  <a:srgbClr val="990000"/>
                </a:solidFill>
              </a:rPr>
              <a:t>genericity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pPr lvl="1"/>
            <a:r>
              <a:rPr lang="de-DE" dirty="0" smtClean="0">
                <a:solidFill>
                  <a:srgbClr val="3333FF"/>
                </a:solidFill>
              </a:rPr>
              <a:t>Vererbung (</a:t>
            </a:r>
            <a:r>
              <a:rPr lang="de-DE" i="1" dirty="0" err="1" smtClean="0">
                <a:solidFill>
                  <a:srgbClr val="990000"/>
                </a:solidFill>
              </a:rPr>
              <a:t>inheritance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endParaRPr lang="de-DE" dirty="0" smtClean="0"/>
          </a:p>
          <a:p>
            <a:r>
              <a:rPr lang="de-DE" dirty="0" smtClean="0"/>
              <a:t>Mit den  dazugehörigen (genauso wichtigen) Begriffen:</a:t>
            </a:r>
          </a:p>
          <a:p>
            <a:pPr lvl="1"/>
            <a:r>
              <a:rPr lang="de-DE" dirty="0" smtClean="0">
                <a:solidFill>
                  <a:srgbClr val="3333FF"/>
                </a:solidFill>
              </a:rPr>
              <a:t>Statische Typisierung (</a:t>
            </a:r>
            <a:r>
              <a:rPr lang="de-DE" i="1" dirty="0" err="1" smtClean="0">
                <a:solidFill>
                  <a:srgbClr val="990000"/>
                </a:solidFill>
              </a:rPr>
              <a:t>static</a:t>
            </a:r>
            <a:r>
              <a:rPr lang="de-DE" i="1" dirty="0" smtClean="0">
                <a:solidFill>
                  <a:srgbClr val="990000"/>
                </a:solidFill>
              </a:rPr>
              <a:t> </a:t>
            </a:r>
            <a:r>
              <a:rPr lang="de-DE" i="1" dirty="0" err="1" smtClean="0">
                <a:solidFill>
                  <a:srgbClr val="990000"/>
                </a:solidFill>
              </a:rPr>
              <a:t>typing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pPr lvl="1"/>
            <a:r>
              <a:rPr lang="de-DE" dirty="0" smtClean="0">
                <a:solidFill>
                  <a:srgbClr val="3333FF"/>
                </a:solidFill>
              </a:rPr>
              <a:t>Polymorphie (</a:t>
            </a:r>
            <a:r>
              <a:rPr lang="de-DE" i="1" dirty="0" err="1" smtClean="0">
                <a:solidFill>
                  <a:srgbClr val="990000"/>
                </a:solidFill>
              </a:rPr>
              <a:t>polymorphism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pPr lvl="1"/>
            <a:r>
              <a:rPr lang="de-DE" dirty="0" smtClean="0">
                <a:solidFill>
                  <a:srgbClr val="3333FF"/>
                </a:solidFill>
              </a:rPr>
              <a:t>Dynamisches Binden (</a:t>
            </a:r>
            <a:r>
              <a:rPr lang="de-DE" i="1" dirty="0" err="1" smtClean="0">
                <a:solidFill>
                  <a:srgbClr val="990000"/>
                </a:solidFill>
              </a:rPr>
              <a:t>dynamic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  <a:r>
              <a:rPr lang="de-DE" i="1" dirty="0" err="1" smtClean="0">
                <a:solidFill>
                  <a:srgbClr val="990000"/>
                </a:solidFill>
              </a:rPr>
              <a:t>binding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Beispielshierarchie (in Traffic)</a:t>
            </a:r>
          </a:p>
        </p:txBody>
      </p:sp>
      <p:sp>
        <p:nvSpPr>
          <p:cNvPr id="6" name="Oval 5"/>
          <p:cNvSpPr/>
          <p:nvPr/>
        </p:nvSpPr>
        <p:spPr>
          <a:xfrm>
            <a:off x="4165145" y="1152498"/>
            <a:ext cx="1690687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MOVING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66975" y="2395538"/>
            <a:ext cx="1690688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VEHICLE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233488" y="3716338"/>
            <a:ext cx="1690687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TAXI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54482" y="5214795"/>
            <a:ext cx="2509837" cy="639763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</a:rPr>
              <a:t>EVENT_TAXI</a:t>
            </a:r>
          </a:p>
        </p:txBody>
      </p:sp>
      <p:sp>
        <p:nvSpPr>
          <p:cNvPr id="10" name="Oval 9"/>
          <p:cNvSpPr/>
          <p:nvPr/>
        </p:nvSpPr>
        <p:spPr>
          <a:xfrm>
            <a:off x="3883864" y="3730625"/>
            <a:ext cx="2743200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LINE_VEHICLE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606800" y="5246688"/>
            <a:ext cx="1690688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</a:rPr>
              <a:t>TRAM</a:t>
            </a:r>
          </a:p>
        </p:txBody>
      </p:sp>
      <p:sp>
        <p:nvSpPr>
          <p:cNvPr id="12" name="Oval 11"/>
          <p:cNvSpPr/>
          <p:nvPr/>
        </p:nvSpPr>
        <p:spPr>
          <a:xfrm>
            <a:off x="5972175" y="5232400"/>
            <a:ext cx="1690688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</a:rPr>
              <a:t>BUS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070389" y="3149600"/>
            <a:ext cx="1282411" cy="502088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884407" y="1052209"/>
            <a:ext cx="10207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position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157663" y="2554288"/>
            <a:ext cx="6238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load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19138" y="3468688"/>
            <a:ext cx="6731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busy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21119" y="4940158"/>
            <a:ext cx="81624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take</a:t>
            </a:r>
            <a:r>
              <a:rPr lang="en-US" sz="1400" i="1" dirty="0" smtClean="0">
                <a:solidFill>
                  <a:srgbClr val="3333FF"/>
                </a:solidFill>
                <a:latin typeface="Comic Sans MS"/>
              </a:rPr>
              <a:t> </a:t>
            </a:r>
            <a:r>
              <a:rPr lang="en-US" baseline="30000" dirty="0" smtClean="0">
                <a:solidFill>
                  <a:srgbClr val="3333FF"/>
                </a:solidFill>
                <a:latin typeface="Comic Sans MS"/>
              </a:rPr>
              <a:t>+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1313" y="3875088"/>
            <a:ext cx="85472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take</a:t>
            </a:r>
            <a:r>
              <a:rPr lang="en-US" sz="11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*</a:t>
            </a:r>
            <a:endParaRPr lang="en-US" sz="18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68532" y="1317321"/>
            <a:ext cx="240665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 i="1" dirty="0" err="1">
                <a:solidFill>
                  <a:srgbClr val="3333FF"/>
                </a:solidFill>
                <a:latin typeface="+mn-lt"/>
              </a:rPr>
              <a:t>update_coordinates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  <a:p>
            <a:pPr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move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673842" y="3962834"/>
            <a:ext cx="2387028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 i="1" dirty="0" err="1" smtClean="0">
                <a:solidFill>
                  <a:srgbClr val="3333FF"/>
                </a:solidFill>
                <a:latin typeface="+mn-lt"/>
              </a:rPr>
              <a:t>update_coordinates</a:t>
            </a:r>
            <a:r>
              <a:rPr lang="en-US" sz="14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baseline="30000" dirty="0" smtClean="0">
                <a:solidFill>
                  <a:srgbClr val="3333FF"/>
                </a:solidFill>
                <a:latin typeface="+mn-lt"/>
              </a:rPr>
              <a:t>++</a:t>
            </a:r>
            <a:endParaRPr lang="en-US" baseline="30000" dirty="0">
              <a:solidFill>
                <a:srgbClr val="3333FF"/>
              </a:solidFill>
              <a:latin typeface="+mn-lt"/>
            </a:endParaRPr>
          </a:p>
          <a:p>
            <a:pPr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move</a:t>
            </a:r>
            <a:r>
              <a:rPr lang="en-US" sz="1400" i="1" dirty="0" smtClean="0">
                <a:solidFill>
                  <a:srgbClr val="3333FF"/>
                </a:solidFill>
                <a:latin typeface="Comic Sans MS"/>
              </a:rPr>
              <a:t> </a:t>
            </a:r>
            <a:r>
              <a:rPr lang="en-US" baseline="30000" dirty="0" smtClean="0">
                <a:solidFill>
                  <a:srgbClr val="3333FF"/>
                </a:solidFill>
                <a:latin typeface="Comic Sans MS"/>
              </a:rPr>
              <a:t>++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8216" name="Text Box 54"/>
          <p:cNvSpPr txBox="1">
            <a:spLocks noChangeArrowheads="1"/>
          </p:cNvSpPr>
          <p:nvPr/>
        </p:nvSpPr>
        <p:spPr bwMode="auto">
          <a:xfrm>
            <a:off x="359107" y="1019544"/>
            <a:ext cx="3449568" cy="1182058"/>
          </a:xfrm>
          <a:prstGeom prst="roundRect">
            <a:avLst>
              <a:gd name="adj" fmla="val 971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*</a:t>
            </a:r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     </a:t>
            </a:r>
            <a:r>
              <a:rPr lang="en-US" sz="1800" dirty="0" err="1" smtClean="0">
                <a:latin typeface="+mn-lt"/>
              </a:rPr>
              <a:t>aufgeschoben</a:t>
            </a:r>
            <a:r>
              <a:rPr lang="en-US" sz="1800" dirty="0" smtClean="0">
                <a:latin typeface="+mn-lt"/>
              </a:rPr>
              <a:t> (deferred)</a:t>
            </a:r>
            <a:endParaRPr lang="en-US" sz="1800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3333FF"/>
                </a:solidFill>
                <a:latin typeface="+mn-lt"/>
              </a:rPr>
              <a:t>+</a:t>
            </a:r>
            <a:r>
              <a:rPr lang="en-US" sz="1800" dirty="0">
                <a:solidFill>
                  <a:schemeClr val="accent2"/>
                </a:solidFill>
                <a:latin typeface="+mn-lt"/>
              </a:rPr>
              <a:t>  </a:t>
            </a:r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   </a:t>
            </a:r>
            <a:r>
              <a:rPr lang="en-US" sz="1800" dirty="0" err="1" smtClean="0">
                <a:latin typeface="+mn-lt"/>
              </a:rPr>
              <a:t>wirksam</a:t>
            </a:r>
            <a:r>
              <a:rPr lang="en-US" sz="1800" dirty="0" smtClean="0">
                <a:latin typeface="+mn-lt"/>
              </a:rPr>
              <a:t> (effective)</a:t>
            </a:r>
            <a:endParaRPr lang="en-US" sz="1800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++ </a:t>
            </a:r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   </a:t>
            </a:r>
            <a:r>
              <a:rPr lang="en-US" sz="1800" dirty="0" err="1" smtClean="0">
                <a:latin typeface="+mn-lt"/>
              </a:rPr>
              <a:t>redefiniert</a:t>
            </a:r>
            <a:r>
              <a:rPr lang="en-US" sz="1800" dirty="0" smtClean="0">
                <a:latin typeface="+mn-lt"/>
              </a:rPr>
              <a:t> (redefined)</a:t>
            </a:r>
            <a:endParaRPr lang="en-US" sz="18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68636" y="1170348"/>
            <a:ext cx="189470" cy="2471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dirty="0" smtClean="0">
                <a:solidFill>
                  <a:srgbClr val="3333FF"/>
                </a:solidFill>
              </a:rPr>
              <a:t>*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66305" y="2401330"/>
            <a:ext cx="189470" cy="2471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dirty="0" smtClean="0">
                <a:solidFill>
                  <a:srgbClr val="3333FF"/>
                </a:solidFill>
              </a:rPr>
              <a:t>*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30753" y="3739979"/>
            <a:ext cx="189470" cy="2471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dirty="0" smtClean="0">
                <a:solidFill>
                  <a:srgbClr val="3333FF"/>
                </a:solidFill>
              </a:rPr>
              <a:t>*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26511" y="3682314"/>
            <a:ext cx="189470" cy="2471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dirty="0" smtClean="0">
                <a:solidFill>
                  <a:srgbClr val="3333FF"/>
                </a:solidFill>
              </a:rPr>
              <a:t>*</a:t>
            </a:r>
            <a:endParaRPr lang="en-US" dirty="0">
              <a:solidFill>
                <a:srgbClr val="3333FF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10800000">
            <a:off x="3491345" y="3121891"/>
            <a:ext cx="1828804" cy="544944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583709" y="1861128"/>
            <a:ext cx="752767" cy="494145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1537859" y="4779818"/>
            <a:ext cx="766615" cy="18478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4467225" y="4470400"/>
            <a:ext cx="926811" cy="728379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5487843" y="4465783"/>
            <a:ext cx="926811" cy="728379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Features im Beispiel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93674" y="749684"/>
            <a:ext cx="6151707" cy="535709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dirty="0" smtClean="0"/>
              <a:t>Feature</a:t>
            </a:r>
          </a:p>
          <a:p>
            <a:pPr eaLnBrk="1" hangingPunct="1">
              <a:lnSpc>
                <a:spcPct val="90000"/>
              </a:lnSpc>
            </a:pPr>
            <a:r>
              <a:rPr lang="de-DE" sz="2000" i="1" dirty="0" err="1" smtClean="0">
                <a:solidFill>
                  <a:srgbClr val="3333FF"/>
                </a:solidFill>
              </a:rPr>
              <a:t>take</a:t>
            </a:r>
            <a:r>
              <a:rPr lang="de-DE" sz="2800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>
                <a:solidFill>
                  <a:srgbClr val="3333FF"/>
                </a:solidFill>
              </a:rPr>
              <a:t>(</a:t>
            </a:r>
            <a:r>
              <a:rPr lang="de-DE" sz="2000" i="1" dirty="0" err="1" smtClean="0">
                <a:solidFill>
                  <a:srgbClr val="3333FF"/>
                </a:solidFill>
              </a:rPr>
              <a:t>from_location</a:t>
            </a:r>
            <a:r>
              <a:rPr lang="de-DE" sz="2000" i="1" dirty="0" smtClean="0">
                <a:solidFill>
                  <a:srgbClr val="3333FF"/>
                </a:solidFill>
              </a:rPr>
              <a:t>,</a:t>
            </a:r>
            <a:br>
              <a:rPr lang="de-DE" sz="2000" i="1" dirty="0" smtClean="0">
                <a:solidFill>
                  <a:srgbClr val="3333FF"/>
                </a:solidFill>
              </a:rPr>
            </a:br>
            <a:r>
              <a:rPr lang="de-DE" sz="2000" i="1" dirty="0" smtClean="0">
                <a:solidFill>
                  <a:srgbClr val="3333FF"/>
                </a:solidFill>
              </a:rPr>
              <a:t>          </a:t>
            </a:r>
            <a:r>
              <a:rPr lang="de-DE" sz="2000" i="1" dirty="0" err="1" smtClean="0">
                <a:solidFill>
                  <a:srgbClr val="3333FF"/>
                </a:solidFill>
              </a:rPr>
              <a:t>to_location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>
                <a:solidFill>
                  <a:srgbClr val="3333FF"/>
                </a:solidFill>
              </a:rPr>
              <a:t>:</a:t>
            </a:r>
            <a:r>
              <a:rPr lang="de-DE" sz="2000" i="1" dirty="0" smtClean="0">
                <a:solidFill>
                  <a:srgbClr val="3333FF"/>
                </a:solidFill>
              </a:rPr>
              <a:t> COORDINATE</a:t>
            </a:r>
            <a:r>
              <a:rPr lang="de-DE" sz="2000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dirty="0" smtClean="0">
                <a:solidFill>
                  <a:srgbClr val="3333FF"/>
                </a:solidFill>
              </a:rPr>
              <a:t>	</a:t>
            </a:r>
            <a:r>
              <a:rPr lang="de-DE" sz="2000" dirty="0" smtClean="0">
                <a:solidFill>
                  <a:srgbClr val="990000"/>
                </a:solidFill>
              </a:rPr>
              <a:t>-- Bringe Passagiere</a:t>
            </a:r>
            <a:br>
              <a:rPr lang="de-DE" sz="2000" dirty="0" smtClean="0">
                <a:solidFill>
                  <a:srgbClr val="990000"/>
                </a:solidFill>
              </a:rPr>
            </a:br>
            <a:r>
              <a:rPr lang="de-DE" sz="2000" dirty="0" smtClean="0">
                <a:solidFill>
                  <a:srgbClr val="990000"/>
                </a:solidFill>
              </a:rPr>
              <a:t>	-- von </a:t>
            </a:r>
            <a:r>
              <a:rPr lang="de-DE" sz="2000" i="1" dirty="0" err="1" smtClean="0">
                <a:solidFill>
                  <a:srgbClr val="3333FF"/>
                </a:solidFill>
              </a:rPr>
              <a:t>from_location</a:t>
            </a:r>
            <a:r>
              <a:rPr lang="de-DE" sz="2000" dirty="0" smtClean="0">
                <a:solidFill>
                  <a:srgbClr val="99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de-DE" sz="2000" dirty="0" smtClean="0">
                <a:solidFill>
                  <a:srgbClr val="990000"/>
                </a:solidFill>
              </a:rPr>
              <a:t>	-- nach </a:t>
            </a:r>
            <a:r>
              <a:rPr lang="de-DE" sz="2000" i="1" dirty="0" err="1" smtClean="0">
                <a:solidFill>
                  <a:srgbClr val="3333FF"/>
                </a:solidFill>
              </a:rPr>
              <a:t>to_location</a:t>
            </a:r>
            <a:r>
              <a:rPr lang="de-DE" sz="2000" dirty="0" smtClean="0">
                <a:solidFill>
                  <a:srgbClr val="990000"/>
                </a:solidFill>
              </a:rPr>
              <a:t>.</a:t>
            </a:r>
            <a:endParaRPr lang="de-DE" sz="2000" dirty="0" smtClean="0"/>
          </a:p>
          <a:p>
            <a:pPr eaLnBrk="1" hangingPunct="1">
              <a:lnSpc>
                <a:spcPct val="90000"/>
              </a:lnSpc>
            </a:pPr>
            <a:endParaRPr lang="de-DE" sz="2000" dirty="0" smtClean="0"/>
          </a:p>
          <a:p>
            <a:pPr eaLnBrk="1" hangingPunct="1">
              <a:lnSpc>
                <a:spcPct val="90000"/>
              </a:lnSpc>
            </a:pPr>
            <a:r>
              <a:rPr lang="de-DE" sz="2000" i="1" dirty="0" err="1" smtClean="0">
                <a:solidFill>
                  <a:srgbClr val="3333FF"/>
                </a:solidFill>
              </a:rPr>
              <a:t>busy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>
                <a:solidFill>
                  <a:srgbClr val="3333FF"/>
                </a:solidFill>
              </a:rPr>
              <a:t>:</a:t>
            </a:r>
            <a:r>
              <a:rPr lang="de-DE" sz="2000" i="1" dirty="0" smtClean="0">
                <a:solidFill>
                  <a:srgbClr val="3333FF"/>
                </a:solidFill>
              </a:rPr>
              <a:t> BOOLEAN</a:t>
            </a:r>
          </a:p>
          <a:p>
            <a:pPr eaLnBrk="1" hangingPunct="1">
              <a:lnSpc>
                <a:spcPct val="90000"/>
              </a:lnSpc>
            </a:pPr>
            <a:r>
              <a:rPr lang="de-DE" sz="2000" i="1" dirty="0" smtClean="0">
                <a:solidFill>
                  <a:srgbClr val="006400"/>
                </a:solidFill>
              </a:rPr>
              <a:t>	</a:t>
            </a:r>
            <a:r>
              <a:rPr lang="de-DE" sz="2000" dirty="0" smtClean="0">
                <a:solidFill>
                  <a:srgbClr val="990000"/>
                </a:solidFill>
              </a:rPr>
              <a:t>--Ist das Taxi besetzt? </a:t>
            </a:r>
          </a:p>
          <a:p>
            <a:pPr eaLnBrk="1" hangingPunct="1">
              <a:lnSpc>
                <a:spcPct val="90000"/>
              </a:lnSpc>
            </a:pPr>
            <a:endParaRPr lang="de-DE" sz="2000" i="1" dirty="0" smtClean="0">
              <a:solidFill>
                <a:srgbClr val="0064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sz="2000" i="1" dirty="0" err="1" smtClean="0">
                <a:solidFill>
                  <a:srgbClr val="3333FF"/>
                </a:solidFill>
              </a:rPr>
              <a:t>load</a:t>
            </a:r>
            <a:r>
              <a:rPr lang="de-DE" sz="2000" i="1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>
                <a:solidFill>
                  <a:srgbClr val="3333FF"/>
                </a:solidFill>
              </a:rPr>
              <a:t>(</a:t>
            </a:r>
            <a:r>
              <a:rPr lang="de-DE" sz="2000" i="1" dirty="0" smtClean="0">
                <a:solidFill>
                  <a:srgbClr val="3333FF"/>
                </a:solidFill>
              </a:rPr>
              <a:t>q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>
                <a:solidFill>
                  <a:srgbClr val="3333FF"/>
                </a:solidFill>
              </a:rPr>
              <a:t>:</a:t>
            </a:r>
            <a:r>
              <a:rPr lang="de-DE" sz="2000" i="1" dirty="0" smtClean="0">
                <a:solidFill>
                  <a:srgbClr val="3333FF"/>
                </a:solidFill>
              </a:rPr>
              <a:t> INTEGER</a:t>
            </a:r>
            <a:r>
              <a:rPr lang="de-DE" sz="2000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de-DE" sz="2000" dirty="0" smtClean="0"/>
              <a:t>	</a:t>
            </a:r>
            <a:r>
              <a:rPr lang="de-DE" sz="2000" dirty="0" smtClean="0">
                <a:solidFill>
                  <a:srgbClr val="990000"/>
                </a:solidFill>
              </a:rPr>
              <a:t>-- Lade </a:t>
            </a:r>
            <a:r>
              <a:rPr lang="de-DE" sz="2000" i="1" dirty="0" smtClean="0">
                <a:solidFill>
                  <a:srgbClr val="3333FF"/>
                </a:solidFill>
              </a:rPr>
              <a:t>q</a:t>
            </a:r>
            <a:r>
              <a:rPr lang="de-DE" sz="2000" dirty="0" smtClean="0">
                <a:solidFill>
                  <a:srgbClr val="990000"/>
                </a:solidFill>
              </a:rPr>
              <a:t> Passagiere auf.</a:t>
            </a:r>
          </a:p>
          <a:p>
            <a:pPr eaLnBrk="1" hangingPunct="1">
              <a:lnSpc>
                <a:spcPct val="90000"/>
              </a:lnSpc>
            </a:pPr>
            <a:endParaRPr lang="de-DE" sz="2000" dirty="0" smtClean="0"/>
          </a:p>
          <a:p>
            <a:pPr eaLnBrk="1" hangingPunct="1">
              <a:lnSpc>
                <a:spcPct val="90000"/>
              </a:lnSpc>
            </a:pPr>
            <a:r>
              <a:rPr lang="de-DE" sz="2000" i="1" dirty="0" err="1" smtClean="0">
                <a:solidFill>
                  <a:srgbClr val="3333FF"/>
                </a:solidFill>
              </a:rPr>
              <a:t>position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>
                <a:solidFill>
                  <a:srgbClr val="3333FF"/>
                </a:solidFill>
              </a:rPr>
              <a:t>: </a:t>
            </a:r>
            <a:r>
              <a:rPr lang="de-DE" sz="2000" i="1" dirty="0" smtClean="0">
                <a:solidFill>
                  <a:srgbClr val="3333FF"/>
                </a:solidFill>
              </a:rPr>
              <a:t>COORDINATE</a:t>
            </a:r>
          </a:p>
          <a:p>
            <a:pPr eaLnBrk="1" hangingPunct="1">
              <a:lnSpc>
                <a:spcPct val="90000"/>
              </a:lnSpc>
            </a:pPr>
            <a:r>
              <a:rPr lang="de-DE" sz="2000" dirty="0" smtClean="0"/>
              <a:t>	</a:t>
            </a:r>
            <a:r>
              <a:rPr lang="de-DE" sz="2000" dirty="0" smtClean="0">
                <a:solidFill>
                  <a:srgbClr val="990000"/>
                </a:solidFill>
              </a:rPr>
              <a:t>-- Aktuelle Position auf</a:t>
            </a:r>
            <a:br>
              <a:rPr lang="de-DE" sz="2000" dirty="0" smtClean="0">
                <a:solidFill>
                  <a:srgbClr val="990000"/>
                </a:solidFill>
              </a:rPr>
            </a:br>
            <a:r>
              <a:rPr lang="de-DE" sz="2000" dirty="0" smtClean="0">
                <a:solidFill>
                  <a:srgbClr val="990000"/>
                </a:solidFill>
              </a:rPr>
              <a:t>	-- der Karte.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952097" y="3225724"/>
            <a:ext cx="52768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783398" y="688105"/>
            <a:ext cx="2436109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dirty="0" smtClean="0"/>
              <a:t>Aus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Klasse</a:t>
            </a:r>
            <a:r>
              <a:rPr lang="en-US" dirty="0" smtClean="0"/>
              <a:t>:</a:t>
            </a:r>
            <a:endParaRPr lang="en-US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800" dirty="0"/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i="1" dirty="0">
                <a:solidFill>
                  <a:srgbClr val="3333FF"/>
                </a:solidFill>
              </a:rPr>
              <a:t>EVENT_TAXI</a:t>
            </a: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3600" dirty="0">
              <a:solidFill>
                <a:srgbClr val="3333FF"/>
              </a:solidFill>
            </a:endParaRP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3600" dirty="0">
              <a:solidFill>
                <a:srgbClr val="3333FF"/>
              </a:solidFill>
            </a:endParaRP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i="1" dirty="0">
                <a:solidFill>
                  <a:srgbClr val="3333FF"/>
                </a:solidFill>
              </a:rPr>
              <a:t>TAXI</a:t>
            </a: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 i="1" dirty="0">
              <a:solidFill>
                <a:srgbClr val="3333FF"/>
              </a:solidFill>
            </a:endParaRP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 i="1" dirty="0">
              <a:solidFill>
                <a:srgbClr val="3333FF"/>
              </a:solidFill>
            </a:endParaRP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i="1" dirty="0">
                <a:solidFill>
                  <a:srgbClr val="3333FF"/>
                </a:solidFill>
              </a:rPr>
              <a:t>VEHICLE</a:t>
            </a: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 i="1" dirty="0">
              <a:solidFill>
                <a:srgbClr val="3333FF"/>
              </a:solidFill>
            </a:endParaRP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 i="1" dirty="0">
              <a:solidFill>
                <a:srgbClr val="3333FF"/>
              </a:solidFill>
            </a:endParaRP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i="1" dirty="0">
                <a:solidFill>
                  <a:srgbClr val="3333FF"/>
                </a:solidFill>
              </a:rPr>
              <a:t>MOVING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635690" y="1405871"/>
            <a:ext cx="3508311" cy="2736980"/>
            <a:chOff x="3489649" y="1168401"/>
            <a:chExt cx="4173214" cy="3459584"/>
          </a:xfrm>
        </p:grpSpPr>
        <p:sp>
          <p:nvSpPr>
            <p:cNvPr id="9" name="Oval 8"/>
            <p:cNvSpPr/>
            <p:nvPr/>
          </p:nvSpPr>
          <p:spPr>
            <a:xfrm>
              <a:off x="5191866" y="1168401"/>
              <a:ext cx="1006737" cy="468109"/>
            </a:xfrm>
            <a:prstGeom prst="ellipse">
              <a:avLst/>
            </a:prstGeom>
            <a:solidFill>
              <a:srgbClr val="99FF99"/>
            </a:solidFill>
            <a:ln w="9525" cmpd="sng">
              <a:solidFill>
                <a:srgbClr val="990000">
                  <a:alpha val="34000"/>
                </a:srgbClr>
              </a:solidFill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1000" i="1" dirty="0" smtClean="0">
                  <a:solidFill>
                    <a:srgbClr val="3333FF"/>
                  </a:solidFill>
                </a:rPr>
                <a:t>MOVING</a:t>
              </a:r>
              <a:endParaRPr lang="en-US" sz="1000" i="1" dirty="0">
                <a:solidFill>
                  <a:srgbClr val="3333FF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568917" y="2068522"/>
              <a:ext cx="1006738" cy="468109"/>
            </a:xfrm>
            <a:prstGeom prst="ellipse">
              <a:avLst/>
            </a:prstGeom>
            <a:solidFill>
              <a:srgbClr val="99FF99"/>
            </a:solidFill>
            <a:ln w="9525" cmpd="sng">
              <a:solidFill>
                <a:srgbClr val="990000">
                  <a:alpha val="34000"/>
                </a:srgbClr>
              </a:solidFill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1000" i="1" dirty="0" smtClean="0">
                  <a:solidFill>
                    <a:srgbClr val="3333FF"/>
                  </a:solidFill>
                </a:rPr>
                <a:t>VEHICLE</a:t>
              </a:r>
              <a:endParaRPr lang="en-US" sz="1000" i="1" dirty="0">
                <a:solidFill>
                  <a:srgbClr val="3333FF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834424" y="3037345"/>
              <a:ext cx="1006737" cy="468109"/>
            </a:xfrm>
            <a:prstGeom prst="ellipse">
              <a:avLst/>
            </a:prstGeom>
            <a:solidFill>
              <a:srgbClr val="99FF99"/>
            </a:solidFill>
            <a:ln w="9525" cmpd="sng">
              <a:solidFill>
                <a:srgbClr val="990000">
                  <a:alpha val="34000"/>
                </a:srgbClr>
              </a:solidFill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1000" i="1" dirty="0" smtClean="0">
                  <a:solidFill>
                    <a:srgbClr val="3333FF"/>
                  </a:solidFill>
                </a:rPr>
                <a:t>TAXI</a:t>
              </a:r>
              <a:endParaRPr lang="en-US" sz="1000" i="1" dirty="0">
                <a:solidFill>
                  <a:srgbClr val="3333FF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489649" y="4136482"/>
              <a:ext cx="1494509" cy="469274"/>
            </a:xfrm>
            <a:prstGeom prst="ellipse">
              <a:avLst/>
            </a:prstGeom>
            <a:solidFill>
              <a:srgbClr val="99FF99"/>
            </a:solidFill>
            <a:ln w="9525" cmpd="sng">
              <a:solidFill>
                <a:srgbClr val="990000">
                  <a:alpha val="34000"/>
                </a:srgbClr>
              </a:solidFill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1000" i="1" dirty="0">
                  <a:solidFill>
                    <a:srgbClr val="3333FF"/>
                  </a:solidFill>
                </a:rPr>
                <a:t>EVENT_TAXI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5412618" y="3047825"/>
              <a:ext cx="1633467" cy="468109"/>
            </a:xfrm>
            <a:prstGeom prst="ellipse">
              <a:avLst/>
            </a:prstGeom>
            <a:solidFill>
              <a:srgbClr val="99FF99"/>
            </a:solidFill>
            <a:ln w="9525" cmpd="sng">
              <a:solidFill>
                <a:srgbClr val="990000">
                  <a:alpha val="34000"/>
                </a:srgbClr>
              </a:solidFill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1000" i="1" dirty="0" smtClean="0">
                  <a:solidFill>
                    <a:srgbClr val="3333FF"/>
                  </a:solidFill>
                </a:rPr>
                <a:t>LINE_VEHICLE</a:t>
              </a:r>
              <a:endParaRPr lang="en-US" sz="1000" i="1" dirty="0">
                <a:solidFill>
                  <a:srgbClr val="3333FF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5247638" y="4159876"/>
              <a:ext cx="1006738" cy="468109"/>
            </a:xfrm>
            <a:prstGeom prst="ellipse">
              <a:avLst/>
            </a:prstGeom>
            <a:solidFill>
              <a:srgbClr val="99FF99"/>
            </a:solidFill>
            <a:ln w="9525" cmpd="sng">
              <a:solidFill>
                <a:srgbClr val="990000">
                  <a:alpha val="34000"/>
                </a:srgbClr>
              </a:solidFill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1000" i="1" dirty="0">
                  <a:solidFill>
                    <a:srgbClr val="3333FF"/>
                  </a:solidFill>
                </a:rPr>
                <a:t>TRAM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6656125" y="4149395"/>
              <a:ext cx="1006738" cy="468109"/>
            </a:xfrm>
            <a:prstGeom prst="ellipse">
              <a:avLst/>
            </a:prstGeom>
            <a:solidFill>
              <a:srgbClr val="99FF99"/>
            </a:solidFill>
            <a:ln w="9525" cmpd="sng">
              <a:solidFill>
                <a:srgbClr val="990000">
                  <a:alpha val="34000"/>
                </a:srgbClr>
              </a:solidFill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1000" i="1" dirty="0">
                  <a:solidFill>
                    <a:srgbClr val="3333FF"/>
                  </a:solidFill>
                </a:rPr>
                <a:t>BUS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4332766" y="2621636"/>
              <a:ext cx="763625" cy="368288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670313" y="1181494"/>
              <a:ext cx="112822" cy="1812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000" dirty="0" smtClean="0">
                  <a:solidFill>
                    <a:srgbClr val="3333FF"/>
                  </a:solidFill>
                </a:rPr>
                <a:t>*</a:t>
              </a:r>
              <a:endParaRPr lang="en-US" sz="1000" dirty="0">
                <a:solidFill>
                  <a:srgbClr val="3333FF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044886" y="2072770"/>
              <a:ext cx="112822" cy="1812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000" dirty="0" smtClean="0">
                  <a:solidFill>
                    <a:srgbClr val="3333FF"/>
                  </a:solidFill>
                </a:rPr>
                <a:t>*</a:t>
              </a:r>
              <a:endParaRPr lang="en-US" sz="1000" dirty="0">
                <a:solidFill>
                  <a:srgbClr val="3333FF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14638" y="3054686"/>
              <a:ext cx="112822" cy="1812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000" dirty="0" smtClean="0">
                  <a:solidFill>
                    <a:srgbClr val="3333FF"/>
                  </a:solidFill>
                </a:rPr>
                <a:t>*</a:t>
              </a:r>
              <a:endParaRPr lang="en-US" sz="1000" dirty="0">
                <a:solidFill>
                  <a:srgbClr val="3333FF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06638" y="3068368"/>
              <a:ext cx="112822" cy="1812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000" dirty="0" smtClean="0">
                  <a:solidFill>
                    <a:srgbClr val="3333FF"/>
                  </a:solidFill>
                </a:rPr>
                <a:t>*</a:t>
              </a:r>
              <a:endParaRPr lang="en-US" sz="1000" dirty="0">
                <a:solidFill>
                  <a:srgbClr val="3333FF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10800000">
              <a:off x="5178889" y="2601311"/>
              <a:ext cx="1088981" cy="399723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5233888" y="1676526"/>
              <a:ext cx="448243" cy="362461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3962749" y="3818696"/>
              <a:ext cx="562322" cy="11003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5759987" y="3590459"/>
              <a:ext cx="551879" cy="534275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 flipV="1">
              <a:off x="6367725" y="3587072"/>
              <a:ext cx="551879" cy="534275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Features vererben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25320" y="4820988"/>
            <a:ext cx="3376613" cy="2009303"/>
          </a:xfrm>
          <a:prstGeom prst="roundRect">
            <a:avLst>
              <a:gd name="adj" fmla="val 11040"/>
            </a:avLst>
          </a:prstGeom>
          <a:solidFill>
            <a:srgbClr val="99FF99"/>
          </a:solidFill>
          <a:ln>
            <a:solidFill>
              <a:srgbClr val="99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457200" algn="l"/>
                <a:tab pos="914400" algn="l"/>
              </a:tabLst>
            </a:pPr>
            <a:r>
              <a:rPr lang="de-DE" sz="1800" b="1" smtClean="0">
                <a:solidFill>
                  <a:schemeClr val="accent2"/>
                </a:solidFill>
              </a:rPr>
              <a:t>class</a:t>
            </a:r>
            <a:endParaRPr lang="de-DE" sz="1800" i="1" smtClean="0"/>
          </a:p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457200" algn="l"/>
                <a:tab pos="914400" algn="l"/>
              </a:tabLst>
            </a:pPr>
            <a:r>
              <a:rPr lang="de-DE" sz="1800" i="1" smtClean="0"/>
              <a:t>	</a:t>
            </a:r>
            <a:r>
              <a:rPr lang="de-DE" sz="1800" i="1" smtClean="0">
                <a:solidFill>
                  <a:srgbClr val="3333FF"/>
                </a:solidFill>
              </a:rPr>
              <a:t>EVENT_TAXI</a:t>
            </a:r>
            <a:r>
              <a:rPr lang="de-DE" sz="1800" i="1" smtClean="0"/>
              <a:t>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457200" algn="l"/>
                <a:tab pos="914400" algn="l"/>
              </a:tabLst>
            </a:pPr>
            <a:r>
              <a:rPr lang="de-DE" sz="1800" b="1" smtClean="0">
                <a:solidFill>
                  <a:schemeClr val="accent2"/>
                </a:solidFill>
              </a:rPr>
              <a:t>inherit</a:t>
            </a:r>
            <a:endParaRPr lang="de-DE" sz="1800" smtClean="0"/>
          </a:p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457200" algn="l"/>
                <a:tab pos="914400" algn="l"/>
              </a:tabLst>
            </a:pPr>
            <a:r>
              <a:rPr lang="de-DE" sz="1800" i="1" smtClean="0"/>
              <a:t>	</a:t>
            </a:r>
            <a:r>
              <a:rPr lang="de-DE" sz="1800" i="1" smtClean="0">
                <a:solidFill>
                  <a:srgbClr val="3333FF"/>
                </a:solidFill>
              </a:rPr>
              <a:t>TAXI</a:t>
            </a: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tabLst>
                <a:tab pos="457200" algn="l"/>
                <a:tab pos="914400" algn="l"/>
              </a:tabLst>
            </a:pPr>
            <a:r>
              <a:rPr lang="de-DE" sz="1800" b="1" smtClean="0">
                <a:solidFill>
                  <a:schemeClr val="accent2"/>
                </a:solidFill>
              </a:rPr>
              <a:t>feature</a:t>
            </a: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tabLst>
                <a:tab pos="457200" algn="l"/>
                <a:tab pos="914400" algn="l"/>
              </a:tabLst>
            </a:pPr>
            <a:r>
              <a:rPr lang="de-DE" sz="1800" smtClean="0">
                <a:solidFill>
                  <a:srgbClr val="990000"/>
                </a:solidFill>
              </a:rPr>
              <a:t>	[… Rest of class …]</a:t>
            </a: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tabLst>
                <a:tab pos="457200" algn="l"/>
                <a:tab pos="914400" algn="l"/>
              </a:tabLst>
            </a:pPr>
            <a:r>
              <a:rPr lang="de-DE" sz="1800" b="1" smtClean="0">
                <a:solidFill>
                  <a:schemeClr val="accent2"/>
                </a:solidFill>
              </a:rPr>
              <a:t>end</a:t>
            </a:r>
            <a:endParaRPr lang="de-DE" sz="1800" b="1" dirty="0" smtClean="0">
              <a:solidFill>
                <a:schemeClr val="accent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66021" y="2752183"/>
            <a:ext cx="3354388" cy="1976836"/>
          </a:xfrm>
          <a:prstGeom prst="roundRect">
            <a:avLst>
              <a:gd name="adj" fmla="val 10042"/>
            </a:avLst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solidFill>
                  <a:schemeClr val="accent2"/>
                </a:solidFill>
              </a:rPr>
              <a:t>deferred class</a:t>
            </a:r>
            <a:endParaRPr lang="en-US" sz="1800" i="1" dirty="0"/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1800" i="1" dirty="0"/>
              <a:t>	</a:t>
            </a:r>
            <a:r>
              <a:rPr lang="en-US" sz="1800" i="1" dirty="0">
                <a:solidFill>
                  <a:srgbClr val="3333FF"/>
                </a:solidFill>
              </a:rPr>
              <a:t>TAXI</a:t>
            </a:r>
            <a:r>
              <a:rPr lang="en-US" sz="1800" i="1" dirty="0"/>
              <a:t> 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solidFill>
                  <a:schemeClr val="accent2"/>
                </a:solidFill>
              </a:rPr>
              <a:t>inherit</a:t>
            </a:r>
            <a:endParaRPr lang="en-US" sz="1800" dirty="0"/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1800" i="1" dirty="0"/>
              <a:t>	</a:t>
            </a:r>
            <a:r>
              <a:rPr lang="en-US" sz="1800" i="1" dirty="0" smtClean="0">
                <a:solidFill>
                  <a:srgbClr val="3333FF"/>
                </a:solidFill>
              </a:rPr>
              <a:t>VEHICLE</a:t>
            </a:r>
            <a:endParaRPr lang="en-US" sz="1800" i="1" dirty="0">
              <a:solidFill>
                <a:srgbClr val="3333FF"/>
              </a:solidFill>
            </a:endParaRPr>
          </a:p>
          <a:p>
            <a:pPr marL="342900" indent="-342900">
              <a:lnSpc>
                <a:spcPct val="6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solidFill>
                  <a:schemeClr val="accent2"/>
                </a:solidFill>
              </a:rPr>
              <a:t>feature</a:t>
            </a:r>
          </a:p>
          <a:p>
            <a:pPr marL="342900" indent="-342900">
              <a:lnSpc>
                <a:spcPct val="6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1800" dirty="0">
                <a:solidFill>
                  <a:srgbClr val="990000"/>
                </a:solidFill>
              </a:rPr>
              <a:t>	[… Rest of class …]</a:t>
            </a:r>
          </a:p>
          <a:p>
            <a:pPr marL="342900" indent="-342900">
              <a:lnSpc>
                <a:spcPct val="6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solidFill>
                  <a:schemeClr val="accent2"/>
                </a:solidFill>
              </a:rPr>
              <a:t>end</a:t>
            </a:r>
            <a:endParaRPr lang="en-US" sz="18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93725" y="663318"/>
            <a:ext cx="3354388" cy="1987517"/>
          </a:xfrm>
          <a:prstGeom prst="roundRect">
            <a:avLst>
              <a:gd name="adj" fmla="val 10042"/>
            </a:avLst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solidFill>
                  <a:schemeClr val="accent2"/>
                </a:solidFill>
              </a:rPr>
              <a:t>deferred class</a:t>
            </a:r>
            <a:endParaRPr lang="en-US" sz="1800" i="1" dirty="0"/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1800" i="1" dirty="0"/>
              <a:t>	</a:t>
            </a:r>
            <a:r>
              <a:rPr lang="en-US" sz="1800" i="1" dirty="0">
                <a:solidFill>
                  <a:srgbClr val="3333FF"/>
                </a:solidFill>
              </a:rPr>
              <a:t>VEHICLE</a:t>
            </a:r>
            <a:endParaRPr lang="en-US" sz="1800" i="1" dirty="0"/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solidFill>
                  <a:schemeClr val="accent2"/>
                </a:solidFill>
              </a:rPr>
              <a:t>inherit</a:t>
            </a:r>
            <a:endParaRPr lang="en-US" sz="1800" dirty="0"/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1800" i="1" dirty="0"/>
              <a:t>	</a:t>
            </a:r>
            <a:r>
              <a:rPr lang="en-US" sz="1800" i="1" dirty="0">
                <a:solidFill>
                  <a:srgbClr val="3333FF"/>
                </a:solidFill>
              </a:rPr>
              <a:t>MOVING</a:t>
            </a:r>
          </a:p>
          <a:p>
            <a:pPr marL="342900" indent="-342900">
              <a:lnSpc>
                <a:spcPct val="6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solidFill>
                  <a:schemeClr val="accent2"/>
                </a:solidFill>
              </a:rPr>
              <a:t>feature</a:t>
            </a:r>
          </a:p>
          <a:p>
            <a:pPr marL="342900" indent="-342900">
              <a:lnSpc>
                <a:spcPct val="6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1800" dirty="0">
                <a:solidFill>
                  <a:srgbClr val="990000"/>
                </a:solidFill>
              </a:rPr>
              <a:t>	[… Rest of class …]</a:t>
            </a:r>
          </a:p>
          <a:p>
            <a:pPr marL="342900" indent="-342900">
              <a:lnSpc>
                <a:spcPct val="6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1800" b="1" dirty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512686" y="1227604"/>
            <a:ext cx="4117975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1800" dirty="0" err="1" smtClean="0"/>
              <a:t>Alle</a:t>
            </a:r>
            <a:r>
              <a:rPr lang="en-US" sz="1800" dirty="0" smtClean="0"/>
              <a:t> Features von </a:t>
            </a:r>
            <a:r>
              <a:rPr lang="en-US" sz="1800" i="1" dirty="0" smtClean="0">
                <a:solidFill>
                  <a:srgbClr val="3333FF"/>
                </a:solidFill>
              </a:rPr>
              <a:t>MOVING </a:t>
            </a:r>
            <a:r>
              <a:rPr lang="en-US" sz="1800" dirty="0" smtClean="0"/>
              <a:t> </a:t>
            </a:r>
            <a:r>
              <a:rPr lang="en-US" sz="1800" dirty="0" err="1" smtClean="0"/>
              <a:t>sind</a:t>
            </a:r>
            <a:r>
              <a:rPr lang="en-US" sz="1800" dirty="0" smtClean="0"/>
              <a:t> </a:t>
            </a:r>
            <a:r>
              <a:rPr lang="en-US" sz="1800" dirty="0" err="1" smtClean="0"/>
              <a:t>auch</a:t>
            </a:r>
            <a:r>
              <a:rPr lang="en-US" sz="1800" dirty="0" smtClean="0"/>
              <a:t> in </a:t>
            </a:r>
            <a:r>
              <a:rPr lang="en-US" sz="1800" i="1" dirty="0" smtClean="0">
                <a:solidFill>
                  <a:srgbClr val="3333FF"/>
                </a:solidFill>
              </a:rPr>
              <a:t>VEHICLE  </a:t>
            </a:r>
            <a:r>
              <a:rPr lang="en-US" sz="1800" dirty="0" err="1" smtClean="0"/>
              <a:t>verfügbar</a:t>
            </a:r>
            <a:r>
              <a:rPr lang="en-US" sz="1800" dirty="0" smtClean="0"/>
              <a:t>.</a:t>
            </a:r>
            <a:endParaRPr lang="en-US" sz="1800" i="1" dirty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18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90658" y="3240728"/>
            <a:ext cx="4117975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800" dirty="0" err="1" smtClean="0"/>
              <a:t>Alle</a:t>
            </a:r>
            <a:r>
              <a:rPr lang="en-US" sz="1800" dirty="0" smtClean="0"/>
              <a:t> Features von </a:t>
            </a:r>
            <a:r>
              <a:rPr lang="en-US" sz="1800" i="1" dirty="0" smtClean="0">
                <a:solidFill>
                  <a:srgbClr val="3333FF"/>
                </a:solidFill>
              </a:rPr>
              <a:t>VEHICLE </a:t>
            </a:r>
            <a:r>
              <a:rPr lang="en-US" sz="1800" dirty="0" smtClean="0"/>
              <a:t> </a:t>
            </a:r>
            <a:r>
              <a:rPr lang="en-US" sz="1800" dirty="0" err="1" smtClean="0"/>
              <a:t>sind</a:t>
            </a:r>
            <a:r>
              <a:rPr lang="en-US" sz="1800" dirty="0" smtClean="0"/>
              <a:t> </a:t>
            </a:r>
            <a:r>
              <a:rPr lang="en-US" sz="1800" dirty="0" err="1" smtClean="0"/>
              <a:t>auch</a:t>
            </a:r>
            <a:r>
              <a:rPr lang="en-US" sz="1800" dirty="0" smtClean="0"/>
              <a:t> in </a:t>
            </a:r>
            <a:r>
              <a:rPr lang="en-US" sz="1800" i="1" dirty="0" smtClean="0">
                <a:solidFill>
                  <a:srgbClr val="3333FF"/>
                </a:solidFill>
              </a:rPr>
              <a:t>TAXI  </a:t>
            </a:r>
            <a:r>
              <a:rPr lang="en-US" sz="1800" dirty="0" err="1" smtClean="0"/>
              <a:t>verfügbar</a:t>
            </a:r>
            <a:r>
              <a:rPr lang="en-US" sz="1800" dirty="0" smtClean="0"/>
              <a:t>.</a:t>
            </a:r>
            <a:endParaRPr lang="en-US" sz="1800" i="1" dirty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180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615466" y="5477138"/>
            <a:ext cx="4117975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800" dirty="0" err="1" smtClean="0"/>
              <a:t>Alle</a:t>
            </a:r>
            <a:r>
              <a:rPr lang="en-US" sz="1800" dirty="0" smtClean="0"/>
              <a:t> Features von </a:t>
            </a:r>
            <a:r>
              <a:rPr lang="en-US" sz="1800" i="1" dirty="0" smtClean="0">
                <a:solidFill>
                  <a:srgbClr val="3333FF"/>
                </a:solidFill>
              </a:rPr>
              <a:t>TAXI </a:t>
            </a:r>
            <a:r>
              <a:rPr lang="en-US" sz="1800" dirty="0" smtClean="0"/>
              <a:t> </a:t>
            </a:r>
            <a:r>
              <a:rPr lang="en-US" sz="1800" dirty="0" err="1" smtClean="0"/>
              <a:t>sind</a:t>
            </a:r>
            <a:r>
              <a:rPr lang="en-US" sz="1800" dirty="0" smtClean="0"/>
              <a:t> </a:t>
            </a:r>
            <a:r>
              <a:rPr lang="en-US" sz="1800" dirty="0" err="1" smtClean="0"/>
              <a:t>auch</a:t>
            </a:r>
            <a:r>
              <a:rPr lang="en-US" sz="1800" dirty="0" smtClean="0"/>
              <a:t> in </a:t>
            </a:r>
            <a:r>
              <a:rPr lang="en-US" sz="1800" i="1" dirty="0" smtClean="0">
                <a:solidFill>
                  <a:srgbClr val="3333FF"/>
                </a:solidFill>
              </a:rPr>
              <a:t>EVENT_TAXI  </a:t>
            </a:r>
            <a:r>
              <a:rPr lang="en-US" sz="1800" dirty="0" err="1" smtClean="0"/>
              <a:t>verfügbar</a:t>
            </a:r>
            <a:r>
              <a:rPr lang="en-US" sz="1800" dirty="0" smtClean="0"/>
              <a:t>.</a:t>
            </a:r>
            <a:endParaRPr lang="en-US" sz="1800" i="1" dirty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Vererbte Features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224" y="862013"/>
            <a:ext cx="8342312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i="1" dirty="0" smtClean="0">
                <a:solidFill>
                  <a:srgbClr val="3333FF"/>
                </a:solidFill>
              </a:rPr>
              <a:t>m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MOVING; v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VEHICLE; t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TAXI; e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EVENT_TAXI</a:t>
            </a:r>
          </a:p>
          <a:p>
            <a:pPr eaLnBrk="1" hangingPunct="1">
              <a:lnSpc>
                <a:spcPct val="90000"/>
              </a:lnSpc>
            </a:pPr>
            <a:endParaRPr lang="de-DE" i="1" dirty="0" smtClean="0">
              <a:solidFill>
                <a:srgbClr val="0064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i="1" dirty="0" smtClean="0">
                <a:solidFill>
                  <a:srgbClr val="3333FF"/>
                </a:solidFill>
              </a:rPr>
              <a:t>v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sz="1400" dirty="0" smtClean="0">
                <a:solidFill>
                  <a:srgbClr val="0033CC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de-DE" i="1" dirty="0" err="1" smtClean="0">
                <a:solidFill>
                  <a:srgbClr val="3333FF"/>
                </a:solidFill>
              </a:rPr>
              <a:t>load</a:t>
            </a:r>
            <a:r>
              <a:rPr lang="de-DE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(…)</a:t>
            </a:r>
          </a:p>
          <a:p>
            <a:pPr eaLnBrk="1" hangingPunct="1">
              <a:lnSpc>
                <a:spcPct val="90000"/>
              </a:lnSpc>
            </a:pPr>
            <a:r>
              <a:rPr lang="de-DE" i="1" dirty="0" smtClean="0">
                <a:solidFill>
                  <a:srgbClr val="3333FF"/>
                </a:solidFill>
              </a:rPr>
              <a:t>e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sz="1400" dirty="0" smtClean="0">
                <a:solidFill>
                  <a:srgbClr val="0033CC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de-DE" i="1" dirty="0" err="1" smtClean="0">
                <a:solidFill>
                  <a:srgbClr val="3333FF"/>
                </a:solidFill>
              </a:rPr>
              <a:t>take</a:t>
            </a:r>
            <a:r>
              <a:rPr lang="de-DE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(…)</a:t>
            </a:r>
          </a:p>
          <a:p>
            <a:pPr eaLnBrk="1" hangingPunct="1">
              <a:lnSpc>
                <a:spcPct val="90000"/>
              </a:lnSpc>
            </a:pPr>
            <a:r>
              <a:rPr lang="de-DE" i="1" dirty="0" smtClean="0">
                <a:solidFill>
                  <a:srgbClr val="3333FF"/>
                </a:solidFill>
              </a:rPr>
              <a:t>m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sz="1400" dirty="0" smtClean="0">
                <a:solidFill>
                  <a:srgbClr val="0033CC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de-DE" i="1" dirty="0" err="1" smtClean="0">
                <a:solidFill>
                  <a:srgbClr val="3333FF"/>
                </a:solidFill>
              </a:rPr>
              <a:t>position</a:t>
            </a:r>
            <a:r>
              <a:rPr lang="de-DE" i="1" dirty="0" smtClean="0">
                <a:solidFill>
                  <a:srgbClr val="3333FF"/>
                </a:solidFill>
              </a:rPr>
              <a:t> </a:t>
            </a:r>
            <a:r>
              <a:rPr lang="de-DE" i="1" dirty="0" smtClean="0">
                <a:solidFill>
                  <a:srgbClr val="006400"/>
                </a:solidFill>
              </a:rPr>
              <a:t>	</a:t>
            </a:r>
            <a:r>
              <a:rPr lang="de-DE" i="1" dirty="0" smtClean="0">
                <a:solidFill>
                  <a:srgbClr val="990000"/>
                </a:solidFill>
              </a:rPr>
              <a:t>--</a:t>
            </a:r>
            <a:r>
              <a:rPr lang="de-DE" dirty="0" smtClean="0">
                <a:solidFill>
                  <a:srgbClr val="990000"/>
                </a:solidFill>
              </a:rPr>
              <a:t> Ein Ausdruck</a:t>
            </a:r>
            <a:endParaRPr lang="de-DE" i="1" dirty="0" smtClean="0">
              <a:solidFill>
                <a:srgbClr val="0064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i="1" dirty="0" smtClean="0">
                <a:solidFill>
                  <a:srgbClr val="3333FF"/>
                </a:solidFill>
              </a:rPr>
              <a:t>t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sz="1400" dirty="0" smtClean="0">
                <a:solidFill>
                  <a:srgbClr val="0033CC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de-DE" i="1" dirty="0" err="1" smtClean="0">
                <a:solidFill>
                  <a:srgbClr val="3333FF"/>
                </a:solidFill>
              </a:rPr>
              <a:t>busy</a:t>
            </a:r>
            <a:r>
              <a:rPr lang="de-DE" i="1" dirty="0" smtClean="0">
                <a:solidFill>
                  <a:srgbClr val="006400"/>
                </a:solidFill>
              </a:rPr>
              <a:t> 	</a:t>
            </a:r>
            <a:r>
              <a:rPr lang="de-DE" dirty="0" smtClean="0">
                <a:solidFill>
                  <a:srgbClr val="990000"/>
                </a:solidFill>
              </a:rPr>
              <a:t>-- Ein Ausdruck</a:t>
            </a:r>
          </a:p>
          <a:p>
            <a:pPr eaLnBrk="1" hangingPunct="1">
              <a:lnSpc>
                <a:spcPct val="90000"/>
              </a:lnSpc>
            </a:pPr>
            <a:endParaRPr lang="de-DE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i="1" dirty="0" smtClean="0">
                <a:solidFill>
                  <a:srgbClr val="3333FF"/>
                </a:solidFill>
              </a:rPr>
              <a:t>e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sz="1400" dirty="0" smtClean="0">
                <a:solidFill>
                  <a:srgbClr val="0033CC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de-DE" i="1" dirty="0" err="1" smtClean="0">
                <a:solidFill>
                  <a:srgbClr val="3333FF"/>
                </a:solidFill>
              </a:rPr>
              <a:t>load</a:t>
            </a:r>
            <a:r>
              <a:rPr lang="de-DE" dirty="0" smtClean="0">
                <a:solidFill>
                  <a:srgbClr val="3333FF"/>
                </a:solidFill>
              </a:rPr>
              <a:t> (…)</a:t>
            </a:r>
          </a:p>
          <a:p>
            <a:pPr eaLnBrk="1" hangingPunct="1">
              <a:lnSpc>
                <a:spcPct val="90000"/>
              </a:lnSpc>
            </a:pPr>
            <a:r>
              <a:rPr lang="de-DE" i="1" dirty="0" smtClean="0">
                <a:solidFill>
                  <a:srgbClr val="3333FF"/>
                </a:solidFill>
              </a:rPr>
              <a:t>e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sz="1400" dirty="0" smtClean="0">
                <a:solidFill>
                  <a:srgbClr val="0033CC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de-DE" i="1" dirty="0" err="1" smtClean="0">
                <a:solidFill>
                  <a:srgbClr val="3333FF"/>
                </a:solidFill>
              </a:rPr>
              <a:t>take</a:t>
            </a:r>
            <a:r>
              <a:rPr lang="de-DE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(…)</a:t>
            </a:r>
          </a:p>
          <a:p>
            <a:pPr eaLnBrk="1" hangingPunct="1">
              <a:lnSpc>
                <a:spcPct val="90000"/>
              </a:lnSpc>
            </a:pPr>
            <a:r>
              <a:rPr lang="de-DE" i="1" dirty="0" smtClean="0">
                <a:solidFill>
                  <a:srgbClr val="3333FF"/>
                </a:solidFill>
              </a:rPr>
              <a:t>e</a:t>
            </a:r>
            <a:r>
              <a:rPr lang="de-DE" sz="1400" dirty="0" smtClean="0">
                <a:solidFill>
                  <a:srgbClr val="3333FF"/>
                </a:solidFill>
              </a:rPr>
              <a:t> </a:t>
            </a:r>
            <a:r>
              <a:rPr lang="de-DE" sz="1400" dirty="0" smtClean="0">
                <a:solidFill>
                  <a:srgbClr val="0033CC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de-DE" i="1" dirty="0" err="1" smtClean="0">
                <a:solidFill>
                  <a:srgbClr val="3333FF"/>
                </a:solidFill>
              </a:rPr>
              <a:t>position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006400"/>
                </a:solidFill>
              </a:rPr>
              <a:t>	</a:t>
            </a:r>
            <a:r>
              <a:rPr lang="de-DE" i="1" dirty="0" smtClean="0">
                <a:solidFill>
                  <a:srgbClr val="990000"/>
                </a:solidFill>
              </a:rPr>
              <a:t>--</a:t>
            </a:r>
            <a:r>
              <a:rPr lang="de-DE" dirty="0" smtClean="0">
                <a:solidFill>
                  <a:srgbClr val="990000"/>
                </a:solidFill>
              </a:rPr>
              <a:t> Ein Ausdruck</a:t>
            </a:r>
            <a:endParaRPr lang="de-DE" i="1" dirty="0" smtClean="0">
              <a:solidFill>
                <a:srgbClr val="0064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i="1" dirty="0" smtClean="0">
                <a:solidFill>
                  <a:srgbClr val="3333FF"/>
                </a:solidFill>
              </a:rPr>
              <a:t>e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sz="1400" dirty="0" smtClean="0">
                <a:solidFill>
                  <a:srgbClr val="0033CC"/>
                </a:solidFill>
                <a:cs typeface="Times New Roman" pitchFamily="18" charset="0"/>
                <a:sym typeface="Symbol" pitchFamily="18" charset="2"/>
              </a:rPr>
              <a:t></a:t>
            </a:r>
            <a:r>
              <a:rPr lang="de-DE" i="1" dirty="0" err="1" smtClean="0">
                <a:solidFill>
                  <a:srgbClr val="3333FF"/>
                </a:solidFill>
              </a:rPr>
              <a:t>busy</a:t>
            </a:r>
            <a:r>
              <a:rPr lang="de-DE" i="1" dirty="0" smtClean="0">
                <a:solidFill>
                  <a:srgbClr val="006400"/>
                </a:solidFill>
              </a:rPr>
              <a:t> 	</a:t>
            </a:r>
            <a:r>
              <a:rPr lang="de-DE" dirty="0" smtClean="0">
                <a:solidFill>
                  <a:srgbClr val="990000"/>
                </a:solidFill>
              </a:rPr>
              <a:t>-- Ein Ausdruck</a:t>
            </a:r>
            <a:endParaRPr lang="de-DE" i="1" dirty="0" smtClean="0">
              <a:solidFill>
                <a:srgbClr val="0064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de-DE" i="1" dirty="0" smtClean="0">
              <a:solidFill>
                <a:srgbClr val="0064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747670" y="1412091"/>
            <a:ext cx="4265712" cy="3327860"/>
            <a:chOff x="3489649" y="1168401"/>
            <a:chExt cx="4173214" cy="3459584"/>
          </a:xfrm>
        </p:grpSpPr>
        <p:sp>
          <p:nvSpPr>
            <p:cNvPr id="5" name="Oval 4"/>
            <p:cNvSpPr/>
            <p:nvPr/>
          </p:nvSpPr>
          <p:spPr>
            <a:xfrm>
              <a:off x="5191866" y="1168401"/>
              <a:ext cx="1006737" cy="468109"/>
            </a:xfrm>
            <a:prstGeom prst="ellipse">
              <a:avLst/>
            </a:prstGeom>
            <a:solidFill>
              <a:srgbClr val="99FF99"/>
            </a:solidFill>
            <a:ln w="9525" cmpd="sng">
              <a:solidFill>
                <a:srgbClr val="990000">
                  <a:alpha val="34000"/>
                </a:srgbClr>
              </a:solidFill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1200" i="1" dirty="0" smtClean="0">
                  <a:solidFill>
                    <a:srgbClr val="3333FF"/>
                  </a:solidFill>
                </a:rPr>
                <a:t>MOVING</a:t>
              </a:r>
              <a:endParaRPr lang="en-US" sz="1200" i="1" dirty="0">
                <a:solidFill>
                  <a:srgbClr val="3333FF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568917" y="2068522"/>
              <a:ext cx="1006738" cy="468109"/>
            </a:xfrm>
            <a:prstGeom prst="ellipse">
              <a:avLst/>
            </a:prstGeom>
            <a:solidFill>
              <a:srgbClr val="99FF99"/>
            </a:solidFill>
            <a:ln w="9525" cmpd="sng">
              <a:solidFill>
                <a:srgbClr val="990000">
                  <a:alpha val="34000"/>
                </a:srgbClr>
              </a:solidFill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1200" i="1" dirty="0" smtClean="0">
                  <a:solidFill>
                    <a:srgbClr val="3333FF"/>
                  </a:solidFill>
                </a:rPr>
                <a:t>VEHICLE</a:t>
              </a:r>
              <a:endParaRPr lang="en-US" sz="1200" i="1" dirty="0">
                <a:solidFill>
                  <a:srgbClr val="3333FF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834424" y="3037345"/>
              <a:ext cx="1006737" cy="468109"/>
            </a:xfrm>
            <a:prstGeom prst="ellipse">
              <a:avLst/>
            </a:prstGeom>
            <a:solidFill>
              <a:srgbClr val="99FF99"/>
            </a:solidFill>
            <a:ln w="9525" cmpd="sng">
              <a:solidFill>
                <a:srgbClr val="990000">
                  <a:alpha val="34000"/>
                </a:srgbClr>
              </a:solidFill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1200" i="1" dirty="0" smtClean="0">
                  <a:solidFill>
                    <a:srgbClr val="3333FF"/>
                  </a:solidFill>
                </a:rPr>
                <a:t>TAXI</a:t>
              </a:r>
              <a:endParaRPr lang="en-US" sz="1200" i="1" dirty="0">
                <a:solidFill>
                  <a:srgbClr val="3333FF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489649" y="4136482"/>
              <a:ext cx="1494509" cy="469274"/>
            </a:xfrm>
            <a:prstGeom prst="ellipse">
              <a:avLst/>
            </a:prstGeom>
            <a:solidFill>
              <a:srgbClr val="99FF99"/>
            </a:solidFill>
            <a:ln w="9525" cmpd="sng">
              <a:solidFill>
                <a:srgbClr val="990000">
                  <a:alpha val="34000"/>
                </a:srgbClr>
              </a:solidFill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1200" i="1" dirty="0">
                  <a:solidFill>
                    <a:srgbClr val="3333FF"/>
                  </a:solidFill>
                </a:rPr>
                <a:t>EVENT_TAXI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412618" y="3047825"/>
              <a:ext cx="1633467" cy="468109"/>
            </a:xfrm>
            <a:prstGeom prst="ellipse">
              <a:avLst/>
            </a:prstGeom>
            <a:solidFill>
              <a:srgbClr val="99FF99"/>
            </a:solidFill>
            <a:ln w="9525" cmpd="sng">
              <a:solidFill>
                <a:srgbClr val="990000">
                  <a:alpha val="34000"/>
                </a:srgbClr>
              </a:solidFill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1200" i="1" dirty="0" smtClean="0">
                  <a:solidFill>
                    <a:srgbClr val="3333FF"/>
                  </a:solidFill>
                </a:rPr>
                <a:t>LINE_VEHICLE</a:t>
              </a:r>
              <a:endParaRPr lang="en-US" sz="1200" i="1" dirty="0">
                <a:solidFill>
                  <a:srgbClr val="3333FF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247638" y="4159876"/>
              <a:ext cx="1006738" cy="468109"/>
            </a:xfrm>
            <a:prstGeom prst="ellipse">
              <a:avLst/>
            </a:prstGeom>
            <a:solidFill>
              <a:srgbClr val="99FF99"/>
            </a:solidFill>
            <a:ln w="9525" cmpd="sng">
              <a:solidFill>
                <a:srgbClr val="990000">
                  <a:alpha val="34000"/>
                </a:srgbClr>
              </a:solidFill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1200" i="1" dirty="0">
                  <a:solidFill>
                    <a:srgbClr val="3333FF"/>
                  </a:solidFill>
                </a:rPr>
                <a:t>TRAM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6656125" y="4149395"/>
              <a:ext cx="1006738" cy="468109"/>
            </a:xfrm>
            <a:prstGeom prst="ellipse">
              <a:avLst/>
            </a:prstGeom>
            <a:solidFill>
              <a:srgbClr val="99FF99"/>
            </a:solidFill>
            <a:ln w="9525" cmpd="sng">
              <a:solidFill>
                <a:srgbClr val="990000">
                  <a:alpha val="34000"/>
                </a:srgbClr>
              </a:solidFill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1200" i="1" dirty="0">
                  <a:solidFill>
                    <a:srgbClr val="3333FF"/>
                  </a:solidFill>
                </a:rPr>
                <a:t>BUS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4332766" y="2621636"/>
              <a:ext cx="763625" cy="368288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670313" y="1181494"/>
              <a:ext cx="112822" cy="1812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200" dirty="0" smtClean="0">
                  <a:solidFill>
                    <a:srgbClr val="3333FF"/>
                  </a:solidFill>
                </a:rPr>
                <a:t>*</a:t>
              </a:r>
              <a:endParaRPr lang="en-US" sz="1200" dirty="0">
                <a:solidFill>
                  <a:srgbClr val="3333F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44886" y="2072770"/>
              <a:ext cx="112822" cy="1812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200" dirty="0" smtClean="0">
                  <a:solidFill>
                    <a:srgbClr val="3333FF"/>
                  </a:solidFill>
                </a:rPr>
                <a:t>*</a:t>
              </a:r>
              <a:endParaRPr lang="en-US" sz="1200" dirty="0">
                <a:solidFill>
                  <a:srgbClr val="3333FF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14638" y="3054686"/>
              <a:ext cx="112822" cy="1812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200" dirty="0" smtClean="0">
                  <a:solidFill>
                    <a:srgbClr val="3333FF"/>
                  </a:solidFill>
                </a:rPr>
                <a:t>*</a:t>
              </a:r>
              <a:endParaRPr lang="en-US" sz="1200" dirty="0">
                <a:solidFill>
                  <a:srgbClr val="3333FF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06638" y="3068368"/>
              <a:ext cx="112822" cy="1812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200" dirty="0" smtClean="0">
                  <a:solidFill>
                    <a:srgbClr val="3333FF"/>
                  </a:solidFill>
                </a:rPr>
                <a:t>*</a:t>
              </a:r>
              <a:endParaRPr lang="en-US" sz="1200" dirty="0">
                <a:solidFill>
                  <a:srgbClr val="3333FF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10800000">
              <a:off x="5178889" y="2601311"/>
              <a:ext cx="1088981" cy="399723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5233888" y="1676526"/>
              <a:ext cx="448243" cy="362461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 flipH="1" flipV="1">
              <a:off x="3962749" y="3818696"/>
              <a:ext cx="562322" cy="11003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5759987" y="3590459"/>
              <a:ext cx="551879" cy="534275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 flipV="1">
              <a:off x="6367725" y="3587072"/>
              <a:ext cx="551879" cy="534275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Definitionen: Arten von Features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342312" cy="5113337"/>
          </a:xfrm>
        </p:spPr>
        <p:txBody>
          <a:bodyPr/>
          <a:lstStyle/>
          <a:p>
            <a:pPr marL="138113" indent="-15875" eaLnBrk="1" hangingPunct="1">
              <a:lnSpc>
                <a:spcPct val="90000"/>
              </a:lnSpc>
            </a:pPr>
            <a:r>
              <a:rPr lang="de-DE" dirty="0" smtClean="0"/>
              <a:t>Ein “</a:t>
            </a:r>
            <a:r>
              <a:rPr lang="de-DE" b="1" dirty="0" smtClean="0">
                <a:solidFill>
                  <a:srgbClr val="990000"/>
                </a:solidFill>
              </a:rPr>
              <a:t>Feature einer Klasse</a:t>
            </a:r>
            <a:r>
              <a:rPr lang="de-DE" dirty="0" smtClean="0"/>
              <a:t>” ist:</a:t>
            </a:r>
          </a:p>
          <a:p>
            <a:pPr marL="138113" indent="-15875" eaLnBrk="1" hangingPunct="1">
              <a:lnSpc>
                <a:spcPct val="90000"/>
              </a:lnSpc>
            </a:pPr>
            <a:endParaRPr lang="de-DE" dirty="0" smtClean="0"/>
          </a:p>
          <a:p>
            <a:pPr marL="538163" lvl="1" indent="-15875" eaLnBrk="1" hangingPunct="1">
              <a:lnSpc>
                <a:spcPct val="90000"/>
              </a:lnSpc>
            </a:pPr>
            <a:r>
              <a:rPr lang="de-DE" dirty="0" smtClean="0"/>
              <a:t> Ein </a:t>
            </a:r>
            <a:r>
              <a:rPr lang="de-DE" b="1" dirty="0" smtClean="0">
                <a:solidFill>
                  <a:srgbClr val="990000"/>
                </a:solidFill>
              </a:rPr>
              <a:t>vererbtes</a:t>
            </a:r>
            <a:r>
              <a:rPr lang="de-DE" dirty="0" smtClean="0"/>
              <a:t> Feature, falls es ein Feature eines Vorfahrens ist, oder</a:t>
            </a:r>
          </a:p>
          <a:p>
            <a:pPr marL="538163" lvl="1" indent="-15875" eaLnBrk="1" hangingPunct="1">
              <a:lnSpc>
                <a:spcPct val="90000"/>
              </a:lnSpc>
            </a:pPr>
            <a:endParaRPr lang="de-DE" dirty="0" smtClean="0"/>
          </a:p>
          <a:p>
            <a:pPr marL="538163" lvl="1" indent="-15875" eaLnBrk="1" hangingPunct="1">
              <a:lnSpc>
                <a:spcPct val="90000"/>
              </a:lnSpc>
            </a:pPr>
            <a:r>
              <a:rPr lang="de-DE" dirty="0" smtClean="0"/>
              <a:t> Ein </a:t>
            </a:r>
            <a:r>
              <a:rPr lang="de-DE" b="1" dirty="0" smtClean="0">
                <a:solidFill>
                  <a:srgbClr val="990000"/>
                </a:solidFill>
              </a:rPr>
              <a:t>direktes</a:t>
            </a:r>
            <a:r>
              <a:rPr lang="de-DE" dirty="0" smtClean="0"/>
              <a:t> Feature, falls es in der Klasse selbst definiert und nicht vererbt ist. In diesem Fall sagt man, dass die Klasse das Feature </a:t>
            </a:r>
            <a:r>
              <a:rPr lang="de-DE" b="1" dirty="0" smtClean="0">
                <a:solidFill>
                  <a:srgbClr val="990000"/>
                </a:solidFill>
              </a:rPr>
              <a:t>einführt</a:t>
            </a:r>
            <a:r>
              <a:rPr lang="de-DE" dirty="0" smtClean="0"/>
              <a:t>.</a:t>
            </a:r>
          </a:p>
          <a:p>
            <a:pPr marL="538163" lvl="1" indent="-15875"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dirty="0" smtClean="0">
              <a:solidFill>
                <a:schemeClr val="tx1"/>
              </a:solidFill>
            </a:endParaRPr>
          </a:p>
          <a:p>
            <a:pPr marL="138113" indent="-15875" eaLnBrk="1" hangingPunct="1">
              <a:lnSpc>
                <a:spcPct val="90000"/>
              </a:lnSpc>
            </a:pPr>
            <a:endParaRPr lang="de-DE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Polymorphe Zuweisung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342312" cy="94831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i="1" smtClean="0">
                <a:solidFill>
                  <a:srgbClr val="3333FF"/>
                </a:solidFill>
              </a:rPr>
              <a:t>v</a:t>
            </a:r>
            <a:r>
              <a:rPr lang="de-DE" sz="1800" i="1" smtClean="0">
                <a:solidFill>
                  <a:srgbClr val="3333FF"/>
                </a:solidFill>
              </a:rPr>
              <a:t> </a:t>
            </a:r>
            <a:r>
              <a:rPr lang="de-DE" smtClean="0">
                <a:solidFill>
                  <a:srgbClr val="3333FF"/>
                </a:solidFill>
              </a:rPr>
              <a:t>:</a:t>
            </a:r>
            <a:r>
              <a:rPr lang="de-DE" i="1" smtClean="0">
                <a:solidFill>
                  <a:srgbClr val="3333FF"/>
                </a:solidFill>
              </a:rPr>
              <a:t> VEHICLE</a:t>
            </a:r>
          </a:p>
          <a:p>
            <a:pPr eaLnBrk="1" hangingPunct="1">
              <a:lnSpc>
                <a:spcPct val="90000"/>
              </a:lnSpc>
            </a:pPr>
            <a:r>
              <a:rPr lang="de-DE" i="1" smtClean="0">
                <a:solidFill>
                  <a:srgbClr val="3333FF"/>
                </a:solidFill>
              </a:rPr>
              <a:t>cab </a:t>
            </a:r>
            <a:r>
              <a:rPr lang="de-DE" smtClean="0">
                <a:solidFill>
                  <a:srgbClr val="3333FF"/>
                </a:solidFill>
              </a:rPr>
              <a:t>:</a:t>
            </a:r>
            <a:r>
              <a:rPr lang="de-DE" i="1" smtClean="0">
                <a:solidFill>
                  <a:srgbClr val="3333FF"/>
                </a:solidFill>
              </a:rPr>
              <a:t> EVENT_TAXI</a:t>
            </a:r>
          </a:p>
          <a:p>
            <a:pPr eaLnBrk="1" hangingPunct="1">
              <a:lnSpc>
                <a:spcPct val="90000"/>
              </a:lnSpc>
            </a:pPr>
            <a:endParaRPr lang="de-DE" i="1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de-DE" i="1" dirty="0" smtClean="0">
              <a:solidFill>
                <a:srgbClr val="0064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77111" y="3089565"/>
            <a:ext cx="1328738" cy="573088"/>
          </a:xfrm>
          <a:prstGeom prst="roundRect">
            <a:avLst/>
          </a:prstGeom>
          <a:solidFill>
            <a:srgbClr val="F4D1AA"/>
          </a:solidFill>
          <a:ln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2000"/>
          </a:p>
        </p:txBody>
      </p:sp>
      <p:sp>
        <p:nvSpPr>
          <p:cNvPr id="6" name="Rounded Rectangle 5"/>
          <p:cNvSpPr/>
          <p:nvPr/>
        </p:nvSpPr>
        <p:spPr>
          <a:xfrm>
            <a:off x="6803220" y="4808828"/>
            <a:ext cx="1328738" cy="792162"/>
          </a:xfrm>
          <a:prstGeom prst="roundRect">
            <a:avLst/>
          </a:prstGeom>
          <a:solidFill>
            <a:srgbClr val="FF9966"/>
          </a:solidFill>
          <a:ln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2000"/>
          </a:p>
        </p:txBody>
      </p:sp>
      <p:sp>
        <p:nvSpPr>
          <p:cNvPr id="7" name="TextBox 6"/>
          <p:cNvSpPr txBox="1"/>
          <p:nvPr/>
        </p:nvSpPr>
        <p:spPr>
          <a:xfrm>
            <a:off x="6736401" y="3855751"/>
            <a:ext cx="149271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dirty="0">
                <a:solidFill>
                  <a:srgbClr val="3333FF"/>
                </a:solidFill>
                <a:latin typeface="+mn-lt"/>
              </a:rPr>
              <a:t>(VEHICLE)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70579" y="5771862"/>
            <a:ext cx="208903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dirty="0">
                <a:solidFill>
                  <a:srgbClr val="3333FF"/>
                </a:solidFill>
                <a:latin typeface="+mn-lt"/>
              </a:rPr>
              <a:t>(EVENT_TAXI)</a:t>
            </a:r>
          </a:p>
        </p:txBody>
      </p:sp>
      <p:sp>
        <p:nvSpPr>
          <p:cNvPr id="9" name="Rectangle 8"/>
          <p:cNvSpPr/>
          <p:nvPr/>
        </p:nvSpPr>
        <p:spPr>
          <a:xfrm>
            <a:off x="4188464" y="3149169"/>
            <a:ext cx="347662" cy="327025"/>
          </a:xfrm>
          <a:prstGeom prst="rect">
            <a:avLst/>
          </a:prstGeom>
          <a:noFill/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200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446361" y="3297382"/>
            <a:ext cx="2379084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35392" y="3328412"/>
            <a:ext cx="2251508" cy="1631515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245180" y="5041759"/>
            <a:ext cx="347663" cy="325437"/>
          </a:xfrm>
          <a:prstGeom prst="rect">
            <a:avLst/>
          </a:prstGeom>
          <a:noFill/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200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423991" y="5200073"/>
            <a:ext cx="2355272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10688" y="2803670"/>
            <a:ext cx="29527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 dirty="0">
                <a:solidFill>
                  <a:srgbClr val="3333FF"/>
                </a:solidFill>
              </a:rPr>
              <a:t>v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65937" y="4567815"/>
            <a:ext cx="59984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3333FF"/>
                </a:solidFill>
              </a:rPr>
              <a:t>cab</a:t>
            </a:r>
          </a:p>
        </p:txBody>
      </p:sp>
      <p:sp>
        <p:nvSpPr>
          <p:cNvPr id="29" name="Rounded Rectangular Callout 28"/>
          <p:cNvSpPr>
            <a:spLocks noChangeArrowheads="1"/>
          </p:cNvSpPr>
          <p:nvPr/>
        </p:nvSpPr>
        <p:spPr bwMode="auto">
          <a:xfrm>
            <a:off x="5146158" y="1082533"/>
            <a:ext cx="3433559" cy="841960"/>
          </a:xfrm>
          <a:prstGeom prst="wedgeRoundRectCallout">
            <a:avLst>
              <a:gd name="adj1" fmla="val -107502"/>
              <a:gd name="adj2" fmla="val 37768"/>
              <a:gd name="adj3" fmla="val 16667"/>
            </a:avLst>
          </a:prstGeom>
          <a:solidFill>
            <a:srgbClr val="99FF99"/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000" dirty="0" err="1" smtClean="0">
                <a:latin typeface="+mn-lt"/>
              </a:rPr>
              <a:t>Ein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990000"/>
                </a:solidFill>
                <a:latin typeface="+mn-lt"/>
              </a:rPr>
              <a:t>echter</a:t>
            </a:r>
            <a:r>
              <a:rPr lang="en-US" sz="2000" b="1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990000"/>
                </a:solidFill>
                <a:latin typeface="+mn-lt"/>
              </a:rPr>
              <a:t>Nachkomme</a:t>
            </a:r>
            <a:r>
              <a:rPr lang="en-US" sz="2000" b="1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des </a:t>
            </a:r>
            <a:r>
              <a:rPr lang="en-US" sz="2000" dirty="0" err="1" smtClean="0">
                <a:latin typeface="+mn-lt"/>
              </a:rPr>
              <a:t>ursprünglichen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Typs</a:t>
            </a:r>
            <a:endParaRPr lang="en-US" sz="2000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9455" y="2697018"/>
            <a:ext cx="2281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3333FF"/>
                </a:solidFill>
              </a:rPr>
              <a:t>v </a:t>
            </a:r>
            <a:r>
              <a:rPr lang="en-US" dirty="0" smtClean="0">
                <a:solidFill>
                  <a:srgbClr val="3333FF"/>
                </a:solidFill>
              </a:rPr>
              <a:t>:=</a:t>
            </a:r>
            <a:r>
              <a:rPr lang="en-US" i="1" dirty="0" smtClean="0">
                <a:solidFill>
                  <a:srgbClr val="3333FF"/>
                </a:solidFill>
              </a:rPr>
              <a:t> cab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3472" y="3987283"/>
            <a:ext cx="3502090" cy="2526721"/>
          </a:xfrm>
          <a:prstGeom prst="roundRect">
            <a:avLst/>
          </a:prstGeom>
          <a:solidFill>
            <a:srgbClr val="99FF99"/>
          </a:solidFill>
          <a:ln>
            <a:solidFill>
              <a:srgbClr val="99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square" lIns="0" tIns="0" r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2200" dirty="0" err="1" smtClean="0"/>
              <a:t>Interessanter</a:t>
            </a:r>
            <a:r>
              <a:rPr lang="fr-FR" sz="2200" dirty="0" smtClean="0"/>
              <a:t>:</a:t>
            </a:r>
          </a:p>
          <a:p>
            <a:pPr>
              <a:lnSpc>
                <a:spcPct val="80000"/>
              </a:lnSpc>
            </a:pPr>
            <a:r>
              <a:rPr lang="en-US" sz="2200" b="1" dirty="0" smtClean="0">
                <a:solidFill>
                  <a:srgbClr val="002060"/>
                </a:solidFill>
              </a:rPr>
              <a:t>if</a:t>
            </a:r>
            <a:r>
              <a:rPr lang="en-US" sz="2200" i="1" dirty="0" smtClean="0">
                <a:solidFill>
                  <a:srgbClr val="3333FF"/>
                </a:solidFill>
              </a:rPr>
              <a:t> </a:t>
            </a:r>
            <a:r>
              <a:rPr lang="en-US" sz="2200" i="1" dirty="0" err="1" smtClean="0">
                <a:solidFill>
                  <a:srgbClr val="3333FF"/>
                </a:solidFill>
              </a:rPr>
              <a:t>bedingung</a:t>
            </a:r>
            <a:r>
              <a:rPr lang="en-US" sz="2200" i="1" dirty="0" smtClean="0">
                <a:solidFill>
                  <a:srgbClr val="3333FF"/>
                </a:solidFill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</a:rPr>
              <a:t>then</a:t>
            </a:r>
            <a:r>
              <a:rPr lang="en-US" sz="2200" i="1" dirty="0" smtClean="0">
                <a:solidFill>
                  <a:srgbClr val="3333FF"/>
                </a:solidFill>
              </a:rPr>
              <a:t> </a:t>
            </a:r>
            <a:br>
              <a:rPr lang="en-US" sz="2200" i="1" dirty="0" smtClean="0">
                <a:solidFill>
                  <a:srgbClr val="3333FF"/>
                </a:solidFill>
              </a:rPr>
            </a:br>
            <a:r>
              <a:rPr lang="en-US" sz="2200" i="1" dirty="0" smtClean="0">
                <a:solidFill>
                  <a:srgbClr val="3333FF"/>
                </a:solidFill>
              </a:rPr>
              <a:t>	v </a:t>
            </a:r>
            <a:r>
              <a:rPr lang="en-US" sz="2200" dirty="0" smtClean="0">
                <a:solidFill>
                  <a:srgbClr val="3333FF"/>
                </a:solidFill>
              </a:rPr>
              <a:t>:=</a:t>
            </a:r>
            <a:r>
              <a:rPr lang="en-US" sz="2200" i="1" dirty="0" smtClean="0">
                <a:solidFill>
                  <a:srgbClr val="3333FF"/>
                </a:solidFill>
              </a:rPr>
              <a:t> cab</a:t>
            </a:r>
            <a:br>
              <a:rPr lang="en-US" sz="2200" i="1" dirty="0" smtClean="0">
                <a:solidFill>
                  <a:srgbClr val="3333FF"/>
                </a:solidFill>
              </a:rPr>
            </a:br>
            <a:r>
              <a:rPr lang="en-US" sz="2200" b="1" dirty="0" smtClean="0">
                <a:solidFill>
                  <a:srgbClr val="002060"/>
                </a:solidFill>
              </a:rPr>
              <a:t>else</a:t>
            </a:r>
          </a:p>
          <a:p>
            <a:pPr>
              <a:lnSpc>
                <a:spcPct val="80000"/>
              </a:lnSpc>
            </a:pPr>
            <a:r>
              <a:rPr lang="en-US" sz="2200" i="1" dirty="0" smtClean="0">
                <a:solidFill>
                  <a:srgbClr val="3333FF"/>
                </a:solidFill>
              </a:rPr>
              <a:t>	v </a:t>
            </a:r>
            <a:r>
              <a:rPr lang="en-US" sz="2200" dirty="0" smtClean="0">
                <a:solidFill>
                  <a:srgbClr val="3333FF"/>
                </a:solidFill>
              </a:rPr>
              <a:t>:=</a:t>
            </a:r>
            <a:r>
              <a:rPr lang="en-US" sz="2200" i="1" dirty="0" smtClean="0">
                <a:solidFill>
                  <a:srgbClr val="3333FF"/>
                </a:solidFill>
              </a:rPr>
              <a:t> </a:t>
            </a:r>
            <a:r>
              <a:rPr lang="en-US" sz="2200" i="1" dirty="0" smtClean="0">
                <a:solidFill>
                  <a:srgbClr val="990000"/>
                </a:solidFill>
              </a:rPr>
              <a:t>tram</a:t>
            </a:r>
            <a:r>
              <a:rPr lang="en-US" sz="2200" i="1" dirty="0" smtClean="0">
                <a:solidFill>
                  <a:srgbClr val="3333FF"/>
                </a:solidFill>
              </a:rPr>
              <a:t/>
            </a:r>
            <a:br>
              <a:rPr lang="en-US" sz="2200" i="1" dirty="0" smtClean="0">
                <a:solidFill>
                  <a:srgbClr val="3333FF"/>
                </a:solidFill>
              </a:rPr>
            </a:br>
            <a:r>
              <a:rPr lang="en-US" sz="2200" i="1" dirty="0" smtClean="0">
                <a:solidFill>
                  <a:srgbClr val="3333FF"/>
                </a:solidFill>
              </a:rPr>
              <a:t>…</a:t>
            </a:r>
            <a:br>
              <a:rPr lang="en-US" sz="2200" i="1" dirty="0" smtClean="0">
                <a:solidFill>
                  <a:srgbClr val="3333FF"/>
                </a:solidFill>
              </a:rPr>
            </a:br>
            <a:r>
              <a:rPr lang="en-US" sz="2200" b="1" dirty="0" smtClean="0">
                <a:solidFill>
                  <a:srgbClr val="002060"/>
                </a:solidFill>
              </a:rPr>
              <a:t>end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5348365" y="3067537"/>
            <a:ext cx="537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cs typeface="Times New Roman" pitchFamily="18" charset="0"/>
                <a:sym typeface="Wingdings" pitchFamily="2" charset="2"/>
              </a:rPr>
              <a:t>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3518" y="1991009"/>
            <a:ext cx="2281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990000"/>
                </a:solidFill>
              </a:rPr>
              <a:t>tram: TRAM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2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0" grpId="0" animBg="1"/>
      <p:bldP spid="23" grpId="0"/>
      <p:bldP spid="23" grpId="1"/>
      <p:bldP spid="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Zuweisungen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443912" cy="92984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dirty="0" smtClean="0"/>
              <a:t>Zuweisung:</a:t>
            </a:r>
          </a:p>
          <a:p>
            <a:pPr eaLnBrk="1" hangingPunct="1">
              <a:lnSpc>
                <a:spcPct val="90000"/>
              </a:lnSpc>
            </a:pPr>
            <a:r>
              <a:rPr lang="de-DE" i="1" dirty="0" smtClean="0">
                <a:solidFill>
                  <a:srgbClr val="3333FF"/>
                </a:solidFill>
              </a:rPr>
              <a:t>	ziel </a:t>
            </a:r>
            <a:r>
              <a:rPr lang="de-DE" b="1" dirty="0" smtClean="0">
                <a:solidFill>
                  <a:srgbClr val="990000"/>
                </a:solidFill>
              </a:rPr>
              <a:t>:= </a:t>
            </a:r>
            <a:r>
              <a:rPr lang="de-DE" i="1" dirty="0" err="1" smtClean="0">
                <a:solidFill>
                  <a:srgbClr val="3333FF"/>
                </a:solidFill>
              </a:rPr>
              <a:t>ausdruck</a:t>
            </a:r>
            <a:endParaRPr lang="de-DE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de-DE" dirty="0" smtClean="0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72184" y="4222153"/>
            <a:ext cx="8342313" cy="122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Polymorphie</a:t>
            </a:r>
            <a:r>
              <a:rPr lang="en-US" dirty="0" smtClean="0"/>
              <a:t>: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Typ</a:t>
            </a:r>
            <a:r>
              <a:rPr lang="en-US" dirty="0" smtClean="0"/>
              <a:t> von </a:t>
            </a:r>
            <a:r>
              <a:rPr lang="en-US" i="1" dirty="0" err="1" smtClean="0">
                <a:solidFill>
                  <a:srgbClr val="3333FF"/>
                </a:solidFill>
              </a:rPr>
              <a:t>ausdruck</a:t>
            </a:r>
            <a:r>
              <a:rPr lang="en-US" dirty="0" smtClean="0"/>
              <a:t> 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990000"/>
                </a:solidFill>
              </a:rPr>
              <a:t>Nachkomme</a:t>
            </a:r>
            <a:r>
              <a:rPr lang="en-US" dirty="0" smtClean="0"/>
              <a:t> des 	</a:t>
            </a:r>
            <a:r>
              <a:rPr lang="en-US" dirty="0" err="1" smtClean="0"/>
              <a:t>Typs</a:t>
            </a:r>
            <a:r>
              <a:rPr lang="en-US" dirty="0" smtClean="0"/>
              <a:t> von </a:t>
            </a:r>
            <a:r>
              <a:rPr lang="en-US" i="1" dirty="0" err="1" smtClean="0">
                <a:solidFill>
                  <a:srgbClr val="3333FF"/>
                </a:solidFill>
              </a:rPr>
              <a:t>ziel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8626" y="2530711"/>
            <a:ext cx="8432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Bis</a:t>
            </a:r>
            <a:r>
              <a:rPr lang="en-US" dirty="0" smtClean="0"/>
              <a:t> </a:t>
            </a:r>
            <a:r>
              <a:rPr lang="en-US" dirty="0" err="1" smtClean="0"/>
              <a:t>jetzt</a:t>
            </a:r>
            <a:r>
              <a:rPr lang="en-US" dirty="0" smtClean="0"/>
              <a:t> (</a:t>
            </a:r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dirty="0" err="1" smtClean="0"/>
              <a:t>Polymorphie</a:t>
            </a:r>
            <a:r>
              <a:rPr lang="en-US" dirty="0" smtClean="0"/>
              <a:t>):</a:t>
            </a:r>
          </a:p>
          <a:p>
            <a:r>
              <a:rPr lang="en-US" i="1" dirty="0" smtClean="0">
                <a:solidFill>
                  <a:srgbClr val="3333FF"/>
                </a:solidFill>
              </a:rPr>
              <a:t>	</a:t>
            </a:r>
            <a:r>
              <a:rPr lang="en-US" i="1" dirty="0" err="1" smtClean="0">
                <a:solidFill>
                  <a:srgbClr val="3333FF"/>
                </a:solidFill>
              </a:rPr>
              <a:t>ausdruck</a:t>
            </a:r>
            <a:r>
              <a:rPr lang="en-US" i="1" dirty="0" smtClean="0"/>
              <a:t>  </a:t>
            </a:r>
            <a:r>
              <a:rPr lang="en-US" dirty="0" smtClean="0"/>
              <a:t>war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vom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990000"/>
                </a:solidFill>
              </a:rPr>
              <a:t>gleichen</a:t>
            </a:r>
            <a:r>
              <a:rPr lang="en-US" b="1" dirty="0" smtClean="0">
                <a:solidFill>
                  <a:srgbClr val="990000"/>
                </a:solidFill>
              </a:rPr>
              <a:t> </a:t>
            </a:r>
            <a:r>
              <a:rPr lang="en-US" b="1" dirty="0" err="1" smtClean="0">
                <a:solidFill>
                  <a:srgbClr val="990000"/>
                </a:solidFill>
              </a:rPr>
              <a:t>Typ</a:t>
            </a:r>
            <a:r>
              <a:rPr lang="en-US" b="1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3333FF"/>
                </a:solidFill>
              </a:rPr>
              <a:t>ziel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2688878" y="845215"/>
            <a:ext cx="1919335" cy="47453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634453" y="3095286"/>
            <a:ext cx="544946" cy="369455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Polymorphie gilt auch für Argumente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81906"/>
            <a:ext cx="8342312" cy="8637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i="1" dirty="0" err="1" smtClean="0">
                <a:solidFill>
                  <a:srgbClr val="3333FF"/>
                </a:solidFill>
              </a:rPr>
              <a:t>reise_anmelden</a:t>
            </a:r>
            <a:r>
              <a:rPr lang="de-DE" i="1" smtClean="0">
                <a:solidFill>
                  <a:srgbClr val="3333FF"/>
                </a:solidFill>
              </a:rPr>
              <a:t> </a:t>
            </a:r>
            <a:r>
              <a:rPr lang="de-DE" smtClean="0">
                <a:solidFill>
                  <a:srgbClr val="3333FF"/>
                </a:solidFill>
              </a:rPr>
              <a:t>(</a:t>
            </a:r>
            <a:r>
              <a:rPr lang="de-DE" i="1" smtClean="0">
                <a:solidFill>
                  <a:srgbClr val="3333FF"/>
                </a:solidFill>
              </a:rPr>
              <a:t>v</a:t>
            </a:r>
            <a:r>
              <a:rPr lang="de-DE" sz="1600" i="1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 VEHICLE</a:t>
            </a:r>
            <a:r>
              <a:rPr lang="de-DE" sz="1600" i="1" dirty="0" smtClean="0">
                <a:solidFill>
                  <a:srgbClr val="3333FF"/>
                </a:solidFill>
              </a:rPr>
              <a:t>  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de-DE" dirty="0" smtClean="0">
                <a:solidFill>
                  <a:srgbClr val="3333FF"/>
                </a:solidFill>
              </a:rPr>
              <a:t>	</a:t>
            </a:r>
            <a:r>
              <a:rPr lang="de-DE" b="1" dirty="0" smtClean="0">
                <a:solidFill>
                  <a:srgbClr val="000099"/>
                </a:solidFill>
              </a:rPr>
              <a:t>do</a:t>
            </a:r>
            <a:r>
              <a:rPr lang="de-DE" dirty="0" smtClean="0">
                <a:solidFill>
                  <a:srgbClr val="3333FF"/>
                </a:solidFill>
              </a:rPr>
              <a:t> … </a:t>
            </a:r>
            <a:r>
              <a:rPr lang="de-DE" b="1" dirty="0" smtClean="0">
                <a:solidFill>
                  <a:srgbClr val="000099"/>
                </a:solidFill>
              </a:rPr>
              <a:t>end</a:t>
            </a:r>
          </a:p>
        </p:txBody>
      </p:sp>
      <p:sp>
        <p:nvSpPr>
          <p:cNvPr id="5" name="Rounded Rectangular Callout 4"/>
          <p:cNvSpPr>
            <a:spLocks noChangeArrowheads="1"/>
          </p:cNvSpPr>
          <p:nvPr/>
        </p:nvSpPr>
        <p:spPr bwMode="auto">
          <a:xfrm>
            <a:off x="4645891" y="4314097"/>
            <a:ext cx="4045527" cy="1416852"/>
          </a:xfrm>
          <a:prstGeom prst="wedgeRoundRectCallout">
            <a:avLst>
              <a:gd name="adj1" fmla="val -88266"/>
              <a:gd name="adj2" fmla="val -104427"/>
              <a:gd name="adj3" fmla="val 16667"/>
            </a:avLst>
          </a:prstGeom>
          <a:solidFill>
            <a:srgbClr val="99FF99"/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dirty="0" err="1" smtClean="0">
                <a:latin typeface="+mn-lt"/>
              </a:rPr>
              <a:t>Der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Typ</a:t>
            </a:r>
            <a:r>
              <a:rPr lang="en-US" dirty="0" smtClean="0">
                <a:latin typeface="+mn-lt"/>
              </a:rPr>
              <a:t> des </a:t>
            </a:r>
            <a:r>
              <a:rPr lang="en-US" dirty="0" err="1" smtClean="0">
                <a:latin typeface="+mn-lt"/>
              </a:rPr>
              <a:t>eigentlichen</a:t>
            </a:r>
            <a:r>
              <a:rPr lang="en-US" dirty="0" smtClean="0">
                <a:latin typeface="+mn-lt"/>
              </a:rPr>
              <a:t> Arguments </a:t>
            </a:r>
            <a:r>
              <a:rPr lang="en-US" dirty="0" err="1" smtClean="0">
                <a:latin typeface="+mn-lt"/>
              </a:rPr>
              <a:t>ist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ein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err="1" smtClean="0">
                <a:solidFill>
                  <a:srgbClr val="990000"/>
                </a:solidFill>
                <a:latin typeface="+mn-lt"/>
              </a:rPr>
              <a:t>echter</a:t>
            </a:r>
            <a:r>
              <a:rPr lang="en-US" b="1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990000"/>
                </a:solidFill>
                <a:latin typeface="+mn-lt"/>
              </a:rPr>
              <a:t>Nachkomme</a:t>
            </a:r>
            <a:r>
              <a:rPr lang="en-US" b="1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en-US" dirty="0" smtClean="0"/>
              <a:t>des </a:t>
            </a:r>
            <a:r>
              <a:rPr lang="en-US" dirty="0" err="1" smtClean="0"/>
              <a:t>Typs</a:t>
            </a:r>
            <a:r>
              <a:rPr lang="en-US" dirty="0" smtClean="0"/>
              <a:t> des </a:t>
            </a:r>
            <a:r>
              <a:rPr lang="en-US" dirty="0" err="1" smtClean="0"/>
              <a:t>formalen</a:t>
            </a:r>
            <a:r>
              <a:rPr lang="en-US" dirty="0" smtClean="0"/>
              <a:t> </a:t>
            </a:r>
            <a:r>
              <a:rPr lang="en-US" dirty="0" err="1" smtClean="0"/>
              <a:t>Argumentes</a:t>
            </a:r>
            <a:endParaRPr lang="en-US" dirty="0">
              <a:latin typeface="+mn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50261" y="2299689"/>
            <a:ext cx="8342312" cy="1422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noProof="0" dirty="0" err="1" smtClean="0">
                <a:latin typeface="+mn-lt"/>
              </a:rPr>
              <a:t>Ein</a:t>
            </a:r>
            <a:r>
              <a:rPr lang="en-US" kern="0" noProof="0" dirty="0" smtClean="0">
                <a:latin typeface="+mn-lt"/>
              </a:rPr>
              <a:t> </a:t>
            </a:r>
            <a:r>
              <a:rPr lang="en-US" kern="0" noProof="0" dirty="0" err="1" smtClean="0">
                <a:latin typeface="+mn-lt"/>
              </a:rPr>
              <a:t>spezifischer</a:t>
            </a:r>
            <a:r>
              <a:rPr lang="en-US" kern="0" noProof="0" dirty="0" smtClean="0">
                <a:latin typeface="+mn-lt"/>
              </a:rPr>
              <a:t> </a:t>
            </a:r>
            <a:r>
              <a:rPr lang="en-US" kern="0" noProof="0" dirty="0" err="1" smtClean="0">
                <a:latin typeface="+mn-lt"/>
              </a:rPr>
              <a:t>Aufruf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400" b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register_trip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cab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Definitionen: Polymorphie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342312" cy="5113337"/>
          </a:xfrm>
        </p:spPr>
        <p:txBody>
          <a:bodyPr/>
          <a:lstStyle/>
          <a:p>
            <a:pPr marL="138113" indent="-15875" eaLnBrk="1" hangingPunct="1">
              <a:lnSpc>
                <a:spcPct val="90000"/>
              </a:lnSpc>
            </a:pPr>
            <a:r>
              <a:rPr lang="de-DE" dirty="0" smtClean="0"/>
              <a:t>Eine </a:t>
            </a:r>
            <a:r>
              <a:rPr lang="de-DE" b="1" dirty="0" smtClean="0">
                <a:solidFill>
                  <a:srgbClr val="990000"/>
                </a:solidFill>
              </a:rPr>
              <a:t>Bindung</a:t>
            </a:r>
            <a:r>
              <a:rPr lang="de-DE" dirty="0" smtClean="0"/>
              <a:t> (Zuweisung oder Argumentübergabe) ist </a:t>
            </a:r>
            <a:r>
              <a:rPr lang="de-DE" b="1" dirty="0" smtClean="0">
                <a:solidFill>
                  <a:srgbClr val="990000"/>
                </a:solidFill>
              </a:rPr>
              <a:t>polymorph</a:t>
            </a:r>
            <a:r>
              <a:rPr lang="de-DE" dirty="0" smtClean="0"/>
              <a:t>,</a:t>
            </a:r>
            <a:r>
              <a:rPr lang="de-DE" b="1" dirty="0" smtClean="0">
                <a:solidFill>
                  <a:srgbClr val="990000"/>
                </a:solidFill>
              </a:rPr>
              <a:t> </a:t>
            </a:r>
            <a:r>
              <a:rPr lang="de-DE" dirty="0" smtClean="0"/>
              <a:t>falls ihre Zielvariable und der Quellausdruck verschiedene Typen haben.</a:t>
            </a:r>
          </a:p>
          <a:p>
            <a:pPr marL="138113" indent="-15875" eaLnBrk="1" hangingPunct="1">
              <a:lnSpc>
                <a:spcPct val="90000"/>
              </a:lnSpc>
            </a:pPr>
            <a:endParaRPr lang="de-DE" dirty="0" smtClean="0"/>
          </a:p>
          <a:p>
            <a:pPr marL="138113" indent="-15875" eaLnBrk="1" hangingPunct="1">
              <a:lnSpc>
                <a:spcPct val="90000"/>
              </a:lnSpc>
            </a:pPr>
            <a:r>
              <a:rPr lang="de-DE" dirty="0" smtClean="0"/>
              <a:t>Eine </a:t>
            </a:r>
            <a:r>
              <a:rPr lang="de-DE" b="1" dirty="0" smtClean="0">
                <a:solidFill>
                  <a:srgbClr val="990000"/>
                </a:solidFill>
              </a:rPr>
              <a:t>Entität </a:t>
            </a:r>
            <a:r>
              <a:rPr lang="de-DE" dirty="0" smtClean="0"/>
              <a:t>oder ein</a:t>
            </a:r>
            <a:r>
              <a:rPr lang="de-DE" b="1" dirty="0" smtClean="0">
                <a:solidFill>
                  <a:srgbClr val="990000"/>
                </a:solidFill>
              </a:rPr>
              <a:t> Ausdruck</a:t>
            </a:r>
            <a:r>
              <a:rPr lang="de-DE" dirty="0" smtClean="0"/>
              <a:t> ist </a:t>
            </a:r>
            <a:r>
              <a:rPr lang="de-DE" b="1" dirty="0" smtClean="0">
                <a:solidFill>
                  <a:srgbClr val="990000"/>
                </a:solidFill>
              </a:rPr>
              <a:t>polymorph</a:t>
            </a:r>
            <a:r>
              <a:rPr lang="de-DE" dirty="0" smtClean="0"/>
              <a:t>, falls sie zur Laufzeit </a:t>
            </a:r>
            <a:r>
              <a:rPr lang="de-DE" dirty="0" smtClean="0">
                <a:cs typeface="Times New Roman" pitchFamily="18" charset="0"/>
                <a:sym typeface="Symbol" pitchFamily="18" charset="2"/>
              </a:rPr>
              <a:t>—</a:t>
            </a:r>
            <a:r>
              <a:rPr lang="de-DE" dirty="0" smtClean="0"/>
              <a:t> in Folge einer polymorphen Bindung </a:t>
            </a:r>
            <a:r>
              <a:rPr lang="de-DE" dirty="0" smtClean="0">
                <a:cs typeface="Times New Roman" pitchFamily="18" charset="0"/>
                <a:sym typeface="Symbol" pitchFamily="18" charset="2"/>
              </a:rPr>
              <a:t>— zu einem Objekt eines anderen Typs gebunden werden.</a:t>
            </a:r>
            <a:endParaRPr lang="de-DE" dirty="0" smtClean="0"/>
          </a:p>
          <a:p>
            <a:pPr marL="138113" indent="-15875" eaLnBrk="1" hangingPunct="1">
              <a:lnSpc>
                <a:spcPct val="90000"/>
              </a:lnSpc>
            </a:pPr>
            <a:endParaRPr lang="de-DE" dirty="0" smtClean="0"/>
          </a:p>
          <a:p>
            <a:pPr marL="138113" indent="-15875" eaLnBrk="1" hangingPunct="1">
              <a:lnSpc>
                <a:spcPct val="90000"/>
              </a:lnSpc>
            </a:pPr>
            <a:r>
              <a:rPr lang="de-DE" b="1" dirty="0" smtClean="0">
                <a:solidFill>
                  <a:srgbClr val="990000"/>
                </a:solidFill>
              </a:rPr>
              <a:t>Polymorphie</a:t>
            </a:r>
            <a:r>
              <a:rPr lang="de-DE" dirty="0" smtClean="0"/>
              <a:t> ist die Existenz dieser Möglichkeiten.</a:t>
            </a:r>
            <a:endParaRPr lang="de-DE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Definitionen: statischer und dynamischer Typ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342312" cy="5113337"/>
          </a:xfrm>
        </p:spPr>
        <p:txBody>
          <a:bodyPr/>
          <a:lstStyle/>
          <a:p>
            <a:pPr marL="138113" indent="-15875" eaLnBrk="1" hangingPunct="1">
              <a:lnSpc>
                <a:spcPct val="90000"/>
              </a:lnSpc>
            </a:pPr>
            <a:r>
              <a:rPr lang="de-DE" dirty="0" smtClean="0"/>
              <a:t>Der </a:t>
            </a:r>
            <a:r>
              <a:rPr lang="de-DE" b="1" dirty="0" smtClean="0">
                <a:solidFill>
                  <a:srgbClr val="990000"/>
                </a:solidFill>
              </a:rPr>
              <a:t>statische Typ </a:t>
            </a:r>
            <a:r>
              <a:rPr lang="de-DE" dirty="0" smtClean="0"/>
              <a:t>einer Entität ist der Typ ihrer Deklaration im zugehörigen Klassentext.</a:t>
            </a:r>
          </a:p>
          <a:p>
            <a:pPr marL="138113" indent="-15875" eaLnBrk="1" hangingPunct="1">
              <a:lnSpc>
                <a:spcPct val="90000"/>
              </a:lnSpc>
            </a:pPr>
            <a:endParaRPr lang="de-DE" dirty="0" smtClean="0"/>
          </a:p>
          <a:p>
            <a:pPr marL="138113" indent="-15875" eaLnBrk="1" hangingPunct="1">
              <a:lnSpc>
                <a:spcPct val="90000"/>
              </a:lnSpc>
            </a:pPr>
            <a:r>
              <a:rPr lang="de-DE" dirty="0" smtClean="0"/>
              <a:t>Falls der Wert einer Entität während eines Ausführung an ein Objekt gebunden ist, ist der Typ dieses Objekts der </a:t>
            </a:r>
            <a:r>
              <a:rPr lang="de-DE" b="1" dirty="0" smtClean="0">
                <a:solidFill>
                  <a:srgbClr val="990000"/>
                </a:solidFill>
              </a:rPr>
              <a:t>dynamische Typ </a:t>
            </a:r>
            <a:r>
              <a:rPr lang="de-DE" dirty="0" smtClean="0"/>
              <a:t>der Entität zu dieser Zeit.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33350" y="1670050"/>
            <a:ext cx="2044700" cy="698500"/>
          </a:xfrm>
          <a:prstGeom prst="roundRect">
            <a:avLst/>
          </a:prstGeom>
          <a:solidFill>
            <a:srgbClr val="FFFF00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zweiten</a:t>
            </a:r>
            <a:r>
              <a:rPr lang="en-US" dirty="0" smtClean="0"/>
              <a:t> </a:t>
            </a:r>
            <a:r>
              <a:rPr lang="en-US" dirty="0" err="1" smtClean="0"/>
              <a:t>Vorlesung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342900"/>
            <a:r>
              <a:rPr lang="de-CH" sz="2000" b="1" dirty="0" err="1" smtClean="0">
                <a:solidFill>
                  <a:srgbClr val="003399"/>
                </a:solidFill>
              </a:rPr>
              <a:t>class</a:t>
            </a:r>
            <a:endParaRPr lang="de-CH" sz="2000" b="1" dirty="0" smtClean="0">
              <a:solidFill>
                <a:srgbClr val="0033CC"/>
              </a:solidFill>
            </a:endParaRPr>
          </a:p>
          <a:p>
            <a:pPr lvl="0" defTabSz="342900"/>
            <a:r>
              <a:rPr lang="de-CH" sz="2000" b="1" dirty="0" smtClean="0">
                <a:solidFill>
                  <a:srgbClr val="0033CC"/>
                </a:solidFill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PREVIEW </a:t>
            </a:r>
          </a:p>
          <a:p>
            <a:pPr lvl="0" defTabSz="342900"/>
            <a:r>
              <a:rPr lang="de-CH" sz="2000" b="1" dirty="0" err="1" smtClean="0">
                <a:solidFill>
                  <a:srgbClr val="003399"/>
                </a:solidFill>
              </a:rPr>
              <a:t>inherit</a:t>
            </a:r>
            <a:endParaRPr lang="de-CH" sz="2000" b="1" dirty="0" smtClean="0">
              <a:solidFill>
                <a:srgbClr val="3333FF"/>
              </a:solidFill>
            </a:endParaRPr>
          </a:p>
          <a:p>
            <a:pPr lvl="0" defTabSz="342900"/>
            <a:r>
              <a:rPr lang="de-CH" sz="2000" b="1" dirty="0" smtClean="0">
                <a:solidFill>
                  <a:srgbClr val="3333FF"/>
                </a:solidFill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TOURISM</a:t>
            </a:r>
          </a:p>
          <a:p>
            <a:pPr lvl="0" defTabSz="342900"/>
            <a:r>
              <a:rPr lang="de-CH" sz="2000" b="1" dirty="0" err="1" smtClean="0">
                <a:solidFill>
                  <a:srgbClr val="003399"/>
                </a:solidFill>
              </a:rPr>
              <a:t>feature</a:t>
            </a:r>
            <a:endParaRPr lang="de-CH" sz="2000" b="1" dirty="0" smtClean="0">
              <a:solidFill>
                <a:srgbClr val="003399"/>
              </a:solidFill>
            </a:endParaRPr>
          </a:p>
          <a:p>
            <a:pPr lvl="0" defTabSz="342900"/>
            <a:r>
              <a:rPr lang="de-CH" sz="2000" i="1" dirty="0" smtClean="0">
                <a:solidFill>
                  <a:srgbClr val="009900"/>
                </a:solidFill>
              </a:rPr>
              <a:t>	 </a:t>
            </a:r>
            <a:r>
              <a:rPr lang="de-CH" sz="2000" i="1" dirty="0" err="1" smtClean="0">
                <a:solidFill>
                  <a:srgbClr val="3333FF"/>
                </a:solidFill>
              </a:rPr>
              <a:t>explore</a:t>
            </a:r>
            <a:endParaRPr lang="de-CH" sz="2000" b="1" dirty="0" smtClean="0">
              <a:solidFill>
                <a:srgbClr val="3333FF"/>
              </a:solidFill>
            </a:endParaRPr>
          </a:p>
          <a:p>
            <a:pPr lvl="0" defTabSz="342900"/>
            <a:r>
              <a:rPr lang="de-CH" sz="2000" dirty="0" smtClean="0">
                <a:solidFill>
                  <a:srgbClr val="CC0000"/>
                </a:solidFill>
              </a:rPr>
              <a:t>				</a:t>
            </a:r>
            <a:r>
              <a:rPr lang="de-CH" sz="2000" dirty="0" smtClean="0">
                <a:solidFill>
                  <a:srgbClr val="990000"/>
                </a:solidFill>
              </a:rPr>
              <a:t>-- Infos zu Stadt und Route anzeigen</a:t>
            </a:r>
          </a:p>
          <a:p>
            <a:pPr lvl="0" defTabSz="342900"/>
            <a:r>
              <a:rPr lang="de-CH" sz="2000" b="1" dirty="0" smtClean="0">
                <a:solidFill>
                  <a:srgbClr val="003399"/>
                </a:solidFill>
              </a:rPr>
              <a:t>		do</a:t>
            </a:r>
          </a:p>
          <a:p>
            <a:pPr lvl="0" defTabSz="460375"/>
            <a:r>
              <a:rPr lang="de-CH" sz="2000" dirty="0" smtClean="0">
                <a:solidFill>
                  <a:srgbClr val="CC0000"/>
                </a:solidFill>
              </a:rPr>
              <a:t>			</a:t>
            </a:r>
            <a:r>
              <a:rPr lang="de-CH" sz="2000" i="1" dirty="0" err="1" smtClean="0">
                <a:solidFill>
                  <a:srgbClr val="0000FF"/>
                </a:solidFill>
              </a:rPr>
              <a:t>Paris</a:t>
            </a:r>
            <a:r>
              <a:rPr lang="de-CH" sz="2000" baseline="-20000" dirty="0" err="1" smtClean="0">
                <a:solidFill>
                  <a:srgbClr val="3333FF"/>
                </a:solidFill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display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lvl="0" defTabSz="460375"/>
            <a:r>
              <a:rPr lang="de-CH" sz="2000" dirty="0" smtClean="0">
                <a:solidFill>
                  <a:srgbClr val="3333FF"/>
                </a:solidFill>
              </a:rPr>
              <a:t>			</a:t>
            </a:r>
            <a:r>
              <a:rPr lang="de-CH" sz="2000" i="1" dirty="0" err="1" smtClean="0">
                <a:solidFill>
                  <a:srgbClr val="0000FF"/>
                </a:solidFill>
              </a:rPr>
              <a:t>Louvre</a:t>
            </a:r>
            <a:r>
              <a:rPr lang="de-CH" sz="2000" baseline="-20000" dirty="0" err="1" smtClean="0">
                <a:solidFill>
                  <a:srgbClr val="3333FF"/>
                </a:solidFill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spotlight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lvl="0" defTabSz="460375"/>
            <a:r>
              <a:rPr lang="de-CH" sz="2000" dirty="0" smtClean="0">
                <a:solidFill>
                  <a:srgbClr val="3333FF"/>
                </a:solidFill>
              </a:rPr>
              <a:t>			</a:t>
            </a:r>
            <a:r>
              <a:rPr lang="de-CH" sz="2000" i="1" dirty="0" smtClean="0">
                <a:solidFill>
                  <a:srgbClr val="0000FF"/>
                </a:solidFill>
              </a:rPr>
              <a:t>Line8</a:t>
            </a:r>
            <a:r>
              <a:rPr lang="de-CH" sz="2000" baseline="-20000" dirty="0" smtClean="0">
                <a:solidFill>
                  <a:srgbClr val="3333FF"/>
                </a:solidFill>
                <a:sym typeface="Symbol" pitchFamily="18" charset="2"/>
              </a:rPr>
              <a:t></a:t>
            </a:r>
            <a:r>
              <a:rPr lang="de-CH" sz="2000" i="1" dirty="0" smtClean="0">
                <a:solidFill>
                  <a:srgbClr val="0000FF"/>
                </a:solidFill>
              </a:rPr>
              <a:t>highlight</a:t>
            </a:r>
          </a:p>
          <a:p>
            <a:pPr lvl="0" defTabSz="460375"/>
            <a:r>
              <a:rPr lang="de-CH" sz="2000" i="1" dirty="0" smtClean="0">
                <a:solidFill>
                  <a:srgbClr val="0000FF"/>
                </a:solidFill>
              </a:rPr>
              <a:t>			Route1</a:t>
            </a:r>
            <a:r>
              <a:rPr lang="de-CH" sz="2000" baseline="-20000" dirty="0" smtClean="0">
                <a:solidFill>
                  <a:srgbClr val="3333FF"/>
                </a:solidFill>
                <a:sym typeface="Symbol" pitchFamily="18" charset="2"/>
              </a:rPr>
              <a:t></a:t>
            </a:r>
            <a:r>
              <a:rPr lang="de-CH" sz="2000" i="1" dirty="0" smtClean="0">
                <a:solidFill>
                  <a:srgbClr val="0000FF"/>
                </a:solidFill>
              </a:rPr>
              <a:t>animate</a:t>
            </a:r>
          </a:p>
          <a:p>
            <a:pPr lvl="0" defTabSz="342900"/>
            <a:r>
              <a:rPr lang="de-CH" sz="2000" b="1" dirty="0" smtClean="0">
                <a:solidFill>
                  <a:srgbClr val="003399"/>
                </a:solidFill>
              </a:rPr>
              <a:t>		end</a:t>
            </a:r>
          </a:p>
          <a:p>
            <a:pPr lvl="0" defTabSz="342900"/>
            <a:r>
              <a:rPr lang="de-CH" sz="2000" b="1" dirty="0" smtClean="0">
                <a:solidFill>
                  <a:srgbClr val="003399"/>
                </a:solidFill>
              </a:rPr>
              <a:t>end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Statischer und dynamischer Typ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342312" cy="94831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i="1" smtClean="0">
                <a:solidFill>
                  <a:srgbClr val="3333FF"/>
                </a:solidFill>
              </a:rPr>
              <a:t>v</a:t>
            </a:r>
            <a:r>
              <a:rPr lang="de-DE" sz="1800" i="1" smtClean="0">
                <a:solidFill>
                  <a:srgbClr val="3333FF"/>
                </a:solidFill>
              </a:rPr>
              <a:t> </a:t>
            </a:r>
            <a:r>
              <a:rPr lang="de-DE" smtClean="0">
                <a:solidFill>
                  <a:srgbClr val="3333FF"/>
                </a:solidFill>
              </a:rPr>
              <a:t>:</a:t>
            </a:r>
            <a:r>
              <a:rPr lang="de-DE" i="1" smtClean="0">
                <a:solidFill>
                  <a:srgbClr val="3333FF"/>
                </a:solidFill>
              </a:rPr>
              <a:t> VEHICLE</a:t>
            </a:r>
          </a:p>
          <a:p>
            <a:pPr eaLnBrk="1" hangingPunct="1">
              <a:lnSpc>
                <a:spcPct val="90000"/>
              </a:lnSpc>
            </a:pPr>
            <a:r>
              <a:rPr lang="de-DE" i="1" smtClean="0">
                <a:solidFill>
                  <a:srgbClr val="3333FF"/>
                </a:solidFill>
              </a:rPr>
              <a:t>cab </a:t>
            </a:r>
            <a:r>
              <a:rPr lang="de-DE" smtClean="0">
                <a:solidFill>
                  <a:srgbClr val="3333FF"/>
                </a:solidFill>
              </a:rPr>
              <a:t>:</a:t>
            </a:r>
            <a:r>
              <a:rPr lang="de-DE" i="1" smtClean="0">
                <a:solidFill>
                  <a:srgbClr val="3333FF"/>
                </a:solidFill>
              </a:rPr>
              <a:t> EVENT_TAXI</a:t>
            </a:r>
          </a:p>
          <a:p>
            <a:pPr eaLnBrk="1" hangingPunct="1">
              <a:lnSpc>
                <a:spcPct val="90000"/>
              </a:lnSpc>
            </a:pPr>
            <a:endParaRPr lang="de-DE" i="1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de-DE" i="1" dirty="0" smtClean="0">
              <a:solidFill>
                <a:srgbClr val="0064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286211" y="3569837"/>
            <a:ext cx="1328738" cy="573088"/>
          </a:xfrm>
          <a:prstGeom prst="roundRect">
            <a:avLst/>
          </a:prstGeom>
          <a:solidFill>
            <a:srgbClr val="FF9966"/>
          </a:solidFill>
          <a:ln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2000"/>
          </a:p>
        </p:txBody>
      </p:sp>
      <p:sp>
        <p:nvSpPr>
          <p:cNvPr id="6" name="Rounded Rectangle 5"/>
          <p:cNvSpPr/>
          <p:nvPr/>
        </p:nvSpPr>
        <p:spPr>
          <a:xfrm>
            <a:off x="6313916" y="5289100"/>
            <a:ext cx="1328738" cy="792162"/>
          </a:xfrm>
          <a:prstGeom prst="roundRect">
            <a:avLst/>
          </a:prstGeom>
          <a:solidFill>
            <a:srgbClr val="FFFF00"/>
          </a:solidFill>
          <a:ln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2000"/>
          </a:p>
        </p:txBody>
      </p:sp>
      <p:sp>
        <p:nvSpPr>
          <p:cNvPr id="7" name="TextBox 6"/>
          <p:cNvSpPr txBox="1"/>
          <p:nvPr/>
        </p:nvSpPr>
        <p:spPr>
          <a:xfrm>
            <a:off x="6145501" y="4336023"/>
            <a:ext cx="149271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dirty="0">
                <a:solidFill>
                  <a:srgbClr val="3333FF"/>
                </a:solidFill>
                <a:latin typeface="+mn-lt"/>
              </a:rPr>
              <a:t>(VEHICLE)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79679" y="6252134"/>
            <a:ext cx="208903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dirty="0">
                <a:solidFill>
                  <a:srgbClr val="3333FF"/>
                </a:solidFill>
                <a:latin typeface="+mn-lt"/>
              </a:rPr>
              <a:t>(EVENT_TAXI)</a:t>
            </a:r>
          </a:p>
        </p:txBody>
      </p:sp>
      <p:sp>
        <p:nvSpPr>
          <p:cNvPr id="9" name="Rectangle 8"/>
          <p:cNvSpPr/>
          <p:nvPr/>
        </p:nvSpPr>
        <p:spPr>
          <a:xfrm>
            <a:off x="3597564" y="3629441"/>
            <a:ext cx="347662" cy="327025"/>
          </a:xfrm>
          <a:prstGeom prst="rect">
            <a:avLst/>
          </a:prstGeom>
          <a:noFill/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200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855461" y="3777654"/>
            <a:ext cx="2379084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44492" y="3808684"/>
            <a:ext cx="2371581" cy="1613061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654280" y="5522031"/>
            <a:ext cx="347663" cy="325437"/>
          </a:xfrm>
          <a:prstGeom prst="rect">
            <a:avLst/>
          </a:prstGeom>
          <a:noFill/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200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870035" y="5680345"/>
            <a:ext cx="2355272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19788" y="3283942"/>
            <a:ext cx="29527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 dirty="0">
                <a:solidFill>
                  <a:srgbClr val="3333FF"/>
                </a:solidFill>
              </a:rPr>
              <a:t>v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75037" y="5048087"/>
            <a:ext cx="59984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3333FF"/>
                </a:solidFill>
              </a:rPr>
              <a:t>cab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9455" y="2697018"/>
            <a:ext cx="2281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3333FF"/>
                </a:solidFill>
              </a:rPr>
              <a:t>v </a:t>
            </a:r>
            <a:r>
              <a:rPr lang="en-US" dirty="0" smtClean="0">
                <a:solidFill>
                  <a:srgbClr val="3333FF"/>
                </a:solidFill>
              </a:rPr>
              <a:t>:=</a:t>
            </a:r>
            <a:r>
              <a:rPr lang="en-US" i="1" dirty="0" smtClean="0">
                <a:solidFill>
                  <a:srgbClr val="3333FF"/>
                </a:solidFill>
              </a:rPr>
              <a:t> cab</a:t>
            </a:r>
          </a:p>
        </p:txBody>
      </p:sp>
      <p:sp>
        <p:nvSpPr>
          <p:cNvPr id="20" name="Rounded Rectangular Callout 19"/>
          <p:cNvSpPr>
            <a:spLocks noChangeArrowheads="1"/>
          </p:cNvSpPr>
          <p:nvPr/>
        </p:nvSpPr>
        <p:spPr bwMode="auto">
          <a:xfrm>
            <a:off x="3327991" y="1359764"/>
            <a:ext cx="5698822" cy="1485035"/>
          </a:xfrm>
          <a:prstGeom prst="wedgeRoundRectCallout">
            <a:avLst>
              <a:gd name="adj1" fmla="val -79318"/>
              <a:gd name="adj2" fmla="val 50864"/>
              <a:gd name="adj3" fmla="val 16667"/>
            </a:avLst>
          </a:prstGeom>
          <a:solidFill>
            <a:srgbClr val="99FF99"/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2200" dirty="0" err="1" smtClean="0"/>
              <a:t>Statischer</a:t>
            </a:r>
            <a:r>
              <a:rPr lang="en-US" sz="2200" dirty="0" smtClean="0"/>
              <a:t> </a:t>
            </a:r>
            <a:r>
              <a:rPr lang="en-US" sz="2200" dirty="0" err="1" smtClean="0"/>
              <a:t>Typ</a:t>
            </a:r>
            <a:r>
              <a:rPr lang="en-US" sz="2200" dirty="0" smtClean="0"/>
              <a:t> von </a:t>
            </a:r>
            <a:r>
              <a:rPr lang="en-US" sz="2200" i="1" dirty="0" smtClean="0">
                <a:solidFill>
                  <a:srgbClr val="3333FF"/>
                </a:solidFill>
              </a:rPr>
              <a:t>v</a:t>
            </a:r>
            <a:r>
              <a:rPr lang="en-US" sz="1600" i="1" dirty="0" smtClean="0">
                <a:solidFill>
                  <a:srgbClr val="3333FF"/>
                </a:solidFill>
              </a:rPr>
              <a:t> </a:t>
            </a:r>
            <a:r>
              <a:rPr lang="en-US" sz="2200" dirty="0" smtClean="0"/>
              <a:t>:</a:t>
            </a:r>
            <a:endParaRPr lang="en-US" sz="2200" dirty="0"/>
          </a:p>
          <a:p>
            <a:pPr>
              <a:spcBef>
                <a:spcPct val="0"/>
              </a:spcBef>
            </a:pPr>
            <a:r>
              <a:rPr lang="en-US" sz="2200" dirty="0">
                <a:solidFill>
                  <a:srgbClr val="990000"/>
                </a:solidFill>
              </a:rPr>
              <a:t>	</a:t>
            </a:r>
            <a:r>
              <a:rPr lang="en-US" sz="2200" i="1" dirty="0">
                <a:solidFill>
                  <a:srgbClr val="3333FF"/>
                </a:solidFill>
              </a:rPr>
              <a:t>VEHICLE</a:t>
            </a:r>
          </a:p>
          <a:p>
            <a:pPr>
              <a:spcBef>
                <a:spcPct val="0"/>
              </a:spcBef>
            </a:pPr>
            <a:r>
              <a:rPr lang="en-US" sz="2200" dirty="0" err="1" smtClean="0"/>
              <a:t>Dynamischer</a:t>
            </a:r>
            <a:r>
              <a:rPr lang="en-US" sz="2200" dirty="0" smtClean="0"/>
              <a:t> </a:t>
            </a:r>
            <a:r>
              <a:rPr lang="en-US" sz="2200" dirty="0" err="1" smtClean="0"/>
              <a:t>Typ</a:t>
            </a:r>
            <a:r>
              <a:rPr lang="en-US" sz="2200" dirty="0" smtClean="0"/>
              <a:t> </a:t>
            </a:r>
            <a:r>
              <a:rPr lang="en-US" sz="2200" dirty="0" err="1" smtClean="0"/>
              <a:t>nach</a:t>
            </a:r>
            <a:r>
              <a:rPr lang="en-US" sz="2200" dirty="0" smtClean="0"/>
              <a:t> </a:t>
            </a:r>
            <a:r>
              <a:rPr lang="en-US" sz="2200" dirty="0" err="1" smtClean="0"/>
              <a:t>dieser</a:t>
            </a:r>
            <a:r>
              <a:rPr lang="en-US" sz="2200" dirty="0" smtClean="0"/>
              <a:t> </a:t>
            </a:r>
            <a:r>
              <a:rPr lang="en-US" sz="2200" dirty="0" err="1" smtClean="0"/>
              <a:t>Zuweisung</a:t>
            </a:r>
            <a:r>
              <a:rPr lang="en-US" sz="2200" dirty="0" smtClean="0"/>
              <a:t>:</a:t>
            </a:r>
            <a:r>
              <a:rPr lang="en-US" sz="2200" dirty="0">
                <a:solidFill>
                  <a:srgbClr val="990000"/>
                </a:solidFill>
              </a:rPr>
              <a:t/>
            </a:r>
            <a:br>
              <a:rPr lang="en-US" sz="2200" dirty="0">
                <a:solidFill>
                  <a:srgbClr val="990000"/>
                </a:solidFill>
              </a:rPr>
            </a:br>
            <a:r>
              <a:rPr lang="en-US" sz="2200" dirty="0">
                <a:solidFill>
                  <a:srgbClr val="990000"/>
                </a:solidFill>
              </a:rPr>
              <a:t>	</a:t>
            </a:r>
            <a:r>
              <a:rPr lang="en-US" sz="2200" i="1" dirty="0">
                <a:solidFill>
                  <a:srgbClr val="3333FF"/>
                </a:solidFill>
              </a:rPr>
              <a:t>EVENT_TAXI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89421" y="3553057"/>
            <a:ext cx="537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cs typeface="Times New Roman" pitchFamily="18" charset="0"/>
                <a:sym typeface="Wingdings" pitchFamily="2" charset="2"/>
              </a:rPr>
              <a:t></a:t>
            </a:r>
            <a:endParaRPr lang="fr-F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Grundlegende Typ-Eigenschaft</a:t>
            </a:r>
            <a:endParaRPr lang="de-DE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 bwMode="auto">
          <a:xfrm>
            <a:off x="249238" y="878114"/>
            <a:ext cx="8594725" cy="2898019"/>
          </a:xfrm>
          <a:prstGeom prst="roundRect">
            <a:avLst/>
          </a:prstGeom>
          <a:solidFill>
            <a:srgbClr val="99FF99"/>
          </a:solidFill>
          <a:ln w="12700">
            <a:solidFill>
              <a:srgbClr val="990000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254000"/>
            <a:bevelB w="381000" h="152400"/>
          </a:sp3d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de-DE" sz="2800" kern="1200" dirty="0" smtClean="0">
                <a:solidFill>
                  <a:srgbClr val="990000"/>
                </a:solidFill>
              </a:rPr>
              <a:t>Statischer und dynamischer Typ</a:t>
            </a:r>
            <a:endParaRPr lang="de-DE" sz="2800" kern="1200" dirty="0" smtClean="0">
              <a:solidFill>
                <a:srgbClr val="990000"/>
              </a:solidFill>
              <a:latin typeface="+mn-lt"/>
              <a:ea typeface="+mn-ea"/>
              <a:cs typeface="+mn-cs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DE" sz="3200" kern="1200" dirty="0" smtClean="0">
              <a:solidFill>
                <a:srgbClr val="333399"/>
              </a:solidFill>
              <a:latin typeface="+mn-lt"/>
              <a:ea typeface="+mn-ea"/>
              <a:cs typeface="+mn-cs"/>
            </a:endParaRPr>
          </a:p>
          <a:p>
            <a:pPr lvl="0" algn="ctr"/>
            <a:r>
              <a:rPr lang="de-DE" sz="2800" dirty="0" smtClean="0">
                <a:solidFill>
                  <a:srgbClr val="000000"/>
                </a:solidFill>
              </a:rPr>
              <a:t>Der dynamische Typ einer Entität ist immer</a:t>
            </a:r>
            <a:br>
              <a:rPr lang="de-DE" sz="2800" dirty="0" smtClean="0">
                <a:solidFill>
                  <a:srgbClr val="000000"/>
                </a:solidFill>
              </a:rPr>
            </a:br>
            <a:r>
              <a:rPr lang="de-DE" sz="2800" dirty="0" smtClean="0">
                <a:solidFill>
                  <a:srgbClr val="000000"/>
                </a:solidFill>
              </a:rPr>
              <a:t>konform zu ihrem statischem Typ.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6667" y="4555067"/>
            <a:ext cx="452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Vom</a:t>
            </a:r>
            <a:r>
              <a:rPr lang="en-US" dirty="0" smtClean="0"/>
              <a:t> </a:t>
            </a:r>
            <a:r>
              <a:rPr lang="en-US" dirty="0" err="1" smtClean="0"/>
              <a:t>Typ</a:t>
            </a:r>
            <a:r>
              <a:rPr lang="en-US" dirty="0" smtClean="0"/>
              <a:t>-System </a:t>
            </a:r>
            <a:r>
              <a:rPr lang="en-US" dirty="0" err="1" smtClean="0"/>
              <a:t>garantiert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Statische Typisierung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6379"/>
            <a:ext cx="8473668" cy="5578559"/>
          </a:xfrm>
        </p:spPr>
        <p:txBody>
          <a:bodyPr/>
          <a:lstStyle/>
          <a:p>
            <a:pPr algn="just" eaLnBrk="1" hangingPunct="1"/>
            <a:r>
              <a:rPr lang="de-DE" b="1" dirty="0" smtClean="0">
                <a:solidFill>
                  <a:srgbClr val="990000"/>
                </a:solidFill>
              </a:rPr>
              <a:t>Typ-sicherer Aufruf </a:t>
            </a:r>
            <a:r>
              <a:rPr lang="de-DE" dirty="0" smtClean="0"/>
              <a:t>(während der Ausführung):</a:t>
            </a:r>
          </a:p>
          <a:p>
            <a:pPr lvl="1" algn="just">
              <a:lnSpc>
                <a:spcPct val="90000"/>
              </a:lnSpc>
              <a:buNone/>
            </a:pPr>
            <a:r>
              <a:rPr lang="de-DE" dirty="0" smtClean="0"/>
              <a:t>	Ein </a:t>
            </a:r>
            <a:r>
              <a:rPr lang="de-DE" dirty="0" err="1" smtClean="0"/>
              <a:t>Featureaufruf</a:t>
            </a:r>
            <a:r>
              <a:rPr lang="de-DE" dirty="0" smtClean="0"/>
              <a:t> </a:t>
            </a:r>
            <a:r>
              <a:rPr lang="de-DE" i="1" noProof="1" smtClean="0">
                <a:solidFill>
                  <a:srgbClr val="3333FF"/>
                </a:solidFill>
              </a:rPr>
              <a:t>x</a:t>
            </a:r>
            <a:r>
              <a:rPr lang="de-DE" sz="3200" noProof="1" smtClean="0">
                <a:solidFill>
                  <a:srgbClr val="3333FF"/>
                </a:solidFill>
              </a:rPr>
              <a:t>.</a:t>
            </a:r>
            <a:r>
              <a:rPr lang="de-DE" i="1" noProof="1" smtClean="0">
                <a:solidFill>
                  <a:srgbClr val="3333FF"/>
                </a:solidFill>
              </a:rPr>
              <a:t>f</a:t>
            </a:r>
            <a:r>
              <a:rPr lang="de-DE" noProof="1" smtClean="0"/>
              <a:t> , so dass das an </a:t>
            </a:r>
            <a:r>
              <a:rPr lang="de-DE" i="1" noProof="1" smtClean="0">
                <a:solidFill>
                  <a:srgbClr val="3333FF"/>
                </a:solidFill>
              </a:rPr>
              <a:t>x</a:t>
            </a:r>
            <a:r>
              <a:rPr lang="de-DE" noProof="1" smtClean="0"/>
              <a:t> gebundene Objekt ein Feature hat, das </a:t>
            </a:r>
            <a:r>
              <a:rPr lang="de-DE" i="1" noProof="1" smtClean="0">
                <a:solidFill>
                  <a:srgbClr val="3333FF"/>
                </a:solidFill>
              </a:rPr>
              <a:t>f</a:t>
            </a:r>
            <a:r>
              <a:rPr lang="de-DE" noProof="1" smtClean="0"/>
              <a:t> entspricht.</a:t>
            </a:r>
            <a:endParaRPr lang="de-DE" dirty="0" smtClean="0"/>
          </a:p>
          <a:p>
            <a:pPr marL="896938" lvl="1" indent="-360363" algn="just" eaLnBrk="1" hangingPunct="1">
              <a:buFont typeface="Wingdings" pitchFamily="2" charset="2"/>
              <a:buNone/>
            </a:pPr>
            <a:r>
              <a:rPr lang="de-DE" dirty="0" smtClean="0"/>
              <a:t>				</a:t>
            </a:r>
            <a:r>
              <a:rPr lang="de-DE" sz="1800" dirty="0" smtClean="0"/>
              <a:t>[Verallgemeinerung: Mit Argumenten, </a:t>
            </a:r>
            <a:r>
              <a:rPr lang="de-DE" sz="1800" i="1" noProof="1" smtClean="0">
                <a:solidFill>
                  <a:srgbClr val="3333FF"/>
                </a:solidFill>
              </a:rPr>
              <a:t>x</a:t>
            </a:r>
            <a:r>
              <a:rPr lang="de-DE" noProof="1" smtClean="0">
                <a:solidFill>
                  <a:srgbClr val="3333FF"/>
                </a:solidFill>
              </a:rPr>
              <a:t>.</a:t>
            </a:r>
            <a:r>
              <a:rPr lang="de-DE" sz="1800" i="1" noProof="1" smtClean="0">
                <a:solidFill>
                  <a:srgbClr val="3333FF"/>
                </a:solidFill>
              </a:rPr>
              <a:t>f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>
                <a:solidFill>
                  <a:srgbClr val="3333FF"/>
                </a:solidFill>
              </a:rPr>
              <a:t>(</a:t>
            </a:r>
            <a:r>
              <a:rPr lang="de-DE" sz="1800" i="1" dirty="0" smtClean="0">
                <a:solidFill>
                  <a:srgbClr val="3333FF"/>
                </a:solidFill>
              </a:rPr>
              <a:t>a, b</a:t>
            </a:r>
            <a:r>
              <a:rPr lang="de-DE" sz="1800" dirty="0" smtClean="0">
                <a:solidFill>
                  <a:srgbClr val="3333FF"/>
                </a:solidFill>
              </a:rPr>
              <a:t>) </a:t>
            </a:r>
            <a:r>
              <a:rPr lang="de-DE" sz="1800" dirty="0" smtClean="0"/>
              <a:t>]</a:t>
            </a:r>
          </a:p>
          <a:p>
            <a:pPr algn="just" eaLnBrk="1" hangingPunct="1"/>
            <a:endParaRPr lang="de-DE" sz="1800" dirty="0" smtClean="0"/>
          </a:p>
          <a:p>
            <a:pPr algn="just" eaLnBrk="1" hangingPunct="1"/>
            <a:r>
              <a:rPr lang="de-DE" b="1" dirty="0" smtClean="0">
                <a:solidFill>
                  <a:srgbClr val="990000"/>
                </a:solidFill>
              </a:rPr>
              <a:t>Überprüfer für statische Typen:</a:t>
            </a:r>
            <a:endParaRPr lang="de-DE" dirty="0" smtClean="0"/>
          </a:p>
          <a:p>
            <a:pPr lvl="1" algn="just">
              <a:buNone/>
            </a:pPr>
            <a:r>
              <a:rPr lang="de-DE" dirty="0" smtClean="0"/>
              <a:t>	Ein auf ein Programm anwendbares Werkzeug (z.B. ein Compiler) das - für alle Programme, die es akzeptiert - garantiert, dass jeder Aufruf in jeder Ausführung </a:t>
            </a:r>
            <a:r>
              <a:rPr lang="de-DE" i="1" dirty="0" smtClean="0">
                <a:solidFill>
                  <a:srgbClr val="990000"/>
                </a:solidFill>
              </a:rPr>
              <a:t>typsicher</a:t>
            </a:r>
            <a:r>
              <a:rPr lang="de-DE" dirty="0" smtClean="0"/>
              <a:t> ist. </a:t>
            </a:r>
          </a:p>
          <a:p>
            <a:pPr algn="just" eaLnBrk="1" hangingPunct="1"/>
            <a:endParaRPr lang="de-DE" dirty="0" smtClean="0"/>
          </a:p>
          <a:p>
            <a:pPr algn="just" eaLnBrk="1" hangingPunct="1"/>
            <a:r>
              <a:rPr lang="de-DE" b="1" dirty="0" smtClean="0">
                <a:solidFill>
                  <a:srgbClr val="990000"/>
                </a:solidFill>
              </a:rPr>
              <a:t>Statisch typisierte Sprachen:</a:t>
            </a:r>
            <a:endParaRPr lang="de-DE" dirty="0" smtClean="0"/>
          </a:p>
          <a:p>
            <a:pPr marL="896938" lvl="1" indent="-360363" algn="just" eaLnBrk="1" hangingPunct="1">
              <a:buFont typeface="Wingdings" pitchFamily="2" charset="2"/>
              <a:buNone/>
            </a:pPr>
            <a:r>
              <a:rPr lang="de-DE" dirty="0" smtClean="0"/>
              <a:t>	Eine Programmiersprache, für die es möglich ist, einen </a:t>
            </a:r>
            <a:r>
              <a:rPr lang="de-DE" i="1" dirty="0" smtClean="0">
                <a:solidFill>
                  <a:srgbClr val="990000"/>
                </a:solidFill>
              </a:rPr>
              <a:t>Überprüfer für statische Typen </a:t>
            </a:r>
            <a:r>
              <a:rPr lang="de-DE" dirty="0" smtClean="0"/>
              <a:t>zu schreiben.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Vererbung und statische Typisierung</a:t>
            </a:r>
            <a:endParaRPr lang="de-DE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 bwMode="auto">
          <a:xfrm>
            <a:off x="314056" y="923637"/>
            <a:ext cx="8003457" cy="2632363"/>
          </a:xfrm>
          <a:prstGeom prst="roundRect">
            <a:avLst/>
          </a:prstGeom>
          <a:solidFill>
            <a:srgbClr val="99FF99"/>
          </a:solidFill>
          <a:ln w="12700">
            <a:solidFill>
              <a:srgbClr val="990000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254000"/>
            <a:bevelB w="381000" h="152400"/>
          </a:sp3d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de-DE" sz="2800" kern="1200" dirty="0" smtClean="0">
                <a:solidFill>
                  <a:srgbClr val="990000"/>
                </a:solidFill>
                <a:latin typeface="+mn-lt"/>
                <a:ea typeface="+mn-ea"/>
                <a:cs typeface="+mn-cs"/>
              </a:rPr>
              <a:t>Elementare Typisierungsregel bei Vererbung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DE" sz="3200" kern="1200" dirty="0" smtClean="0">
              <a:solidFill>
                <a:srgbClr val="333399"/>
              </a:solidFill>
              <a:latin typeface="+mn-lt"/>
              <a:ea typeface="+mn-ea"/>
              <a:cs typeface="+mn-cs"/>
            </a:endParaRPr>
          </a:p>
          <a:p>
            <a:pPr lvl="0" algn="ctr"/>
            <a:r>
              <a:rPr lang="de-DE" sz="2800" dirty="0" smtClean="0">
                <a:solidFill>
                  <a:srgbClr val="000000"/>
                </a:solidFill>
              </a:rPr>
              <a:t>Eine polymorphe Bindung ist nur dann gültig,</a:t>
            </a:r>
            <a:br>
              <a:rPr lang="de-DE" sz="2800" dirty="0" smtClean="0">
                <a:solidFill>
                  <a:srgbClr val="000000"/>
                </a:solidFill>
              </a:rPr>
            </a:br>
            <a:r>
              <a:rPr lang="de-DE" sz="2800" dirty="0" smtClean="0">
                <a:solidFill>
                  <a:srgbClr val="000000"/>
                </a:solidFill>
              </a:rPr>
              <a:t>wenn der Typ der Quelle mit dem Typ</a:t>
            </a:r>
          </a:p>
          <a:p>
            <a:pPr lvl="0" algn="ctr"/>
            <a:r>
              <a:rPr lang="de-DE" sz="2800" dirty="0" smtClean="0">
                <a:solidFill>
                  <a:srgbClr val="000000"/>
                </a:solidFill>
              </a:rPr>
              <a:t>des Ziels </a:t>
            </a:r>
            <a:r>
              <a:rPr lang="de-DE" sz="2800" kern="1200" dirty="0" smtClean="0">
                <a:solidFill>
                  <a:srgbClr val="990000"/>
                </a:solidFill>
              </a:rPr>
              <a:t>konform</a:t>
            </a:r>
            <a:r>
              <a:rPr lang="de-DE" sz="2800" dirty="0" smtClean="0">
                <a:solidFill>
                  <a:srgbClr val="000000"/>
                </a:solidFill>
              </a:rPr>
              <a:t> ist.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7243" y="3706814"/>
            <a:ext cx="8342312" cy="257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38113" marR="0" lvl="0" indent="-158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konform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Grunddefinition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8113" marR="0" lvl="0" indent="-158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8113" lvl="0" indent="-1587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defRPr/>
            </a:pP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Referenztypen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nicht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generisch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):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b="1" kern="0" dirty="0" smtClean="0">
                <a:solidFill>
                  <a:srgbClr val="990000"/>
                </a:solidFill>
                <a:latin typeface="+mn-lt"/>
              </a:rPr>
              <a:t>k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onform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kern="0" dirty="0" err="1" smtClean="0">
                <a:latin typeface="+mn-lt"/>
              </a:rPr>
              <a:t>zu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kern="0" dirty="0" smtClean="0">
                <a:latin typeface="+mn-lt"/>
              </a:rPr>
              <a:t>falls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Nachkomme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von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kern="0" dirty="0" err="1" smtClean="0"/>
              <a:t>ist</a:t>
            </a:r>
            <a:r>
              <a:rPr lang="en-US" kern="0" dirty="0" smtClean="0"/>
              <a:t>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8113" marR="0" lvl="0" indent="-158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8113" marR="0" lvl="0" indent="-158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i="1" kern="0" dirty="0" err="1" smtClean="0">
                <a:latin typeface="+mn-lt"/>
              </a:rPr>
              <a:t>expandierter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nur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zu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sich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selbst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konform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8113" marR="0" lvl="0" indent="-158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8113" marR="0" lvl="0" indent="-158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8113" marR="0" lvl="0" indent="-158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Konformität: präzisere Definition</a:t>
            </a:r>
            <a:endParaRPr lang="de-DE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 bwMode="auto">
          <a:xfrm>
            <a:off x="207388" y="797441"/>
            <a:ext cx="7894621" cy="5592725"/>
          </a:xfrm>
          <a:prstGeom prst="roundRect">
            <a:avLst/>
          </a:prstGeom>
          <a:solidFill>
            <a:srgbClr val="99FF99"/>
          </a:solidFill>
          <a:ln w="12700">
            <a:solidFill>
              <a:srgbClr val="990000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254000"/>
            <a:bevelB w="381000" h="152400"/>
          </a:sp3d>
        </p:spPr>
        <p:txBody>
          <a:bodyPr wrap="square" anchor="ctr">
            <a:noAutofit/>
          </a:bodyPr>
          <a:lstStyle/>
          <a:p>
            <a:pPr marL="84138" indent="38100" eaLnBrk="1" hangingPunct="1"/>
            <a:r>
              <a:rPr lang="de-DE" dirty="0" smtClean="0"/>
              <a:t>Ein Referenztyp </a:t>
            </a:r>
            <a:r>
              <a:rPr lang="de-DE" i="1" dirty="0" smtClean="0">
                <a:solidFill>
                  <a:srgbClr val="3333FF"/>
                </a:solidFill>
              </a:rPr>
              <a:t>U</a:t>
            </a:r>
            <a:r>
              <a:rPr lang="de-DE" dirty="0" smtClean="0"/>
              <a:t>  ist zu einem Referenztyp </a:t>
            </a:r>
            <a:r>
              <a:rPr lang="de-DE" i="1" dirty="0" smtClean="0">
                <a:solidFill>
                  <a:srgbClr val="3333FF"/>
                </a:solidFill>
              </a:rPr>
              <a:t>T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rgbClr val="990000"/>
                </a:solidFill>
              </a:rPr>
              <a:t>konform</a:t>
            </a:r>
            <a:r>
              <a:rPr lang="de-DE" dirty="0" smtClean="0"/>
              <a:t>, falls:</a:t>
            </a:r>
          </a:p>
          <a:p>
            <a:pPr marL="631825" lvl="1" indent="-452438" eaLnBrk="1" hangingPunct="1"/>
            <a:r>
              <a:rPr lang="de-DE" dirty="0" smtClean="0"/>
              <a:t>Sie den gleichen generischen Parameter haben und </a:t>
            </a:r>
            <a:r>
              <a:rPr lang="de-DE" i="1" dirty="0" smtClean="0">
                <a:solidFill>
                  <a:srgbClr val="3333FF"/>
                </a:solidFill>
              </a:rPr>
              <a:t>U</a:t>
            </a:r>
            <a:r>
              <a:rPr lang="de-DE" dirty="0" smtClean="0"/>
              <a:t> ein Nachkomme von </a:t>
            </a:r>
            <a:r>
              <a:rPr lang="de-DE" i="1" dirty="0" smtClean="0">
                <a:solidFill>
                  <a:srgbClr val="3333FF"/>
                </a:solidFill>
              </a:rPr>
              <a:t>T</a:t>
            </a:r>
            <a:r>
              <a:rPr lang="de-DE" dirty="0" smtClean="0"/>
              <a:t> ist, oder</a:t>
            </a:r>
            <a:endParaRPr lang="de-DE" dirty="0" smtClean="0">
              <a:solidFill>
                <a:srgbClr val="7F7F7F"/>
              </a:solidFill>
            </a:endParaRPr>
          </a:p>
          <a:p>
            <a:pPr marL="631825" lvl="1" indent="-452438" eaLnBrk="1" hangingPunct="1"/>
            <a:r>
              <a:rPr lang="de-DE" dirty="0" smtClean="0"/>
              <a:t>Sie beide generische Ableitungen mit der gleichen Anzahl tatsächlicher Parameter sind, der Vorfahre von </a:t>
            </a:r>
            <a:r>
              <a:rPr lang="de-DE" i="1" dirty="0" smtClean="0">
                <a:solidFill>
                  <a:srgbClr val="3333FF"/>
                </a:solidFill>
              </a:rPr>
              <a:t>U</a:t>
            </a:r>
            <a:r>
              <a:rPr lang="de-DE" dirty="0" smtClean="0"/>
              <a:t> ein Nachkomme der Klasse </a:t>
            </a:r>
            <a:r>
              <a:rPr lang="de-DE" i="1" dirty="0" smtClean="0">
                <a:solidFill>
                  <a:srgbClr val="3333FF"/>
                </a:solidFill>
              </a:rPr>
              <a:t>T</a:t>
            </a:r>
            <a:r>
              <a:rPr lang="de-DE" dirty="0" smtClean="0"/>
              <a:t>  ist und jeder tatsächliche Parameter von </a:t>
            </a:r>
            <a:r>
              <a:rPr lang="de-DE" i="1" dirty="0" smtClean="0">
                <a:solidFill>
                  <a:srgbClr val="3333FF"/>
                </a:solidFill>
              </a:rPr>
              <a:t>U</a:t>
            </a:r>
            <a:r>
              <a:rPr lang="de-DE" dirty="0" smtClean="0"/>
              <a:t> (rekursiv) zum jeweiligen tatsächlichen Parameter von </a:t>
            </a:r>
            <a:r>
              <a:rPr lang="de-DE" i="1" dirty="0" smtClean="0">
                <a:solidFill>
                  <a:srgbClr val="3333FF"/>
                </a:solidFill>
              </a:rPr>
              <a:t>T</a:t>
            </a:r>
            <a:r>
              <a:rPr lang="de-DE" dirty="0" smtClean="0"/>
              <a:t>  konform ist.</a:t>
            </a:r>
          </a:p>
          <a:p>
            <a:pPr marL="579438" indent="-457200" eaLnBrk="1" hangingPunct="1"/>
            <a:endParaRPr lang="de-DE" sz="2000" dirty="0" smtClean="0"/>
          </a:p>
          <a:p>
            <a:pPr marL="579438" indent="-457200" eaLnBrk="1" hangingPunct="1"/>
            <a:r>
              <a:rPr lang="de-DE" dirty="0" smtClean="0"/>
              <a:t>Ein expandierter Typ ist nur zu sich selbst konform.</a:t>
            </a:r>
          </a:p>
          <a:p>
            <a:pPr algn="ctr">
              <a:spcBef>
                <a:spcPct val="0"/>
              </a:spcBef>
            </a:pPr>
            <a:endParaRPr lang="de-DE" sz="2800" kern="1200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Statische Typisierung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6379"/>
            <a:ext cx="8473668" cy="5578559"/>
          </a:xfrm>
        </p:spPr>
        <p:txBody>
          <a:bodyPr/>
          <a:lstStyle/>
          <a:p>
            <a:pPr algn="just" eaLnBrk="1" hangingPunct="1"/>
            <a:r>
              <a:rPr lang="de-DE" b="1" dirty="0" smtClean="0">
                <a:solidFill>
                  <a:srgbClr val="990000"/>
                </a:solidFill>
              </a:rPr>
              <a:t>Typ-sicherer Aufruf </a:t>
            </a:r>
            <a:r>
              <a:rPr lang="de-DE" dirty="0" smtClean="0"/>
              <a:t>(während der Ausführung):</a:t>
            </a:r>
          </a:p>
          <a:p>
            <a:pPr lvl="1" algn="just">
              <a:lnSpc>
                <a:spcPct val="90000"/>
              </a:lnSpc>
              <a:buNone/>
            </a:pPr>
            <a:r>
              <a:rPr lang="de-DE" dirty="0" smtClean="0"/>
              <a:t>	Ein </a:t>
            </a:r>
            <a:r>
              <a:rPr lang="de-DE" dirty="0" err="1" smtClean="0"/>
              <a:t>Featureaufruf</a:t>
            </a:r>
            <a:r>
              <a:rPr lang="de-DE" dirty="0" smtClean="0"/>
              <a:t> </a:t>
            </a:r>
            <a:r>
              <a:rPr lang="de-DE" i="1" noProof="1" smtClean="0">
                <a:solidFill>
                  <a:srgbClr val="3333FF"/>
                </a:solidFill>
              </a:rPr>
              <a:t>x</a:t>
            </a:r>
            <a:r>
              <a:rPr lang="de-DE" sz="3200" noProof="1" smtClean="0">
                <a:solidFill>
                  <a:srgbClr val="3333FF"/>
                </a:solidFill>
              </a:rPr>
              <a:t>.</a:t>
            </a:r>
            <a:r>
              <a:rPr lang="de-DE" i="1" noProof="1" smtClean="0">
                <a:solidFill>
                  <a:srgbClr val="3333FF"/>
                </a:solidFill>
              </a:rPr>
              <a:t>f</a:t>
            </a:r>
            <a:r>
              <a:rPr lang="de-DE" noProof="1" smtClean="0"/>
              <a:t> , so dass das an </a:t>
            </a:r>
            <a:r>
              <a:rPr lang="de-DE" i="1" noProof="1" smtClean="0">
                <a:solidFill>
                  <a:srgbClr val="3333FF"/>
                </a:solidFill>
              </a:rPr>
              <a:t>x</a:t>
            </a:r>
            <a:r>
              <a:rPr lang="de-DE" noProof="1" smtClean="0"/>
              <a:t> gebundene Objekt ein Feature hat, das </a:t>
            </a:r>
            <a:r>
              <a:rPr lang="de-DE" i="1" noProof="1" smtClean="0">
                <a:solidFill>
                  <a:srgbClr val="3333FF"/>
                </a:solidFill>
              </a:rPr>
              <a:t>f</a:t>
            </a:r>
            <a:r>
              <a:rPr lang="de-DE" noProof="1" smtClean="0"/>
              <a:t> entspricht.</a:t>
            </a:r>
            <a:endParaRPr lang="de-DE" dirty="0" smtClean="0"/>
          </a:p>
          <a:p>
            <a:pPr marL="896938" lvl="1" indent="-360363" algn="just" eaLnBrk="1" hangingPunct="1">
              <a:buFont typeface="Wingdings" pitchFamily="2" charset="2"/>
              <a:buNone/>
            </a:pPr>
            <a:r>
              <a:rPr lang="de-DE" dirty="0" smtClean="0"/>
              <a:t>				</a:t>
            </a:r>
            <a:r>
              <a:rPr lang="de-DE" sz="1800" dirty="0" smtClean="0"/>
              <a:t>[Verallgemeinerung: Mit Argumenten, </a:t>
            </a:r>
            <a:r>
              <a:rPr lang="de-DE" sz="1800" i="1" noProof="1" smtClean="0">
                <a:solidFill>
                  <a:srgbClr val="3333FF"/>
                </a:solidFill>
              </a:rPr>
              <a:t>x</a:t>
            </a:r>
            <a:r>
              <a:rPr lang="de-DE" noProof="1" smtClean="0">
                <a:solidFill>
                  <a:srgbClr val="3333FF"/>
                </a:solidFill>
              </a:rPr>
              <a:t>.</a:t>
            </a:r>
            <a:r>
              <a:rPr lang="de-DE" sz="1800" i="1" noProof="1" smtClean="0">
                <a:solidFill>
                  <a:srgbClr val="3333FF"/>
                </a:solidFill>
              </a:rPr>
              <a:t>f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>
                <a:solidFill>
                  <a:srgbClr val="3333FF"/>
                </a:solidFill>
              </a:rPr>
              <a:t>(</a:t>
            </a:r>
            <a:r>
              <a:rPr lang="de-DE" sz="1800" i="1" dirty="0" smtClean="0">
                <a:solidFill>
                  <a:srgbClr val="3333FF"/>
                </a:solidFill>
              </a:rPr>
              <a:t>a, b</a:t>
            </a:r>
            <a:r>
              <a:rPr lang="de-DE" sz="1800" dirty="0" smtClean="0">
                <a:solidFill>
                  <a:srgbClr val="3333FF"/>
                </a:solidFill>
              </a:rPr>
              <a:t>) </a:t>
            </a:r>
            <a:r>
              <a:rPr lang="de-DE" sz="1800" dirty="0" smtClean="0"/>
              <a:t>]</a:t>
            </a:r>
          </a:p>
          <a:p>
            <a:pPr algn="just" eaLnBrk="1" hangingPunct="1"/>
            <a:endParaRPr lang="de-DE" sz="1800" dirty="0" smtClean="0"/>
          </a:p>
          <a:p>
            <a:pPr algn="just" eaLnBrk="1" hangingPunct="1"/>
            <a:r>
              <a:rPr lang="de-DE" b="1" dirty="0" smtClean="0">
                <a:solidFill>
                  <a:srgbClr val="990000"/>
                </a:solidFill>
              </a:rPr>
              <a:t>Überprüfer für statische Typen:</a:t>
            </a:r>
            <a:endParaRPr lang="de-DE" dirty="0" smtClean="0"/>
          </a:p>
          <a:p>
            <a:pPr lvl="1" algn="just">
              <a:buNone/>
            </a:pPr>
            <a:r>
              <a:rPr lang="de-DE" dirty="0" smtClean="0"/>
              <a:t>	Ein auf ein Programm anwendbares Werkzeug (z.B. ein Compiler) das - für alle Programme, die es akzeptiert - garantiert, dass jeder Aufruf in jeder Ausführung </a:t>
            </a:r>
            <a:r>
              <a:rPr lang="de-DE" i="1" dirty="0" smtClean="0">
                <a:solidFill>
                  <a:srgbClr val="990000"/>
                </a:solidFill>
              </a:rPr>
              <a:t>typsicher</a:t>
            </a:r>
            <a:r>
              <a:rPr lang="de-DE" dirty="0" smtClean="0"/>
              <a:t> ist. </a:t>
            </a:r>
          </a:p>
          <a:p>
            <a:pPr algn="just" eaLnBrk="1" hangingPunct="1"/>
            <a:endParaRPr lang="de-DE" dirty="0" smtClean="0"/>
          </a:p>
          <a:p>
            <a:pPr algn="just" eaLnBrk="1" hangingPunct="1"/>
            <a:r>
              <a:rPr lang="de-DE" b="1" dirty="0" smtClean="0">
                <a:solidFill>
                  <a:srgbClr val="990000"/>
                </a:solidFill>
              </a:rPr>
              <a:t>Statisch typisierte Sprachen:</a:t>
            </a:r>
            <a:endParaRPr lang="de-DE" dirty="0" smtClean="0"/>
          </a:p>
          <a:p>
            <a:pPr marL="896938" lvl="1" indent="-360363" algn="just" eaLnBrk="1" hangingPunct="1">
              <a:buFont typeface="Wingdings" pitchFamily="2" charset="2"/>
              <a:buNone/>
            </a:pPr>
            <a:r>
              <a:rPr lang="de-DE" dirty="0" smtClean="0"/>
              <a:t>	Eine Programmiersprache, für die es möglich ist, einen </a:t>
            </a:r>
            <a:r>
              <a:rPr lang="de-DE" i="1" dirty="0" smtClean="0">
                <a:solidFill>
                  <a:srgbClr val="990000"/>
                </a:solidFill>
              </a:rPr>
              <a:t>Überprüfer für statische Typen </a:t>
            </a:r>
            <a:r>
              <a:rPr lang="de-DE" dirty="0" smtClean="0"/>
              <a:t>zu schreiben.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Noch eine Beispielshierarchie</a:t>
            </a:r>
          </a:p>
        </p:txBody>
      </p:sp>
      <p:sp>
        <p:nvSpPr>
          <p:cNvPr id="134147" name="Oval 3"/>
          <p:cNvSpPr>
            <a:spLocks noChangeArrowheads="1"/>
          </p:cNvSpPr>
          <p:nvPr/>
        </p:nvSpPr>
        <p:spPr bwMode="auto">
          <a:xfrm>
            <a:off x="3203575" y="783806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3492500" y="926681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FIGURE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3851275" y="783806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1258888" y="1846263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1476375" y="1916113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3333FF"/>
                </a:solidFill>
                <a:latin typeface="+mn-lt"/>
              </a:rPr>
              <a:t>OPEN_ FIGURE</a:t>
            </a: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1908175" y="17732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3" name="Oval 9"/>
          <p:cNvSpPr>
            <a:spLocks noChangeArrowheads="1"/>
          </p:cNvSpPr>
          <p:nvPr/>
        </p:nvSpPr>
        <p:spPr bwMode="auto">
          <a:xfrm>
            <a:off x="5218113" y="1919288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4" name="Text Box 10"/>
          <p:cNvSpPr txBox="1">
            <a:spLocks noChangeArrowheads="1"/>
          </p:cNvSpPr>
          <p:nvPr/>
        </p:nvSpPr>
        <p:spPr bwMode="auto">
          <a:xfrm>
            <a:off x="5435600" y="1989138"/>
            <a:ext cx="1296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3333FF"/>
                </a:solidFill>
                <a:latin typeface="+mn-lt"/>
              </a:rPr>
              <a:t>CLOSED_ FIGURE</a:t>
            </a:r>
          </a:p>
        </p:txBody>
      </p:sp>
      <p:sp>
        <p:nvSpPr>
          <p:cNvPr id="134155" name="Text Box 11"/>
          <p:cNvSpPr txBox="1">
            <a:spLocks noChangeArrowheads="1"/>
          </p:cNvSpPr>
          <p:nvPr/>
        </p:nvSpPr>
        <p:spPr bwMode="auto">
          <a:xfrm>
            <a:off x="5867400" y="18462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6" name="Oval 12"/>
          <p:cNvSpPr>
            <a:spLocks noChangeArrowheads="1"/>
          </p:cNvSpPr>
          <p:nvPr/>
        </p:nvSpPr>
        <p:spPr bwMode="auto">
          <a:xfrm>
            <a:off x="179388" y="307598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7" name="Text Box 13"/>
          <p:cNvSpPr txBox="1">
            <a:spLocks noChangeArrowheads="1"/>
          </p:cNvSpPr>
          <p:nvPr/>
        </p:nvSpPr>
        <p:spPr bwMode="auto">
          <a:xfrm>
            <a:off x="323850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SEGMENT</a:t>
            </a:r>
          </a:p>
        </p:txBody>
      </p:sp>
      <p:sp>
        <p:nvSpPr>
          <p:cNvPr id="134158" name="Oval 14"/>
          <p:cNvSpPr>
            <a:spLocks noChangeArrowheads="1"/>
          </p:cNvSpPr>
          <p:nvPr/>
        </p:nvSpPr>
        <p:spPr bwMode="auto">
          <a:xfrm>
            <a:off x="2051050" y="307598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9" name="Text Box 15"/>
          <p:cNvSpPr txBox="1">
            <a:spLocks noChangeArrowheads="1"/>
          </p:cNvSpPr>
          <p:nvPr/>
        </p:nvSpPr>
        <p:spPr bwMode="auto">
          <a:xfrm>
            <a:off x="2195513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POLYLINE</a:t>
            </a:r>
          </a:p>
        </p:txBody>
      </p:sp>
      <p:sp>
        <p:nvSpPr>
          <p:cNvPr id="134160" name="Oval 16"/>
          <p:cNvSpPr>
            <a:spLocks noChangeArrowheads="1"/>
          </p:cNvSpPr>
          <p:nvPr/>
        </p:nvSpPr>
        <p:spPr bwMode="auto">
          <a:xfrm>
            <a:off x="4427538" y="312216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1" name="Text Box 17"/>
          <p:cNvSpPr txBox="1">
            <a:spLocks noChangeArrowheads="1"/>
          </p:cNvSpPr>
          <p:nvPr/>
        </p:nvSpPr>
        <p:spPr bwMode="auto">
          <a:xfrm>
            <a:off x="4572000" y="326504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POLYGON</a:t>
            </a:r>
          </a:p>
        </p:txBody>
      </p:sp>
      <p:sp>
        <p:nvSpPr>
          <p:cNvPr id="134162" name="Oval 18"/>
          <p:cNvSpPr>
            <a:spLocks noChangeArrowheads="1"/>
          </p:cNvSpPr>
          <p:nvPr/>
        </p:nvSpPr>
        <p:spPr bwMode="auto">
          <a:xfrm>
            <a:off x="6584876" y="3302922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3" name="Text Box 19"/>
          <p:cNvSpPr txBox="1">
            <a:spLocks noChangeArrowheads="1"/>
          </p:cNvSpPr>
          <p:nvPr/>
        </p:nvSpPr>
        <p:spPr bwMode="auto">
          <a:xfrm>
            <a:off x="6729339" y="3445797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>
                <a:solidFill>
                  <a:srgbClr val="3333FF"/>
                </a:solidFill>
                <a:latin typeface="+mn-lt"/>
              </a:rPr>
              <a:t>ELLIPSE</a:t>
            </a:r>
          </a:p>
        </p:txBody>
      </p:sp>
      <p:sp>
        <p:nvSpPr>
          <p:cNvPr id="134164" name="Oval 20"/>
          <p:cNvSpPr>
            <a:spLocks noChangeArrowheads="1"/>
          </p:cNvSpPr>
          <p:nvPr/>
        </p:nvSpPr>
        <p:spPr bwMode="auto">
          <a:xfrm>
            <a:off x="6674563" y="566892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5" name="Text Box 21"/>
          <p:cNvSpPr txBox="1">
            <a:spLocks noChangeArrowheads="1"/>
          </p:cNvSpPr>
          <p:nvPr/>
        </p:nvSpPr>
        <p:spPr bwMode="auto">
          <a:xfrm>
            <a:off x="6819025" y="581179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>
                <a:solidFill>
                  <a:srgbClr val="3333FF"/>
                </a:solidFill>
                <a:latin typeface="+mn-lt"/>
              </a:rPr>
              <a:t>CIRCLE</a:t>
            </a:r>
          </a:p>
        </p:txBody>
      </p:sp>
      <p:sp>
        <p:nvSpPr>
          <p:cNvPr id="134166" name="Oval 22"/>
          <p:cNvSpPr>
            <a:spLocks noChangeArrowheads="1"/>
          </p:cNvSpPr>
          <p:nvPr/>
        </p:nvSpPr>
        <p:spPr bwMode="auto">
          <a:xfrm>
            <a:off x="4360727" y="4338490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7" name="Text Box 23"/>
          <p:cNvSpPr txBox="1">
            <a:spLocks noChangeArrowheads="1"/>
          </p:cNvSpPr>
          <p:nvPr/>
        </p:nvSpPr>
        <p:spPr bwMode="auto">
          <a:xfrm>
            <a:off x="4360727" y="448136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RECTANGLE</a:t>
            </a:r>
          </a:p>
        </p:txBody>
      </p:sp>
      <p:sp>
        <p:nvSpPr>
          <p:cNvPr id="134168" name="Oval 24"/>
          <p:cNvSpPr>
            <a:spLocks noChangeArrowheads="1"/>
          </p:cNvSpPr>
          <p:nvPr/>
        </p:nvSpPr>
        <p:spPr bwMode="auto">
          <a:xfrm>
            <a:off x="1724378" y="461729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9" name="Text Box 25"/>
          <p:cNvSpPr txBox="1">
            <a:spLocks noChangeArrowheads="1"/>
          </p:cNvSpPr>
          <p:nvPr/>
        </p:nvSpPr>
        <p:spPr bwMode="auto">
          <a:xfrm>
            <a:off x="1805043" y="4760174"/>
            <a:ext cx="14504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TRIANGLE</a:t>
            </a:r>
          </a:p>
        </p:txBody>
      </p:sp>
      <p:sp>
        <p:nvSpPr>
          <p:cNvPr id="134170" name="Oval 26"/>
          <p:cNvSpPr>
            <a:spLocks noChangeArrowheads="1"/>
          </p:cNvSpPr>
          <p:nvPr/>
        </p:nvSpPr>
        <p:spPr bwMode="auto">
          <a:xfrm>
            <a:off x="4365893" y="568380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4510355" y="5826678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SQUARE</a:t>
            </a:r>
          </a:p>
        </p:txBody>
      </p:sp>
      <p:sp>
        <p:nvSpPr>
          <p:cNvPr id="134176" name="Line 32"/>
          <p:cNvSpPr>
            <a:spLocks noChangeShapeType="1"/>
          </p:cNvSpPr>
          <p:nvPr/>
        </p:nvSpPr>
        <p:spPr bwMode="auto">
          <a:xfrm flipV="1">
            <a:off x="2624668" y="3696842"/>
            <a:ext cx="2523596" cy="824357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77" name="Line 33"/>
          <p:cNvSpPr>
            <a:spLocks noChangeShapeType="1"/>
          </p:cNvSpPr>
          <p:nvPr/>
        </p:nvSpPr>
        <p:spPr bwMode="auto">
          <a:xfrm rot="-180000" flipV="1">
            <a:off x="5139487" y="3696843"/>
            <a:ext cx="45719" cy="59806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82" name="Text Box 38"/>
          <p:cNvSpPr txBox="1">
            <a:spLocks noChangeArrowheads="1"/>
          </p:cNvSpPr>
          <p:nvPr/>
        </p:nvSpPr>
        <p:spPr bwMode="auto">
          <a:xfrm>
            <a:off x="2371061" y="659981"/>
            <a:ext cx="1299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center </a:t>
            </a: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*</a:t>
            </a:r>
            <a:endParaRPr lang="en-US" sz="18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4183" name="Text Box 39"/>
          <p:cNvSpPr txBox="1">
            <a:spLocks noChangeArrowheads="1"/>
          </p:cNvSpPr>
          <p:nvPr/>
        </p:nvSpPr>
        <p:spPr bwMode="auto">
          <a:xfrm>
            <a:off x="4851400" y="677443"/>
            <a:ext cx="1294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display </a:t>
            </a: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*</a:t>
            </a:r>
            <a:endParaRPr lang="en-US" sz="18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4184" name="Text Box 40"/>
          <p:cNvSpPr txBox="1">
            <a:spLocks noChangeArrowheads="1"/>
          </p:cNvSpPr>
          <p:nvPr/>
        </p:nvSpPr>
        <p:spPr bwMode="auto">
          <a:xfrm>
            <a:off x="4914900" y="923506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rotate*</a:t>
            </a:r>
          </a:p>
        </p:txBody>
      </p:sp>
      <p:sp>
        <p:nvSpPr>
          <p:cNvPr id="134185" name="Text Box 41"/>
          <p:cNvSpPr txBox="1">
            <a:spLocks noChangeArrowheads="1"/>
          </p:cNvSpPr>
          <p:nvPr/>
        </p:nvSpPr>
        <p:spPr bwMode="auto">
          <a:xfrm>
            <a:off x="3827721" y="1971675"/>
            <a:ext cx="1590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*</a:t>
            </a:r>
            <a:endParaRPr lang="en-US" sz="1800" i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6" name="Text Box 42"/>
          <p:cNvSpPr txBox="1">
            <a:spLocks noChangeArrowheads="1"/>
          </p:cNvSpPr>
          <p:nvPr/>
        </p:nvSpPr>
        <p:spPr bwMode="auto">
          <a:xfrm>
            <a:off x="7489861" y="2989742"/>
            <a:ext cx="15265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perimeter </a:t>
            </a:r>
            <a:r>
              <a:rPr lang="en-US" i="1" baseline="30000" dirty="0" smtClean="0">
                <a:solidFill>
                  <a:srgbClr val="3333FF"/>
                </a:solidFill>
                <a:latin typeface="+mn-lt"/>
              </a:rPr>
              <a:t>+</a:t>
            </a:r>
            <a:endParaRPr lang="en-US" sz="1800" baseline="30000" dirty="0">
              <a:latin typeface="+mn-lt"/>
            </a:endParaRPr>
          </a:p>
        </p:txBody>
      </p:sp>
      <p:sp>
        <p:nvSpPr>
          <p:cNvPr id="134187" name="Text Box 43"/>
          <p:cNvSpPr txBox="1">
            <a:spLocks noChangeArrowheads="1"/>
          </p:cNvSpPr>
          <p:nvPr/>
        </p:nvSpPr>
        <p:spPr bwMode="auto">
          <a:xfrm>
            <a:off x="3604437" y="2866582"/>
            <a:ext cx="14779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8" name="Text Box 44"/>
          <p:cNvSpPr txBox="1">
            <a:spLocks noChangeArrowheads="1"/>
          </p:cNvSpPr>
          <p:nvPr/>
        </p:nvSpPr>
        <p:spPr bwMode="auto">
          <a:xfrm>
            <a:off x="3693435" y="4068651"/>
            <a:ext cx="1547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9" name="Text Box 45"/>
          <p:cNvSpPr txBox="1">
            <a:spLocks noChangeArrowheads="1"/>
          </p:cNvSpPr>
          <p:nvPr/>
        </p:nvSpPr>
        <p:spPr bwMode="auto">
          <a:xfrm>
            <a:off x="5630977" y="4776047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diagonal</a:t>
            </a:r>
          </a:p>
        </p:txBody>
      </p:sp>
      <p:sp>
        <p:nvSpPr>
          <p:cNvPr id="134191" name="Text Box 47"/>
          <p:cNvSpPr txBox="1">
            <a:spLocks noChangeArrowheads="1"/>
          </p:cNvSpPr>
          <p:nvPr/>
        </p:nvSpPr>
        <p:spPr bwMode="auto">
          <a:xfrm>
            <a:off x="1403350" y="4155489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+mn-lt"/>
              </a:rPr>
              <a:t>...</a:t>
            </a:r>
          </a:p>
        </p:txBody>
      </p:sp>
      <p:sp>
        <p:nvSpPr>
          <p:cNvPr id="134192" name="Text Box 48"/>
          <p:cNvSpPr txBox="1">
            <a:spLocks noChangeArrowheads="1"/>
          </p:cNvSpPr>
          <p:nvPr/>
        </p:nvSpPr>
        <p:spPr bwMode="auto">
          <a:xfrm>
            <a:off x="6499225" y="3984182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+mn-lt"/>
              </a:rPr>
              <a:t>...</a:t>
            </a:r>
          </a:p>
        </p:txBody>
      </p:sp>
      <p:sp>
        <p:nvSpPr>
          <p:cNvPr id="134193" name="Line 49"/>
          <p:cNvSpPr>
            <a:spLocks noChangeShapeType="1"/>
          </p:cNvSpPr>
          <p:nvPr/>
        </p:nvSpPr>
        <p:spPr bwMode="auto">
          <a:xfrm flipH="1" flipV="1">
            <a:off x="5175971" y="3724552"/>
            <a:ext cx="1397000" cy="3349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94" name="Text Box 50"/>
          <p:cNvSpPr txBox="1">
            <a:spLocks noChangeArrowheads="1"/>
          </p:cNvSpPr>
          <p:nvPr/>
        </p:nvSpPr>
        <p:spPr bwMode="auto">
          <a:xfrm>
            <a:off x="7577999" y="6207049"/>
            <a:ext cx="1612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95" name="Text Box 51"/>
          <p:cNvSpPr txBox="1">
            <a:spLocks noChangeArrowheads="1"/>
          </p:cNvSpPr>
          <p:nvPr/>
        </p:nvSpPr>
        <p:spPr bwMode="auto">
          <a:xfrm>
            <a:off x="5076825" y="3049144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+</a:t>
            </a:r>
          </a:p>
        </p:txBody>
      </p:sp>
      <p:sp>
        <p:nvSpPr>
          <p:cNvPr id="134196" name="Text Box 52"/>
          <p:cNvSpPr txBox="1">
            <a:spLocks noChangeArrowheads="1"/>
          </p:cNvSpPr>
          <p:nvPr/>
        </p:nvSpPr>
        <p:spPr bwMode="auto">
          <a:xfrm>
            <a:off x="7232576" y="3229897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+</a:t>
            </a:r>
          </a:p>
        </p:txBody>
      </p:sp>
      <p:sp>
        <p:nvSpPr>
          <p:cNvPr id="134197" name="Text Box 53"/>
          <p:cNvSpPr txBox="1">
            <a:spLocks noChangeArrowheads="1"/>
          </p:cNvSpPr>
          <p:nvPr/>
        </p:nvSpPr>
        <p:spPr bwMode="auto">
          <a:xfrm>
            <a:off x="6037412" y="45528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side2</a:t>
            </a:r>
          </a:p>
        </p:txBody>
      </p:sp>
      <p:sp>
        <p:nvSpPr>
          <p:cNvPr id="134198" name="Text Box 54"/>
          <p:cNvSpPr txBox="1">
            <a:spLocks noChangeArrowheads="1"/>
          </p:cNvSpPr>
          <p:nvPr/>
        </p:nvSpPr>
        <p:spPr bwMode="auto">
          <a:xfrm>
            <a:off x="364311" y="5541260"/>
            <a:ext cx="1974851" cy="1129308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3333FF"/>
                </a:solidFill>
                <a:latin typeface="+mn-lt"/>
              </a:rPr>
              <a:t>*   </a:t>
            </a:r>
            <a:r>
              <a:rPr lang="en-US" sz="1600" dirty="0" err="1" smtClean="0">
                <a:latin typeface="+mn-lt"/>
              </a:rPr>
              <a:t>aufgeschoben</a:t>
            </a:r>
            <a:endParaRPr lang="en-US" sz="1600" dirty="0">
              <a:latin typeface="+mn-lt"/>
            </a:endParaRPr>
          </a:p>
          <a:p>
            <a:r>
              <a:rPr lang="en-US" sz="1600" dirty="0">
                <a:solidFill>
                  <a:srgbClr val="3333FF"/>
                </a:solidFill>
                <a:latin typeface="+mn-lt"/>
              </a:rPr>
              <a:t>+   </a:t>
            </a:r>
            <a:r>
              <a:rPr lang="en-US" sz="1600" dirty="0" err="1" smtClean="0">
                <a:latin typeface="+mn-lt"/>
              </a:rPr>
              <a:t>wirksam</a:t>
            </a:r>
            <a:endParaRPr lang="en-US" sz="1600" dirty="0">
              <a:latin typeface="+mn-lt"/>
            </a:endParaRPr>
          </a:p>
          <a:p>
            <a:r>
              <a:rPr lang="en-US" sz="1600" dirty="0">
                <a:solidFill>
                  <a:srgbClr val="3333FF"/>
                </a:solidFill>
                <a:latin typeface="+mn-lt"/>
              </a:rPr>
              <a:t>++ </a:t>
            </a:r>
            <a:r>
              <a:rPr lang="en-US" sz="1600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redefiniert</a:t>
            </a:r>
            <a:endParaRPr lang="en-US" sz="1600" dirty="0">
              <a:latin typeface="+mn-lt"/>
            </a:endParaRPr>
          </a:p>
        </p:txBody>
      </p:sp>
      <p:sp>
        <p:nvSpPr>
          <p:cNvPr id="134199" name="Text Box 55"/>
          <p:cNvSpPr txBox="1">
            <a:spLocks noChangeArrowheads="1"/>
          </p:cNvSpPr>
          <p:nvPr/>
        </p:nvSpPr>
        <p:spPr bwMode="auto">
          <a:xfrm>
            <a:off x="2937696" y="5736191"/>
            <a:ext cx="15426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200" name="Text Box 56"/>
          <p:cNvSpPr txBox="1">
            <a:spLocks noChangeArrowheads="1"/>
          </p:cNvSpPr>
          <p:nvPr/>
        </p:nvSpPr>
        <p:spPr bwMode="auto">
          <a:xfrm>
            <a:off x="6050112" y="43623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side1</a:t>
            </a:r>
          </a:p>
        </p:txBody>
      </p:sp>
      <p:sp>
        <p:nvSpPr>
          <p:cNvPr id="57" name="Line 28"/>
          <p:cNvSpPr>
            <a:spLocks noChangeShapeType="1"/>
          </p:cNvSpPr>
          <p:nvPr/>
        </p:nvSpPr>
        <p:spPr bwMode="auto">
          <a:xfrm flipV="1">
            <a:off x="2041236" y="1440872"/>
            <a:ext cx="1828800" cy="341745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8" name="Line 29"/>
          <p:cNvSpPr>
            <a:spLocks noChangeShapeType="1"/>
          </p:cNvSpPr>
          <p:nvPr/>
        </p:nvSpPr>
        <p:spPr bwMode="auto">
          <a:xfrm flipH="1" flipV="1">
            <a:off x="4248726" y="1376218"/>
            <a:ext cx="1744664" cy="51218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 flipH="1" flipV="1">
            <a:off x="2133599" y="2678545"/>
            <a:ext cx="848159" cy="358914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0" name="Line 31"/>
          <p:cNvSpPr>
            <a:spLocks noChangeShapeType="1"/>
          </p:cNvSpPr>
          <p:nvPr/>
        </p:nvSpPr>
        <p:spPr bwMode="auto">
          <a:xfrm flipV="1">
            <a:off x="988291" y="2687782"/>
            <a:ext cx="1034474" cy="32327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1" name="Line 34"/>
          <p:cNvSpPr>
            <a:spLocks noChangeShapeType="1"/>
          </p:cNvSpPr>
          <p:nvPr/>
        </p:nvSpPr>
        <p:spPr bwMode="auto">
          <a:xfrm flipH="1" flipV="1">
            <a:off x="6188364" y="2697018"/>
            <a:ext cx="1129628" cy="55213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2" name="Line 35"/>
          <p:cNvSpPr>
            <a:spLocks noChangeShapeType="1"/>
          </p:cNvSpPr>
          <p:nvPr/>
        </p:nvSpPr>
        <p:spPr bwMode="auto">
          <a:xfrm flipV="1">
            <a:off x="5201228" y="2715491"/>
            <a:ext cx="913245" cy="37738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3" name="Line 37"/>
          <p:cNvSpPr>
            <a:spLocks noChangeShapeType="1"/>
          </p:cNvSpPr>
          <p:nvPr/>
        </p:nvSpPr>
        <p:spPr bwMode="auto">
          <a:xfrm flipV="1">
            <a:off x="7282906" y="3833938"/>
            <a:ext cx="45719" cy="1809479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4" name="Line 46"/>
          <p:cNvSpPr>
            <a:spLocks noChangeShapeType="1"/>
          </p:cNvSpPr>
          <p:nvPr/>
        </p:nvSpPr>
        <p:spPr bwMode="auto">
          <a:xfrm flipV="1">
            <a:off x="1775403" y="3752264"/>
            <a:ext cx="1223963" cy="5762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 rot="-180000" flipV="1">
            <a:off x="5126223" y="4946920"/>
            <a:ext cx="45719" cy="72000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Redefinition</a:t>
            </a:r>
            <a:r>
              <a:rPr lang="de-DE" dirty="0" smtClean="0"/>
              <a:t> 1: Polygone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31863"/>
            <a:ext cx="8397875" cy="5543550"/>
          </a:xfrm>
        </p:spPr>
        <p:txBody>
          <a:bodyPr/>
          <a:lstStyle/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class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POLYGON</a:t>
            </a:r>
            <a:r>
              <a:rPr lang="de-DE" sz="1800" i="1" dirty="0" smtClean="0"/>
              <a:t>  </a:t>
            </a:r>
            <a:r>
              <a:rPr lang="de-DE" sz="1800" b="1" dirty="0" err="1" smtClean="0">
                <a:solidFill>
                  <a:schemeClr val="accent2"/>
                </a:solidFill>
              </a:rPr>
              <a:t>inherit</a:t>
            </a:r>
            <a:endParaRPr lang="de-DE" sz="1800" dirty="0" smtClean="0"/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DE" sz="1800" i="1" dirty="0" smtClean="0"/>
              <a:t>	</a:t>
            </a:r>
            <a:r>
              <a:rPr lang="de-DE" sz="1800" i="1" dirty="0" smtClean="0">
                <a:solidFill>
                  <a:srgbClr val="3333FF"/>
                </a:solidFill>
              </a:rPr>
              <a:t>CLOSED_FIGURE</a:t>
            </a:r>
            <a:endParaRPr lang="de-DE" sz="1800" dirty="0" smtClean="0">
              <a:solidFill>
                <a:srgbClr val="3333FF"/>
              </a:solidFill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create</a:t>
            </a:r>
            <a:endParaRPr lang="de-DE" sz="1800" dirty="0" smtClean="0"/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DE" sz="1800" i="1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make</a:t>
            </a:r>
            <a:endParaRPr lang="de-DE" sz="1800" dirty="0" smtClean="0">
              <a:solidFill>
                <a:srgbClr val="3333FF"/>
              </a:solidFill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feature</a:t>
            </a:r>
            <a:endParaRPr lang="de-DE" sz="1800" dirty="0" smtClean="0"/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DE" sz="1800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vertex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>
                <a:solidFill>
                  <a:srgbClr val="3333FF"/>
                </a:solidFill>
              </a:rPr>
              <a:t>: </a:t>
            </a:r>
            <a:r>
              <a:rPr lang="de-DE" sz="1800" i="1" dirty="0" smtClean="0">
                <a:solidFill>
                  <a:srgbClr val="3333FF"/>
                </a:solidFill>
              </a:rPr>
              <a:t>ARRA</a:t>
            </a:r>
            <a:r>
              <a:rPr lang="de-DE" sz="1800" dirty="0" smtClean="0">
                <a:solidFill>
                  <a:srgbClr val="3333FF"/>
                </a:solidFill>
              </a:rPr>
              <a:t>Y [</a:t>
            </a:r>
            <a:r>
              <a:rPr lang="de-DE" sz="1800" i="1" dirty="0" smtClean="0">
                <a:solidFill>
                  <a:srgbClr val="3333FF"/>
                </a:solidFill>
              </a:rPr>
              <a:t>POINT</a:t>
            </a:r>
            <a:r>
              <a:rPr lang="de-DE" sz="1800" dirty="0" smtClean="0">
                <a:solidFill>
                  <a:srgbClr val="3333FF"/>
                </a:solidFill>
              </a:rPr>
              <a:t>]</a:t>
            </a:r>
          </a:p>
          <a:p>
            <a:pPr defTabSz="700088">
              <a:lnSpc>
                <a:spcPct val="80000"/>
              </a:lnSpc>
              <a:spcBef>
                <a:spcPct val="45000"/>
              </a:spcBef>
              <a:tabLst>
                <a:tab pos="534988" algn="l"/>
              </a:tabLst>
            </a:pPr>
            <a:r>
              <a:rPr lang="de-DE" sz="1800" dirty="0" smtClean="0">
                <a:solidFill>
                  <a:srgbClr val="3333FF"/>
                </a:solidFill>
              </a:rPr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vertex_count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>
                <a:solidFill>
                  <a:srgbClr val="3333FF"/>
                </a:solidFill>
              </a:rPr>
              <a:t>: </a:t>
            </a:r>
            <a:r>
              <a:rPr lang="de-DE" sz="1800" i="1" dirty="0" smtClean="0">
                <a:solidFill>
                  <a:srgbClr val="3333FF"/>
                </a:solidFill>
              </a:rPr>
              <a:t>INTEGER</a:t>
            </a:r>
            <a:r>
              <a:rPr lang="de-DE" sz="1800" dirty="0" smtClean="0">
                <a:solidFill>
                  <a:srgbClr val="3333FF"/>
                </a:solidFill>
              </a:rPr>
              <a:t> </a:t>
            </a:r>
          </a:p>
          <a:p>
            <a:pPr defTabSz="700088">
              <a:lnSpc>
                <a:spcPct val="80000"/>
              </a:lnSpc>
              <a:spcBef>
                <a:spcPct val="45000"/>
              </a:spcBef>
              <a:tabLst>
                <a:tab pos="534988" algn="l"/>
              </a:tabLst>
            </a:pPr>
            <a:r>
              <a:rPr lang="de-DE" sz="1800" dirty="0" smtClean="0">
                <a:solidFill>
                  <a:srgbClr val="3333FF"/>
                </a:solidFill>
              </a:rPr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perimeter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>
                <a:solidFill>
                  <a:srgbClr val="3333FF"/>
                </a:solidFill>
              </a:rPr>
              <a:t>: </a:t>
            </a:r>
            <a:r>
              <a:rPr lang="de-DE" sz="1800" i="1" dirty="0" smtClean="0">
                <a:solidFill>
                  <a:srgbClr val="3333FF"/>
                </a:solidFill>
              </a:rPr>
              <a:t>REAL</a:t>
            </a:r>
            <a:endParaRPr lang="de-DE" sz="1800" dirty="0" smtClean="0">
              <a:solidFill>
                <a:srgbClr val="3333FF"/>
              </a:solidFill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DE" sz="1800" i="1" dirty="0" smtClean="0"/>
              <a:t>			</a:t>
            </a:r>
            <a:r>
              <a:rPr lang="de-DE" sz="1800" dirty="0" smtClean="0">
                <a:solidFill>
                  <a:srgbClr val="990000"/>
                </a:solidFill>
              </a:rPr>
              <a:t>-- Länge des Umfangs.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DE" sz="1800" dirty="0" smtClean="0"/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do</a:t>
            </a:r>
            <a:endParaRPr lang="de-DE" sz="1800" b="1" i="1" dirty="0" smtClean="0">
              <a:solidFill>
                <a:schemeClr val="accent2"/>
              </a:solidFill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DE" sz="1800" b="1" dirty="0" smtClean="0">
                <a:solidFill>
                  <a:schemeClr val="accent2"/>
                </a:solidFill>
              </a:rPr>
              <a:t>		    from</a:t>
            </a:r>
            <a:r>
              <a:rPr lang="de-DE" sz="1800" i="1" dirty="0" smtClean="0"/>
              <a:t> </a:t>
            </a:r>
            <a:r>
              <a:rPr lang="de-DE" sz="1800" dirty="0" smtClean="0"/>
              <a:t>...</a:t>
            </a:r>
            <a:r>
              <a:rPr lang="de-DE" sz="1800" i="1" dirty="0" smtClean="0"/>
              <a:t> </a:t>
            </a:r>
            <a:r>
              <a:rPr lang="de-DE" sz="1800" b="1" dirty="0" err="1" smtClean="0">
                <a:solidFill>
                  <a:schemeClr val="accent2"/>
                </a:solidFill>
              </a:rPr>
              <a:t>until</a:t>
            </a:r>
            <a:r>
              <a:rPr lang="de-DE" sz="1800" i="1" dirty="0" smtClean="0"/>
              <a:t> </a:t>
            </a:r>
            <a:r>
              <a:rPr lang="de-DE" sz="1800" dirty="0" smtClean="0"/>
              <a:t>...</a:t>
            </a:r>
            <a:r>
              <a:rPr lang="de-DE" sz="1800" i="1" dirty="0" smtClean="0"/>
              <a:t> </a:t>
            </a:r>
            <a:r>
              <a:rPr lang="de-DE" sz="1800" b="1" dirty="0" err="1" smtClean="0">
                <a:solidFill>
                  <a:schemeClr val="accent2"/>
                </a:solidFill>
              </a:rPr>
              <a:t>loop</a:t>
            </a:r>
            <a:endParaRPr lang="de-DE" sz="1800" b="1" i="1" dirty="0" smtClean="0">
              <a:solidFill>
                <a:schemeClr val="accent2"/>
              </a:solidFill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DE" sz="1800" i="1" dirty="0" smtClean="0"/>
              <a:t>		           </a:t>
            </a:r>
            <a:r>
              <a:rPr lang="de-DE" sz="1800" b="1" dirty="0" err="1" smtClean="0">
                <a:solidFill>
                  <a:schemeClr val="accent2"/>
                </a:solidFill>
              </a:rPr>
              <a:t>Result</a:t>
            </a:r>
            <a:r>
              <a:rPr lang="de-DE" sz="1800" dirty="0" smtClean="0">
                <a:solidFill>
                  <a:srgbClr val="3333FF"/>
                </a:solidFill>
              </a:rPr>
              <a:t> :=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1800" b="1" dirty="0" err="1" smtClean="0">
                <a:solidFill>
                  <a:schemeClr val="accent2"/>
                </a:solidFill>
              </a:rPr>
              <a:t>Result</a:t>
            </a:r>
            <a:r>
              <a:rPr lang="de-DE" sz="1800" dirty="0" smtClean="0">
                <a:solidFill>
                  <a:srgbClr val="3333FF"/>
                </a:solidFill>
              </a:rPr>
              <a:t> +  </a:t>
            </a:r>
            <a:r>
              <a:rPr lang="de-DE" sz="1800" i="1" dirty="0" err="1" smtClean="0">
                <a:solidFill>
                  <a:srgbClr val="3333FF"/>
                </a:solidFill>
              </a:rPr>
              <a:t>vertex</a:t>
            </a:r>
            <a:r>
              <a:rPr lang="de-DE" sz="1800" dirty="0" smtClean="0">
                <a:solidFill>
                  <a:srgbClr val="3333FF"/>
                </a:solidFill>
              </a:rPr>
              <a:t> [</a:t>
            </a:r>
            <a:r>
              <a:rPr lang="de-DE" sz="1800" i="1" dirty="0" smtClean="0">
                <a:solidFill>
                  <a:srgbClr val="3333FF"/>
                </a:solidFill>
              </a:rPr>
              <a:t>i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>
                <a:solidFill>
                  <a:srgbClr val="3333FF"/>
                </a:solidFill>
              </a:rPr>
              <a:t>]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3200" dirty="0" smtClean="0">
                <a:solidFill>
                  <a:srgbClr val="3333FF"/>
                </a:solidFill>
              </a:rPr>
              <a:t>.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1800" i="1" dirty="0" err="1" smtClean="0">
                <a:solidFill>
                  <a:srgbClr val="3333FF"/>
                </a:solidFill>
              </a:rPr>
              <a:t>distance</a:t>
            </a:r>
            <a:r>
              <a:rPr lang="de-DE" sz="1800" dirty="0" smtClean="0">
                <a:solidFill>
                  <a:srgbClr val="3333FF"/>
                </a:solidFill>
              </a:rPr>
              <a:t> (</a:t>
            </a:r>
            <a:r>
              <a:rPr lang="de-DE" sz="1800" i="1" dirty="0" err="1" smtClean="0">
                <a:solidFill>
                  <a:srgbClr val="3333FF"/>
                </a:solidFill>
              </a:rPr>
              <a:t>vertex</a:t>
            </a:r>
            <a:r>
              <a:rPr lang="de-DE" sz="1800" dirty="0" smtClean="0">
                <a:solidFill>
                  <a:srgbClr val="3333FF"/>
                </a:solidFill>
              </a:rPr>
              <a:t> [</a:t>
            </a:r>
            <a:r>
              <a:rPr lang="de-DE" sz="1800" i="1" dirty="0" smtClean="0">
                <a:solidFill>
                  <a:srgbClr val="3333FF"/>
                </a:solidFill>
              </a:rPr>
              <a:t>i</a:t>
            </a:r>
            <a:r>
              <a:rPr lang="de-DE" sz="1800" dirty="0" smtClean="0">
                <a:solidFill>
                  <a:srgbClr val="3333FF"/>
                </a:solidFill>
              </a:rPr>
              <a:t> + 1])</a:t>
            </a: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DE" sz="1800" dirty="0" smtClean="0"/>
              <a:t>		           ...</a:t>
            </a: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DE" sz="1800" dirty="0" smtClean="0"/>
              <a:t>		       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i="1" dirty="0" smtClean="0"/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endParaRPr lang="de-DE" sz="1800" i="1" dirty="0" smtClean="0"/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DE" sz="1800" b="1" dirty="0" smtClean="0">
                <a:solidFill>
                  <a:schemeClr val="accent2"/>
                </a:solidFill>
              </a:rPr>
              <a:t>invariant</a:t>
            </a: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DE" sz="1800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vertex_count</a:t>
            </a:r>
            <a:r>
              <a:rPr lang="de-DE" sz="1800" dirty="0" smtClean="0">
                <a:solidFill>
                  <a:srgbClr val="3333FF"/>
                </a:solidFill>
              </a:rPr>
              <a:t> &gt;= 3</a:t>
            </a:r>
          </a:p>
          <a:p>
            <a:pPr defTabSz="700088">
              <a:lnSpc>
                <a:spcPct val="70000"/>
              </a:lnSpc>
              <a:tabLst>
                <a:tab pos="534988" algn="l"/>
              </a:tabLst>
            </a:pPr>
            <a:r>
              <a:rPr lang="de-DE" sz="1800" dirty="0" smtClean="0">
                <a:solidFill>
                  <a:srgbClr val="3333FF"/>
                </a:solidFill>
              </a:rPr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vertex_count</a:t>
            </a:r>
            <a:r>
              <a:rPr lang="de-DE" sz="1800" dirty="0" smtClean="0">
                <a:solidFill>
                  <a:srgbClr val="3333FF"/>
                </a:solidFill>
              </a:rPr>
              <a:t> = </a:t>
            </a:r>
            <a:r>
              <a:rPr lang="de-DE" sz="1800" i="1" dirty="0" err="1" smtClean="0">
                <a:solidFill>
                  <a:srgbClr val="3333FF"/>
                </a:solidFill>
              </a:rPr>
              <a:t>vertex</a:t>
            </a:r>
            <a:r>
              <a:rPr lang="de-DE" sz="1800" dirty="0" err="1" smtClean="0">
                <a:solidFill>
                  <a:srgbClr val="3333FF"/>
                </a:solidFill>
              </a:rPr>
              <a:t>.</a:t>
            </a:r>
            <a:r>
              <a:rPr lang="de-DE" sz="1800" i="1" dirty="0" err="1" smtClean="0">
                <a:solidFill>
                  <a:srgbClr val="3333FF"/>
                </a:solidFill>
              </a:rPr>
              <a:t>count</a:t>
            </a:r>
            <a:endParaRPr lang="de-DE" sz="1800" i="1" dirty="0" smtClean="0">
              <a:solidFill>
                <a:srgbClr val="3333FF"/>
              </a:solidFill>
            </a:endParaRPr>
          </a:p>
          <a:p>
            <a:pPr defTabSz="700088">
              <a:lnSpc>
                <a:spcPct val="70000"/>
              </a:lnSpc>
              <a:tabLst>
                <a:tab pos="534988" algn="l"/>
              </a:tabLst>
            </a:pP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6461125" y="2460625"/>
            <a:ext cx="2012950" cy="1077913"/>
          </a:xfrm>
          <a:custGeom>
            <a:avLst/>
            <a:gdLst/>
            <a:ahLst/>
            <a:cxnLst>
              <a:cxn ang="0">
                <a:pos x="0" y="136"/>
              </a:cxn>
              <a:cxn ang="0">
                <a:pos x="408" y="272"/>
              </a:cxn>
              <a:cxn ang="0">
                <a:pos x="680" y="0"/>
              </a:cxn>
              <a:cxn ang="0">
                <a:pos x="997" y="363"/>
              </a:cxn>
              <a:cxn ang="0">
                <a:pos x="635" y="454"/>
              </a:cxn>
              <a:cxn ang="0">
                <a:pos x="136" y="499"/>
              </a:cxn>
              <a:cxn ang="0">
                <a:pos x="0" y="136"/>
              </a:cxn>
            </a:cxnLst>
            <a:rect l="0" t="0" r="r" b="b"/>
            <a:pathLst>
              <a:path w="997" h="499">
                <a:moveTo>
                  <a:pt x="0" y="136"/>
                </a:moveTo>
                <a:lnTo>
                  <a:pt x="408" y="272"/>
                </a:lnTo>
                <a:lnTo>
                  <a:pt x="680" y="0"/>
                </a:lnTo>
                <a:lnTo>
                  <a:pt x="997" y="363"/>
                </a:lnTo>
                <a:lnTo>
                  <a:pt x="635" y="454"/>
                </a:lnTo>
                <a:lnTo>
                  <a:pt x="136" y="499"/>
                </a:lnTo>
                <a:lnTo>
                  <a:pt x="0" y="136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5884863" y="2357438"/>
            <a:ext cx="18335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i="1" dirty="0">
                <a:solidFill>
                  <a:srgbClr val="3333FF"/>
                </a:solidFill>
                <a:latin typeface="+mn-lt"/>
              </a:rPr>
              <a:t>vertex</a:t>
            </a:r>
            <a:r>
              <a:rPr lang="en-US" sz="1600" dirty="0">
                <a:solidFill>
                  <a:srgbClr val="3333FF"/>
                </a:solidFill>
                <a:latin typeface="+mn-lt"/>
              </a:rPr>
              <a:t> [</a:t>
            </a:r>
            <a:r>
              <a:rPr lang="en-US" sz="1600" i="1" dirty="0" err="1">
                <a:solidFill>
                  <a:srgbClr val="3333FF"/>
                </a:solidFill>
                <a:latin typeface="+mn-lt"/>
              </a:rPr>
              <a:t>i</a:t>
            </a:r>
            <a:r>
              <a:rPr lang="en-US" sz="1600" i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1600" dirty="0">
                <a:solidFill>
                  <a:srgbClr val="3333FF"/>
                </a:solidFill>
                <a:latin typeface="+mn-lt"/>
              </a:rPr>
              <a:t>]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6062663" y="3563938"/>
            <a:ext cx="18335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i="1">
                <a:solidFill>
                  <a:srgbClr val="3333FF"/>
                </a:solidFill>
                <a:latin typeface="+mn-lt"/>
              </a:rPr>
              <a:t>vertex</a:t>
            </a:r>
            <a:r>
              <a:rPr lang="en-US" sz="1600">
                <a:solidFill>
                  <a:srgbClr val="3333FF"/>
                </a:solidFill>
                <a:latin typeface="+mn-lt"/>
              </a:rPr>
              <a:t> [</a:t>
            </a:r>
            <a:r>
              <a:rPr lang="en-US" sz="1600" i="1">
                <a:solidFill>
                  <a:srgbClr val="3333FF"/>
                </a:solidFill>
                <a:latin typeface="+mn-lt"/>
              </a:rPr>
              <a:t>i</a:t>
            </a:r>
            <a:r>
              <a:rPr lang="en-US" sz="1600">
                <a:solidFill>
                  <a:srgbClr val="3333FF"/>
                </a:solidFill>
                <a:latin typeface="+mn-lt"/>
              </a:rPr>
              <a:t> + 1]</a:t>
            </a:r>
          </a:p>
        </p:txBody>
      </p:sp>
      <p:sp>
        <p:nvSpPr>
          <p:cNvPr id="136199" name="Line 7"/>
          <p:cNvSpPr>
            <a:spLocks noChangeShapeType="1"/>
          </p:cNvSpPr>
          <p:nvPr/>
        </p:nvSpPr>
        <p:spPr bwMode="auto">
          <a:xfrm>
            <a:off x="6276975" y="2854325"/>
            <a:ext cx="276225" cy="78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200" name="Line 8"/>
          <p:cNvSpPr>
            <a:spLocks noChangeShapeType="1"/>
          </p:cNvSpPr>
          <p:nvPr/>
        </p:nvSpPr>
        <p:spPr bwMode="auto">
          <a:xfrm flipH="1">
            <a:off x="7281863" y="2455863"/>
            <a:ext cx="542925" cy="592137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201" name="Line 9"/>
          <p:cNvSpPr>
            <a:spLocks noChangeShapeType="1"/>
          </p:cNvSpPr>
          <p:nvPr/>
        </p:nvSpPr>
        <p:spPr bwMode="auto">
          <a:xfrm flipH="1" flipV="1">
            <a:off x="6461125" y="2754313"/>
            <a:ext cx="823913" cy="293687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202" name="Line 10"/>
          <p:cNvSpPr>
            <a:spLocks noChangeShapeType="1"/>
          </p:cNvSpPr>
          <p:nvPr/>
        </p:nvSpPr>
        <p:spPr bwMode="auto">
          <a:xfrm flipH="1" flipV="1">
            <a:off x="6456363" y="2752725"/>
            <a:ext cx="271462" cy="784225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203" name="Line 11"/>
          <p:cNvSpPr>
            <a:spLocks noChangeShapeType="1"/>
          </p:cNvSpPr>
          <p:nvPr/>
        </p:nvSpPr>
        <p:spPr bwMode="auto">
          <a:xfrm flipH="1">
            <a:off x="6734175" y="3438525"/>
            <a:ext cx="1001713" cy="100013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204" name="Line 12"/>
          <p:cNvSpPr>
            <a:spLocks noChangeShapeType="1"/>
          </p:cNvSpPr>
          <p:nvPr/>
        </p:nvSpPr>
        <p:spPr bwMode="auto">
          <a:xfrm flipH="1">
            <a:off x="7724775" y="3243263"/>
            <a:ext cx="741363" cy="196850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205" name="Line 13"/>
          <p:cNvSpPr>
            <a:spLocks noChangeShapeType="1"/>
          </p:cNvSpPr>
          <p:nvPr/>
        </p:nvSpPr>
        <p:spPr bwMode="auto">
          <a:xfrm>
            <a:off x="7832725" y="2465388"/>
            <a:ext cx="627063" cy="784225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206" name="AutoShape 14"/>
          <p:cNvSpPr>
            <a:spLocks noChangeArrowheads="1"/>
          </p:cNvSpPr>
          <p:nvPr/>
        </p:nvSpPr>
        <p:spPr bwMode="auto">
          <a:xfrm>
            <a:off x="7191375" y="2951163"/>
            <a:ext cx="182563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136207" name="AutoShape 15"/>
          <p:cNvSpPr>
            <a:spLocks noChangeArrowheads="1"/>
          </p:cNvSpPr>
          <p:nvPr/>
        </p:nvSpPr>
        <p:spPr bwMode="auto">
          <a:xfrm>
            <a:off x="6643688" y="3440113"/>
            <a:ext cx="182562" cy="195262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136208" name="AutoShape 16"/>
          <p:cNvSpPr>
            <a:spLocks noChangeArrowheads="1"/>
          </p:cNvSpPr>
          <p:nvPr/>
        </p:nvSpPr>
        <p:spPr bwMode="auto">
          <a:xfrm>
            <a:off x="7650163" y="3341688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136209" name="AutoShape 17"/>
          <p:cNvSpPr>
            <a:spLocks noChangeArrowheads="1"/>
          </p:cNvSpPr>
          <p:nvPr/>
        </p:nvSpPr>
        <p:spPr bwMode="auto">
          <a:xfrm>
            <a:off x="7743825" y="2363788"/>
            <a:ext cx="180975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136210" name="AutoShape 18"/>
          <p:cNvSpPr>
            <a:spLocks noChangeArrowheads="1"/>
          </p:cNvSpPr>
          <p:nvPr/>
        </p:nvSpPr>
        <p:spPr bwMode="auto">
          <a:xfrm>
            <a:off x="6367463" y="2657475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136211" name="AutoShape 19"/>
          <p:cNvSpPr>
            <a:spLocks noChangeArrowheads="1"/>
          </p:cNvSpPr>
          <p:nvPr/>
        </p:nvSpPr>
        <p:spPr bwMode="auto">
          <a:xfrm>
            <a:off x="8370888" y="3132138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1000"/>
                                        <p:tgtEl>
                                          <p:spTgt spid="13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3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13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" grpId="0" animBg="1"/>
      <p:bldP spid="136200" grpId="0" animBg="1"/>
      <p:bldP spid="136201" grpId="0" animBg="1"/>
      <p:bldP spid="136202" grpId="0" animBg="1"/>
      <p:bldP spid="136203" grpId="0" animBg="1"/>
      <p:bldP spid="136204" grpId="0" animBg="1"/>
      <p:bldP spid="13620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 bwMode="auto">
          <a:xfrm>
            <a:off x="886690" y="4950691"/>
            <a:ext cx="2115127" cy="332509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Redefinition</a:t>
            </a:r>
            <a:r>
              <a:rPr lang="de-DE" dirty="0" smtClean="0"/>
              <a:t> 2: Rechtecke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class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RECTANGLE</a:t>
            </a:r>
            <a:r>
              <a:rPr lang="de-DE" sz="1800" i="1" dirty="0" smtClean="0"/>
              <a:t>  </a:t>
            </a:r>
            <a:r>
              <a:rPr lang="de-DE" sz="1800" b="1" dirty="0" err="1" smtClean="0">
                <a:solidFill>
                  <a:schemeClr val="accent2"/>
                </a:solidFill>
              </a:rPr>
              <a:t>inherit</a:t>
            </a:r>
            <a:endParaRPr lang="de-DE" sz="1800" dirty="0" smtClean="0"/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DE" sz="1800" i="1" dirty="0" smtClean="0"/>
              <a:t>	</a:t>
            </a:r>
            <a:r>
              <a:rPr lang="de-DE" sz="1800" i="1" dirty="0" smtClean="0">
                <a:solidFill>
                  <a:srgbClr val="3333FF"/>
                </a:solidFill>
              </a:rPr>
              <a:t>POLYGON</a:t>
            </a:r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DE" sz="1800" dirty="0" smtClean="0"/>
              <a:t>		</a:t>
            </a:r>
            <a:r>
              <a:rPr lang="de-DE" sz="1800" b="1" dirty="0" err="1" smtClean="0">
                <a:solidFill>
                  <a:schemeClr val="accent2"/>
                </a:solidFill>
              </a:rPr>
              <a:t>redefine</a:t>
            </a:r>
            <a:r>
              <a:rPr lang="de-DE" sz="1800" i="1" dirty="0" smtClean="0"/>
              <a:t> </a:t>
            </a:r>
          </a:p>
          <a:p>
            <a:pPr>
              <a:lnSpc>
                <a:spcPct val="50000"/>
              </a:lnSpc>
              <a:tabLst>
                <a:tab pos="625475" algn="l"/>
              </a:tabLst>
            </a:pPr>
            <a:r>
              <a:rPr lang="de-DE" sz="1800" dirty="0" smtClean="0"/>
              <a:t>			</a:t>
            </a:r>
            <a:r>
              <a:rPr lang="de-DE" sz="1800" i="1" dirty="0" err="1" smtClean="0">
                <a:solidFill>
                  <a:srgbClr val="3333FF"/>
                </a:solidFill>
              </a:rPr>
              <a:t>perimeter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</a:p>
          <a:p>
            <a:pPr>
              <a:lnSpc>
                <a:spcPct val="50000"/>
              </a:lnSpc>
              <a:tabLst>
                <a:tab pos="625475" algn="l"/>
              </a:tabLst>
            </a:pPr>
            <a:r>
              <a:rPr lang="de-DE" sz="1800" dirty="0" smtClean="0"/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endParaRPr lang="de-DE" sz="1800" dirty="0" smtClean="0"/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create</a:t>
            </a:r>
            <a:endParaRPr lang="de-DE" sz="1800" i="1" dirty="0" smtClean="0"/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DE" sz="1800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make</a:t>
            </a:r>
            <a:endParaRPr lang="de-DE" sz="1800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  <a:spcBef>
                <a:spcPct val="60000"/>
              </a:spcBef>
              <a:tabLst>
                <a:tab pos="625475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feature</a:t>
            </a: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30000"/>
              </a:lnSpc>
              <a:spcBef>
                <a:spcPct val="60000"/>
              </a:spcBef>
              <a:tabLst>
                <a:tab pos="625475" algn="l"/>
              </a:tabLst>
            </a:pPr>
            <a:r>
              <a:rPr lang="de-DE" sz="1800" b="1" dirty="0" smtClean="0">
                <a:solidFill>
                  <a:schemeClr val="accent2"/>
                </a:solidFill>
              </a:rPr>
              <a:t>	</a:t>
            </a:r>
            <a:r>
              <a:rPr lang="de-DE" sz="1800" i="1" dirty="0" smtClean="0">
                <a:solidFill>
                  <a:srgbClr val="3333FF"/>
                </a:solidFill>
              </a:rPr>
              <a:t>diagonal, side1, side2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>
                <a:solidFill>
                  <a:srgbClr val="3333FF"/>
                </a:solidFill>
              </a:rPr>
              <a:t>:</a:t>
            </a:r>
            <a:r>
              <a:rPr lang="de-DE" sz="1800" i="1" dirty="0" smtClean="0">
                <a:solidFill>
                  <a:srgbClr val="3333FF"/>
                </a:solidFill>
              </a:rPr>
              <a:t> REAL</a:t>
            </a:r>
          </a:p>
          <a:p>
            <a:pPr>
              <a:lnSpc>
                <a:spcPct val="90000"/>
              </a:lnSpc>
              <a:spcBef>
                <a:spcPct val="60000"/>
              </a:spcBef>
              <a:tabLst>
                <a:tab pos="625475" algn="l"/>
              </a:tabLst>
            </a:pPr>
            <a:r>
              <a:rPr lang="de-DE" sz="1800" dirty="0" smtClean="0">
                <a:solidFill>
                  <a:srgbClr val="3333FF"/>
                </a:solidFill>
              </a:rPr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perimeter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>
                <a:solidFill>
                  <a:srgbClr val="3333FF"/>
                </a:solidFill>
              </a:rPr>
              <a:t>: </a:t>
            </a:r>
            <a:r>
              <a:rPr lang="de-DE" sz="1800" i="1" dirty="0" smtClean="0">
                <a:solidFill>
                  <a:srgbClr val="3333FF"/>
                </a:solidFill>
              </a:rPr>
              <a:t>REAL</a:t>
            </a:r>
            <a:endParaRPr lang="de-DE" sz="1800" b="1" i="1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DE" sz="1800" dirty="0" smtClean="0"/>
              <a:t>			</a:t>
            </a:r>
            <a:r>
              <a:rPr lang="de-DE" sz="1800" dirty="0" smtClean="0">
                <a:solidFill>
                  <a:srgbClr val="990000"/>
                </a:solidFill>
              </a:rPr>
              <a:t>-- Länge des Umfangs.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DE" sz="1800" dirty="0" smtClean="0"/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do</a:t>
            </a:r>
            <a:r>
              <a:rPr lang="de-DE" sz="1800" dirty="0" smtClean="0"/>
              <a:t>  </a:t>
            </a:r>
            <a:r>
              <a:rPr lang="de-DE" sz="1800" b="1" dirty="0" err="1" smtClean="0">
                <a:solidFill>
                  <a:schemeClr val="accent2"/>
                </a:solidFill>
              </a:rPr>
              <a:t>Result</a:t>
            </a:r>
            <a:r>
              <a:rPr lang="de-DE" sz="1800" dirty="0" smtClean="0">
                <a:solidFill>
                  <a:srgbClr val="3333FF"/>
                </a:solidFill>
              </a:rPr>
              <a:t>  := 2 </a:t>
            </a:r>
            <a:r>
              <a:rPr lang="de-DE" sz="1800" dirty="0" smtClean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>
                <a:solidFill>
                  <a:srgbClr val="3333FF"/>
                </a:solidFill>
              </a:rPr>
              <a:t>(</a:t>
            </a:r>
            <a:r>
              <a:rPr lang="de-DE" sz="1800" i="1" dirty="0" smtClean="0">
                <a:solidFill>
                  <a:srgbClr val="3333FF"/>
                </a:solidFill>
              </a:rPr>
              <a:t>side1 + side2</a:t>
            </a:r>
            <a:r>
              <a:rPr lang="de-DE" sz="11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>
                <a:solidFill>
                  <a:srgbClr val="3333FF"/>
                </a:solidFill>
              </a:rPr>
              <a:t>)</a:t>
            </a:r>
            <a:r>
              <a:rPr lang="de-DE" sz="1800" i="1" dirty="0" smtClean="0"/>
              <a:t>  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r>
              <a:rPr lang="de-DE" sz="1800" dirty="0" smtClean="0"/>
              <a:t>	</a:t>
            </a:r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DE" sz="1800" b="1" dirty="0" smtClean="0">
                <a:solidFill>
                  <a:schemeClr val="accent2"/>
                </a:solidFill>
              </a:rPr>
              <a:t>invariant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vertex_count</a:t>
            </a:r>
            <a:r>
              <a:rPr lang="de-DE" sz="1800" dirty="0" smtClean="0">
                <a:solidFill>
                  <a:srgbClr val="3333FF"/>
                </a:solidFill>
              </a:rPr>
              <a:t> = 4</a:t>
            </a:r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r>
              <a:rPr lang="de-DE" sz="1800" dirty="0" smtClean="0"/>
              <a:t> 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6702425" y="3240088"/>
            <a:ext cx="1231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3333FF"/>
                </a:solidFill>
                <a:latin typeface="+mn-lt"/>
              </a:rPr>
              <a:t>side1</a:t>
            </a:r>
            <a:endParaRPr lang="en-US" sz="20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7985125" y="2449513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3333FF"/>
                </a:solidFill>
                <a:latin typeface="+mn-lt"/>
              </a:rPr>
              <a:t>side2</a:t>
            </a:r>
            <a:endParaRPr lang="en-US" sz="20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8249" name="AutoShape 9"/>
          <p:cNvSpPr>
            <a:spLocks noChangeArrowheads="1"/>
          </p:cNvSpPr>
          <p:nvPr/>
        </p:nvSpPr>
        <p:spPr bwMode="auto">
          <a:xfrm>
            <a:off x="5919835" y="1969941"/>
            <a:ext cx="171407" cy="182130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8250" name="Line 10"/>
          <p:cNvSpPr>
            <a:spLocks noChangeShapeType="1"/>
          </p:cNvSpPr>
          <p:nvPr/>
        </p:nvSpPr>
        <p:spPr bwMode="auto">
          <a:xfrm>
            <a:off x="6006964" y="2059447"/>
            <a:ext cx="2016187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8251" name="Line 11"/>
          <p:cNvSpPr>
            <a:spLocks noChangeShapeType="1"/>
          </p:cNvSpPr>
          <p:nvPr/>
        </p:nvSpPr>
        <p:spPr bwMode="auto">
          <a:xfrm>
            <a:off x="6006964" y="3199917"/>
            <a:ext cx="2016187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8253" name="Line 13"/>
          <p:cNvSpPr>
            <a:spLocks noChangeShapeType="1"/>
          </p:cNvSpPr>
          <p:nvPr/>
        </p:nvSpPr>
        <p:spPr bwMode="auto">
          <a:xfrm>
            <a:off x="6006964" y="2059447"/>
            <a:ext cx="0" cy="114047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8254" name="Line 14"/>
          <p:cNvSpPr>
            <a:spLocks noChangeShapeType="1"/>
          </p:cNvSpPr>
          <p:nvPr/>
        </p:nvSpPr>
        <p:spPr bwMode="auto">
          <a:xfrm>
            <a:off x="8023151" y="2053442"/>
            <a:ext cx="0" cy="114047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8255" name="Line 15"/>
          <p:cNvSpPr>
            <a:spLocks noChangeShapeType="1"/>
          </p:cNvSpPr>
          <p:nvPr/>
        </p:nvSpPr>
        <p:spPr bwMode="auto">
          <a:xfrm flipV="1">
            <a:off x="6040581" y="2078182"/>
            <a:ext cx="1985819" cy="1080654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8256" name="Text Box 16"/>
          <p:cNvSpPr txBox="1">
            <a:spLocks noChangeArrowheads="1"/>
          </p:cNvSpPr>
          <p:nvPr/>
        </p:nvSpPr>
        <p:spPr bwMode="auto">
          <a:xfrm>
            <a:off x="6122414" y="2212397"/>
            <a:ext cx="1231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  <a:latin typeface="+mn-lt"/>
              </a:rPr>
              <a:t>diagonal</a:t>
            </a:r>
            <a:endParaRPr lang="en-US" sz="20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5933689" y="3064450"/>
            <a:ext cx="171407" cy="182130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7887180" y="1988415"/>
            <a:ext cx="171407" cy="182130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7901035" y="3092159"/>
            <a:ext cx="171407" cy="182130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73673" y="4139435"/>
            <a:ext cx="920942" cy="442674"/>
          </a:xfrm>
          <a:prstGeom prst="roundRect">
            <a:avLst/>
          </a:prstGeom>
          <a:solidFill>
            <a:srgbClr val="99FF99"/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marL="742950" indent="-285750">
              <a:buFont typeface="Wingdings" pitchFamily="2" charset="2"/>
              <a:buNone/>
            </a:pPr>
            <a:endParaRPr lang="en-US" sz="2000" i="1" dirty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244144" y="105255"/>
            <a:ext cx="7941600" cy="435600"/>
          </a:xfrm>
        </p:spPr>
        <p:txBody>
          <a:bodyPr/>
          <a:lstStyle/>
          <a:p>
            <a:r>
              <a:rPr lang="de-DE" sz="3100" dirty="0" smtClean="0"/>
              <a:t>Vererbung, Typisierung und Polymorphie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7308850" y="2036767"/>
            <a:ext cx="1079500" cy="431800"/>
          </a:xfrm>
          <a:prstGeom prst="rect">
            <a:avLst/>
          </a:prstGeom>
          <a:solidFill>
            <a:srgbClr val="BED6E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7308850" y="2468567"/>
            <a:ext cx="1079500" cy="43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7308850" y="3509967"/>
            <a:ext cx="1079500" cy="431800"/>
          </a:xfrm>
          <a:prstGeom prst="rect">
            <a:avLst/>
          </a:prstGeom>
          <a:solidFill>
            <a:srgbClr val="BED6E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7308850" y="3941767"/>
            <a:ext cx="1079500" cy="43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7308850" y="4373567"/>
            <a:ext cx="1079500" cy="431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7038752" y="2900367"/>
            <a:ext cx="17543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(POLYGON)</a:t>
            </a:r>
          </a:p>
        </p:txBody>
      </p:sp>
      <p:sp>
        <p:nvSpPr>
          <p:cNvPr id="140298" name="Text Box 10"/>
          <p:cNvSpPr txBox="1">
            <a:spLocks noChangeArrowheads="1"/>
          </p:cNvSpPr>
          <p:nvPr/>
        </p:nvSpPr>
        <p:spPr bwMode="auto">
          <a:xfrm>
            <a:off x="6911163" y="4805367"/>
            <a:ext cx="19457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(RECTANGLE)</a:t>
            </a:r>
          </a:p>
        </p:txBody>
      </p:sp>
      <p:sp>
        <p:nvSpPr>
          <p:cNvPr id="140299" name="Oval 11"/>
          <p:cNvSpPr>
            <a:spLocks noChangeArrowheads="1"/>
          </p:cNvSpPr>
          <p:nvPr/>
        </p:nvSpPr>
        <p:spPr bwMode="auto">
          <a:xfrm>
            <a:off x="5207289" y="2282829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140300" name="Oval 12"/>
          <p:cNvSpPr>
            <a:spLocks noChangeArrowheads="1"/>
          </p:cNvSpPr>
          <p:nvPr/>
        </p:nvSpPr>
        <p:spPr bwMode="auto">
          <a:xfrm>
            <a:off x="5265449" y="4037017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140301" name="Line 13"/>
          <p:cNvSpPr>
            <a:spLocks noChangeShapeType="1"/>
          </p:cNvSpPr>
          <p:nvPr/>
        </p:nvSpPr>
        <p:spPr bwMode="auto">
          <a:xfrm>
            <a:off x="5610225" y="2468567"/>
            <a:ext cx="1698625" cy="0"/>
          </a:xfrm>
          <a:prstGeom prst="line">
            <a:avLst/>
          </a:prstGeom>
          <a:noFill/>
          <a:ln w="19050">
            <a:solidFill>
              <a:srgbClr val="0064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40302" name="Line 14"/>
          <p:cNvSpPr>
            <a:spLocks noChangeShapeType="1"/>
          </p:cNvSpPr>
          <p:nvPr/>
        </p:nvSpPr>
        <p:spPr bwMode="auto">
          <a:xfrm>
            <a:off x="5594350" y="4229104"/>
            <a:ext cx="1714500" cy="0"/>
          </a:xfrm>
          <a:prstGeom prst="line">
            <a:avLst/>
          </a:prstGeom>
          <a:noFill/>
          <a:ln w="19050">
            <a:solidFill>
              <a:srgbClr val="0064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40303" name="Line 15"/>
          <p:cNvSpPr>
            <a:spLocks noChangeShapeType="1"/>
          </p:cNvSpPr>
          <p:nvPr/>
        </p:nvSpPr>
        <p:spPr bwMode="auto">
          <a:xfrm>
            <a:off x="5592763" y="2457454"/>
            <a:ext cx="1716087" cy="1771650"/>
          </a:xfrm>
          <a:prstGeom prst="line">
            <a:avLst/>
          </a:prstGeom>
          <a:noFill/>
          <a:ln w="19050">
            <a:solidFill>
              <a:srgbClr val="0064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40304" name="Text Box 16"/>
          <p:cNvSpPr txBox="1">
            <a:spLocks noChangeArrowheads="1"/>
          </p:cNvSpPr>
          <p:nvPr/>
        </p:nvSpPr>
        <p:spPr bwMode="auto">
          <a:xfrm>
            <a:off x="5207289" y="2239967"/>
            <a:ext cx="5048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  <a:latin typeface="+mn-lt"/>
              </a:rPr>
              <a:t>p</a:t>
            </a:r>
          </a:p>
        </p:txBody>
      </p:sp>
      <p:sp>
        <p:nvSpPr>
          <p:cNvPr id="140305" name="Text Box 17"/>
          <p:cNvSpPr txBox="1">
            <a:spLocks noChangeArrowheads="1"/>
          </p:cNvSpPr>
          <p:nvPr/>
        </p:nvSpPr>
        <p:spPr bwMode="auto">
          <a:xfrm>
            <a:off x="5275552" y="4027492"/>
            <a:ext cx="5048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3333FF"/>
                </a:solidFill>
                <a:latin typeface="+mn-lt"/>
              </a:rPr>
              <a:t>r</a:t>
            </a:r>
          </a:p>
        </p:txBody>
      </p:sp>
      <p:sp>
        <p:nvSpPr>
          <p:cNvPr id="140307" name="Text Box 19"/>
          <p:cNvSpPr txBox="1">
            <a:spLocks noChangeArrowheads="1"/>
          </p:cNvSpPr>
          <p:nvPr/>
        </p:nvSpPr>
        <p:spPr bwMode="auto">
          <a:xfrm>
            <a:off x="6088063" y="2170121"/>
            <a:ext cx="7540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rgbClr val="CC0000"/>
                </a:solidFill>
                <a:sym typeface="ZapfDingbats" pitchFamily="82" charset="2"/>
              </a:rPr>
              <a:t></a:t>
            </a:r>
          </a:p>
        </p:txBody>
      </p:sp>
      <p:sp>
        <p:nvSpPr>
          <p:cNvPr id="140306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249238" y="776518"/>
            <a:ext cx="8594725" cy="398944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dirty="0" smtClean="0"/>
              <a:t>Annahme: 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p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POLYGON</a:t>
            </a:r>
            <a:r>
              <a:rPr lang="de-DE" sz="1600" i="1" dirty="0" smtClean="0">
                <a:solidFill>
                  <a:srgbClr val="3333FF"/>
                </a:solidFill>
              </a:rPr>
              <a:t>  </a:t>
            </a:r>
            <a:r>
              <a:rPr lang="de-DE" dirty="0" smtClean="0">
                <a:solidFill>
                  <a:srgbClr val="3333FF"/>
                </a:solidFill>
              </a:rPr>
              <a:t>; </a:t>
            </a:r>
            <a:r>
              <a:rPr lang="de-DE" i="1" dirty="0" smtClean="0">
                <a:solidFill>
                  <a:srgbClr val="3333FF"/>
                </a:solidFill>
              </a:rPr>
              <a:t>r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RECTANGLE</a:t>
            </a:r>
            <a:r>
              <a:rPr lang="de-DE" sz="1600" i="1" dirty="0" smtClean="0">
                <a:solidFill>
                  <a:srgbClr val="3333FF"/>
                </a:solidFill>
              </a:rPr>
              <a:t>  </a:t>
            </a:r>
            <a:r>
              <a:rPr lang="de-DE" dirty="0" smtClean="0">
                <a:solidFill>
                  <a:srgbClr val="3333FF"/>
                </a:solidFill>
              </a:rPr>
              <a:t>; </a:t>
            </a:r>
            <a:r>
              <a:rPr lang="de-DE" i="1" dirty="0" smtClean="0">
                <a:solidFill>
                  <a:srgbClr val="3333FF"/>
                </a:solidFill>
              </a:rPr>
              <a:t>t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TRIANGLE 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de-DE" dirty="0" smtClean="0">
                <a:solidFill>
                  <a:srgbClr val="3333FF"/>
                </a:solidFill>
              </a:rPr>
              <a:t>	</a:t>
            </a: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REAL</a:t>
            </a:r>
          </a:p>
          <a:p>
            <a:pPr>
              <a:lnSpc>
                <a:spcPct val="90000"/>
              </a:lnSpc>
            </a:pPr>
            <a:r>
              <a:rPr lang="de-DE" dirty="0" smtClean="0">
                <a:solidFill>
                  <a:srgbClr val="CC0000"/>
                </a:solidFill>
                <a:sym typeface="ZapfDingbats" pitchFamily="82" charset="2"/>
              </a:rPr>
              <a:t>							</a:t>
            </a:r>
            <a:endParaRPr lang="de-DE" sz="2800" dirty="0" smtClean="0"/>
          </a:p>
          <a:p>
            <a:pPr>
              <a:lnSpc>
                <a:spcPct val="90000"/>
              </a:lnSpc>
            </a:pPr>
            <a:r>
              <a:rPr lang="de-DE" dirty="0" smtClean="0"/>
              <a:t>Erlaubt: 					</a:t>
            </a:r>
            <a:endParaRPr lang="de-DE" dirty="0" smtClean="0">
              <a:solidFill>
                <a:srgbClr val="CC0000"/>
              </a:solidFill>
              <a:sym typeface="ZapfDingbats" pitchFamily="82" charset="2"/>
            </a:endParaRPr>
          </a:p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err="1" smtClean="0">
                <a:solidFill>
                  <a:srgbClr val="3333FF"/>
                </a:solidFill>
              </a:rPr>
              <a:t>p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perimeter</a:t>
            </a:r>
            <a:endParaRPr lang="de-DE" i="1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</a:pPr>
            <a:r>
              <a:rPr lang="de-DE" dirty="0" smtClean="0">
                <a:solidFill>
                  <a:srgbClr val="3333FF"/>
                </a:solidFill>
              </a:rPr>
              <a:t>	</a:t>
            </a: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err="1" smtClean="0">
                <a:solidFill>
                  <a:srgbClr val="3333FF"/>
                </a:solidFill>
              </a:rPr>
              <a:t>r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perimeter</a:t>
            </a:r>
            <a:endParaRPr lang="de-DE" i="1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</a:pPr>
            <a:r>
              <a:rPr lang="de-DE" dirty="0" smtClean="0">
                <a:solidFill>
                  <a:srgbClr val="3333FF"/>
                </a:solidFill>
              </a:rPr>
              <a:t>	</a:t>
            </a: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err="1" smtClean="0">
                <a:solidFill>
                  <a:srgbClr val="3333FF"/>
                </a:solidFill>
              </a:rPr>
              <a:t>r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diagonal</a:t>
            </a:r>
            <a:endParaRPr lang="de-DE" i="1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 smtClean="0">
                <a:solidFill>
                  <a:srgbClr val="3333FF"/>
                </a:solidFill>
              </a:rPr>
              <a:t>	</a:t>
            </a:r>
            <a:r>
              <a:rPr lang="de-DE" i="1" dirty="0" smtClean="0">
                <a:solidFill>
                  <a:srgbClr val="3333FF"/>
                </a:solidFill>
              </a:rPr>
              <a:t>p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smtClean="0">
                <a:solidFill>
                  <a:srgbClr val="3333FF"/>
                </a:solidFill>
              </a:rPr>
              <a:t>r</a:t>
            </a:r>
          </a:p>
          <a:p>
            <a:pPr>
              <a:lnSpc>
                <a:spcPct val="90000"/>
              </a:lnSpc>
            </a:pPr>
            <a:endParaRPr lang="de-DE" sz="14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240144" y="5089235"/>
            <a:ext cx="7743271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NICHT </a:t>
            </a:r>
            <a:r>
              <a:rPr lang="en-US" dirty="0" err="1" smtClean="0"/>
              <a:t>erlaubt</a:t>
            </a:r>
            <a:r>
              <a:rPr lang="en-US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rgbClr val="3333FF"/>
                </a:solidFill>
              </a:rPr>
              <a:t>x</a:t>
            </a:r>
            <a:r>
              <a:rPr lang="en-US" dirty="0" smtClean="0">
                <a:solidFill>
                  <a:srgbClr val="3333FF"/>
                </a:solidFill>
              </a:rPr>
              <a:t> := </a:t>
            </a:r>
            <a:r>
              <a:rPr lang="en-US" i="1" dirty="0" err="1" smtClean="0">
                <a:solidFill>
                  <a:srgbClr val="3333FF"/>
                </a:solidFill>
              </a:rPr>
              <a:t>p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diagonal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--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990000"/>
                </a:solidFill>
                <a:latin typeface="+mn-lt"/>
              </a:rPr>
              <a:t>Auch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990000"/>
                </a:solidFill>
                <a:latin typeface="+mn-lt"/>
              </a:rPr>
              <a:t>gerade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990000"/>
                </a:solidFill>
                <a:latin typeface="+mn-lt"/>
              </a:rPr>
              <a:t>nach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en-US" i="1" dirty="0" smtClean="0">
                <a:solidFill>
                  <a:srgbClr val="3333FF"/>
                </a:solidFill>
              </a:rPr>
              <a:t>p</a:t>
            </a:r>
            <a:r>
              <a:rPr lang="en-US" dirty="0" smtClean="0">
                <a:solidFill>
                  <a:srgbClr val="3333FF"/>
                </a:solidFill>
              </a:rPr>
              <a:t> := </a:t>
            </a:r>
            <a:r>
              <a:rPr lang="en-US" i="1" dirty="0" smtClean="0">
                <a:solidFill>
                  <a:srgbClr val="3333FF"/>
                </a:solidFill>
              </a:rPr>
              <a:t>r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!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i="1" dirty="0" smtClean="0">
                <a:solidFill>
                  <a:srgbClr val="3333FF"/>
                </a:solidFill>
              </a:rPr>
              <a:t>r</a:t>
            </a:r>
            <a:r>
              <a:rPr lang="en-US" dirty="0" smtClean="0">
                <a:solidFill>
                  <a:srgbClr val="3333FF"/>
                </a:solidFill>
              </a:rPr>
              <a:t> := </a:t>
            </a:r>
            <a:r>
              <a:rPr lang="en-US" i="1" dirty="0" smtClean="0">
                <a:solidFill>
                  <a:srgbClr val="3333FF"/>
                </a:solidFill>
              </a:rPr>
              <a:t>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4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5" presetClass="emph" presetSubtype="0" repeatCount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" fill="hold"/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40303" grpId="0" animBg="1"/>
      <p:bldP spid="140307" grpId="0"/>
      <p:bldP spid="140307" grpId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1462" y="-32372"/>
            <a:ext cx="7777163" cy="720725"/>
          </a:xfrm>
        </p:spPr>
        <p:txBody>
          <a:bodyPr/>
          <a:lstStyle/>
          <a:p>
            <a:r>
              <a:rPr lang="de-DE" dirty="0" smtClean="0"/>
              <a:t>Den Begriff einer Klasse erweitern</a:t>
            </a:r>
            <a:endParaRPr lang="de-DE" dirty="0"/>
          </a:p>
        </p:txBody>
      </p:sp>
      <p:sp>
        <p:nvSpPr>
          <p:cNvPr id="34" name="AutoShape 2"/>
          <p:cNvSpPr>
            <a:spLocks noChangeArrowheads="1"/>
          </p:cNvSpPr>
          <p:nvPr/>
        </p:nvSpPr>
        <p:spPr bwMode="auto">
          <a:xfrm>
            <a:off x="3121275" y="955675"/>
            <a:ext cx="2988000" cy="5468938"/>
          </a:xfrm>
          <a:prstGeom prst="roundRect">
            <a:avLst>
              <a:gd name="adj" fmla="val 16667"/>
            </a:avLst>
          </a:prstGeom>
          <a:solidFill>
            <a:srgbClr val="FFFF00">
              <a:alpha val="49019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122238" y="2800350"/>
            <a:ext cx="8923337" cy="1558925"/>
          </a:xfrm>
          <a:prstGeom prst="roundRect">
            <a:avLst>
              <a:gd name="adj" fmla="val 16667"/>
            </a:avLst>
          </a:prstGeom>
          <a:solidFill>
            <a:srgbClr val="99FF99">
              <a:alpha val="32156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3563938" y="3357563"/>
            <a:ext cx="15843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3617495" y="3357563"/>
            <a:ext cx="1467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WAGEN_</a:t>
            </a:r>
            <a:br>
              <a:rPr lang="en-US" sz="1800" i="1" dirty="0" smtClean="0">
                <a:solidFill>
                  <a:srgbClr val="3333FF"/>
                </a:solidFill>
                <a:latin typeface="+mn-lt"/>
              </a:rPr>
            </a:b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LISTE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63938" y="1844675"/>
            <a:ext cx="1584325" cy="647700"/>
            <a:chOff x="2245" y="1162"/>
            <a:chExt cx="998" cy="408"/>
          </a:xfrm>
        </p:grpSpPr>
        <p:sp>
          <p:nvSpPr>
            <p:cNvPr id="39" name="Oval 8"/>
            <p:cNvSpPr>
              <a:spLocks noChangeArrowheads="1"/>
            </p:cNvSpPr>
            <p:nvPr/>
          </p:nvSpPr>
          <p:spPr bwMode="auto">
            <a:xfrm>
              <a:off x="2245" y="1162"/>
              <a:ext cx="998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2371" y="1162"/>
              <a:ext cx="8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i="1" dirty="0" smtClean="0">
                  <a:solidFill>
                    <a:srgbClr val="3333FF"/>
                  </a:solidFill>
                  <a:latin typeface="+mn-lt"/>
                </a:rPr>
                <a:t>WAGEN_</a:t>
              </a:r>
              <a:br>
                <a:rPr lang="en-US" sz="1800" i="1" dirty="0" smtClean="0">
                  <a:solidFill>
                    <a:srgbClr val="3333FF"/>
                  </a:solidFill>
                  <a:latin typeface="+mn-lt"/>
                </a:rPr>
              </a:br>
              <a:r>
                <a:rPr lang="en-US" sz="1800" b="1" i="1" dirty="0" smtClean="0">
                  <a:solidFill>
                    <a:srgbClr val="990000"/>
                  </a:solidFill>
                  <a:latin typeface="+mn-lt"/>
                </a:rPr>
                <a:t>MENGE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158836" y="4868863"/>
            <a:ext cx="2758314" cy="647700"/>
            <a:chOff x="2078" y="3067"/>
            <a:chExt cx="1330" cy="408"/>
          </a:xfrm>
        </p:grpSpPr>
        <p:sp>
          <p:nvSpPr>
            <p:cNvPr id="42" name="Oval 11"/>
            <p:cNvSpPr>
              <a:spLocks noChangeArrowheads="1"/>
            </p:cNvSpPr>
            <p:nvPr/>
          </p:nvSpPr>
          <p:spPr bwMode="auto">
            <a:xfrm>
              <a:off x="2078" y="3067"/>
              <a:ext cx="1330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147" y="3081"/>
              <a:ext cx="123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990000"/>
                  </a:solidFill>
                </a:rPr>
                <a:t>VERKETTETE_</a:t>
              </a:r>
              <a:r>
                <a:rPr lang="en-US" sz="1600" i="1" dirty="0" smtClean="0">
                  <a:solidFill>
                    <a:srgbClr val="3333FF"/>
                  </a:solidFill>
                </a:rPr>
                <a:t>WAGEN_</a:t>
              </a:r>
              <a:r>
                <a:rPr lang="en-US" sz="1600" b="1" i="1" dirty="0" smtClean="0">
                  <a:solidFill>
                    <a:srgbClr val="990000"/>
                  </a:solidFill>
                  <a:latin typeface="+mn-lt"/>
                </a:rPr>
                <a:t>LISTE</a:t>
              </a:r>
              <a:endParaRPr lang="en-US" sz="16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93763" y="3309942"/>
            <a:ext cx="1920875" cy="901701"/>
            <a:chOff x="563" y="2085"/>
            <a:chExt cx="1210" cy="568"/>
          </a:xfrm>
        </p:grpSpPr>
        <p:sp>
          <p:nvSpPr>
            <p:cNvPr id="45" name="Oval 14"/>
            <p:cNvSpPr>
              <a:spLocks noChangeArrowheads="1"/>
            </p:cNvSpPr>
            <p:nvPr/>
          </p:nvSpPr>
          <p:spPr bwMode="auto">
            <a:xfrm>
              <a:off x="563" y="2085"/>
              <a:ext cx="1210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en-GB"/>
            </a:p>
          </p:txBody>
        </p:sp>
        <p:sp>
          <p:nvSpPr>
            <p:cNvPr id="46" name="Text Box 15"/>
            <p:cNvSpPr txBox="1">
              <a:spLocks noChangeArrowheads="1"/>
            </p:cNvSpPr>
            <p:nvPr/>
          </p:nvSpPr>
          <p:spPr bwMode="auto">
            <a:xfrm>
              <a:off x="672" y="2091"/>
              <a:ext cx="975" cy="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b="1" i="1" dirty="0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en-US" sz="1700" i="1" dirty="0" smtClean="0">
                  <a:solidFill>
                    <a:srgbClr val="3333FF"/>
                  </a:solidFill>
                  <a:latin typeface="+mn-lt"/>
                </a:rPr>
                <a:t>_</a:t>
              </a:r>
              <a:br>
                <a:rPr lang="en-US" sz="1700" i="1" dirty="0" smtClean="0">
                  <a:solidFill>
                    <a:srgbClr val="3333FF"/>
                  </a:solidFill>
                  <a:latin typeface="+mn-lt"/>
                </a:rPr>
              </a:br>
              <a:r>
                <a:rPr lang="en-US" sz="1700" i="1" dirty="0" smtClean="0">
                  <a:solidFill>
                    <a:srgbClr val="3333FF"/>
                  </a:solidFill>
                  <a:latin typeface="+mn-lt"/>
                </a:rPr>
                <a:t>LISTE</a:t>
              </a:r>
              <a:r>
                <a:rPr lang="en-US" sz="1700" i="1" dirty="0">
                  <a:solidFill>
                    <a:srgbClr val="3333FF"/>
                  </a:solidFill>
                  <a:latin typeface="+mn-lt"/>
                </a:rPr>
                <a:t/>
              </a:r>
              <a:br>
                <a:rPr lang="en-US" sz="1700" i="1" dirty="0">
                  <a:solidFill>
                    <a:srgbClr val="3333FF"/>
                  </a:solidFill>
                  <a:latin typeface="+mn-lt"/>
                </a:rPr>
              </a:br>
              <a:endParaRPr lang="en-US" sz="17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291578" y="3303588"/>
            <a:ext cx="1786882" cy="669925"/>
            <a:chOff x="3787" y="2101"/>
            <a:chExt cx="1049" cy="422"/>
          </a:xfrm>
        </p:grpSpPr>
        <p:sp>
          <p:nvSpPr>
            <p:cNvPr id="48" name="Oval 17"/>
            <p:cNvSpPr>
              <a:spLocks noChangeArrowheads="1"/>
            </p:cNvSpPr>
            <p:nvPr/>
          </p:nvSpPr>
          <p:spPr bwMode="auto">
            <a:xfrm>
              <a:off x="3787" y="2115"/>
              <a:ext cx="1049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r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49" name="Text Box 18"/>
            <p:cNvSpPr txBox="1">
              <a:spLocks noChangeArrowheads="1"/>
            </p:cNvSpPr>
            <p:nvPr/>
          </p:nvSpPr>
          <p:spPr bwMode="auto">
            <a:xfrm>
              <a:off x="3842" y="2101"/>
              <a:ext cx="9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sz="1800" b="1" i="1" dirty="0" smtClean="0">
                  <a:solidFill>
                    <a:srgbClr val="006600"/>
                  </a:solidFill>
                </a:rPr>
                <a:t>PERSONEN_</a:t>
              </a:r>
              <a:br>
                <a:rPr lang="en-US" sz="1800" b="1" i="1" dirty="0" smtClean="0">
                  <a:solidFill>
                    <a:srgbClr val="006600"/>
                  </a:solidFill>
                </a:rPr>
              </a:br>
              <a:r>
                <a:rPr lang="en-US" sz="1800" i="1" dirty="0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50" name="Text Box 19"/>
            <p:cNvSpPr txBox="1">
              <a:spLocks noChangeArrowheads="1"/>
            </p:cNvSpPr>
            <p:nvPr/>
          </p:nvSpPr>
          <p:spPr bwMode="auto">
            <a:xfrm>
              <a:off x="3878" y="2274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en-US" sz="18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sp>
        <p:nvSpPr>
          <p:cNvPr id="51" name="Line 20"/>
          <p:cNvSpPr>
            <a:spLocks noChangeShapeType="1"/>
          </p:cNvSpPr>
          <p:nvPr/>
        </p:nvSpPr>
        <p:spPr bwMode="auto">
          <a:xfrm flipH="1">
            <a:off x="234950" y="3644900"/>
            <a:ext cx="6699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 flipV="1">
            <a:off x="4356100" y="2492375"/>
            <a:ext cx="0" cy="865188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 flipH="1">
            <a:off x="2840038" y="3644900"/>
            <a:ext cx="72390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>
            <a:off x="8063345" y="3644900"/>
            <a:ext cx="82983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24"/>
          <p:cNvSpPr>
            <a:spLocks noChangeShapeType="1"/>
          </p:cNvSpPr>
          <p:nvPr/>
        </p:nvSpPr>
        <p:spPr bwMode="auto">
          <a:xfrm>
            <a:off x="4356100" y="4005263"/>
            <a:ext cx="0" cy="86518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 type="stealth" w="med" len="med"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H="1">
            <a:off x="5148263" y="3644900"/>
            <a:ext cx="11652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4356100" y="5516563"/>
            <a:ext cx="0" cy="75723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27"/>
          <p:cNvSpPr>
            <a:spLocks noChangeShapeType="1"/>
          </p:cNvSpPr>
          <p:nvPr/>
        </p:nvSpPr>
        <p:spPr bwMode="auto">
          <a:xfrm flipV="1">
            <a:off x="4356100" y="1122363"/>
            <a:ext cx="0" cy="722312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" name="Text Box 28"/>
          <p:cNvSpPr txBox="1">
            <a:spLocks noChangeArrowheads="1"/>
          </p:cNvSpPr>
          <p:nvPr/>
        </p:nvSpPr>
        <p:spPr bwMode="auto">
          <a:xfrm>
            <a:off x="4554538" y="1116013"/>
            <a:ext cx="1512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990000"/>
                </a:solidFill>
              </a:rPr>
              <a:t>Abstraktion</a:t>
            </a:r>
            <a:endParaRPr lang="en-US" sz="1600" dirty="0">
              <a:solidFill>
                <a:srgbClr val="990000"/>
              </a:solidFill>
            </a:endParaRPr>
          </a:p>
        </p:txBody>
      </p: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4429821" y="5902325"/>
            <a:ext cx="165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990000"/>
                </a:solidFill>
              </a:rPr>
              <a:t>Spezialisierung</a:t>
            </a:r>
            <a:endParaRPr lang="en-US" sz="1600" dirty="0">
              <a:solidFill>
                <a:srgbClr val="990000"/>
              </a:solidFill>
            </a:endParaRPr>
          </a:p>
        </p:txBody>
      </p:sp>
      <p:sp>
        <p:nvSpPr>
          <p:cNvPr id="61" name="Text Box 30"/>
          <p:cNvSpPr txBox="1">
            <a:spLocks noChangeArrowheads="1"/>
          </p:cNvSpPr>
          <p:nvPr/>
        </p:nvSpPr>
        <p:spPr bwMode="auto">
          <a:xfrm>
            <a:off x="179388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006600"/>
                </a:solidFill>
              </a:rPr>
              <a:t>Typ-Parametrisierung</a:t>
            </a:r>
            <a:endParaRPr lang="en-US" sz="1600" dirty="0">
              <a:solidFill>
                <a:srgbClr val="006600"/>
              </a:solidFill>
            </a:endParaRPr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6767513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006600"/>
                </a:solidFill>
              </a:rPr>
              <a:t>Typ-Parametrisierung</a:t>
            </a:r>
            <a:endParaRPr lang="en-US" sz="1600" dirty="0">
              <a:solidFill>
                <a:srgbClr val="006600"/>
              </a:solidFill>
            </a:endParaRP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7483475" y="2439988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b="1" dirty="0" err="1" smtClean="0">
                <a:solidFill>
                  <a:srgbClr val="006600"/>
                </a:solidFill>
              </a:rPr>
              <a:t>Generizität</a:t>
            </a:r>
            <a:endParaRPr lang="en-US" sz="1800" b="1" dirty="0">
              <a:solidFill>
                <a:srgbClr val="006600"/>
              </a:solidFill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5862638" y="87312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b="1" dirty="0" err="1" smtClean="0">
                <a:solidFill>
                  <a:srgbClr val="990000"/>
                </a:solidFill>
              </a:rPr>
              <a:t>Vererbung</a:t>
            </a:r>
            <a:endParaRPr lang="en-US" sz="18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2115130" y="2715502"/>
            <a:ext cx="979054" cy="517237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Dynamisches Binden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 smtClean="0"/>
              <a:t>Was ist hier das Resultat (falls </a:t>
            </a:r>
            <a:r>
              <a:rPr lang="de-DE" i="1" dirty="0" err="1" smtClean="0">
                <a:solidFill>
                  <a:srgbClr val="3333FF"/>
                </a:solidFill>
              </a:rPr>
              <a:t>some_test</a:t>
            </a:r>
            <a:r>
              <a:rPr lang="de-DE" dirty="0" smtClean="0"/>
              <a:t>  wahr ist)?</a:t>
            </a:r>
          </a:p>
          <a:p>
            <a:pPr>
              <a:lnSpc>
                <a:spcPct val="90000"/>
              </a:lnSpc>
            </a:pPr>
            <a:endParaRPr lang="de-DE" sz="1400" dirty="0" smtClean="0"/>
          </a:p>
          <a:p>
            <a:pPr>
              <a:lnSpc>
                <a:spcPct val="90000"/>
              </a:lnSpc>
            </a:pPr>
            <a:r>
              <a:rPr lang="de-DE" dirty="0" smtClean="0"/>
              <a:t>	</a:t>
            </a:r>
            <a:r>
              <a:rPr lang="de-DE" b="1" dirty="0" err="1" smtClean="0">
                <a:solidFill>
                  <a:schemeClr val="accent2"/>
                </a:solidFill>
              </a:rPr>
              <a:t>if</a:t>
            </a:r>
            <a:r>
              <a:rPr lang="de-DE" dirty="0" smtClean="0"/>
              <a:t> </a:t>
            </a:r>
            <a:r>
              <a:rPr lang="de-DE" i="1" dirty="0" err="1" smtClean="0">
                <a:solidFill>
                  <a:srgbClr val="3333FF"/>
                </a:solidFill>
              </a:rPr>
              <a:t>some_test</a:t>
            </a:r>
            <a:r>
              <a:rPr lang="de-DE" dirty="0" smtClean="0"/>
              <a:t>  </a:t>
            </a:r>
            <a:r>
              <a:rPr lang="de-DE" b="1" dirty="0" err="1" smtClean="0">
                <a:solidFill>
                  <a:schemeClr val="accent2"/>
                </a:solidFill>
              </a:rPr>
              <a:t>then</a:t>
            </a:r>
            <a:endParaRPr lang="de-DE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 smtClean="0"/>
              <a:t>		</a:t>
            </a:r>
            <a:r>
              <a:rPr lang="de-DE" i="1" dirty="0" smtClean="0">
                <a:solidFill>
                  <a:srgbClr val="3333FF"/>
                </a:solidFill>
              </a:rPr>
              <a:t>p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smtClean="0">
                <a:solidFill>
                  <a:srgbClr val="3333FF"/>
                </a:solidFill>
              </a:rPr>
              <a:t>r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	</a:t>
            </a:r>
            <a:r>
              <a:rPr lang="de-DE" b="1" dirty="0" err="1" smtClean="0">
                <a:solidFill>
                  <a:schemeClr val="accent2"/>
                </a:solidFill>
              </a:rPr>
              <a:t>else</a:t>
            </a:r>
            <a:endParaRPr lang="de-DE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 smtClean="0"/>
              <a:t>		</a:t>
            </a:r>
            <a:r>
              <a:rPr lang="de-DE" i="1" dirty="0" smtClean="0">
                <a:solidFill>
                  <a:srgbClr val="3333FF"/>
                </a:solidFill>
              </a:rPr>
              <a:t>p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smtClean="0">
                <a:solidFill>
                  <a:srgbClr val="3333FF"/>
                </a:solidFill>
              </a:rPr>
              <a:t>t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	</a:t>
            </a:r>
            <a:r>
              <a:rPr lang="de-DE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70000"/>
              </a:lnSpc>
            </a:pPr>
            <a:r>
              <a:rPr lang="de-DE" dirty="0" smtClean="0">
                <a:solidFill>
                  <a:srgbClr val="3333FF"/>
                </a:solidFill>
              </a:rPr>
              <a:t>	</a:t>
            </a: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dirty="0" smtClean="0">
                <a:solidFill>
                  <a:srgbClr val="3333FF"/>
                </a:solidFill>
              </a:rPr>
              <a:t> :=   </a:t>
            </a:r>
            <a:r>
              <a:rPr lang="de-DE" i="1" dirty="0" err="1" smtClean="0">
                <a:solidFill>
                  <a:srgbClr val="3333FF"/>
                </a:solidFill>
              </a:rPr>
              <a:t>p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perimeter</a:t>
            </a:r>
            <a:r>
              <a:rPr lang="de-DE" dirty="0" smtClean="0">
                <a:solidFill>
                  <a:srgbClr val="3333FF"/>
                </a:solidFill>
              </a:rPr>
              <a:t/>
            </a:r>
            <a:br>
              <a:rPr lang="de-DE" dirty="0" smtClean="0">
                <a:solidFill>
                  <a:srgbClr val="3333FF"/>
                </a:solidFill>
              </a:rPr>
            </a:br>
            <a:endParaRPr lang="de-DE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 err="1" smtClean="0">
                <a:solidFill>
                  <a:srgbClr val="990000"/>
                </a:solidFill>
              </a:rPr>
              <a:t>Redefinition</a:t>
            </a:r>
            <a:r>
              <a:rPr lang="de-DE" dirty="0" smtClean="0"/>
              <a:t>: Eine Klasse kann ein geerbtes Feature ändern. Beispiel: </a:t>
            </a:r>
            <a:r>
              <a:rPr lang="de-DE" i="1" dirty="0" smtClean="0">
                <a:solidFill>
                  <a:srgbClr val="3333FF"/>
                </a:solidFill>
              </a:rPr>
              <a:t>RECTANGLE</a:t>
            </a:r>
            <a:r>
              <a:rPr lang="de-DE" dirty="0" smtClean="0"/>
              <a:t>  </a:t>
            </a:r>
            <a:r>
              <a:rPr lang="de-DE" dirty="0" err="1" smtClean="0"/>
              <a:t>redefiniert</a:t>
            </a:r>
            <a:r>
              <a:rPr lang="de-DE" dirty="0" smtClean="0"/>
              <a:t> </a:t>
            </a:r>
            <a:r>
              <a:rPr lang="de-DE" i="1" dirty="0" err="1" smtClean="0">
                <a:solidFill>
                  <a:srgbClr val="3333FF"/>
                </a:solidFill>
              </a:rPr>
              <a:t>perimeter</a:t>
            </a:r>
            <a:r>
              <a:rPr lang="de-DE" dirty="0" smtClean="0"/>
              <a:t> .</a:t>
            </a:r>
          </a:p>
          <a:p>
            <a:pPr>
              <a:lnSpc>
                <a:spcPct val="90000"/>
              </a:lnSpc>
            </a:pPr>
            <a:endParaRPr lang="de-DE" sz="900" dirty="0" smtClean="0"/>
          </a:p>
          <a:p>
            <a:pPr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Polymorphie</a:t>
            </a:r>
            <a:r>
              <a:rPr lang="de-DE" dirty="0" smtClean="0"/>
              <a:t>: </a:t>
            </a:r>
            <a:r>
              <a:rPr lang="de-DE" i="1" dirty="0" smtClean="0">
                <a:solidFill>
                  <a:srgbClr val="3333FF"/>
                </a:solidFill>
              </a:rPr>
              <a:t>p</a:t>
            </a:r>
            <a:r>
              <a:rPr lang="de-DE" dirty="0" smtClean="0"/>
              <a:t> kann zur Laufzeit mehrere Formen haben.</a:t>
            </a:r>
          </a:p>
          <a:p>
            <a:pPr>
              <a:lnSpc>
                <a:spcPct val="90000"/>
              </a:lnSpc>
            </a:pPr>
            <a:endParaRPr lang="de-DE" sz="900" dirty="0" smtClean="0"/>
          </a:p>
          <a:p>
            <a:pPr>
              <a:lnSpc>
                <a:spcPct val="70000"/>
              </a:lnSpc>
            </a:pPr>
            <a:r>
              <a:rPr lang="de-DE" dirty="0" smtClean="0">
                <a:solidFill>
                  <a:srgbClr val="990000"/>
                </a:solidFill>
              </a:rPr>
              <a:t>Dynamisches Binden</a:t>
            </a:r>
            <a:r>
              <a:rPr lang="de-DE" dirty="0" smtClean="0"/>
              <a:t>: Das Resultat von </a:t>
            </a:r>
            <a:r>
              <a:rPr lang="de-DE" i="1" dirty="0" err="1" smtClean="0">
                <a:solidFill>
                  <a:srgbClr val="3333FF"/>
                </a:solidFill>
              </a:rPr>
              <a:t>p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perimeter</a:t>
            </a:r>
            <a:r>
              <a:rPr lang="de-DE" dirty="0" smtClean="0"/>
              <a:t>  hängt vom der Laufzeitform von </a:t>
            </a:r>
            <a:r>
              <a:rPr lang="de-DE" i="1" dirty="0" smtClean="0">
                <a:solidFill>
                  <a:srgbClr val="3333FF"/>
                </a:solidFill>
              </a:rPr>
              <a:t>p</a:t>
            </a:r>
            <a:r>
              <a:rPr lang="de-DE" dirty="0" smtClean="0"/>
              <a:t> ab.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8" y="115888"/>
            <a:ext cx="8355012" cy="435655"/>
          </a:xfrm>
        </p:spPr>
        <p:txBody>
          <a:bodyPr/>
          <a:lstStyle/>
          <a:p>
            <a:pPr eaLnBrk="1" hangingPunct="1"/>
            <a:r>
              <a:rPr lang="de-DE" sz="2600" dirty="0" smtClean="0"/>
              <a:t>Definition: Dynamisches Binden (Dynamic </a:t>
            </a:r>
            <a:r>
              <a:rPr lang="de-DE" sz="2600" dirty="0" err="1" smtClean="0"/>
              <a:t>binding</a:t>
            </a:r>
            <a:r>
              <a:rPr lang="de-DE" sz="2600" dirty="0" smtClean="0"/>
              <a:t>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342312" cy="5113337"/>
          </a:xfrm>
        </p:spPr>
        <p:txBody>
          <a:bodyPr/>
          <a:lstStyle/>
          <a:p>
            <a:pPr marL="138113" indent="-15875" eaLnBrk="1" hangingPunct="1">
              <a:lnSpc>
                <a:spcPct val="90000"/>
              </a:lnSpc>
            </a:pPr>
            <a:endParaRPr lang="de-DE" dirty="0" smtClean="0"/>
          </a:p>
          <a:p>
            <a:pPr marL="138113" indent="-15875" eaLnBrk="1" hangingPunct="1">
              <a:lnSpc>
                <a:spcPct val="90000"/>
              </a:lnSpc>
            </a:pPr>
            <a:endParaRPr lang="de-DE" dirty="0" smtClean="0"/>
          </a:p>
          <a:p>
            <a:pPr marL="138113" indent="-15875" eaLnBrk="1" hangingPunct="1">
              <a:lnSpc>
                <a:spcPct val="90000"/>
              </a:lnSpc>
            </a:pPr>
            <a:r>
              <a:rPr lang="de-DE" b="1" dirty="0" smtClean="0">
                <a:solidFill>
                  <a:srgbClr val="990000"/>
                </a:solidFill>
              </a:rPr>
              <a:t>Dynamisches Binden</a:t>
            </a:r>
            <a:r>
              <a:rPr lang="de-DE" dirty="0" smtClean="0"/>
              <a:t> (eine semantische Regel):</a:t>
            </a:r>
          </a:p>
          <a:p>
            <a:pPr marL="1035051" lvl="1" indent="-15875">
              <a:lnSpc>
                <a:spcPct val="90000"/>
              </a:lnSpc>
            </a:pPr>
            <a:r>
              <a:rPr lang="de-DE" dirty="0" smtClean="0"/>
              <a:t> Jede Ausführung eines </a:t>
            </a:r>
            <a:r>
              <a:rPr lang="de-DE" dirty="0" err="1" smtClean="0"/>
              <a:t>Featureaufrufs</a:t>
            </a:r>
            <a:r>
              <a:rPr lang="de-DE" dirty="0" smtClean="0"/>
              <a:t> ruft das am besten zum Typ des Zielobjekts adaptierte Feature auf.</a:t>
            </a:r>
          </a:p>
          <a:p>
            <a:pPr marL="138113" indent="-15875" eaLnBrk="1" hangingPunct="1">
              <a:lnSpc>
                <a:spcPct val="90000"/>
              </a:lnSpc>
            </a:pPr>
            <a:endParaRPr lang="de-DE" dirty="0" smtClean="0"/>
          </a:p>
          <a:p>
            <a:pPr marL="138113" indent="-15875" eaLnBrk="1" hangingPunct="1">
              <a:lnSpc>
                <a:spcPct val="90000"/>
              </a:lnSpc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Binden und Typisierung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(Für einen Aufruf </a:t>
            </a:r>
            <a:r>
              <a:rPr lang="de-DE" i="1" dirty="0" err="1" smtClean="0">
                <a:solidFill>
                  <a:srgbClr val="3333FF"/>
                </a:solidFill>
              </a:rPr>
              <a:t>x</a:t>
            </a:r>
            <a:r>
              <a:rPr lang="de-DE" sz="1000" dirty="0" err="1" smtClean="0">
                <a:solidFill>
                  <a:srgbClr val="0000FF"/>
                </a:solidFill>
                <a:sym typeface="Wingdings" pitchFamily="2" charset="2"/>
              </a:rPr>
              <a:t></a:t>
            </a:r>
            <a:r>
              <a:rPr lang="de-DE" i="1" dirty="0" err="1" smtClean="0">
                <a:solidFill>
                  <a:srgbClr val="3333FF"/>
                </a:solidFill>
              </a:rPr>
              <a:t>f</a:t>
            </a:r>
            <a:r>
              <a:rPr lang="de-DE" dirty="0" smtClean="0"/>
              <a:t> )</a:t>
            </a:r>
            <a:endParaRPr lang="de-DE" dirty="0" smtClean="0">
              <a:solidFill>
                <a:srgbClr val="3333FF"/>
              </a:solidFill>
            </a:endParaRPr>
          </a:p>
          <a:p>
            <a:pPr marL="622300" indent="-355600"/>
            <a:endParaRPr lang="de-DE" dirty="0" smtClean="0"/>
          </a:p>
          <a:p>
            <a:r>
              <a:rPr lang="de-DE" dirty="0" smtClean="0"/>
              <a:t>Statische Typisierung: Die Garantie, dass es </a:t>
            </a:r>
            <a:r>
              <a:rPr lang="de-DE" dirty="0" smtClean="0">
                <a:solidFill>
                  <a:srgbClr val="C00000"/>
                </a:solidFill>
              </a:rPr>
              <a:t>mindestens eine Version </a:t>
            </a:r>
            <a:r>
              <a:rPr lang="de-DE" dirty="0" smtClean="0"/>
              <a:t>von </a:t>
            </a:r>
            <a:r>
              <a:rPr lang="de-DE" i="1" dirty="0" smtClean="0">
                <a:solidFill>
                  <a:srgbClr val="3333FF"/>
                </a:solidFill>
              </a:rPr>
              <a:t>f</a:t>
            </a:r>
            <a:r>
              <a:rPr lang="de-DE" dirty="0" smtClean="0"/>
              <a:t> gibt.</a:t>
            </a:r>
          </a:p>
          <a:p>
            <a:endParaRPr lang="de-DE" i="1" dirty="0" smtClean="0">
              <a:solidFill>
                <a:srgbClr val="3333FF"/>
              </a:solidFill>
            </a:endParaRPr>
          </a:p>
          <a:p>
            <a:r>
              <a:rPr lang="de-DE" dirty="0" smtClean="0"/>
              <a:t>Dynamisches Binden: Die Garantie, dass jeder Aufruf die  </a:t>
            </a:r>
            <a:r>
              <a:rPr lang="de-DE" dirty="0" smtClean="0">
                <a:solidFill>
                  <a:srgbClr val="C00000"/>
                </a:solidFill>
              </a:rPr>
              <a:t>geeignetste Version</a:t>
            </a:r>
            <a:r>
              <a:rPr lang="de-DE" dirty="0" smtClean="0"/>
              <a:t> von f aufruft.</a:t>
            </a:r>
            <a:endParaRPr lang="de-DE" i="1" dirty="0" smtClean="0">
              <a:solidFill>
                <a:srgbClr val="3333FF"/>
              </a:solidFill>
            </a:endParaRPr>
          </a:p>
          <a:p>
            <a:endParaRPr lang="de-DE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Ohne dynamisches Binden?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DE" sz="2800" dirty="0" smtClean="0"/>
              <a:t>	</a:t>
            </a:r>
            <a:r>
              <a:rPr lang="de-DE" sz="2800" i="1" dirty="0" err="1" smtClean="0">
                <a:solidFill>
                  <a:srgbClr val="3333FF"/>
                </a:solidFill>
              </a:rPr>
              <a:t>display</a:t>
            </a:r>
            <a:r>
              <a:rPr lang="de-DE" sz="2800" dirty="0" smtClean="0">
                <a:solidFill>
                  <a:srgbClr val="3333FF"/>
                </a:solidFill>
              </a:rPr>
              <a:t> (</a:t>
            </a:r>
            <a:r>
              <a:rPr lang="de-DE" sz="2800" i="1" dirty="0" smtClean="0">
                <a:solidFill>
                  <a:srgbClr val="3333FF"/>
                </a:solidFill>
              </a:rPr>
              <a:t>f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sz="2800" dirty="0" smtClean="0">
                <a:solidFill>
                  <a:srgbClr val="3333FF"/>
                </a:solidFill>
              </a:rPr>
              <a:t>:</a:t>
            </a:r>
            <a:r>
              <a:rPr lang="de-DE" sz="2000" dirty="0" smtClean="0">
                <a:solidFill>
                  <a:srgbClr val="3333FF"/>
                </a:solidFill>
              </a:rPr>
              <a:t> </a:t>
            </a:r>
            <a:r>
              <a:rPr lang="de-DE" sz="2800" i="1" dirty="0" smtClean="0">
                <a:solidFill>
                  <a:srgbClr val="3333FF"/>
                </a:solidFill>
              </a:rPr>
              <a:t>FIGURE</a:t>
            </a:r>
            <a:r>
              <a:rPr lang="de-DE" sz="1200" i="1" dirty="0" smtClean="0">
                <a:solidFill>
                  <a:srgbClr val="3333FF"/>
                </a:solidFill>
              </a:rPr>
              <a:t> </a:t>
            </a:r>
            <a:r>
              <a:rPr lang="de-DE" sz="2800" dirty="0" smtClean="0">
                <a:solidFill>
                  <a:srgbClr val="3333FF"/>
                </a:solidFill>
              </a:rPr>
              <a:t>)</a:t>
            </a:r>
            <a:endParaRPr lang="de-DE" sz="2800" b="1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DE" sz="2800" dirty="0" smtClean="0"/>
              <a:t>		</a:t>
            </a:r>
            <a:r>
              <a:rPr lang="de-DE" sz="2800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DE" sz="2800" dirty="0" smtClean="0"/>
              <a:t>			</a:t>
            </a:r>
            <a:r>
              <a:rPr lang="de-DE" sz="2800" b="1" dirty="0" err="1" smtClean="0">
                <a:solidFill>
                  <a:schemeClr val="accent2"/>
                </a:solidFill>
              </a:rPr>
              <a:t>if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rgbClr val="990000"/>
                </a:solidFill>
              </a:rPr>
              <a:t>“</a:t>
            </a:r>
            <a:r>
              <a:rPr lang="de-DE" sz="2800" i="1" dirty="0" smtClean="0">
                <a:solidFill>
                  <a:srgbClr val="990000"/>
                </a:solidFill>
              </a:rPr>
              <a:t>f</a:t>
            </a:r>
            <a:r>
              <a:rPr lang="de-DE" sz="2800" dirty="0" smtClean="0">
                <a:solidFill>
                  <a:srgbClr val="990000"/>
                </a:solidFill>
              </a:rPr>
              <a:t> ist ein </a:t>
            </a:r>
            <a:r>
              <a:rPr lang="de-DE" sz="2800" i="1" dirty="0" smtClean="0">
                <a:solidFill>
                  <a:srgbClr val="990000"/>
                </a:solidFill>
              </a:rPr>
              <a:t>CIRCLE”</a:t>
            </a:r>
            <a:r>
              <a:rPr lang="de-DE" sz="2800" dirty="0" smtClean="0">
                <a:solidFill>
                  <a:srgbClr val="990000"/>
                </a:solidFill>
              </a:rPr>
              <a:t> </a:t>
            </a:r>
            <a:r>
              <a:rPr lang="de-DE" sz="2800" b="1" dirty="0" err="1" smtClean="0">
                <a:solidFill>
                  <a:schemeClr val="accent2"/>
                </a:solidFill>
              </a:rPr>
              <a:t>then</a:t>
            </a:r>
            <a:r>
              <a:rPr lang="de-DE" sz="2800" dirty="0" smtClean="0"/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DE" sz="2800" dirty="0" smtClean="0"/>
              <a:t>				...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DE" sz="2800" dirty="0" smtClean="0"/>
              <a:t>			</a:t>
            </a:r>
            <a:r>
              <a:rPr lang="de-DE" sz="2800" b="1" dirty="0" err="1" smtClean="0">
                <a:solidFill>
                  <a:schemeClr val="accent2"/>
                </a:solidFill>
              </a:rPr>
              <a:t>elseif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rgbClr val="990000"/>
                </a:solidFill>
              </a:rPr>
              <a:t>“</a:t>
            </a:r>
            <a:r>
              <a:rPr lang="de-DE" sz="2800" i="1" dirty="0" smtClean="0">
                <a:solidFill>
                  <a:srgbClr val="990000"/>
                </a:solidFill>
              </a:rPr>
              <a:t>f</a:t>
            </a:r>
            <a:r>
              <a:rPr lang="de-DE" sz="2800" dirty="0" smtClean="0">
                <a:solidFill>
                  <a:srgbClr val="990000"/>
                </a:solidFill>
              </a:rPr>
              <a:t> ist ein </a:t>
            </a:r>
            <a:r>
              <a:rPr lang="de-DE" sz="2800" i="1" dirty="0" smtClean="0">
                <a:solidFill>
                  <a:srgbClr val="990000"/>
                </a:solidFill>
              </a:rPr>
              <a:t>POLYGON” </a:t>
            </a:r>
            <a:r>
              <a:rPr lang="de-DE" sz="2800" i="1" dirty="0" smtClean="0">
                <a:solidFill>
                  <a:srgbClr val="3333FF"/>
                </a:solidFill>
              </a:rPr>
              <a:t> </a:t>
            </a:r>
            <a:r>
              <a:rPr lang="de-DE" sz="2800" b="1" dirty="0" err="1" smtClean="0">
                <a:solidFill>
                  <a:schemeClr val="accent2"/>
                </a:solidFill>
              </a:rPr>
              <a:t>then</a:t>
            </a:r>
            <a:endParaRPr lang="de-DE" sz="2800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DE" sz="2800" dirty="0" smtClean="0"/>
              <a:t>				...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DE" sz="2800" dirty="0" smtClean="0"/>
              <a:t>			</a:t>
            </a:r>
            <a:r>
              <a:rPr lang="de-DE" sz="28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DE" sz="2000" b="1" dirty="0" smtClean="0">
                <a:solidFill>
                  <a:schemeClr val="accent2"/>
                </a:solidFill>
              </a:rPr>
              <a:t>	</a:t>
            </a:r>
            <a:r>
              <a:rPr lang="de-DE" sz="2800" b="1" dirty="0" smtClean="0">
                <a:solidFill>
                  <a:schemeClr val="accent2"/>
                </a:solidFill>
              </a:rPr>
              <a:t>	end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de-DE" sz="280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de-DE" sz="280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DE" sz="2800" dirty="0" smtClean="0"/>
              <a:t>Und ähnlich für alle Routinen!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de-DE" sz="280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DE" sz="2800" dirty="0" smtClean="0"/>
              <a:t>Lästig; muss immer wieder geändert werden, wenn es einen neuen Figurentyp gibt.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4294" y="115888"/>
            <a:ext cx="8353425" cy="435600"/>
          </a:xfrm>
        </p:spPr>
        <p:txBody>
          <a:bodyPr/>
          <a:lstStyle/>
          <a:p>
            <a:r>
              <a:rPr lang="de-DE" sz="2800" dirty="0" smtClean="0"/>
              <a:t>Mit Vererbung und zugehörigen Techniken</a:t>
            </a:r>
          </a:p>
        </p:txBody>
      </p:sp>
      <p:sp>
        <p:nvSpPr>
          <p:cNvPr id="146440" name="Text Box 8"/>
          <p:cNvSpPr txBox="1">
            <a:spLocks noChangeArrowheads="1"/>
          </p:cNvSpPr>
          <p:nvPr/>
        </p:nvSpPr>
        <p:spPr bwMode="auto">
          <a:xfrm>
            <a:off x="539750" y="1068388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err="1" smtClean="0">
                <a:latin typeface="+mn-lt"/>
              </a:rPr>
              <a:t>Mit</a:t>
            </a:r>
            <a:r>
              <a:rPr lang="en-US" dirty="0" smtClean="0">
                <a:latin typeface="+mn-lt"/>
              </a:rPr>
              <a:t>:</a:t>
            </a:r>
            <a:endParaRPr lang="en-US" dirty="0">
              <a:latin typeface="+mn-lt"/>
            </a:endParaRPr>
          </a:p>
        </p:txBody>
      </p:sp>
      <p:sp>
        <p:nvSpPr>
          <p:cNvPr id="146441" name="Text Box 9"/>
          <p:cNvSpPr txBox="1">
            <a:spLocks noChangeArrowheads="1"/>
          </p:cNvSpPr>
          <p:nvPr/>
        </p:nvSpPr>
        <p:spPr bwMode="auto">
          <a:xfrm>
            <a:off x="539750" y="3716338"/>
            <a:ext cx="2235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+mn-lt"/>
              </a:rPr>
              <a:t>Initialisieren</a:t>
            </a:r>
            <a:r>
              <a:rPr lang="en-US" dirty="0" smtClean="0">
                <a:latin typeface="+mn-lt"/>
              </a:rPr>
              <a:t>:</a:t>
            </a:r>
            <a:endParaRPr lang="en-US" dirty="0">
              <a:latin typeface="+mn-lt"/>
            </a:endParaRPr>
          </a:p>
        </p:txBody>
      </p:sp>
      <p:sp>
        <p:nvSpPr>
          <p:cNvPr id="146442" name="Text Box 10"/>
          <p:cNvSpPr txBox="1">
            <a:spLocks noChangeArrowheads="1"/>
          </p:cNvSpPr>
          <p:nvPr/>
        </p:nvSpPr>
        <p:spPr bwMode="auto">
          <a:xfrm>
            <a:off x="3924300" y="1125538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latin typeface="+mn-lt"/>
              </a:rPr>
              <a:t>und:</a:t>
            </a:r>
            <a:endParaRPr lang="en-US" dirty="0">
              <a:latin typeface="+mn-lt"/>
            </a:endParaRPr>
          </a:p>
        </p:txBody>
      </p:sp>
      <p:sp>
        <p:nvSpPr>
          <p:cNvPr id="146443" name="Text Box 11"/>
          <p:cNvSpPr txBox="1">
            <a:spLocks noChangeArrowheads="1"/>
          </p:cNvSpPr>
          <p:nvPr/>
        </p:nvSpPr>
        <p:spPr bwMode="auto">
          <a:xfrm>
            <a:off x="3995738" y="3500438"/>
            <a:ext cx="3455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990000"/>
                </a:solidFill>
                <a:latin typeface="+mn-lt"/>
              </a:rPr>
              <a:t>Danach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990000"/>
                </a:solidFill>
                <a:latin typeface="+mn-lt"/>
              </a:rPr>
              <a:t>einfach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:</a:t>
            </a:r>
            <a:endParaRPr lang="en-US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 bwMode="auto">
          <a:xfrm>
            <a:off x="652011" y="1629228"/>
            <a:ext cx="2330676" cy="1690915"/>
          </a:xfrm>
          <a:prstGeom prst="roundRect">
            <a:avLst>
              <a:gd name="adj" fmla="val 7063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180000" rIns="108000" rtlCol="0" anchor="t" anchorCtr="0">
            <a:noAutofit/>
          </a:bodyPr>
          <a:lstStyle/>
          <a:p>
            <a:pPr marL="0" lvl="1" indent="0" defTabSz="147638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de-DE" i="1" smtClean="0">
                <a:solidFill>
                  <a:srgbClr val="3333FF"/>
                </a:solidFill>
              </a:rPr>
              <a:t>f</a:t>
            </a:r>
            <a:r>
              <a:rPr lang="de-DE" sz="1800" i="1" smtClean="0">
                <a:solidFill>
                  <a:srgbClr val="3333FF"/>
                </a:solidFill>
              </a:rPr>
              <a:t> </a:t>
            </a:r>
            <a:r>
              <a:rPr lang="de-DE" smtClean="0">
                <a:solidFill>
                  <a:srgbClr val="3333FF"/>
                </a:solidFill>
              </a:rPr>
              <a:t>: </a:t>
            </a:r>
            <a:r>
              <a:rPr lang="de-DE" i="1" smtClean="0">
                <a:solidFill>
                  <a:srgbClr val="3333FF"/>
                </a:solidFill>
              </a:rPr>
              <a:t>FIGURE</a:t>
            </a:r>
          </a:p>
          <a:p>
            <a:pPr marL="0" lvl="1" indent="0" defTabSz="147638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de-DE" i="1" smtClean="0">
                <a:solidFill>
                  <a:srgbClr val="3333FF"/>
                </a:solidFill>
              </a:rPr>
              <a:t>c</a:t>
            </a:r>
            <a:r>
              <a:rPr lang="de-DE" sz="1800" i="1" smtClean="0">
                <a:solidFill>
                  <a:srgbClr val="3333FF"/>
                </a:solidFill>
              </a:rPr>
              <a:t> </a:t>
            </a:r>
            <a:r>
              <a:rPr lang="de-DE" smtClean="0">
                <a:solidFill>
                  <a:srgbClr val="3333FF"/>
                </a:solidFill>
              </a:rPr>
              <a:t>: </a:t>
            </a:r>
            <a:r>
              <a:rPr lang="de-DE" i="1" smtClean="0">
                <a:solidFill>
                  <a:srgbClr val="3333FF"/>
                </a:solidFill>
              </a:rPr>
              <a:t>CIRCLE</a:t>
            </a:r>
          </a:p>
          <a:p>
            <a:pPr marL="0" lvl="1" indent="0" defTabSz="147638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de-DE" i="1" smtClean="0">
                <a:solidFill>
                  <a:srgbClr val="3333FF"/>
                </a:solidFill>
              </a:rPr>
              <a:t>p</a:t>
            </a:r>
            <a:r>
              <a:rPr lang="de-DE" sz="1800" i="1" smtClean="0">
                <a:solidFill>
                  <a:srgbClr val="3333FF"/>
                </a:solidFill>
              </a:rPr>
              <a:t> </a:t>
            </a:r>
            <a:r>
              <a:rPr lang="de-DE" smtClean="0">
                <a:solidFill>
                  <a:srgbClr val="3333FF"/>
                </a:solidFill>
              </a:rPr>
              <a:t>: </a:t>
            </a:r>
            <a:r>
              <a:rPr lang="de-DE" i="1" smtClean="0">
                <a:solidFill>
                  <a:srgbClr val="3333FF"/>
                </a:solidFill>
              </a:rPr>
              <a:t>POLYGON</a:t>
            </a:r>
          </a:p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de-DE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7" name="Content Placeholder 15"/>
          <p:cNvSpPr txBox="1">
            <a:spLocks/>
          </p:cNvSpPr>
          <p:nvPr/>
        </p:nvSpPr>
        <p:spPr bwMode="auto">
          <a:xfrm>
            <a:off x="4004811" y="1651000"/>
            <a:ext cx="3451904" cy="1146628"/>
          </a:xfrm>
          <a:prstGeom prst="roundRect">
            <a:avLst>
              <a:gd name="adj" fmla="val 7063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vert="horz" wrap="square" lIns="180000" tIns="45720" rIns="10800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70000"/>
              </a:lnSpc>
              <a:spcBef>
                <a:spcPct val="0"/>
              </a:spcBef>
            </a:pP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create</a:t>
            </a:r>
            <a:r>
              <a:rPr lang="en-US" dirty="0" smtClean="0">
                <a:latin typeface="+mn-lt"/>
              </a:rPr>
              <a:t> 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c</a:t>
            </a:r>
            <a:r>
              <a:rPr lang="en-US" sz="4400" dirty="0" err="1" smtClean="0">
                <a:solidFill>
                  <a:srgbClr val="3333FF"/>
                </a:solidFill>
                <a:latin typeface="+mn-lt"/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make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 (...)</a:t>
            </a:r>
          </a:p>
          <a:p>
            <a:pPr marL="0" lvl="1">
              <a:lnSpc>
                <a:spcPct val="70000"/>
              </a:lnSpc>
              <a:spcBef>
                <a:spcPct val="0"/>
              </a:spcBef>
            </a:pP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create</a:t>
            </a:r>
            <a:r>
              <a:rPr lang="en-US" dirty="0" smtClean="0">
                <a:latin typeface="+mn-lt"/>
              </a:rPr>
              <a:t> 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p</a:t>
            </a:r>
            <a:r>
              <a:rPr lang="en-US" sz="4400" dirty="0" err="1" smtClean="0">
                <a:solidFill>
                  <a:srgbClr val="3333FF"/>
                </a:solidFill>
                <a:latin typeface="+mn-lt"/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make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 (...)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8" name="Content Placeholder 15"/>
          <p:cNvSpPr txBox="1">
            <a:spLocks/>
          </p:cNvSpPr>
          <p:nvPr/>
        </p:nvSpPr>
        <p:spPr bwMode="auto">
          <a:xfrm>
            <a:off x="652011" y="4263570"/>
            <a:ext cx="2461303" cy="1897743"/>
          </a:xfrm>
          <a:prstGeom prst="roundRect">
            <a:avLst>
              <a:gd name="adj" fmla="val 7063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vert="horz" wrap="square" lIns="180000" tIns="45720" rIns="10800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90000"/>
              </a:lnSpc>
              <a:spcBef>
                <a:spcPct val="0"/>
              </a:spcBef>
            </a:pP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if</a:t>
            </a:r>
            <a:r>
              <a:rPr lang="en-US" dirty="0" smtClean="0">
                <a:latin typeface="+mn-lt"/>
              </a:rPr>
              <a:t> ... 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then</a:t>
            </a:r>
            <a:r>
              <a:rPr lang="en-US" dirty="0" smtClean="0">
                <a:latin typeface="+mn-lt"/>
              </a:rPr>
              <a:t> </a:t>
            </a:r>
          </a:p>
          <a:p>
            <a:pPr marL="457200" lvl="3">
              <a:lnSpc>
                <a:spcPct val="90000"/>
              </a:lnSpc>
              <a:spcBef>
                <a:spcPct val="0"/>
              </a:spcBef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f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 :=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c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ct val="0"/>
              </a:spcBef>
            </a:pP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else</a:t>
            </a:r>
            <a:r>
              <a:rPr lang="en-US" dirty="0" smtClean="0">
                <a:latin typeface="+mn-lt"/>
              </a:rPr>
              <a:t> </a:t>
            </a:r>
          </a:p>
          <a:p>
            <a:pPr marL="457200" lvl="3">
              <a:lnSpc>
                <a:spcPct val="90000"/>
              </a:lnSpc>
              <a:spcBef>
                <a:spcPct val="0"/>
              </a:spcBef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f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 :=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p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ct val="0"/>
              </a:spcBef>
            </a:pP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end</a:t>
            </a:r>
            <a:endParaRPr lang="en-US" dirty="0" smtClean="0">
              <a:latin typeface="+mn-lt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9" name="Content Placeholder 15"/>
          <p:cNvSpPr txBox="1">
            <a:spLocks/>
          </p:cNvSpPr>
          <p:nvPr/>
        </p:nvSpPr>
        <p:spPr bwMode="auto">
          <a:xfrm>
            <a:off x="4169228" y="4045857"/>
            <a:ext cx="4423787" cy="2235200"/>
          </a:xfrm>
          <a:prstGeom prst="roundRect">
            <a:avLst>
              <a:gd name="adj" fmla="val 7063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vert="horz" wrap="square" lIns="180000" tIns="45720" rIns="10800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70000"/>
              </a:lnSpc>
              <a:spcBef>
                <a:spcPct val="0"/>
              </a:spcBef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</a:t>
            </a:r>
            <a:r>
              <a:rPr lang="en-US" sz="4000" dirty="0" err="1" smtClean="0">
                <a:solidFill>
                  <a:srgbClr val="3333FF"/>
                </a:solidFill>
                <a:latin typeface="+mn-lt"/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move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 (...)</a:t>
            </a:r>
          </a:p>
          <a:p>
            <a:pPr marL="0" lvl="1">
              <a:lnSpc>
                <a:spcPct val="70000"/>
              </a:lnSpc>
              <a:spcBef>
                <a:spcPct val="0"/>
              </a:spcBef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</a:t>
            </a:r>
            <a:r>
              <a:rPr lang="en-US" sz="4000" dirty="0" err="1" smtClean="0">
                <a:solidFill>
                  <a:srgbClr val="3333FF"/>
                </a:solidFill>
                <a:latin typeface="+mn-lt"/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rotate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 (...)</a:t>
            </a:r>
          </a:p>
          <a:p>
            <a:pPr marL="0" lvl="1">
              <a:lnSpc>
                <a:spcPct val="70000"/>
              </a:lnSpc>
              <a:spcBef>
                <a:spcPct val="0"/>
              </a:spcBef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</a:t>
            </a:r>
            <a:r>
              <a:rPr lang="en-US" sz="4000" i="1" dirty="0" err="1" smtClean="0">
                <a:solidFill>
                  <a:srgbClr val="3333FF"/>
                </a:solidFill>
                <a:latin typeface="+mn-lt"/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display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 (...)</a:t>
            </a:r>
          </a:p>
          <a:p>
            <a:pPr marL="457200" lvl="2">
              <a:spcBef>
                <a:spcPct val="0"/>
              </a:spcBef>
            </a:pPr>
            <a:r>
              <a:rPr lang="en-US" dirty="0" smtClean="0">
                <a:solidFill>
                  <a:srgbClr val="990000"/>
                </a:solidFill>
                <a:latin typeface="+mn-lt"/>
              </a:rPr>
              <a:t>-- und so </a:t>
            </a:r>
            <a:r>
              <a:rPr lang="en-US" dirty="0" err="1" smtClean="0">
                <a:solidFill>
                  <a:srgbClr val="990000"/>
                </a:solidFill>
                <a:latin typeface="+mn-lt"/>
              </a:rPr>
              <a:t>weiter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990000"/>
                </a:solidFill>
                <a:latin typeface="+mn-lt"/>
              </a:rPr>
              <a:t>für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+mn-lt"/>
              </a:rPr>
            </a:br>
            <a:r>
              <a:rPr lang="en-US" dirty="0" smtClean="0">
                <a:solidFill>
                  <a:srgbClr val="990000"/>
                </a:solidFill>
                <a:latin typeface="+mn-lt"/>
              </a:rPr>
              <a:t>-- </a:t>
            </a:r>
            <a:r>
              <a:rPr lang="en-US" dirty="0" err="1" smtClean="0">
                <a:solidFill>
                  <a:srgbClr val="990000"/>
                </a:solidFill>
                <a:latin typeface="+mn-lt"/>
              </a:rPr>
              <a:t>jede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Operation von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f</a:t>
            </a:r>
            <a:r>
              <a:rPr lang="en-US" i="1" dirty="0" smtClean="0">
                <a:solidFill>
                  <a:srgbClr val="006400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!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1" grpId="0"/>
      <p:bldP spid="146442" grpId="2"/>
      <p:bldP spid="146443" grpId="0"/>
      <p:bldP spid="17" grpId="0" animBg="1"/>
      <p:bldP spid="18" grpId="0" animBg="1"/>
      <p:bldP spid="1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Vererbung: Zusammenfassung 1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990000"/>
              </a:buClr>
              <a:buSzPct val="80000"/>
            </a:pPr>
            <a:r>
              <a:rPr lang="de-DE" dirty="0" smtClean="0"/>
              <a:t>Typenmechanismus:  Erlaubt es, Datenabstraktionen zu klassifizieren.</a:t>
            </a:r>
          </a:p>
          <a:p>
            <a:pPr>
              <a:buClr>
                <a:srgbClr val="990000"/>
              </a:buClr>
              <a:buSzPct val="80000"/>
            </a:pPr>
            <a:endParaRPr lang="de-DE" dirty="0" smtClean="0"/>
          </a:p>
          <a:p>
            <a:pPr>
              <a:buClr>
                <a:srgbClr val="990000"/>
              </a:buClr>
              <a:buSzPct val="80000"/>
            </a:pPr>
            <a:r>
              <a:rPr lang="de-DE" dirty="0" smtClean="0"/>
              <a:t>Modul-Mechanismus:  Erlaubt es, neue Klassen als Erweiterung von existierenden Klassen zu erstellen.</a:t>
            </a:r>
          </a:p>
          <a:p>
            <a:pPr>
              <a:buClr>
                <a:srgbClr val="990000"/>
              </a:buClr>
              <a:buSzPct val="80000"/>
            </a:pPr>
            <a:endParaRPr lang="de-DE" dirty="0" smtClean="0"/>
          </a:p>
          <a:p>
            <a:pPr>
              <a:buClr>
                <a:srgbClr val="990000"/>
              </a:buClr>
              <a:buSzPct val="80000"/>
            </a:pPr>
            <a:r>
              <a:rPr lang="de-DE" dirty="0" smtClean="0"/>
              <a:t>Polymorphie: Flexibilität </a:t>
            </a:r>
            <a:r>
              <a:rPr lang="de-DE" i="1" dirty="0" smtClean="0">
                <a:solidFill>
                  <a:srgbClr val="990000"/>
                </a:solidFill>
              </a:rPr>
              <a:t>mit</a:t>
            </a:r>
            <a:r>
              <a:rPr lang="de-DE" dirty="0" smtClean="0"/>
              <a:t> Typ-Sicherheit.</a:t>
            </a:r>
          </a:p>
          <a:p>
            <a:pPr>
              <a:buClr>
                <a:srgbClr val="990000"/>
              </a:buClr>
              <a:buSzPct val="80000"/>
            </a:pPr>
            <a:endParaRPr lang="de-DE" dirty="0" smtClean="0"/>
          </a:p>
          <a:p>
            <a:pPr>
              <a:buClr>
                <a:srgbClr val="990000"/>
              </a:buClr>
              <a:buSzPct val="80000"/>
            </a:pPr>
            <a:r>
              <a:rPr lang="de-DE" dirty="0" smtClean="0"/>
              <a:t>Dynamisches Binden: Automatische Adaption der Operation auf das Ziel für modularere Softwarearchitekturen.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Redefinition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872" y="789421"/>
            <a:ext cx="8424862" cy="5749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449263" algn="l"/>
              </a:tabLst>
            </a:pPr>
            <a:r>
              <a:rPr lang="de-DE" sz="20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2000" b="1" dirty="0" smtClean="0">
                <a:solidFill>
                  <a:schemeClr val="accent2"/>
                </a:solidFill>
              </a:rPr>
              <a:t> </a:t>
            </a:r>
            <a:r>
              <a:rPr lang="de-DE" sz="2000" b="1" dirty="0" err="1" smtClean="0">
                <a:solidFill>
                  <a:schemeClr val="accent2"/>
                </a:solidFill>
              </a:rPr>
              <a:t>class</a:t>
            </a:r>
            <a:r>
              <a:rPr lang="de-DE" sz="2000" i="1" dirty="0" smtClean="0"/>
              <a:t> </a:t>
            </a:r>
            <a:r>
              <a:rPr lang="de-DE" sz="2000" i="1" dirty="0" smtClean="0">
                <a:solidFill>
                  <a:srgbClr val="3333FF"/>
                </a:solidFill>
              </a:rPr>
              <a:t>MOVING</a:t>
            </a:r>
            <a:r>
              <a:rPr lang="de-DE" sz="2000" i="1" dirty="0" smtClean="0"/>
              <a:t>  </a:t>
            </a:r>
            <a:r>
              <a:rPr lang="de-DE" sz="2000" b="1" dirty="0" err="1" smtClean="0">
                <a:solidFill>
                  <a:schemeClr val="accent2"/>
                </a:solidFill>
              </a:rPr>
              <a:t>feature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449263" algn="l"/>
              </a:tabLst>
            </a:pPr>
            <a:r>
              <a:rPr lang="de-DE" sz="1800" b="1" dirty="0" smtClean="0">
                <a:solidFill>
                  <a:srgbClr val="3333FF"/>
                </a:solidFill>
              </a:rPr>
              <a:t>	</a:t>
            </a:r>
            <a:r>
              <a:rPr lang="de-DE" sz="2000" i="1" dirty="0" err="1" smtClean="0">
                <a:solidFill>
                  <a:srgbClr val="3333FF"/>
                </a:solidFill>
              </a:rPr>
              <a:t>origin</a:t>
            </a:r>
            <a:r>
              <a:rPr lang="de-DE" sz="1050" i="1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>
                <a:solidFill>
                  <a:srgbClr val="3333FF"/>
                </a:solidFill>
              </a:rPr>
              <a:t>:</a:t>
            </a:r>
            <a:r>
              <a:rPr lang="de-DE" sz="2000" b="1" dirty="0" smtClean="0">
                <a:solidFill>
                  <a:srgbClr val="3333FF"/>
                </a:solidFill>
              </a:rPr>
              <a:t> </a:t>
            </a:r>
            <a:r>
              <a:rPr lang="de-DE" sz="2000" i="1" dirty="0" smtClean="0">
                <a:solidFill>
                  <a:srgbClr val="3333FF"/>
                </a:solidFill>
              </a:rPr>
              <a:t>COORDINATE</a:t>
            </a:r>
          </a:p>
          <a:p>
            <a:pPr eaLnBrk="1" hangingPunct="1">
              <a:lnSpc>
                <a:spcPct val="80000"/>
              </a:lnSpc>
              <a:tabLst>
                <a:tab pos="449263" algn="l"/>
              </a:tabLst>
            </a:pPr>
            <a:r>
              <a:rPr lang="de-DE" sz="1800" b="1" dirty="0" smtClean="0">
                <a:solidFill>
                  <a:srgbClr val="3333FF"/>
                </a:solidFill>
              </a:rPr>
              <a:t>	</a:t>
            </a:r>
            <a:r>
              <a:rPr lang="de-DE" sz="2000" i="1" dirty="0" err="1" smtClean="0">
                <a:solidFill>
                  <a:srgbClr val="3333FF"/>
                </a:solidFill>
              </a:rPr>
              <a:t>destination</a:t>
            </a:r>
            <a:r>
              <a:rPr lang="de-DE" sz="1050" i="1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>
                <a:solidFill>
                  <a:srgbClr val="3333FF"/>
                </a:solidFill>
              </a:rPr>
              <a:t>:</a:t>
            </a:r>
            <a:r>
              <a:rPr lang="de-DE" sz="2000" b="1" dirty="0" smtClean="0">
                <a:solidFill>
                  <a:srgbClr val="3333FF"/>
                </a:solidFill>
              </a:rPr>
              <a:t> </a:t>
            </a:r>
            <a:r>
              <a:rPr lang="de-DE" sz="2000" i="1" dirty="0" smtClean="0">
                <a:solidFill>
                  <a:srgbClr val="3333FF"/>
                </a:solidFill>
              </a:rPr>
              <a:t>COORDINATE</a:t>
            </a:r>
          </a:p>
          <a:p>
            <a:pPr eaLnBrk="1" hangingPunct="1">
              <a:lnSpc>
                <a:spcPct val="80000"/>
              </a:lnSpc>
              <a:tabLst>
                <a:tab pos="449263" algn="l"/>
              </a:tabLst>
            </a:pPr>
            <a:r>
              <a:rPr lang="de-DE" sz="1800" b="1" dirty="0" smtClean="0">
                <a:solidFill>
                  <a:srgbClr val="3333FF"/>
                </a:solidFill>
              </a:rPr>
              <a:t>	</a:t>
            </a:r>
            <a:r>
              <a:rPr lang="de-DE" sz="2000" i="1" dirty="0" err="1" smtClean="0">
                <a:solidFill>
                  <a:srgbClr val="3333FF"/>
                </a:solidFill>
              </a:rPr>
              <a:t>position</a:t>
            </a:r>
            <a:r>
              <a:rPr lang="de-DE" sz="1050" i="1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>
                <a:solidFill>
                  <a:srgbClr val="3333FF"/>
                </a:solidFill>
              </a:rPr>
              <a:t>:</a:t>
            </a:r>
            <a:r>
              <a:rPr lang="de-DE" sz="1800" b="1" dirty="0" smtClean="0">
                <a:solidFill>
                  <a:srgbClr val="3333FF"/>
                </a:solidFill>
              </a:rPr>
              <a:t> </a:t>
            </a:r>
            <a:r>
              <a:rPr lang="de-DE" sz="2000" i="1" dirty="0" smtClean="0">
                <a:solidFill>
                  <a:srgbClr val="3333FF"/>
                </a:solidFill>
              </a:rPr>
              <a:t>COORDINATE</a:t>
            </a:r>
          </a:p>
          <a:p>
            <a:pPr eaLnBrk="1" hangingPunct="1">
              <a:lnSpc>
                <a:spcPct val="80000"/>
              </a:lnSpc>
              <a:tabLst>
                <a:tab pos="449263" algn="l"/>
              </a:tabLst>
            </a:pPr>
            <a:r>
              <a:rPr lang="de-DE" sz="1800" i="1" dirty="0" smtClean="0">
                <a:solidFill>
                  <a:srgbClr val="3333FF"/>
                </a:solidFill>
              </a:rPr>
              <a:t>	</a:t>
            </a:r>
            <a:r>
              <a:rPr lang="de-DE" sz="2000" i="1" dirty="0" err="1" smtClean="0">
                <a:solidFill>
                  <a:srgbClr val="3333FF"/>
                </a:solidFill>
              </a:rPr>
              <a:t>polycursor</a:t>
            </a:r>
            <a:r>
              <a:rPr lang="de-DE" sz="1050" i="1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>
                <a:solidFill>
                  <a:srgbClr val="3333FF"/>
                </a:solidFill>
              </a:rPr>
              <a:t>:</a:t>
            </a:r>
            <a:r>
              <a:rPr lang="de-DE" sz="1800" dirty="0" smtClean="0">
                <a:solidFill>
                  <a:srgbClr val="3333FF"/>
                </a:solidFill>
              </a:rPr>
              <a:t> </a:t>
            </a:r>
            <a:r>
              <a:rPr lang="de-DE" sz="2000" i="1" dirty="0" smtClean="0">
                <a:solidFill>
                  <a:srgbClr val="3333FF"/>
                </a:solidFill>
              </a:rPr>
              <a:t>LIST </a:t>
            </a:r>
            <a:r>
              <a:rPr lang="de-DE" sz="2000" dirty="0" smtClean="0">
                <a:solidFill>
                  <a:srgbClr val="3333FF"/>
                </a:solidFill>
              </a:rPr>
              <a:t>[</a:t>
            </a:r>
            <a:r>
              <a:rPr lang="de-DE" sz="2000" i="1" dirty="0" smtClean="0">
                <a:solidFill>
                  <a:srgbClr val="3333FF"/>
                </a:solidFill>
              </a:rPr>
              <a:t>COORDINATE</a:t>
            </a:r>
            <a:r>
              <a:rPr lang="de-DE" sz="2000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>
              <a:lnSpc>
                <a:spcPct val="80000"/>
              </a:lnSpc>
              <a:spcBef>
                <a:spcPct val="45000"/>
              </a:spcBef>
              <a:tabLst>
                <a:tab pos="449263" algn="l"/>
              </a:tabLst>
            </a:pPr>
            <a:r>
              <a:rPr lang="de-DE" sz="1800" dirty="0" smtClean="0">
                <a:solidFill>
                  <a:srgbClr val="3333FF"/>
                </a:solidFill>
              </a:rPr>
              <a:t>	</a:t>
            </a:r>
            <a:r>
              <a:rPr lang="de-DE" sz="2000" i="1" dirty="0" err="1" smtClean="0">
                <a:solidFill>
                  <a:srgbClr val="3333FF"/>
                </a:solidFill>
              </a:rPr>
              <a:t>update_coordinates</a:t>
            </a:r>
            <a:endParaRPr lang="de-DE" sz="2000" b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45000"/>
              </a:spcBef>
              <a:tabLst>
                <a:tab pos="449263" algn="l"/>
              </a:tabLst>
            </a:pPr>
            <a:r>
              <a:rPr lang="de-DE" sz="2000" dirty="0" smtClean="0"/>
              <a:t>			</a:t>
            </a:r>
            <a:r>
              <a:rPr lang="de-DE" sz="2000" dirty="0" smtClean="0">
                <a:solidFill>
                  <a:srgbClr val="990000"/>
                </a:solidFill>
              </a:rPr>
              <a:t>-- Ursprung und Destination updaten.</a:t>
            </a:r>
          </a:p>
          <a:p>
            <a:pPr eaLnBrk="1" hangingPunct="1">
              <a:lnSpc>
                <a:spcPct val="80000"/>
              </a:lnSpc>
              <a:spcBef>
                <a:spcPct val="45000"/>
              </a:spcBef>
              <a:tabLst>
                <a:tab pos="449263" algn="l"/>
              </a:tabLst>
            </a:pPr>
            <a:r>
              <a:rPr lang="de-DE" sz="2000" dirty="0" smtClean="0"/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do</a:t>
            </a:r>
          </a:p>
          <a:p>
            <a:pPr eaLnBrk="1" hangingPunct="1">
              <a:lnSpc>
                <a:spcPct val="80000"/>
              </a:lnSpc>
              <a:spcBef>
                <a:spcPct val="45000"/>
              </a:spcBef>
              <a:tabLst>
                <a:tab pos="449263" algn="l"/>
              </a:tabLst>
            </a:pPr>
            <a:r>
              <a:rPr lang="de-DE" sz="1800" dirty="0" smtClean="0"/>
              <a:t>			</a:t>
            </a:r>
            <a:r>
              <a:rPr lang="de-DE" sz="2000" dirty="0" smtClean="0">
                <a:solidFill>
                  <a:srgbClr val="990000"/>
                </a:solidFill>
              </a:rPr>
              <a:t>[…]</a:t>
            </a:r>
          </a:p>
          <a:p>
            <a:pPr eaLnBrk="1" hangingPunct="1">
              <a:lnSpc>
                <a:spcPct val="80000"/>
              </a:lnSpc>
              <a:spcBef>
                <a:spcPct val="45000"/>
              </a:spcBef>
              <a:tabLst>
                <a:tab pos="449263" algn="l"/>
              </a:tabLst>
            </a:pPr>
            <a:r>
              <a:rPr lang="de-DE" sz="2000" dirty="0" smtClean="0">
                <a:solidFill>
                  <a:srgbClr val="3333FF"/>
                </a:solidFill>
              </a:rPr>
              <a:t>			</a:t>
            </a:r>
            <a:r>
              <a:rPr lang="de-DE" sz="2000" i="1" dirty="0" err="1" smtClean="0">
                <a:solidFill>
                  <a:srgbClr val="3333FF"/>
                </a:solidFill>
              </a:rPr>
              <a:t>origin</a:t>
            </a:r>
            <a:r>
              <a:rPr lang="de-DE" sz="2000" i="1" dirty="0" smtClean="0">
                <a:solidFill>
                  <a:srgbClr val="3333FF"/>
                </a:solidFill>
              </a:rPr>
              <a:t> := </a:t>
            </a:r>
            <a:r>
              <a:rPr lang="de-DE" sz="2000" i="1" dirty="0" err="1" smtClean="0">
                <a:solidFill>
                  <a:srgbClr val="3333FF"/>
                </a:solidFill>
              </a:rPr>
              <a:t>destination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30000"/>
              </a:lnSpc>
              <a:spcBef>
                <a:spcPct val="45000"/>
              </a:spcBef>
              <a:tabLst>
                <a:tab pos="449263" algn="l"/>
              </a:tabLst>
            </a:pPr>
            <a:r>
              <a:rPr lang="de-DE" sz="2000" i="1" dirty="0" smtClean="0">
                <a:solidFill>
                  <a:srgbClr val="3333FF"/>
                </a:solidFill>
              </a:rPr>
              <a:t>			</a:t>
            </a:r>
            <a:r>
              <a:rPr lang="de-DE" sz="2000" i="1" dirty="0" err="1" smtClean="0">
                <a:solidFill>
                  <a:srgbClr val="3333FF"/>
                </a:solidFill>
              </a:rPr>
              <a:t>polycursor</a:t>
            </a:r>
            <a:r>
              <a:rPr lang="de-DE" sz="3200" i="1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forth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30000"/>
              </a:lnSpc>
              <a:spcBef>
                <a:spcPct val="45000"/>
              </a:spcBef>
              <a:tabLst>
                <a:tab pos="449263" algn="l"/>
              </a:tabLst>
            </a:pPr>
            <a:r>
              <a:rPr lang="de-DE" sz="2000" i="1" dirty="0" smtClean="0">
                <a:solidFill>
                  <a:srgbClr val="3333FF"/>
                </a:solidFill>
              </a:rPr>
              <a:t>			</a:t>
            </a:r>
            <a:r>
              <a:rPr lang="de-DE" sz="2000" i="1" dirty="0" err="1" smtClean="0">
                <a:solidFill>
                  <a:srgbClr val="3333FF"/>
                </a:solidFill>
              </a:rPr>
              <a:t>destination</a:t>
            </a:r>
            <a:r>
              <a:rPr lang="de-DE" sz="2000" i="1" dirty="0" smtClean="0">
                <a:solidFill>
                  <a:srgbClr val="3333FF"/>
                </a:solidFill>
              </a:rPr>
              <a:t> := </a:t>
            </a:r>
            <a:r>
              <a:rPr lang="de-DE" sz="2000" i="1" dirty="0" err="1" smtClean="0">
                <a:solidFill>
                  <a:srgbClr val="3333FF"/>
                </a:solidFill>
              </a:rPr>
              <a:t>polycursor</a:t>
            </a:r>
            <a:r>
              <a:rPr lang="de-DE" sz="3200" i="1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item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45000"/>
              </a:spcBef>
              <a:tabLst>
                <a:tab pos="449263" algn="l"/>
              </a:tabLst>
            </a:pPr>
            <a:r>
              <a:rPr lang="de-DE" sz="2000" i="1" dirty="0" smtClean="0">
                <a:solidFill>
                  <a:srgbClr val="3333FF"/>
                </a:solidFill>
              </a:rPr>
              <a:t>			</a:t>
            </a:r>
            <a:r>
              <a:rPr lang="de-DE" sz="2000" dirty="0" smtClean="0">
                <a:solidFill>
                  <a:srgbClr val="990000"/>
                </a:solidFill>
              </a:rPr>
              <a:t>[…]</a:t>
            </a:r>
          </a:p>
          <a:p>
            <a:pPr eaLnBrk="1" hangingPunct="1">
              <a:lnSpc>
                <a:spcPct val="80000"/>
              </a:lnSpc>
              <a:spcBef>
                <a:spcPct val="45000"/>
              </a:spcBef>
              <a:tabLst>
                <a:tab pos="449263" algn="l"/>
              </a:tabLst>
            </a:pPr>
            <a:r>
              <a:rPr lang="de-DE" sz="2000" dirty="0" smtClean="0"/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  <a:endParaRPr lang="de-DE" sz="2000" dirty="0" smtClean="0"/>
          </a:p>
          <a:p>
            <a:pPr eaLnBrk="1" hangingPunct="1">
              <a:lnSpc>
                <a:spcPct val="80000"/>
              </a:lnSpc>
              <a:spcBef>
                <a:spcPct val="45000"/>
              </a:spcBef>
              <a:tabLst>
                <a:tab pos="449263" algn="l"/>
              </a:tabLst>
            </a:pPr>
            <a:r>
              <a:rPr lang="de-DE" sz="2000" dirty="0" smtClean="0">
                <a:solidFill>
                  <a:srgbClr val="3333FF"/>
                </a:solidFill>
              </a:rPr>
              <a:t>	</a:t>
            </a:r>
            <a:r>
              <a:rPr lang="de-DE" sz="2000" dirty="0" smtClean="0">
                <a:solidFill>
                  <a:srgbClr val="990000"/>
                </a:solidFill>
              </a:rPr>
              <a:t>[…]	</a:t>
            </a:r>
            <a:endParaRPr lang="de-DE" sz="2000" b="1" dirty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70000"/>
              </a:lnSpc>
              <a:tabLst>
                <a:tab pos="449263" algn="l"/>
              </a:tabLst>
            </a:pP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6475385" y="2279092"/>
            <a:ext cx="21975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i="1" dirty="0" err="1" smtClean="0">
                <a:solidFill>
                  <a:srgbClr val="3333FF"/>
                </a:solidFill>
                <a:latin typeface="+mn-lt"/>
              </a:rPr>
              <a:t>polycursor</a:t>
            </a:r>
            <a:r>
              <a:rPr lang="en-US" sz="2800" dirty="0" err="1" smtClean="0">
                <a:solidFill>
                  <a:srgbClr val="3333FF"/>
                </a:solidFill>
                <a:latin typeface="+mn-lt"/>
              </a:rPr>
              <a:t>.</a:t>
            </a:r>
            <a:r>
              <a:rPr lang="en-US" sz="1800" i="1" dirty="0" err="1" smtClean="0">
                <a:solidFill>
                  <a:srgbClr val="3333FF"/>
                </a:solidFill>
                <a:latin typeface="+mn-lt"/>
              </a:rPr>
              <a:t>i_th</a:t>
            </a: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(</a:t>
            </a:r>
            <a:r>
              <a:rPr lang="en-US" sz="1800" i="1" dirty="0" err="1">
                <a:solidFill>
                  <a:srgbClr val="3333FF"/>
                </a:solidFill>
                <a:latin typeface="+mn-lt"/>
              </a:rPr>
              <a:t>i</a:t>
            </a:r>
            <a:r>
              <a:rPr lang="en-US" sz="1800" dirty="0">
                <a:solidFill>
                  <a:srgbClr val="3333FF"/>
                </a:solidFill>
                <a:latin typeface="+mn-lt"/>
              </a:rPr>
              <a:t>)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6265272" y="4012056"/>
            <a:ext cx="26293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i="1" dirty="0" err="1">
                <a:solidFill>
                  <a:srgbClr val="3333FF"/>
                </a:solidFill>
                <a:latin typeface="+mn-lt"/>
              </a:rPr>
              <a:t>polycursor</a:t>
            </a:r>
            <a:r>
              <a:rPr lang="en-US" sz="2800" dirty="0" err="1">
                <a:solidFill>
                  <a:srgbClr val="3333FF"/>
                </a:solidFill>
                <a:latin typeface="+mn-lt"/>
              </a:rPr>
              <a:t>.</a:t>
            </a:r>
            <a:r>
              <a:rPr lang="en-US" sz="1800" i="1" dirty="0" err="1">
                <a:solidFill>
                  <a:srgbClr val="3333FF"/>
                </a:solidFill>
                <a:latin typeface="+mn-lt"/>
              </a:rPr>
              <a:t>i_th</a:t>
            </a:r>
            <a:r>
              <a:rPr lang="en-US" sz="1800" dirty="0">
                <a:solidFill>
                  <a:srgbClr val="3333FF"/>
                </a:solidFill>
                <a:latin typeface="+mn-lt"/>
              </a:rPr>
              <a:t> (</a:t>
            </a:r>
            <a:r>
              <a:rPr lang="en-US" sz="1800" i="1" dirty="0" err="1">
                <a:solidFill>
                  <a:srgbClr val="3333FF"/>
                </a:solidFill>
                <a:latin typeface="+mn-lt"/>
              </a:rPr>
              <a:t>i</a:t>
            </a:r>
            <a:r>
              <a:rPr lang="en-US" sz="1800" dirty="0">
                <a:solidFill>
                  <a:srgbClr val="3333FF"/>
                </a:solidFill>
                <a:latin typeface="+mn-lt"/>
              </a:rPr>
              <a:t> + 1)</a:t>
            </a: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6479585" y="3302443"/>
            <a:ext cx="276225" cy="78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 flipH="1">
            <a:off x="7484473" y="2903981"/>
            <a:ext cx="542925" cy="592137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H="1" flipV="1">
            <a:off x="6658973" y="3200843"/>
            <a:ext cx="271462" cy="784225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flipH="1">
            <a:off x="6936785" y="3886643"/>
            <a:ext cx="1001713" cy="100013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H="1">
            <a:off x="7927385" y="3691381"/>
            <a:ext cx="741363" cy="196850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8035335" y="2913506"/>
            <a:ext cx="627063" cy="784225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7" name="AutoShape 11"/>
          <p:cNvSpPr>
            <a:spLocks noChangeArrowheads="1"/>
          </p:cNvSpPr>
          <p:nvPr/>
        </p:nvSpPr>
        <p:spPr bwMode="auto">
          <a:xfrm>
            <a:off x="7393985" y="3399281"/>
            <a:ext cx="182563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20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6846298" y="3888231"/>
            <a:ext cx="182562" cy="195262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20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7852773" y="3789806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20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30" name="AutoShape 10"/>
          <p:cNvSpPr>
            <a:spLocks noChangeArrowheads="1"/>
          </p:cNvSpPr>
          <p:nvPr/>
        </p:nvSpPr>
        <p:spPr bwMode="auto">
          <a:xfrm>
            <a:off x="7946435" y="2811906"/>
            <a:ext cx="180975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20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31" name="AutoShape 12"/>
          <p:cNvSpPr>
            <a:spLocks noChangeArrowheads="1"/>
          </p:cNvSpPr>
          <p:nvPr/>
        </p:nvSpPr>
        <p:spPr bwMode="auto">
          <a:xfrm>
            <a:off x="6570073" y="3105593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200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32" name="AutoShape 13"/>
          <p:cNvSpPr>
            <a:spLocks noChangeArrowheads="1"/>
          </p:cNvSpPr>
          <p:nvPr/>
        </p:nvSpPr>
        <p:spPr bwMode="auto">
          <a:xfrm>
            <a:off x="8573498" y="3580256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2000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Redefinition 2: LINE_VEHICLE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744257"/>
            <a:ext cx="8713788" cy="5113337"/>
          </a:xfrm>
        </p:spPr>
        <p:txBody>
          <a:bodyPr/>
          <a:lstStyle/>
          <a:p>
            <a:pPr defTabSz="449263" eaLnBrk="1" hangingPunct="1">
              <a:lnSpc>
                <a:spcPct val="90000"/>
              </a:lnSpc>
            </a:pP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b="1" dirty="0" smtClean="0">
                <a:solidFill>
                  <a:schemeClr val="accent2"/>
                </a:solidFill>
              </a:rPr>
              <a:t> </a:t>
            </a:r>
            <a:r>
              <a:rPr lang="de-DE" sz="1800" b="1" dirty="0" err="1" smtClean="0">
                <a:solidFill>
                  <a:schemeClr val="accent2"/>
                </a:solidFill>
              </a:rPr>
              <a:t>class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LINE_VEHICLE</a:t>
            </a:r>
            <a:r>
              <a:rPr lang="de-DE" sz="1800" i="1" dirty="0" smtClean="0"/>
              <a:t>  </a:t>
            </a:r>
            <a:r>
              <a:rPr lang="de-DE" sz="1800" b="1" dirty="0" err="1" smtClean="0">
                <a:solidFill>
                  <a:schemeClr val="accent2"/>
                </a:solidFill>
              </a:rPr>
              <a:t>inherit</a:t>
            </a:r>
            <a:endParaRPr lang="de-DE" sz="1800" dirty="0" smtClean="0"/>
          </a:p>
          <a:p>
            <a:pPr defTabSz="449263" eaLnBrk="1" hangingPunct="1">
              <a:lnSpc>
                <a:spcPct val="90000"/>
              </a:lnSpc>
            </a:pPr>
            <a:r>
              <a:rPr lang="de-DE" sz="1800" i="1" dirty="0" smtClean="0"/>
              <a:t>	</a:t>
            </a:r>
            <a:r>
              <a:rPr lang="de-DE" sz="1800" i="1" dirty="0" smtClean="0">
                <a:solidFill>
                  <a:srgbClr val="3333FF"/>
                </a:solidFill>
              </a:rPr>
              <a:t>VEHICLE</a:t>
            </a:r>
          </a:p>
          <a:p>
            <a:pPr defTabSz="449263" eaLnBrk="1" hangingPunct="1">
              <a:lnSpc>
                <a:spcPct val="90000"/>
              </a:lnSpc>
            </a:pPr>
            <a:r>
              <a:rPr lang="de-DE" sz="1800" i="1" dirty="0" smtClean="0">
                <a:solidFill>
                  <a:srgbClr val="3333FF"/>
                </a:solidFill>
              </a:rPr>
              <a:t>		</a:t>
            </a:r>
            <a:r>
              <a:rPr lang="de-DE" sz="1800" b="1" dirty="0" err="1" smtClean="0">
                <a:solidFill>
                  <a:schemeClr val="accent2"/>
                </a:solidFill>
              </a:rPr>
              <a:t>redefine</a:t>
            </a:r>
            <a:r>
              <a:rPr lang="de-DE" sz="1800" i="1" dirty="0" smtClean="0"/>
              <a:t> </a:t>
            </a:r>
            <a:r>
              <a:rPr lang="de-DE" sz="1800" i="1" dirty="0" err="1" smtClean="0">
                <a:solidFill>
                  <a:srgbClr val="3333FF"/>
                </a:solidFill>
              </a:rPr>
              <a:t>update_coordinates</a:t>
            </a:r>
            <a:r>
              <a:rPr lang="de-DE" sz="1800" i="1" dirty="0" smtClean="0"/>
              <a:t> 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</a:p>
          <a:p>
            <a:pPr defTabSz="449263" eaLnBrk="1" hangingPunct="1">
              <a:lnSpc>
                <a:spcPct val="90000"/>
              </a:lnSpc>
            </a:pPr>
            <a:r>
              <a:rPr lang="de-DE" sz="1800" b="1" dirty="0" err="1" smtClean="0">
                <a:solidFill>
                  <a:schemeClr val="accent2"/>
                </a:solidFill>
              </a:rPr>
              <a:t>feature</a:t>
            </a:r>
            <a:endParaRPr lang="de-DE" sz="1800" b="1" dirty="0" smtClean="0">
              <a:solidFill>
                <a:schemeClr val="accent2"/>
              </a:solidFill>
            </a:endParaRPr>
          </a:p>
          <a:p>
            <a:pPr defTabSz="449263" eaLnBrk="1" hangingPunct="1">
              <a:lnSpc>
                <a:spcPct val="70000"/>
              </a:lnSpc>
              <a:spcBef>
                <a:spcPct val="45000"/>
              </a:spcBef>
            </a:pPr>
            <a:r>
              <a:rPr lang="de-DE" sz="1800" i="1" dirty="0" smtClean="0">
                <a:solidFill>
                  <a:srgbClr val="006400"/>
                </a:solidFill>
              </a:rPr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linecursor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>
                <a:solidFill>
                  <a:srgbClr val="3333FF"/>
                </a:solidFill>
              </a:rPr>
              <a:t>: </a:t>
            </a:r>
            <a:r>
              <a:rPr lang="de-DE" sz="1800" i="1" dirty="0" smtClean="0">
                <a:solidFill>
                  <a:srgbClr val="3333FF"/>
                </a:solidFill>
              </a:rPr>
              <a:t>LINE_CURSOR</a:t>
            </a:r>
            <a:r>
              <a:rPr lang="de-DE" sz="1800" dirty="0" smtClean="0">
                <a:solidFill>
                  <a:srgbClr val="3333FF"/>
                </a:solidFill>
              </a:rPr>
              <a:t> </a:t>
            </a:r>
            <a:r>
              <a:rPr lang="de-DE" sz="1800" b="1" dirty="0" smtClean="0">
                <a:solidFill>
                  <a:srgbClr val="3333FF"/>
                </a:solidFill>
              </a:rPr>
              <a:t>	</a:t>
            </a:r>
          </a:p>
          <a:p>
            <a:pPr defTabSz="449263" eaLnBrk="1" hangingPunct="1">
              <a:lnSpc>
                <a:spcPct val="70000"/>
              </a:lnSpc>
              <a:spcBef>
                <a:spcPct val="45000"/>
              </a:spcBef>
            </a:pPr>
            <a:r>
              <a:rPr lang="de-DE" sz="1800" i="1" dirty="0" smtClean="0">
                <a:solidFill>
                  <a:srgbClr val="3333FF"/>
                </a:solidFill>
              </a:rPr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update_coordinates</a:t>
            </a:r>
            <a:r>
              <a:rPr lang="de-DE" sz="1800" dirty="0" smtClean="0">
                <a:solidFill>
                  <a:srgbClr val="3333FF"/>
                </a:solidFill>
              </a:rPr>
              <a:t> </a:t>
            </a:r>
            <a:endParaRPr lang="de-DE" sz="1800" b="1" dirty="0" smtClean="0">
              <a:solidFill>
                <a:srgbClr val="3333FF"/>
              </a:solidFill>
            </a:endParaRPr>
          </a:p>
          <a:p>
            <a:pPr defTabSz="449263" eaLnBrk="1" hangingPunct="1">
              <a:lnSpc>
                <a:spcPct val="70000"/>
              </a:lnSpc>
              <a:spcBef>
                <a:spcPct val="45000"/>
              </a:spcBef>
            </a:pPr>
            <a:r>
              <a:rPr lang="de-DE" sz="1800" dirty="0" smtClean="0"/>
              <a:t>			</a:t>
            </a:r>
            <a:r>
              <a:rPr lang="de-DE" sz="1800" dirty="0" smtClean="0">
                <a:solidFill>
                  <a:srgbClr val="990000"/>
                </a:solidFill>
              </a:rPr>
              <a:t>-- Ursprung und Destination updaten.</a:t>
            </a:r>
          </a:p>
          <a:p>
            <a:pPr defTabSz="449263" eaLnBrk="1" hangingPunct="1">
              <a:lnSpc>
                <a:spcPct val="70000"/>
              </a:lnSpc>
              <a:spcBef>
                <a:spcPct val="45000"/>
              </a:spcBef>
            </a:pPr>
            <a:r>
              <a:rPr lang="de-DE" sz="1800" dirty="0" smtClean="0"/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do</a:t>
            </a:r>
          </a:p>
          <a:p>
            <a:pPr defTabSz="449263" eaLnBrk="1" hangingPunct="1">
              <a:lnSpc>
                <a:spcPct val="70000"/>
              </a:lnSpc>
              <a:spcBef>
                <a:spcPct val="45000"/>
              </a:spcBef>
            </a:pPr>
            <a:r>
              <a:rPr lang="de-DE" sz="1800" b="1" dirty="0" smtClean="0">
                <a:solidFill>
                  <a:schemeClr val="accent2"/>
                </a:solidFill>
              </a:rPr>
              <a:t>			</a:t>
            </a:r>
            <a:r>
              <a:rPr lang="de-DE" sz="1800" dirty="0" smtClean="0">
                <a:solidFill>
                  <a:srgbClr val="990000"/>
                </a:solidFill>
              </a:rPr>
              <a:t>[…]</a:t>
            </a:r>
          </a:p>
          <a:p>
            <a:pPr defTabSz="449263" eaLnBrk="1" hangingPunct="1">
              <a:lnSpc>
                <a:spcPct val="70000"/>
              </a:lnSpc>
              <a:spcBef>
                <a:spcPct val="45000"/>
              </a:spcBef>
            </a:pPr>
            <a:r>
              <a:rPr lang="de-DE" sz="1800" b="1" dirty="0" smtClean="0">
                <a:solidFill>
                  <a:schemeClr val="accent2"/>
                </a:solidFill>
              </a:rPr>
              <a:t>			</a:t>
            </a:r>
            <a:r>
              <a:rPr lang="de-DE" sz="1800" i="1" dirty="0" err="1" smtClean="0">
                <a:solidFill>
                  <a:srgbClr val="3333FF"/>
                </a:solidFill>
              </a:rPr>
              <a:t>origin</a:t>
            </a:r>
            <a:r>
              <a:rPr lang="de-DE" sz="1800" i="1" dirty="0" smtClean="0">
                <a:solidFill>
                  <a:srgbClr val="3333FF"/>
                </a:solidFill>
              </a:rPr>
              <a:t> := </a:t>
            </a:r>
            <a:r>
              <a:rPr lang="de-DE" sz="1800" i="1" dirty="0" err="1" smtClean="0">
                <a:solidFill>
                  <a:srgbClr val="3333FF"/>
                </a:solidFill>
              </a:rPr>
              <a:t>destination</a:t>
            </a:r>
            <a:endParaRPr lang="de-DE" sz="1800" i="1" dirty="0" smtClean="0">
              <a:solidFill>
                <a:srgbClr val="3333FF"/>
              </a:solidFill>
            </a:endParaRPr>
          </a:p>
          <a:p>
            <a:pPr defTabSz="449263" eaLnBrk="1" hangingPunct="1">
              <a:lnSpc>
                <a:spcPct val="40000"/>
              </a:lnSpc>
              <a:spcBef>
                <a:spcPct val="45000"/>
              </a:spcBef>
            </a:pPr>
            <a:r>
              <a:rPr lang="de-DE" sz="1800" i="1" dirty="0" smtClean="0">
                <a:solidFill>
                  <a:srgbClr val="3333FF"/>
                </a:solidFill>
              </a:rPr>
              <a:t>			</a:t>
            </a:r>
            <a:r>
              <a:rPr lang="de-DE" sz="1800" i="1" dirty="0" err="1" smtClean="0">
                <a:solidFill>
                  <a:srgbClr val="3333FF"/>
                </a:solidFill>
              </a:rPr>
              <a:t>polycursor</a:t>
            </a:r>
            <a:r>
              <a:rPr lang="de-DE" i="1" dirty="0" err="1" smtClean="0">
                <a:solidFill>
                  <a:srgbClr val="3333FF"/>
                </a:solidFill>
              </a:rPr>
              <a:t>.</a:t>
            </a:r>
            <a:r>
              <a:rPr lang="de-DE" sz="1800" i="1" dirty="0" err="1" smtClean="0">
                <a:solidFill>
                  <a:srgbClr val="3333FF"/>
                </a:solidFill>
              </a:rPr>
              <a:t>forth</a:t>
            </a:r>
            <a:endParaRPr lang="de-DE" sz="1800" i="1" dirty="0" smtClean="0">
              <a:solidFill>
                <a:srgbClr val="3333FF"/>
              </a:solidFill>
            </a:endParaRPr>
          </a:p>
          <a:p>
            <a:pPr defTabSz="449263" eaLnBrk="1" hangingPunct="1">
              <a:lnSpc>
                <a:spcPct val="50000"/>
              </a:lnSpc>
              <a:spcBef>
                <a:spcPct val="45000"/>
              </a:spcBef>
            </a:pPr>
            <a:r>
              <a:rPr lang="de-DE" sz="1800" i="1" dirty="0" smtClean="0">
                <a:solidFill>
                  <a:srgbClr val="3333FF"/>
                </a:solidFill>
              </a:rPr>
              <a:t>			</a:t>
            </a:r>
            <a:r>
              <a:rPr lang="de-DE" sz="1800" b="1" dirty="0" err="1" smtClean="0">
                <a:solidFill>
                  <a:schemeClr val="accent2"/>
                </a:solidFill>
              </a:rPr>
              <a:t>if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1800" i="1" dirty="0" err="1" smtClean="0">
                <a:solidFill>
                  <a:srgbClr val="3333FF"/>
                </a:solidFill>
              </a:rPr>
              <a:t>polycursor</a:t>
            </a:r>
            <a:r>
              <a:rPr lang="de-DE" i="1" dirty="0" err="1" smtClean="0">
                <a:solidFill>
                  <a:srgbClr val="3333FF"/>
                </a:solidFill>
              </a:rPr>
              <a:t>.</a:t>
            </a:r>
            <a:r>
              <a:rPr lang="de-DE" sz="1800" i="1" dirty="0" err="1" smtClean="0">
                <a:solidFill>
                  <a:srgbClr val="3333FF"/>
                </a:solidFill>
              </a:rPr>
              <a:t>after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1800" b="1" dirty="0" err="1" smtClean="0">
                <a:solidFill>
                  <a:schemeClr val="accent2"/>
                </a:solidFill>
              </a:rPr>
              <a:t>then</a:t>
            </a:r>
            <a:endParaRPr lang="de-DE" sz="1800" b="1" dirty="0" smtClean="0">
              <a:solidFill>
                <a:schemeClr val="accent2"/>
              </a:solidFill>
            </a:endParaRPr>
          </a:p>
          <a:p>
            <a:pPr defTabSz="449263" eaLnBrk="1" hangingPunct="1">
              <a:lnSpc>
                <a:spcPct val="40000"/>
              </a:lnSpc>
              <a:spcBef>
                <a:spcPct val="45000"/>
              </a:spcBef>
            </a:pPr>
            <a:r>
              <a:rPr lang="de-DE" sz="1800" i="1" dirty="0" smtClean="0">
                <a:solidFill>
                  <a:srgbClr val="3333FF"/>
                </a:solidFill>
              </a:rPr>
              <a:t>				</a:t>
            </a:r>
            <a:r>
              <a:rPr lang="de-DE" sz="1800" i="1" dirty="0" err="1" smtClean="0">
                <a:solidFill>
                  <a:srgbClr val="3333FF"/>
                </a:solidFill>
              </a:rPr>
              <a:t>linecursor</a:t>
            </a:r>
            <a:r>
              <a:rPr lang="de-DE" i="1" dirty="0" err="1" smtClean="0">
                <a:solidFill>
                  <a:srgbClr val="3333FF"/>
                </a:solidFill>
              </a:rPr>
              <a:t>.</a:t>
            </a:r>
            <a:r>
              <a:rPr lang="de-DE" sz="1800" i="1" dirty="0" err="1" smtClean="0">
                <a:solidFill>
                  <a:srgbClr val="3333FF"/>
                </a:solidFill>
              </a:rPr>
              <a:t>forth</a:t>
            </a:r>
            <a:endParaRPr lang="de-DE" sz="1800" i="1" dirty="0" smtClean="0">
              <a:solidFill>
                <a:srgbClr val="3333FF"/>
              </a:solidFill>
            </a:endParaRPr>
          </a:p>
          <a:p>
            <a:pPr defTabSz="449263" eaLnBrk="1" hangingPunct="1">
              <a:lnSpc>
                <a:spcPct val="40000"/>
              </a:lnSpc>
              <a:spcBef>
                <a:spcPct val="45000"/>
              </a:spcBef>
            </a:pPr>
            <a:r>
              <a:rPr lang="de-DE" sz="1800" i="1" dirty="0" smtClean="0">
                <a:solidFill>
                  <a:srgbClr val="3333FF"/>
                </a:solidFill>
              </a:rPr>
              <a:t>				</a:t>
            </a:r>
            <a:r>
              <a:rPr lang="de-DE" sz="1800" b="1" dirty="0" err="1" smtClean="0">
                <a:solidFill>
                  <a:schemeClr val="accent2"/>
                </a:solidFill>
              </a:rPr>
              <a:t>create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1800" i="1" dirty="0" err="1" smtClean="0">
                <a:solidFill>
                  <a:srgbClr val="3333FF"/>
                </a:solidFill>
              </a:rPr>
              <a:t>polycursor</a:t>
            </a:r>
            <a:r>
              <a:rPr lang="de-DE" i="1" dirty="0" err="1" smtClean="0">
                <a:solidFill>
                  <a:srgbClr val="3333FF"/>
                </a:solidFill>
              </a:rPr>
              <a:t>.</a:t>
            </a:r>
            <a:r>
              <a:rPr lang="de-DE" sz="1800" i="1" dirty="0" err="1" smtClean="0">
                <a:solidFill>
                  <a:srgbClr val="3333FF"/>
                </a:solidFill>
              </a:rPr>
              <a:t>make</a:t>
            </a:r>
            <a:r>
              <a:rPr lang="de-DE" sz="1800" i="1" dirty="0" smtClean="0">
                <a:solidFill>
                  <a:srgbClr val="3333FF"/>
                </a:solidFill>
              </a:rPr>
              <a:t> (</a:t>
            </a:r>
            <a:r>
              <a:rPr lang="de-DE" sz="1800" i="1" dirty="0" err="1" smtClean="0">
                <a:solidFill>
                  <a:srgbClr val="3333FF"/>
                </a:solidFill>
              </a:rPr>
              <a:t>linecursor.item.polypoints</a:t>
            </a:r>
            <a:r>
              <a:rPr lang="de-DE" sz="1800" i="1" dirty="0" smtClean="0">
                <a:solidFill>
                  <a:srgbClr val="3333FF"/>
                </a:solidFill>
              </a:rPr>
              <a:t>)</a:t>
            </a:r>
          </a:p>
          <a:p>
            <a:pPr defTabSz="449263" eaLnBrk="1" hangingPunct="1">
              <a:lnSpc>
                <a:spcPct val="40000"/>
              </a:lnSpc>
              <a:spcBef>
                <a:spcPct val="45000"/>
              </a:spcBef>
            </a:pPr>
            <a:r>
              <a:rPr lang="de-DE" sz="1800" i="1" dirty="0" smtClean="0">
                <a:solidFill>
                  <a:srgbClr val="3333FF"/>
                </a:solidFill>
              </a:rPr>
              <a:t>				</a:t>
            </a:r>
            <a:r>
              <a:rPr lang="de-DE" sz="1800" i="1" dirty="0" err="1" smtClean="0">
                <a:solidFill>
                  <a:srgbClr val="3333FF"/>
                </a:solidFill>
              </a:rPr>
              <a:t>polycursor</a:t>
            </a:r>
            <a:r>
              <a:rPr lang="de-DE" i="1" dirty="0" err="1" smtClean="0">
                <a:solidFill>
                  <a:srgbClr val="3333FF"/>
                </a:solidFill>
              </a:rPr>
              <a:t>.</a:t>
            </a:r>
            <a:r>
              <a:rPr lang="de-DE" sz="1800" i="1" dirty="0" err="1" smtClean="0">
                <a:solidFill>
                  <a:srgbClr val="3333FF"/>
                </a:solidFill>
              </a:rPr>
              <a:t>start</a:t>
            </a:r>
            <a:endParaRPr lang="de-DE" sz="1800" i="1" dirty="0" smtClean="0">
              <a:solidFill>
                <a:srgbClr val="3333FF"/>
              </a:solidFill>
            </a:endParaRPr>
          </a:p>
          <a:p>
            <a:pPr defTabSz="449263" eaLnBrk="1" hangingPunct="1">
              <a:lnSpc>
                <a:spcPct val="70000"/>
              </a:lnSpc>
              <a:spcBef>
                <a:spcPct val="45000"/>
              </a:spcBef>
            </a:pPr>
            <a:r>
              <a:rPr lang="de-DE" sz="1800" i="1" dirty="0" smtClean="0">
                <a:solidFill>
                  <a:srgbClr val="3333FF"/>
                </a:solidFill>
              </a:rPr>
              <a:t>			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</a:p>
          <a:p>
            <a:pPr defTabSz="449263" eaLnBrk="1" hangingPunct="1">
              <a:lnSpc>
                <a:spcPct val="40000"/>
              </a:lnSpc>
              <a:spcBef>
                <a:spcPct val="45000"/>
              </a:spcBef>
            </a:pPr>
            <a:r>
              <a:rPr lang="de-DE" sz="1800" i="1" dirty="0" smtClean="0">
                <a:solidFill>
                  <a:srgbClr val="3333FF"/>
                </a:solidFill>
              </a:rPr>
              <a:t>			</a:t>
            </a:r>
            <a:r>
              <a:rPr lang="de-DE" sz="1800" i="1" dirty="0" err="1" smtClean="0">
                <a:solidFill>
                  <a:srgbClr val="3333FF"/>
                </a:solidFill>
              </a:rPr>
              <a:t>destination</a:t>
            </a:r>
            <a:r>
              <a:rPr lang="de-DE" sz="1800" i="1" dirty="0" smtClean="0">
                <a:solidFill>
                  <a:srgbClr val="3333FF"/>
                </a:solidFill>
              </a:rPr>
              <a:t> := </a:t>
            </a:r>
            <a:r>
              <a:rPr lang="de-DE" sz="1800" i="1" dirty="0" err="1" smtClean="0">
                <a:solidFill>
                  <a:srgbClr val="3333FF"/>
                </a:solidFill>
              </a:rPr>
              <a:t>polycursor</a:t>
            </a:r>
            <a:r>
              <a:rPr lang="de-DE" i="1" dirty="0" err="1" smtClean="0">
                <a:solidFill>
                  <a:srgbClr val="3333FF"/>
                </a:solidFill>
              </a:rPr>
              <a:t>.</a:t>
            </a:r>
            <a:r>
              <a:rPr lang="de-DE" sz="1800" i="1" dirty="0" err="1" smtClean="0">
                <a:solidFill>
                  <a:srgbClr val="3333FF"/>
                </a:solidFill>
              </a:rPr>
              <a:t>item</a:t>
            </a:r>
            <a:endParaRPr lang="de-DE" sz="1800" i="1" dirty="0" smtClean="0">
              <a:solidFill>
                <a:srgbClr val="3333FF"/>
              </a:solidFill>
            </a:endParaRPr>
          </a:p>
          <a:p>
            <a:pPr defTabSz="449263" eaLnBrk="1" hangingPunct="1">
              <a:lnSpc>
                <a:spcPct val="70000"/>
              </a:lnSpc>
              <a:spcBef>
                <a:spcPct val="45000"/>
              </a:spcBef>
            </a:pPr>
            <a:r>
              <a:rPr lang="de-DE" sz="1800" dirty="0" smtClean="0"/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</a:p>
          <a:p>
            <a:pPr defTabSz="449263" eaLnBrk="1" hangingPunct="1">
              <a:lnSpc>
                <a:spcPct val="90000"/>
              </a:lnSpc>
            </a:pPr>
            <a:r>
              <a:rPr lang="de-DE" sz="1800" dirty="0" smtClean="0"/>
              <a:t> </a:t>
            </a: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6215063" y="1338263"/>
            <a:ext cx="18335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 dirty="0" err="1">
                <a:solidFill>
                  <a:srgbClr val="3333FF"/>
                </a:solidFill>
                <a:latin typeface="+mn-lt"/>
              </a:rPr>
              <a:t>polycursor.i_th</a:t>
            </a:r>
            <a:r>
              <a:rPr lang="en-US" sz="1600" i="1" dirty="0">
                <a:solidFill>
                  <a:srgbClr val="3333FF"/>
                </a:solidFill>
                <a:latin typeface="+mn-lt"/>
              </a:rPr>
              <a:t>(</a:t>
            </a:r>
            <a:r>
              <a:rPr lang="en-US" sz="1600" i="1" dirty="0" err="1">
                <a:solidFill>
                  <a:srgbClr val="3333FF"/>
                </a:solidFill>
                <a:latin typeface="+mn-lt"/>
              </a:rPr>
              <a:t>i</a:t>
            </a:r>
            <a:r>
              <a:rPr lang="en-US" sz="1600" i="1" dirty="0">
                <a:solidFill>
                  <a:srgbClr val="3333FF"/>
                </a:solidFill>
                <a:latin typeface="+mn-lt"/>
              </a:rPr>
              <a:t>)</a:t>
            </a:r>
            <a:endParaRPr lang="en-US" sz="16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6392863" y="2544763"/>
            <a:ext cx="23987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solidFill>
                  <a:srgbClr val="3333FF"/>
                </a:solidFill>
                <a:latin typeface="+mn-lt"/>
              </a:rPr>
              <a:t>polycursor.i_th</a:t>
            </a:r>
            <a:r>
              <a:rPr lang="en-US" sz="1600">
                <a:solidFill>
                  <a:srgbClr val="3333FF"/>
                </a:solidFill>
                <a:latin typeface="+mn-lt"/>
              </a:rPr>
              <a:t> (</a:t>
            </a:r>
            <a:r>
              <a:rPr lang="en-US" sz="1600" i="1">
                <a:solidFill>
                  <a:srgbClr val="3333FF"/>
                </a:solidFill>
                <a:latin typeface="+mn-lt"/>
              </a:rPr>
              <a:t>i</a:t>
            </a:r>
            <a:r>
              <a:rPr lang="en-US" sz="1600">
                <a:solidFill>
                  <a:srgbClr val="3333FF"/>
                </a:solidFill>
                <a:latin typeface="+mn-lt"/>
              </a:rPr>
              <a:t> + 1)</a:t>
            </a:r>
          </a:p>
        </p:txBody>
      </p:sp>
      <p:sp>
        <p:nvSpPr>
          <p:cNvPr id="27655" name="Line 14"/>
          <p:cNvSpPr>
            <a:spLocks noChangeShapeType="1"/>
          </p:cNvSpPr>
          <p:nvPr/>
        </p:nvSpPr>
        <p:spPr bwMode="auto">
          <a:xfrm>
            <a:off x="6607175" y="1835150"/>
            <a:ext cx="276225" cy="78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H="1">
            <a:off x="7612063" y="1436688"/>
            <a:ext cx="542925" cy="592137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 flipV="1">
            <a:off x="6786563" y="1733550"/>
            <a:ext cx="271462" cy="784225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 flipH="1">
            <a:off x="7064375" y="2419350"/>
            <a:ext cx="1001713" cy="100013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 flipH="1">
            <a:off x="8054975" y="2224088"/>
            <a:ext cx="741363" cy="196850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8162925" y="1446213"/>
            <a:ext cx="627063" cy="784225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7661" name="AutoShape 11"/>
          <p:cNvSpPr>
            <a:spLocks noChangeArrowheads="1"/>
          </p:cNvSpPr>
          <p:nvPr/>
        </p:nvSpPr>
        <p:spPr bwMode="auto">
          <a:xfrm>
            <a:off x="7521575" y="1931988"/>
            <a:ext cx="182563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>
              <a:latin typeface="Arial" charset="0"/>
            </a:endParaRPr>
          </a:p>
        </p:txBody>
      </p:sp>
      <p:sp>
        <p:nvSpPr>
          <p:cNvPr id="27662" name="AutoShape 8"/>
          <p:cNvSpPr>
            <a:spLocks noChangeArrowheads="1"/>
          </p:cNvSpPr>
          <p:nvPr/>
        </p:nvSpPr>
        <p:spPr bwMode="auto">
          <a:xfrm>
            <a:off x="6973888" y="2420938"/>
            <a:ext cx="182562" cy="195262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>
              <a:latin typeface="Arial" charset="0"/>
            </a:endParaRPr>
          </a:p>
        </p:txBody>
      </p:sp>
      <p:sp>
        <p:nvSpPr>
          <p:cNvPr id="27663" name="AutoShape 9"/>
          <p:cNvSpPr>
            <a:spLocks noChangeArrowheads="1"/>
          </p:cNvSpPr>
          <p:nvPr/>
        </p:nvSpPr>
        <p:spPr bwMode="auto">
          <a:xfrm>
            <a:off x="7980363" y="2322513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>
              <a:latin typeface="Arial" charset="0"/>
            </a:endParaRPr>
          </a:p>
        </p:txBody>
      </p:sp>
      <p:sp>
        <p:nvSpPr>
          <p:cNvPr id="27664" name="AutoShape 10"/>
          <p:cNvSpPr>
            <a:spLocks noChangeArrowheads="1"/>
          </p:cNvSpPr>
          <p:nvPr/>
        </p:nvSpPr>
        <p:spPr bwMode="auto">
          <a:xfrm>
            <a:off x="8074025" y="1344613"/>
            <a:ext cx="180975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>
              <a:latin typeface="Arial" charset="0"/>
            </a:endParaRPr>
          </a:p>
        </p:txBody>
      </p:sp>
      <p:sp>
        <p:nvSpPr>
          <p:cNvPr id="27665" name="AutoShape 12"/>
          <p:cNvSpPr>
            <a:spLocks noChangeArrowheads="1"/>
          </p:cNvSpPr>
          <p:nvPr/>
        </p:nvSpPr>
        <p:spPr bwMode="auto">
          <a:xfrm>
            <a:off x="6697663" y="1638300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>
              <a:latin typeface="Arial" charset="0"/>
            </a:endParaRPr>
          </a:p>
        </p:txBody>
      </p:sp>
      <p:sp>
        <p:nvSpPr>
          <p:cNvPr id="27666" name="AutoShape 13"/>
          <p:cNvSpPr>
            <a:spLocks noChangeArrowheads="1"/>
          </p:cNvSpPr>
          <p:nvPr/>
        </p:nvSpPr>
        <p:spPr bwMode="auto">
          <a:xfrm>
            <a:off x="8701088" y="2112963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6175" y="3762168"/>
            <a:ext cx="2962392" cy="510778"/>
          </a:xfrm>
          <a:prstGeom prst="roundRect">
            <a:avLst/>
          </a:prstGeom>
          <a:solidFill>
            <a:srgbClr val="99FF99"/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marL="742950" indent="-285750">
              <a:buFont typeface="Wingdings" pitchFamily="2" charset="2"/>
              <a:buNone/>
            </a:pPr>
            <a:endParaRPr lang="en-US" i="1" dirty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Dynamisches Binden</a:t>
            </a: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000" dirty="0" smtClean="0"/>
              <a:t>Was ist hier das Resultat (falls </a:t>
            </a:r>
            <a:r>
              <a:rPr lang="de-DE" sz="2000" i="1" dirty="0" err="1" smtClean="0">
                <a:solidFill>
                  <a:srgbClr val="3333FF"/>
                </a:solidFill>
              </a:rPr>
              <a:t>some_test</a:t>
            </a:r>
            <a:r>
              <a:rPr lang="de-DE" sz="2000" dirty="0" smtClean="0"/>
              <a:t>  wahr ist)?</a:t>
            </a:r>
          </a:p>
          <a:p>
            <a:pPr eaLnBrk="1" hangingPunct="1">
              <a:lnSpc>
                <a:spcPct val="90000"/>
              </a:lnSpc>
            </a:pPr>
            <a:endParaRPr lang="de-DE" sz="2000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m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>
                <a:solidFill>
                  <a:srgbClr val="3333FF"/>
                </a:solidFill>
              </a:rPr>
              <a:t>: </a:t>
            </a:r>
            <a:r>
              <a:rPr lang="de-DE" sz="2000" i="1" dirty="0" smtClean="0">
                <a:solidFill>
                  <a:srgbClr val="3333FF"/>
                </a:solidFill>
              </a:rPr>
              <a:t>MOVING</a:t>
            </a:r>
            <a:r>
              <a:rPr lang="de-DE" sz="2000" dirty="0" smtClean="0">
                <a:solidFill>
                  <a:srgbClr val="3333FF"/>
                </a:solidFill>
              </a:rPr>
              <a:t>, </a:t>
            </a:r>
            <a:r>
              <a:rPr lang="de-DE" sz="2000" i="1" dirty="0" smtClean="0">
                <a:solidFill>
                  <a:srgbClr val="3333FF"/>
                </a:solidFill>
              </a:rPr>
              <a:t>l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>
                <a:solidFill>
                  <a:srgbClr val="3333FF"/>
                </a:solidFill>
              </a:rPr>
              <a:t>: </a:t>
            </a:r>
            <a:r>
              <a:rPr lang="de-DE" sz="2000" i="1" dirty="0" smtClean="0">
                <a:solidFill>
                  <a:srgbClr val="3333FF"/>
                </a:solidFill>
              </a:rPr>
              <a:t>LINE_VEHICLE</a:t>
            </a:r>
            <a:r>
              <a:rPr lang="de-DE" sz="2000" dirty="0" smtClean="0">
                <a:solidFill>
                  <a:srgbClr val="3333FF"/>
                </a:solidFill>
              </a:rPr>
              <a:t>, </a:t>
            </a:r>
            <a:r>
              <a:rPr lang="de-DE" sz="2000" i="1" dirty="0" smtClean="0">
                <a:solidFill>
                  <a:srgbClr val="3333FF"/>
                </a:solidFill>
              </a:rPr>
              <a:t>t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>
                <a:solidFill>
                  <a:srgbClr val="3333FF"/>
                </a:solidFill>
              </a:rPr>
              <a:t>: </a:t>
            </a:r>
            <a:r>
              <a:rPr lang="de-DE" sz="2000" i="1" dirty="0" smtClean="0">
                <a:solidFill>
                  <a:srgbClr val="3333FF"/>
                </a:solidFill>
              </a:rPr>
              <a:t>TAXI</a:t>
            </a:r>
          </a:p>
          <a:p>
            <a:pPr eaLnBrk="1" hangingPunct="1">
              <a:lnSpc>
                <a:spcPct val="90000"/>
              </a:lnSpc>
            </a:pPr>
            <a:endParaRPr lang="de-DE" sz="1200" dirty="0" smtClean="0"/>
          </a:p>
          <a:p>
            <a:pPr eaLnBrk="1" hangingPunct="1">
              <a:lnSpc>
                <a:spcPct val="90000"/>
              </a:lnSpc>
            </a:pPr>
            <a:r>
              <a:rPr lang="de-DE" sz="2000" dirty="0" smtClean="0"/>
              <a:t>		</a:t>
            </a:r>
            <a:r>
              <a:rPr lang="de-DE" sz="2000" b="1" dirty="0" err="1" smtClean="0">
                <a:solidFill>
                  <a:schemeClr val="accent2"/>
                </a:solidFill>
              </a:rPr>
              <a:t>if</a:t>
            </a:r>
            <a:r>
              <a:rPr lang="de-DE" sz="2000" dirty="0" smtClean="0"/>
              <a:t> </a:t>
            </a:r>
            <a:r>
              <a:rPr lang="de-DE" sz="2000" i="1" dirty="0" err="1" smtClean="0">
                <a:solidFill>
                  <a:srgbClr val="3333FF"/>
                </a:solidFill>
              </a:rPr>
              <a:t>some_test</a:t>
            </a:r>
            <a:r>
              <a:rPr lang="de-DE" sz="2000" dirty="0" smtClean="0"/>
              <a:t>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sz="2000" dirty="0" smtClean="0"/>
              <a:t>			</a:t>
            </a:r>
            <a:r>
              <a:rPr lang="de-DE" sz="2000" i="1" dirty="0" smtClean="0">
                <a:solidFill>
                  <a:srgbClr val="3333FF"/>
                </a:solidFill>
              </a:rPr>
              <a:t>m</a:t>
            </a:r>
            <a:r>
              <a:rPr lang="de-DE" sz="2000" dirty="0" smtClean="0">
                <a:solidFill>
                  <a:srgbClr val="3333FF"/>
                </a:solidFill>
              </a:rPr>
              <a:t> := </a:t>
            </a:r>
            <a:r>
              <a:rPr lang="de-DE" sz="2000" i="1" dirty="0" smtClean="0">
                <a:solidFill>
                  <a:srgbClr val="3333FF"/>
                </a:solidFill>
              </a:rPr>
              <a:t>l</a:t>
            </a:r>
          </a:p>
          <a:p>
            <a:pPr eaLnBrk="1" hangingPunct="1">
              <a:lnSpc>
                <a:spcPct val="90000"/>
              </a:lnSpc>
            </a:pPr>
            <a:r>
              <a:rPr lang="de-DE" sz="2000" dirty="0" smtClean="0"/>
              <a:t>		</a:t>
            </a:r>
            <a:r>
              <a:rPr lang="de-DE" sz="2000" b="1" dirty="0" err="1" smtClean="0">
                <a:solidFill>
                  <a:schemeClr val="accent2"/>
                </a:solidFill>
              </a:rPr>
              <a:t>else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sz="2000" dirty="0" smtClean="0"/>
              <a:t>			</a:t>
            </a:r>
            <a:r>
              <a:rPr lang="de-DE" sz="2000" i="1" dirty="0" smtClean="0">
                <a:solidFill>
                  <a:srgbClr val="3333FF"/>
                </a:solidFill>
              </a:rPr>
              <a:t>m</a:t>
            </a:r>
            <a:r>
              <a:rPr lang="de-DE" sz="2000" dirty="0" smtClean="0">
                <a:solidFill>
                  <a:srgbClr val="3333FF"/>
                </a:solidFill>
              </a:rPr>
              <a:t> := </a:t>
            </a:r>
            <a:r>
              <a:rPr lang="de-DE" sz="2000" i="1" dirty="0" smtClean="0">
                <a:solidFill>
                  <a:srgbClr val="3333FF"/>
                </a:solidFill>
              </a:rPr>
              <a:t>t</a:t>
            </a:r>
          </a:p>
          <a:p>
            <a:pPr eaLnBrk="1" hangingPunct="1">
              <a:lnSpc>
                <a:spcPct val="90000"/>
              </a:lnSpc>
            </a:pPr>
            <a:r>
              <a:rPr lang="de-DE" sz="2000" dirty="0" smtClean="0"/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 eaLnBrk="1" hangingPunct="1">
              <a:lnSpc>
                <a:spcPct val="70000"/>
              </a:lnSpc>
            </a:pPr>
            <a:r>
              <a:rPr lang="de-DE" sz="2000" dirty="0" smtClean="0">
                <a:solidFill>
                  <a:srgbClr val="3333FF"/>
                </a:solidFill>
              </a:rPr>
              <a:t>		</a:t>
            </a:r>
            <a:r>
              <a:rPr lang="de-DE" sz="2000" i="1" dirty="0" err="1" smtClean="0">
                <a:solidFill>
                  <a:srgbClr val="3333FF"/>
                </a:solidFill>
              </a:rPr>
              <a:t>m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update_coordinates</a:t>
            </a:r>
            <a:r>
              <a:rPr lang="de-DE" sz="2000" dirty="0" smtClean="0">
                <a:solidFill>
                  <a:srgbClr val="3333FF"/>
                </a:solidFill>
              </a:rPr>
              <a:t/>
            </a:r>
            <a:br>
              <a:rPr lang="de-DE" sz="2000" dirty="0" smtClean="0">
                <a:solidFill>
                  <a:srgbClr val="3333FF"/>
                </a:solidFill>
              </a:rPr>
            </a:br>
            <a:endParaRPr lang="de-DE" sz="200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sz="2000" dirty="0" err="1" smtClean="0">
                <a:solidFill>
                  <a:srgbClr val="990000"/>
                </a:solidFill>
              </a:rPr>
              <a:t>Redefinition</a:t>
            </a:r>
            <a:r>
              <a:rPr lang="de-DE" sz="2000" dirty="0" smtClean="0"/>
              <a:t>: Eine Klasse kann ein geerbtes Feature ändern. Beispiel: </a:t>
            </a:r>
            <a:r>
              <a:rPr lang="de-DE" sz="2000" i="1" dirty="0" smtClean="0">
                <a:solidFill>
                  <a:srgbClr val="3333FF"/>
                </a:solidFill>
              </a:rPr>
              <a:t>LINE_VEHICLE</a:t>
            </a:r>
            <a:r>
              <a:rPr lang="de-DE" sz="2000" dirty="0" smtClean="0"/>
              <a:t> </a:t>
            </a:r>
            <a:r>
              <a:rPr lang="de-DE" sz="2000" dirty="0" err="1" smtClean="0"/>
              <a:t>redefiniert</a:t>
            </a:r>
            <a:r>
              <a:rPr lang="de-DE" sz="2000" dirty="0" smtClean="0"/>
              <a:t> </a:t>
            </a:r>
            <a:r>
              <a:rPr lang="de-DE" sz="2000" i="1" dirty="0" err="1" smtClean="0">
                <a:solidFill>
                  <a:srgbClr val="3333FF"/>
                </a:solidFill>
              </a:rPr>
              <a:t>update_coordinates</a:t>
            </a:r>
            <a:r>
              <a:rPr lang="de-DE" sz="20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de-DE" sz="800" dirty="0" smtClean="0"/>
          </a:p>
          <a:p>
            <a:pPr eaLnBrk="1" hangingPunct="1">
              <a:lnSpc>
                <a:spcPct val="90000"/>
              </a:lnSpc>
            </a:pPr>
            <a:r>
              <a:rPr lang="de-DE" sz="2000" dirty="0" smtClean="0">
                <a:solidFill>
                  <a:srgbClr val="990000"/>
                </a:solidFill>
              </a:rPr>
              <a:t>Polymorphie</a:t>
            </a:r>
            <a:r>
              <a:rPr lang="de-DE" sz="2000" dirty="0" smtClean="0"/>
              <a:t>: </a:t>
            </a:r>
            <a:r>
              <a:rPr lang="de-DE" sz="2000" i="1" dirty="0" smtClean="0">
                <a:solidFill>
                  <a:srgbClr val="3333FF"/>
                </a:solidFill>
              </a:rPr>
              <a:t>m</a:t>
            </a:r>
            <a:r>
              <a:rPr lang="de-DE" sz="2000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/>
              <a:t>kann zur Laufzeit mehrere Formen haben.</a:t>
            </a:r>
          </a:p>
          <a:p>
            <a:pPr eaLnBrk="1" hangingPunct="1">
              <a:lnSpc>
                <a:spcPct val="90000"/>
              </a:lnSpc>
            </a:pPr>
            <a:endParaRPr lang="de-DE" sz="800" dirty="0" smtClean="0"/>
          </a:p>
          <a:p>
            <a:pPr eaLnBrk="1" hangingPunct="1">
              <a:lnSpc>
                <a:spcPct val="70000"/>
              </a:lnSpc>
            </a:pPr>
            <a:r>
              <a:rPr lang="de-DE" sz="2000" dirty="0" smtClean="0">
                <a:solidFill>
                  <a:srgbClr val="990000"/>
                </a:solidFill>
              </a:rPr>
              <a:t>Dynamisches Binden</a:t>
            </a:r>
            <a:r>
              <a:rPr lang="de-DE" sz="2000" dirty="0" smtClean="0"/>
              <a:t>: Das Resultat von </a:t>
            </a:r>
            <a:r>
              <a:rPr lang="de-DE" sz="2000" i="1" dirty="0" err="1" smtClean="0">
                <a:solidFill>
                  <a:srgbClr val="3333FF"/>
                </a:solidFill>
              </a:rPr>
              <a:t>m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update_coordinates</a:t>
            </a:r>
            <a:r>
              <a:rPr lang="de-DE" sz="2000" dirty="0" smtClean="0"/>
              <a:t>  hängt vom der Laufzeitform von </a:t>
            </a:r>
            <a:r>
              <a:rPr lang="de-DE" sz="2000" dirty="0" smtClean="0">
                <a:solidFill>
                  <a:srgbClr val="3333FF"/>
                </a:solidFill>
              </a:rPr>
              <a:t>m</a:t>
            </a:r>
            <a:r>
              <a:rPr lang="de-DE" sz="2000" dirty="0" smtClean="0"/>
              <a:t> ab.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Dynamisches Binden</a:t>
            </a:r>
          </a:p>
        </p:txBody>
      </p:sp>
      <p:sp>
        <p:nvSpPr>
          <p:cNvPr id="8" name="Oval 7"/>
          <p:cNvSpPr/>
          <p:nvPr/>
        </p:nvSpPr>
        <p:spPr>
          <a:xfrm>
            <a:off x="2544763" y="3227404"/>
            <a:ext cx="1692275" cy="6381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dirty="0">
                <a:solidFill>
                  <a:srgbClr val="3333FF"/>
                </a:solidFill>
              </a:rPr>
              <a:t>*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</a:rPr>
              <a:t>TAXI</a:t>
            </a:r>
          </a:p>
        </p:txBody>
      </p:sp>
      <p:sp>
        <p:nvSpPr>
          <p:cNvPr id="9" name="Oval 8"/>
          <p:cNvSpPr/>
          <p:nvPr/>
        </p:nvSpPr>
        <p:spPr>
          <a:xfrm>
            <a:off x="617538" y="4854591"/>
            <a:ext cx="2509837" cy="639763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</a:rPr>
              <a:t>EVENT_TAXI</a:t>
            </a:r>
          </a:p>
        </p:txBody>
      </p:sp>
      <p:sp>
        <p:nvSpPr>
          <p:cNvPr id="11" name="Oval 10"/>
          <p:cNvSpPr/>
          <p:nvPr/>
        </p:nvSpPr>
        <p:spPr>
          <a:xfrm>
            <a:off x="3606800" y="4840304"/>
            <a:ext cx="3529013" cy="6381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</a:rPr>
              <a:t>DISPATCHER_TAXI</a:t>
            </a:r>
          </a:p>
        </p:txBody>
      </p:sp>
      <p:cxnSp>
        <p:nvCxnSpPr>
          <p:cNvPr id="23" name="Straight Arrow Connector 22"/>
          <p:cNvCxnSpPr>
            <a:stCxn id="9" idx="0"/>
            <a:endCxn id="8" idx="4"/>
          </p:cNvCxnSpPr>
          <p:nvPr/>
        </p:nvCxnSpPr>
        <p:spPr>
          <a:xfrm rot="5400000" flipH="1" flipV="1">
            <a:off x="2136776" y="3600466"/>
            <a:ext cx="989012" cy="1519237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8" idx="4"/>
          </p:cNvCxnSpPr>
          <p:nvPr/>
        </p:nvCxnSpPr>
        <p:spPr>
          <a:xfrm rot="10800000">
            <a:off x="3390901" y="3865579"/>
            <a:ext cx="2077026" cy="946566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873250" y="3032141"/>
            <a:ext cx="6731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busy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4175" y="4579954"/>
            <a:ext cx="66516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take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52588" y="3438541"/>
            <a:ext cx="78581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take*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375400" y="4476766"/>
            <a:ext cx="6635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take</a:t>
            </a: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179388" y="1268413"/>
            <a:ext cx="8342312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8113" indent="-15875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kern="0" dirty="0">
              <a:latin typeface="+mn-lt"/>
            </a:endParaRPr>
          </a:p>
          <a:p>
            <a:pPr marL="138113" indent="-15875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kern="0" dirty="0">
              <a:latin typeface="+mn-lt"/>
            </a:endParaRPr>
          </a:p>
          <a:p>
            <a:pPr marL="138113" indent="-15875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kern="0" dirty="0" smtClean="0">
                <a:latin typeface="+mn-lt"/>
              </a:rPr>
              <a:t>Es </a:t>
            </a:r>
            <a:r>
              <a:rPr lang="en-US" kern="0" dirty="0" err="1" smtClean="0">
                <a:latin typeface="+mn-lt"/>
              </a:rPr>
              <a:t>gibt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mehrere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Versionen</a:t>
            </a:r>
            <a:r>
              <a:rPr lang="en-US" kern="0" dirty="0" smtClean="0">
                <a:latin typeface="+mn-lt"/>
              </a:rPr>
              <a:t> von </a:t>
            </a:r>
            <a:r>
              <a:rPr lang="en-US" i="1" kern="0" dirty="0">
                <a:solidFill>
                  <a:srgbClr val="3333FF"/>
                </a:solidFill>
                <a:latin typeface="+mn-lt"/>
              </a:rPr>
              <a:t>take</a:t>
            </a:r>
            <a:r>
              <a:rPr lang="en-US" kern="0" dirty="0">
                <a:latin typeface="+mn-lt"/>
              </a:rPr>
              <a:t>.</a:t>
            </a:r>
          </a:p>
          <a:p>
            <a:pPr marL="138113" indent="-15875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kern="0" dirty="0">
              <a:latin typeface="+mn-lt"/>
            </a:endParaRPr>
          </a:p>
          <a:p>
            <a:pPr marL="138113" indent="-15875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kern="0" dirty="0">
              <a:latin typeface="+mn-lt"/>
            </a:endParaRPr>
          </a:p>
          <a:p>
            <a:pPr marL="138113" indent="-15875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kern="0" dirty="0">
              <a:latin typeface="+mn-lt"/>
            </a:endParaRPr>
          </a:p>
        </p:txBody>
      </p:sp>
      <p:sp>
        <p:nvSpPr>
          <p:cNvPr id="16" name="Text Box 54"/>
          <p:cNvSpPr txBox="1">
            <a:spLocks noChangeArrowheads="1"/>
          </p:cNvSpPr>
          <p:nvPr/>
        </p:nvSpPr>
        <p:spPr bwMode="auto">
          <a:xfrm>
            <a:off x="6925532" y="2862231"/>
            <a:ext cx="1920756" cy="742117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+mn-lt"/>
              </a:rPr>
              <a:t>   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erbt</a:t>
            </a:r>
            <a:r>
              <a:rPr lang="en-US" sz="1600" dirty="0" smtClean="0">
                <a:solidFill>
                  <a:schemeClr val="accent2"/>
                </a:solidFill>
                <a:latin typeface="+mn-lt"/>
              </a:rPr>
              <a:t> von</a:t>
            </a:r>
          </a:p>
          <a:p>
            <a:r>
              <a:rPr lang="en-US" sz="1600" dirty="0" smtClean="0">
                <a:solidFill>
                  <a:schemeClr val="accent2"/>
                </a:solidFill>
                <a:latin typeface="+mn-lt"/>
              </a:rPr>
              <a:t>* 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aufgeschoben</a:t>
            </a:r>
            <a:endParaRPr lang="en-US" sz="1600" dirty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6931487" y="3075198"/>
            <a:ext cx="298534" cy="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2415" y="41458"/>
            <a:ext cx="7777162" cy="569912"/>
          </a:xfrm>
        </p:spPr>
        <p:txBody>
          <a:bodyPr/>
          <a:lstStyle/>
          <a:p>
            <a:r>
              <a:rPr lang="de-DE" dirty="0" smtClean="0"/>
              <a:t>Den Begriff einer Klasse erweitern</a:t>
            </a:r>
            <a:endParaRPr lang="de-DE" dirty="0"/>
          </a:p>
        </p:txBody>
      </p:sp>
      <p:sp>
        <p:nvSpPr>
          <p:cNvPr id="1961987" name="Oval 3"/>
          <p:cNvSpPr>
            <a:spLocks noChangeArrowheads="1"/>
          </p:cNvSpPr>
          <p:nvPr/>
        </p:nvSpPr>
        <p:spPr bwMode="auto">
          <a:xfrm>
            <a:off x="3563938" y="3357563"/>
            <a:ext cx="15843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>
              <a:latin typeface="+mn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63938" y="1844675"/>
            <a:ext cx="1584325" cy="647700"/>
            <a:chOff x="2245" y="1162"/>
            <a:chExt cx="998" cy="408"/>
          </a:xfrm>
        </p:grpSpPr>
        <p:sp>
          <p:nvSpPr>
            <p:cNvPr id="1961990" name="Oval 6"/>
            <p:cNvSpPr>
              <a:spLocks noChangeArrowheads="1"/>
            </p:cNvSpPr>
            <p:nvPr/>
          </p:nvSpPr>
          <p:spPr bwMode="auto">
            <a:xfrm>
              <a:off x="2245" y="1162"/>
              <a:ext cx="998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+mn-lt"/>
              </a:endParaRPr>
            </a:p>
          </p:txBody>
        </p:sp>
        <p:sp>
          <p:nvSpPr>
            <p:cNvPr id="1961991" name="Text Box 7"/>
            <p:cNvSpPr txBox="1">
              <a:spLocks noChangeArrowheads="1"/>
            </p:cNvSpPr>
            <p:nvPr/>
          </p:nvSpPr>
          <p:spPr bwMode="auto">
            <a:xfrm>
              <a:off x="2371" y="1162"/>
              <a:ext cx="8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/>
              <a:r>
                <a:rPr lang="en-US" sz="1800" i="1" dirty="0" smtClean="0">
                  <a:solidFill>
                    <a:srgbClr val="3333FF"/>
                  </a:solidFill>
                </a:rPr>
                <a:t>WAGEN_</a:t>
              </a:r>
              <a:r>
                <a:rPr lang="en-US" sz="1800" b="1" i="1" dirty="0" smtClean="0">
                  <a:solidFill>
                    <a:srgbClr val="990000"/>
                  </a:solidFill>
                  <a:latin typeface="+mn-lt"/>
                </a:rPr>
                <a:t>MENGE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551802" y="4868862"/>
            <a:ext cx="2002611" cy="647700"/>
            <a:chOff x="2078" y="3067"/>
            <a:chExt cx="1330" cy="408"/>
          </a:xfrm>
        </p:grpSpPr>
        <p:sp>
          <p:nvSpPr>
            <p:cNvPr id="1961993" name="Oval 9"/>
            <p:cNvSpPr>
              <a:spLocks noChangeArrowheads="1"/>
            </p:cNvSpPr>
            <p:nvPr/>
          </p:nvSpPr>
          <p:spPr bwMode="auto">
            <a:xfrm>
              <a:off x="2078" y="3067"/>
              <a:ext cx="1330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tIns="0" rIns="0" b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+mn-lt"/>
              </a:endParaRPr>
            </a:p>
          </p:txBody>
        </p:sp>
        <p:sp>
          <p:nvSpPr>
            <p:cNvPr id="1961994" name="Text Box 10"/>
            <p:cNvSpPr txBox="1">
              <a:spLocks noChangeArrowheads="1"/>
            </p:cNvSpPr>
            <p:nvPr/>
          </p:nvSpPr>
          <p:spPr bwMode="auto">
            <a:xfrm>
              <a:off x="2107" y="3081"/>
              <a:ext cx="1271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srgbClr val="3333FF"/>
                  </a:solidFill>
                  <a:latin typeface="+mn-lt"/>
                </a:rPr>
                <a:t>WAGEN_</a:t>
              </a:r>
              <a:r>
                <a:rPr lang="en-US" sz="1600" b="1" i="1" dirty="0" smtClean="0">
                  <a:solidFill>
                    <a:srgbClr val="990000"/>
                  </a:solidFill>
                </a:rPr>
                <a:t/>
              </a:r>
              <a:br>
                <a:rPr lang="en-US" sz="1600" b="1" i="1" dirty="0" smtClean="0">
                  <a:solidFill>
                    <a:srgbClr val="990000"/>
                  </a:solidFill>
                </a:rPr>
              </a:br>
              <a:r>
                <a:rPr lang="en-US" sz="1600" b="1" i="1" dirty="0" smtClean="0">
                  <a:solidFill>
                    <a:srgbClr val="990000"/>
                  </a:solidFill>
                </a:rPr>
                <a:t>VERK_LISTE</a:t>
              </a:r>
              <a:endParaRPr lang="en-US" sz="16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893763" y="3309938"/>
            <a:ext cx="1920875" cy="647700"/>
            <a:chOff x="563" y="2085"/>
            <a:chExt cx="1210" cy="408"/>
          </a:xfrm>
        </p:grpSpPr>
        <p:sp>
          <p:nvSpPr>
            <p:cNvPr id="1961996" name="Oval 12"/>
            <p:cNvSpPr>
              <a:spLocks noChangeArrowheads="1"/>
            </p:cNvSpPr>
            <p:nvPr/>
          </p:nvSpPr>
          <p:spPr bwMode="auto">
            <a:xfrm>
              <a:off x="563" y="2085"/>
              <a:ext cx="1210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en-GB">
                <a:latin typeface="+mn-lt"/>
              </a:endParaRPr>
            </a:p>
          </p:txBody>
        </p:sp>
        <p:sp>
          <p:nvSpPr>
            <p:cNvPr id="1961997" name="Text Box 13"/>
            <p:cNvSpPr txBox="1">
              <a:spLocks noChangeArrowheads="1"/>
            </p:cNvSpPr>
            <p:nvPr/>
          </p:nvSpPr>
          <p:spPr bwMode="auto">
            <a:xfrm>
              <a:off x="672" y="2091"/>
              <a:ext cx="975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/>
              <a:r>
                <a:rPr lang="en-US" sz="1800" b="1" i="1" dirty="0" smtClean="0">
                  <a:solidFill>
                    <a:srgbClr val="006600"/>
                  </a:solidFill>
                </a:rPr>
                <a:t>STADT</a:t>
              </a:r>
              <a:r>
                <a:rPr lang="en-US" sz="1700" i="1" dirty="0" smtClean="0">
                  <a:solidFill>
                    <a:srgbClr val="3333FF"/>
                  </a:solidFill>
                </a:rPr>
                <a:t>_</a:t>
              </a:r>
              <a:br>
                <a:rPr lang="en-US" sz="1700" i="1" dirty="0" smtClean="0">
                  <a:solidFill>
                    <a:srgbClr val="3333FF"/>
                  </a:solidFill>
                </a:rPr>
              </a:br>
              <a:r>
                <a:rPr lang="en-US" sz="1700" i="1" dirty="0" smtClean="0">
                  <a:solidFill>
                    <a:srgbClr val="3333FF"/>
                  </a:solidFill>
                </a:rPr>
                <a:t>LISTE</a:t>
              </a:r>
              <a:endParaRPr lang="en-US" sz="17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6158975" y="3303588"/>
            <a:ext cx="2078182" cy="669925"/>
            <a:chOff x="3787" y="2101"/>
            <a:chExt cx="1049" cy="422"/>
          </a:xfrm>
        </p:grpSpPr>
        <p:sp>
          <p:nvSpPr>
            <p:cNvPr id="1961999" name="Oval 15"/>
            <p:cNvSpPr>
              <a:spLocks noChangeArrowheads="1"/>
            </p:cNvSpPr>
            <p:nvPr/>
          </p:nvSpPr>
          <p:spPr bwMode="auto">
            <a:xfrm>
              <a:off x="3787" y="2115"/>
              <a:ext cx="1049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r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+mn-lt"/>
              </a:endParaRPr>
            </a:p>
          </p:txBody>
        </p:sp>
        <p:sp>
          <p:nvSpPr>
            <p:cNvPr id="1962000" name="Text Box 16"/>
            <p:cNvSpPr txBox="1">
              <a:spLocks noChangeArrowheads="1"/>
            </p:cNvSpPr>
            <p:nvPr/>
          </p:nvSpPr>
          <p:spPr bwMode="auto">
            <a:xfrm>
              <a:off x="3857" y="2101"/>
              <a:ext cx="8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b="1" i="1" dirty="0" smtClean="0">
                  <a:solidFill>
                    <a:srgbClr val="006600"/>
                  </a:solidFill>
                </a:rPr>
                <a:t>PERSONEN_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1962001" name="Text Box 17"/>
            <p:cNvSpPr txBox="1">
              <a:spLocks noChangeArrowheads="1"/>
            </p:cNvSpPr>
            <p:nvPr/>
          </p:nvSpPr>
          <p:spPr bwMode="auto">
            <a:xfrm>
              <a:off x="3878" y="2274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i="1" dirty="0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sp>
        <p:nvSpPr>
          <p:cNvPr id="1962002" name="Line 18"/>
          <p:cNvSpPr>
            <a:spLocks noChangeShapeType="1"/>
          </p:cNvSpPr>
          <p:nvPr/>
        </p:nvSpPr>
        <p:spPr bwMode="auto">
          <a:xfrm flipH="1">
            <a:off x="234950" y="3644900"/>
            <a:ext cx="6699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62003" name="Line 19"/>
          <p:cNvSpPr>
            <a:spLocks noChangeShapeType="1"/>
          </p:cNvSpPr>
          <p:nvPr/>
        </p:nvSpPr>
        <p:spPr bwMode="auto">
          <a:xfrm flipV="1">
            <a:off x="4356100" y="2492375"/>
            <a:ext cx="0" cy="865188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62005" name="Line 21"/>
          <p:cNvSpPr>
            <a:spLocks noChangeShapeType="1"/>
          </p:cNvSpPr>
          <p:nvPr/>
        </p:nvSpPr>
        <p:spPr bwMode="auto">
          <a:xfrm>
            <a:off x="8237157" y="3644900"/>
            <a:ext cx="656017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62006" name="Line 22"/>
          <p:cNvSpPr>
            <a:spLocks noChangeShapeType="1"/>
          </p:cNvSpPr>
          <p:nvPr/>
        </p:nvSpPr>
        <p:spPr bwMode="auto">
          <a:xfrm>
            <a:off x="4356100" y="4005263"/>
            <a:ext cx="0" cy="86518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 type="stealth" w="med" len="med"/>
            <a:tailEnd/>
          </a:ln>
        </p:spPr>
        <p:txBody>
          <a:bodyPr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62007" name="Line 23"/>
          <p:cNvSpPr>
            <a:spLocks noChangeShapeType="1"/>
          </p:cNvSpPr>
          <p:nvPr/>
        </p:nvSpPr>
        <p:spPr bwMode="auto">
          <a:xfrm flipH="1">
            <a:off x="5148263" y="3644900"/>
            <a:ext cx="995598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62008" name="Line 24"/>
          <p:cNvSpPr>
            <a:spLocks noChangeShapeType="1"/>
          </p:cNvSpPr>
          <p:nvPr/>
        </p:nvSpPr>
        <p:spPr bwMode="auto">
          <a:xfrm>
            <a:off x="4356100" y="5516563"/>
            <a:ext cx="0" cy="75723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962009" name="Line 25"/>
          <p:cNvSpPr>
            <a:spLocks noChangeShapeType="1"/>
          </p:cNvSpPr>
          <p:nvPr/>
        </p:nvSpPr>
        <p:spPr bwMode="auto">
          <a:xfrm flipV="1">
            <a:off x="4356100" y="1122363"/>
            <a:ext cx="0" cy="722312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en-US">
              <a:latin typeface="+mn-lt"/>
            </a:endParaRP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685800" y="4783138"/>
            <a:ext cx="2257425" cy="787400"/>
            <a:chOff x="432" y="3028"/>
            <a:chExt cx="1422" cy="496"/>
          </a:xfrm>
        </p:grpSpPr>
        <p:sp>
          <p:nvSpPr>
            <p:cNvPr id="1962011" name="Oval 27"/>
            <p:cNvSpPr>
              <a:spLocks noChangeArrowheads="1"/>
            </p:cNvSpPr>
            <p:nvPr/>
          </p:nvSpPr>
          <p:spPr bwMode="auto">
            <a:xfrm>
              <a:off x="432" y="3028"/>
              <a:ext cx="1422" cy="496"/>
            </a:xfrm>
            <a:prstGeom prst="ellipse">
              <a:avLst/>
            </a:prstGeom>
            <a:solidFill>
              <a:schemeClr val="accent1">
                <a:alpha val="6196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+mn-lt"/>
              </a:endParaRPr>
            </a:p>
          </p:txBody>
        </p:sp>
        <p:sp>
          <p:nvSpPr>
            <p:cNvPr id="1962012" name="Text Box 28"/>
            <p:cNvSpPr txBox="1">
              <a:spLocks noChangeArrowheads="1"/>
            </p:cNvSpPr>
            <p:nvPr/>
          </p:nvSpPr>
          <p:spPr bwMode="auto">
            <a:xfrm>
              <a:off x="550" y="3073"/>
              <a:ext cx="120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/>
              <a:r>
                <a:rPr lang="en-US" sz="1800" b="1" i="1" dirty="0" smtClean="0">
                  <a:solidFill>
                    <a:srgbClr val="006600"/>
                  </a:solidFill>
                </a:rPr>
                <a:t>STADT</a:t>
              </a:r>
              <a:r>
                <a:rPr lang="en-US" sz="1700" i="1" dirty="0" smtClean="0">
                  <a:solidFill>
                    <a:srgbClr val="3333FF"/>
                  </a:solidFill>
                </a:rPr>
                <a:t>_</a:t>
              </a:r>
              <a:br>
                <a:rPr lang="en-US" sz="1700" i="1" dirty="0" smtClean="0">
                  <a:solidFill>
                    <a:srgbClr val="3333FF"/>
                  </a:solidFill>
                </a:rPr>
              </a:br>
              <a:r>
                <a:rPr lang="en-US" sz="1800" b="1" i="1" dirty="0" smtClean="0">
                  <a:solidFill>
                    <a:srgbClr val="990000"/>
                  </a:solidFill>
                </a:rPr>
                <a:t>VERK_LISTE</a:t>
              </a:r>
              <a:endParaRPr lang="en-US" sz="1700" b="1" i="1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6130925" y="1854200"/>
            <a:ext cx="1917700" cy="650875"/>
            <a:chOff x="3577" y="1158"/>
            <a:chExt cx="1208" cy="410"/>
          </a:xfrm>
        </p:grpSpPr>
        <p:sp>
          <p:nvSpPr>
            <p:cNvPr id="1962014" name="Oval 30"/>
            <p:cNvSpPr>
              <a:spLocks noChangeArrowheads="1"/>
            </p:cNvSpPr>
            <p:nvPr/>
          </p:nvSpPr>
          <p:spPr bwMode="auto">
            <a:xfrm>
              <a:off x="3685" y="1159"/>
              <a:ext cx="985" cy="409"/>
            </a:xfrm>
            <a:prstGeom prst="ellipse">
              <a:avLst/>
            </a:prstGeom>
            <a:solidFill>
              <a:schemeClr val="accent1">
                <a:alpha val="6196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+mn-lt"/>
              </a:endParaRPr>
            </a:p>
          </p:txBody>
        </p:sp>
        <p:sp>
          <p:nvSpPr>
            <p:cNvPr id="1962015" name="Text Box 31"/>
            <p:cNvSpPr txBox="1">
              <a:spLocks noChangeArrowheads="1"/>
            </p:cNvSpPr>
            <p:nvPr/>
          </p:nvSpPr>
          <p:spPr bwMode="auto">
            <a:xfrm>
              <a:off x="3577" y="1158"/>
              <a:ext cx="1208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700" i="1" dirty="0" smtClean="0">
                  <a:solidFill>
                    <a:srgbClr val="3333FF"/>
                  </a:solidFill>
                  <a:latin typeface="+mn-lt"/>
                </a:rPr>
                <a:t>PERSONEN_</a:t>
              </a:r>
              <a:r>
                <a:rPr lang="en-US" sz="1700" i="1" dirty="0">
                  <a:solidFill>
                    <a:srgbClr val="3333FF"/>
                  </a:solidFill>
                  <a:latin typeface="+mn-lt"/>
                </a:rPr>
                <a:t/>
              </a:r>
              <a:br>
                <a:rPr lang="en-US" sz="1700" i="1" dirty="0">
                  <a:solidFill>
                    <a:srgbClr val="3333FF"/>
                  </a:solidFill>
                  <a:latin typeface="+mn-lt"/>
                </a:rPr>
              </a:br>
              <a:r>
                <a:rPr lang="en-US" sz="1800" b="1" i="1" dirty="0" smtClean="0">
                  <a:solidFill>
                    <a:srgbClr val="006600"/>
                  </a:solidFill>
                </a:rPr>
                <a:t>MENGE</a:t>
              </a:r>
              <a:endParaRPr lang="en-US" sz="1800" b="1" i="1" dirty="0">
                <a:solidFill>
                  <a:srgbClr val="006600"/>
                </a:solidFill>
              </a:endParaRPr>
            </a:p>
          </p:txBody>
        </p:sp>
      </p:grpSp>
      <p:sp>
        <p:nvSpPr>
          <p:cNvPr id="1962016" name="Text Box 32"/>
          <p:cNvSpPr txBox="1">
            <a:spLocks noChangeArrowheads="1"/>
          </p:cNvSpPr>
          <p:nvPr/>
        </p:nvSpPr>
        <p:spPr bwMode="auto">
          <a:xfrm>
            <a:off x="7483475" y="2439988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1" dirty="0" err="1" smtClean="0">
                <a:solidFill>
                  <a:srgbClr val="006600"/>
                </a:solidFill>
                <a:latin typeface="+mn-lt"/>
              </a:rPr>
              <a:t>Generizität</a:t>
            </a:r>
            <a:endParaRPr lang="en-US" sz="1800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1962017" name="Text Box 33"/>
          <p:cNvSpPr txBox="1">
            <a:spLocks noChangeArrowheads="1"/>
          </p:cNvSpPr>
          <p:nvPr/>
        </p:nvSpPr>
        <p:spPr bwMode="auto">
          <a:xfrm>
            <a:off x="5862638" y="87312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1" dirty="0" err="1" smtClean="0">
                <a:solidFill>
                  <a:srgbClr val="990000"/>
                </a:solidFill>
                <a:latin typeface="+mn-lt"/>
              </a:rPr>
              <a:t>Vererbung</a:t>
            </a:r>
            <a:endParaRPr lang="en-US" sz="1800" b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643106" name="Line 34"/>
          <p:cNvSpPr>
            <a:spLocks noChangeShapeType="1"/>
          </p:cNvSpPr>
          <p:nvPr/>
        </p:nvSpPr>
        <p:spPr bwMode="auto">
          <a:xfrm>
            <a:off x="7086600" y="25066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43107" name="Line 35"/>
          <p:cNvSpPr>
            <a:spLocks noChangeShapeType="1"/>
          </p:cNvSpPr>
          <p:nvPr/>
        </p:nvSpPr>
        <p:spPr bwMode="auto">
          <a:xfrm rot="-5400000">
            <a:off x="5705476" y="1581150"/>
            <a:ext cx="0" cy="1158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43108" name="Line 36"/>
          <p:cNvSpPr>
            <a:spLocks noChangeShapeType="1"/>
          </p:cNvSpPr>
          <p:nvPr/>
        </p:nvSpPr>
        <p:spPr bwMode="auto">
          <a:xfrm rot="-5400000">
            <a:off x="3243925" y="4893600"/>
            <a:ext cx="0" cy="585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43109" name="Line 37"/>
          <p:cNvSpPr>
            <a:spLocks noChangeShapeType="1"/>
          </p:cNvSpPr>
          <p:nvPr/>
        </p:nvSpPr>
        <p:spPr bwMode="auto">
          <a:xfrm>
            <a:off x="1857375" y="397351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auto">
          <a:xfrm flipH="1">
            <a:off x="2840181" y="3643747"/>
            <a:ext cx="692727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3617495" y="3357563"/>
            <a:ext cx="1467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WAGEN_</a:t>
            </a:r>
            <a:br>
              <a:rPr lang="en-US" sz="1800" i="1" dirty="0" smtClean="0">
                <a:solidFill>
                  <a:srgbClr val="3333FF"/>
                </a:solidFill>
                <a:latin typeface="+mn-lt"/>
              </a:rPr>
            </a:b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LISTE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4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4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4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4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106" grpId="0" animBg="1"/>
      <p:bldP spid="643107" grpId="0" animBg="1"/>
      <p:bldP spid="643108" grpId="0" animBg="1"/>
      <p:bldP spid="64310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1462" y="-32372"/>
            <a:ext cx="7777163" cy="720725"/>
          </a:xfrm>
        </p:spPr>
        <p:txBody>
          <a:bodyPr/>
          <a:lstStyle/>
          <a:p>
            <a:r>
              <a:rPr lang="de-DE" dirty="0" smtClean="0"/>
              <a:t>Den Begriff einer Klasse erweitern</a:t>
            </a:r>
            <a:endParaRPr lang="de-DE" dirty="0"/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122238" y="2800350"/>
            <a:ext cx="8923337" cy="1558925"/>
          </a:xfrm>
          <a:prstGeom prst="roundRect">
            <a:avLst>
              <a:gd name="adj" fmla="val 16667"/>
            </a:avLst>
          </a:prstGeom>
          <a:solidFill>
            <a:srgbClr val="99FF99">
              <a:alpha val="32156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3563938" y="3357563"/>
            <a:ext cx="15843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 flipH="1">
            <a:off x="234950" y="3644900"/>
            <a:ext cx="6699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 flipV="1">
            <a:off x="4356100" y="2492375"/>
            <a:ext cx="0" cy="865188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 flipH="1">
            <a:off x="2840038" y="3644900"/>
            <a:ext cx="72390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>
            <a:off x="7993063" y="3644900"/>
            <a:ext cx="900112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24"/>
          <p:cNvSpPr>
            <a:spLocks noChangeShapeType="1"/>
          </p:cNvSpPr>
          <p:nvPr/>
        </p:nvSpPr>
        <p:spPr bwMode="auto">
          <a:xfrm>
            <a:off x="4356100" y="4005263"/>
            <a:ext cx="0" cy="86518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 type="stealth" w="med" len="med"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H="1">
            <a:off x="5148263" y="3644900"/>
            <a:ext cx="11652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4356100" y="5516563"/>
            <a:ext cx="0" cy="75723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27"/>
          <p:cNvSpPr>
            <a:spLocks noChangeShapeType="1"/>
          </p:cNvSpPr>
          <p:nvPr/>
        </p:nvSpPr>
        <p:spPr bwMode="auto">
          <a:xfrm flipV="1">
            <a:off x="4356100" y="1122363"/>
            <a:ext cx="0" cy="722312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" name="Text Box 28"/>
          <p:cNvSpPr txBox="1">
            <a:spLocks noChangeArrowheads="1"/>
          </p:cNvSpPr>
          <p:nvPr/>
        </p:nvSpPr>
        <p:spPr bwMode="auto">
          <a:xfrm>
            <a:off x="4554538" y="1116013"/>
            <a:ext cx="1512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990000"/>
                </a:solidFill>
              </a:rPr>
              <a:t>Abstraktion</a:t>
            </a:r>
            <a:endParaRPr lang="en-US" sz="1600" dirty="0">
              <a:solidFill>
                <a:srgbClr val="990000"/>
              </a:solidFill>
            </a:endParaRPr>
          </a:p>
        </p:txBody>
      </p: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4475163" y="5902325"/>
            <a:ext cx="165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990000"/>
                </a:solidFill>
              </a:rPr>
              <a:t>Spezialisierung</a:t>
            </a:r>
            <a:endParaRPr lang="en-US" sz="1600" dirty="0">
              <a:solidFill>
                <a:srgbClr val="990000"/>
              </a:solidFill>
            </a:endParaRPr>
          </a:p>
        </p:txBody>
      </p:sp>
      <p:sp>
        <p:nvSpPr>
          <p:cNvPr id="61" name="Text Box 30"/>
          <p:cNvSpPr txBox="1">
            <a:spLocks noChangeArrowheads="1"/>
          </p:cNvSpPr>
          <p:nvPr/>
        </p:nvSpPr>
        <p:spPr bwMode="auto">
          <a:xfrm>
            <a:off x="179388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006600"/>
                </a:solidFill>
              </a:rPr>
              <a:t>Typ-Parametrisierung</a:t>
            </a:r>
            <a:endParaRPr lang="en-US" sz="1600" dirty="0">
              <a:solidFill>
                <a:srgbClr val="006600"/>
              </a:solidFill>
            </a:endParaRPr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6767513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006600"/>
                </a:solidFill>
              </a:rPr>
              <a:t>Typ-Parametrisierung</a:t>
            </a:r>
            <a:endParaRPr lang="en-US" sz="1600" dirty="0">
              <a:solidFill>
                <a:srgbClr val="006600"/>
              </a:solidFill>
            </a:endParaRP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7483475" y="2439988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b="1" dirty="0" err="1" smtClean="0">
                <a:solidFill>
                  <a:srgbClr val="006600"/>
                </a:solidFill>
              </a:rPr>
              <a:t>Generizität</a:t>
            </a:r>
            <a:endParaRPr lang="en-US" sz="1800" b="1" dirty="0">
              <a:solidFill>
                <a:srgbClr val="006600"/>
              </a:solidFill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5862638" y="87312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b="1" dirty="0" err="1" smtClean="0">
                <a:solidFill>
                  <a:srgbClr val="990000"/>
                </a:solidFill>
              </a:rPr>
              <a:t>Vererbung</a:t>
            </a:r>
            <a:endParaRPr lang="en-US" sz="1800" b="1" dirty="0">
              <a:solidFill>
                <a:srgbClr val="990000"/>
              </a:solidFill>
            </a:endParaRPr>
          </a:p>
        </p:txBody>
      </p:sp>
      <p:grpSp>
        <p:nvGrpSpPr>
          <p:cNvPr id="41" name="Group 7"/>
          <p:cNvGrpSpPr>
            <a:grpSpLocks/>
          </p:cNvGrpSpPr>
          <p:nvPr/>
        </p:nvGrpSpPr>
        <p:grpSpPr bwMode="auto">
          <a:xfrm>
            <a:off x="3563938" y="1844675"/>
            <a:ext cx="1584325" cy="647700"/>
            <a:chOff x="2245" y="1162"/>
            <a:chExt cx="998" cy="408"/>
          </a:xfrm>
        </p:grpSpPr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2245" y="1162"/>
              <a:ext cx="998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2371" y="1162"/>
              <a:ext cx="8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i="1" dirty="0" smtClean="0">
                  <a:solidFill>
                    <a:srgbClr val="3333FF"/>
                  </a:solidFill>
                  <a:latin typeface="+mn-lt"/>
                </a:rPr>
                <a:t>WAGEN_</a:t>
              </a:r>
              <a:br>
                <a:rPr lang="en-US" sz="1800" i="1" dirty="0" smtClean="0">
                  <a:solidFill>
                    <a:srgbClr val="3333FF"/>
                  </a:solidFill>
                  <a:latin typeface="+mn-lt"/>
                </a:rPr>
              </a:br>
              <a:r>
                <a:rPr lang="en-US" sz="1800" b="1" i="1" dirty="0" smtClean="0">
                  <a:solidFill>
                    <a:srgbClr val="990000"/>
                  </a:solidFill>
                  <a:latin typeface="+mn-lt"/>
                </a:rPr>
                <a:t>MENGE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65" name="Group 13"/>
          <p:cNvGrpSpPr>
            <a:grpSpLocks/>
          </p:cNvGrpSpPr>
          <p:nvPr/>
        </p:nvGrpSpPr>
        <p:grpSpPr bwMode="auto">
          <a:xfrm>
            <a:off x="893763" y="3309942"/>
            <a:ext cx="1920875" cy="901701"/>
            <a:chOff x="563" y="2085"/>
            <a:chExt cx="1210" cy="568"/>
          </a:xfrm>
        </p:grpSpPr>
        <p:sp>
          <p:nvSpPr>
            <p:cNvPr id="66" name="Oval 14"/>
            <p:cNvSpPr>
              <a:spLocks noChangeArrowheads="1"/>
            </p:cNvSpPr>
            <p:nvPr/>
          </p:nvSpPr>
          <p:spPr bwMode="auto">
            <a:xfrm>
              <a:off x="563" y="2085"/>
              <a:ext cx="1210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en-GB"/>
            </a:p>
          </p:txBody>
        </p:sp>
        <p:sp>
          <p:nvSpPr>
            <p:cNvPr id="67" name="Text Box 15"/>
            <p:cNvSpPr txBox="1">
              <a:spLocks noChangeArrowheads="1"/>
            </p:cNvSpPr>
            <p:nvPr/>
          </p:nvSpPr>
          <p:spPr bwMode="auto">
            <a:xfrm>
              <a:off x="672" y="2091"/>
              <a:ext cx="975" cy="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b="1" i="1" dirty="0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en-US" sz="1700" i="1" dirty="0" smtClean="0">
                  <a:solidFill>
                    <a:srgbClr val="3333FF"/>
                  </a:solidFill>
                  <a:latin typeface="+mn-lt"/>
                </a:rPr>
                <a:t>_</a:t>
              </a:r>
              <a:br>
                <a:rPr lang="en-US" sz="1700" i="1" dirty="0" smtClean="0">
                  <a:solidFill>
                    <a:srgbClr val="3333FF"/>
                  </a:solidFill>
                  <a:latin typeface="+mn-lt"/>
                </a:rPr>
              </a:br>
              <a:r>
                <a:rPr lang="en-US" sz="1700" i="1" dirty="0" smtClean="0">
                  <a:solidFill>
                    <a:srgbClr val="3333FF"/>
                  </a:solidFill>
                  <a:latin typeface="+mn-lt"/>
                </a:rPr>
                <a:t>LISTE</a:t>
              </a:r>
              <a:r>
                <a:rPr lang="en-US" sz="1700" i="1" dirty="0">
                  <a:solidFill>
                    <a:srgbClr val="3333FF"/>
                  </a:solidFill>
                  <a:latin typeface="+mn-lt"/>
                </a:rPr>
                <a:t/>
              </a:r>
              <a:br>
                <a:rPr lang="en-US" sz="1700" i="1" dirty="0">
                  <a:solidFill>
                    <a:srgbClr val="3333FF"/>
                  </a:solidFill>
                  <a:latin typeface="+mn-lt"/>
                </a:rPr>
              </a:br>
              <a:endParaRPr lang="en-US" sz="17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68" name="Group 16"/>
          <p:cNvGrpSpPr>
            <a:grpSpLocks/>
          </p:cNvGrpSpPr>
          <p:nvPr/>
        </p:nvGrpSpPr>
        <p:grpSpPr bwMode="auto">
          <a:xfrm>
            <a:off x="6291578" y="3303588"/>
            <a:ext cx="1786882" cy="669925"/>
            <a:chOff x="3787" y="2101"/>
            <a:chExt cx="1049" cy="422"/>
          </a:xfrm>
        </p:grpSpPr>
        <p:sp>
          <p:nvSpPr>
            <p:cNvPr id="69" name="Oval 17"/>
            <p:cNvSpPr>
              <a:spLocks noChangeArrowheads="1"/>
            </p:cNvSpPr>
            <p:nvPr/>
          </p:nvSpPr>
          <p:spPr bwMode="auto">
            <a:xfrm>
              <a:off x="3787" y="2115"/>
              <a:ext cx="1049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r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70" name="Text Box 18"/>
            <p:cNvSpPr txBox="1">
              <a:spLocks noChangeArrowheads="1"/>
            </p:cNvSpPr>
            <p:nvPr/>
          </p:nvSpPr>
          <p:spPr bwMode="auto">
            <a:xfrm>
              <a:off x="3842" y="2101"/>
              <a:ext cx="9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sz="1800" b="1" i="1" dirty="0" smtClean="0">
                  <a:solidFill>
                    <a:srgbClr val="006600"/>
                  </a:solidFill>
                </a:rPr>
                <a:t>PERSONEN_</a:t>
              </a:r>
              <a:br>
                <a:rPr lang="en-US" sz="1800" b="1" i="1" dirty="0" smtClean="0">
                  <a:solidFill>
                    <a:srgbClr val="006600"/>
                  </a:solidFill>
                </a:rPr>
              </a:br>
              <a:r>
                <a:rPr lang="en-US" sz="1800" i="1" dirty="0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71" name="Text Box 19"/>
            <p:cNvSpPr txBox="1">
              <a:spLocks noChangeArrowheads="1"/>
            </p:cNvSpPr>
            <p:nvPr/>
          </p:nvSpPr>
          <p:spPr bwMode="auto">
            <a:xfrm>
              <a:off x="3878" y="2274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en-US" sz="18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sp>
        <p:nvSpPr>
          <p:cNvPr id="73" name="Text Box 6"/>
          <p:cNvSpPr txBox="1">
            <a:spLocks noChangeArrowheads="1"/>
          </p:cNvSpPr>
          <p:nvPr/>
        </p:nvSpPr>
        <p:spPr bwMode="auto">
          <a:xfrm>
            <a:off x="3617495" y="3357563"/>
            <a:ext cx="1467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WAGEN_</a:t>
            </a:r>
            <a:br>
              <a:rPr lang="en-US" sz="1800" i="1" dirty="0" smtClean="0">
                <a:solidFill>
                  <a:srgbClr val="3333FF"/>
                </a:solidFill>
                <a:latin typeface="+mn-lt"/>
              </a:rPr>
            </a:b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LISTE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</p:txBody>
      </p:sp>
      <p:grpSp>
        <p:nvGrpSpPr>
          <p:cNvPr id="74" name="Group 10"/>
          <p:cNvGrpSpPr>
            <a:grpSpLocks/>
          </p:cNvGrpSpPr>
          <p:nvPr/>
        </p:nvGrpSpPr>
        <p:grpSpPr bwMode="auto">
          <a:xfrm>
            <a:off x="3158836" y="4868863"/>
            <a:ext cx="2758314" cy="647700"/>
            <a:chOff x="2078" y="3067"/>
            <a:chExt cx="1330" cy="408"/>
          </a:xfrm>
        </p:grpSpPr>
        <p:sp>
          <p:nvSpPr>
            <p:cNvPr id="75" name="Oval 11"/>
            <p:cNvSpPr>
              <a:spLocks noChangeArrowheads="1"/>
            </p:cNvSpPr>
            <p:nvPr/>
          </p:nvSpPr>
          <p:spPr bwMode="auto">
            <a:xfrm>
              <a:off x="2078" y="3067"/>
              <a:ext cx="1330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76" name="Text Box 12"/>
            <p:cNvSpPr txBox="1">
              <a:spLocks noChangeArrowheads="1"/>
            </p:cNvSpPr>
            <p:nvPr/>
          </p:nvSpPr>
          <p:spPr bwMode="auto">
            <a:xfrm>
              <a:off x="2147" y="3081"/>
              <a:ext cx="123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990000"/>
                  </a:solidFill>
                </a:rPr>
                <a:t>VERKETTETE_</a:t>
              </a:r>
              <a:r>
                <a:rPr lang="en-US" sz="1600" i="1" dirty="0" smtClean="0">
                  <a:solidFill>
                    <a:srgbClr val="3333FF"/>
                  </a:solidFill>
                </a:rPr>
                <a:t>WAGEN_</a:t>
              </a:r>
              <a:r>
                <a:rPr lang="en-US" sz="1600" b="1" i="1" dirty="0" smtClean="0">
                  <a:solidFill>
                    <a:srgbClr val="990000"/>
                  </a:solidFill>
                  <a:latin typeface="+mn-lt"/>
                </a:rPr>
                <a:t>LISTE</a:t>
              </a:r>
              <a:endParaRPr lang="en-US" sz="16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sp>
        <p:nvSpPr>
          <p:cNvPr id="77" name="AutoShape 2"/>
          <p:cNvSpPr>
            <a:spLocks noChangeArrowheads="1"/>
          </p:cNvSpPr>
          <p:nvPr/>
        </p:nvSpPr>
        <p:spPr bwMode="auto">
          <a:xfrm>
            <a:off x="3121275" y="955675"/>
            <a:ext cx="2988000" cy="5468938"/>
          </a:xfrm>
          <a:prstGeom prst="roundRect">
            <a:avLst>
              <a:gd name="adj" fmla="val 16667"/>
            </a:avLst>
          </a:prstGeom>
          <a:solidFill>
            <a:srgbClr val="FFFF00">
              <a:alpha val="49019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  <p:bldP spid="7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2415" y="41458"/>
            <a:ext cx="7777162" cy="569912"/>
          </a:xfrm>
        </p:spPr>
        <p:txBody>
          <a:bodyPr/>
          <a:lstStyle/>
          <a:p>
            <a:r>
              <a:rPr lang="de-DE" dirty="0" smtClean="0"/>
              <a:t>Den Begriff einer Klasse erweitern</a:t>
            </a:r>
            <a:endParaRPr lang="de-DE" dirty="0"/>
          </a:p>
        </p:txBody>
      </p:sp>
      <p:sp>
        <p:nvSpPr>
          <p:cNvPr id="1961987" name="Oval 3"/>
          <p:cNvSpPr>
            <a:spLocks noChangeArrowheads="1"/>
          </p:cNvSpPr>
          <p:nvPr/>
        </p:nvSpPr>
        <p:spPr bwMode="auto">
          <a:xfrm>
            <a:off x="3563938" y="3357563"/>
            <a:ext cx="15843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>
              <a:latin typeface="+mn-lt"/>
            </a:endParaRPr>
          </a:p>
        </p:txBody>
      </p:sp>
      <p:sp>
        <p:nvSpPr>
          <p:cNvPr id="1962002" name="Line 18"/>
          <p:cNvSpPr>
            <a:spLocks noChangeShapeType="1"/>
          </p:cNvSpPr>
          <p:nvPr/>
        </p:nvSpPr>
        <p:spPr bwMode="auto">
          <a:xfrm flipH="1">
            <a:off x="234950" y="3644900"/>
            <a:ext cx="6699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62003" name="Line 19"/>
          <p:cNvSpPr>
            <a:spLocks noChangeShapeType="1"/>
          </p:cNvSpPr>
          <p:nvPr/>
        </p:nvSpPr>
        <p:spPr bwMode="auto">
          <a:xfrm flipV="1">
            <a:off x="4356100" y="2492375"/>
            <a:ext cx="0" cy="865188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62004" name="Line 20"/>
          <p:cNvSpPr>
            <a:spLocks noChangeShapeType="1"/>
          </p:cNvSpPr>
          <p:nvPr/>
        </p:nvSpPr>
        <p:spPr bwMode="auto">
          <a:xfrm flipH="1">
            <a:off x="2840038" y="3644900"/>
            <a:ext cx="72390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62005" name="Line 21"/>
          <p:cNvSpPr>
            <a:spLocks noChangeShapeType="1"/>
          </p:cNvSpPr>
          <p:nvPr/>
        </p:nvSpPr>
        <p:spPr bwMode="auto">
          <a:xfrm>
            <a:off x="7993063" y="3644900"/>
            <a:ext cx="900112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62006" name="Line 22"/>
          <p:cNvSpPr>
            <a:spLocks noChangeShapeType="1"/>
          </p:cNvSpPr>
          <p:nvPr/>
        </p:nvSpPr>
        <p:spPr bwMode="auto">
          <a:xfrm>
            <a:off x="4356100" y="4005263"/>
            <a:ext cx="0" cy="86518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 type="stealth" w="med" len="med"/>
            <a:tailEnd/>
          </a:ln>
        </p:spPr>
        <p:txBody>
          <a:bodyPr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62007" name="Line 23"/>
          <p:cNvSpPr>
            <a:spLocks noChangeShapeType="1"/>
          </p:cNvSpPr>
          <p:nvPr/>
        </p:nvSpPr>
        <p:spPr bwMode="auto">
          <a:xfrm flipH="1">
            <a:off x="5148263" y="3644900"/>
            <a:ext cx="11652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62008" name="Line 24"/>
          <p:cNvSpPr>
            <a:spLocks noChangeShapeType="1"/>
          </p:cNvSpPr>
          <p:nvPr/>
        </p:nvSpPr>
        <p:spPr bwMode="auto">
          <a:xfrm>
            <a:off x="4356100" y="5516563"/>
            <a:ext cx="0" cy="75723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962009" name="Line 25"/>
          <p:cNvSpPr>
            <a:spLocks noChangeShapeType="1"/>
          </p:cNvSpPr>
          <p:nvPr/>
        </p:nvSpPr>
        <p:spPr bwMode="auto">
          <a:xfrm flipV="1">
            <a:off x="4356100" y="1122363"/>
            <a:ext cx="0" cy="722312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en-US">
              <a:latin typeface="+mn-lt"/>
            </a:endParaRP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685800" y="4783138"/>
            <a:ext cx="2257425" cy="787400"/>
            <a:chOff x="432" y="3028"/>
            <a:chExt cx="1422" cy="496"/>
          </a:xfrm>
        </p:grpSpPr>
        <p:sp>
          <p:nvSpPr>
            <p:cNvPr id="1962011" name="Oval 27"/>
            <p:cNvSpPr>
              <a:spLocks noChangeArrowheads="1"/>
            </p:cNvSpPr>
            <p:nvPr/>
          </p:nvSpPr>
          <p:spPr bwMode="auto">
            <a:xfrm>
              <a:off x="432" y="3028"/>
              <a:ext cx="1422" cy="496"/>
            </a:xfrm>
            <a:prstGeom prst="ellipse">
              <a:avLst/>
            </a:prstGeom>
            <a:solidFill>
              <a:schemeClr val="accent1">
                <a:alpha val="6196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+mn-lt"/>
              </a:endParaRPr>
            </a:p>
          </p:txBody>
        </p:sp>
        <p:sp>
          <p:nvSpPr>
            <p:cNvPr id="1962012" name="Text Box 28"/>
            <p:cNvSpPr txBox="1">
              <a:spLocks noChangeArrowheads="1"/>
            </p:cNvSpPr>
            <p:nvPr/>
          </p:nvSpPr>
          <p:spPr bwMode="auto">
            <a:xfrm>
              <a:off x="550" y="3073"/>
              <a:ext cx="1208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700" i="1" dirty="0" smtClean="0">
                  <a:solidFill>
                    <a:srgbClr val="3333FF"/>
                  </a:solidFill>
                  <a:latin typeface="+mn-lt"/>
                </a:rPr>
                <a:t>VERKETTETE_WAGEN_LISTE</a:t>
              </a:r>
              <a:endParaRPr lang="en-US" sz="17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6130925" y="1854200"/>
            <a:ext cx="1917700" cy="650875"/>
            <a:chOff x="3577" y="1158"/>
            <a:chExt cx="1208" cy="410"/>
          </a:xfrm>
        </p:grpSpPr>
        <p:sp>
          <p:nvSpPr>
            <p:cNvPr id="1962014" name="Oval 30"/>
            <p:cNvSpPr>
              <a:spLocks noChangeArrowheads="1"/>
            </p:cNvSpPr>
            <p:nvPr/>
          </p:nvSpPr>
          <p:spPr bwMode="auto">
            <a:xfrm>
              <a:off x="3685" y="1159"/>
              <a:ext cx="985" cy="409"/>
            </a:xfrm>
            <a:prstGeom prst="ellipse">
              <a:avLst/>
            </a:prstGeom>
            <a:solidFill>
              <a:schemeClr val="accent1">
                <a:alpha val="6196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+mn-lt"/>
              </a:endParaRPr>
            </a:p>
          </p:txBody>
        </p:sp>
        <p:sp>
          <p:nvSpPr>
            <p:cNvPr id="1962015" name="Text Box 31"/>
            <p:cNvSpPr txBox="1">
              <a:spLocks noChangeArrowheads="1"/>
            </p:cNvSpPr>
            <p:nvPr/>
          </p:nvSpPr>
          <p:spPr bwMode="auto">
            <a:xfrm>
              <a:off x="3577" y="1158"/>
              <a:ext cx="120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srgbClr val="3333FF"/>
                  </a:solidFill>
                </a:rPr>
                <a:t>PERSONEN_</a:t>
              </a:r>
              <a:br>
                <a:rPr lang="en-US" sz="1600" i="1" dirty="0" smtClean="0">
                  <a:solidFill>
                    <a:srgbClr val="3333FF"/>
                  </a:solidFill>
                </a:rPr>
              </a:br>
              <a:r>
                <a:rPr lang="en-US" sz="1600" i="1" dirty="0" smtClean="0">
                  <a:solidFill>
                    <a:srgbClr val="3333FF"/>
                  </a:solidFill>
                </a:rPr>
                <a:t>MENGE</a:t>
              </a:r>
              <a:endParaRPr lang="en-US" sz="1600" i="1" dirty="0">
                <a:solidFill>
                  <a:srgbClr val="3333FF"/>
                </a:solidFill>
              </a:endParaRPr>
            </a:p>
          </p:txBody>
        </p:sp>
      </p:grpSp>
      <p:sp>
        <p:nvSpPr>
          <p:cNvPr id="1962016" name="Text Box 32"/>
          <p:cNvSpPr txBox="1">
            <a:spLocks noChangeArrowheads="1"/>
          </p:cNvSpPr>
          <p:nvPr/>
        </p:nvSpPr>
        <p:spPr bwMode="auto">
          <a:xfrm>
            <a:off x="7483475" y="2439988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1" dirty="0" err="1" smtClean="0">
                <a:solidFill>
                  <a:srgbClr val="006600"/>
                </a:solidFill>
                <a:latin typeface="+mn-lt"/>
              </a:rPr>
              <a:t>Generizität</a:t>
            </a:r>
            <a:endParaRPr lang="en-US" sz="1800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1962017" name="Text Box 33"/>
          <p:cNvSpPr txBox="1">
            <a:spLocks noChangeArrowheads="1"/>
          </p:cNvSpPr>
          <p:nvPr/>
        </p:nvSpPr>
        <p:spPr bwMode="auto">
          <a:xfrm>
            <a:off x="5862638" y="87312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b="1" dirty="0" err="1" smtClean="0">
                <a:solidFill>
                  <a:srgbClr val="990000"/>
                </a:solidFill>
                <a:latin typeface="+mn-lt"/>
              </a:rPr>
              <a:t>Vererbung</a:t>
            </a:r>
            <a:endParaRPr lang="en-US" sz="1800" b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643106" name="Line 34"/>
          <p:cNvSpPr>
            <a:spLocks noChangeShapeType="1"/>
          </p:cNvSpPr>
          <p:nvPr/>
        </p:nvSpPr>
        <p:spPr bwMode="auto">
          <a:xfrm>
            <a:off x="7086600" y="25066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43107" name="Line 35"/>
          <p:cNvSpPr>
            <a:spLocks noChangeShapeType="1"/>
          </p:cNvSpPr>
          <p:nvPr/>
        </p:nvSpPr>
        <p:spPr bwMode="auto">
          <a:xfrm rot="-5400000">
            <a:off x="5705476" y="1581150"/>
            <a:ext cx="0" cy="1158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43108" name="Line 36"/>
          <p:cNvSpPr>
            <a:spLocks noChangeShapeType="1"/>
          </p:cNvSpPr>
          <p:nvPr/>
        </p:nvSpPr>
        <p:spPr bwMode="auto">
          <a:xfrm rot="-5400000">
            <a:off x="3122613" y="5014913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43109" name="Line 37"/>
          <p:cNvSpPr>
            <a:spLocks noChangeShapeType="1"/>
          </p:cNvSpPr>
          <p:nvPr/>
        </p:nvSpPr>
        <p:spPr bwMode="auto">
          <a:xfrm>
            <a:off x="1857375" y="397351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endParaRPr lang="en-US">
              <a:latin typeface="+mn-lt"/>
            </a:endParaRPr>
          </a:p>
        </p:txBody>
      </p:sp>
      <p:grpSp>
        <p:nvGrpSpPr>
          <p:cNvPr id="38" name="Group 7"/>
          <p:cNvGrpSpPr>
            <a:grpSpLocks/>
          </p:cNvGrpSpPr>
          <p:nvPr/>
        </p:nvGrpSpPr>
        <p:grpSpPr bwMode="auto">
          <a:xfrm>
            <a:off x="3563938" y="1844675"/>
            <a:ext cx="1584325" cy="647700"/>
            <a:chOff x="2245" y="1162"/>
            <a:chExt cx="998" cy="408"/>
          </a:xfrm>
        </p:grpSpPr>
        <p:sp>
          <p:nvSpPr>
            <p:cNvPr id="39" name="Oval 8"/>
            <p:cNvSpPr>
              <a:spLocks noChangeArrowheads="1"/>
            </p:cNvSpPr>
            <p:nvPr/>
          </p:nvSpPr>
          <p:spPr bwMode="auto">
            <a:xfrm>
              <a:off x="2245" y="1162"/>
              <a:ext cx="998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2371" y="1162"/>
              <a:ext cx="8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i="1" dirty="0" smtClean="0">
                  <a:solidFill>
                    <a:srgbClr val="3333FF"/>
                  </a:solidFill>
                  <a:latin typeface="+mn-lt"/>
                </a:rPr>
                <a:t>WAGEN_</a:t>
              </a:r>
              <a:br>
                <a:rPr lang="en-US" sz="1800" i="1" dirty="0" smtClean="0">
                  <a:solidFill>
                    <a:srgbClr val="3333FF"/>
                  </a:solidFill>
                  <a:latin typeface="+mn-lt"/>
                </a:rPr>
              </a:br>
              <a:r>
                <a:rPr lang="en-US" sz="1800" b="1" i="1" dirty="0" smtClean="0">
                  <a:solidFill>
                    <a:srgbClr val="990000"/>
                  </a:solidFill>
                  <a:latin typeface="+mn-lt"/>
                </a:rPr>
                <a:t>MENGE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41" name="Group 13"/>
          <p:cNvGrpSpPr>
            <a:grpSpLocks/>
          </p:cNvGrpSpPr>
          <p:nvPr/>
        </p:nvGrpSpPr>
        <p:grpSpPr bwMode="auto">
          <a:xfrm>
            <a:off x="893763" y="3309942"/>
            <a:ext cx="1920875" cy="901701"/>
            <a:chOff x="563" y="2085"/>
            <a:chExt cx="1210" cy="568"/>
          </a:xfrm>
        </p:grpSpPr>
        <p:sp>
          <p:nvSpPr>
            <p:cNvPr id="42" name="Oval 14"/>
            <p:cNvSpPr>
              <a:spLocks noChangeArrowheads="1"/>
            </p:cNvSpPr>
            <p:nvPr/>
          </p:nvSpPr>
          <p:spPr bwMode="auto">
            <a:xfrm>
              <a:off x="563" y="2085"/>
              <a:ext cx="1210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en-GB"/>
            </a:p>
          </p:txBody>
        </p:sp>
        <p:sp>
          <p:nvSpPr>
            <p:cNvPr id="43" name="Text Box 15"/>
            <p:cNvSpPr txBox="1">
              <a:spLocks noChangeArrowheads="1"/>
            </p:cNvSpPr>
            <p:nvPr/>
          </p:nvSpPr>
          <p:spPr bwMode="auto">
            <a:xfrm>
              <a:off x="672" y="2091"/>
              <a:ext cx="975" cy="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b="1" i="1" dirty="0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en-US" sz="1700" i="1" dirty="0" smtClean="0">
                  <a:solidFill>
                    <a:srgbClr val="3333FF"/>
                  </a:solidFill>
                  <a:latin typeface="+mn-lt"/>
                </a:rPr>
                <a:t>_</a:t>
              </a:r>
              <a:br>
                <a:rPr lang="en-US" sz="1700" i="1" dirty="0" smtClean="0">
                  <a:solidFill>
                    <a:srgbClr val="3333FF"/>
                  </a:solidFill>
                  <a:latin typeface="+mn-lt"/>
                </a:rPr>
              </a:br>
              <a:r>
                <a:rPr lang="en-US" sz="1700" i="1" dirty="0" smtClean="0">
                  <a:solidFill>
                    <a:srgbClr val="3333FF"/>
                  </a:solidFill>
                  <a:latin typeface="+mn-lt"/>
                </a:rPr>
                <a:t>LISTE</a:t>
              </a:r>
              <a:r>
                <a:rPr lang="en-US" sz="1700" i="1" dirty="0">
                  <a:solidFill>
                    <a:srgbClr val="3333FF"/>
                  </a:solidFill>
                  <a:latin typeface="+mn-lt"/>
                </a:rPr>
                <a:t/>
              </a:r>
              <a:br>
                <a:rPr lang="en-US" sz="1700" i="1" dirty="0">
                  <a:solidFill>
                    <a:srgbClr val="3333FF"/>
                  </a:solidFill>
                  <a:latin typeface="+mn-lt"/>
                </a:rPr>
              </a:br>
              <a:endParaRPr lang="en-US" sz="17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44" name="Group 16"/>
          <p:cNvGrpSpPr>
            <a:grpSpLocks/>
          </p:cNvGrpSpPr>
          <p:nvPr/>
        </p:nvGrpSpPr>
        <p:grpSpPr bwMode="auto">
          <a:xfrm>
            <a:off x="6291578" y="3303588"/>
            <a:ext cx="1786882" cy="669925"/>
            <a:chOff x="3787" y="2101"/>
            <a:chExt cx="1049" cy="422"/>
          </a:xfrm>
        </p:grpSpPr>
        <p:sp>
          <p:nvSpPr>
            <p:cNvPr id="45" name="Oval 17"/>
            <p:cNvSpPr>
              <a:spLocks noChangeArrowheads="1"/>
            </p:cNvSpPr>
            <p:nvPr/>
          </p:nvSpPr>
          <p:spPr bwMode="auto">
            <a:xfrm>
              <a:off x="3787" y="2115"/>
              <a:ext cx="1049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r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46" name="Text Box 18"/>
            <p:cNvSpPr txBox="1">
              <a:spLocks noChangeArrowheads="1"/>
            </p:cNvSpPr>
            <p:nvPr/>
          </p:nvSpPr>
          <p:spPr bwMode="auto">
            <a:xfrm>
              <a:off x="3842" y="2101"/>
              <a:ext cx="9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sz="1800" b="1" i="1" dirty="0" smtClean="0">
                  <a:solidFill>
                    <a:srgbClr val="006600"/>
                  </a:solidFill>
                </a:rPr>
                <a:t>PERSONEN_</a:t>
              </a:r>
              <a:br>
                <a:rPr lang="en-US" sz="1800" b="1" i="1" dirty="0" smtClean="0">
                  <a:solidFill>
                    <a:srgbClr val="006600"/>
                  </a:solidFill>
                </a:rPr>
              </a:br>
              <a:r>
                <a:rPr lang="en-US" sz="1800" i="1" dirty="0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47" name="Text Box 19"/>
            <p:cNvSpPr txBox="1">
              <a:spLocks noChangeArrowheads="1"/>
            </p:cNvSpPr>
            <p:nvPr/>
          </p:nvSpPr>
          <p:spPr bwMode="auto">
            <a:xfrm>
              <a:off x="3878" y="2274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en-US" sz="18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3617495" y="3357563"/>
            <a:ext cx="1467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WAGEN_</a:t>
            </a:r>
            <a:br>
              <a:rPr lang="en-US" sz="1800" i="1" dirty="0" smtClean="0">
                <a:solidFill>
                  <a:srgbClr val="3333FF"/>
                </a:solidFill>
                <a:latin typeface="+mn-lt"/>
              </a:rPr>
            </a:b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LISTE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</p:txBody>
      </p:sp>
      <p:grpSp>
        <p:nvGrpSpPr>
          <p:cNvPr id="49" name="Group 10"/>
          <p:cNvGrpSpPr>
            <a:grpSpLocks/>
          </p:cNvGrpSpPr>
          <p:nvPr/>
        </p:nvGrpSpPr>
        <p:grpSpPr bwMode="auto">
          <a:xfrm>
            <a:off x="3158836" y="4868863"/>
            <a:ext cx="2758314" cy="647700"/>
            <a:chOff x="2078" y="3067"/>
            <a:chExt cx="1330" cy="408"/>
          </a:xfrm>
        </p:grpSpPr>
        <p:sp>
          <p:nvSpPr>
            <p:cNvPr id="50" name="Oval 11"/>
            <p:cNvSpPr>
              <a:spLocks noChangeArrowheads="1"/>
            </p:cNvSpPr>
            <p:nvPr/>
          </p:nvSpPr>
          <p:spPr bwMode="auto">
            <a:xfrm>
              <a:off x="2078" y="3067"/>
              <a:ext cx="1330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2147" y="3081"/>
              <a:ext cx="123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990000"/>
                  </a:solidFill>
                </a:rPr>
                <a:t>VERKETTETE_</a:t>
              </a:r>
              <a:r>
                <a:rPr lang="en-US" sz="1600" i="1" dirty="0" smtClean="0">
                  <a:solidFill>
                    <a:srgbClr val="3333FF"/>
                  </a:solidFill>
                </a:rPr>
                <a:t>WAGEN_</a:t>
              </a:r>
              <a:r>
                <a:rPr lang="en-US" sz="1600" b="1" i="1" dirty="0" smtClean="0">
                  <a:solidFill>
                    <a:srgbClr val="990000"/>
                  </a:solidFill>
                  <a:latin typeface="+mn-lt"/>
                </a:rPr>
                <a:t>LISTE</a:t>
              </a:r>
              <a:endParaRPr lang="en-US" sz="1600" i="1" dirty="0">
                <a:solidFill>
                  <a:srgbClr val="3333FF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4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4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4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4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106" grpId="0" animBg="1"/>
      <p:bldP spid="643107" grpId="0" animBg="1"/>
      <p:bldP spid="643108" grpId="0" animBg="1"/>
      <p:bldP spid="64310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Konformität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Vorher definiert für nicht-generisch abgeleitete Typen: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Was wir gesehen haben</a:t>
            </a:r>
          </a:p>
        </p:txBody>
      </p:sp>
      <p:sp>
        <p:nvSpPr>
          <p:cNvPr id="5" name="Rectangle 4"/>
          <p:cNvSpPr/>
          <p:nvPr/>
        </p:nvSpPr>
        <p:spPr>
          <a:xfrm>
            <a:off x="352927" y="1299411"/>
            <a:ext cx="78445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79388">
              <a:spcBef>
                <a:spcPct val="20000"/>
              </a:spcBef>
            </a:pPr>
            <a:r>
              <a:rPr lang="en-US" dirty="0" smtClean="0"/>
              <a:t>Die </a:t>
            </a:r>
            <a:r>
              <a:rPr lang="en-US" dirty="0" err="1" smtClean="0"/>
              <a:t>fundamentalen</a:t>
            </a:r>
            <a:r>
              <a:rPr lang="en-US" dirty="0" smtClean="0"/>
              <a:t> O-O </a:t>
            </a:r>
            <a:r>
              <a:rPr lang="en-US" dirty="0" err="1" smtClean="0"/>
              <a:t>Mechanismen</a:t>
            </a:r>
            <a:r>
              <a:rPr lang="en-US" dirty="0" smtClean="0"/>
              <a:t>:</a:t>
            </a:r>
          </a:p>
          <a:p>
            <a:pPr marL="742950" lvl="1" indent="-207963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>
                <a:solidFill>
                  <a:srgbClr val="990000"/>
                </a:solidFill>
              </a:rPr>
              <a:t>Vererbung</a:t>
            </a:r>
            <a:endParaRPr lang="en-US" dirty="0" smtClean="0">
              <a:solidFill>
                <a:srgbClr val="990000"/>
              </a:solidFill>
            </a:endParaRPr>
          </a:p>
          <a:p>
            <a:pPr marL="742950" lvl="1" indent="-207963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>
                <a:solidFill>
                  <a:srgbClr val="990000"/>
                </a:solidFill>
              </a:rPr>
              <a:t>Polymorphie</a:t>
            </a:r>
            <a:endParaRPr lang="en-US" dirty="0" smtClean="0">
              <a:solidFill>
                <a:srgbClr val="990000"/>
              </a:solidFill>
            </a:endParaRPr>
          </a:p>
          <a:p>
            <a:pPr marL="742950" lvl="1" indent="-207963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>
                <a:solidFill>
                  <a:srgbClr val="990000"/>
                </a:solidFill>
              </a:rPr>
              <a:t>Dynamisches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>
                <a:solidFill>
                  <a:srgbClr val="990000"/>
                </a:solidFill>
              </a:rPr>
              <a:t>Binden</a:t>
            </a:r>
            <a:endParaRPr lang="en-US" dirty="0" smtClean="0">
              <a:solidFill>
                <a:srgbClr val="990000"/>
              </a:solidFill>
            </a:endParaRPr>
          </a:p>
          <a:p>
            <a:pPr marL="742950" lvl="1" indent="-207963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>
                <a:solidFill>
                  <a:srgbClr val="990000"/>
                </a:solidFill>
              </a:rPr>
              <a:t>Statische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>
                <a:solidFill>
                  <a:srgbClr val="990000"/>
                </a:solidFill>
              </a:rPr>
              <a:t>Typisierung</a:t>
            </a:r>
            <a:endParaRPr lang="en-US" dirty="0" smtClean="0">
              <a:solidFill>
                <a:srgbClr val="990000"/>
              </a:solidFill>
            </a:endParaRPr>
          </a:p>
          <a:p>
            <a:pPr marL="742950" lvl="1" indent="-207963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>
                <a:solidFill>
                  <a:srgbClr val="990000"/>
                </a:solidFill>
              </a:rPr>
              <a:t>Generizität</a:t>
            </a:r>
            <a:endParaRPr lang="en-US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Unser Programm für den zweiten Teil</a:t>
            </a:r>
            <a:endParaRPr lang="de-DE" dirty="0"/>
          </a:p>
        </p:txBody>
      </p:sp>
      <p:sp>
        <p:nvSpPr>
          <p:cNvPr id="838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Erinnerung zu (eingeschränkter) </a:t>
            </a:r>
            <a:r>
              <a:rPr lang="de-DE" dirty="0" err="1" smtClean="0"/>
              <a:t>Generizität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Vererbung: aufgeschobene Klassen</a:t>
            </a:r>
          </a:p>
          <a:p>
            <a:r>
              <a:rPr lang="de-DE" dirty="0" smtClean="0"/>
              <a:t>Vererbung: Was passiert mit den Verträgen?</a:t>
            </a:r>
          </a:p>
          <a:p>
            <a:endParaRPr lang="de-DE" dirty="0" smtClean="0"/>
          </a:p>
          <a:p>
            <a:r>
              <a:rPr lang="de-DE" dirty="0" smtClean="0"/>
              <a:t>Vererbung: Wie können wir den </a:t>
            </a:r>
            <a:r>
              <a:rPr lang="de-DE" dirty="0" smtClean="0">
                <a:solidFill>
                  <a:srgbClr val="990000"/>
                </a:solidFill>
              </a:rPr>
              <a:t>tatsächlichen</a:t>
            </a:r>
            <a:r>
              <a:rPr lang="de-DE" dirty="0" smtClean="0"/>
              <a:t> Typ eines Objektes bestimmen? </a:t>
            </a:r>
          </a:p>
          <a:p>
            <a:endParaRPr lang="de-DE" dirty="0" smtClean="0"/>
          </a:p>
          <a:p>
            <a:r>
              <a:rPr lang="de-DE" dirty="0" smtClean="0"/>
              <a:t>Nicht in dieser Stunde, aber später: Mehrfachvererbung, Umbenennungen etc.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86" y="115888"/>
            <a:ext cx="7848600" cy="435600"/>
          </a:xfrm>
        </p:spPr>
        <p:txBody>
          <a:bodyPr/>
          <a:lstStyle/>
          <a:p>
            <a:pPr eaLnBrk="1" hangingPunct="1"/>
            <a:r>
              <a:rPr lang="de-DE" dirty="0" err="1" smtClean="0"/>
              <a:t>Generizität</a:t>
            </a:r>
            <a:r>
              <a:rPr lang="de-DE" dirty="0" smtClean="0"/>
              <a:t> (Erinnerung)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68413"/>
            <a:ext cx="8610600" cy="5113337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de-CH" sz="2200" b="1" dirty="0" smtClean="0"/>
              <a:t>Ohne Einschränkung</a:t>
            </a:r>
            <a:endParaRPr lang="en-US" sz="2200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60000"/>
              </a:spcBef>
            </a:pPr>
            <a:r>
              <a:rPr lang="en-US" sz="2200" dirty="0" smtClean="0">
                <a:solidFill>
                  <a:srgbClr val="0000FF"/>
                </a:solidFill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</a:rPr>
              <a:t>LIST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smtClean="0">
                <a:solidFill>
                  <a:srgbClr val="990000"/>
                </a:solidFill>
              </a:rPr>
              <a:t>[G]</a:t>
            </a:r>
          </a:p>
          <a:p>
            <a:pPr eaLnBrk="1" hangingPunct="1"/>
            <a:r>
              <a:rPr lang="en-US" sz="2200" dirty="0" smtClean="0">
                <a:solidFill>
                  <a:srgbClr val="0000FF"/>
                </a:solidFill>
              </a:rPr>
              <a:t>			</a:t>
            </a:r>
            <a:r>
              <a:rPr lang="de-DE" sz="2200" dirty="0" smtClean="0">
                <a:solidFill>
                  <a:srgbClr val="0000FF"/>
                </a:solidFill>
              </a:rPr>
              <a:t>e.g.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</a:rPr>
              <a:t>LIST</a:t>
            </a:r>
            <a:r>
              <a:rPr lang="en-US" sz="2200" dirty="0" smtClean="0">
                <a:solidFill>
                  <a:srgbClr val="0000FF"/>
                </a:solidFill>
              </a:rPr>
              <a:t> [</a:t>
            </a:r>
            <a:r>
              <a:rPr lang="en-US" sz="2200" i="1" dirty="0" smtClean="0">
                <a:solidFill>
                  <a:srgbClr val="0000FF"/>
                </a:solidFill>
              </a:rPr>
              <a:t>INTEGER</a:t>
            </a:r>
            <a:r>
              <a:rPr lang="en-US" sz="2200" dirty="0" smtClean="0">
                <a:solidFill>
                  <a:srgbClr val="0000FF"/>
                </a:solidFill>
              </a:rPr>
              <a:t>], </a:t>
            </a:r>
            <a:r>
              <a:rPr lang="en-US" sz="2200" i="1" dirty="0" smtClean="0">
                <a:solidFill>
                  <a:srgbClr val="0000FF"/>
                </a:solidFill>
              </a:rPr>
              <a:t>LIST</a:t>
            </a:r>
            <a:r>
              <a:rPr lang="en-US" sz="2200" dirty="0" smtClean="0">
                <a:solidFill>
                  <a:srgbClr val="0000FF"/>
                </a:solidFill>
              </a:rPr>
              <a:t> [</a:t>
            </a:r>
            <a:r>
              <a:rPr lang="en-US" sz="2200" i="1" dirty="0" smtClean="0">
                <a:solidFill>
                  <a:srgbClr val="0000FF"/>
                </a:solidFill>
              </a:rPr>
              <a:t>PERSON</a:t>
            </a:r>
            <a:r>
              <a:rPr lang="en-US" sz="2200" dirty="0" smtClean="0">
                <a:solidFill>
                  <a:srgbClr val="0000FF"/>
                </a:solidFill>
              </a:rPr>
              <a:t>]</a:t>
            </a:r>
          </a:p>
          <a:p>
            <a:pPr eaLnBrk="1" hangingPunct="1"/>
            <a:endParaRPr lang="en-US" sz="22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de-CH" sz="2200" b="1" dirty="0" smtClean="0"/>
              <a:t>Eingeschränkt</a:t>
            </a:r>
            <a:endParaRPr lang="en-US" sz="2200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60000"/>
              </a:spcBef>
            </a:pPr>
            <a:r>
              <a:rPr lang="en-US" sz="2200" dirty="0" smtClean="0">
                <a:solidFill>
                  <a:srgbClr val="0000FF"/>
                </a:solidFill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</a:rPr>
              <a:t>HASH_TABLE</a:t>
            </a:r>
            <a:r>
              <a:rPr lang="en-US" sz="2200" dirty="0" smtClean="0">
                <a:solidFill>
                  <a:srgbClr val="0000FF"/>
                </a:solidFill>
              </a:rPr>
              <a:t> [</a:t>
            </a:r>
            <a:r>
              <a:rPr lang="en-US" sz="2200" i="1" dirty="0" smtClean="0">
                <a:solidFill>
                  <a:srgbClr val="0000FF"/>
                </a:solidFill>
              </a:rPr>
              <a:t>G</a:t>
            </a:r>
            <a:r>
              <a:rPr lang="en-US" sz="2200" dirty="0" smtClean="0">
                <a:solidFill>
                  <a:srgbClr val="CC3300"/>
                </a:solidFill>
              </a:rPr>
              <a:t> </a:t>
            </a:r>
            <a:r>
              <a:rPr lang="en-US" sz="2200" dirty="0" smtClean="0">
                <a:solidFill>
                  <a:srgbClr val="990000"/>
                </a:solidFill>
              </a:rPr>
              <a:t>―&gt; </a:t>
            </a:r>
            <a:r>
              <a:rPr lang="en-US" sz="2200" i="1" dirty="0" smtClean="0">
                <a:solidFill>
                  <a:srgbClr val="990000"/>
                </a:solidFill>
              </a:rPr>
              <a:t>HASHABLE</a:t>
            </a:r>
            <a:r>
              <a:rPr lang="en-US" sz="2200" dirty="0" smtClean="0">
                <a:solidFill>
                  <a:srgbClr val="0000FF"/>
                </a:solidFill>
              </a:rPr>
              <a:t>]</a:t>
            </a:r>
          </a:p>
          <a:p>
            <a:pPr eaLnBrk="1" hangingPunct="1">
              <a:spcBef>
                <a:spcPct val="60000"/>
              </a:spcBef>
            </a:pPr>
            <a:r>
              <a:rPr lang="en-US" sz="2200" dirty="0" smtClean="0">
                <a:solidFill>
                  <a:srgbClr val="0000FF"/>
                </a:solidFill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</a:rPr>
              <a:t>VECTOR</a:t>
            </a:r>
            <a:r>
              <a:rPr lang="en-US" sz="2200" dirty="0" smtClean="0">
                <a:solidFill>
                  <a:srgbClr val="0000FF"/>
                </a:solidFill>
              </a:rPr>
              <a:t> [</a:t>
            </a:r>
            <a:r>
              <a:rPr lang="en-US" sz="2200" i="1" dirty="0" smtClean="0">
                <a:solidFill>
                  <a:srgbClr val="0000FF"/>
                </a:solidFill>
              </a:rPr>
              <a:t>G</a:t>
            </a:r>
            <a:r>
              <a:rPr lang="en-US" sz="2200" dirty="0" smtClean="0">
                <a:solidFill>
                  <a:srgbClr val="CC3300"/>
                </a:solidFill>
              </a:rPr>
              <a:t> </a:t>
            </a:r>
            <a:r>
              <a:rPr lang="en-US" sz="2200" dirty="0" smtClean="0">
                <a:solidFill>
                  <a:srgbClr val="990000"/>
                </a:solidFill>
              </a:rPr>
              <a:t>―&gt; </a:t>
            </a:r>
            <a:r>
              <a:rPr lang="en-US" sz="2200" i="1" dirty="0" smtClean="0">
                <a:solidFill>
                  <a:srgbClr val="990000"/>
                </a:solidFill>
              </a:rPr>
              <a:t>NUMERIC</a:t>
            </a:r>
            <a:r>
              <a:rPr lang="en-US" sz="1200" i="1" dirty="0" smtClean="0">
                <a:solidFill>
                  <a:srgbClr val="990000"/>
                </a:solidFill>
              </a:rPr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]</a:t>
            </a:r>
          </a:p>
          <a:p>
            <a:pPr eaLnBrk="1" hangingPunct="1"/>
            <a:endParaRPr lang="de-CH" sz="2500" b="1" dirty="0" smtClean="0">
              <a:solidFill>
                <a:srgbClr val="990000"/>
              </a:solidFill>
            </a:endParaRPr>
          </a:p>
          <a:p>
            <a:pPr eaLnBrk="1" hangingPunct="1"/>
            <a:endParaRPr lang="en-US" sz="2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2865138" y="5835463"/>
            <a:ext cx="1489572" cy="378691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 bwMode="auto">
          <a:xfrm>
            <a:off x="2419926" y="1496312"/>
            <a:ext cx="526473" cy="378691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Eine generische Klasse (Erinnerung)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878114"/>
            <a:ext cx="8594725" cy="2844141"/>
          </a:xfrm>
        </p:spPr>
        <p:txBody>
          <a:bodyPr/>
          <a:lstStyle/>
          <a:p>
            <a:pPr eaLnBrk="1" hangingPunct="1"/>
            <a:r>
              <a:rPr lang="de-DE" dirty="0" smtClean="0"/>
              <a:t>	</a:t>
            </a:r>
          </a:p>
          <a:p>
            <a:pPr eaLnBrk="1" hangingPunct="1">
              <a:lnSpc>
                <a:spcPct val="130000"/>
              </a:lnSpc>
            </a:pPr>
            <a:r>
              <a:rPr lang="de-DE" sz="2800" b="1" dirty="0" err="1" smtClean="0">
                <a:solidFill>
                  <a:srgbClr val="000099"/>
                </a:solidFill>
              </a:rPr>
              <a:t>class</a:t>
            </a:r>
            <a:r>
              <a:rPr lang="de-DE" sz="2800" i="1" dirty="0" smtClean="0"/>
              <a:t> </a:t>
            </a:r>
            <a:r>
              <a:rPr lang="de-DE" sz="2800" i="1" dirty="0" smtClean="0">
                <a:solidFill>
                  <a:srgbClr val="3333FF"/>
                </a:solidFill>
              </a:rPr>
              <a:t>LIST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rgbClr val="3333FF"/>
                </a:solidFill>
              </a:rPr>
              <a:t>[ </a:t>
            </a:r>
            <a:r>
              <a:rPr lang="de-DE" sz="2800" i="1" dirty="0" smtClean="0">
                <a:solidFill>
                  <a:srgbClr val="3333FF"/>
                </a:solidFill>
              </a:rPr>
              <a:t>G  </a:t>
            </a:r>
            <a:r>
              <a:rPr lang="de-DE" sz="2800" dirty="0" smtClean="0">
                <a:solidFill>
                  <a:srgbClr val="3333FF"/>
                </a:solidFill>
              </a:rPr>
              <a:t>]</a:t>
            </a:r>
            <a:r>
              <a:rPr lang="de-DE" sz="2800" dirty="0" smtClean="0"/>
              <a:t>  </a:t>
            </a:r>
            <a:r>
              <a:rPr lang="de-DE" sz="2800" b="1" dirty="0" err="1" smtClean="0">
                <a:solidFill>
                  <a:srgbClr val="000099"/>
                </a:solidFill>
              </a:rPr>
              <a:t>feature</a:t>
            </a:r>
            <a:r>
              <a:rPr lang="de-DE" sz="2800" i="1" dirty="0" smtClean="0"/>
              <a:t/>
            </a:r>
            <a:br>
              <a:rPr lang="de-DE" sz="2800" i="1" dirty="0" smtClean="0"/>
            </a:br>
            <a:r>
              <a:rPr lang="de-DE" sz="2800" i="1" dirty="0" smtClean="0"/>
              <a:t>	</a:t>
            </a:r>
            <a:r>
              <a:rPr lang="de-DE" sz="2800" i="1" dirty="0" err="1" smtClean="0">
                <a:solidFill>
                  <a:srgbClr val="3333FF"/>
                </a:solidFill>
              </a:rPr>
              <a:t>extend</a:t>
            </a:r>
            <a:r>
              <a:rPr lang="de-DE" sz="2800" dirty="0" smtClean="0">
                <a:solidFill>
                  <a:srgbClr val="3333FF"/>
                </a:solidFill>
              </a:rPr>
              <a:t> (</a:t>
            </a:r>
            <a:r>
              <a:rPr lang="de-DE" sz="2800" i="1" dirty="0" smtClean="0">
                <a:solidFill>
                  <a:srgbClr val="3333FF"/>
                </a:solidFill>
              </a:rPr>
              <a:t>x </a:t>
            </a:r>
            <a:r>
              <a:rPr lang="de-DE" sz="2800" dirty="0" smtClean="0">
                <a:solidFill>
                  <a:srgbClr val="3333FF"/>
                </a:solidFill>
              </a:rPr>
              <a:t>: </a:t>
            </a:r>
            <a:r>
              <a:rPr lang="de-DE" sz="2800" i="1" dirty="0" smtClean="0">
                <a:solidFill>
                  <a:srgbClr val="3333FF"/>
                </a:solidFill>
              </a:rPr>
              <a:t>G </a:t>
            </a:r>
            <a:r>
              <a:rPr lang="de-DE" sz="2800" dirty="0" smtClean="0">
                <a:solidFill>
                  <a:srgbClr val="3333FF"/>
                </a:solidFill>
              </a:rPr>
              <a:t>)</a:t>
            </a:r>
            <a:r>
              <a:rPr lang="de-DE" sz="2800" i="1" dirty="0" smtClean="0">
                <a:solidFill>
                  <a:srgbClr val="3333FF"/>
                </a:solidFill>
              </a:rPr>
              <a:t>  </a:t>
            </a:r>
            <a:r>
              <a:rPr lang="de-DE" sz="2800" dirty="0" smtClean="0">
                <a:solidFill>
                  <a:srgbClr val="3333FF"/>
                </a:solidFill>
              </a:rPr>
              <a:t>...	</a:t>
            </a:r>
            <a:r>
              <a:rPr lang="de-DE" sz="2800" i="1" dirty="0" smtClean="0">
                <a:solidFill>
                  <a:srgbClr val="3333FF"/>
                </a:solidFill>
              </a:rPr>
              <a:t/>
            </a:r>
            <a:br>
              <a:rPr lang="de-DE" sz="2800" i="1" dirty="0" smtClean="0">
                <a:solidFill>
                  <a:srgbClr val="3333FF"/>
                </a:solidFill>
              </a:rPr>
            </a:br>
            <a:r>
              <a:rPr lang="de-DE" sz="2800" i="1" dirty="0" smtClean="0">
                <a:solidFill>
                  <a:srgbClr val="3333FF"/>
                </a:solidFill>
              </a:rPr>
              <a:t>	last </a:t>
            </a:r>
            <a:r>
              <a:rPr lang="de-DE" sz="2800" dirty="0" smtClean="0">
                <a:solidFill>
                  <a:srgbClr val="3333FF"/>
                </a:solidFill>
              </a:rPr>
              <a:t>: </a:t>
            </a:r>
            <a:r>
              <a:rPr lang="de-DE" sz="2800" i="1" dirty="0" smtClean="0">
                <a:solidFill>
                  <a:srgbClr val="3333FF"/>
                </a:solidFill>
              </a:rPr>
              <a:t>G  </a:t>
            </a:r>
            <a:r>
              <a:rPr lang="de-DE" sz="2800" dirty="0" smtClean="0">
                <a:solidFill>
                  <a:srgbClr val="3333FF"/>
                </a:solidFill>
              </a:rPr>
              <a:t>...	</a:t>
            </a:r>
            <a:r>
              <a:rPr lang="de-DE" sz="2800" i="1" dirty="0" smtClean="0"/>
              <a:t/>
            </a:r>
            <a:br>
              <a:rPr lang="de-DE" sz="2800" i="1" dirty="0" smtClean="0"/>
            </a:br>
            <a:r>
              <a:rPr lang="de-DE" sz="2800" b="1" dirty="0" smtClean="0">
                <a:solidFill>
                  <a:srgbClr val="000099"/>
                </a:solidFill>
              </a:rPr>
              <a:t>end</a:t>
            </a:r>
          </a:p>
          <a:p>
            <a:pPr eaLnBrk="1" hangingPunct="1"/>
            <a:endParaRPr lang="de-DE" dirty="0" smtClean="0"/>
          </a:p>
        </p:txBody>
      </p:sp>
      <p:sp>
        <p:nvSpPr>
          <p:cNvPr id="37897" name="Text Box 5"/>
          <p:cNvSpPr txBox="1">
            <a:spLocks noChangeArrowheads="1"/>
          </p:cNvSpPr>
          <p:nvPr/>
        </p:nvSpPr>
        <p:spPr bwMode="auto">
          <a:xfrm>
            <a:off x="3997842" y="533051"/>
            <a:ext cx="4890977" cy="510778"/>
          </a:xfrm>
          <a:prstGeom prst="wedgeRoundRectCallout">
            <a:avLst>
              <a:gd name="adj1" fmla="val -72592"/>
              <a:gd name="adj2" fmla="val 141801"/>
              <a:gd name="adj3" fmla="val 16667"/>
            </a:avLst>
          </a:prstGeom>
          <a:solidFill>
            <a:srgbClr val="99FF99"/>
          </a:solidFill>
          <a:ln w="12700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rgbClr val="990000"/>
                </a:solidFill>
                <a:latin typeface="+mn-lt"/>
              </a:rPr>
              <a:t>Formaler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990000"/>
                </a:solidFill>
                <a:latin typeface="+mn-lt"/>
              </a:rPr>
              <a:t>generischer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Parameter</a:t>
            </a:r>
            <a:endParaRPr lang="en-US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0152" y="4073237"/>
            <a:ext cx="8423564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Um die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Klasse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zu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verwenden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: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Benutzen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Sie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eine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990000"/>
                </a:solidFill>
                <a:latin typeface="Comic Sans MS"/>
              </a:rPr>
              <a:t>generische</a:t>
            </a:r>
            <a:r>
              <a:rPr lang="en-US" kern="0" dirty="0" smtClean="0">
                <a:solidFill>
                  <a:srgbClr val="99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990000"/>
                </a:solidFill>
                <a:latin typeface="Comic Sans MS"/>
              </a:rPr>
              <a:t>Ableitung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,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z.B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.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endParaRPr lang="en-US" kern="0" dirty="0" smtClean="0">
              <a:solidFill>
                <a:srgbClr val="000000"/>
              </a:solidFill>
              <a:latin typeface="Comic Sans MS"/>
            </a:endParaRP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kern="0" dirty="0" smtClean="0">
                <a:solidFill>
                  <a:srgbClr val="3333FF"/>
                </a:solidFill>
                <a:latin typeface="Comic Sans MS"/>
              </a:rPr>
              <a:t>	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sz="2800" i="1" kern="0" dirty="0" err="1" smtClean="0">
                <a:solidFill>
                  <a:srgbClr val="3333FF"/>
                </a:solidFill>
                <a:latin typeface="Comic Sans MS"/>
              </a:rPr>
              <a:t>städte</a:t>
            </a:r>
            <a:r>
              <a:rPr lang="en-US" sz="1800" i="1" kern="0" dirty="0" smtClean="0">
                <a:solidFill>
                  <a:srgbClr val="3333FF"/>
                </a:solidFill>
                <a:latin typeface="Comic Sans MS"/>
              </a:rPr>
              <a:t> </a:t>
            </a:r>
            <a:r>
              <a:rPr lang="en-US" sz="2800" kern="0" dirty="0" smtClean="0">
                <a:solidFill>
                  <a:srgbClr val="3333FF"/>
                </a:solidFill>
                <a:latin typeface="Comic Sans MS"/>
              </a:rPr>
              <a:t>: </a:t>
            </a:r>
            <a:r>
              <a:rPr lang="en-US" sz="2800" i="1" kern="0" dirty="0" smtClean="0">
                <a:solidFill>
                  <a:srgbClr val="3333FF"/>
                </a:solidFill>
                <a:latin typeface="Comic Sans MS"/>
              </a:rPr>
              <a:t>LIST</a:t>
            </a:r>
            <a:r>
              <a:rPr lang="en-US" sz="2800" kern="0" dirty="0" smtClean="0">
                <a:solidFill>
                  <a:srgbClr val="3333FF"/>
                </a:solidFill>
                <a:latin typeface="Comic Sans MS"/>
              </a:rPr>
              <a:t> [ </a:t>
            </a:r>
            <a:r>
              <a:rPr lang="en-US" sz="2800" i="1" kern="0" dirty="0" smtClean="0">
                <a:solidFill>
                  <a:srgbClr val="3333FF"/>
                </a:solidFill>
                <a:latin typeface="Comic Sans MS"/>
              </a:rPr>
              <a:t>STADT  </a:t>
            </a:r>
            <a:r>
              <a:rPr lang="en-US" sz="2800" kern="0" dirty="0" smtClean="0">
                <a:solidFill>
                  <a:srgbClr val="3333FF"/>
                </a:solidFill>
                <a:latin typeface="Comic Sans MS"/>
              </a:rPr>
              <a:t>]</a:t>
            </a:r>
          </a:p>
          <a:p>
            <a:endParaRPr lang="en-US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548959" y="4918049"/>
            <a:ext cx="5595042" cy="510778"/>
          </a:xfrm>
          <a:prstGeom prst="wedgeRoundRectCallout">
            <a:avLst>
              <a:gd name="adj1" fmla="val -45371"/>
              <a:gd name="adj2" fmla="val 116210"/>
              <a:gd name="adj3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rgbClr val="990000"/>
                </a:solidFill>
                <a:latin typeface="+mn-lt"/>
              </a:rPr>
              <a:t>Tatsächlicher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990000"/>
                </a:solidFill>
                <a:latin typeface="+mn-lt"/>
              </a:rPr>
              <a:t>generischer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Parameter</a:t>
            </a:r>
            <a:endParaRPr lang="en-US" dirty="0">
              <a:solidFill>
                <a:srgbClr val="99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37897" grpId="0" animBg="1"/>
      <p:bldP spid="14" grpId="0"/>
      <p:bldP spid="9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09" y="115888"/>
            <a:ext cx="8388441" cy="435655"/>
          </a:xfrm>
        </p:spPr>
        <p:txBody>
          <a:bodyPr/>
          <a:lstStyle/>
          <a:p>
            <a:pPr eaLnBrk="1" hangingPunct="1"/>
            <a:r>
              <a:rPr lang="de-DE" dirty="0" smtClean="0"/>
              <a:t>Gebrauch generischer Ableitungen (Erinnerung)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i="1" dirty="0" err="1" smtClean="0">
                <a:solidFill>
                  <a:srgbClr val="3333FF"/>
                </a:solidFill>
              </a:rPr>
              <a:t>städte</a:t>
            </a:r>
            <a:r>
              <a:rPr lang="de-DE" i="1" dirty="0" smtClean="0">
                <a:solidFill>
                  <a:srgbClr val="3333FF"/>
                </a:solidFill>
              </a:rPr>
              <a:t> : LIST </a:t>
            </a:r>
            <a:r>
              <a:rPr lang="de-DE" dirty="0" smtClean="0">
                <a:solidFill>
                  <a:srgbClr val="3333FF"/>
                </a:solidFill>
              </a:rPr>
              <a:t>[</a:t>
            </a:r>
            <a:r>
              <a:rPr lang="de-DE" i="1" dirty="0" smtClean="0">
                <a:solidFill>
                  <a:srgbClr val="3333FF"/>
                </a:solidFill>
              </a:rPr>
              <a:t>STADT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/>
            <a:r>
              <a:rPr lang="de-DE" i="1" dirty="0" err="1" smtClean="0">
                <a:solidFill>
                  <a:srgbClr val="006400"/>
                </a:solidFill>
              </a:rPr>
              <a:t>leute</a:t>
            </a:r>
            <a:r>
              <a:rPr lang="de-DE" sz="1800" i="1" dirty="0" smtClean="0">
                <a:solidFill>
                  <a:srgbClr val="006400"/>
                </a:solidFill>
              </a:rPr>
              <a:t> </a:t>
            </a:r>
            <a:r>
              <a:rPr lang="de-DE" dirty="0" smtClean="0">
                <a:solidFill>
                  <a:srgbClr val="006400"/>
                </a:solidFill>
              </a:rPr>
              <a:t>: </a:t>
            </a:r>
            <a:r>
              <a:rPr lang="de-DE" i="1" dirty="0" smtClean="0">
                <a:solidFill>
                  <a:srgbClr val="006400"/>
                </a:solidFill>
              </a:rPr>
              <a:t>LIST</a:t>
            </a:r>
            <a:r>
              <a:rPr lang="de-DE" dirty="0" smtClean="0">
                <a:solidFill>
                  <a:srgbClr val="006400"/>
                </a:solidFill>
              </a:rPr>
              <a:t> [</a:t>
            </a:r>
            <a:r>
              <a:rPr lang="de-DE" i="1" dirty="0" smtClean="0">
                <a:solidFill>
                  <a:srgbClr val="006400"/>
                </a:solidFill>
              </a:rPr>
              <a:t>PERSON</a:t>
            </a:r>
            <a:r>
              <a:rPr lang="de-DE" dirty="0" smtClean="0">
                <a:solidFill>
                  <a:srgbClr val="006400"/>
                </a:solidFill>
              </a:rPr>
              <a:t>]</a:t>
            </a:r>
            <a:r>
              <a:rPr lang="de-DE" dirty="0" smtClean="0"/>
              <a:t>	</a:t>
            </a:r>
          </a:p>
          <a:p>
            <a:pPr eaLnBrk="1" hangingPunct="1"/>
            <a:r>
              <a:rPr lang="de-DE" i="1" dirty="0" smtClean="0">
                <a:solidFill>
                  <a:srgbClr val="3333FF"/>
                </a:solidFill>
              </a:rPr>
              <a:t>c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STADT</a:t>
            </a:r>
          </a:p>
          <a:p>
            <a:pPr eaLnBrk="1" hangingPunct="1"/>
            <a:r>
              <a:rPr lang="de-DE" i="1" dirty="0" smtClean="0">
                <a:solidFill>
                  <a:srgbClr val="006400"/>
                </a:solidFill>
              </a:rPr>
              <a:t>p</a:t>
            </a:r>
            <a:r>
              <a:rPr lang="de-DE" sz="1800" i="1" dirty="0" smtClean="0">
                <a:solidFill>
                  <a:srgbClr val="006400"/>
                </a:solidFill>
              </a:rPr>
              <a:t> </a:t>
            </a:r>
            <a:r>
              <a:rPr lang="de-DE" dirty="0" smtClean="0">
                <a:solidFill>
                  <a:srgbClr val="006400"/>
                </a:solidFill>
              </a:rPr>
              <a:t>: </a:t>
            </a:r>
            <a:r>
              <a:rPr lang="de-DE" i="1" dirty="0" smtClean="0">
                <a:solidFill>
                  <a:srgbClr val="006400"/>
                </a:solidFill>
              </a:rPr>
              <a:t>PERSON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...</a:t>
            </a:r>
            <a:br>
              <a:rPr lang="de-DE" dirty="0" smtClean="0"/>
            </a:br>
            <a:endParaRPr lang="de-DE" dirty="0" smtClean="0"/>
          </a:p>
          <a:p>
            <a:pPr eaLnBrk="1" hangingPunct="1">
              <a:lnSpc>
                <a:spcPct val="60000"/>
              </a:lnSpc>
            </a:pPr>
            <a:r>
              <a:rPr lang="de-DE" sz="2600" i="1" dirty="0" err="1" smtClean="0">
                <a:solidFill>
                  <a:srgbClr val="3333FF"/>
                </a:solidFill>
              </a:rPr>
              <a:t>städte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600" i="1" dirty="0" err="1" smtClean="0">
                <a:solidFill>
                  <a:srgbClr val="3333FF"/>
                </a:solidFill>
              </a:rPr>
              <a:t>extend</a:t>
            </a:r>
            <a:r>
              <a:rPr lang="de-DE" sz="2600" i="1" dirty="0" smtClean="0">
                <a:solidFill>
                  <a:srgbClr val="3333FF"/>
                </a:solidFill>
              </a:rPr>
              <a:t> </a:t>
            </a:r>
            <a:r>
              <a:rPr lang="de-DE" sz="2600" dirty="0" smtClean="0">
                <a:solidFill>
                  <a:srgbClr val="3333FF"/>
                </a:solidFill>
              </a:rPr>
              <a:t> (</a:t>
            </a:r>
            <a:r>
              <a:rPr lang="de-DE" sz="2600" i="1" dirty="0" smtClean="0">
                <a:solidFill>
                  <a:srgbClr val="3333FF"/>
                </a:solidFill>
              </a:rPr>
              <a:t>c</a:t>
            </a:r>
            <a:r>
              <a:rPr lang="de-DE" sz="2600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>
              <a:lnSpc>
                <a:spcPct val="60000"/>
              </a:lnSpc>
            </a:pPr>
            <a:r>
              <a:rPr lang="de-DE" sz="2600" i="1" dirty="0" err="1" smtClean="0">
                <a:solidFill>
                  <a:srgbClr val="006400"/>
                </a:solidFill>
              </a:rPr>
              <a:t>leute</a:t>
            </a:r>
            <a:r>
              <a:rPr lang="de-DE" sz="3600" dirty="0" err="1" smtClean="0">
                <a:solidFill>
                  <a:srgbClr val="006400"/>
                </a:solidFill>
              </a:rPr>
              <a:t>.</a:t>
            </a:r>
            <a:r>
              <a:rPr lang="de-DE" sz="2600" i="1" dirty="0" err="1" smtClean="0">
                <a:solidFill>
                  <a:srgbClr val="006400"/>
                </a:solidFill>
              </a:rPr>
              <a:t>extend</a:t>
            </a:r>
            <a:r>
              <a:rPr lang="de-DE" sz="2600" dirty="0" smtClean="0">
                <a:solidFill>
                  <a:srgbClr val="006400"/>
                </a:solidFill>
              </a:rPr>
              <a:t>  (</a:t>
            </a:r>
            <a:r>
              <a:rPr lang="de-DE" sz="2600" i="1" dirty="0" smtClean="0">
                <a:solidFill>
                  <a:srgbClr val="006400"/>
                </a:solidFill>
              </a:rPr>
              <a:t>p</a:t>
            </a:r>
            <a:r>
              <a:rPr lang="de-DE" sz="2600" dirty="0" smtClean="0">
                <a:solidFill>
                  <a:srgbClr val="006400"/>
                </a:solidFill>
              </a:rPr>
              <a:t>)</a:t>
            </a:r>
          </a:p>
          <a:p>
            <a:pPr eaLnBrk="1" hangingPunct="1"/>
            <a:endParaRPr lang="de-DE" dirty="0" smtClean="0">
              <a:solidFill>
                <a:srgbClr val="990000"/>
              </a:solidFill>
            </a:endParaRPr>
          </a:p>
          <a:p>
            <a:pPr eaLnBrk="1" hangingPunct="1"/>
            <a:r>
              <a:rPr lang="de-DE" i="1" dirty="0" smtClean="0">
                <a:solidFill>
                  <a:srgbClr val="3333FF"/>
                </a:solidFill>
              </a:rPr>
              <a:t>c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err="1" smtClean="0">
                <a:solidFill>
                  <a:srgbClr val="3333FF"/>
                </a:solidFill>
              </a:rPr>
              <a:t>städte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last</a:t>
            </a:r>
            <a:endParaRPr lang="de-DE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DE" i="1" dirty="0" err="1" smtClean="0">
                <a:solidFill>
                  <a:srgbClr val="3333FF"/>
                </a:solidFill>
              </a:rPr>
              <a:t>c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stadt_operation</a:t>
            </a:r>
            <a:endParaRPr lang="de-DE" dirty="0" smtClean="0">
              <a:solidFill>
                <a:srgbClr val="3333FF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134269" y="2406798"/>
            <a:ext cx="4712019" cy="2996565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787400" dist="50800" dir="5400000" algn="ctr" rotWithShape="0">
              <a:srgbClr val="000000">
                <a:alpha val="59000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rgbClr val="990000"/>
              </a:buClr>
            </a:pPr>
            <a:r>
              <a:rPr lang="en-US" b="1" dirty="0" smtClean="0"/>
              <a:t>STATISCHE TYPISIERUNG</a:t>
            </a:r>
          </a:p>
          <a:p>
            <a:pPr>
              <a:spcBef>
                <a:spcPts val="1200"/>
              </a:spcBef>
              <a:buClr>
                <a:srgbClr val="990000"/>
              </a:buClr>
            </a:pPr>
            <a:r>
              <a:rPr lang="en-US" dirty="0" err="1" smtClean="0"/>
              <a:t>Folgendes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Compiler </a:t>
            </a:r>
            <a:r>
              <a:rPr lang="en-US" dirty="0" err="1" smtClean="0"/>
              <a:t>zurückweisen</a:t>
            </a:r>
            <a:r>
              <a:rPr lang="en-US" dirty="0" smtClean="0"/>
              <a:t>: </a:t>
            </a:r>
            <a:endParaRPr lang="en-US" dirty="0"/>
          </a:p>
          <a:p>
            <a:pPr lvl="1" algn="l">
              <a:spcBef>
                <a:spcPts val="12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i="1" dirty="0" err="1" smtClean="0">
                <a:solidFill>
                  <a:srgbClr val="990000"/>
                </a:solidFill>
              </a:rPr>
              <a:t>leute</a:t>
            </a:r>
            <a:r>
              <a:rPr lang="en-US" sz="3200" dirty="0" err="1" smtClean="0">
                <a:solidFill>
                  <a:srgbClr val="990000"/>
                </a:solidFill>
              </a:rPr>
              <a:t>.</a:t>
            </a:r>
            <a:r>
              <a:rPr lang="en-US" i="1" dirty="0" err="1" smtClean="0">
                <a:solidFill>
                  <a:srgbClr val="990000"/>
                </a:solidFill>
              </a:rPr>
              <a:t>extend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>
                <a:solidFill>
                  <a:srgbClr val="990000"/>
                </a:solidFill>
              </a:rPr>
              <a:t>(</a:t>
            </a:r>
            <a:r>
              <a:rPr lang="en-US" i="1" dirty="0">
                <a:solidFill>
                  <a:srgbClr val="990000"/>
                </a:solidFill>
              </a:rPr>
              <a:t>c</a:t>
            </a:r>
            <a:r>
              <a:rPr lang="en-US" dirty="0">
                <a:solidFill>
                  <a:srgbClr val="990000"/>
                </a:solidFill>
              </a:rPr>
              <a:t>)</a:t>
            </a:r>
          </a:p>
          <a:p>
            <a:pPr lvl="1" algn="l">
              <a:spcBef>
                <a:spcPts val="12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i="1" dirty="0" err="1" smtClean="0">
                <a:solidFill>
                  <a:srgbClr val="990000"/>
                </a:solidFill>
              </a:rPr>
              <a:t>städte</a:t>
            </a:r>
            <a:r>
              <a:rPr lang="en-US" sz="3600" i="1" dirty="0" err="1" smtClean="0">
                <a:solidFill>
                  <a:srgbClr val="990000"/>
                </a:solidFill>
              </a:rPr>
              <a:t>.</a:t>
            </a:r>
            <a:r>
              <a:rPr lang="en-US" i="1" dirty="0" err="1" smtClean="0">
                <a:solidFill>
                  <a:srgbClr val="990000"/>
                </a:solidFill>
              </a:rPr>
              <a:t>extend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>
                <a:solidFill>
                  <a:srgbClr val="990000"/>
                </a:solidFill>
              </a:rPr>
              <a:t>(</a:t>
            </a:r>
            <a:r>
              <a:rPr lang="en-US" i="1" dirty="0">
                <a:solidFill>
                  <a:srgbClr val="990000"/>
                </a:solidFill>
              </a:rPr>
              <a:t>p</a:t>
            </a:r>
            <a:r>
              <a:rPr lang="en-US" dirty="0">
                <a:solidFill>
                  <a:srgbClr val="990000"/>
                </a:solidFill>
              </a:rPr>
              <a:t>)</a:t>
            </a:r>
            <a:endParaRPr lang="en-US" sz="1800" dirty="0">
              <a:solidFill>
                <a:srgbClr val="99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err="1" smtClean="0"/>
              <a:t>Generizität</a:t>
            </a:r>
            <a:r>
              <a:rPr lang="de-DE" dirty="0" smtClean="0"/>
              <a:t>: Zusammenfassung 1</a:t>
            </a:r>
            <a:endParaRPr lang="de-DE" dirty="0"/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 Mechanismus zur Typerweiterung</a:t>
            </a:r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Vereint Typ-Sicherheit und Flexibilität</a:t>
            </a:r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Ermöglicht parametrisierte Klassen</a:t>
            </a:r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Besonders nützlich für Container-Datenstrukturen, wie z.B. Listen, Arrays, Bäume, …</a:t>
            </a:r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“Typ” ist nun ein wenig allgemeiner als „Klasse“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8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24149" y="4586848"/>
            <a:ext cx="1027527" cy="35729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099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Definition: Typ</a:t>
            </a:r>
            <a:endParaRPr lang="de-DE" dirty="0"/>
          </a:p>
        </p:txBody>
      </p:sp>
      <p:sp>
        <p:nvSpPr>
          <p:cNvPr id="809987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 smtClean="0"/>
              <a:t>Wie benutzen Typen, um Entitäten zu deklarieren</a:t>
            </a:r>
            <a:r>
              <a:rPr lang="de-DE" dirty="0" smtClean="0"/>
              <a:t>:</a:t>
            </a:r>
            <a:endParaRPr lang="de-DE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SOME_TYPE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dirty="0" smtClean="0"/>
              <a:t>Mit dem bisherigen Mechanismus ist ein </a:t>
            </a:r>
            <a:r>
              <a:rPr lang="de-DE" b="1" dirty="0" smtClean="0"/>
              <a:t>Typ</a:t>
            </a:r>
            <a:r>
              <a:rPr lang="de-DE" dirty="0" smtClean="0"/>
              <a:t>:</a:t>
            </a:r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 marL="446088" lvl="1" indent="-265113">
              <a:lnSpc>
                <a:spcPct val="110000"/>
              </a:lnSpc>
              <a:tabLst>
                <a:tab pos="627063" algn="l"/>
              </a:tabLst>
            </a:pPr>
            <a:r>
              <a:rPr lang="de-DE" dirty="0" smtClean="0">
                <a:solidFill>
                  <a:schemeClr val="tx1"/>
                </a:solidFill>
              </a:rPr>
              <a:t>Entweder </a:t>
            </a:r>
            <a:r>
              <a:rPr lang="de-DE" dirty="0" smtClean="0">
                <a:solidFill>
                  <a:schemeClr val="tx1"/>
                </a:solidFill>
              </a:rPr>
              <a:t>eine nicht-generische </a:t>
            </a:r>
            <a:r>
              <a:rPr lang="de-DE" dirty="0" smtClean="0">
                <a:solidFill>
                  <a:schemeClr val="tx1"/>
                </a:solidFill>
              </a:rPr>
              <a:t>Klasse, z.B.</a:t>
            </a:r>
            <a:endParaRPr lang="de-DE" dirty="0" smtClean="0"/>
          </a:p>
          <a:p>
            <a:pPr marL="446088" lvl="1" indent="-265113">
              <a:lnSpc>
                <a:spcPct val="90000"/>
              </a:lnSpc>
              <a:buNone/>
              <a:tabLst>
                <a:tab pos="627063" algn="l"/>
              </a:tabLst>
            </a:pPr>
            <a:r>
              <a:rPr lang="de-DE" dirty="0" smtClean="0"/>
              <a:t>	</a:t>
            </a:r>
            <a:r>
              <a:rPr lang="de-DE" dirty="0" smtClean="0"/>
              <a:t>	</a:t>
            </a:r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METRO_STATION</a:t>
            </a:r>
            <a:r>
              <a:rPr lang="de-DE" dirty="0" smtClean="0">
                <a:solidFill>
                  <a:srgbClr val="3333FF"/>
                </a:solidFill>
              </a:rPr>
              <a:t/>
            </a:r>
            <a:br>
              <a:rPr lang="de-DE" dirty="0" smtClean="0">
                <a:solidFill>
                  <a:srgbClr val="3333FF"/>
                </a:solidFill>
              </a:rPr>
            </a:br>
            <a:endParaRPr lang="de-DE" dirty="0" smtClean="0">
              <a:solidFill>
                <a:srgbClr val="3333FF"/>
              </a:solidFill>
            </a:endParaRPr>
          </a:p>
          <a:p>
            <a:pPr marL="446088" lvl="1" indent="-265113">
              <a:lnSpc>
                <a:spcPct val="110000"/>
              </a:lnSpc>
              <a:tabLst>
                <a:tab pos="627063" algn="l"/>
              </a:tabLst>
            </a:pPr>
            <a:r>
              <a:rPr lang="de-DE" dirty="0" smtClean="0"/>
              <a:t>Oder eine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rgbClr val="990000"/>
                </a:solidFill>
              </a:rPr>
              <a:t>generische Ableitung</a:t>
            </a:r>
            <a:r>
              <a:rPr lang="de-DE" dirty="0" smtClean="0">
                <a:solidFill>
                  <a:schemeClr val="tx1"/>
                </a:solidFill>
              </a:rPr>
              <a:t>, z.B. der Name einer Klasse, gefolgt von einer </a:t>
            </a:r>
            <a:r>
              <a:rPr lang="de-DE" dirty="0" smtClean="0"/>
              <a:t>Liste von </a:t>
            </a:r>
            <a:r>
              <a:rPr lang="de-DE" dirty="0" smtClean="0"/>
              <a:t> </a:t>
            </a:r>
            <a:r>
              <a:rPr lang="de-DE" b="1" dirty="0" smtClean="0"/>
              <a:t>Typen </a:t>
            </a:r>
            <a:r>
              <a:rPr lang="de-DE" dirty="0" smtClean="0"/>
              <a:t>, </a:t>
            </a:r>
            <a:r>
              <a:rPr lang="de-DE" dirty="0" smtClean="0"/>
              <a:t>die </a:t>
            </a:r>
            <a:r>
              <a:rPr lang="de-DE" dirty="0" smtClean="0">
                <a:solidFill>
                  <a:srgbClr val="990000"/>
                </a:solidFill>
              </a:rPr>
              <a:t>tatsächlichen generischen Parameter</a:t>
            </a:r>
            <a:r>
              <a:rPr lang="de-DE" dirty="0" smtClean="0"/>
              <a:t>, in </a:t>
            </a:r>
            <a:r>
              <a:rPr lang="de-DE" dirty="0" smtClean="0"/>
              <a:t>Klammern, z.B.</a:t>
            </a:r>
            <a:endParaRPr lang="de-DE" dirty="0" smtClean="0"/>
          </a:p>
          <a:p>
            <a:pPr marL="446088" lvl="1" indent="-265113">
              <a:lnSpc>
                <a:spcPct val="110000"/>
              </a:lnSpc>
              <a:buNone/>
              <a:tabLst>
                <a:tab pos="627063" algn="l"/>
              </a:tabLst>
            </a:pPr>
            <a:r>
              <a:rPr lang="de-DE" i="1" dirty="0" smtClean="0">
                <a:solidFill>
                  <a:srgbClr val="3333FF"/>
                </a:solidFill>
              </a:rPr>
              <a:t>	</a:t>
            </a:r>
            <a:r>
              <a:rPr lang="de-DE" i="1" dirty="0" smtClean="0">
                <a:solidFill>
                  <a:srgbClr val="3333FF"/>
                </a:solidFill>
              </a:rPr>
              <a:t>		LIST</a:t>
            </a:r>
            <a:r>
              <a:rPr lang="de-DE" dirty="0" smtClean="0">
                <a:solidFill>
                  <a:srgbClr val="3333FF"/>
                </a:solidFill>
              </a:rPr>
              <a:t>  [</a:t>
            </a:r>
            <a:r>
              <a:rPr lang="de-DE" i="1" dirty="0" smtClean="0">
                <a:solidFill>
                  <a:srgbClr val="3333FF"/>
                </a:solidFill>
              </a:rPr>
              <a:t>METRO_STATION </a:t>
            </a:r>
            <a:r>
              <a:rPr lang="de-DE" dirty="0" smtClean="0">
                <a:solidFill>
                  <a:srgbClr val="3333FF"/>
                </a:solidFill>
              </a:rPr>
              <a:t>]</a:t>
            </a:r>
          </a:p>
          <a:p>
            <a:pPr marL="446088" lvl="1" indent="-265113">
              <a:lnSpc>
                <a:spcPct val="110000"/>
              </a:lnSpc>
              <a:buNone/>
              <a:tabLst>
                <a:tab pos="627063" algn="l"/>
              </a:tabLst>
            </a:pPr>
            <a:r>
              <a:rPr lang="de-DE" dirty="0" smtClean="0">
                <a:solidFill>
                  <a:srgbClr val="3333FF"/>
                </a:solidFill>
              </a:rPr>
              <a:t>	</a:t>
            </a:r>
            <a:r>
              <a:rPr lang="de-DE" dirty="0" smtClean="0">
                <a:solidFill>
                  <a:srgbClr val="3333FF"/>
                </a:solidFill>
              </a:rPr>
              <a:t>	</a:t>
            </a:r>
            <a:r>
              <a:rPr lang="de-DE" dirty="0" smtClean="0">
                <a:solidFill>
                  <a:srgbClr val="3333FF"/>
                </a:solidFill>
              </a:rPr>
              <a:t>	</a:t>
            </a:r>
            <a:r>
              <a:rPr lang="de-DE" i="1" dirty="0" smtClean="0">
                <a:solidFill>
                  <a:srgbClr val="3333FF"/>
                </a:solidFill>
              </a:rPr>
              <a:t>LIST</a:t>
            </a:r>
            <a:r>
              <a:rPr lang="de-DE" dirty="0" smtClean="0">
                <a:solidFill>
                  <a:srgbClr val="3333FF"/>
                </a:solidFill>
              </a:rPr>
              <a:t>  [</a:t>
            </a:r>
            <a:r>
              <a:rPr lang="de-DE" i="1" dirty="0" smtClean="0">
                <a:solidFill>
                  <a:srgbClr val="3333FF"/>
                </a:solidFill>
              </a:rPr>
              <a:t>ARRAY</a:t>
            </a:r>
            <a:r>
              <a:rPr lang="de-DE" dirty="0" smtClean="0">
                <a:solidFill>
                  <a:srgbClr val="3333FF"/>
                </a:solidFill>
              </a:rPr>
              <a:t> [</a:t>
            </a:r>
            <a:r>
              <a:rPr lang="de-DE" i="1" dirty="0" smtClean="0">
                <a:solidFill>
                  <a:srgbClr val="3333FF"/>
                </a:solidFill>
              </a:rPr>
              <a:t>METRO_STATION </a:t>
            </a:r>
            <a:r>
              <a:rPr lang="de-DE" dirty="0" smtClean="0">
                <a:solidFill>
                  <a:srgbClr val="3333FF"/>
                </a:solidFill>
              </a:rPr>
              <a:t>]]</a:t>
            </a:r>
            <a:endParaRPr lang="de-DE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86" y="115888"/>
            <a:ext cx="7848600" cy="435600"/>
          </a:xfrm>
        </p:spPr>
        <p:txBody>
          <a:bodyPr/>
          <a:lstStyle/>
          <a:p>
            <a:pPr eaLnBrk="1" hangingPunct="1"/>
            <a:r>
              <a:rPr lang="de-DE" dirty="0" err="1" smtClean="0"/>
              <a:t>Generizität</a:t>
            </a:r>
            <a:endParaRPr lang="de-DE" dirty="0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68413"/>
            <a:ext cx="8610600" cy="5113337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de-CH" sz="2200" b="1" dirty="0" smtClean="0"/>
              <a:t>Uneingeschränkt:</a:t>
            </a:r>
            <a:endParaRPr lang="en-US" sz="2200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60000"/>
              </a:spcBef>
            </a:pPr>
            <a:r>
              <a:rPr lang="en-US" sz="2200" dirty="0" smtClean="0">
                <a:solidFill>
                  <a:srgbClr val="0000FF"/>
                </a:solidFill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</a:rPr>
              <a:t>LIST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smtClean="0">
                <a:solidFill>
                  <a:srgbClr val="990000"/>
                </a:solidFill>
              </a:rPr>
              <a:t>[G]</a:t>
            </a:r>
          </a:p>
          <a:p>
            <a:pPr eaLnBrk="1" hangingPunct="1"/>
            <a:r>
              <a:rPr lang="en-US" sz="2200" dirty="0" smtClean="0">
                <a:solidFill>
                  <a:srgbClr val="0000FF"/>
                </a:solidFill>
              </a:rPr>
              <a:t>			</a:t>
            </a:r>
            <a:r>
              <a:rPr lang="de-DE" sz="2200" dirty="0" smtClean="0">
                <a:solidFill>
                  <a:srgbClr val="0000FF"/>
                </a:solidFill>
              </a:rPr>
              <a:t>e.g.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</a:rPr>
              <a:t>LIST</a:t>
            </a:r>
            <a:r>
              <a:rPr lang="en-US" sz="2200" dirty="0" smtClean="0">
                <a:solidFill>
                  <a:srgbClr val="0000FF"/>
                </a:solidFill>
              </a:rPr>
              <a:t> [</a:t>
            </a:r>
            <a:r>
              <a:rPr lang="en-US" sz="2200" i="1" dirty="0" smtClean="0">
                <a:solidFill>
                  <a:srgbClr val="0000FF"/>
                </a:solidFill>
              </a:rPr>
              <a:t>INTEGER</a:t>
            </a:r>
            <a:r>
              <a:rPr lang="en-US" sz="2200" dirty="0" smtClean="0">
                <a:solidFill>
                  <a:srgbClr val="0000FF"/>
                </a:solidFill>
              </a:rPr>
              <a:t>], </a:t>
            </a:r>
            <a:r>
              <a:rPr lang="en-US" sz="2200" i="1" dirty="0" smtClean="0">
                <a:solidFill>
                  <a:srgbClr val="0000FF"/>
                </a:solidFill>
              </a:rPr>
              <a:t>LIST</a:t>
            </a:r>
            <a:r>
              <a:rPr lang="en-US" sz="2200" dirty="0" smtClean="0">
                <a:solidFill>
                  <a:srgbClr val="0000FF"/>
                </a:solidFill>
              </a:rPr>
              <a:t> [</a:t>
            </a:r>
            <a:r>
              <a:rPr lang="en-US" sz="2200" i="1" dirty="0" smtClean="0">
                <a:solidFill>
                  <a:srgbClr val="0000FF"/>
                </a:solidFill>
              </a:rPr>
              <a:t>PERSON</a:t>
            </a:r>
            <a:r>
              <a:rPr lang="en-US" sz="2200" dirty="0" smtClean="0">
                <a:solidFill>
                  <a:srgbClr val="0000FF"/>
                </a:solidFill>
              </a:rPr>
              <a:t>]</a:t>
            </a:r>
          </a:p>
          <a:p>
            <a:pPr eaLnBrk="1" hangingPunct="1"/>
            <a:endParaRPr lang="en-US" sz="22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de-CH" sz="2200" b="1" dirty="0" smtClean="0"/>
              <a:t>Eingeschränkt:</a:t>
            </a:r>
            <a:endParaRPr lang="en-US" sz="2200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60000"/>
              </a:spcBef>
            </a:pPr>
            <a:r>
              <a:rPr lang="en-US" sz="2200" dirty="0" smtClean="0">
                <a:solidFill>
                  <a:srgbClr val="0000FF"/>
                </a:solidFill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</a:rPr>
              <a:t>HASH_TABLE</a:t>
            </a:r>
            <a:r>
              <a:rPr lang="en-US" sz="2200" dirty="0" smtClean="0">
                <a:solidFill>
                  <a:srgbClr val="0000FF"/>
                </a:solidFill>
              </a:rPr>
              <a:t> [</a:t>
            </a:r>
            <a:r>
              <a:rPr lang="en-US" sz="2200" i="1" dirty="0" smtClean="0">
                <a:solidFill>
                  <a:srgbClr val="0000FF"/>
                </a:solidFill>
              </a:rPr>
              <a:t>G</a:t>
            </a:r>
            <a:r>
              <a:rPr lang="en-US" sz="2200" dirty="0" smtClean="0">
                <a:solidFill>
                  <a:srgbClr val="CC3300"/>
                </a:solidFill>
              </a:rPr>
              <a:t> </a:t>
            </a:r>
            <a:r>
              <a:rPr lang="en-US" sz="2200" dirty="0" smtClean="0">
                <a:solidFill>
                  <a:srgbClr val="990000"/>
                </a:solidFill>
              </a:rPr>
              <a:t>―&gt; </a:t>
            </a:r>
            <a:r>
              <a:rPr lang="en-US" sz="2200" i="1" dirty="0" smtClean="0">
                <a:solidFill>
                  <a:srgbClr val="990000"/>
                </a:solidFill>
              </a:rPr>
              <a:t>HASHABLE</a:t>
            </a:r>
            <a:r>
              <a:rPr lang="en-US" sz="2200" dirty="0" smtClean="0">
                <a:solidFill>
                  <a:srgbClr val="0000FF"/>
                </a:solidFill>
              </a:rPr>
              <a:t>]</a:t>
            </a:r>
          </a:p>
          <a:p>
            <a:pPr eaLnBrk="1" hangingPunct="1">
              <a:spcBef>
                <a:spcPct val="60000"/>
              </a:spcBef>
            </a:pPr>
            <a:r>
              <a:rPr lang="en-US" sz="2200" dirty="0" smtClean="0">
                <a:solidFill>
                  <a:srgbClr val="0000FF"/>
                </a:solidFill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</a:rPr>
              <a:t>VECTOR</a:t>
            </a:r>
            <a:r>
              <a:rPr lang="en-US" sz="2200" dirty="0" smtClean="0">
                <a:solidFill>
                  <a:srgbClr val="0000FF"/>
                </a:solidFill>
              </a:rPr>
              <a:t> [</a:t>
            </a:r>
            <a:r>
              <a:rPr lang="en-US" sz="2200" i="1" dirty="0" smtClean="0">
                <a:solidFill>
                  <a:srgbClr val="0000FF"/>
                </a:solidFill>
              </a:rPr>
              <a:t>G</a:t>
            </a:r>
            <a:r>
              <a:rPr lang="en-US" sz="2200" dirty="0" smtClean="0">
                <a:solidFill>
                  <a:srgbClr val="CC3300"/>
                </a:solidFill>
              </a:rPr>
              <a:t> </a:t>
            </a:r>
            <a:r>
              <a:rPr lang="en-US" sz="2200" dirty="0" smtClean="0">
                <a:solidFill>
                  <a:srgbClr val="990000"/>
                </a:solidFill>
              </a:rPr>
              <a:t>―&gt; </a:t>
            </a:r>
            <a:r>
              <a:rPr lang="en-US" sz="2200" i="1" dirty="0" smtClean="0">
                <a:solidFill>
                  <a:srgbClr val="990000"/>
                </a:solidFill>
              </a:rPr>
              <a:t>NUMERIC</a:t>
            </a:r>
            <a:r>
              <a:rPr lang="en-US" sz="1200" i="1" dirty="0" smtClean="0">
                <a:solidFill>
                  <a:srgbClr val="990000"/>
                </a:solidFill>
              </a:rPr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]</a:t>
            </a:r>
          </a:p>
          <a:p>
            <a:pPr eaLnBrk="1" hangingPunct="1"/>
            <a:endParaRPr lang="de-CH" sz="2500" b="1" dirty="0" smtClean="0">
              <a:solidFill>
                <a:srgbClr val="990000"/>
              </a:solidFill>
            </a:endParaRPr>
          </a:p>
          <a:p>
            <a:pPr eaLnBrk="1" hangingPunct="1"/>
            <a:endParaRPr lang="en-US" sz="2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1462" y="-32372"/>
            <a:ext cx="7777163" cy="720725"/>
          </a:xfrm>
        </p:spPr>
        <p:txBody>
          <a:bodyPr/>
          <a:lstStyle/>
          <a:p>
            <a:r>
              <a:rPr lang="de-DE" dirty="0" smtClean="0"/>
              <a:t>Vererbung und </a:t>
            </a:r>
            <a:r>
              <a:rPr lang="de-DE" dirty="0" err="1" smtClean="0"/>
              <a:t>Generizität</a:t>
            </a:r>
            <a:r>
              <a:rPr lang="de-DE" dirty="0" smtClean="0"/>
              <a:t> verbinden</a:t>
            </a:r>
            <a:endParaRPr lang="de-DE" dirty="0"/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122238" y="2800350"/>
            <a:ext cx="8923337" cy="1558925"/>
          </a:xfrm>
          <a:prstGeom prst="roundRect">
            <a:avLst>
              <a:gd name="adj" fmla="val 16667"/>
            </a:avLst>
          </a:prstGeom>
          <a:solidFill>
            <a:srgbClr val="99FF99">
              <a:alpha val="32156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3563938" y="3357563"/>
            <a:ext cx="15843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 flipH="1">
            <a:off x="234950" y="3644900"/>
            <a:ext cx="6699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 flipV="1">
            <a:off x="4356100" y="2492375"/>
            <a:ext cx="0" cy="865188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 flipH="1">
            <a:off x="2840038" y="3644900"/>
            <a:ext cx="72390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>
            <a:off x="7993063" y="3644900"/>
            <a:ext cx="900112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24"/>
          <p:cNvSpPr>
            <a:spLocks noChangeShapeType="1"/>
          </p:cNvSpPr>
          <p:nvPr/>
        </p:nvSpPr>
        <p:spPr bwMode="auto">
          <a:xfrm>
            <a:off x="4356100" y="4005263"/>
            <a:ext cx="0" cy="86518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 type="stealth" w="med" len="med"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H="1">
            <a:off x="5148263" y="3644900"/>
            <a:ext cx="11652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4356100" y="5516563"/>
            <a:ext cx="0" cy="75723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27"/>
          <p:cNvSpPr>
            <a:spLocks noChangeShapeType="1"/>
          </p:cNvSpPr>
          <p:nvPr/>
        </p:nvSpPr>
        <p:spPr bwMode="auto">
          <a:xfrm flipV="1">
            <a:off x="4356100" y="1122363"/>
            <a:ext cx="0" cy="722312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" name="Text Box 28"/>
          <p:cNvSpPr txBox="1">
            <a:spLocks noChangeArrowheads="1"/>
          </p:cNvSpPr>
          <p:nvPr/>
        </p:nvSpPr>
        <p:spPr bwMode="auto">
          <a:xfrm>
            <a:off x="4554538" y="1116013"/>
            <a:ext cx="1512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990000"/>
                </a:solidFill>
              </a:rPr>
              <a:t>Abstraktion</a:t>
            </a:r>
            <a:endParaRPr lang="en-US" sz="1600" dirty="0">
              <a:solidFill>
                <a:srgbClr val="990000"/>
              </a:solidFill>
            </a:endParaRPr>
          </a:p>
        </p:txBody>
      </p: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4475163" y="5902325"/>
            <a:ext cx="165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990000"/>
                </a:solidFill>
              </a:rPr>
              <a:t>Spezialisierung</a:t>
            </a:r>
            <a:endParaRPr lang="en-US" sz="1600" dirty="0">
              <a:solidFill>
                <a:srgbClr val="990000"/>
              </a:solidFill>
            </a:endParaRPr>
          </a:p>
        </p:txBody>
      </p:sp>
      <p:sp>
        <p:nvSpPr>
          <p:cNvPr id="61" name="Text Box 30"/>
          <p:cNvSpPr txBox="1">
            <a:spLocks noChangeArrowheads="1"/>
          </p:cNvSpPr>
          <p:nvPr/>
        </p:nvSpPr>
        <p:spPr bwMode="auto">
          <a:xfrm>
            <a:off x="179388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006600"/>
                </a:solidFill>
              </a:rPr>
              <a:t>Typ-Parametrisierung</a:t>
            </a:r>
            <a:endParaRPr lang="en-US" sz="1600" dirty="0">
              <a:solidFill>
                <a:srgbClr val="006600"/>
              </a:solidFill>
            </a:endParaRPr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6767513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006600"/>
                </a:solidFill>
              </a:rPr>
              <a:t>Typ-Parametrisierung</a:t>
            </a:r>
            <a:endParaRPr lang="en-US" sz="1600" dirty="0">
              <a:solidFill>
                <a:srgbClr val="006600"/>
              </a:solidFill>
            </a:endParaRP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7483475" y="2439988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b="1" dirty="0" err="1" smtClean="0">
                <a:solidFill>
                  <a:srgbClr val="006600"/>
                </a:solidFill>
              </a:rPr>
              <a:t>Generizität</a:t>
            </a:r>
            <a:endParaRPr lang="en-US" sz="1800" b="1" dirty="0">
              <a:solidFill>
                <a:srgbClr val="006600"/>
              </a:solidFill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5862638" y="87312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b="1" dirty="0" err="1" smtClean="0">
                <a:solidFill>
                  <a:srgbClr val="990000"/>
                </a:solidFill>
              </a:rPr>
              <a:t>Vererbung</a:t>
            </a:r>
            <a:endParaRPr lang="en-US" sz="1800" b="1" dirty="0">
              <a:solidFill>
                <a:srgbClr val="990000"/>
              </a:solidFill>
            </a:endParaRPr>
          </a:p>
        </p:txBody>
      </p:sp>
      <p:grpSp>
        <p:nvGrpSpPr>
          <p:cNvPr id="38" name="Group 7"/>
          <p:cNvGrpSpPr>
            <a:grpSpLocks/>
          </p:cNvGrpSpPr>
          <p:nvPr/>
        </p:nvGrpSpPr>
        <p:grpSpPr bwMode="auto">
          <a:xfrm>
            <a:off x="3563938" y="1844675"/>
            <a:ext cx="1584325" cy="647700"/>
            <a:chOff x="2245" y="1162"/>
            <a:chExt cx="998" cy="408"/>
          </a:xfrm>
        </p:grpSpPr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2245" y="1162"/>
              <a:ext cx="998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2371" y="1162"/>
              <a:ext cx="8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i="1" dirty="0" smtClean="0">
                  <a:solidFill>
                    <a:srgbClr val="3333FF"/>
                  </a:solidFill>
                  <a:latin typeface="+mn-lt"/>
                </a:rPr>
                <a:t>WAGEN_</a:t>
              </a:r>
              <a:br>
                <a:rPr lang="en-US" sz="1800" i="1" dirty="0" smtClean="0">
                  <a:solidFill>
                    <a:srgbClr val="3333FF"/>
                  </a:solidFill>
                  <a:latin typeface="+mn-lt"/>
                </a:rPr>
              </a:br>
              <a:r>
                <a:rPr lang="en-US" sz="1800" b="1" i="1" dirty="0" smtClean="0">
                  <a:solidFill>
                    <a:srgbClr val="990000"/>
                  </a:solidFill>
                  <a:latin typeface="+mn-lt"/>
                </a:rPr>
                <a:t>MENGE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47" name="Group 13"/>
          <p:cNvGrpSpPr>
            <a:grpSpLocks/>
          </p:cNvGrpSpPr>
          <p:nvPr/>
        </p:nvGrpSpPr>
        <p:grpSpPr bwMode="auto">
          <a:xfrm>
            <a:off x="893763" y="3309942"/>
            <a:ext cx="1920875" cy="901701"/>
            <a:chOff x="563" y="2085"/>
            <a:chExt cx="1210" cy="568"/>
          </a:xfrm>
        </p:grpSpPr>
        <p:sp>
          <p:nvSpPr>
            <p:cNvPr id="65" name="Oval 14"/>
            <p:cNvSpPr>
              <a:spLocks noChangeArrowheads="1"/>
            </p:cNvSpPr>
            <p:nvPr/>
          </p:nvSpPr>
          <p:spPr bwMode="auto">
            <a:xfrm>
              <a:off x="563" y="2085"/>
              <a:ext cx="1210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en-GB"/>
            </a:p>
          </p:txBody>
        </p:sp>
        <p:sp>
          <p:nvSpPr>
            <p:cNvPr id="66" name="Text Box 15"/>
            <p:cNvSpPr txBox="1">
              <a:spLocks noChangeArrowheads="1"/>
            </p:cNvSpPr>
            <p:nvPr/>
          </p:nvSpPr>
          <p:spPr bwMode="auto">
            <a:xfrm>
              <a:off x="672" y="2091"/>
              <a:ext cx="975" cy="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b="1" i="1" dirty="0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en-US" sz="1700" i="1" dirty="0" smtClean="0">
                  <a:solidFill>
                    <a:srgbClr val="3333FF"/>
                  </a:solidFill>
                  <a:latin typeface="+mn-lt"/>
                </a:rPr>
                <a:t>_</a:t>
              </a:r>
              <a:br>
                <a:rPr lang="en-US" sz="1700" i="1" dirty="0" smtClean="0">
                  <a:solidFill>
                    <a:srgbClr val="3333FF"/>
                  </a:solidFill>
                  <a:latin typeface="+mn-lt"/>
                </a:rPr>
              </a:br>
              <a:r>
                <a:rPr lang="en-US" sz="1700" i="1" dirty="0" smtClean="0">
                  <a:solidFill>
                    <a:srgbClr val="3333FF"/>
                  </a:solidFill>
                  <a:latin typeface="+mn-lt"/>
                </a:rPr>
                <a:t>LISTE</a:t>
              </a:r>
              <a:r>
                <a:rPr lang="en-US" sz="1700" i="1" dirty="0">
                  <a:solidFill>
                    <a:srgbClr val="3333FF"/>
                  </a:solidFill>
                  <a:latin typeface="+mn-lt"/>
                </a:rPr>
                <a:t/>
              </a:r>
              <a:br>
                <a:rPr lang="en-US" sz="1700" i="1" dirty="0">
                  <a:solidFill>
                    <a:srgbClr val="3333FF"/>
                  </a:solidFill>
                  <a:latin typeface="+mn-lt"/>
                </a:rPr>
              </a:br>
              <a:endParaRPr lang="en-US" sz="17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67" name="Group 16"/>
          <p:cNvGrpSpPr>
            <a:grpSpLocks/>
          </p:cNvGrpSpPr>
          <p:nvPr/>
        </p:nvGrpSpPr>
        <p:grpSpPr bwMode="auto">
          <a:xfrm>
            <a:off x="6291578" y="3303588"/>
            <a:ext cx="1786882" cy="669925"/>
            <a:chOff x="3787" y="2101"/>
            <a:chExt cx="1049" cy="422"/>
          </a:xfrm>
        </p:grpSpPr>
        <p:sp>
          <p:nvSpPr>
            <p:cNvPr id="68" name="Oval 17"/>
            <p:cNvSpPr>
              <a:spLocks noChangeArrowheads="1"/>
            </p:cNvSpPr>
            <p:nvPr/>
          </p:nvSpPr>
          <p:spPr bwMode="auto">
            <a:xfrm>
              <a:off x="3787" y="2115"/>
              <a:ext cx="1049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r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69" name="Text Box 18"/>
            <p:cNvSpPr txBox="1">
              <a:spLocks noChangeArrowheads="1"/>
            </p:cNvSpPr>
            <p:nvPr/>
          </p:nvSpPr>
          <p:spPr bwMode="auto">
            <a:xfrm>
              <a:off x="3842" y="2101"/>
              <a:ext cx="9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sz="1800" b="1" i="1" dirty="0" smtClean="0">
                  <a:solidFill>
                    <a:srgbClr val="006600"/>
                  </a:solidFill>
                </a:rPr>
                <a:t>PERSONEN_</a:t>
              </a:r>
              <a:br>
                <a:rPr lang="en-US" sz="1800" b="1" i="1" dirty="0" smtClean="0">
                  <a:solidFill>
                    <a:srgbClr val="006600"/>
                  </a:solidFill>
                </a:rPr>
              </a:br>
              <a:r>
                <a:rPr lang="en-US" sz="1800" i="1" dirty="0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70" name="Text Box 19"/>
            <p:cNvSpPr txBox="1">
              <a:spLocks noChangeArrowheads="1"/>
            </p:cNvSpPr>
            <p:nvPr/>
          </p:nvSpPr>
          <p:spPr bwMode="auto">
            <a:xfrm>
              <a:off x="3878" y="2274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en-US" sz="18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sp>
        <p:nvSpPr>
          <p:cNvPr id="71" name="Text Box 6"/>
          <p:cNvSpPr txBox="1">
            <a:spLocks noChangeArrowheads="1"/>
          </p:cNvSpPr>
          <p:nvPr/>
        </p:nvSpPr>
        <p:spPr bwMode="auto">
          <a:xfrm>
            <a:off x="3617495" y="3357563"/>
            <a:ext cx="1467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WAGEN_</a:t>
            </a:r>
            <a:br>
              <a:rPr lang="en-US" sz="1800" i="1" dirty="0" smtClean="0">
                <a:solidFill>
                  <a:srgbClr val="3333FF"/>
                </a:solidFill>
                <a:latin typeface="+mn-lt"/>
              </a:rPr>
            </a:b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LISTE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</p:txBody>
      </p:sp>
      <p:grpSp>
        <p:nvGrpSpPr>
          <p:cNvPr id="72" name="Group 10"/>
          <p:cNvGrpSpPr>
            <a:grpSpLocks/>
          </p:cNvGrpSpPr>
          <p:nvPr/>
        </p:nvGrpSpPr>
        <p:grpSpPr bwMode="auto">
          <a:xfrm>
            <a:off x="3158836" y="4868863"/>
            <a:ext cx="2758314" cy="647700"/>
            <a:chOff x="2078" y="3067"/>
            <a:chExt cx="1330" cy="408"/>
          </a:xfrm>
        </p:grpSpPr>
        <p:sp>
          <p:nvSpPr>
            <p:cNvPr id="73" name="Oval 11"/>
            <p:cNvSpPr>
              <a:spLocks noChangeArrowheads="1"/>
            </p:cNvSpPr>
            <p:nvPr/>
          </p:nvSpPr>
          <p:spPr bwMode="auto">
            <a:xfrm>
              <a:off x="2078" y="3067"/>
              <a:ext cx="1330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74" name="Text Box 12"/>
            <p:cNvSpPr txBox="1">
              <a:spLocks noChangeArrowheads="1"/>
            </p:cNvSpPr>
            <p:nvPr/>
          </p:nvSpPr>
          <p:spPr bwMode="auto">
            <a:xfrm>
              <a:off x="2147" y="3081"/>
              <a:ext cx="123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990000"/>
                  </a:solidFill>
                </a:rPr>
                <a:t>VERKETTETE_</a:t>
              </a:r>
              <a:r>
                <a:rPr lang="en-US" sz="1600" i="1" dirty="0" smtClean="0">
                  <a:solidFill>
                    <a:srgbClr val="3333FF"/>
                  </a:solidFill>
                </a:rPr>
                <a:t>WAGEN_</a:t>
              </a:r>
              <a:r>
                <a:rPr lang="en-US" sz="1600" b="1" i="1" dirty="0" smtClean="0">
                  <a:solidFill>
                    <a:srgbClr val="990000"/>
                  </a:solidFill>
                  <a:latin typeface="+mn-lt"/>
                </a:rPr>
                <a:t>LISTE</a:t>
              </a:r>
              <a:endParaRPr lang="en-US" sz="16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sp>
        <p:nvSpPr>
          <p:cNvPr id="75" name="AutoShape 2"/>
          <p:cNvSpPr>
            <a:spLocks noChangeArrowheads="1"/>
          </p:cNvSpPr>
          <p:nvPr/>
        </p:nvSpPr>
        <p:spPr bwMode="auto">
          <a:xfrm>
            <a:off x="3121275" y="955675"/>
            <a:ext cx="2988000" cy="5468938"/>
          </a:xfrm>
          <a:prstGeom prst="roundRect">
            <a:avLst>
              <a:gd name="adj" fmla="val 16667"/>
            </a:avLst>
          </a:prstGeom>
          <a:solidFill>
            <a:srgbClr val="FFFF00">
              <a:alpha val="49019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  <p:bldP spid="75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06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82880" y="52091"/>
            <a:ext cx="8519160" cy="562292"/>
          </a:xfrm>
        </p:spPr>
        <p:txBody>
          <a:bodyPr/>
          <a:lstStyle/>
          <a:p>
            <a:r>
              <a:rPr lang="de-DE" sz="2500" dirty="0" err="1" smtClean="0"/>
              <a:t>Generizität</a:t>
            </a:r>
            <a:r>
              <a:rPr lang="de-DE" sz="2500" dirty="0" smtClean="0"/>
              <a:t> + Vererbung 1: eingeschränkte </a:t>
            </a:r>
            <a:r>
              <a:rPr lang="de-DE" sz="2500" dirty="0" err="1" smtClean="0"/>
              <a:t>Generizität</a:t>
            </a:r>
            <a:endParaRPr lang="de-DE" sz="2500" dirty="0"/>
          </a:p>
        </p:txBody>
      </p:sp>
      <p:sp>
        <p:nvSpPr>
          <p:cNvPr id="29306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423988"/>
            <a:ext cx="8839200" cy="5210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200" b="1" dirty="0" err="1" smtClean="0">
                <a:solidFill>
                  <a:srgbClr val="000099"/>
                </a:solidFill>
              </a:rPr>
              <a:t>class</a:t>
            </a:r>
            <a:r>
              <a:rPr lang="de-DE" sz="2200" b="1" dirty="0" smtClean="0">
                <a:solidFill>
                  <a:srgbClr val="000099"/>
                </a:solidFill>
              </a:rPr>
              <a:t> </a:t>
            </a:r>
            <a:r>
              <a:rPr lang="de-DE" sz="2200" i="1" dirty="0" smtClean="0">
                <a:solidFill>
                  <a:srgbClr val="3333FF"/>
                </a:solidFill>
              </a:rPr>
              <a:t>VECTOR</a:t>
            </a:r>
            <a:r>
              <a:rPr lang="de-DE" sz="2200" b="1" dirty="0" smtClean="0">
                <a:solidFill>
                  <a:srgbClr val="000099"/>
                </a:solidFill>
              </a:rPr>
              <a:t> </a:t>
            </a:r>
            <a:r>
              <a:rPr lang="de-DE" sz="2200" b="1" dirty="0" smtClean="0">
                <a:solidFill>
                  <a:srgbClr val="3333FF"/>
                </a:solidFill>
              </a:rPr>
              <a:t>[</a:t>
            </a:r>
            <a:r>
              <a:rPr lang="de-DE" sz="2200" i="1" dirty="0" smtClean="0">
                <a:solidFill>
                  <a:srgbClr val="3333FF"/>
                </a:solidFill>
              </a:rPr>
              <a:t>G               </a:t>
            </a:r>
            <a:r>
              <a:rPr lang="de-DE" sz="2200" b="1" dirty="0" smtClean="0">
                <a:solidFill>
                  <a:srgbClr val="3333FF"/>
                </a:solidFill>
              </a:rPr>
              <a:t>] </a:t>
            </a:r>
            <a:r>
              <a:rPr lang="de-DE" sz="2200" b="1" dirty="0" err="1" smtClean="0">
                <a:solidFill>
                  <a:srgbClr val="000099"/>
                </a:solidFill>
              </a:rPr>
              <a:t>feature</a:t>
            </a:r>
            <a:endParaRPr lang="de-DE" sz="2200" b="1" dirty="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200" dirty="0" smtClean="0"/>
              <a:t>	 </a:t>
            </a:r>
            <a:r>
              <a:rPr lang="de-DE" sz="2200" i="1" dirty="0" smtClean="0">
                <a:solidFill>
                  <a:srgbClr val="3333FF"/>
                </a:solidFill>
              </a:rPr>
              <a:t>plus</a:t>
            </a:r>
            <a:r>
              <a:rPr lang="de-DE" sz="2200" dirty="0" smtClean="0"/>
              <a:t> </a:t>
            </a:r>
            <a:r>
              <a:rPr lang="de-DE" sz="2200" b="1" dirty="0" smtClean="0">
                <a:solidFill>
                  <a:srgbClr val="000099"/>
                </a:solidFill>
              </a:rPr>
              <a:t>alias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3333FF"/>
                </a:solidFill>
              </a:rPr>
              <a:t>"+" (</a:t>
            </a:r>
            <a:r>
              <a:rPr lang="de-DE" sz="2200" i="1" dirty="0" err="1" smtClean="0">
                <a:solidFill>
                  <a:srgbClr val="3333FF"/>
                </a:solidFill>
              </a:rPr>
              <a:t>other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sz="2200" dirty="0" smtClean="0">
                <a:solidFill>
                  <a:srgbClr val="3333FF"/>
                </a:solidFill>
              </a:rPr>
              <a:t>: </a:t>
            </a:r>
            <a:r>
              <a:rPr lang="de-DE" sz="2200" i="1" dirty="0" smtClean="0">
                <a:solidFill>
                  <a:srgbClr val="3333FF"/>
                </a:solidFill>
              </a:rPr>
              <a:t>VECTOR</a:t>
            </a:r>
            <a:r>
              <a:rPr lang="de-DE" sz="2200" dirty="0" smtClean="0">
                <a:solidFill>
                  <a:srgbClr val="3333FF"/>
                </a:solidFill>
              </a:rPr>
              <a:t> [</a:t>
            </a:r>
            <a:r>
              <a:rPr lang="de-DE" sz="2200" i="1" dirty="0" smtClean="0">
                <a:solidFill>
                  <a:srgbClr val="3333FF"/>
                </a:solidFill>
              </a:rPr>
              <a:t>G</a:t>
            </a:r>
            <a:r>
              <a:rPr lang="de-DE" sz="2200" dirty="0" smtClean="0">
                <a:solidFill>
                  <a:srgbClr val="3333FF"/>
                </a:solidFill>
              </a:rPr>
              <a:t>]): </a:t>
            </a:r>
            <a:r>
              <a:rPr lang="de-DE" sz="2200" i="1" dirty="0" smtClean="0">
                <a:solidFill>
                  <a:srgbClr val="3333FF"/>
                </a:solidFill>
              </a:rPr>
              <a:t>VECTOR</a:t>
            </a:r>
            <a:r>
              <a:rPr lang="de-DE" sz="2200" dirty="0" smtClean="0">
                <a:solidFill>
                  <a:srgbClr val="3333FF"/>
                </a:solidFill>
              </a:rPr>
              <a:t> [</a:t>
            </a:r>
            <a:r>
              <a:rPr lang="de-DE" sz="2200" i="1" dirty="0" smtClean="0">
                <a:solidFill>
                  <a:srgbClr val="3333FF"/>
                </a:solidFill>
              </a:rPr>
              <a:t>G</a:t>
            </a:r>
            <a:r>
              <a:rPr lang="de-DE" sz="2200" dirty="0" smtClean="0">
                <a:solidFill>
                  <a:srgbClr val="3333FF"/>
                </a:solidFill>
              </a:rPr>
              <a:t>]</a:t>
            </a:r>
            <a:endParaRPr lang="de-DE" sz="2200" b="1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200" dirty="0" smtClean="0"/>
              <a:t>			</a:t>
            </a:r>
            <a:r>
              <a:rPr lang="de-DE" sz="2200" dirty="0" smtClean="0">
                <a:solidFill>
                  <a:srgbClr val="990000"/>
                </a:solidFill>
              </a:rPr>
              <a:t>-- Summe des aktuellen Vektors und</a:t>
            </a:r>
            <a:r>
              <a:rPr lang="de-DE" sz="2200" dirty="0" smtClean="0">
                <a:solidFill>
                  <a:srgbClr val="FF0000"/>
                </a:solidFill>
              </a:rPr>
              <a:t> </a:t>
            </a:r>
            <a:r>
              <a:rPr lang="de-DE" sz="2200" i="1" dirty="0" err="1" smtClean="0">
                <a:solidFill>
                  <a:srgbClr val="3333FF"/>
                </a:solidFill>
              </a:rPr>
              <a:t>other</a:t>
            </a:r>
            <a:r>
              <a:rPr lang="de-DE" sz="2200" i="1" dirty="0" smtClean="0">
                <a:solidFill>
                  <a:srgbClr val="99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de-DE" sz="2200" dirty="0" smtClean="0"/>
              <a:t>		</a:t>
            </a:r>
            <a:r>
              <a:rPr lang="de-DE" sz="2200" b="1" dirty="0" err="1" smtClean="0">
                <a:solidFill>
                  <a:srgbClr val="000099"/>
                </a:solidFill>
              </a:rPr>
              <a:t>require</a:t>
            </a:r>
            <a:endParaRPr lang="de-DE" sz="2200" b="1" dirty="0" smtClean="0">
              <a:solidFill>
                <a:srgbClr val="000099"/>
              </a:solidFill>
            </a:endParaRPr>
          </a:p>
          <a:p>
            <a:pPr>
              <a:lnSpc>
                <a:spcPct val="70000"/>
              </a:lnSpc>
            </a:pPr>
            <a:r>
              <a:rPr lang="de-DE" sz="2200" dirty="0" smtClean="0"/>
              <a:t>			</a:t>
            </a:r>
            <a:r>
              <a:rPr lang="de-DE" sz="2200" i="1" dirty="0" err="1" smtClean="0">
                <a:solidFill>
                  <a:srgbClr val="3333FF"/>
                </a:solidFill>
              </a:rPr>
              <a:t>lower</a:t>
            </a:r>
            <a:r>
              <a:rPr lang="de-DE" sz="2200" i="1" dirty="0" smtClean="0">
                <a:solidFill>
                  <a:srgbClr val="3333FF"/>
                </a:solidFill>
              </a:rPr>
              <a:t> </a:t>
            </a:r>
            <a:r>
              <a:rPr lang="de-DE" sz="2200" dirty="0" smtClean="0">
                <a:solidFill>
                  <a:srgbClr val="3333FF"/>
                </a:solidFill>
              </a:rPr>
              <a:t>=</a:t>
            </a:r>
            <a:r>
              <a:rPr lang="de-DE" sz="2200" i="1" dirty="0" smtClean="0">
                <a:solidFill>
                  <a:srgbClr val="3333FF"/>
                </a:solidFill>
              </a:rPr>
              <a:t> </a:t>
            </a:r>
            <a:r>
              <a:rPr lang="de-DE" sz="2200" i="1" dirty="0" err="1" smtClean="0">
                <a:solidFill>
                  <a:srgbClr val="3333FF"/>
                </a:solidFill>
              </a:rPr>
              <a:t>other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sz="2200" i="1" dirty="0" err="1" smtClean="0">
                <a:solidFill>
                  <a:srgbClr val="3333FF"/>
                </a:solidFill>
              </a:rPr>
              <a:t>lower</a:t>
            </a:r>
            <a:endParaRPr lang="de-DE" sz="2200" i="1" dirty="0" smtClean="0">
              <a:solidFill>
                <a:srgbClr val="3333FF"/>
              </a:solidFill>
            </a:endParaRPr>
          </a:p>
          <a:p>
            <a:pPr>
              <a:lnSpc>
                <a:spcPct val="70000"/>
              </a:lnSpc>
            </a:pPr>
            <a:r>
              <a:rPr lang="de-DE" sz="2200" i="1" dirty="0" smtClean="0">
                <a:solidFill>
                  <a:srgbClr val="3333FF"/>
                </a:solidFill>
              </a:rPr>
              <a:t>			</a:t>
            </a:r>
            <a:r>
              <a:rPr lang="de-DE" sz="2200" i="1" dirty="0" err="1" smtClean="0">
                <a:solidFill>
                  <a:srgbClr val="3333FF"/>
                </a:solidFill>
              </a:rPr>
              <a:t>upper</a:t>
            </a:r>
            <a:r>
              <a:rPr lang="de-DE" sz="2200" i="1" dirty="0" smtClean="0">
                <a:solidFill>
                  <a:srgbClr val="3333FF"/>
                </a:solidFill>
              </a:rPr>
              <a:t> </a:t>
            </a:r>
            <a:r>
              <a:rPr lang="de-DE" sz="2200" dirty="0" smtClean="0">
                <a:solidFill>
                  <a:srgbClr val="3333FF"/>
                </a:solidFill>
              </a:rPr>
              <a:t>=</a:t>
            </a:r>
            <a:r>
              <a:rPr lang="de-DE" sz="2200" i="1" dirty="0" smtClean="0">
                <a:solidFill>
                  <a:srgbClr val="3333FF"/>
                </a:solidFill>
              </a:rPr>
              <a:t> </a:t>
            </a:r>
            <a:r>
              <a:rPr lang="de-DE" sz="2200" i="1" dirty="0" err="1" smtClean="0">
                <a:solidFill>
                  <a:srgbClr val="3333FF"/>
                </a:solidFill>
              </a:rPr>
              <a:t>other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sz="2200" i="1" dirty="0" err="1" smtClean="0">
                <a:solidFill>
                  <a:srgbClr val="3333FF"/>
                </a:solidFill>
              </a:rPr>
              <a:t>upper</a:t>
            </a:r>
            <a:endParaRPr lang="de-DE" sz="2200" i="1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200" dirty="0" smtClean="0"/>
              <a:t>		</a:t>
            </a:r>
            <a:r>
              <a:rPr lang="de-DE" sz="2200" b="1" dirty="0" err="1" smtClean="0">
                <a:solidFill>
                  <a:srgbClr val="000099"/>
                </a:solidFill>
              </a:rPr>
              <a:t>local</a:t>
            </a:r>
            <a:endParaRPr lang="de-DE" sz="2200" b="1" dirty="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200" dirty="0" smtClean="0"/>
              <a:t>			</a:t>
            </a:r>
            <a:r>
              <a:rPr lang="de-DE" sz="2200" i="1" dirty="0" smtClean="0">
                <a:solidFill>
                  <a:srgbClr val="3333FF"/>
                </a:solidFill>
              </a:rPr>
              <a:t>a</a:t>
            </a:r>
            <a:r>
              <a:rPr lang="de-DE" sz="2200" dirty="0" smtClean="0"/>
              <a:t>,</a:t>
            </a:r>
            <a:r>
              <a:rPr lang="de-DE" sz="2200" i="1" dirty="0" smtClean="0"/>
              <a:t> </a:t>
            </a:r>
            <a:r>
              <a:rPr lang="de-DE" sz="2200" i="1" dirty="0" smtClean="0">
                <a:solidFill>
                  <a:srgbClr val="3333FF"/>
                </a:solidFill>
              </a:rPr>
              <a:t>b</a:t>
            </a:r>
            <a:r>
              <a:rPr lang="de-DE" sz="2200" dirty="0" smtClean="0"/>
              <a:t>,</a:t>
            </a:r>
            <a:r>
              <a:rPr lang="de-DE" sz="2200" i="1" dirty="0" smtClean="0"/>
              <a:t> </a:t>
            </a:r>
            <a:r>
              <a:rPr lang="de-DE" sz="2200" i="1" dirty="0" smtClean="0">
                <a:solidFill>
                  <a:srgbClr val="3333FF"/>
                </a:solidFill>
              </a:rPr>
              <a:t>c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sz="2200" dirty="0" smtClean="0"/>
              <a:t>:</a:t>
            </a:r>
            <a:r>
              <a:rPr lang="de-DE" sz="2200" i="1" dirty="0" smtClean="0"/>
              <a:t> </a:t>
            </a:r>
            <a:r>
              <a:rPr lang="de-DE" sz="2200" i="1" dirty="0" smtClean="0">
                <a:solidFill>
                  <a:srgbClr val="3333FF"/>
                </a:solidFill>
              </a:rPr>
              <a:t>G</a:t>
            </a:r>
          </a:p>
          <a:p>
            <a:pPr>
              <a:lnSpc>
                <a:spcPct val="90000"/>
              </a:lnSpc>
            </a:pPr>
            <a:r>
              <a:rPr lang="de-DE" sz="2200" dirty="0" smtClean="0"/>
              <a:t>		</a:t>
            </a:r>
            <a:r>
              <a:rPr lang="de-DE" sz="2200" b="1" dirty="0" smtClean="0">
                <a:solidFill>
                  <a:srgbClr val="000099"/>
                </a:solidFill>
              </a:rPr>
              <a:t>do</a:t>
            </a:r>
          </a:p>
          <a:p>
            <a:pPr>
              <a:lnSpc>
                <a:spcPct val="90000"/>
              </a:lnSpc>
            </a:pPr>
            <a:r>
              <a:rPr lang="de-DE" sz="2200" dirty="0" smtClean="0"/>
              <a:t>			</a:t>
            </a:r>
            <a:r>
              <a:rPr lang="de-DE" sz="2200" dirty="0" smtClean="0">
                <a:solidFill>
                  <a:srgbClr val="990000"/>
                </a:solidFill>
              </a:rPr>
              <a:t>... Siehe nachher...</a:t>
            </a:r>
          </a:p>
          <a:p>
            <a:pPr>
              <a:lnSpc>
                <a:spcPct val="90000"/>
              </a:lnSpc>
            </a:pPr>
            <a:r>
              <a:rPr lang="de-DE" sz="2200" dirty="0" smtClean="0"/>
              <a:t>		</a:t>
            </a:r>
            <a:r>
              <a:rPr lang="de-DE" sz="2200" b="1" dirty="0" smtClean="0">
                <a:solidFill>
                  <a:srgbClr val="000099"/>
                </a:solidFill>
              </a:rPr>
              <a:t>end</a:t>
            </a:r>
          </a:p>
          <a:p>
            <a:pPr>
              <a:lnSpc>
                <a:spcPct val="90000"/>
              </a:lnSpc>
            </a:pPr>
            <a:r>
              <a:rPr lang="de-DE" sz="2200" dirty="0" smtClean="0">
                <a:solidFill>
                  <a:srgbClr val="990000"/>
                </a:solidFill>
              </a:rPr>
              <a:t>	… andere Features ...</a:t>
            </a:r>
          </a:p>
          <a:p>
            <a:pPr>
              <a:lnSpc>
                <a:spcPct val="90000"/>
              </a:lnSpc>
            </a:pPr>
            <a:r>
              <a:rPr lang="de-DE" sz="2200" b="1" dirty="0" smtClean="0">
                <a:solidFill>
                  <a:srgbClr val="000099"/>
                </a:solidFill>
              </a:rPr>
              <a:t>end</a:t>
            </a:r>
            <a:endParaRPr lang="de-DE" sz="2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2747" name="Rectangle 1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Addieren zweier Vektoren</a:t>
            </a:r>
            <a:endParaRPr lang="de-DE" dirty="0"/>
          </a:p>
        </p:txBody>
      </p:sp>
      <p:grpSp>
        <p:nvGrpSpPr>
          <p:cNvPr id="2" name="Group 2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52438" y="5130800"/>
            <a:ext cx="7648575" cy="792163"/>
            <a:chOff x="285" y="2296"/>
            <a:chExt cx="4818" cy="499"/>
          </a:xfrm>
          <a:effectLst>
            <a:outerShdw blurRad="165100" dir="7320000" sx="24000" sy="24000" algn="ctr" rotWithShape="0">
              <a:srgbClr val="000000">
                <a:alpha val="84000"/>
              </a:srgbClr>
            </a:outerShd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85" y="2296"/>
              <a:ext cx="4818" cy="499"/>
              <a:chOff x="285" y="2296"/>
              <a:chExt cx="4818" cy="499"/>
            </a:xfrm>
          </p:grpSpPr>
          <p:sp>
            <p:nvSpPr>
              <p:cNvPr id="2932740" name="AutoShape 4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793" y="2296"/>
                <a:ext cx="4310" cy="499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932741" name="Text Box 5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285" y="2373"/>
                <a:ext cx="40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>
                <a:spAutoFit/>
              </a:bodyPr>
              <a:lstStyle/>
              <a:p>
                <a:pPr algn="ctr"/>
                <a:r>
                  <a:rPr lang="en-US" sz="2800" i="1">
                    <a:solidFill>
                      <a:srgbClr val="3333FF"/>
                    </a:solidFill>
                    <a:latin typeface="+mn-lt"/>
                  </a:rPr>
                  <a:t>i</a:t>
                </a:r>
              </a:p>
            </p:txBody>
          </p:sp>
          <p:sp>
            <p:nvSpPr>
              <p:cNvPr id="2932742" name="Text Box 6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102" y="2374"/>
                <a:ext cx="40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>
                <a:spAutoFit/>
              </a:bodyPr>
              <a:lstStyle/>
              <a:p>
                <a:pPr algn="ctr"/>
                <a:r>
                  <a:rPr lang="en-US" sz="2800" i="1">
                    <a:solidFill>
                      <a:srgbClr val="3333FF"/>
                    </a:solidFill>
                    <a:latin typeface="+mn-lt"/>
                  </a:rPr>
                  <a:t>a</a:t>
                </a:r>
              </a:p>
            </p:txBody>
          </p:sp>
          <p:sp>
            <p:nvSpPr>
              <p:cNvPr id="2932743" name="Text Box 7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2574" y="2374"/>
                <a:ext cx="40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>
                <a:spAutoFit/>
              </a:bodyPr>
              <a:lstStyle/>
              <a:p>
                <a:pPr algn="ctr"/>
                <a:r>
                  <a:rPr lang="en-US" sz="2800" i="1">
                    <a:solidFill>
                      <a:srgbClr val="3333FF"/>
                    </a:solidFill>
                    <a:latin typeface="+mn-lt"/>
                  </a:rPr>
                  <a:t>b</a:t>
                </a:r>
              </a:p>
            </p:txBody>
          </p:sp>
          <p:sp>
            <p:nvSpPr>
              <p:cNvPr id="2932744" name="Text Box 8"/>
              <p:cNvSpPr txBox="1"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4382" y="2373"/>
                <a:ext cx="40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>
                <a:spAutoFit/>
              </a:bodyPr>
              <a:lstStyle/>
              <a:p>
                <a:pPr algn="ctr"/>
                <a:r>
                  <a:rPr lang="en-US" sz="2800" i="1">
                    <a:solidFill>
                      <a:srgbClr val="3333FF"/>
                    </a:solidFill>
                    <a:latin typeface="+mn-lt"/>
                  </a:rPr>
                  <a:t>c</a:t>
                </a:r>
              </a:p>
            </p:txBody>
          </p:sp>
        </p:grpSp>
        <p:sp>
          <p:nvSpPr>
            <p:cNvPr id="2932745" name="Text Box 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575" y="2351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latin typeface="+mn-lt"/>
                </a:rPr>
                <a:t>=</a:t>
              </a:r>
            </a:p>
          </p:txBody>
        </p:sp>
        <p:sp>
          <p:nvSpPr>
            <p:cNvPr id="2932746" name="Text Box 1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858" y="2383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latin typeface="+mn-lt"/>
                </a:rPr>
                <a:t>+</a:t>
              </a:r>
            </a:p>
          </p:txBody>
        </p:sp>
      </p:grpSp>
      <p:sp>
        <p:nvSpPr>
          <p:cNvPr id="2932748" name="Text Box 1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92438" y="142557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>
                <a:latin typeface="+mn-lt"/>
              </a:rPr>
              <a:t>+</a:t>
            </a:r>
          </a:p>
        </p:txBody>
      </p:sp>
      <p:sp>
        <p:nvSpPr>
          <p:cNvPr id="2932749" name="Text Box 1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651500" y="142398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>
                <a:latin typeface="+mn-lt"/>
              </a:rPr>
              <a:t>=</a:t>
            </a:r>
          </a:p>
        </p:txBody>
      </p:sp>
      <p:sp>
        <p:nvSpPr>
          <p:cNvPr id="2932750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19250" y="142398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i="1">
                <a:solidFill>
                  <a:srgbClr val="3333FF"/>
                </a:solidFill>
                <a:latin typeface="+mn-lt"/>
              </a:rPr>
              <a:t>u</a:t>
            </a:r>
          </a:p>
        </p:txBody>
      </p:sp>
      <p:sp>
        <p:nvSpPr>
          <p:cNvPr id="2932751" name="Text 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40200" y="142398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i="1">
                <a:solidFill>
                  <a:srgbClr val="3333FF"/>
                </a:solidFill>
                <a:latin typeface="+mn-lt"/>
              </a:rPr>
              <a:t>v</a:t>
            </a:r>
          </a:p>
        </p:txBody>
      </p:sp>
      <p:sp>
        <p:nvSpPr>
          <p:cNvPr id="2932752" name="Text Box 1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48488" y="142398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i="1">
                <a:solidFill>
                  <a:srgbClr val="3333FF"/>
                </a:solidFill>
                <a:latin typeface="+mn-lt"/>
              </a:rPr>
              <a:t>w</a:t>
            </a:r>
          </a:p>
        </p:txBody>
      </p:sp>
      <p:grpSp>
        <p:nvGrpSpPr>
          <p:cNvPr id="4" name="Group 17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1547813" y="2279650"/>
            <a:ext cx="1152525" cy="3525838"/>
            <a:chOff x="1292" y="845"/>
            <a:chExt cx="726" cy="2221"/>
          </a:xfrm>
        </p:grpSpPr>
        <p:sp>
          <p:nvSpPr>
            <p:cNvPr id="2932754" name="Rectangle 1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292" y="845"/>
              <a:ext cx="726" cy="31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55" name="Rectangle 1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292" y="1163"/>
              <a:ext cx="726" cy="31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56" name="Rectangle 20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292" y="1480"/>
              <a:ext cx="726" cy="31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57" name="Rectangle 21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292" y="1798"/>
              <a:ext cx="726" cy="31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58" name="Rectangle 22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292" y="2114"/>
              <a:ext cx="726" cy="31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59" name="Rectangle 23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292" y="2432"/>
              <a:ext cx="726" cy="31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60" name="Rectangle 24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292" y="2749"/>
              <a:ext cx="726" cy="31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3852863" y="2278063"/>
            <a:ext cx="1152525" cy="3525837"/>
            <a:chOff x="1292" y="845"/>
            <a:chExt cx="726" cy="2221"/>
          </a:xfrm>
        </p:grpSpPr>
        <p:sp>
          <p:nvSpPr>
            <p:cNvPr id="2932762" name="Rectangle 2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292" y="845"/>
              <a:ext cx="726" cy="317"/>
            </a:xfrm>
            <a:prstGeom prst="rect">
              <a:avLst/>
            </a:prstGeom>
            <a:no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63" name="Rectangle 2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292" y="1163"/>
              <a:ext cx="726" cy="317"/>
            </a:xfrm>
            <a:prstGeom prst="rect">
              <a:avLst/>
            </a:prstGeom>
            <a:no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64" name="Rectangle 28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292" y="1480"/>
              <a:ext cx="726" cy="317"/>
            </a:xfrm>
            <a:prstGeom prst="rect">
              <a:avLst/>
            </a:prstGeom>
            <a:no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65" name="Rectangle 2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292" y="1798"/>
              <a:ext cx="726" cy="317"/>
            </a:xfrm>
            <a:prstGeom prst="rect">
              <a:avLst/>
            </a:prstGeom>
            <a:no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66" name="Rectangle 3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292" y="2114"/>
              <a:ext cx="726" cy="317"/>
            </a:xfrm>
            <a:prstGeom prst="rect">
              <a:avLst/>
            </a:prstGeom>
            <a:no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67" name="Rectangle 3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292" y="2432"/>
              <a:ext cx="726" cy="317"/>
            </a:xfrm>
            <a:prstGeom prst="rect">
              <a:avLst/>
            </a:prstGeom>
            <a:no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68" name="Rectangle 32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292" y="2749"/>
              <a:ext cx="726" cy="317"/>
            </a:xfrm>
            <a:prstGeom prst="rect">
              <a:avLst/>
            </a:prstGeom>
            <a:no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6" name="Group 33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6732588" y="2279650"/>
            <a:ext cx="1152525" cy="3525838"/>
            <a:chOff x="1292" y="845"/>
            <a:chExt cx="726" cy="2221"/>
          </a:xfrm>
        </p:grpSpPr>
        <p:sp>
          <p:nvSpPr>
            <p:cNvPr id="2932770" name="Rectangle 3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292" y="845"/>
              <a:ext cx="726" cy="317"/>
            </a:xfrm>
            <a:prstGeom prst="rect">
              <a:avLst/>
            </a:prstGeom>
            <a:noFill/>
            <a:ln w="9525">
              <a:solidFill>
                <a:srgbClr val="8B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71" name="Rectangle 3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292" y="1163"/>
              <a:ext cx="726" cy="317"/>
            </a:xfrm>
            <a:prstGeom prst="rect">
              <a:avLst/>
            </a:prstGeom>
            <a:noFill/>
            <a:ln w="9525">
              <a:solidFill>
                <a:srgbClr val="8B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72" name="Rectangle 3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292" y="1480"/>
              <a:ext cx="726" cy="317"/>
            </a:xfrm>
            <a:prstGeom prst="rect">
              <a:avLst/>
            </a:prstGeom>
            <a:noFill/>
            <a:ln w="9525">
              <a:solidFill>
                <a:srgbClr val="8B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73" name="Rectangle 3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292" y="1798"/>
              <a:ext cx="726" cy="317"/>
            </a:xfrm>
            <a:prstGeom prst="rect">
              <a:avLst/>
            </a:prstGeom>
            <a:noFill/>
            <a:ln w="9525">
              <a:solidFill>
                <a:srgbClr val="8B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74" name="Rectangle 3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292" y="2114"/>
              <a:ext cx="726" cy="317"/>
            </a:xfrm>
            <a:prstGeom prst="rect">
              <a:avLst/>
            </a:prstGeom>
            <a:noFill/>
            <a:ln w="9525">
              <a:solidFill>
                <a:srgbClr val="8B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75" name="Rectangle 3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292" y="2432"/>
              <a:ext cx="726" cy="317"/>
            </a:xfrm>
            <a:prstGeom prst="rect">
              <a:avLst/>
            </a:prstGeom>
            <a:noFill/>
            <a:ln w="9525">
              <a:solidFill>
                <a:srgbClr val="8B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76" name="Rectangle 4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292" y="2749"/>
              <a:ext cx="726" cy="317"/>
            </a:xfrm>
            <a:prstGeom prst="rect">
              <a:avLst/>
            </a:prstGeom>
            <a:noFill/>
            <a:ln w="9525">
              <a:solidFill>
                <a:srgbClr val="8B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2932777" name="Text Box 4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47700" y="5321300"/>
            <a:ext cx="4699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+mn-lt"/>
              </a:rPr>
              <a:t>1</a:t>
            </a:r>
          </a:p>
        </p:txBody>
      </p:sp>
      <p:sp>
        <p:nvSpPr>
          <p:cNvPr id="2932778" name="Text Box 4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2300" y="4813300"/>
            <a:ext cx="4699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+mn-lt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1.66667E-6 -0.06852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6852 L 1.66667E-6 -0.13704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13703 L 1.66667E-6 -0.22037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2777" grpId="0" animBg="1"/>
      <p:bldP spid="2932777" grpId="1" animBg="1"/>
      <p:bldP spid="2932778" grpId="0" animBg="1"/>
      <p:bldP spid="2932778" grpId="1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478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48205" y="4938395"/>
            <a:ext cx="1655763" cy="346075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934787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40510" y="72254"/>
            <a:ext cx="7704137" cy="516255"/>
          </a:xfrm>
        </p:spPr>
        <p:txBody>
          <a:bodyPr/>
          <a:lstStyle/>
          <a:p>
            <a:r>
              <a:rPr lang="de-DE" dirty="0" smtClean="0"/>
              <a:t>Eingeschränkte </a:t>
            </a:r>
            <a:r>
              <a:rPr lang="de-DE" dirty="0" err="1" smtClean="0"/>
              <a:t>Generizität</a:t>
            </a:r>
            <a:endParaRPr lang="de-DE" dirty="0"/>
          </a:p>
        </p:txBody>
      </p:sp>
      <p:sp>
        <p:nvSpPr>
          <p:cNvPr id="2934788" name="Rectangle 4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304800" y="1120775"/>
            <a:ext cx="8659813" cy="5394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200" dirty="0" smtClean="0"/>
              <a:t>Rumpf von </a:t>
            </a:r>
            <a:r>
              <a:rPr lang="de-DE" i="1" dirty="0" smtClean="0">
                <a:solidFill>
                  <a:srgbClr val="3333FF"/>
                </a:solidFill>
              </a:rPr>
              <a:t>plus</a:t>
            </a:r>
            <a:r>
              <a:rPr lang="de-DE" dirty="0" smtClean="0"/>
              <a:t> </a:t>
            </a:r>
            <a:r>
              <a:rPr lang="de-DE" sz="2200" b="1" dirty="0" smtClean="0">
                <a:solidFill>
                  <a:srgbClr val="000099"/>
                </a:solidFill>
              </a:rPr>
              <a:t>alias</a:t>
            </a:r>
            <a:r>
              <a:rPr lang="de-DE" sz="2200" dirty="0" smtClean="0"/>
              <a:t> "+":</a:t>
            </a:r>
            <a:br>
              <a:rPr lang="de-DE" sz="2200" dirty="0" smtClean="0"/>
            </a:br>
            <a:endParaRPr lang="de-DE" sz="2200" b="1" dirty="0" smtClean="0">
              <a:solidFill>
                <a:srgbClr val="000099"/>
              </a:solidFill>
            </a:endParaRPr>
          </a:p>
          <a:p>
            <a:pPr>
              <a:lnSpc>
                <a:spcPct val="60000"/>
              </a:lnSpc>
            </a:pPr>
            <a:r>
              <a:rPr lang="de-DE" sz="2200" dirty="0" smtClean="0"/>
              <a:t>	</a:t>
            </a:r>
            <a:r>
              <a:rPr lang="de-DE" b="1" dirty="0" err="1" smtClean="0">
                <a:solidFill>
                  <a:srgbClr val="000099"/>
                </a:solidFill>
              </a:rPr>
              <a:t>create</a:t>
            </a:r>
            <a:r>
              <a:rPr lang="de-DE" dirty="0" smtClean="0"/>
              <a:t> </a:t>
            </a:r>
            <a:r>
              <a:rPr lang="de-DE" b="1" dirty="0" err="1" smtClean="0">
                <a:solidFill>
                  <a:srgbClr val="000099"/>
                </a:solidFill>
              </a:rPr>
              <a:t>Result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make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err="1" smtClean="0">
                <a:solidFill>
                  <a:srgbClr val="3333FF"/>
                </a:solidFill>
              </a:rPr>
              <a:t>lower</a:t>
            </a:r>
            <a:r>
              <a:rPr lang="de-DE" dirty="0" smtClean="0">
                <a:solidFill>
                  <a:srgbClr val="3333FF"/>
                </a:solidFill>
              </a:rPr>
              <a:t>, </a:t>
            </a:r>
            <a:r>
              <a:rPr lang="de-DE" i="1" dirty="0" err="1" smtClean="0">
                <a:solidFill>
                  <a:srgbClr val="3333FF"/>
                </a:solidFill>
              </a:rPr>
              <a:t>upper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b="1" dirty="0" smtClean="0">
                <a:solidFill>
                  <a:srgbClr val="000099"/>
                </a:solidFill>
              </a:rPr>
              <a:t>from </a:t>
            </a:r>
          </a:p>
          <a:p>
            <a:pPr>
              <a:lnSpc>
                <a:spcPct val="80000"/>
              </a:lnSpc>
            </a:pPr>
            <a:r>
              <a:rPr lang="de-DE" b="1" dirty="0" smtClean="0">
                <a:solidFill>
                  <a:srgbClr val="000099"/>
                </a:solidFill>
              </a:rPr>
              <a:t>		</a:t>
            </a:r>
            <a:r>
              <a:rPr lang="de-DE" i="1" dirty="0" smtClean="0">
                <a:solidFill>
                  <a:srgbClr val="3333FF"/>
                </a:solidFill>
              </a:rPr>
              <a:t>i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err="1" smtClean="0">
                <a:solidFill>
                  <a:srgbClr val="3333FF"/>
                </a:solidFill>
              </a:rPr>
              <a:t>lower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b="1" dirty="0" err="1" smtClean="0">
                <a:solidFill>
                  <a:srgbClr val="000099"/>
                </a:solidFill>
              </a:rPr>
              <a:t>until</a:t>
            </a:r>
            <a:r>
              <a:rPr lang="de-DE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de-DE" dirty="0" smtClean="0"/>
              <a:t>		</a:t>
            </a:r>
            <a:r>
              <a:rPr lang="de-DE" i="1" dirty="0" smtClean="0">
                <a:solidFill>
                  <a:srgbClr val="3333FF"/>
                </a:solidFill>
              </a:rPr>
              <a:t>i</a:t>
            </a:r>
            <a:r>
              <a:rPr lang="de-DE" dirty="0" smtClean="0">
                <a:solidFill>
                  <a:srgbClr val="3333FF"/>
                </a:solidFill>
              </a:rPr>
              <a:t> &gt; </a:t>
            </a:r>
            <a:r>
              <a:rPr lang="de-DE" i="1" dirty="0" err="1" smtClean="0">
                <a:solidFill>
                  <a:srgbClr val="3333FF"/>
                </a:solidFill>
              </a:rPr>
              <a:t>upper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b="1" dirty="0" err="1" smtClean="0">
                <a:solidFill>
                  <a:srgbClr val="000099"/>
                </a:solidFill>
              </a:rPr>
              <a:t>loop</a:t>
            </a:r>
            <a:endParaRPr lang="de-DE" b="1" dirty="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</a:pPr>
            <a:r>
              <a:rPr lang="de-DE" dirty="0" smtClean="0"/>
              <a:t>		</a:t>
            </a:r>
            <a:r>
              <a:rPr lang="de-DE" i="1" dirty="0" smtClean="0">
                <a:solidFill>
                  <a:srgbClr val="3333FF"/>
                </a:solidFill>
              </a:rPr>
              <a:t>a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smtClean="0">
                <a:solidFill>
                  <a:srgbClr val="3333FF"/>
                </a:solidFill>
              </a:rPr>
              <a:t>item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smtClean="0">
                <a:solidFill>
                  <a:srgbClr val="3333FF"/>
                </a:solidFill>
              </a:rPr>
              <a:t>i 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60000"/>
              </a:lnSpc>
            </a:pPr>
            <a:r>
              <a:rPr lang="de-DE" dirty="0" smtClean="0">
                <a:solidFill>
                  <a:srgbClr val="3333FF"/>
                </a:solidFill>
              </a:rPr>
              <a:t>		</a:t>
            </a:r>
            <a:r>
              <a:rPr lang="de-DE" i="1" dirty="0" smtClean="0">
                <a:solidFill>
                  <a:srgbClr val="3333FF"/>
                </a:solidFill>
              </a:rPr>
              <a:t>b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err="1" smtClean="0">
                <a:solidFill>
                  <a:srgbClr val="3333FF"/>
                </a:solidFill>
              </a:rPr>
              <a:t>other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item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smtClean="0">
                <a:solidFill>
                  <a:srgbClr val="3333FF"/>
                </a:solidFill>
              </a:rPr>
              <a:t>i 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de-DE" dirty="0" smtClean="0">
                <a:solidFill>
                  <a:srgbClr val="3333FF"/>
                </a:solidFill>
              </a:rPr>
              <a:t>		</a:t>
            </a:r>
            <a:r>
              <a:rPr lang="de-DE" i="1" dirty="0" smtClean="0">
                <a:solidFill>
                  <a:srgbClr val="3333FF"/>
                </a:solidFill>
              </a:rPr>
              <a:t>c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smtClean="0">
                <a:solidFill>
                  <a:srgbClr val="3333FF"/>
                </a:solidFill>
              </a:rPr>
              <a:t>a</a:t>
            </a:r>
            <a:r>
              <a:rPr lang="de-DE" dirty="0" smtClean="0">
                <a:solidFill>
                  <a:srgbClr val="3333FF"/>
                </a:solidFill>
              </a:rPr>
              <a:t> + </a:t>
            </a:r>
            <a:r>
              <a:rPr lang="de-DE" i="1" dirty="0" smtClean="0">
                <a:solidFill>
                  <a:srgbClr val="3333FF"/>
                </a:solidFill>
              </a:rPr>
              <a:t>b</a:t>
            </a:r>
            <a:r>
              <a:rPr lang="de-DE" dirty="0" smtClean="0">
                <a:solidFill>
                  <a:srgbClr val="3333FF"/>
                </a:solidFill>
              </a:rPr>
              <a:t>	</a:t>
            </a:r>
            <a:r>
              <a:rPr lang="de-DE" dirty="0" smtClean="0">
                <a:solidFill>
                  <a:srgbClr val="990000"/>
                </a:solidFill>
              </a:rPr>
              <a:t>-- Benötigt “+” Operation auf G!</a:t>
            </a:r>
            <a:r>
              <a:rPr lang="de-DE" dirty="0" smtClean="0"/>
              <a:t>	</a:t>
            </a:r>
          </a:p>
          <a:p>
            <a:pPr>
              <a:lnSpc>
                <a:spcPct val="60000"/>
              </a:lnSpc>
            </a:pPr>
            <a:r>
              <a:rPr lang="de-DE" dirty="0" smtClean="0"/>
              <a:t>		</a:t>
            </a:r>
            <a:r>
              <a:rPr lang="de-DE" b="1" dirty="0" smtClean="0">
                <a:solidFill>
                  <a:srgbClr val="000099"/>
                </a:solidFill>
              </a:rPr>
              <a:t>Result</a:t>
            </a:r>
            <a:r>
              <a:rPr lang="de-DE" sz="3200" dirty="0" smtClean="0">
                <a:solidFill>
                  <a:srgbClr val="3333FF"/>
                </a:solidFill>
              </a:rPr>
              <a:t>.</a:t>
            </a:r>
            <a:r>
              <a:rPr lang="de-DE" i="1" dirty="0" smtClean="0">
                <a:solidFill>
                  <a:srgbClr val="3333FF"/>
                </a:solidFill>
              </a:rPr>
              <a:t>put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smtClean="0">
                <a:solidFill>
                  <a:srgbClr val="3333FF"/>
                </a:solidFill>
              </a:rPr>
              <a:t>c</a:t>
            </a:r>
            <a:r>
              <a:rPr lang="de-DE" dirty="0" smtClean="0">
                <a:solidFill>
                  <a:srgbClr val="3333FF"/>
                </a:solidFill>
              </a:rPr>
              <a:t>, </a:t>
            </a:r>
            <a:r>
              <a:rPr lang="de-DE" i="1" dirty="0" smtClean="0">
                <a:solidFill>
                  <a:srgbClr val="3333FF"/>
                </a:solidFill>
              </a:rPr>
              <a:t>i 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de-DE" dirty="0" smtClean="0">
                <a:solidFill>
                  <a:srgbClr val="3333FF"/>
                </a:solidFill>
              </a:rPr>
              <a:t>		</a:t>
            </a:r>
            <a:r>
              <a:rPr lang="de-DE" i="1" dirty="0" smtClean="0">
                <a:solidFill>
                  <a:srgbClr val="3333FF"/>
                </a:solidFill>
              </a:rPr>
              <a:t>i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smtClean="0">
                <a:solidFill>
                  <a:srgbClr val="3333FF"/>
                </a:solidFill>
              </a:rPr>
              <a:t>i</a:t>
            </a:r>
            <a:r>
              <a:rPr lang="de-DE" dirty="0" smtClean="0">
                <a:solidFill>
                  <a:srgbClr val="3333FF"/>
                </a:solidFill>
              </a:rPr>
              <a:t> + 1</a:t>
            </a:r>
          </a:p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b="1" dirty="0" smtClean="0">
                <a:solidFill>
                  <a:srgbClr val="000099"/>
                </a:solidFill>
              </a:rPr>
              <a:t>end</a:t>
            </a:r>
            <a:endParaRPr lang="de-DE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6834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0485" y="1936433"/>
            <a:ext cx="496888" cy="296862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8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93683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Die Lösung</a:t>
            </a:r>
            <a:endParaRPr lang="de-DE" dirty="0"/>
          </a:p>
        </p:txBody>
      </p:sp>
      <p:sp>
        <p:nvSpPr>
          <p:cNvPr id="2936836" name="Rectangle 4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 smtClean="0"/>
              <a:t>Deklarieren Sie die </a:t>
            </a:r>
            <a:r>
              <a:rPr lang="de-DE" dirty="0" err="1" smtClean="0"/>
              <a:t>Klasse</a:t>
            </a:r>
            <a:r>
              <a:rPr lang="de-DE" i="1" dirty="0" err="1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 </a:t>
            </a:r>
            <a:r>
              <a:rPr lang="de-DE" dirty="0" smtClean="0"/>
              <a:t>als</a:t>
            </a:r>
          </a:p>
          <a:p>
            <a:endParaRPr lang="de-DE" dirty="0" smtClean="0"/>
          </a:p>
          <a:p>
            <a:r>
              <a:rPr lang="de-DE" dirty="0" smtClean="0"/>
              <a:t>	</a:t>
            </a:r>
            <a:r>
              <a:rPr lang="de-DE" b="1" dirty="0" err="1" smtClean="0">
                <a:solidFill>
                  <a:srgbClr val="000099"/>
                </a:solidFill>
              </a:rPr>
              <a:t>class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3333FF"/>
                </a:solidFill>
              </a:rPr>
              <a:t>[</a:t>
            </a:r>
            <a:r>
              <a:rPr lang="de-DE" i="1" dirty="0" smtClean="0">
                <a:solidFill>
                  <a:srgbClr val="3333FF"/>
                </a:solidFill>
              </a:rPr>
              <a:t>G  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  <a:r>
              <a:rPr lang="de-DE" sz="3200" dirty="0" smtClean="0">
                <a:solidFill>
                  <a:srgbClr val="3333FF"/>
                </a:solidFill>
              </a:rPr>
              <a:t>–&gt;</a:t>
            </a:r>
            <a:r>
              <a:rPr lang="de-DE" dirty="0" smtClean="0">
                <a:solidFill>
                  <a:srgbClr val="3333FF"/>
                </a:solidFill>
              </a:rPr>
              <a:t>  </a:t>
            </a:r>
            <a:r>
              <a:rPr lang="de-DE" i="1" dirty="0" smtClean="0">
                <a:solidFill>
                  <a:srgbClr val="3333FF"/>
                </a:solidFill>
              </a:rPr>
              <a:t>NUMERIC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]  </a:t>
            </a:r>
            <a:r>
              <a:rPr lang="de-DE" b="1" dirty="0" err="1" smtClean="0">
                <a:solidFill>
                  <a:srgbClr val="000099"/>
                </a:solidFill>
              </a:rPr>
              <a:t>feature</a:t>
            </a:r>
            <a:endParaRPr lang="de-DE" b="1" dirty="0" smtClean="0">
              <a:solidFill>
                <a:srgbClr val="000099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de-DE" dirty="0" smtClean="0"/>
              <a:t>			</a:t>
            </a:r>
            <a:r>
              <a:rPr lang="de-DE" dirty="0" smtClean="0">
                <a:solidFill>
                  <a:srgbClr val="990000"/>
                </a:solidFill>
              </a:rPr>
              <a:t>... Der Rest wie zuvor ...</a:t>
            </a:r>
          </a:p>
          <a:p>
            <a:r>
              <a:rPr lang="de-DE" dirty="0" smtClean="0"/>
              <a:t>	</a:t>
            </a:r>
            <a:r>
              <a:rPr lang="de-DE" b="1" dirty="0" smtClean="0">
                <a:solidFill>
                  <a:srgbClr val="000099"/>
                </a:solidFill>
              </a:rPr>
              <a:t>end</a:t>
            </a:r>
          </a:p>
          <a:p>
            <a:endParaRPr lang="de-DE" dirty="0" smtClean="0"/>
          </a:p>
          <a:p>
            <a:r>
              <a:rPr lang="de-DE" dirty="0" smtClean="0"/>
              <a:t>Die Klasse </a:t>
            </a:r>
            <a:r>
              <a:rPr lang="de-DE" i="1" dirty="0" smtClean="0">
                <a:solidFill>
                  <a:srgbClr val="3333FF"/>
                </a:solidFill>
              </a:rPr>
              <a:t>NUMERIC</a:t>
            </a:r>
            <a:r>
              <a:rPr lang="de-DE" dirty="0" smtClean="0"/>
              <a:t> (von der Kernel-Bibliothek) enthält die Features </a:t>
            </a:r>
            <a:r>
              <a:rPr lang="de-DE" sz="2800" i="1" dirty="0" smtClean="0">
                <a:solidFill>
                  <a:srgbClr val="3333FF"/>
                </a:solidFill>
              </a:rPr>
              <a:t>plus</a:t>
            </a:r>
            <a:r>
              <a:rPr lang="de-DE" sz="2800" dirty="0" smtClean="0"/>
              <a:t> </a:t>
            </a:r>
            <a:r>
              <a:rPr lang="de-DE" sz="2600" b="1" dirty="0" smtClean="0">
                <a:solidFill>
                  <a:srgbClr val="000099"/>
                </a:solidFill>
              </a:rPr>
              <a:t>alias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3333FF"/>
                </a:solidFill>
              </a:rPr>
              <a:t>"+"</a:t>
            </a:r>
            <a:r>
              <a:rPr lang="de-DE" sz="2600" dirty="0" smtClean="0"/>
              <a:t>, </a:t>
            </a:r>
            <a:r>
              <a:rPr lang="de-DE" sz="2800" i="1" dirty="0" smtClean="0">
                <a:solidFill>
                  <a:srgbClr val="3333FF"/>
                </a:solidFill>
              </a:rPr>
              <a:t>minus</a:t>
            </a:r>
            <a:r>
              <a:rPr lang="de-DE" sz="2800" dirty="0" smtClean="0"/>
              <a:t> </a:t>
            </a:r>
            <a:r>
              <a:rPr lang="de-DE" sz="2600" b="1" dirty="0" smtClean="0">
                <a:solidFill>
                  <a:srgbClr val="000099"/>
                </a:solidFill>
              </a:rPr>
              <a:t>alias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3333FF"/>
                </a:solidFill>
              </a:rPr>
              <a:t>"-"</a:t>
            </a:r>
            <a:r>
              <a:rPr lang="de-DE" dirty="0" smtClean="0"/>
              <a:t>  etc.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Lösung verbessern</a:t>
            </a:r>
            <a:endParaRPr lang="de-DE" dirty="0"/>
          </a:p>
        </p:txBody>
      </p:sp>
      <p:sp>
        <p:nvSpPr>
          <p:cNvPr id="29388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5288" y="1050925"/>
            <a:ext cx="8424862" cy="5330825"/>
          </a:xfrm>
        </p:spPr>
        <p:txBody>
          <a:bodyPr/>
          <a:lstStyle/>
          <a:p>
            <a:pPr marL="88900" indent="-88900">
              <a:lnSpc>
                <a:spcPct val="90000"/>
              </a:lnSpc>
            </a:pPr>
            <a:r>
              <a:rPr lang="de-DE" dirty="0" smtClean="0"/>
              <a:t>Machen Sie aus 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  <a:r>
              <a:rPr lang="de-DE" dirty="0" smtClean="0"/>
              <a:t>selbst ein Nachkomme von </a:t>
            </a:r>
            <a:r>
              <a:rPr lang="de-DE" i="1" dirty="0" smtClean="0">
                <a:solidFill>
                  <a:srgbClr val="3333FF"/>
                </a:solidFill>
              </a:rPr>
              <a:t>NUMERIC</a:t>
            </a:r>
            <a:r>
              <a:rPr lang="de-DE" dirty="0" smtClean="0"/>
              <a:t> :</a:t>
            </a:r>
          </a:p>
          <a:p>
            <a:pPr marL="88900" indent="-88900">
              <a:lnSpc>
                <a:spcPct val="160000"/>
              </a:lnSpc>
            </a:pPr>
            <a:r>
              <a:rPr lang="de-DE" dirty="0" smtClean="0"/>
              <a:t>		</a:t>
            </a:r>
            <a:r>
              <a:rPr lang="de-DE" b="1" dirty="0" err="1" smtClean="0">
                <a:solidFill>
                  <a:srgbClr val="000099"/>
                </a:solidFill>
              </a:rPr>
              <a:t>class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  <a:r>
              <a:rPr lang="de-DE" dirty="0" smtClean="0"/>
              <a:t>[</a:t>
            </a:r>
            <a:r>
              <a:rPr lang="de-DE" i="1" dirty="0" smtClean="0">
                <a:solidFill>
                  <a:srgbClr val="3333FF"/>
                </a:solidFill>
              </a:rPr>
              <a:t>G</a:t>
            </a:r>
            <a:r>
              <a:rPr lang="de-DE" dirty="0" smtClean="0"/>
              <a:t>  –&gt; </a:t>
            </a:r>
            <a:r>
              <a:rPr lang="de-DE" i="1" dirty="0" smtClean="0">
                <a:solidFill>
                  <a:srgbClr val="3333FF"/>
                </a:solidFill>
              </a:rPr>
              <a:t>NUMERIC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/>
              <a:t>] </a:t>
            </a:r>
            <a:r>
              <a:rPr lang="de-DE" b="1" dirty="0" err="1" smtClean="0">
                <a:solidFill>
                  <a:srgbClr val="000099"/>
                </a:solidFill>
              </a:rPr>
              <a:t>inherit</a:t>
            </a:r>
            <a:endParaRPr lang="de-DE" b="1" dirty="0" smtClean="0">
              <a:solidFill>
                <a:srgbClr val="000099"/>
              </a:solidFill>
            </a:endParaRPr>
          </a:p>
          <a:p>
            <a:pPr marL="88900" indent="-88900">
              <a:lnSpc>
                <a:spcPct val="90000"/>
              </a:lnSpc>
            </a:pPr>
            <a:r>
              <a:rPr lang="de-DE" dirty="0" smtClean="0"/>
              <a:t>			</a:t>
            </a:r>
            <a:r>
              <a:rPr lang="de-DE" i="1" dirty="0" smtClean="0">
                <a:solidFill>
                  <a:srgbClr val="3333FF"/>
                </a:solidFill>
              </a:rPr>
              <a:t>NUMERIC</a:t>
            </a:r>
            <a:endParaRPr lang="de-DE" dirty="0" smtClean="0">
              <a:solidFill>
                <a:srgbClr val="3333FF"/>
              </a:solidFill>
            </a:endParaRPr>
          </a:p>
          <a:p>
            <a:pPr marL="88900" indent="-88900">
              <a:lnSpc>
                <a:spcPct val="90000"/>
              </a:lnSpc>
            </a:pPr>
            <a:r>
              <a:rPr lang="de-DE" dirty="0" smtClean="0"/>
              <a:t>		</a:t>
            </a:r>
            <a:r>
              <a:rPr lang="de-DE" b="1" dirty="0" err="1" smtClean="0">
                <a:solidFill>
                  <a:srgbClr val="000099"/>
                </a:solidFill>
              </a:rPr>
              <a:t>feature</a:t>
            </a:r>
            <a:endParaRPr lang="de-DE" b="1" dirty="0" smtClean="0">
              <a:solidFill>
                <a:srgbClr val="000099"/>
              </a:solidFill>
            </a:endParaRPr>
          </a:p>
          <a:p>
            <a:pPr marL="88900" indent="-88900">
              <a:lnSpc>
                <a:spcPct val="90000"/>
              </a:lnSpc>
            </a:pPr>
            <a:r>
              <a:rPr lang="de-DE" dirty="0" smtClean="0"/>
              <a:t>			</a:t>
            </a:r>
            <a:r>
              <a:rPr lang="de-DE" dirty="0" smtClean="0">
                <a:solidFill>
                  <a:srgbClr val="990000"/>
                </a:solidFill>
              </a:rPr>
              <a:t>... Rest wie vorher, </a:t>
            </a:r>
            <a:r>
              <a:rPr lang="de-DE" dirty="0" err="1" smtClean="0">
                <a:solidFill>
                  <a:srgbClr val="990000"/>
                </a:solidFill>
              </a:rPr>
              <a:t>einschliesslich</a:t>
            </a:r>
            <a:r>
              <a:rPr lang="de-DE" dirty="0" smtClean="0">
                <a:solidFill>
                  <a:srgbClr val="990000"/>
                </a:solidFill>
              </a:rPr>
              <a:t> </a:t>
            </a:r>
            <a:r>
              <a:rPr lang="de-DE" b="1" dirty="0" err="1" smtClean="0">
                <a:solidFill>
                  <a:srgbClr val="000099"/>
                </a:solidFill>
              </a:rPr>
              <a:t>infix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990000"/>
                </a:solidFill>
              </a:rPr>
              <a:t>"+"...</a:t>
            </a:r>
          </a:p>
          <a:p>
            <a:pPr marL="88900" indent="-88900">
              <a:lnSpc>
                <a:spcPct val="90000"/>
              </a:lnSpc>
            </a:pPr>
            <a:r>
              <a:rPr lang="de-DE" dirty="0" smtClean="0"/>
              <a:t>		</a:t>
            </a:r>
            <a:r>
              <a:rPr lang="de-DE" b="1" dirty="0" smtClean="0">
                <a:solidFill>
                  <a:srgbClr val="000099"/>
                </a:solidFill>
              </a:rPr>
              <a:t>end</a:t>
            </a:r>
          </a:p>
          <a:p>
            <a:pPr marL="88900" indent="-88900">
              <a:lnSpc>
                <a:spcPct val="90000"/>
              </a:lnSpc>
            </a:pPr>
            <a:r>
              <a:rPr lang="de-DE" dirty="0" smtClean="0"/>
              <a:t>Dies ermöglicht die folgenden Definitionen:</a:t>
            </a:r>
            <a:br>
              <a:rPr lang="de-DE" dirty="0" smtClean="0"/>
            </a:br>
            <a:endParaRPr lang="de-DE" dirty="0" smtClean="0"/>
          </a:p>
          <a:p>
            <a:pPr marL="88900" indent="-88900">
              <a:lnSpc>
                <a:spcPct val="90000"/>
              </a:lnSpc>
            </a:pPr>
            <a:r>
              <a:rPr lang="de-DE" dirty="0" smtClean="0"/>
              <a:t>  	</a:t>
            </a:r>
            <a:r>
              <a:rPr lang="de-DE" i="1" dirty="0" smtClean="0">
                <a:solidFill>
                  <a:srgbClr val="3333FF"/>
                </a:solidFill>
              </a:rPr>
              <a:t>v </a:t>
            </a:r>
            <a:r>
              <a:rPr lang="de-DE" dirty="0" smtClean="0">
                <a:solidFill>
                  <a:srgbClr val="3333FF"/>
                </a:solidFill>
              </a:rPr>
              <a:t>:     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[</a:t>
            </a:r>
            <a:r>
              <a:rPr lang="de-DE" i="1" dirty="0" smtClean="0">
                <a:solidFill>
                  <a:srgbClr val="3333FF"/>
                </a:solidFill>
              </a:rPr>
              <a:t>INTEGER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]</a:t>
            </a:r>
          </a:p>
          <a:p>
            <a:pPr marL="88900" indent="-88900">
              <a:lnSpc>
                <a:spcPct val="90000"/>
              </a:lnSpc>
            </a:pPr>
            <a:r>
              <a:rPr lang="de-DE" i="1" dirty="0" smtClean="0">
                <a:solidFill>
                  <a:srgbClr val="3333FF"/>
                </a:solidFill>
              </a:rPr>
              <a:t>		</a:t>
            </a:r>
            <a:r>
              <a:rPr lang="de-DE" i="1" dirty="0" err="1" smtClean="0">
                <a:solidFill>
                  <a:srgbClr val="3333FF"/>
                </a:solidFill>
              </a:rPr>
              <a:t>vv</a:t>
            </a:r>
            <a:r>
              <a:rPr lang="de-DE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  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[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[</a:t>
            </a:r>
            <a:r>
              <a:rPr lang="de-DE" i="1" dirty="0" smtClean="0">
                <a:solidFill>
                  <a:srgbClr val="3333FF"/>
                </a:solidFill>
              </a:rPr>
              <a:t>INTEGER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]]</a:t>
            </a:r>
          </a:p>
          <a:p>
            <a:pPr marL="88900" indent="-88900">
              <a:lnSpc>
                <a:spcPct val="90000"/>
              </a:lnSpc>
            </a:pPr>
            <a:r>
              <a:rPr lang="de-DE" i="1" dirty="0" smtClean="0">
                <a:solidFill>
                  <a:srgbClr val="3333FF"/>
                </a:solidFill>
              </a:rPr>
              <a:t>		</a:t>
            </a:r>
            <a:r>
              <a:rPr lang="de-DE" i="1" dirty="0" err="1" smtClean="0">
                <a:solidFill>
                  <a:srgbClr val="3333FF"/>
                </a:solidFill>
              </a:rPr>
              <a:t>vvv</a:t>
            </a:r>
            <a:r>
              <a:rPr lang="de-DE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[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[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[</a:t>
            </a:r>
            <a:r>
              <a:rPr lang="de-DE" i="1" dirty="0" smtClean="0">
                <a:solidFill>
                  <a:srgbClr val="3333FF"/>
                </a:solidFill>
              </a:rPr>
              <a:t>INTEGER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]]]</a:t>
            </a:r>
          </a:p>
          <a:p>
            <a:pPr marL="88900" indent="-88900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1462" y="-32372"/>
            <a:ext cx="7777163" cy="720725"/>
          </a:xfrm>
        </p:spPr>
        <p:txBody>
          <a:bodyPr/>
          <a:lstStyle/>
          <a:p>
            <a:r>
              <a:rPr lang="de-DE" dirty="0" smtClean="0"/>
              <a:t>Vererbung und </a:t>
            </a:r>
            <a:r>
              <a:rPr lang="de-DE" dirty="0" err="1" smtClean="0"/>
              <a:t>Generizität</a:t>
            </a:r>
            <a:r>
              <a:rPr lang="de-DE" dirty="0" smtClean="0"/>
              <a:t> verbinden</a:t>
            </a:r>
            <a:endParaRPr lang="de-DE" dirty="0"/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122238" y="2800350"/>
            <a:ext cx="8923337" cy="1558925"/>
          </a:xfrm>
          <a:prstGeom prst="roundRect">
            <a:avLst>
              <a:gd name="adj" fmla="val 16667"/>
            </a:avLst>
          </a:prstGeom>
          <a:solidFill>
            <a:srgbClr val="99FF99">
              <a:alpha val="32156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3563938" y="3357563"/>
            <a:ext cx="15843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 flipH="1">
            <a:off x="234950" y="3644900"/>
            <a:ext cx="6699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 flipV="1">
            <a:off x="4356100" y="2492375"/>
            <a:ext cx="0" cy="865188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 flipH="1">
            <a:off x="2840038" y="3644900"/>
            <a:ext cx="72390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>
            <a:off x="7993063" y="3644900"/>
            <a:ext cx="900112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24"/>
          <p:cNvSpPr>
            <a:spLocks noChangeShapeType="1"/>
          </p:cNvSpPr>
          <p:nvPr/>
        </p:nvSpPr>
        <p:spPr bwMode="auto">
          <a:xfrm>
            <a:off x="4356100" y="4005263"/>
            <a:ext cx="0" cy="86518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 type="stealth" w="med" len="med"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H="1">
            <a:off x="5148263" y="3644900"/>
            <a:ext cx="11652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4356100" y="5516563"/>
            <a:ext cx="0" cy="75723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27"/>
          <p:cNvSpPr>
            <a:spLocks noChangeShapeType="1"/>
          </p:cNvSpPr>
          <p:nvPr/>
        </p:nvSpPr>
        <p:spPr bwMode="auto">
          <a:xfrm flipV="1">
            <a:off x="4356100" y="1122363"/>
            <a:ext cx="0" cy="722312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" name="Text Box 28"/>
          <p:cNvSpPr txBox="1">
            <a:spLocks noChangeArrowheads="1"/>
          </p:cNvSpPr>
          <p:nvPr/>
        </p:nvSpPr>
        <p:spPr bwMode="auto">
          <a:xfrm>
            <a:off x="4554538" y="1116013"/>
            <a:ext cx="1512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990000"/>
                </a:solidFill>
              </a:rPr>
              <a:t>Abstraktion</a:t>
            </a:r>
            <a:endParaRPr lang="en-US" sz="1600" dirty="0">
              <a:solidFill>
                <a:srgbClr val="990000"/>
              </a:solidFill>
            </a:endParaRPr>
          </a:p>
        </p:txBody>
      </p: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4475163" y="5902325"/>
            <a:ext cx="165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990000"/>
                </a:solidFill>
              </a:rPr>
              <a:t>Spezialisierung</a:t>
            </a:r>
            <a:endParaRPr lang="en-US" sz="1600" dirty="0">
              <a:solidFill>
                <a:srgbClr val="990000"/>
              </a:solidFill>
            </a:endParaRPr>
          </a:p>
        </p:txBody>
      </p:sp>
      <p:sp>
        <p:nvSpPr>
          <p:cNvPr id="61" name="Text Box 30"/>
          <p:cNvSpPr txBox="1">
            <a:spLocks noChangeArrowheads="1"/>
          </p:cNvSpPr>
          <p:nvPr/>
        </p:nvSpPr>
        <p:spPr bwMode="auto">
          <a:xfrm>
            <a:off x="179388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006600"/>
                </a:solidFill>
              </a:rPr>
              <a:t>Typ-Parametrisierung</a:t>
            </a:r>
            <a:endParaRPr lang="en-US" sz="1600" dirty="0">
              <a:solidFill>
                <a:srgbClr val="006600"/>
              </a:solidFill>
            </a:endParaRPr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6767513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006600"/>
                </a:solidFill>
              </a:rPr>
              <a:t>Typ-Parametrisierung</a:t>
            </a:r>
            <a:endParaRPr lang="en-US" sz="1600" dirty="0">
              <a:solidFill>
                <a:srgbClr val="006600"/>
              </a:solidFill>
            </a:endParaRP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7483475" y="2439988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b="1" dirty="0" err="1" smtClean="0">
                <a:solidFill>
                  <a:srgbClr val="006600"/>
                </a:solidFill>
              </a:rPr>
              <a:t>Generizität</a:t>
            </a:r>
            <a:endParaRPr lang="en-US" sz="1800" b="1" dirty="0">
              <a:solidFill>
                <a:srgbClr val="006600"/>
              </a:solidFill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5862638" y="87312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b="1" dirty="0" err="1" smtClean="0">
                <a:solidFill>
                  <a:srgbClr val="990000"/>
                </a:solidFill>
              </a:rPr>
              <a:t>Vererbung</a:t>
            </a:r>
            <a:endParaRPr lang="en-US" sz="1800" b="1" dirty="0">
              <a:solidFill>
                <a:srgbClr val="990000"/>
              </a:solidFill>
            </a:endParaRPr>
          </a:p>
        </p:txBody>
      </p:sp>
      <p:grpSp>
        <p:nvGrpSpPr>
          <p:cNvPr id="38" name="Group 7"/>
          <p:cNvGrpSpPr>
            <a:grpSpLocks/>
          </p:cNvGrpSpPr>
          <p:nvPr/>
        </p:nvGrpSpPr>
        <p:grpSpPr bwMode="auto">
          <a:xfrm>
            <a:off x="3563938" y="1844675"/>
            <a:ext cx="1584325" cy="647700"/>
            <a:chOff x="2245" y="1162"/>
            <a:chExt cx="998" cy="408"/>
          </a:xfrm>
        </p:grpSpPr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2245" y="1162"/>
              <a:ext cx="998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2371" y="1162"/>
              <a:ext cx="8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i="1" dirty="0" smtClean="0">
                  <a:solidFill>
                    <a:srgbClr val="3333FF"/>
                  </a:solidFill>
                  <a:latin typeface="+mn-lt"/>
                </a:rPr>
                <a:t>WAGEN_</a:t>
              </a:r>
              <a:br>
                <a:rPr lang="en-US" sz="1800" i="1" dirty="0" smtClean="0">
                  <a:solidFill>
                    <a:srgbClr val="3333FF"/>
                  </a:solidFill>
                  <a:latin typeface="+mn-lt"/>
                </a:rPr>
              </a:br>
              <a:r>
                <a:rPr lang="en-US" sz="1800" b="1" i="1" dirty="0" smtClean="0">
                  <a:solidFill>
                    <a:srgbClr val="990000"/>
                  </a:solidFill>
                  <a:latin typeface="+mn-lt"/>
                </a:rPr>
                <a:t>MENGE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65" name="Group 13"/>
          <p:cNvGrpSpPr>
            <a:grpSpLocks/>
          </p:cNvGrpSpPr>
          <p:nvPr/>
        </p:nvGrpSpPr>
        <p:grpSpPr bwMode="auto">
          <a:xfrm>
            <a:off x="893763" y="3309942"/>
            <a:ext cx="1920875" cy="901701"/>
            <a:chOff x="563" y="2085"/>
            <a:chExt cx="1210" cy="568"/>
          </a:xfrm>
        </p:grpSpPr>
        <p:sp>
          <p:nvSpPr>
            <p:cNvPr id="66" name="Oval 14"/>
            <p:cNvSpPr>
              <a:spLocks noChangeArrowheads="1"/>
            </p:cNvSpPr>
            <p:nvPr/>
          </p:nvSpPr>
          <p:spPr bwMode="auto">
            <a:xfrm>
              <a:off x="563" y="2085"/>
              <a:ext cx="1210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en-GB"/>
            </a:p>
          </p:txBody>
        </p:sp>
        <p:sp>
          <p:nvSpPr>
            <p:cNvPr id="67" name="Text Box 15"/>
            <p:cNvSpPr txBox="1">
              <a:spLocks noChangeArrowheads="1"/>
            </p:cNvSpPr>
            <p:nvPr/>
          </p:nvSpPr>
          <p:spPr bwMode="auto">
            <a:xfrm>
              <a:off x="672" y="2091"/>
              <a:ext cx="975" cy="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b="1" i="1" dirty="0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en-US" sz="1700" i="1" dirty="0" smtClean="0">
                  <a:solidFill>
                    <a:srgbClr val="3333FF"/>
                  </a:solidFill>
                  <a:latin typeface="+mn-lt"/>
                </a:rPr>
                <a:t>_</a:t>
              </a:r>
              <a:br>
                <a:rPr lang="en-US" sz="1700" i="1" dirty="0" smtClean="0">
                  <a:solidFill>
                    <a:srgbClr val="3333FF"/>
                  </a:solidFill>
                  <a:latin typeface="+mn-lt"/>
                </a:rPr>
              </a:br>
              <a:r>
                <a:rPr lang="en-US" sz="1700" i="1" dirty="0" smtClean="0">
                  <a:solidFill>
                    <a:srgbClr val="3333FF"/>
                  </a:solidFill>
                  <a:latin typeface="+mn-lt"/>
                </a:rPr>
                <a:t>LISTE</a:t>
              </a:r>
              <a:r>
                <a:rPr lang="en-US" sz="1700" i="1" dirty="0">
                  <a:solidFill>
                    <a:srgbClr val="3333FF"/>
                  </a:solidFill>
                  <a:latin typeface="+mn-lt"/>
                </a:rPr>
                <a:t/>
              </a:r>
              <a:br>
                <a:rPr lang="en-US" sz="1700" i="1" dirty="0">
                  <a:solidFill>
                    <a:srgbClr val="3333FF"/>
                  </a:solidFill>
                  <a:latin typeface="+mn-lt"/>
                </a:rPr>
              </a:br>
              <a:endParaRPr lang="en-US" sz="17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68" name="Group 16"/>
          <p:cNvGrpSpPr>
            <a:grpSpLocks/>
          </p:cNvGrpSpPr>
          <p:nvPr/>
        </p:nvGrpSpPr>
        <p:grpSpPr bwMode="auto">
          <a:xfrm>
            <a:off x="6291578" y="3303588"/>
            <a:ext cx="1786882" cy="669925"/>
            <a:chOff x="3787" y="2101"/>
            <a:chExt cx="1049" cy="422"/>
          </a:xfrm>
        </p:grpSpPr>
        <p:sp>
          <p:nvSpPr>
            <p:cNvPr id="69" name="Oval 17"/>
            <p:cNvSpPr>
              <a:spLocks noChangeArrowheads="1"/>
            </p:cNvSpPr>
            <p:nvPr/>
          </p:nvSpPr>
          <p:spPr bwMode="auto">
            <a:xfrm>
              <a:off x="3787" y="2115"/>
              <a:ext cx="1049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r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70" name="Text Box 18"/>
            <p:cNvSpPr txBox="1">
              <a:spLocks noChangeArrowheads="1"/>
            </p:cNvSpPr>
            <p:nvPr/>
          </p:nvSpPr>
          <p:spPr bwMode="auto">
            <a:xfrm>
              <a:off x="3842" y="2101"/>
              <a:ext cx="9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sz="1800" b="1" i="1" dirty="0" smtClean="0">
                  <a:solidFill>
                    <a:srgbClr val="006600"/>
                  </a:solidFill>
                </a:rPr>
                <a:t>PERSONEN_</a:t>
              </a:r>
              <a:br>
                <a:rPr lang="en-US" sz="1800" b="1" i="1" dirty="0" smtClean="0">
                  <a:solidFill>
                    <a:srgbClr val="006600"/>
                  </a:solidFill>
                </a:rPr>
              </a:br>
              <a:r>
                <a:rPr lang="en-US" sz="1800" i="1" dirty="0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71" name="Text Box 19"/>
            <p:cNvSpPr txBox="1">
              <a:spLocks noChangeArrowheads="1"/>
            </p:cNvSpPr>
            <p:nvPr/>
          </p:nvSpPr>
          <p:spPr bwMode="auto">
            <a:xfrm>
              <a:off x="3878" y="2274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en-US" sz="18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sp>
        <p:nvSpPr>
          <p:cNvPr id="72" name="Text Box 6"/>
          <p:cNvSpPr txBox="1">
            <a:spLocks noChangeArrowheads="1"/>
          </p:cNvSpPr>
          <p:nvPr/>
        </p:nvSpPr>
        <p:spPr bwMode="auto">
          <a:xfrm>
            <a:off x="3617495" y="3357563"/>
            <a:ext cx="1467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WAGEN_</a:t>
            </a:r>
            <a:br>
              <a:rPr lang="en-US" sz="1800" i="1" dirty="0" smtClean="0">
                <a:solidFill>
                  <a:srgbClr val="3333FF"/>
                </a:solidFill>
                <a:latin typeface="+mn-lt"/>
              </a:rPr>
            </a:b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LISTE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</p:txBody>
      </p:sp>
      <p:grpSp>
        <p:nvGrpSpPr>
          <p:cNvPr id="73" name="Group 10"/>
          <p:cNvGrpSpPr>
            <a:grpSpLocks/>
          </p:cNvGrpSpPr>
          <p:nvPr/>
        </p:nvGrpSpPr>
        <p:grpSpPr bwMode="auto">
          <a:xfrm>
            <a:off x="3158836" y="4868863"/>
            <a:ext cx="2758314" cy="647700"/>
            <a:chOff x="2078" y="3067"/>
            <a:chExt cx="1330" cy="408"/>
          </a:xfrm>
        </p:grpSpPr>
        <p:sp>
          <p:nvSpPr>
            <p:cNvPr id="74" name="Oval 11"/>
            <p:cNvSpPr>
              <a:spLocks noChangeArrowheads="1"/>
            </p:cNvSpPr>
            <p:nvPr/>
          </p:nvSpPr>
          <p:spPr bwMode="auto">
            <a:xfrm>
              <a:off x="2078" y="3067"/>
              <a:ext cx="1330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75" name="Text Box 12"/>
            <p:cNvSpPr txBox="1">
              <a:spLocks noChangeArrowheads="1"/>
            </p:cNvSpPr>
            <p:nvPr/>
          </p:nvSpPr>
          <p:spPr bwMode="auto">
            <a:xfrm>
              <a:off x="2147" y="3081"/>
              <a:ext cx="123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990000"/>
                  </a:solidFill>
                </a:rPr>
                <a:t>VERKETTETE_</a:t>
              </a:r>
              <a:r>
                <a:rPr lang="en-US" sz="1600" i="1" dirty="0" smtClean="0">
                  <a:solidFill>
                    <a:srgbClr val="3333FF"/>
                  </a:solidFill>
                </a:rPr>
                <a:t>WAGEN_</a:t>
              </a:r>
              <a:r>
                <a:rPr lang="en-US" sz="1600" b="1" i="1" dirty="0" smtClean="0">
                  <a:solidFill>
                    <a:srgbClr val="990000"/>
                  </a:solidFill>
                  <a:latin typeface="+mn-lt"/>
                </a:rPr>
                <a:t>LISTE</a:t>
              </a:r>
              <a:endParaRPr lang="en-US" sz="16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sp>
        <p:nvSpPr>
          <p:cNvPr id="76" name="AutoShape 2"/>
          <p:cNvSpPr>
            <a:spLocks noChangeArrowheads="1"/>
          </p:cNvSpPr>
          <p:nvPr/>
        </p:nvSpPr>
        <p:spPr bwMode="auto">
          <a:xfrm>
            <a:off x="3121275" y="955675"/>
            <a:ext cx="2988000" cy="5468938"/>
          </a:xfrm>
          <a:prstGeom prst="roundRect">
            <a:avLst>
              <a:gd name="adj" fmla="val 16667"/>
            </a:avLst>
          </a:prstGeom>
          <a:solidFill>
            <a:srgbClr val="FFFF00">
              <a:alpha val="49019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  <p:bldP spid="76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>
            <a:off x="1873250" y="5656263"/>
            <a:ext cx="6626225" cy="9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8" y="115888"/>
            <a:ext cx="8650922" cy="435655"/>
          </a:xfrm>
        </p:spPr>
        <p:txBody>
          <a:bodyPr/>
          <a:lstStyle/>
          <a:p>
            <a:pPr eaLnBrk="1" hangingPunct="1"/>
            <a:r>
              <a:rPr lang="de-DE" sz="2500" dirty="0" smtClean="0"/>
              <a:t>Generizität + Vererbung 2: Polymorphe Datenstrukturen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012825"/>
            <a:ext cx="8713788" cy="5113338"/>
          </a:xfrm>
        </p:spPr>
        <p:txBody>
          <a:bodyPr/>
          <a:lstStyle/>
          <a:p>
            <a:pPr eaLnBrk="1" hangingPunct="1"/>
            <a:r>
              <a:rPr lang="de-DE" i="1" dirty="0" err="1" smtClean="0">
                <a:solidFill>
                  <a:srgbClr val="3333FF"/>
                </a:solidFill>
              </a:rPr>
              <a:t>fleet</a:t>
            </a:r>
            <a:r>
              <a:rPr lang="de-DE" i="1" dirty="0" smtClean="0">
                <a:solidFill>
                  <a:srgbClr val="3333FF"/>
                </a:solidFill>
              </a:rPr>
              <a:t>: LIST</a:t>
            </a:r>
            <a:r>
              <a:rPr lang="de-DE" dirty="0" smtClean="0">
                <a:solidFill>
                  <a:srgbClr val="3333FF"/>
                </a:solidFill>
              </a:rPr>
              <a:t>  [</a:t>
            </a:r>
            <a:r>
              <a:rPr lang="de-DE" i="1" dirty="0" smtClean="0">
                <a:solidFill>
                  <a:srgbClr val="3333FF"/>
                </a:solidFill>
              </a:rPr>
              <a:t>VEHICLE</a:t>
            </a:r>
            <a:r>
              <a:rPr lang="de-DE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/>
            <a:r>
              <a:rPr lang="de-DE" i="1" dirty="0" smtClean="0">
                <a:solidFill>
                  <a:srgbClr val="3333FF"/>
                </a:solidFill>
              </a:rPr>
              <a:t>v: VEHICLE</a:t>
            </a:r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i="1" dirty="0" err="1" smtClean="0">
                <a:solidFill>
                  <a:srgbClr val="3333FF"/>
                </a:solidFill>
              </a:rPr>
              <a:t>extend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smtClean="0">
                <a:solidFill>
                  <a:srgbClr val="3333FF"/>
                </a:solidFill>
              </a:rPr>
              <a:t>v</a:t>
            </a:r>
            <a:r>
              <a:rPr lang="de-DE" sz="20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G</a:t>
            </a:r>
            <a:r>
              <a:rPr lang="de-DE" dirty="0" smtClean="0">
                <a:solidFill>
                  <a:srgbClr val="3333FF"/>
                </a:solidFill>
              </a:rPr>
              <a:t>) </a:t>
            </a:r>
          </a:p>
          <a:p>
            <a:pPr eaLnBrk="1" hangingPunct="1"/>
            <a:r>
              <a:rPr lang="de-DE" dirty="0" smtClean="0"/>
              <a:t>		</a:t>
            </a:r>
            <a:r>
              <a:rPr lang="de-DE" dirty="0" smtClean="0">
                <a:solidFill>
                  <a:srgbClr val="990000"/>
                </a:solidFill>
              </a:rPr>
              <a:t>-- Ein neues Vorkommen von </a:t>
            </a:r>
            <a:r>
              <a:rPr lang="de-DE" i="1" dirty="0" smtClean="0">
                <a:solidFill>
                  <a:srgbClr val="3333FF"/>
                </a:solidFill>
              </a:rPr>
              <a:t>v</a:t>
            </a:r>
            <a:r>
              <a:rPr lang="de-DE" dirty="0" smtClean="0">
                <a:solidFill>
                  <a:srgbClr val="990000"/>
                </a:solidFill>
              </a:rPr>
              <a:t> hinzufügen.</a:t>
            </a:r>
          </a:p>
          <a:p>
            <a:pPr eaLnBrk="1" hangingPunct="1"/>
            <a:r>
              <a:rPr lang="de-DE" dirty="0" smtClean="0"/>
              <a:t>	…</a:t>
            </a:r>
          </a:p>
          <a:p>
            <a:pPr eaLnBrk="1" hangingPunct="1"/>
            <a:r>
              <a:rPr lang="de-DE" i="1" dirty="0" err="1" smtClean="0">
                <a:solidFill>
                  <a:srgbClr val="3333FF"/>
                </a:solidFill>
              </a:rPr>
              <a:t>fleet.extend</a:t>
            </a:r>
            <a:r>
              <a:rPr lang="de-DE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(</a:t>
            </a:r>
            <a:r>
              <a:rPr lang="de-DE" i="1" dirty="0" smtClean="0">
                <a:solidFill>
                  <a:srgbClr val="3333FF"/>
                </a:solidFill>
              </a:rPr>
              <a:t>v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/>
            <a:r>
              <a:rPr lang="de-DE" i="1" dirty="0" err="1" smtClean="0">
                <a:solidFill>
                  <a:srgbClr val="3333FF"/>
                </a:solidFill>
              </a:rPr>
              <a:t>fleet.extend</a:t>
            </a:r>
            <a:r>
              <a:rPr lang="de-DE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(</a:t>
            </a:r>
            <a:r>
              <a:rPr lang="de-DE" i="1" dirty="0" err="1" smtClean="0">
                <a:solidFill>
                  <a:srgbClr val="3333FF"/>
                </a:solidFill>
              </a:rPr>
              <a:t>cab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/>
            <a:endParaRPr lang="de-DE" i="1" dirty="0" smtClean="0">
              <a:solidFill>
                <a:srgbClr val="3333FF"/>
              </a:solidFill>
            </a:endParaRPr>
          </a:p>
          <a:p>
            <a:pPr eaLnBrk="1" hangingPunct="1"/>
            <a:endParaRPr lang="de-DE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757238" y="5213350"/>
            <a:ext cx="1116012" cy="885825"/>
          </a:xfrm>
          <a:prstGeom prst="roundRect">
            <a:avLst/>
          </a:prstGeom>
          <a:solidFill>
            <a:srgbClr val="FF9966"/>
          </a:solidFill>
          <a:ln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1800"/>
          </a:p>
        </p:txBody>
      </p:sp>
      <p:sp>
        <p:nvSpPr>
          <p:cNvPr id="6" name="Rounded Rectangle 5"/>
          <p:cNvSpPr/>
          <p:nvPr/>
        </p:nvSpPr>
        <p:spPr>
          <a:xfrm>
            <a:off x="6889750" y="5213350"/>
            <a:ext cx="1117600" cy="885825"/>
          </a:xfrm>
          <a:prstGeom prst="roundRect">
            <a:avLst/>
          </a:prstGeom>
          <a:solidFill>
            <a:srgbClr val="FF9966"/>
          </a:solidFill>
          <a:ln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1800"/>
          </a:p>
        </p:txBody>
      </p:sp>
      <p:sp>
        <p:nvSpPr>
          <p:cNvPr id="7" name="Rounded Rectangle 6"/>
          <p:cNvSpPr/>
          <p:nvPr/>
        </p:nvSpPr>
        <p:spPr>
          <a:xfrm>
            <a:off x="2389188" y="5319713"/>
            <a:ext cx="1116012" cy="728662"/>
          </a:xfrm>
          <a:prstGeom prst="roundRect">
            <a:avLst/>
          </a:prstGeom>
          <a:solidFill>
            <a:srgbClr val="FFCC66"/>
          </a:solidFill>
          <a:ln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1800"/>
          </a:p>
        </p:txBody>
      </p:sp>
      <p:sp>
        <p:nvSpPr>
          <p:cNvPr id="8" name="Rounded Rectangle 7"/>
          <p:cNvSpPr/>
          <p:nvPr/>
        </p:nvSpPr>
        <p:spPr>
          <a:xfrm>
            <a:off x="3778250" y="5319713"/>
            <a:ext cx="1116013" cy="728662"/>
          </a:xfrm>
          <a:prstGeom prst="roundRect">
            <a:avLst/>
          </a:prstGeom>
          <a:solidFill>
            <a:srgbClr val="FFCC66"/>
          </a:solidFill>
          <a:ln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1800"/>
          </a:p>
        </p:txBody>
      </p:sp>
      <p:sp>
        <p:nvSpPr>
          <p:cNvPr id="9" name="Rounded Rectangle 8"/>
          <p:cNvSpPr/>
          <p:nvPr/>
        </p:nvSpPr>
        <p:spPr>
          <a:xfrm>
            <a:off x="5241925" y="5386388"/>
            <a:ext cx="1116013" cy="544512"/>
          </a:xfrm>
          <a:prstGeom prst="roundRect">
            <a:avLst/>
          </a:prstGeom>
          <a:solidFill>
            <a:srgbClr val="FFCC00"/>
          </a:solidFill>
          <a:ln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1800"/>
          </a:p>
        </p:txBody>
      </p:sp>
      <p:sp>
        <p:nvSpPr>
          <p:cNvPr id="12" name="TextBox 11"/>
          <p:cNvSpPr txBox="1"/>
          <p:nvPr/>
        </p:nvSpPr>
        <p:spPr>
          <a:xfrm>
            <a:off x="823913" y="6183313"/>
            <a:ext cx="9731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(TAXI)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65950" y="6140450"/>
            <a:ext cx="9731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(TAXI)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60625" y="6170613"/>
            <a:ext cx="10287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(TRAM)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3175" y="6157913"/>
            <a:ext cx="10271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(TRAM)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03838" y="6127750"/>
            <a:ext cx="83026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(BUS)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>
            <a:off x="125345" y="5656263"/>
            <a:ext cx="8593652" cy="23320"/>
          </a:xfrm>
          <a:prstGeom prst="straightConnector1">
            <a:avLst/>
          </a:prstGeom>
          <a:noFill/>
          <a:ln w="50800" algn="ctr">
            <a:solidFill>
              <a:srgbClr val="993300"/>
            </a:solidFill>
            <a:round/>
            <a:headEnd/>
            <a:tailEnd type="stealth" w="lg" len="lg"/>
          </a:ln>
        </p:spPr>
      </p:cxnSp>
      <p:sp>
        <p:nvSpPr>
          <p:cNvPr id="19763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9237" y="115888"/>
            <a:ext cx="8309225" cy="442912"/>
          </a:xfrm>
        </p:spPr>
        <p:txBody>
          <a:bodyPr/>
          <a:lstStyle/>
          <a:p>
            <a:r>
              <a:rPr lang="de-DE" sz="3200" dirty="0" smtClean="0"/>
              <a:t> Polymorphe Datenstrukturen</a:t>
            </a:r>
            <a:endParaRPr lang="de-DE" sz="3200" dirty="0"/>
          </a:p>
        </p:txBody>
      </p:sp>
      <p:sp>
        <p:nvSpPr>
          <p:cNvPr id="19763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3675" y="1012825"/>
            <a:ext cx="3913188" cy="2201863"/>
          </a:xfrm>
          <a:prstGeom prst="roundRect">
            <a:avLst>
              <a:gd name="adj" fmla="val 16667"/>
            </a:avLst>
          </a:prstGeom>
          <a:ln>
            <a:solidFill>
              <a:srgbClr val="9933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i="1" dirty="0" smtClean="0">
                <a:solidFill>
                  <a:srgbClr val="3333FF"/>
                </a:solidFill>
              </a:rPr>
              <a:t>: LIS</a:t>
            </a:r>
            <a:r>
              <a:rPr lang="de-DE" i="1" dirty="0" smtClean="0">
                <a:solidFill>
                  <a:srgbClr val="0000FF"/>
                </a:solidFill>
              </a:rPr>
              <a:t>T</a:t>
            </a:r>
            <a:r>
              <a:rPr lang="de-DE" dirty="0" smtClean="0">
                <a:solidFill>
                  <a:srgbClr val="0000FF"/>
                </a:solidFill>
              </a:rPr>
              <a:t>  [</a:t>
            </a:r>
            <a:r>
              <a:rPr lang="de-DE" i="1" dirty="0" smtClean="0">
                <a:solidFill>
                  <a:srgbClr val="0000FF"/>
                </a:solidFill>
              </a:rPr>
              <a:t>FIGURE</a:t>
            </a:r>
            <a:r>
              <a:rPr lang="de-DE" sz="1400" i="1" dirty="0" smtClean="0">
                <a:solidFill>
                  <a:srgbClr val="0000FF"/>
                </a:solidFill>
              </a:rPr>
              <a:t> </a:t>
            </a:r>
            <a:r>
              <a:rPr lang="de-DE" dirty="0" smtClean="0">
                <a:solidFill>
                  <a:srgbClr val="0000FF"/>
                </a:solidFill>
              </a:rPr>
              <a:t>]</a:t>
            </a:r>
          </a:p>
          <a:p>
            <a:r>
              <a:rPr lang="de-DE" i="1" dirty="0" smtClean="0">
                <a:solidFill>
                  <a:srgbClr val="3333FF"/>
                </a:solidFill>
              </a:rPr>
              <a:t>p1, p2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POLYGON</a:t>
            </a:r>
          </a:p>
          <a:p>
            <a:r>
              <a:rPr lang="de-DE" i="1" dirty="0" smtClean="0">
                <a:solidFill>
                  <a:srgbClr val="3333FF"/>
                </a:solidFill>
              </a:rPr>
              <a:t>c1, c2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CIRCLE</a:t>
            </a:r>
            <a:endParaRPr lang="de-DE" dirty="0" smtClean="0"/>
          </a:p>
          <a:p>
            <a:r>
              <a:rPr lang="de-DE" i="1" dirty="0" smtClean="0">
                <a:solidFill>
                  <a:srgbClr val="3333FF"/>
                </a:solidFill>
              </a:rPr>
              <a:t>e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ELLIPSE</a:t>
            </a:r>
            <a:endParaRPr lang="de-DE" dirty="0"/>
          </a:p>
        </p:txBody>
      </p:sp>
      <p:sp>
        <p:nvSpPr>
          <p:cNvPr id="5" name="Regular Pentagon 4"/>
          <p:cNvSpPr>
            <a:spLocks noChangeArrowheads="1"/>
          </p:cNvSpPr>
          <p:nvPr/>
        </p:nvSpPr>
        <p:spPr bwMode="auto">
          <a:xfrm>
            <a:off x="271463" y="5097439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215167" y="5203802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5241925" y="5360630"/>
            <a:ext cx="1116013" cy="544512"/>
          </a:xfrm>
          <a:prstGeom prst="ellipse">
            <a:avLst/>
          </a:prstGeom>
          <a:solidFill>
            <a:srgbClr val="99FF99"/>
          </a:solidFill>
          <a:ln>
            <a:noFill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/>
          </a:p>
        </p:txBody>
      </p:sp>
      <p:sp>
        <p:nvSpPr>
          <p:cNvPr id="12" name="TextBox 11"/>
          <p:cNvSpPr txBox="1"/>
          <p:nvPr/>
        </p:nvSpPr>
        <p:spPr>
          <a:xfrm>
            <a:off x="138113" y="6183313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79600" y="6170613"/>
            <a:ext cx="11652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CIRCLE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" name="TextBox 11"/>
          <p:cNvSpPr txBox="1"/>
          <p:nvPr/>
        </p:nvSpPr>
        <p:spPr>
          <a:xfrm>
            <a:off x="6775450" y="6167438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" name="TextBox 13"/>
          <p:cNvSpPr txBox="1"/>
          <p:nvPr/>
        </p:nvSpPr>
        <p:spPr>
          <a:xfrm>
            <a:off x="3630589" y="6188075"/>
            <a:ext cx="1165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CIRCLE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4" name="TextBox 13"/>
          <p:cNvSpPr txBox="1"/>
          <p:nvPr/>
        </p:nvSpPr>
        <p:spPr>
          <a:xfrm>
            <a:off x="5205413" y="6146800"/>
            <a:ext cx="1292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ELLIPSE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976335" name="Rectangle 3"/>
          <p:cNvSpPr>
            <a:spLocks noChangeArrowheads="1"/>
          </p:cNvSpPr>
          <p:nvPr/>
        </p:nvSpPr>
        <p:spPr bwMode="auto">
          <a:xfrm>
            <a:off x="4624388" y="836565"/>
            <a:ext cx="4032250" cy="251194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pPr algn="l" defTabSz="663575">
              <a:lnSpc>
                <a:spcPct val="70000"/>
              </a:lnSpc>
            </a:pPr>
            <a:r>
              <a:rPr lang="en-US" b="1" dirty="0">
                <a:solidFill>
                  <a:schemeClr val="accent2"/>
                </a:solidFill>
              </a:rPr>
              <a:t>class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3333FF"/>
                </a:solidFill>
              </a:rPr>
              <a:t>LIST</a:t>
            </a:r>
            <a:r>
              <a:rPr lang="en-US" dirty="0">
                <a:solidFill>
                  <a:srgbClr val="3333FF"/>
                </a:solidFill>
              </a:rPr>
              <a:t> [</a:t>
            </a:r>
            <a:r>
              <a:rPr lang="en-US" i="1" dirty="0">
                <a:solidFill>
                  <a:srgbClr val="3333FF"/>
                </a:solidFill>
              </a:rPr>
              <a:t>G</a:t>
            </a:r>
            <a:r>
              <a:rPr lang="en-US" sz="18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] </a:t>
            </a:r>
            <a:r>
              <a:rPr lang="en-US" b="1" dirty="0">
                <a:solidFill>
                  <a:schemeClr val="accent2"/>
                </a:solidFill>
              </a:rPr>
              <a:t>feature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i="1" dirty="0">
                <a:solidFill>
                  <a:srgbClr val="3333FF"/>
                </a:solidFill>
              </a:rPr>
              <a:t>extend</a:t>
            </a:r>
            <a:r>
              <a:rPr lang="en-US" dirty="0">
                <a:solidFill>
                  <a:srgbClr val="3333FF"/>
                </a:solidFill>
              </a:rPr>
              <a:t> (</a:t>
            </a:r>
            <a:r>
              <a:rPr lang="en-US" i="1" dirty="0">
                <a:solidFill>
                  <a:srgbClr val="3333FF"/>
                </a:solidFill>
              </a:rPr>
              <a:t>v </a:t>
            </a:r>
            <a:r>
              <a:rPr lang="en-US" dirty="0">
                <a:solidFill>
                  <a:srgbClr val="3333FF"/>
                </a:solidFill>
              </a:rPr>
              <a:t>: </a:t>
            </a:r>
            <a:r>
              <a:rPr lang="en-US" i="1" dirty="0">
                <a:solidFill>
                  <a:srgbClr val="3333FF"/>
                </a:solidFill>
              </a:rPr>
              <a:t>G</a:t>
            </a:r>
            <a:r>
              <a:rPr lang="en-US" dirty="0">
                <a:solidFill>
                  <a:srgbClr val="3333FF"/>
                </a:solidFill>
              </a:rPr>
              <a:t>) </a:t>
            </a:r>
            <a:r>
              <a:rPr lang="en-US" b="1" dirty="0">
                <a:solidFill>
                  <a:schemeClr val="accent2"/>
                </a:solidFill>
              </a:rPr>
              <a:t>do</a:t>
            </a:r>
            <a:r>
              <a:rPr lang="en-US" dirty="0">
                <a:solidFill>
                  <a:srgbClr val="0000FF"/>
                </a:solidFill>
              </a:rPr>
              <a:t> … </a:t>
            </a:r>
            <a:r>
              <a:rPr lang="en-US" b="1" dirty="0">
                <a:solidFill>
                  <a:schemeClr val="accent2"/>
                </a:solidFill>
              </a:rPr>
              <a:t>end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i="1" dirty="0">
                <a:solidFill>
                  <a:srgbClr val="3333FF"/>
                </a:solidFill>
              </a:rPr>
              <a:t>last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: G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3333FF"/>
                </a:solidFill>
              </a:rPr>
              <a:t>	…</a:t>
            </a:r>
          </a:p>
          <a:p>
            <a:pPr algn="l" defTabSz="663575">
              <a:lnSpc>
                <a:spcPct val="70000"/>
              </a:lnSpc>
            </a:pPr>
            <a:r>
              <a:rPr lang="en-US" b="1" dirty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1976336" name="Rectangle 3"/>
          <p:cNvSpPr>
            <a:spLocks noChangeArrowheads="1"/>
          </p:cNvSpPr>
          <p:nvPr/>
        </p:nvSpPr>
        <p:spPr bwMode="auto">
          <a:xfrm>
            <a:off x="198120" y="3632200"/>
            <a:ext cx="8747760" cy="99853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9933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l" defTabSz="663575">
              <a:lnSpc>
                <a:spcPct val="60000"/>
              </a:lnSpc>
              <a:spcBef>
                <a:spcPts val="1200"/>
              </a:spcBef>
            </a:pP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p1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c1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c2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</a:t>
            </a:r>
          </a:p>
          <a:p>
            <a:pPr algn="l" defTabSz="663575">
              <a:lnSpc>
                <a:spcPct val="60000"/>
              </a:lnSpc>
              <a:spcBef>
                <a:spcPts val="1200"/>
              </a:spcBef>
            </a:pP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e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p2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7" name="Regular Pentagon 16"/>
          <p:cNvSpPr>
            <a:spLocks noChangeArrowheads="1"/>
          </p:cNvSpPr>
          <p:nvPr/>
        </p:nvSpPr>
        <p:spPr bwMode="auto">
          <a:xfrm>
            <a:off x="6992089" y="5198325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758486" y="5201655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2" grpId="0"/>
      <p:bldP spid="14" grpId="0"/>
      <p:bldP spid="2" grpId="0"/>
      <p:bldP spid="3" grpId="0"/>
      <p:bldP spid="4" grpId="0"/>
      <p:bldP spid="17" grpId="0" animBg="1"/>
      <p:bldP spid="18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Beispielhierarchie</a:t>
            </a:r>
          </a:p>
        </p:txBody>
      </p:sp>
      <p:sp>
        <p:nvSpPr>
          <p:cNvPr id="134147" name="Oval 3"/>
          <p:cNvSpPr>
            <a:spLocks noChangeArrowheads="1"/>
          </p:cNvSpPr>
          <p:nvPr/>
        </p:nvSpPr>
        <p:spPr bwMode="auto">
          <a:xfrm>
            <a:off x="3203575" y="783806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3492500" y="926681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FIGURE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3851275" y="783806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1258888" y="1846263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1476375" y="1916113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3333FF"/>
                </a:solidFill>
                <a:latin typeface="+mn-lt"/>
              </a:rPr>
              <a:t>OPEN_ FIGURE</a:t>
            </a: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1908175" y="17732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3" name="Oval 9"/>
          <p:cNvSpPr>
            <a:spLocks noChangeArrowheads="1"/>
          </p:cNvSpPr>
          <p:nvPr/>
        </p:nvSpPr>
        <p:spPr bwMode="auto">
          <a:xfrm>
            <a:off x="5218113" y="1919288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4" name="Text Box 10"/>
          <p:cNvSpPr txBox="1">
            <a:spLocks noChangeArrowheads="1"/>
          </p:cNvSpPr>
          <p:nvPr/>
        </p:nvSpPr>
        <p:spPr bwMode="auto">
          <a:xfrm>
            <a:off x="5435600" y="1989138"/>
            <a:ext cx="1296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3333FF"/>
                </a:solidFill>
                <a:latin typeface="+mn-lt"/>
              </a:rPr>
              <a:t>CLOSED_ FIGURE</a:t>
            </a:r>
          </a:p>
        </p:txBody>
      </p:sp>
      <p:sp>
        <p:nvSpPr>
          <p:cNvPr id="134155" name="Text Box 11"/>
          <p:cNvSpPr txBox="1">
            <a:spLocks noChangeArrowheads="1"/>
          </p:cNvSpPr>
          <p:nvPr/>
        </p:nvSpPr>
        <p:spPr bwMode="auto">
          <a:xfrm>
            <a:off x="5867400" y="18462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6" name="Oval 12"/>
          <p:cNvSpPr>
            <a:spLocks noChangeArrowheads="1"/>
          </p:cNvSpPr>
          <p:nvPr/>
        </p:nvSpPr>
        <p:spPr bwMode="auto">
          <a:xfrm>
            <a:off x="179388" y="307598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7" name="Text Box 13"/>
          <p:cNvSpPr txBox="1">
            <a:spLocks noChangeArrowheads="1"/>
          </p:cNvSpPr>
          <p:nvPr/>
        </p:nvSpPr>
        <p:spPr bwMode="auto">
          <a:xfrm>
            <a:off x="323850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SEGMENT</a:t>
            </a:r>
          </a:p>
        </p:txBody>
      </p:sp>
      <p:sp>
        <p:nvSpPr>
          <p:cNvPr id="134158" name="Oval 14"/>
          <p:cNvSpPr>
            <a:spLocks noChangeArrowheads="1"/>
          </p:cNvSpPr>
          <p:nvPr/>
        </p:nvSpPr>
        <p:spPr bwMode="auto">
          <a:xfrm>
            <a:off x="2051050" y="307598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9" name="Text Box 15"/>
          <p:cNvSpPr txBox="1">
            <a:spLocks noChangeArrowheads="1"/>
          </p:cNvSpPr>
          <p:nvPr/>
        </p:nvSpPr>
        <p:spPr bwMode="auto">
          <a:xfrm>
            <a:off x="2195513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POLYLINE</a:t>
            </a:r>
          </a:p>
        </p:txBody>
      </p:sp>
      <p:sp>
        <p:nvSpPr>
          <p:cNvPr id="134160" name="Oval 16"/>
          <p:cNvSpPr>
            <a:spLocks noChangeArrowheads="1"/>
          </p:cNvSpPr>
          <p:nvPr/>
        </p:nvSpPr>
        <p:spPr bwMode="auto">
          <a:xfrm>
            <a:off x="4427538" y="312216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1" name="Text Box 17"/>
          <p:cNvSpPr txBox="1">
            <a:spLocks noChangeArrowheads="1"/>
          </p:cNvSpPr>
          <p:nvPr/>
        </p:nvSpPr>
        <p:spPr bwMode="auto">
          <a:xfrm>
            <a:off x="4572000" y="326504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POLYGON</a:t>
            </a:r>
          </a:p>
        </p:txBody>
      </p:sp>
      <p:sp>
        <p:nvSpPr>
          <p:cNvPr id="134162" name="Oval 18"/>
          <p:cNvSpPr>
            <a:spLocks noChangeArrowheads="1"/>
          </p:cNvSpPr>
          <p:nvPr/>
        </p:nvSpPr>
        <p:spPr bwMode="auto">
          <a:xfrm>
            <a:off x="6584876" y="3302922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3" name="Text Box 19"/>
          <p:cNvSpPr txBox="1">
            <a:spLocks noChangeArrowheads="1"/>
          </p:cNvSpPr>
          <p:nvPr/>
        </p:nvSpPr>
        <p:spPr bwMode="auto">
          <a:xfrm>
            <a:off x="6729339" y="3445797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>
                <a:solidFill>
                  <a:srgbClr val="3333FF"/>
                </a:solidFill>
                <a:latin typeface="+mn-lt"/>
              </a:rPr>
              <a:t>ELLIPSE</a:t>
            </a:r>
          </a:p>
        </p:txBody>
      </p:sp>
      <p:sp>
        <p:nvSpPr>
          <p:cNvPr id="134164" name="Oval 20"/>
          <p:cNvSpPr>
            <a:spLocks noChangeArrowheads="1"/>
          </p:cNvSpPr>
          <p:nvPr/>
        </p:nvSpPr>
        <p:spPr bwMode="auto">
          <a:xfrm>
            <a:off x="6674563" y="566892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5" name="Text Box 21"/>
          <p:cNvSpPr txBox="1">
            <a:spLocks noChangeArrowheads="1"/>
          </p:cNvSpPr>
          <p:nvPr/>
        </p:nvSpPr>
        <p:spPr bwMode="auto">
          <a:xfrm>
            <a:off x="6819025" y="581179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>
                <a:solidFill>
                  <a:srgbClr val="3333FF"/>
                </a:solidFill>
                <a:latin typeface="+mn-lt"/>
              </a:rPr>
              <a:t>CIRCLE</a:t>
            </a:r>
          </a:p>
        </p:txBody>
      </p:sp>
      <p:sp>
        <p:nvSpPr>
          <p:cNvPr id="134166" name="Oval 22"/>
          <p:cNvSpPr>
            <a:spLocks noChangeArrowheads="1"/>
          </p:cNvSpPr>
          <p:nvPr/>
        </p:nvSpPr>
        <p:spPr bwMode="auto">
          <a:xfrm>
            <a:off x="4360727" y="4338490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7" name="Text Box 23"/>
          <p:cNvSpPr txBox="1">
            <a:spLocks noChangeArrowheads="1"/>
          </p:cNvSpPr>
          <p:nvPr/>
        </p:nvSpPr>
        <p:spPr bwMode="auto">
          <a:xfrm>
            <a:off x="4360727" y="448136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RECTANGLE</a:t>
            </a:r>
          </a:p>
        </p:txBody>
      </p:sp>
      <p:sp>
        <p:nvSpPr>
          <p:cNvPr id="134168" name="Oval 24"/>
          <p:cNvSpPr>
            <a:spLocks noChangeArrowheads="1"/>
          </p:cNvSpPr>
          <p:nvPr/>
        </p:nvSpPr>
        <p:spPr bwMode="auto">
          <a:xfrm>
            <a:off x="2147703" y="461729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9" name="Text Box 25"/>
          <p:cNvSpPr txBox="1">
            <a:spLocks noChangeArrowheads="1"/>
          </p:cNvSpPr>
          <p:nvPr/>
        </p:nvSpPr>
        <p:spPr bwMode="auto">
          <a:xfrm>
            <a:off x="2228368" y="4760174"/>
            <a:ext cx="14504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TRIANGLE</a:t>
            </a:r>
          </a:p>
        </p:txBody>
      </p:sp>
      <p:sp>
        <p:nvSpPr>
          <p:cNvPr id="134170" name="Oval 26"/>
          <p:cNvSpPr>
            <a:spLocks noChangeArrowheads="1"/>
          </p:cNvSpPr>
          <p:nvPr/>
        </p:nvSpPr>
        <p:spPr bwMode="auto">
          <a:xfrm>
            <a:off x="4365893" y="568380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4510355" y="5826678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SQUARE</a:t>
            </a:r>
          </a:p>
        </p:txBody>
      </p:sp>
      <p:sp>
        <p:nvSpPr>
          <p:cNvPr id="134176" name="Line 32"/>
          <p:cNvSpPr>
            <a:spLocks noChangeShapeType="1"/>
          </p:cNvSpPr>
          <p:nvPr/>
        </p:nvSpPr>
        <p:spPr bwMode="auto">
          <a:xfrm flipV="1">
            <a:off x="2966484" y="3696843"/>
            <a:ext cx="2181779" cy="89845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77" name="Line 33"/>
          <p:cNvSpPr>
            <a:spLocks noChangeShapeType="1"/>
          </p:cNvSpPr>
          <p:nvPr/>
        </p:nvSpPr>
        <p:spPr bwMode="auto">
          <a:xfrm rot="-180000" flipV="1">
            <a:off x="5139487" y="3696843"/>
            <a:ext cx="45719" cy="59806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82" name="Text Box 38"/>
          <p:cNvSpPr txBox="1">
            <a:spLocks noChangeArrowheads="1"/>
          </p:cNvSpPr>
          <p:nvPr/>
        </p:nvSpPr>
        <p:spPr bwMode="auto">
          <a:xfrm>
            <a:off x="2371061" y="659981"/>
            <a:ext cx="1299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center </a:t>
            </a: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*</a:t>
            </a:r>
            <a:endParaRPr lang="en-US" sz="18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4183" name="Text Box 39"/>
          <p:cNvSpPr txBox="1">
            <a:spLocks noChangeArrowheads="1"/>
          </p:cNvSpPr>
          <p:nvPr/>
        </p:nvSpPr>
        <p:spPr bwMode="auto">
          <a:xfrm>
            <a:off x="4851400" y="677443"/>
            <a:ext cx="1294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display </a:t>
            </a: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*</a:t>
            </a:r>
            <a:endParaRPr lang="en-US" sz="18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4184" name="Text Box 40"/>
          <p:cNvSpPr txBox="1">
            <a:spLocks noChangeArrowheads="1"/>
          </p:cNvSpPr>
          <p:nvPr/>
        </p:nvSpPr>
        <p:spPr bwMode="auto">
          <a:xfrm>
            <a:off x="4914900" y="923506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rotate*</a:t>
            </a:r>
          </a:p>
        </p:txBody>
      </p:sp>
      <p:sp>
        <p:nvSpPr>
          <p:cNvPr id="134185" name="Text Box 41"/>
          <p:cNvSpPr txBox="1">
            <a:spLocks noChangeArrowheads="1"/>
          </p:cNvSpPr>
          <p:nvPr/>
        </p:nvSpPr>
        <p:spPr bwMode="auto">
          <a:xfrm>
            <a:off x="3827721" y="1971675"/>
            <a:ext cx="1590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*</a:t>
            </a:r>
            <a:endParaRPr lang="en-US" sz="1800" i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6" name="Text Box 42"/>
          <p:cNvSpPr txBox="1">
            <a:spLocks noChangeArrowheads="1"/>
          </p:cNvSpPr>
          <p:nvPr/>
        </p:nvSpPr>
        <p:spPr bwMode="auto">
          <a:xfrm>
            <a:off x="7489861" y="2989742"/>
            <a:ext cx="15265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perimeter </a:t>
            </a:r>
            <a:r>
              <a:rPr lang="en-US" i="1" baseline="30000" dirty="0" smtClean="0">
                <a:solidFill>
                  <a:srgbClr val="3333FF"/>
                </a:solidFill>
                <a:latin typeface="+mn-lt"/>
              </a:rPr>
              <a:t>+</a:t>
            </a:r>
            <a:endParaRPr lang="en-US" sz="1800" baseline="30000" dirty="0">
              <a:latin typeface="+mn-lt"/>
            </a:endParaRPr>
          </a:p>
        </p:txBody>
      </p:sp>
      <p:sp>
        <p:nvSpPr>
          <p:cNvPr id="134187" name="Text Box 43"/>
          <p:cNvSpPr txBox="1">
            <a:spLocks noChangeArrowheads="1"/>
          </p:cNvSpPr>
          <p:nvPr/>
        </p:nvSpPr>
        <p:spPr bwMode="auto">
          <a:xfrm>
            <a:off x="3604437" y="2866582"/>
            <a:ext cx="14779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8" name="Text Box 44"/>
          <p:cNvSpPr txBox="1">
            <a:spLocks noChangeArrowheads="1"/>
          </p:cNvSpPr>
          <p:nvPr/>
        </p:nvSpPr>
        <p:spPr bwMode="auto">
          <a:xfrm>
            <a:off x="780903" y="4983051"/>
            <a:ext cx="1547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9" name="Text Box 45"/>
          <p:cNvSpPr txBox="1">
            <a:spLocks noChangeArrowheads="1"/>
          </p:cNvSpPr>
          <p:nvPr/>
        </p:nvSpPr>
        <p:spPr bwMode="auto">
          <a:xfrm>
            <a:off x="5630977" y="4776047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diagonal</a:t>
            </a:r>
          </a:p>
        </p:txBody>
      </p:sp>
      <p:sp>
        <p:nvSpPr>
          <p:cNvPr id="134191" name="Text Box 47"/>
          <p:cNvSpPr txBox="1">
            <a:spLocks noChangeArrowheads="1"/>
          </p:cNvSpPr>
          <p:nvPr/>
        </p:nvSpPr>
        <p:spPr bwMode="auto">
          <a:xfrm>
            <a:off x="1403350" y="4155489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+mn-lt"/>
              </a:rPr>
              <a:t>...</a:t>
            </a:r>
          </a:p>
        </p:txBody>
      </p:sp>
      <p:sp>
        <p:nvSpPr>
          <p:cNvPr id="134192" name="Text Box 48"/>
          <p:cNvSpPr txBox="1">
            <a:spLocks noChangeArrowheads="1"/>
          </p:cNvSpPr>
          <p:nvPr/>
        </p:nvSpPr>
        <p:spPr bwMode="auto">
          <a:xfrm>
            <a:off x="6499225" y="3984182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+mn-lt"/>
              </a:rPr>
              <a:t>...</a:t>
            </a:r>
          </a:p>
        </p:txBody>
      </p:sp>
      <p:sp>
        <p:nvSpPr>
          <p:cNvPr id="134193" name="Line 49"/>
          <p:cNvSpPr>
            <a:spLocks noChangeShapeType="1"/>
          </p:cNvSpPr>
          <p:nvPr/>
        </p:nvSpPr>
        <p:spPr bwMode="auto">
          <a:xfrm flipH="1" flipV="1">
            <a:off x="5175971" y="3724552"/>
            <a:ext cx="1397000" cy="3349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94" name="Text Box 50"/>
          <p:cNvSpPr txBox="1">
            <a:spLocks noChangeArrowheads="1"/>
          </p:cNvSpPr>
          <p:nvPr/>
        </p:nvSpPr>
        <p:spPr bwMode="auto">
          <a:xfrm>
            <a:off x="7577999" y="6207049"/>
            <a:ext cx="1612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95" name="Text Box 51"/>
          <p:cNvSpPr txBox="1">
            <a:spLocks noChangeArrowheads="1"/>
          </p:cNvSpPr>
          <p:nvPr/>
        </p:nvSpPr>
        <p:spPr bwMode="auto">
          <a:xfrm>
            <a:off x="5076825" y="3049144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+</a:t>
            </a:r>
          </a:p>
        </p:txBody>
      </p:sp>
      <p:sp>
        <p:nvSpPr>
          <p:cNvPr id="134196" name="Text Box 52"/>
          <p:cNvSpPr txBox="1">
            <a:spLocks noChangeArrowheads="1"/>
          </p:cNvSpPr>
          <p:nvPr/>
        </p:nvSpPr>
        <p:spPr bwMode="auto">
          <a:xfrm>
            <a:off x="7232576" y="3229897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+</a:t>
            </a:r>
          </a:p>
        </p:txBody>
      </p:sp>
      <p:sp>
        <p:nvSpPr>
          <p:cNvPr id="134197" name="Text Box 53"/>
          <p:cNvSpPr txBox="1">
            <a:spLocks noChangeArrowheads="1"/>
          </p:cNvSpPr>
          <p:nvPr/>
        </p:nvSpPr>
        <p:spPr bwMode="auto">
          <a:xfrm>
            <a:off x="6037412" y="45528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side2</a:t>
            </a:r>
          </a:p>
        </p:txBody>
      </p:sp>
      <p:sp>
        <p:nvSpPr>
          <p:cNvPr id="134198" name="Text Box 54"/>
          <p:cNvSpPr txBox="1">
            <a:spLocks noChangeArrowheads="1"/>
          </p:cNvSpPr>
          <p:nvPr/>
        </p:nvSpPr>
        <p:spPr bwMode="auto">
          <a:xfrm>
            <a:off x="364311" y="5541260"/>
            <a:ext cx="1911056" cy="1129308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*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aufgeschoben</a:t>
            </a:r>
            <a:endParaRPr lang="en-US" sz="1600" dirty="0">
              <a:solidFill>
                <a:schemeClr val="accent2"/>
              </a:solidFill>
              <a:latin typeface="+mn-lt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+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wirksam</a:t>
            </a:r>
            <a:endParaRPr lang="en-US" sz="1600" dirty="0">
              <a:solidFill>
                <a:schemeClr val="accent2"/>
              </a:solidFill>
              <a:latin typeface="+mn-lt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++ </a:t>
            </a:r>
            <a:r>
              <a:rPr lang="en-US" sz="160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redefiniert</a:t>
            </a:r>
            <a:endParaRPr lang="en-US" sz="1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4199" name="Text Box 55"/>
          <p:cNvSpPr txBox="1">
            <a:spLocks noChangeArrowheads="1"/>
          </p:cNvSpPr>
          <p:nvPr/>
        </p:nvSpPr>
        <p:spPr bwMode="auto">
          <a:xfrm>
            <a:off x="2937696" y="5736191"/>
            <a:ext cx="15426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200" name="Text Box 56"/>
          <p:cNvSpPr txBox="1">
            <a:spLocks noChangeArrowheads="1"/>
          </p:cNvSpPr>
          <p:nvPr/>
        </p:nvSpPr>
        <p:spPr bwMode="auto">
          <a:xfrm>
            <a:off x="6050112" y="43623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side1</a:t>
            </a:r>
          </a:p>
        </p:txBody>
      </p:sp>
      <p:sp>
        <p:nvSpPr>
          <p:cNvPr id="57" name="Line 28"/>
          <p:cNvSpPr>
            <a:spLocks noChangeShapeType="1"/>
          </p:cNvSpPr>
          <p:nvPr/>
        </p:nvSpPr>
        <p:spPr bwMode="auto">
          <a:xfrm flipV="1">
            <a:off x="2041236" y="1440872"/>
            <a:ext cx="1828800" cy="341745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8" name="Line 29"/>
          <p:cNvSpPr>
            <a:spLocks noChangeShapeType="1"/>
          </p:cNvSpPr>
          <p:nvPr/>
        </p:nvSpPr>
        <p:spPr bwMode="auto">
          <a:xfrm flipH="1" flipV="1">
            <a:off x="4248726" y="1376218"/>
            <a:ext cx="1744664" cy="51218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 flipH="1" flipV="1">
            <a:off x="2133599" y="2678545"/>
            <a:ext cx="848159" cy="358914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0" name="Line 31"/>
          <p:cNvSpPr>
            <a:spLocks noChangeShapeType="1"/>
          </p:cNvSpPr>
          <p:nvPr/>
        </p:nvSpPr>
        <p:spPr bwMode="auto">
          <a:xfrm flipV="1">
            <a:off x="988291" y="2687782"/>
            <a:ext cx="1034474" cy="32327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1" name="Line 34"/>
          <p:cNvSpPr>
            <a:spLocks noChangeShapeType="1"/>
          </p:cNvSpPr>
          <p:nvPr/>
        </p:nvSpPr>
        <p:spPr bwMode="auto">
          <a:xfrm flipH="1" flipV="1">
            <a:off x="6188364" y="2697018"/>
            <a:ext cx="1129628" cy="55213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2" name="Line 35"/>
          <p:cNvSpPr>
            <a:spLocks noChangeShapeType="1"/>
          </p:cNvSpPr>
          <p:nvPr/>
        </p:nvSpPr>
        <p:spPr bwMode="auto">
          <a:xfrm flipV="1">
            <a:off x="5201228" y="2715491"/>
            <a:ext cx="913245" cy="37738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3" name="Line 37"/>
          <p:cNvSpPr>
            <a:spLocks noChangeShapeType="1"/>
          </p:cNvSpPr>
          <p:nvPr/>
        </p:nvSpPr>
        <p:spPr bwMode="auto">
          <a:xfrm flipV="1">
            <a:off x="7282906" y="3833938"/>
            <a:ext cx="45719" cy="1809479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4" name="Line 46"/>
          <p:cNvSpPr>
            <a:spLocks noChangeShapeType="1"/>
          </p:cNvSpPr>
          <p:nvPr/>
        </p:nvSpPr>
        <p:spPr bwMode="auto">
          <a:xfrm flipV="1">
            <a:off x="1775403" y="3752264"/>
            <a:ext cx="1223963" cy="5762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 rot="-180000" flipV="1">
            <a:off x="5126223" y="4946920"/>
            <a:ext cx="45719" cy="72000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86" y="115888"/>
            <a:ext cx="7272337" cy="435600"/>
          </a:xfrm>
        </p:spPr>
        <p:txBody>
          <a:bodyPr/>
          <a:lstStyle/>
          <a:p>
            <a:pPr eaLnBrk="1" hangingPunct="1"/>
            <a:r>
              <a:rPr lang="de-DE" dirty="0" err="1" smtClean="0"/>
              <a:t>Generizität</a:t>
            </a:r>
            <a:r>
              <a:rPr lang="de-DE" dirty="0" smtClean="0"/>
              <a:t>: Typ-Sicherheit gewährleisten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89" y="1069975"/>
            <a:ext cx="8845550" cy="5113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200" dirty="0" smtClean="0"/>
              <a:t>Wie können wir konsistente „Container“-Datenstrukturen definieren, z.B. eine Liste von Konten oder eine Liste von Punkten?</a:t>
            </a:r>
          </a:p>
          <a:p>
            <a:pPr eaLnBrk="1" hangingPunct="1">
              <a:lnSpc>
                <a:spcPct val="90000"/>
              </a:lnSpc>
            </a:pPr>
            <a:r>
              <a:rPr lang="de-DE" sz="22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de-DE" sz="2200" dirty="0" smtClean="0"/>
              <a:t>Ohne </a:t>
            </a:r>
            <a:r>
              <a:rPr lang="de-DE" sz="2200" dirty="0" err="1" smtClean="0"/>
              <a:t>Generizität</a:t>
            </a:r>
            <a:r>
              <a:rPr lang="de-DE" sz="2200" dirty="0" smtClean="0"/>
              <a:t> vielleicht so:</a:t>
            </a:r>
          </a:p>
          <a:p>
            <a:pPr eaLnBrk="1" hangingPunct="1">
              <a:lnSpc>
                <a:spcPct val="110000"/>
              </a:lnSpc>
            </a:pPr>
            <a:r>
              <a:rPr lang="de-DE" sz="2200" dirty="0" smtClean="0"/>
              <a:t>	</a:t>
            </a:r>
            <a:r>
              <a:rPr lang="de-DE" sz="2200" i="1" dirty="0" smtClean="0">
                <a:solidFill>
                  <a:srgbClr val="3333FF"/>
                </a:solidFill>
              </a:rPr>
              <a:t>c </a:t>
            </a:r>
            <a:r>
              <a:rPr lang="de-DE" sz="2200" dirty="0" smtClean="0">
                <a:solidFill>
                  <a:srgbClr val="3333FF"/>
                </a:solidFill>
              </a:rPr>
              <a:t>: </a:t>
            </a:r>
            <a:r>
              <a:rPr lang="de-DE" sz="2200" i="1" dirty="0" smtClean="0">
                <a:solidFill>
                  <a:srgbClr val="3333FF"/>
                </a:solidFill>
              </a:rPr>
              <a:t>STADT </a:t>
            </a:r>
            <a:r>
              <a:rPr lang="de-DE" sz="2200" dirty="0" smtClean="0">
                <a:solidFill>
                  <a:srgbClr val="3333FF"/>
                </a:solidFill>
              </a:rPr>
              <a:t>;</a:t>
            </a:r>
            <a:r>
              <a:rPr lang="de-DE" sz="2200" i="1" dirty="0" smtClean="0">
                <a:solidFill>
                  <a:srgbClr val="3333FF"/>
                </a:solidFill>
              </a:rPr>
              <a:t> p </a:t>
            </a:r>
            <a:r>
              <a:rPr lang="de-DE" sz="2200" dirty="0" smtClean="0">
                <a:solidFill>
                  <a:srgbClr val="3333FF"/>
                </a:solidFill>
              </a:rPr>
              <a:t>: </a:t>
            </a:r>
            <a:r>
              <a:rPr lang="de-DE" sz="2200" i="1" dirty="0" smtClean="0">
                <a:solidFill>
                  <a:srgbClr val="3333FF"/>
                </a:solidFill>
              </a:rPr>
              <a:t>PERSON</a:t>
            </a:r>
            <a:r>
              <a:rPr lang="de-DE" sz="2200" dirty="0" smtClean="0">
                <a:solidFill>
                  <a:srgbClr val="3333FF"/>
                </a:solidFill>
              </a:rPr>
              <a:t/>
            </a:r>
            <a:br>
              <a:rPr lang="de-DE" sz="2200" dirty="0" smtClean="0">
                <a:solidFill>
                  <a:srgbClr val="3333FF"/>
                </a:solidFill>
              </a:rPr>
            </a:br>
            <a:r>
              <a:rPr lang="de-DE" sz="2200" dirty="0" smtClean="0">
                <a:solidFill>
                  <a:srgbClr val="3333FF"/>
                </a:solidFill>
              </a:rPr>
              <a:t>	</a:t>
            </a:r>
            <a:r>
              <a:rPr lang="de-DE" sz="2200" i="1" dirty="0" err="1" smtClean="0">
                <a:solidFill>
                  <a:srgbClr val="3333FF"/>
                </a:solidFill>
              </a:rPr>
              <a:t>städte</a:t>
            </a:r>
            <a:r>
              <a:rPr lang="de-DE" sz="2200" i="1" dirty="0" smtClean="0">
                <a:solidFill>
                  <a:srgbClr val="3333FF"/>
                </a:solidFill>
              </a:rPr>
              <a:t> </a:t>
            </a:r>
            <a:r>
              <a:rPr lang="de-DE" sz="2200" dirty="0" smtClean="0">
                <a:solidFill>
                  <a:srgbClr val="3333FF"/>
                </a:solidFill>
              </a:rPr>
              <a:t>: </a:t>
            </a:r>
            <a:r>
              <a:rPr lang="de-DE" sz="2200" i="1" dirty="0" smtClean="0">
                <a:solidFill>
                  <a:srgbClr val="3333FF"/>
                </a:solidFill>
              </a:rPr>
              <a:t>LIST</a:t>
            </a:r>
            <a:r>
              <a:rPr lang="de-DE" sz="2200" dirty="0" smtClean="0">
                <a:solidFill>
                  <a:srgbClr val="3333FF"/>
                </a:solidFill>
              </a:rPr>
              <a:t> ... </a:t>
            </a:r>
          </a:p>
          <a:p>
            <a:pPr eaLnBrk="1" hangingPunct="1">
              <a:lnSpc>
                <a:spcPct val="90000"/>
              </a:lnSpc>
            </a:pPr>
            <a:r>
              <a:rPr lang="de-DE" sz="2200" dirty="0" smtClean="0">
                <a:solidFill>
                  <a:srgbClr val="3333FF"/>
                </a:solidFill>
              </a:rPr>
              <a:t>	</a:t>
            </a:r>
            <a:r>
              <a:rPr lang="de-DE" sz="2200" i="1" dirty="0" err="1" smtClean="0">
                <a:solidFill>
                  <a:srgbClr val="3333FF"/>
                </a:solidFill>
              </a:rPr>
              <a:t>leute</a:t>
            </a:r>
            <a:r>
              <a:rPr lang="de-DE" sz="2200" i="1" dirty="0" smtClean="0">
                <a:solidFill>
                  <a:srgbClr val="3333FF"/>
                </a:solidFill>
              </a:rPr>
              <a:t> </a:t>
            </a:r>
            <a:r>
              <a:rPr lang="de-DE" sz="2200" dirty="0" smtClean="0">
                <a:solidFill>
                  <a:srgbClr val="3333FF"/>
                </a:solidFill>
              </a:rPr>
              <a:t>: </a:t>
            </a:r>
            <a:r>
              <a:rPr lang="de-DE" sz="2200" i="1" dirty="0" smtClean="0">
                <a:solidFill>
                  <a:srgbClr val="3333FF"/>
                </a:solidFill>
              </a:rPr>
              <a:t>LIST</a:t>
            </a:r>
            <a:r>
              <a:rPr lang="de-DE" sz="2200" dirty="0" smtClean="0">
                <a:solidFill>
                  <a:srgbClr val="3333FF"/>
                </a:solidFill>
              </a:rPr>
              <a:t> ... </a:t>
            </a:r>
          </a:p>
          <a:p>
            <a:pPr eaLnBrk="1" hangingPunct="1">
              <a:lnSpc>
                <a:spcPct val="90000"/>
              </a:lnSpc>
            </a:pPr>
            <a:r>
              <a:rPr lang="de-DE" sz="2200" dirty="0" smtClean="0"/>
              <a:t>	---------------------------------------------------------</a:t>
            </a:r>
          </a:p>
          <a:p>
            <a:pPr eaLnBrk="1" hangingPunct="1">
              <a:lnSpc>
                <a:spcPct val="50000"/>
              </a:lnSpc>
            </a:pPr>
            <a:r>
              <a:rPr lang="de-DE" i="1" dirty="0" smtClean="0">
                <a:solidFill>
                  <a:srgbClr val="990000"/>
                </a:solidFill>
              </a:rPr>
              <a:t>	</a:t>
            </a:r>
            <a:r>
              <a:rPr lang="de-DE" i="1" dirty="0" err="1" smtClean="0">
                <a:solidFill>
                  <a:srgbClr val="990000"/>
                </a:solidFill>
              </a:rPr>
              <a:t>leute</a:t>
            </a:r>
            <a:r>
              <a:rPr lang="de-DE" sz="3200" i="1" dirty="0" err="1" smtClean="0">
                <a:solidFill>
                  <a:srgbClr val="990000"/>
                </a:solidFill>
              </a:rPr>
              <a:t>.</a:t>
            </a:r>
            <a:r>
              <a:rPr lang="de-DE" i="1" dirty="0" err="1" smtClean="0">
                <a:solidFill>
                  <a:srgbClr val="990000"/>
                </a:solidFill>
              </a:rPr>
              <a:t>extend</a:t>
            </a:r>
            <a:r>
              <a:rPr lang="de-DE" dirty="0" smtClean="0">
                <a:solidFill>
                  <a:srgbClr val="990000"/>
                </a:solidFill>
              </a:rPr>
              <a:t>   (</a:t>
            </a:r>
            <a:r>
              <a:rPr lang="de-DE" i="1" dirty="0" smtClean="0">
                <a:solidFill>
                  <a:srgbClr val="990000"/>
                </a:solidFill>
              </a:rPr>
              <a:t>   </a:t>
            </a:r>
            <a:r>
              <a:rPr lang="de-DE" dirty="0" smtClean="0">
                <a:solidFill>
                  <a:srgbClr val="99000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de-DE" i="1" dirty="0" smtClean="0">
                <a:solidFill>
                  <a:srgbClr val="006400"/>
                </a:solidFill>
              </a:rPr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städte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extend</a:t>
            </a:r>
            <a:r>
              <a:rPr lang="de-DE" dirty="0" smtClean="0">
                <a:solidFill>
                  <a:srgbClr val="3333FF"/>
                </a:solidFill>
              </a:rPr>
              <a:t>  (  )</a:t>
            </a:r>
            <a:endParaRPr lang="de-DE" sz="220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de-DE" sz="220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60000"/>
              </a:lnSpc>
            </a:pPr>
            <a:r>
              <a:rPr lang="de-DE" sz="2200" dirty="0" smtClean="0">
                <a:solidFill>
                  <a:srgbClr val="3333FF"/>
                </a:solidFill>
              </a:rPr>
              <a:t>	</a:t>
            </a:r>
            <a:r>
              <a:rPr lang="de-DE" sz="2200" i="1" dirty="0" smtClean="0">
                <a:solidFill>
                  <a:srgbClr val="3333FF"/>
                </a:solidFill>
              </a:rPr>
              <a:t>c</a:t>
            </a:r>
            <a:r>
              <a:rPr lang="de-DE" sz="2200" dirty="0" smtClean="0">
                <a:solidFill>
                  <a:srgbClr val="3333FF"/>
                </a:solidFill>
              </a:rPr>
              <a:t> := </a:t>
            </a:r>
            <a:r>
              <a:rPr lang="de-DE" sz="2200" i="1" dirty="0" err="1" smtClean="0">
                <a:solidFill>
                  <a:srgbClr val="3333FF"/>
                </a:solidFill>
              </a:rPr>
              <a:t>städte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sz="2200" i="1" dirty="0" err="1" smtClean="0">
                <a:solidFill>
                  <a:srgbClr val="3333FF"/>
                </a:solidFill>
              </a:rPr>
              <a:t>last</a:t>
            </a:r>
            <a:endParaRPr lang="de-DE" sz="2200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60000"/>
              </a:lnSpc>
            </a:pPr>
            <a:r>
              <a:rPr lang="de-DE" sz="2200" dirty="0" smtClean="0">
                <a:solidFill>
                  <a:srgbClr val="3333FF"/>
                </a:solidFill>
              </a:rPr>
              <a:t>	</a:t>
            </a:r>
            <a:r>
              <a:rPr lang="de-DE" sz="2200" i="1" dirty="0" smtClean="0">
                <a:solidFill>
                  <a:srgbClr val="3333FF"/>
                </a:solidFill>
              </a:rPr>
              <a:t/>
            </a:r>
            <a:br>
              <a:rPr lang="de-DE" sz="2200" i="1" dirty="0" smtClean="0">
                <a:solidFill>
                  <a:srgbClr val="3333FF"/>
                </a:solidFill>
              </a:rPr>
            </a:br>
            <a:r>
              <a:rPr lang="de-DE" sz="2200" i="1" dirty="0" smtClean="0">
                <a:solidFill>
                  <a:srgbClr val="3333FF"/>
                </a:solidFill>
              </a:rPr>
              <a:t>	</a:t>
            </a:r>
            <a:r>
              <a:rPr lang="de-DE" sz="2200" i="1" dirty="0" err="1" smtClean="0">
                <a:solidFill>
                  <a:srgbClr val="3333FF"/>
                </a:solidFill>
              </a:rPr>
              <a:t>c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stadt_operation</a:t>
            </a:r>
            <a:endParaRPr lang="de-DE" dirty="0" smtClean="0">
              <a:solidFill>
                <a:srgbClr val="3333FF"/>
              </a:solidFill>
            </a:endParaRPr>
          </a:p>
        </p:txBody>
      </p:sp>
      <p:sp>
        <p:nvSpPr>
          <p:cNvPr id="644102" name="Text Box 6"/>
          <p:cNvSpPr txBox="1">
            <a:spLocks noChangeArrowheads="1"/>
          </p:cNvSpPr>
          <p:nvPr/>
        </p:nvSpPr>
        <p:spPr bwMode="auto">
          <a:xfrm>
            <a:off x="6624084" y="1778000"/>
            <a:ext cx="19230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/>
              <a:t>Aber</a:t>
            </a:r>
            <a:r>
              <a:rPr lang="en-US" sz="2000" dirty="0" smtClean="0"/>
              <a:t>: Was </a:t>
            </a:r>
            <a:r>
              <a:rPr lang="en-US" sz="2000" dirty="0" err="1" smtClean="0"/>
              <a:t>passiert</a:t>
            </a:r>
            <a:r>
              <a:rPr lang="en-US" sz="2000" dirty="0" smtClean="0"/>
              <a:t> </a:t>
            </a:r>
            <a:r>
              <a:rPr lang="en-US" sz="2000" dirty="0" err="1" smtClean="0"/>
              <a:t>bei</a:t>
            </a:r>
            <a:r>
              <a:rPr lang="en-US" sz="2000" dirty="0" smtClean="0"/>
              <a:t> </a:t>
            </a:r>
            <a:r>
              <a:rPr lang="en-US" sz="2000" dirty="0" err="1" smtClean="0"/>
              <a:t>einer</a:t>
            </a:r>
            <a:r>
              <a:rPr lang="en-US" sz="2000" dirty="0" smtClean="0"/>
              <a:t> </a:t>
            </a:r>
            <a:r>
              <a:rPr lang="en-US" sz="2000" dirty="0" err="1" smtClean="0"/>
              <a:t>falschen</a:t>
            </a:r>
            <a:r>
              <a:rPr lang="en-US" sz="2000" dirty="0" smtClean="0"/>
              <a:t> </a:t>
            </a:r>
            <a:r>
              <a:rPr lang="en-US" sz="2000" dirty="0" err="1" smtClean="0"/>
              <a:t>Zuweisung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644103" name="Text Box 7"/>
          <p:cNvSpPr txBox="1">
            <a:spLocks noChangeArrowheads="1"/>
          </p:cNvSpPr>
          <p:nvPr/>
        </p:nvSpPr>
        <p:spPr bwMode="auto">
          <a:xfrm>
            <a:off x="3304171" y="390201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644104" name="Text Box 8"/>
          <p:cNvSpPr txBox="1">
            <a:spLocks noChangeArrowheads="1"/>
          </p:cNvSpPr>
          <p:nvPr/>
        </p:nvSpPr>
        <p:spPr bwMode="auto">
          <a:xfrm>
            <a:off x="3320377" y="441953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3333FF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4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0.00973 L 0.14722 0.00973 L 0.14809 0.07871 L 0.00416 0.07755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64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3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00324 L 0.25035 0.00555 L 0.24774 -0.06574 L -0.0092 -0.06922 " pathEditMode="relative" rAng="0" ptsTypes="AAAA">
                                      <p:cBhvr>
                                        <p:cTn id="24" dur="2000" fill="hold"/>
                                        <p:tgtEl>
                                          <p:spTgt spid="64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-3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500" fill="hold"/>
                                        <p:tgtEl>
                                          <p:spTgt spid="64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b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64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b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102" grpId="0"/>
      <p:bldP spid="644103" grpId="0"/>
      <p:bldP spid="644103" grpId="1"/>
      <p:bldP spid="644104" grpId="0"/>
      <p:bldP spid="644104" grpId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 bwMode="auto">
          <a:xfrm>
            <a:off x="3070274" y="2497015"/>
            <a:ext cx="1078523" cy="480647"/>
          </a:xfrm>
          <a:prstGeom prst="roundRect">
            <a:avLst/>
          </a:prstGeom>
          <a:solidFill>
            <a:srgbClr val="66FF99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polymorphen</a:t>
            </a:r>
            <a:r>
              <a:rPr lang="en-US" dirty="0" smtClean="0"/>
              <a:t> </a:t>
            </a:r>
            <a:r>
              <a:rPr lang="en-US" dirty="0" err="1" smtClean="0"/>
              <a:t>Datenstrukturen</a:t>
            </a:r>
            <a:r>
              <a:rPr lang="en-US" dirty="0" smtClean="0"/>
              <a:t> </a:t>
            </a:r>
            <a:r>
              <a:rPr lang="en-US" dirty="0" err="1" smtClean="0"/>
              <a:t>arbeiten</a:t>
            </a:r>
            <a:r>
              <a:rPr lang="en-US" dirty="0" smtClean="0"/>
              <a:t> </a:t>
            </a:r>
            <a:endParaRPr lang="de-DE" dirty="0" smtClean="0"/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012825"/>
            <a:ext cx="8713788" cy="5113338"/>
          </a:xfrm>
        </p:spPr>
        <p:txBody>
          <a:bodyPr/>
          <a:lstStyle/>
          <a:p>
            <a:pPr eaLnBrk="1" hangingPunct="1"/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i="1" dirty="0" smtClean="0">
                <a:solidFill>
                  <a:srgbClr val="3333FF"/>
                </a:solidFill>
              </a:rPr>
              <a:t>: LIST</a:t>
            </a:r>
            <a:r>
              <a:rPr lang="de-DE" dirty="0" smtClean="0">
                <a:solidFill>
                  <a:srgbClr val="3333FF"/>
                </a:solidFill>
              </a:rPr>
              <a:t>  [</a:t>
            </a:r>
            <a:r>
              <a:rPr lang="de-DE" i="1" dirty="0" smtClean="0">
                <a:solidFill>
                  <a:srgbClr val="3333FF"/>
                </a:solidFill>
              </a:rPr>
              <a:t>FIGURE</a:t>
            </a:r>
            <a:r>
              <a:rPr lang="de-DE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/>
            <a:r>
              <a:rPr lang="de-DE" dirty="0" smtClean="0">
                <a:solidFill>
                  <a:srgbClr val="3333FF"/>
                </a:solidFill>
              </a:rPr>
              <a:t>…</a:t>
            </a:r>
          </a:p>
          <a:p>
            <a:pPr eaLnBrk="1" hangingPunct="1">
              <a:spcBef>
                <a:spcPts val="1200"/>
              </a:spcBef>
            </a:pPr>
            <a:r>
              <a:rPr lang="de-DE" b="1" dirty="0" smtClean="0">
                <a:solidFill>
                  <a:srgbClr val="002060"/>
                </a:solidFill>
              </a:rPr>
              <a:t>from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i="1" dirty="0" smtClean="0">
                <a:solidFill>
                  <a:srgbClr val="3333FF"/>
                </a:solidFill>
              </a:rPr>
              <a:t> </a:t>
            </a:r>
            <a:r>
              <a:rPr lang="de-DE" sz="1000" dirty="0" smtClean="0">
                <a:solidFill>
                  <a:srgbClr val="3333FF"/>
                </a:solidFill>
                <a:sym typeface="Wingdings"/>
              </a:rPr>
              <a:t></a:t>
            </a:r>
            <a:r>
              <a:rPr lang="de-DE" sz="700" dirty="0" smtClean="0">
                <a:solidFill>
                  <a:srgbClr val="3333FF"/>
                </a:solidFill>
                <a:sym typeface="Wingdings"/>
              </a:rPr>
              <a:t> </a:t>
            </a:r>
            <a:r>
              <a:rPr lang="de-DE" i="1" dirty="0" err="1" smtClean="0">
                <a:solidFill>
                  <a:srgbClr val="3333FF"/>
                </a:solidFill>
              </a:rPr>
              <a:t>start</a:t>
            </a:r>
            <a:r>
              <a:rPr lang="de-DE" i="1" dirty="0" smtClean="0">
                <a:solidFill>
                  <a:srgbClr val="3333FF"/>
                </a:solidFill>
              </a:rPr>
              <a:t> </a:t>
            </a:r>
            <a:r>
              <a:rPr lang="de-DE" b="1" dirty="0" err="1" smtClean="0">
                <a:solidFill>
                  <a:srgbClr val="002060"/>
                </a:solidFill>
              </a:rPr>
              <a:t>until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i="1" dirty="0" smtClean="0">
                <a:solidFill>
                  <a:srgbClr val="3333FF"/>
                </a:solidFill>
              </a:rPr>
              <a:t> </a:t>
            </a:r>
            <a:r>
              <a:rPr lang="de-DE" sz="1000" dirty="0" smtClean="0">
                <a:solidFill>
                  <a:srgbClr val="3333FF"/>
                </a:solidFill>
                <a:sym typeface="Wingdings"/>
              </a:rPr>
              <a:t></a:t>
            </a:r>
            <a:r>
              <a:rPr lang="de-DE" sz="700" dirty="0" smtClean="0">
                <a:solidFill>
                  <a:srgbClr val="3333FF"/>
                </a:solidFill>
                <a:sym typeface="Wingdings"/>
              </a:rPr>
              <a:t> </a:t>
            </a:r>
            <a:r>
              <a:rPr lang="de-DE" i="1" dirty="0" smtClean="0">
                <a:solidFill>
                  <a:srgbClr val="3333FF"/>
                </a:solidFill>
              </a:rPr>
              <a:t>after </a:t>
            </a:r>
            <a:r>
              <a:rPr lang="de-DE" b="1" dirty="0" err="1" smtClean="0">
                <a:solidFill>
                  <a:srgbClr val="002060"/>
                </a:solidFill>
              </a:rPr>
              <a:t>loop</a:t>
            </a:r>
            <a:endParaRPr lang="de-DE" b="1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de-DE" i="1" dirty="0" smtClean="0">
                <a:solidFill>
                  <a:srgbClr val="3333FF"/>
                </a:solidFill>
              </a:rPr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i="1" dirty="0" smtClean="0">
                <a:solidFill>
                  <a:srgbClr val="3333FF"/>
                </a:solidFill>
              </a:rPr>
              <a:t> </a:t>
            </a:r>
            <a:r>
              <a:rPr lang="de-DE" sz="1000" dirty="0" smtClean="0">
                <a:solidFill>
                  <a:srgbClr val="3333FF"/>
                </a:solidFill>
                <a:sym typeface="Wingdings"/>
              </a:rPr>
              <a:t></a:t>
            </a:r>
            <a:r>
              <a:rPr lang="de-DE" sz="700" dirty="0" smtClean="0">
                <a:solidFill>
                  <a:srgbClr val="3333FF"/>
                </a:solidFill>
                <a:sym typeface="Wingdings"/>
              </a:rPr>
              <a:t> </a:t>
            </a:r>
            <a:r>
              <a:rPr lang="de-DE" i="1" dirty="0" smtClean="0">
                <a:solidFill>
                  <a:srgbClr val="3333FF"/>
                </a:solidFill>
              </a:rPr>
              <a:t>item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sz="1000" dirty="0" smtClean="0">
                <a:solidFill>
                  <a:srgbClr val="3333FF"/>
                </a:solidFill>
                <a:sym typeface="Wingdings"/>
              </a:rPr>
              <a:t></a:t>
            </a:r>
            <a:r>
              <a:rPr lang="de-DE" sz="700" dirty="0" smtClean="0">
                <a:solidFill>
                  <a:srgbClr val="3333FF"/>
                </a:solidFill>
                <a:sym typeface="Wingdings"/>
              </a:rPr>
              <a:t> </a:t>
            </a:r>
            <a:r>
              <a:rPr lang="de-DE" i="1" dirty="0" err="1" smtClean="0">
                <a:solidFill>
                  <a:srgbClr val="3333FF"/>
                </a:solidFill>
              </a:rPr>
              <a:t>display</a:t>
            </a:r>
            <a:endParaRPr lang="de-DE" i="1" dirty="0" smtClean="0">
              <a:solidFill>
                <a:srgbClr val="3333FF"/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de-DE" i="1" dirty="0" smtClean="0">
                <a:solidFill>
                  <a:srgbClr val="3333FF"/>
                </a:solidFill>
              </a:rPr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i="1" dirty="0" smtClean="0">
                <a:solidFill>
                  <a:srgbClr val="3333FF"/>
                </a:solidFill>
              </a:rPr>
              <a:t> </a:t>
            </a:r>
            <a:r>
              <a:rPr lang="de-DE" sz="1000" dirty="0" smtClean="0">
                <a:solidFill>
                  <a:srgbClr val="3333FF"/>
                </a:solidFill>
                <a:sym typeface="Wingdings"/>
              </a:rPr>
              <a:t></a:t>
            </a:r>
            <a:r>
              <a:rPr lang="de-DE" sz="700" dirty="0" smtClean="0">
                <a:solidFill>
                  <a:srgbClr val="3333FF"/>
                </a:solidFill>
                <a:sym typeface="Wingdings"/>
              </a:rPr>
              <a:t> </a:t>
            </a:r>
            <a:r>
              <a:rPr lang="de-DE" i="1" dirty="0" err="1" smtClean="0">
                <a:solidFill>
                  <a:srgbClr val="3333FF"/>
                </a:solidFill>
                <a:sym typeface="Wingdings"/>
              </a:rPr>
              <a:t>forth</a:t>
            </a:r>
            <a:endParaRPr lang="de-DE" i="1" dirty="0" smtClean="0">
              <a:solidFill>
                <a:srgbClr val="3333FF"/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de-DE" b="1" dirty="0" smtClean="0">
                <a:solidFill>
                  <a:srgbClr val="002060"/>
                </a:solidFill>
              </a:rPr>
              <a:t>end</a:t>
            </a:r>
          </a:p>
          <a:p>
            <a:pPr eaLnBrk="1" hangingPunct="1"/>
            <a:endParaRPr lang="de-DE" dirty="0" smtClean="0"/>
          </a:p>
        </p:txBody>
      </p:sp>
      <p:sp>
        <p:nvSpPr>
          <p:cNvPr id="18" name="Rounded Rectangular Callout 17"/>
          <p:cNvSpPr/>
          <p:nvPr/>
        </p:nvSpPr>
        <p:spPr bwMode="auto">
          <a:xfrm>
            <a:off x="5399649" y="3118338"/>
            <a:ext cx="2997591" cy="550985"/>
          </a:xfrm>
          <a:prstGeom prst="wedgeRoundRectCallout">
            <a:avLst>
              <a:gd name="adj1" fmla="val -85229"/>
              <a:gd name="adj2" fmla="val -102063"/>
              <a:gd name="adj3" fmla="val 16667"/>
            </a:avLst>
          </a:prstGeom>
          <a:solidFill>
            <a:srgbClr val="66FF99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r>
              <a:rPr lang="en-US" dirty="0" err="1" smtClean="0"/>
              <a:t>Dynamische</a:t>
            </a:r>
            <a:r>
              <a:rPr lang="en-US" dirty="0" smtClean="0"/>
              <a:t> </a:t>
            </a:r>
            <a:r>
              <a:rPr lang="en-US" dirty="0" err="1" smtClean="0"/>
              <a:t>Binden</a:t>
            </a:r>
            <a:endParaRPr lang="en-US" dirty="0"/>
          </a:p>
        </p:txBody>
      </p: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>
            <a:off x="323465" y="5656263"/>
            <a:ext cx="8593652" cy="23320"/>
          </a:xfrm>
          <a:prstGeom prst="straightConnector1">
            <a:avLst/>
          </a:prstGeom>
          <a:noFill/>
          <a:ln w="50800" algn="ctr">
            <a:solidFill>
              <a:srgbClr val="993300"/>
            </a:solidFill>
            <a:round/>
            <a:headEnd/>
            <a:tailEnd type="stealth" w="lg" len="lg"/>
          </a:ln>
        </p:spPr>
      </p:cxnSp>
      <p:sp>
        <p:nvSpPr>
          <p:cNvPr id="20" name="Regular Pentagon 19"/>
          <p:cNvSpPr>
            <a:spLocks noChangeArrowheads="1"/>
          </p:cNvSpPr>
          <p:nvPr/>
        </p:nvSpPr>
        <p:spPr bwMode="auto">
          <a:xfrm>
            <a:off x="469583" y="5097439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413287" y="5203802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440045" y="5360630"/>
            <a:ext cx="1116013" cy="544512"/>
          </a:xfrm>
          <a:prstGeom prst="ellipse">
            <a:avLst/>
          </a:prstGeom>
          <a:solidFill>
            <a:srgbClr val="99FF99"/>
          </a:solidFill>
          <a:ln>
            <a:noFill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/>
          </a:p>
        </p:txBody>
      </p:sp>
      <p:sp>
        <p:nvSpPr>
          <p:cNvPr id="23" name="TextBox 22"/>
          <p:cNvSpPr txBox="1"/>
          <p:nvPr/>
        </p:nvSpPr>
        <p:spPr>
          <a:xfrm>
            <a:off x="336233" y="6183313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77720" y="6170613"/>
            <a:ext cx="11652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CIRCLE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5" name="TextBox 11"/>
          <p:cNvSpPr txBox="1"/>
          <p:nvPr/>
        </p:nvSpPr>
        <p:spPr>
          <a:xfrm>
            <a:off x="6973570" y="6167438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6" name="TextBox 13"/>
          <p:cNvSpPr txBox="1"/>
          <p:nvPr/>
        </p:nvSpPr>
        <p:spPr>
          <a:xfrm>
            <a:off x="3828709" y="6188075"/>
            <a:ext cx="1165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CIRCLE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7" name="TextBox 13"/>
          <p:cNvSpPr txBox="1"/>
          <p:nvPr/>
        </p:nvSpPr>
        <p:spPr>
          <a:xfrm>
            <a:off x="5403533" y="6146800"/>
            <a:ext cx="1292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ELLIPSE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8" name="Regular Pentagon 27"/>
          <p:cNvSpPr>
            <a:spLocks noChangeArrowheads="1"/>
          </p:cNvSpPr>
          <p:nvPr/>
        </p:nvSpPr>
        <p:spPr bwMode="auto">
          <a:xfrm>
            <a:off x="7190209" y="5198325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3956606" y="5201655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6" presetClass="emph" presetSubtype="0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Definition (Polymorphie, angepasst)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342312" cy="5113337"/>
          </a:xfrm>
        </p:spPr>
        <p:txBody>
          <a:bodyPr/>
          <a:lstStyle/>
          <a:p>
            <a:pPr marL="138113" indent="-15875" eaLnBrk="1" hangingPunct="1">
              <a:lnSpc>
                <a:spcPct val="90000"/>
              </a:lnSpc>
            </a:pP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Eine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Bindung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(Zuweisung oder Argumentübergabe) ist 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polymorph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falls ihre Zielvariable und der Quellausdruck verschiedene Typen haben.</a:t>
            </a:r>
          </a:p>
          <a:p>
            <a:pPr marL="138113" indent="-15875" eaLnBrk="1" hangingPunct="1">
              <a:lnSpc>
                <a:spcPct val="90000"/>
              </a:lnSpc>
            </a:pPr>
            <a:endParaRPr lang="de-DE" dirty="0" smtClean="0"/>
          </a:p>
          <a:p>
            <a:pPr marL="138113" indent="-15875" eaLnBrk="1" hangingPunct="1">
              <a:lnSpc>
                <a:spcPct val="90000"/>
              </a:lnSpc>
            </a:pP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Eine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Entität</a:t>
            </a:r>
            <a:r>
              <a:rPr lang="de-DE" b="1" dirty="0" smtClean="0">
                <a:solidFill>
                  <a:srgbClr val="990000"/>
                </a:solidFill>
              </a:rPr>
              <a:t>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oder ein 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Ausdruck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ist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polymorph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falls sie/er zur Laufzeit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8" charset="2"/>
              </a:rPr>
              <a:t>—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 Folge einer polymorphen Bindung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8" charset="2"/>
              </a:rPr>
              <a:t>— zu einem Objekt eines anderen Typs gebunden werden.</a:t>
            </a:r>
            <a:endParaRPr lang="de-D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38113" indent="-15875" eaLnBrk="1" hangingPunct="1">
              <a:lnSpc>
                <a:spcPct val="90000"/>
              </a:lnSpc>
              <a:defRPr/>
            </a:pPr>
            <a:endParaRPr lang="de-DE" dirty="0" smtClean="0"/>
          </a:p>
          <a:p>
            <a:pPr marL="138113" indent="-15875" eaLnBrk="1" hangingPunct="1">
              <a:lnSpc>
                <a:spcPct val="90000"/>
              </a:lnSpc>
              <a:defRPr/>
            </a:pPr>
            <a:r>
              <a:rPr lang="de-DE" dirty="0" smtClean="0"/>
              <a:t>Eine </a:t>
            </a:r>
            <a:r>
              <a:rPr lang="de-DE" b="1" dirty="0" smtClean="0">
                <a:solidFill>
                  <a:srgbClr val="990000"/>
                </a:solidFill>
              </a:rPr>
              <a:t>Container-Datenstruktur</a:t>
            </a:r>
            <a:r>
              <a:rPr lang="de-DE" dirty="0" smtClean="0"/>
              <a:t> ist </a:t>
            </a:r>
            <a:r>
              <a:rPr lang="de-DE" b="1" dirty="0" smtClean="0">
                <a:solidFill>
                  <a:srgbClr val="990000"/>
                </a:solidFill>
              </a:rPr>
              <a:t>polymorph</a:t>
            </a:r>
            <a:r>
              <a:rPr lang="de-DE" dirty="0" smtClean="0"/>
              <a:t>, falls sie Referenzen zu Objekten verschiedener Typen  enthalten kann.</a:t>
            </a:r>
          </a:p>
          <a:p>
            <a:pPr marL="138113" indent="-15875" eaLnBrk="1" hangingPunct="1">
              <a:lnSpc>
                <a:spcPct val="90000"/>
              </a:lnSpc>
              <a:defRPr/>
            </a:pPr>
            <a:endParaRPr lang="de-DE" dirty="0" smtClean="0"/>
          </a:p>
          <a:p>
            <a:pPr marL="138113" indent="-15875">
              <a:lnSpc>
                <a:spcPct val="90000"/>
              </a:lnSpc>
              <a:defRPr/>
            </a:pPr>
            <a:r>
              <a:rPr lang="de-DE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Polymorphie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ist die Existenz dieser Möglichkeiten.</a:t>
            </a:r>
          </a:p>
          <a:p>
            <a:pPr marL="138113" indent="-15875" eaLnBrk="1" hangingPunct="1">
              <a:lnSpc>
                <a:spcPct val="90000"/>
              </a:lnSpc>
              <a:defRPr/>
            </a:pPr>
            <a:endParaRPr lang="de-D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eaLnBrk="1" hangingPunct="1">
              <a:lnSpc>
                <a:spcPct val="90000"/>
              </a:lnSpc>
              <a:defRPr/>
            </a:pPr>
            <a:endParaRPr lang="de-DE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Rolle von aufgeschobenen Klasse</a:t>
            </a:r>
            <a:endParaRPr lang="de-DE" dirty="0"/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Ausdrücken von abstrakten Konzepten, unabhängig von der </a:t>
            </a:r>
            <a:r>
              <a:rPr lang="de-DE" dirty="0" err="1" smtClean="0"/>
              <a:t>Implementation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dirty="0" smtClean="0"/>
              <a:t>Ausdrücken von gemeinsamen Elementen von mehreren </a:t>
            </a:r>
            <a:r>
              <a:rPr lang="de-DE" dirty="0" err="1" smtClean="0"/>
              <a:t>Implementationen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Terminologie: </a:t>
            </a:r>
            <a:r>
              <a:rPr lang="de-DE" b="1" dirty="0" smtClean="0">
                <a:solidFill>
                  <a:srgbClr val="990000"/>
                </a:solidFill>
              </a:rPr>
              <a:t>wirksam</a:t>
            </a:r>
            <a:r>
              <a:rPr lang="de-DE" dirty="0" smtClean="0"/>
              <a:t> = nicht aufgeschoben</a:t>
            </a:r>
          </a:p>
          <a:p>
            <a:r>
              <a:rPr lang="de-DE" dirty="0" smtClean="0"/>
              <a:t>			(d.h. vollständig implementiert)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Beispielshierarchie</a:t>
            </a:r>
          </a:p>
        </p:txBody>
      </p:sp>
      <p:sp>
        <p:nvSpPr>
          <p:cNvPr id="134147" name="Oval 3"/>
          <p:cNvSpPr>
            <a:spLocks noChangeArrowheads="1"/>
          </p:cNvSpPr>
          <p:nvPr/>
        </p:nvSpPr>
        <p:spPr bwMode="auto">
          <a:xfrm>
            <a:off x="3203575" y="783806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3492500" y="926681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FIGURE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3851275" y="783806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1258888" y="1846263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1476375" y="1916113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3333FF"/>
                </a:solidFill>
                <a:latin typeface="+mn-lt"/>
              </a:rPr>
              <a:t>OPEN_ FIGURE</a:t>
            </a: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1908175" y="17732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3" name="Oval 9"/>
          <p:cNvSpPr>
            <a:spLocks noChangeArrowheads="1"/>
          </p:cNvSpPr>
          <p:nvPr/>
        </p:nvSpPr>
        <p:spPr bwMode="auto">
          <a:xfrm>
            <a:off x="5218113" y="1919288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4" name="Text Box 10"/>
          <p:cNvSpPr txBox="1">
            <a:spLocks noChangeArrowheads="1"/>
          </p:cNvSpPr>
          <p:nvPr/>
        </p:nvSpPr>
        <p:spPr bwMode="auto">
          <a:xfrm>
            <a:off x="5435600" y="1989138"/>
            <a:ext cx="1296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3333FF"/>
                </a:solidFill>
                <a:latin typeface="+mn-lt"/>
              </a:rPr>
              <a:t>CLOSED_ FIGURE</a:t>
            </a:r>
          </a:p>
        </p:txBody>
      </p:sp>
      <p:sp>
        <p:nvSpPr>
          <p:cNvPr id="134155" name="Text Box 11"/>
          <p:cNvSpPr txBox="1">
            <a:spLocks noChangeArrowheads="1"/>
          </p:cNvSpPr>
          <p:nvPr/>
        </p:nvSpPr>
        <p:spPr bwMode="auto">
          <a:xfrm>
            <a:off x="5867400" y="18462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6" name="Oval 12"/>
          <p:cNvSpPr>
            <a:spLocks noChangeArrowheads="1"/>
          </p:cNvSpPr>
          <p:nvPr/>
        </p:nvSpPr>
        <p:spPr bwMode="auto">
          <a:xfrm>
            <a:off x="179388" y="307598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7" name="Text Box 13"/>
          <p:cNvSpPr txBox="1">
            <a:spLocks noChangeArrowheads="1"/>
          </p:cNvSpPr>
          <p:nvPr/>
        </p:nvSpPr>
        <p:spPr bwMode="auto">
          <a:xfrm>
            <a:off x="323850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SEGMENT</a:t>
            </a:r>
          </a:p>
        </p:txBody>
      </p:sp>
      <p:sp>
        <p:nvSpPr>
          <p:cNvPr id="134158" name="Oval 14"/>
          <p:cNvSpPr>
            <a:spLocks noChangeArrowheads="1"/>
          </p:cNvSpPr>
          <p:nvPr/>
        </p:nvSpPr>
        <p:spPr bwMode="auto">
          <a:xfrm>
            <a:off x="2051050" y="307598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9" name="Text Box 15"/>
          <p:cNvSpPr txBox="1">
            <a:spLocks noChangeArrowheads="1"/>
          </p:cNvSpPr>
          <p:nvPr/>
        </p:nvSpPr>
        <p:spPr bwMode="auto">
          <a:xfrm>
            <a:off x="2195513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POLYLINE</a:t>
            </a:r>
          </a:p>
        </p:txBody>
      </p:sp>
      <p:sp>
        <p:nvSpPr>
          <p:cNvPr id="134160" name="Oval 16"/>
          <p:cNvSpPr>
            <a:spLocks noChangeArrowheads="1"/>
          </p:cNvSpPr>
          <p:nvPr/>
        </p:nvSpPr>
        <p:spPr bwMode="auto">
          <a:xfrm>
            <a:off x="4427538" y="312216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1" name="Text Box 17"/>
          <p:cNvSpPr txBox="1">
            <a:spLocks noChangeArrowheads="1"/>
          </p:cNvSpPr>
          <p:nvPr/>
        </p:nvSpPr>
        <p:spPr bwMode="auto">
          <a:xfrm>
            <a:off x="4572000" y="326504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POLYGON</a:t>
            </a:r>
          </a:p>
        </p:txBody>
      </p:sp>
      <p:sp>
        <p:nvSpPr>
          <p:cNvPr id="134162" name="Oval 18"/>
          <p:cNvSpPr>
            <a:spLocks noChangeArrowheads="1"/>
          </p:cNvSpPr>
          <p:nvPr/>
        </p:nvSpPr>
        <p:spPr bwMode="auto">
          <a:xfrm>
            <a:off x="6584876" y="3302922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3" name="Text Box 19"/>
          <p:cNvSpPr txBox="1">
            <a:spLocks noChangeArrowheads="1"/>
          </p:cNvSpPr>
          <p:nvPr/>
        </p:nvSpPr>
        <p:spPr bwMode="auto">
          <a:xfrm>
            <a:off x="6729339" y="3445797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>
                <a:solidFill>
                  <a:srgbClr val="3333FF"/>
                </a:solidFill>
                <a:latin typeface="+mn-lt"/>
              </a:rPr>
              <a:t>ELLIPSE</a:t>
            </a:r>
          </a:p>
        </p:txBody>
      </p:sp>
      <p:sp>
        <p:nvSpPr>
          <p:cNvPr id="134164" name="Oval 20"/>
          <p:cNvSpPr>
            <a:spLocks noChangeArrowheads="1"/>
          </p:cNvSpPr>
          <p:nvPr/>
        </p:nvSpPr>
        <p:spPr bwMode="auto">
          <a:xfrm>
            <a:off x="6674563" y="566892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5" name="Text Box 21"/>
          <p:cNvSpPr txBox="1">
            <a:spLocks noChangeArrowheads="1"/>
          </p:cNvSpPr>
          <p:nvPr/>
        </p:nvSpPr>
        <p:spPr bwMode="auto">
          <a:xfrm>
            <a:off x="6819025" y="581179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>
                <a:solidFill>
                  <a:srgbClr val="3333FF"/>
                </a:solidFill>
                <a:latin typeface="+mn-lt"/>
              </a:rPr>
              <a:t>CIRCLE</a:t>
            </a:r>
          </a:p>
        </p:txBody>
      </p:sp>
      <p:sp>
        <p:nvSpPr>
          <p:cNvPr id="134166" name="Oval 22"/>
          <p:cNvSpPr>
            <a:spLocks noChangeArrowheads="1"/>
          </p:cNvSpPr>
          <p:nvPr/>
        </p:nvSpPr>
        <p:spPr bwMode="auto">
          <a:xfrm>
            <a:off x="4360727" y="4338490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7" name="Text Box 23"/>
          <p:cNvSpPr txBox="1">
            <a:spLocks noChangeArrowheads="1"/>
          </p:cNvSpPr>
          <p:nvPr/>
        </p:nvSpPr>
        <p:spPr bwMode="auto">
          <a:xfrm>
            <a:off x="4360727" y="448136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RECTANGLE</a:t>
            </a:r>
          </a:p>
        </p:txBody>
      </p:sp>
      <p:sp>
        <p:nvSpPr>
          <p:cNvPr id="134168" name="Oval 24"/>
          <p:cNvSpPr>
            <a:spLocks noChangeArrowheads="1"/>
          </p:cNvSpPr>
          <p:nvPr/>
        </p:nvSpPr>
        <p:spPr bwMode="auto">
          <a:xfrm>
            <a:off x="2147703" y="461729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9" name="Text Box 25"/>
          <p:cNvSpPr txBox="1">
            <a:spLocks noChangeArrowheads="1"/>
          </p:cNvSpPr>
          <p:nvPr/>
        </p:nvSpPr>
        <p:spPr bwMode="auto">
          <a:xfrm>
            <a:off x="2228368" y="4760174"/>
            <a:ext cx="14504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TRIANGLE</a:t>
            </a:r>
          </a:p>
        </p:txBody>
      </p:sp>
      <p:sp>
        <p:nvSpPr>
          <p:cNvPr id="134170" name="Oval 26"/>
          <p:cNvSpPr>
            <a:spLocks noChangeArrowheads="1"/>
          </p:cNvSpPr>
          <p:nvPr/>
        </p:nvSpPr>
        <p:spPr bwMode="auto">
          <a:xfrm>
            <a:off x="4365893" y="568380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4510355" y="5826678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SQUARE</a:t>
            </a:r>
          </a:p>
        </p:txBody>
      </p:sp>
      <p:sp>
        <p:nvSpPr>
          <p:cNvPr id="134176" name="Line 32"/>
          <p:cNvSpPr>
            <a:spLocks noChangeShapeType="1"/>
          </p:cNvSpPr>
          <p:nvPr/>
        </p:nvSpPr>
        <p:spPr bwMode="auto">
          <a:xfrm flipV="1">
            <a:off x="2966484" y="3696843"/>
            <a:ext cx="2181779" cy="89845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77" name="Line 33"/>
          <p:cNvSpPr>
            <a:spLocks noChangeShapeType="1"/>
          </p:cNvSpPr>
          <p:nvPr/>
        </p:nvSpPr>
        <p:spPr bwMode="auto">
          <a:xfrm rot="-180000" flipV="1">
            <a:off x="5139487" y="3696843"/>
            <a:ext cx="45719" cy="59806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82" name="Text Box 38"/>
          <p:cNvSpPr txBox="1">
            <a:spLocks noChangeArrowheads="1"/>
          </p:cNvSpPr>
          <p:nvPr/>
        </p:nvSpPr>
        <p:spPr bwMode="auto">
          <a:xfrm>
            <a:off x="2371061" y="659981"/>
            <a:ext cx="1299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center </a:t>
            </a: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*</a:t>
            </a:r>
            <a:endParaRPr lang="en-US" sz="18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4183" name="Text Box 39"/>
          <p:cNvSpPr txBox="1">
            <a:spLocks noChangeArrowheads="1"/>
          </p:cNvSpPr>
          <p:nvPr/>
        </p:nvSpPr>
        <p:spPr bwMode="auto">
          <a:xfrm>
            <a:off x="4851400" y="677443"/>
            <a:ext cx="1294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display </a:t>
            </a: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*</a:t>
            </a:r>
            <a:endParaRPr lang="en-US" sz="18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4184" name="Text Box 40"/>
          <p:cNvSpPr txBox="1">
            <a:spLocks noChangeArrowheads="1"/>
          </p:cNvSpPr>
          <p:nvPr/>
        </p:nvSpPr>
        <p:spPr bwMode="auto">
          <a:xfrm>
            <a:off x="4914900" y="923506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rotate*</a:t>
            </a:r>
          </a:p>
        </p:txBody>
      </p:sp>
      <p:sp>
        <p:nvSpPr>
          <p:cNvPr id="134185" name="Text Box 41"/>
          <p:cNvSpPr txBox="1">
            <a:spLocks noChangeArrowheads="1"/>
          </p:cNvSpPr>
          <p:nvPr/>
        </p:nvSpPr>
        <p:spPr bwMode="auto">
          <a:xfrm>
            <a:off x="3827721" y="1971675"/>
            <a:ext cx="1590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*</a:t>
            </a:r>
            <a:endParaRPr lang="en-US" sz="1800" i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6" name="Text Box 42"/>
          <p:cNvSpPr txBox="1">
            <a:spLocks noChangeArrowheads="1"/>
          </p:cNvSpPr>
          <p:nvPr/>
        </p:nvSpPr>
        <p:spPr bwMode="auto">
          <a:xfrm>
            <a:off x="7489861" y="2989742"/>
            <a:ext cx="15265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perimeter </a:t>
            </a:r>
            <a:r>
              <a:rPr lang="en-US" i="1" baseline="30000" dirty="0" smtClean="0">
                <a:solidFill>
                  <a:srgbClr val="3333FF"/>
                </a:solidFill>
                <a:latin typeface="+mn-lt"/>
              </a:rPr>
              <a:t>+</a:t>
            </a:r>
            <a:endParaRPr lang="en-US" sz="1800" baseline="30000" dirty="0">
              <a:latin typeface="+mn-lt"/>
            </a:endParaRPr>
          </a:p>
        </p:txBody>
      </p:sp>
      <p:sp>
        <p:nvSpPr>
          <p:cNvPr id="134187" name="Text Box 43"/>
          <p:cNvSpPr txBox="1">
            <a:spLocks noChangeArrowheads="1"/>
          </p:cNvSpPr>
          <p:nvPr/>
        </p:nvSpPr>
        <p:spPr bwMode="auto">
          <a:xfrm>
            <a:off x="3604437" y="2866582"/>
            <a:ext cx="14779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8" name="Text Box 44"/>
          <p:cNvSpPr txBox="1">
            <a:spLocks noChangeArrowheads="1"/>
          </p:cNvSpPr>
          <p:nvPr/>
        </p:nvSpPr>
        <p:spPr bwMode="auto">
          <a:xfrm>
            <a:off x="780903" y="4983051"/>
            <a:ext cx="1547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9" name="Text Box 45"/>
          <p:cNvSpPr txBox="1">
            <a:spLocks noChangeArrowheads="1"/>
          </p:cNvSpPr>
          <p:nvPr/>
        </p:nvSpPr>
        <p:spPr bwMode="auto">
          <a:xfrm>
            <a:off x="5630977" y="4776047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diagonal</a:t>
            </a:r>
          </a:p>
        </p:txBody>
      </p:sp>
      <p:sp>
        <p:nvSpPr>
          <p:cNvPr id="134191" name="Text Box 47"/>
          <p:cNvSpPr txBox="1">
            <a:spLocks noChangeArrowheads="1"/>
          </p:cNvSpPr>
          <p:nvPr/>
        </p:nvSpPr>
        <p:spPr bwMode="auto">
          <a:xfrm>
            <a:off x="1403350" y="4155489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+mn-lt"/>
              </a:rPr>
              <a:t>...</a:t>
            </a:r>
          </a:p>
        </p:txBody>
      </p:sp>
      <p:sp>
        <p:nvSpPr>
          <p:cNvPr id="134192" name="Text Box 48"/>
          <p:cNvSpPr txBox="1">
            <a:spLocks noChangeArrowheads="1"/>
          </p:cNvSpPr>
          <p:nvPr/>
        </p:nvSpPr>
        <p:spPr bwMode="auto">
          <a:xfrm>
            <a:off x="6499225" y="3984182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+mn-lt"/>
              </a:rPr>
              <a:t>...</a:t>
            </a:r>
          </a:p>
        </p:txBody>
      </p:sp>
      <p:sp>
        <p:nvSpPr>
          <p:cNvPr id="134193" name="Line 49"/>
          <p:cNvSpPr>
            <a:spLocks noChangeShapeType="1"/>
          </p:cNvSpPr>
          <p:nvPr/>
        </p:nvSpPr>
        <p:spPr bwMode="auto">
          <a:xfrm flipH="1" flipV="1">
            <a:off x="5175971" y="3724552"/>
            <a:ext cx="1397000" cy="3349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94" name="Text Box 50"/>
          <p:cNvSpPr txBox="1">
            <a:spLocks noChangeArrowheads="1"/>
          </p:cNvSpPr>
          <p:nvPr/>
        </p:nvSpPr>
        <p:spPr bwMode="auto">
          <a:xfrm>
            <a:off x="7577999" y="6207049"/>
            <a:ext cx="1612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95" name="Text Box 51"/>
          <p:cNvSpPr txBox="1">
            <a:spLocks noChangeArrowheads="1"/>
          </p:cNvSpPr>
          <p:nvPr/>
        </p:nvSpPr>
        <p:spPr bwMode="auto">
          <a:xfrm>
            <a:off x="5076825" y="3049144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+</a:t>
            </a:r>
          </a:p>
        </p:txBody>
      </p:sp>
      <p:sp>
        <p:nvSpPr>
          <p:cNvPr id="134196" name="Text Box 52"/>
          <p:cNvSpPr txBox="1">
            <a:spLocks noChangeArrowheads="1"/>
          </p:cNvSpPr>
          <p:nvPr/>
        </p:nvSpPr>
        <p:spPr bwMode="auto">
          <a:xfrm>
            <a:off x="7232576" y="3229897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+</a:t>
            </a:r>
          </a:p>
        </p:txBody>
      </p:sp>
      <p:sp>
        <p:nvSpPr>
          <p:cNvPr id="134197" name="Text Box 53"/>
          <p:cNvSpPr txBox="1">
            <a:spLocks noChangeArrowheads="1"/>
          </p:cNvSpPr>
          <p:nvPr/>
        </p:nvSpPr>
        <p:spPr bwMode="auto">
          <a:xfrm>
            <a:off x="6037412" y="45528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side2</a:t>
            </a:r>
          </a:p>
        </p:txBody>
      </p:sp>
      <p:sp>
        <p:nvSpPr>
          <p:cNvPr id="134198" name="Text Box 54"/>
          <p:cNvSpPr txBox="1">
            <a:spLocks noChangeArrowheads="1"/>
          </p:cNvSpPr>
          <p:nvPr/>
        </p:nvSpPr>
        <p:spPr bwMode="auto">
          <a:xfrm>
            <a:off x="364311" y="5541260"/>
            <a:ext cx="2049279" cy="1129308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*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aufgeschoben</a:t>
            </a:r>
            <a:endParaRPr lang="en-US" sz="1600" dirty="0">
              <a:solidFill>
                <a:schemeClr val="accent2"/>
              </a:solidFill>
              <a:latin typeface="+mn-lt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+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wirksam</a:t>
            </a:r>
            <a:endParaRPr lang="en-US" sz="1600" dirty="0">
              <a:solidFill>
                <a:schemeClr val="accent2"/>
              </a:solidFill>
              <a:latin typeface="+mn-lt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++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redefiniert</a:t>
            </a:r>
            <a:endParaRPr lang="en-US" sz="1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4199" name="Text Box 55"/>
          <p:cNvSpPr txBox="1">
            <a:spLocks noChangeArrowheads="1"/>
          </p:cNvSpPr>
          <p:nvPr/>
        </p:nvSpPr>
        <p:spPr bwMode="auto">
          <a:xfrm>
            <a:off x="2937696" y="5736191"/>
            <a:ext cx="15426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200" name="Text Box 56"/>
          <p:cNvSpPr txBox="1">
            <a:spLocks noChangeArrowheads="1"/>
          </p:cNvSpPr>
          <p:nvPr/>
        </p:nvSpPr>
        <p:spPr bwMode="auto">
          <a:xfrm>
            <a:off x="6050112" y="43623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side1</a:t>
            </a:r>
          </a:p>
        </p:txBody>
      </p:sp>
      <p:sp>
        <p:nvSpPr>
          <p:cNvPr id="57" name="Line 28"/>
          <p:cNvSpPr>
            <a:spLocks noChangeShapeType="1"/>
          </p:cNvSpPr>
          <p:nvPr/>
        </p:nvSpPr>
        <p:spPr bwMode="auto">
          <a:xfrm flipV="1">
            <a:off x="2041236" y="1440872"/>
            <a:ext cx="1828800" cy="341745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8" name="Line 29"/>
          <p:cNvSpPr>
            <a:spLocks noChangeShapeType="1"/>
          </p:cNvSpPr>
          <p:nvPr/>
        </p:nvSpPr>
        <p:spPr bwMode="auto">
          <a:xfrm flipH="1" flipV="1">
            <a:off x="4248726" y="1376218"/>
            <a:ext cx="1744664" cy="51218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 flipH="1" flipV="1">
            <a:off x="2133599" y="2678545"/>
            <a:ext cx="848159" cy="358914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0" name="Line 31"/>
          <p:cNvSpPr>
            <a:spLocks noChangeShapeType="1"/>
          </p:cNvSpPr>
          <p:nvPr/>
        </p:nvSpPr>
        <p:spPr bwMode="auto">
          <a:xfrm flipV="1">
            <a:off x="988291" y="2687782"/>
            <a:ext cx="1034474" cy="32327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1" name="Line 34"/>
          <p:cNvSpPr>
            <a:spLocks noChangeShapeType="1"/>
          </p:cNvSpPr>
          <p:nvPr/>
        </p:nvSpPr>
        <p:spPr bwMode="auto">
          <a:xfrm flipH="1" flipV="1">
            <a:off x="6188364" y="2697018"/>
            <a:ext cx="1129628" cy="55213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2" name="Line 35"/>
          <p:cNvSpPr>
            <a:spLocks noChangeShapeType="1"/>
          </p:cNvSpPr>
          <p:nvPr/>
        </p:nvSpPr>
        <p:spPr bwMode="auto">
          <a:xfrm flipV="1">
            <a:off x="5201228" y="2715491"/>
            <a:ext cx="913245" cy="37738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3" name="Line 37"/>
          <p:cNvSpPr>
            <a:spLocks noChangeShapeType="1"/>
          </p:cNvSpPr>
          <p:nvPr/>
        </p:nvSpPr>
        <p:spPr bwMode="auto">
          <a:xfrm flipV="1">
            <a:off x="7282906" y="3833938"/>
            <a:ext cx="45719" cy="1809479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4" name="Line 46"/>
          <p:cNvSpPr>
            <a:spLocks noChangeShapeType="1"/>
          </p:cNvSpPr>
          <p:nvPr/>
        </p:nvSpPr>
        <p:spPr bwMode="auto">
          <a:xfrm flipV="1">
            <a:off x="1775403" y="3752264"/>
            <a:ext cx="1223963" cy="5762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 rot="-180000" flipV="1">
            <a:off x="5126223" y="4946920"/>
            <a:ext cx="45719" cy="72000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Aufgeschobene Klassen in </a:t>
            </a:r>
            <a:r>
              <a:rPr lang="de-DE" dirty="0" err="1" smtClean="0"/>
              <a:t>EiffelBase</a:t>
            </a:r>
            <a:endParaRPr lang="de-DE" dirty="0"/>
          </a:p>
        </p:txBody>
      </p:sp>
      <p:sp>
        <p:nvSpPr>
          <p:cNvPr id="824324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56100" y="1052513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25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56100" y="1146804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CONTAINER</a:t>
            </a:r>
          </a:p>
        </p:txBody>
      </p:sp>
      <p:sp>
        <p:nvSpPr>
          <p:cNvPr id="824326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87900" y="9810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27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42988" y="1628775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28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50284" y="172147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BOX</a:t>
            </a:r>
          </a:p>
        </p:txBody>
      </p:sp>
      <p:sp>
        <p:nvSpPr>
          <p:cNvPr id="824329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53522" y="1545117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0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56100" y="162718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3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334834" y="172147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COLLECTION</a:t>
            </a:r>
          </a:p>
        </p:txBody>
      </p:sp>
      <p:sp>
        <p:nvSpPr>
          <p:cNvPr id="824332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787900" y="15557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3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91363" y="1627188"/>
            <a:ext cx="1255195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34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51824" y="172147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TRAVERSABLE</a:t>
            </a:r>
          </a:p>
        </p:txBody>
      </p:sp>
      <p:sp>
        <p:nvSpPr>
          <p:cNvPr id="824335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523163" y="1555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6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95288" y="2203450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37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2263" y="2308374"/>
            <a:ext cx="1296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FINITE</a:t>
            </a:r>
          </a:p>
        </p:txBody>
      </p:sp>
      <p:sp>
        <p:nvSpPr>
          <p:cNvPr id="824338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7088" y="21320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9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90688" y="2203450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0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781985" y="2297741"/>
            <a:ext cx="102500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INFINITE</a:t>
            </a:r>
          </a:p>
        </p:txBody>
      </p:sp>
      <p:sp>
        <p:nvSpPr>
          <p:cNvPr id="824341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122488" y="21320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42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0825" y="3089904"/>
            <a:ext cx="1150938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3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9388" y="3173562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BOUNDED</a:t>
            </a:r>
          </a:p>
        </p:txBody>
      </p:sp>
      <p:sp>
        <p:nvSpPr>
          <p:cNvPr id="824344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82625" y="29972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45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474788" y="3068638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6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474788" y="31629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UNBOUNDED</a:t>
            </a:r>
          </a:p>
        </p:txBody>
      </p:sp>
      <p:sp>
        <p:nvSpPr>
          <p:cNvPr id="824347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906588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48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698750" y="3068638"/>
            <a:ext cx="1150938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9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698750" y="31629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COUNTABLE</a:t>
            </a:r>
          </a:p>
        </p:txBody>
      </p:sp>
      <p:sp>
        <p:nvSpPr>
          <p:cNvPr id="824350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130550" y="29972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51" name="Oval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0825" y="3860800"/>
            <a:ext cx="1150938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52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0825" y="3955091"/>
            <a:ext cx="1296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RESIZABLE</a:t>
            </a:r>
          </a:p>
        </p:txBody>
      </p:sp>
      <p:sp>
        <p:nvSpPr>
          <p:cNvPr id="824353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82625" y="37893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54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778250" y="2203450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55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706813" y="2297741"/>
            <a:ext cx="1296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BAG</a:t>
            </a:r>
          </a:p>
        </p:txBody>
      </p:sp>
      <p:sp>
        <p:nvSpPr>
          <p:cNvPr id="824356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210050" y="21320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57" name="Oval 3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003800" y="2203450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58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930775" y="2297741"/>
            <a:ext cx="1296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SET</a:t>
            </a:r>
          </a:p>
        </p:txBody>
      </p:sp>
      <p:sp>
        <p:nvSpPr>
          <p:cNvPr id="824359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35600" y="21320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0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347637" y="2203450"/>
            <a:ext cx="1246963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61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297794" y="2297741"/>
            <a:ext cx="1368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HIERARCHICAL</a:t>
            </a:r>
          </a:p>
        </p:txBody>
      </p:sp>
      <p:sp>
        <p:nvSpPr>
          <p:cNvPr id="824362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875463" y="21320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3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667625" y="2203450"/>
            <a:ext cx="1150938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64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596188" y="2297741"/>
            <a:ext cx="1296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LINEAR</a:t>
            </a:r>
          </a:p>
        </p:txBody>
      </p:sp>
      <p:sp>
        <p:nvSpPr>
          <p:cNvPr id="824365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099425" y="21320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6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922713" y="30686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67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851275" y="31629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TABLE</a:t>
            </a:r>
          </a:p>
        </p:txBody>
      </p:sp>
      <p:sp>
        <p:nvSpPr>
          <p:cNvPr id="824368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354513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9" name="Oval 4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146675" y="30686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0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075238" y="31629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ACTIVE</a:t>
            </a:r>
          </a:p>
        </p:txBody>
      </p:sp>
      <p:sp>
        <p:nvSpPr>
          <p:cNvPr id="824371" name="Text Box 5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580063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72" name="Oval 5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370638" y="3068638"/>
            <a:ext cx="1152525" cy="5048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3" name="Text Box 5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99200" y="3141663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INTEGER_ INTERVAL</a:t>
            </a:r>
          </a:p>
        </p:txBody>
      </p:sp>
      <p:sp>
        <p:nvSpPr>
          <p:cNvPr id="824374" name="Text Box 54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802438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75" name="Oval 5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7667625" y="3068638"/>
            <a:ext cx="1150938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6" name="Text Box 56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596188" y="31629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BILINEAR</a:t>
            </a:r>
          </a:p>
        </p:txBody>
      </p:sp>
      <p:sp>
        <p:nvSpPr>
          <p:cNvPr id="824377" name="Text Box 57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8099425" y="29972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78" name="Oval 5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770188" y="39322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9" name="Text Box 59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2698750" y="40265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INDEXABLE</a:t>
            </a:r>
          </a:p>
        </p:txBody>
      </p:sp>
      <p:sp>
        <p:nvSpPr>
          <p:cNvPr id="824380" name="Text Box 60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201988" y="38608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81" name="Oval 61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4067175" y="3933825"/>
            <a:ext cx="1154113" cy="576263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82" name="Text Box 62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965245" y="4015896"/>
            <a:ext cx="1296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CURSOR_ STRUCTURE</a:t>
            </a:r>
          </a:p>
        </p:txBody>
      </p:sp>
      <p:sp>
        <p:nvSpPr>
          <p:cNvPr id="824383" name="Text Box 63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498975" y="38623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84" name="Oval 6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291138" y="39322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85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5219700" y="40265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DISPENSER</a:t>
            </a:r>
          </a:p>
        </p:txBody>
      </p:sp>
      <p:sp>
        <p:nvSpPr>
          <p:cNvPr id="824386" name="Text Box 66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5722938" y="38608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87" name="Oval 67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515100" y="39322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88" name="Text Box 68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6443663" y="40265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SEQUENCE</a:t>
            </a:r>
          </a:p>
        </p:txBody>
      </p:sp>
      <p:sp>
        <p:nvSpPr>
          <p:cNvPr id="824389" name="Text Box 6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946900" y="38608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90" name="Oval 7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250825" y="50117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1" name="Text Box 7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179388" y="5084763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ARRAY</a:t>
            </a:r>
          </a:p>
        </p:txBody>
      </p:sp>
      <p:sp>
        <p:nvSpPr>
          <p:cNvPr id="824392" name="Oval 7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689100" y="50117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3" name="Text Box 73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617663" y="5084763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STRING</a:t>
            </a:r>
          </a:p>
        </p:txBody>
      </p:sp>
      <p:sp>
        <p:nvSpPr>
          <p:cNvPr id="824394" name="Oval 7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913063" y="50117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5" name="Text Box 75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2841625" y="5084763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HASH_TABLE</a:t>
            </a:r>
          </a:p>
        </p:txBody>
      </p:sp>
      <p:sp>
        <p:nvSpPr>
          <p:cNvPr id="824396" name="Oval 76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643438" y="50117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7" name="Text Box 77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4540101" y="51060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STACK</a:t>
            </a:r>
          </a:p>
        </p:txBody>
      </p:sp>
      <p:sp>
        <p:nvSpPr>
          <p:cNvPr id="824398" name="Text Box 78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5075238" y="49403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99" name="Oval 79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5867400" y="50117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400" name="Text Box 80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795963" y="51060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QUEUE</a:t>
            </a:r>
          </a:p>
        </p:txBody>
      </p:sp>
      <p:sp>
        <p:nvSpPr>
          <p:cNvPr id="824401" name="Text Box 81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99200" y="49403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402" name="Line 82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4930775" y="1484313"/>
            <a:ext cx="0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3" name="Line 83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1619250" y="1484313"/>
            <a:ext cx="3311525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4" name="Line 84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H="1" flipV="1">
            <a:off x="4930775" y="1484313"/>
            <a:ext cx="2736850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5" name="Line 85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V="1">
            <a:off x="971550" y="2060575"/>
            <a:ext cx="576263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6" name="Line 86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H="1" flipV="1">
            <a:off x="1547813" y="2060575"/>
            <a:ext cx="719137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7" name="Line 87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827088" y="2636838"/>
            <a:ext cx="144462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8" name="Line 88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 flipV="1">
            <a:off x="971550" y="2636838"/>
            <a:ext cx="1079500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9" name="Line 89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H="1" flipV="1">
            <a:off x="2266950" y="2636838"/>
            <a:ext cx="1008063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0" name="Line 90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V="1">
            <a:off x="755650" y="3500438"/>
            <a:ext cx="0" cy="3603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1" name="Line 9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755650" y="4292600"/>
            <a:ext cx="0" cy="720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2" name="Line 92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755650" y="4365625"/>
            <a:ext cx="2519363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3" name="Line 93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 flipV="1">
            <a:off x="2266950" y="4365625"/>
            <a:ext cx="1008063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4" name="Line 94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 flipV="1">
            <a:off x="755650" y="4292600"/>
            <a:ext cx="1511300" cy="720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5" name="Line 95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H="1" flipV="1">
            <a:off x="2051050" y="3500438"/>
            <a:ext cx="1368425" cy="15128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6" name="Line 96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3419475" y="3500438"/>
            <a:ext cx="1008063" cy="15128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7" name="Line 97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 flipV="1">
            <a:off x="3348038" y="3500438"/>
            <a:ext cx="1079500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8" name="Line 9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V="1">
            <a:off x="4356100" y="2060575"/>
            <a:ext cx="574675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9" name="Line 9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 flipV="1">
            <a:off x="4930775" y="2060575"/>
            <a:ext cx="649288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0" name="Line 100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 flipV="1">
            <a:off x="4356100" y="2636838"/>
            <a:ext cx="142875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1" name="Line 10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H="1" flipV="1">
            <a:off x="4356100" y="2636838"/>
            <a:ext cx="1366838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2" name="Line 102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 flipV="1">
            <a:off x="5580063" y="2636838"/>
            <a:ext cx="1368425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3" name="Line 103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4643438" y="3500438"/>
            <a:ext cx="1008062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4" name="Line 104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 flipV="1">
            <a:off x="5651500" y="3500438"/>
            <a:ext cx="215900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5" name="Line 105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 flipH="1" flipV="1">
            <a:off x="5651500" y="3500438"/>
            <a:ext cx="1368425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6" name="Line 106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 flipV="1">
            <a:off x="5867400" y="3789363"/>
            <a:ext cx="144463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7" name="Line 107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7019925" y="3500438"/>
            <a:ext cx="1152525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8" name="Line 108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7019925" y="3860800"/>
            <a:ext cx="792163" cy="730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9" name="Line 109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8243888" y="2636838"/>
            <a:ext cx="0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0" name="Line 110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5219700" y="4365625"/>
            <a:ext cx="647700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1" name="Line 111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H="1" flipV="1">
            <a:off x="5867400" y="4365625"/>
            <a:ext cx="576263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2" name="Line 112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7019925" y="2060575"/>
            <a:ext cx="647700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3" name="Line 113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 flipH="1" flipV="1">
            <a:off x="7596188" y="2060575"/>
            <a:ext cx="647700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4" name="Text Box 114"/>
          <p:cNvSpPr txBox="1"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5938838" y="35734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…</a:t>
            </a:r>
          </a:p>
        </p:txBody>
      </p:sp>
      <p:sp>
        <p:nvSpPr>
          <p:cNvPr id="824435" name="Text Box 115"/>
          <p:cNvSpPr txBox="1">
            <a:spLocks noChangeArrowheads="1"/>
          </p:cNvSpPr>
          <p:nvPr>
            <p:custDataLst>
              <p:tags r:id="rId113"/>
            </p:custDataLst>
          </p:nvPr>
        </p:nvSpPr>
        <p:spPr bwMode="auto">
          <a:xfrm>
            <a:off x="7739063" y="36449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…</a:t>
            </a:r>
          </a:p>
        </p:txBody>
      </p:sp>
      <p:sp>
        <p:nvSpPr>
          <p:cNvPr id="116" name="Text Box 54"/>
          <p:cNvSpPr txBox="1">
            <a:spLocks noChangeArrowheads="1"/>
          </p:cNvSpPr>
          <p:nvPr/>
        </p:nvSpPr>
        <p:spPr bwMode="auto">
          <a:xfrm>
            <a:off x="6965638" y="5950334"/>
            <a:ext cx="1944446" cy="354925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* 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aufgeschoben</a:t>
            </a:r>
            <a:endParaRPr lang="en-US" sz="160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1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179388" y="1268413"/>
            <a:ext cx="8713787" cy="5032375"/>
          </a:xfrm>
        </p:spPr>
        <p:txBody>
          <a:bodyPr/>
          <a:lstStyle/>
          <a:p>
            <a:r>
              <a:rPr lang="de-DE" dirty="0" smtClean="0"/>
              <a:t>In </a:t>
            </a:r>
            <a:r>
              <a:rPr lang="de-DE" i="1" dirty="0" smtClean="0">
                <a:solidFill>
                  <a:srgbClr val="3333FF"/>
                </a:solidFill>
              </a:rPr>
              <a:t>LIST</a:t>
            </a:r>
            <a:r>
              <a:rPr lang="de-DE" dirty="0" smtClean="0"/>
              <a:t>:</a:t>
            </a:r>
          </a:p>
          <a:p>
            <a:endParaRPr lang="de-DE" dirty="0" smtClean="0"/>
          </a:p>
          <a:p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forth</a:t>
            </a:r>
            <a:endParaRPr lang="de-DE" b="1" dirty="0" smtClean="0">
              <a:solidFill>
                <a:schemeClr val="accent2"/>
              </a:solidFill>
            </a:endParaRPr>
          </a:p>
          <a:p>
            <a:r>
              <a:rPr lang="de-DE" i="1" dirty="0" smtClean="0">
                <a:solidFill>
                  <a:srgbClr val="3333FF"/>
                </a:solidFill>
              </a:rPr>
              <a:t>			</a:t>
            </a:r>
          </a:p>
          <a:p>
            <a:r>
              <a:rPr lang="de-DE" i="1" dirty="0" smtClean="0">
                <a:solidFill>
                  <a:srgbClr val="3333FF"/>
                </a:solidFill>
              </a:rPr>
              <a:t>			</a:t>
            </a:r>
          </a:p>
          <a:p>
            <a:r>
              <a:rPr lang="de-DE" i="1" dirty="0" smtClean="0">
                <a:solidFill>
                  <a:srgbClr val="3333FF"/>
                </a:solidFill>
              </a:rPr>
              <a:t>			</a:t>
            </a:r>
            <a:r>
              <a:rPr lang="de-DE" b="1" dirty="0" err="1" smtClean="0">
                <a:solidFill>
                  <a:schemeClr val="accent2"/>
                </a:solidFill>
              </a:rPr>
              <a:t>deferred</a:t>
            </a:r>
            <a:endParaRPr lang="de-DE" b="1" dirty="0" smtClean="0">
              <a:solidFill>
                <a:schemeClr val="accent2"/>
              </a:solidFill>
            </a:endParaRPr>
          </a:p>
          <a:p>
            <a:endParaRPr lang="de-DE" i="1" dirty="0" smtClean="0">
              <a:solidFill>
                <a:srgbClr val="3333FF"/>
              </a:solidFill>
            </a:endParaRPr>
          </a:p>
          <a:p>
            <a:endParaRPr lang="de-DE" i="1" dirty="0" smtClean="0">
              <a:solidFill>
                <a:srgbClr val="3333FF"/>
              </a:solidFill>
            </a:endParaRPr>
          </a:p>
          <a:p>
            <a:r>
              <a:rPr lang="de-DE" i="1" dirty="0" smtClean="0">
                <a:solidFill>
                  <a:srgbClr val="3333FF"/>
                </a:solidFill>
              </a:rPr>
              <a:t>			</a:t>
            </a:r>
            <a:r>
              <a:rPr lang="de-DE" b="1" dirty="0" smtClean="0">
                <a:solidFill>
                  <a:schemeClr val="accent2"/>
                </a:solidFill>
              </a:rPr>
              <a:t>end</a:t>
            </a: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8161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Ein aufgeschobenes Feature</a:t>
            </a:r>
            <a:endParaRPr lang="de-DE" dirty="0"/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12813" y="3948112"/>
            <a:ext cx="4201862" cy="880561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ensure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rgbClr val="3333FF"/>
                </a:solidFill>
              </a:rPr>
              <a:t>index</a:t>
            </a:r>
            <a:r>
              <a:rPr lang="en-US" dirty="0" smtClean="0">
                <a:solidFill>
                  <a:srgbClr val="3333FF"/>
                </a:solidFill>
              </a:rPr>
              <a:t> = </a:t>
            </a:r>
            <a:r>
              <a:rPr lang="en-US" b="1" dirty="0" smtClean="0">
                <a:solidFill>
                  <a:schemeClr val="accent2"/>
                </a:solidFill>
              </a:rPr>
              <a:t>old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3333FF"/>
                </a:solidFill>
              </a:rPr>
              <a:t>index</a:t>
            </a:r>
            <a:endParaRPr lang="de-CH" i="1" dirty="0">
              <a:solidFill>
                <a:srgbClr val="3333FF"/>
              </a:solidFill>
            </a:endParaRPr>
          </a:p>
        </p:txBody>
      </p:sp>
      <p:sp>
        <p:nvSpPr>
          <p:cNvPr id="81613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72706" y="2640681"/>
            <a:ext cx="3071813" cy="792162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require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r>
              <a:rPr lang="en-US" b="1" dirty="0" smtClean="0">
                <a:solidFill>
                  <a:schemeClr val="accent2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3333FF"/>
                </a:solidFill>
              </a:rPr>
              <a:t>after</a:t>
            </a:r>
            <a:endParaRPr lang="de-CH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86" name="Oval 1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71692" y="1647625"/>
            <a:ext cx="1124941" cy="4953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/>
            <a:endParaRPr lang="de-DE">
              <a:solidFill>
                <a:srgbClr val="33CC33"/>
              </a:solidFill>
            </a:endParaRPr>
          </a:p>
        </p:txBody>
      </p:sp>
      <p:sp>
        <p:nvSpPr>
          <p:cNvPr id="818180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11282" y="3690698"/>
            <a:ext cx="865188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/>
            <a:endParaRPr lang="de-DE" sz="2000">
              <a:solidFill>
                <a:srgbClr val="33CC33"/>
              </a:solidFill>
            </a:endParaRPr>
          </a:p>
        </p:txBody>
      </p:sp>
      <p:sp>
        <p:nvSpPr>
          <p:cNvPr id="818181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4973" y="4093593"/>
            <a:ext cx="98476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/>
            <a:endParaRPr lang="de-DE" sz="2000">
              <a:solidFill>
                <a:srgbClr val="33CC33"/>
              </a:solidFill>
            </a:endParaRPr>
          </a:p>
        </p:txBody>
      </p:sp>
      <p:sp>
        <p:nvSpPr>
          <p:cNvPr id="818182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782682" y="4505086"/>
            <a:ext cx="1627188" cy="82867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18183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4474832" y="4163773"/>
            <a:ext cx="923925" cy="114141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18184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8432" y="5206761"/>
            <a:ext cx="20724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>
                <a:solidFill>
                  <a:srgbClr val="990000"/>
                </a:solidFill>
              </a:rPr>
              <a:t>aufgeschoben</a:t>
            </a:r>
            <a:endParaRPr lang="en-US" sz="2000" dirty="0">
              <a:solidFill>
                <a:srgbClr val="990000"/>
              </a:solidFill>
            </a:endParaRPr>
          </a:p>
        </p:txBody>
      </p:sp>
      <p:sp>
        <p:nvSpPr>
          <p:cNvPr id="818178" name="Rectangle 2"/>
          <p:cNvSpPr>
            <a:spLocks noGrp="1" noChangeArrowheads="1"/>
          </p:cNvSpPr>
          <p:nvPr>
            <p:ph type="body" idx="1"/>
            <p:custDataLst>
              <p:tags r:id="rId7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 smtClean="0"/>
              <a:t>In der gleichen Klasse</a:t>
            </a:r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dirty="0" smtClean="0"/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search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G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  <a:endParaRPr lang="de-DE" b="1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 smtClean="0"/>
              <a:t>			</a:t>
            </a:r>
            <a:r>
              <a:rPr lang="de-DE" dirty="0" smtClean="0">
                <a:solidFill>
                  <a:srgbClr val="990000"/>
                </a:solidFill>
              </a:rPr>
              <a:t>-- Gehe zur ersten Position nach der</a:t>
            </a:r>
          </a:p>
          <a:p>
            <a:pPr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			-- aktuellen, wo </a:t>
            </a:r>
            <a:r>
              <a:rPr lang="de-DE" i="1" smtClean="0">
                <a:solidFill>
                  <a:srgbClr val="3333FF"/>
                </a:solidFill>
              </a:rPr>
              <a:t>x</a:t>
            </a:r>
            <a:r>
              <a:rPr lang="de-DE" smtClean="0">
                <a:solidFill>
                  <a:srgbClr val="990000"/>
                </a:solidFill>
              </a:rPr>
              <a:t> auftritt</a:t>
            </a:r>
            <a:r>
              <a:rPr lang="de-DE" dirty="0" smtClean="0">
                <a:solidFill>
                  <a:srgbClr val="990000"/>
                </a:solidFill>
              </a:rPr>
              <a:t>, oder </a:t>
            </a:r>
            <a:r>
              <a:rPr lang="de-DE" i="1" dirty="0" smtClean="0">
                <a:solidFill>
                  <a:srgbClr val="3333FF"/>
                </a:solidFill>
              </a:rPr>
              <a:t>after</a:t>
            </a:r>
            <a:r>
              <a:rPr lang="de-DE" dirty="0" smtClean="0">
                <a:solidFill>
                  <a:srgbClr val="99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			-- falls es nicht auftritt.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		</a:t>
            </a:r>
            <a:r>
              <a:rPr lang="de-DE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		    </a:t>
            </a:r>
            <a:r>
              <a:rPr lang="de-DE" b="1" dirty="0" smtClean="0">
                <a:solidFill>
                  <a:schemeClr val="accent2"/>
                </a:solidFill>
              </a:rPr>
              <a:t>from</a:t>
            </a:r>
            <a:r>
              <a:rPr lang="de-DE" dirty="0" smtClean="0"/>
              <a:t> </a:t>
            </a:r>
            <a:r>
              <a:rPr lang="de-DE" b="1" dirty="0" err="1" smtClean="0">
                <a:solidFill>
                  <a:schemeClr val="accent2"/>
                </a:solidFill>
              </a:rPr>
              <a:t>until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after</a:t>
            </a:r>
            <a:r>
              <a:rPr lang="de-DE" dirty="0" smtClean="0"/>
              <a:t> </a:t>
            </a:r>
            <a:r>
              <a:rPr lang="de-DE" b="1" dirty="0" err="1" smtClean="0">
                <a:solidFill>
                  <a:schemeClr val="accent2"/>
                </a:solidFill>
              </a:rPr>
              <a:t>or</a:t>
            </a:r>
            <a:r>
              <a:rPr lang="de-DE" dirty="0" smtClean="0"/>
              <a:t> </a:t>
            </a:r>
            <a:r>
              <a:rPr lang="de-DE" b="1" dirty="0" err="1" smtClean="0">
                <a:solidFill>
                  <a:schemeClr val="accent2"/>
                </a:solidFill>
              </a:rPr>
              <a:t>else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item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= x</a:t>
            </a:r>
            <a:r>
              <a:rPr lang="de-DE" dirty="0" smtClean="0"/>
              <a:t> </a:t>
            </a:r>
            <a:r>
              <a:rPr lang="de-DE" b="1" dirty="0" err="1" smtClean="0">
                <a:solidFill>
                  <a:schemeClr val="accent2"/>
                </a:solidFill>
              </a:rPr>
              <a:t>loop</a:t>
            </a:r>
            <a:endParaRPr lang="de-DE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 smtClean="0"/>
              <a:t>			</a:t>
            </a:r>
            <a:r>
              <a:rPr lang="de-DE" i="1" dirty="0" err="1" smtClean="0">
                <a:solidFill>
                  <a:srgbClr val="3333FF"/>
                </a:solidFill>
              </a:rPr>
              <a:t>forth</a:t>
            </a:r>
            <a:endParaRPr lang="de-DE" i="1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 smtClean="0"/>
              <a:t>		    </a:t>
            </a:r>
            <a:r>
              <a:rPr lang="de-DE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		</a:t>
            </a:r>
            <a:r>
              <a:rPr lang="de-DE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90000"/>
              </a:lnSpc>
            </a:pPr>
            <a:endParaRPr lang="de-DE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de-DE" b="1" dirty="0" smtClean="0"/>
              <a:t>“Programme mit Lücken“</a:t>
            </a:r>
            <a:endParaRPr lang="de-DE" b="1" dirty="0"/>
          </a:p>
        </p:txBody>
      </p:sp>
      <p:sp>
        <p:nvSpPr>
          <p:cNvPr id="818185" name="Rectangle 9"/>
          <p:cNvSpPr>
            <a:spLocks noGrp="1" noChangeArrowheads="1"/>
          </p:cNvSpPr>
          <p:nvPr>
            <p:ph type="title"/>
            <p:custDataLst>
              <p:tags r:id="rId8"/>
            </p:custDataLst>
          </p:nvPr>
        </p:nvSpPr>
        <p:spPr>
          <a:xfrm>
            <a:off x="244294" y="115888"/>
            <a:ext cx="8504237" cy="435600"/>
          </a:xfrm>
        </p:spPr>
        <p:txBody>
          <a:bodyPr/>
          <a:lstStyle/>
          <a:p>
            <a:r>
              <a:rPr lang="de-DE" dirty="0" smtClean="0"/>
              <a:t>Aufgeschobene und wirksame Features mischen</a:t>
            </a:r>
            <a:endParaRPr lang="de-DE" dirty="0"/>
          </a:p>
        </p:txBody>
      </p:sp>
      <p:sp>
        <p:nvSpPr>
          <p:cNvPr id="818187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660972" y="1189317"/>
            <a:ext cx="2744788" cy="38893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18188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69247" y="987704"/>
            <a:ext cx="1528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/>
              <a:t>wirksam</a:t>
            </a:r>
            <a:r>
              <a:rPr lang="en-US" sz="2000" dirty="0" smtClean="0"/>
              <a:t>!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8186" grpId="0" animBg="1"/>
      <p:bldP spid="818187" grpId="0" animBg="1"/>
      <p:bldP spid="818188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“Rufen Sie uns nicht auf, wir rufen Sie auf!”</a:t>
            </a:r>
            <a:endParaRPr lang="de-DE" dirty="0"/>
          </a:p>
        </p:txBody>
      </p:sp>
      <p:sp>
        <p:nvSpPr>
          <p:cNvPr id="820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de-DE" dirty="0" smtClean="0"/>
              <a:t>Eine mächtige Form von Wiederverwendbarkeit:</a:t>
            </a:r>
          </a:p>
          <a:p>
            <a:pPr lvl="1">
              <a:spcBef>
                <a:spcPct val="40000"/>
              </a:spcBef>
            </a:pPr>
            <a:r>
              <a:rPr lang="de-DE" dirty="0" smtClean="0"/>
              <a:t>Das wiederverwendbare Element definiert ein allgemeines Schema.</a:t>
            </a:r>
          </a:p>
          <a:p>
            <a:pPr lvl="1">
              <a:spcBef>
                <a:spcPct val="40000"/>
              </a:spcBef>
            </a:pPr>
            <a:r>
              <a:rPr lang="de-DE" dirty="0" smtClean="0"/>
              <a:t>Spezifische Fälle füllen die Lücken in diesem Schema</a:t>
            </a:r>
            <a:br>
              <a:rPr lang="de-DE" dirty="0" smtClean="0"/>
            </a:br>
            <a:endParaRPr lang="de-DE" dirty="0" smtClean="0"/>
          </a:p>
          <a:p>
            <a:pPr>
              <a:spcBef>
                <a:spcPct val="40000"/>
              </a:spcBef>
            </a:pPr>
            <a:r>
              <a:rPr lang="de-DE" dirty="0" smtClean="0"/>
              <a:t>Kombiniert Wiederverwendung mit Adaption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5402" y="115888"/>
            <a:ext cx="8170862" cy="435600"/>
          </a:xfrm>
        </p:spPr>
        <p:txBody>
          <a:bodyPr/>
          <a:lstStyle/>
          <a:p>
            <a:r>
              <a:rPr lang="de-DE" dirty="0" smtClean="0"/>
              <a:t>Anwendung von aufgeschobenen Klassen</a:t>
            </a:r>
            <a:endParaRPr lang="de-DE" dirty="0"/>
          </a:p>
        </p:txBody>
      </p:sp>
      <p:sp>
        <p:nvSpPr>
          <p:cNvPr id="8222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Analyse und Entwurf, von oben nach unten (</a:t>
            </a:r>
            <a:r>
              <a:rPr lang="de-DE" dirty="0" err="1" smtClean="0"/>
              <a:t>top-down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r>
              <a:rPr lang="de-DE" dirty="0" smtClean="0"/>
              <a:t>Systematik</a:t>
            </a:r>
          </a:p>
          <a:p>
            <a:endParaRPr lang="de-DE" dirty="0" smtClean="0"/>
          </a:p>
          <a:p>
            <a:r>
              <a:rPr lang="de-DE" dirty="0" smtClean="0"/>
              <a:t>Gemeinsames Verhalten zusammenfassen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Aufgeschobene Klassen in </a:t>
            </a:r>
            <a:r>
              <a:rPr lang="de-DE" dirty="0" err="1" smtClean="0"/>
              <a:t>EiffelBase</a:t>
            </a:r>
            <a:endParaRPr lang="de-DE" dirty="0"/>
          </a:p>
        </p:txBody>
      </p:sp>
      <p:sp>
        <p:nvSpPr>
          <p:cNvPr id="824324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56100" y="1052513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25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56100" y="1146804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CONTAINER</a:t>
            </a:r>
          </a:p>
        </p:txBody>
      </p:sp>
      <p:sp>
        <p:nvSpPr>
          <p:cNvPr id="824326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87900" y="9810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27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42988" y="1628775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28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50284" y="172147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BOX</a:t>
            </a:r>
          </a:p>
        </p:txBody>
      </p:sp>
      <p:sp>
        <p:nvSpPr>
          <p:cNvPr id="824329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53522" y="1545117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0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56100" y="162718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3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334834" y="172147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COLLECTION</a:t>
            </a:r>
          </a:p>
        </p:txBody>
      </p:sp>
      <p:sp>
        <p:nvSpPr>
          <p:cNvPr id="824332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787900" y="15557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3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91363" y="1627188"/>
            <a:ext cx="1255195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34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51824" y="172147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TRAVERSABLE</a:t>
            </a:r>
          </a:p>
        </p:txBody>
      </p:sp>
      <p:sp>
        <p:nvSpPr>
          <p:cNvPr id="824335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523163" y="1555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6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95288" y="2203450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37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2263" y="2308374"/>
            <a:ext cx="1296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FINITE</a:t>
            </a:r>
          </a:p>
        </p:txBody>
      </p:sp>
      <p:sp>
        <p:nvSpPr>
          <p:cNvPr id="824338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7088" y="21320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9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90688" y="2203450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0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781985" y="2297741"/>
            <a:ext cx="102500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INFINITE</a:t>
            </a:r>
          </a:p>
        </p:txBody>
      </p:sp>
      <p:sp>
        <p:nvSpPr>
          <p:cNvPr id="824341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122488" y="21320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42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0825" y="3089904"/>
            <a:ext cx="1150938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3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9388" y="3173562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BOUNDED</a:t>
            </a:r>
          </a:p>
        </p:txBody>
      </p:sp>
      <p:sp>
        <p:nvSpPr>
          <p:cNvPr id="824344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82625" y="29972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45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474788" y="3068638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6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474788" y="31629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UNBOUNDED</a:t>
            </a:r>
          </a:p>
        </p:txBody>
      </p:sp>
      <p:sp>
        <p:nvSpPr>
          <p:cNvPr id="824347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906588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48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698750" y="3068638"/>
            <a:ext cx="1150938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9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698750" y="31629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COUNTABLE</a:t>
            </a:r>
          </a:p>
        </p:txBody>
      </p:sp>
      <p:sp>
        <p:nvSpPr>
          <p:cNvPr id="824350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130550" y="29972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51" name="Oval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0825" y="3860800"/>
            <a:ext cx="1150938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52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0825" y="3955091"/>
            <a:ext cx="1296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RESIZABLE</a:t>
            </a:r>
          </a:p>
        </p:txBody>
      </p:sp>
      <p:sp>
        <p:nvSpPr>
          <p:cNvPr id="824353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82625" y="37893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54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778250" y="2203450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55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706813" y="2297741"/>
            <a:ext cx="1296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BAG</a:t>
            </a:r>
          </a:p>
        </p:txBody>
      </p:sp>
      <p:sp>
        <p:nvSpPr>
          <p:cNvPr id="824356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210050" y="21320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57" name="Oval 3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003800" y="2203450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58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930775" y="2297741"/>
            <a:ext cx="1296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SET</a:t>
            </a:r>
          </a:p>
        </p:txBody>
      </p:sp>
      <p:sp>
        <p:nvSpPr>
          <p:cNvPr id="824359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35600" y="21320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0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347637" y="2203450"/>
            <a:ext cx="1246963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61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297794" y="2297741"/>
            <a:ext cx="1368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HIERARCHICAL</a:t>
            </a:r>
          </a:p>
        </p:txBody>
      </p:sp>
      <p:sp>
        <p:nvSpPr>
          <p:cNvPr id="824362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875463" y="21320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3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667625" y="2203450"/>
            <a:ext cx="1150938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64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596188" y="2297741"/>
            <a:ext cx="1296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LINEAR</a:t>
            </a:r>
          </a:p>
        </p:txBody>
      </p:sp>
      <p:sp>
        <p:nvSpPr>
          <p:cNvPr id="824365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099425" y="21320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6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922713" y="30686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67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851275" y="31629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TABLE</a:t>
            </a:r>
          </a:p>
        </p:txBody>
      </p:sp>
      <p:sp>
        <p:nvSpPr>
          <p:cNvPr id="824368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354513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9" name="Oval 4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146675" y="30686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0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075238" y="31629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ACTIVE</a:t>
            </a:r>
          </a:p>
        </p:txBody>
      </p:sp>
      <p:sp>
        <p:nvSpPr>
          <p:cNvPr id="824371" name="Text Box 5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580063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72" name="Oval 5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370638" y="3068638"/>
            <a:ext cx="1152525" cy="5048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3" name="Text Box 5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99200" y="3141663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INTEGER_ INTERVAL</a:t>
            </a:r>
          </a:p>
        </p:txBody>
      </p:sp>
      <p:sp>
        <p:nvSpPr>
          <p:cNvPr id="824374" name="Text Box 54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802438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75" name="Oval 5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7667625" y="3068638"/>
            <a:ext cx="1150938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6" name="Text Box 56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596188" y="31629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BILINEAR</a:t>
            </a:r>
          </a:p>
        </p:txBody>
      </p:sp>
      <p:sp>
        <p:nvSpPr>
          <p:cNvPr id="824377" name="Text Box 57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8099425" y="29972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78" name="Oval 5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770188" y="39322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9" name="Text Box 59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2698750" y="40265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INDEXABLE</a:t>
            </a:r>
          </a:p>
        </p:txBody>
      </p:sp>
      <p:sp>
        <p:nvSpPr>
          <p:cNvPr id="824380" name="Text Box 60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201988" y="38608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81" name="Oval 61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4067175" y="3933825"/>
            <a:ext cx="1154113" cy="576263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82" name="Text Box 62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965245" y="4015896"/>
            <a:ext cx="1296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CURSOR_ STRUCTURE</a:t>
            </a:r>
          </a:p>
        </p:txBody>
      </p:sp>
      <p:sp>
        <p:nvSpPr>
          <p:cNvPr id="824383" name="Text Box 63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498975" y="38623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84" name="Oval 6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291138" y="39322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85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5219700" y="40265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DISPENSER</a:t>
            </a:r>
          </a:p>
        </p:txBody>
      </p:sp>
      <p:sp>
        <p:nvSpPr>
          <p:cNvPr id="824386" name="Text Box 66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5722938" y="38608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87" name="Oval 67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515100" y="39322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88" name="Text Box 68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6443663" y="40265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SEQUENCE</a:t>
            </a:r>
          </a:p>
        </p:txBody>
      </p:sp>
      <p:sp>
        <p:nvSpPr>
          <p:cNvPr id="824389" name="Text Box 6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946900" y="38608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90" name="Oval 7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250825" y="50117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1" name="Text Box 7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179388" y="5084763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ARRAY</a:t>
            </a:r>
          </a:p>
        </p:txBody>
      </p:sp>
      <p:sp>
        <p:nvSpPr>
          <p:cNvPr id="824392" name="Oval 7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689100" y="50117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3" name="Text Box 73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617663" y="5084763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STRING</a:t>
            </a:r>
          </a:p>
        </p:txBody>
      </p:sp>
      <p:sp>
        <p:nvSpPr>
          <p:cNvPr id="824394" name="Oval 7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913063" y="50117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5" name="Text Box 75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2841625" y="5084763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HASH_TABLE</a:t>
            </a:r>
          </a:p>
        </p:txBody>
      </p:sp>
      <p:sp>
        <p:nvSpPr>
          <p:cNvPr id="824396" name="Oval 76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643438" y="50117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7" name="Text Box 77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4540101" y="51060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STACK</a:t>
            </a:r>
          </a:p>
        </p:txBody>
      </p:sp>
      <p:sp>
        <p:nvSpPr>
          <p:cNvPr id="824398" name="Text Box 78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5075238" y="49403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99" name="Oval 79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5867400" y="50117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400" name="Text Box 80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795963" y="51060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QUEUE</a:t>
            </a:r>
          </a:p>
        </p:txBody>
      </p:sp>
      <p:sp>
        <p:nvSpPr>
          <p:cNvPr id="824401" name="Text Box 81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99200" y="49403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402" name="Line 82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4930775" y="1484313"/>
            <a:ext cx="0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3" name="Line 83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1619250" y="1484313"/>
            <a:ext cx="3311525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4" name="Line 84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H="1" flipV="1">
            <a:off x="4930775" y="1484313"/>
            <a:ext cx="2736850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5" name="Line 85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V="1">
            <a:off x="971550" y="2060575"/>
            <a:ext cx="576263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6" name="Line 86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H="1" flipV="1">
            <a:off x="1547813" y="2060575"/>
            <a:ext cx="719137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7" name="Line 87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827088" y="2636838"/>
            <a:ext cx="144462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8" name="Line 88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 flipV="1">
            <a:off x="971550" y="2636838"/>
            <a:ext cx="1079500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9" name="Line 89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H="1" flipV="1">
            <a:off x="2266950" y="2636838"/>
            <a:ext cx="1008063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0" name="Line 90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V="1">
            <a:off x="755650" y="3500438"/>
            <a:ext cx="0" cy="3603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1" name="Line 9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755650" y="4292600"/>
            <a:ext cx="0" cy="720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2" name="Line 92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755650" y="4365625"/>
            <a:ext cx="2519363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3" name="Line 93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 flipV="1">
            <a:off x="2266950" y="4365625"/>
            <a:ext cx="1008063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4" name="Line 94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 flipV="1">
            <a:off x="755650" y="4292600"/>
            <a:ext cx="1511300" cy="720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5" name="Line 95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H="1" flipV="1">
            <a:off x="2051050" y="3500438"/>
            <a:ext cx="1368425" cy="15128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6" name="Line 96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3419475" y="3500438"/>
            <a:ext cx="1008063" cy="15128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7" name="Line 97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 flipV="1">
            <a:off x="3348038" y="3500438"/>
            <a:ext cx="1079500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8" name="Line 9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V="1">
            <a:off x="4356100" y="2060575"/>
            <a:ext cx="574675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9" name="Line 9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 flipV="1">
            <a:off x="4930775" y="2060575"/>
            <a:ext cx="649288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0" name="Line 100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 flipV="1">
            <a:off x="4356100" y="2636838"/>
            <a:ext cx="142875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1" name="Line 10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H="1" flipV="1">
            <a:off x="4356100" y="2636838"/>
            <a:ext cx="1366838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2" name="Line 102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 flipV="1">
            <a:off x="5580063" y="2636838"/>
            <a:ext cx="1368425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3" name="Line 103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4643438" y="3500438"/>
            <a:ext cx="1008062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4" name="Line 104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 flipV="1">
            <a:off x="5651500" y="3500438"/>
            <a:ext cx="215900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5" name="Line 105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 flipH="1" flipV="1">
            <a:off x="5651500" y="3500438"/>
            <a:ext cx="1368425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6" name="Line 106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 flipV="1">
            <a:off x="5867400" y="3789363"/>
            <a:ext cx="144463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7" name="Line 107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7019925" y="3500438"/>
            <a:ext cx="1152525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8" name="Line 108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7019925" y="3860800"/>
            <a:ext cx="792163" cy="730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9" name="Line 109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8243888" y="2636838"/>
            <a:ext cx="0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0" name="Line 110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5219700" y="4365625"/>
            <a:ext cx="647700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1" name="Line 111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H="1" flipV="1">
            <a:off x="5867400" y="4365625"/>
            <a:ext cx="576263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2" name="Line 112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7019925" y="2060575"/>
            <a:ext cx="647700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3" name="Line 113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 flipH="1" flipV="1">
            <a:off x="7596188" y="2060575"/>
            <a:ext cx="647700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4" name="Text Box 114"/>
          <p:cNvSpPr txBox="1"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5938838" y="35734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…</a:t>
            </a:r>
          </a:p>
        </p:txBody>
      </p:sp>
      <p:sp>
        <p:nvSpPr>
          <p:cNvPr id="824435" name="Text Box 115"/>
          <p:cNvSpPr txBox="1">
            <a:spLocks noChangeArrowheads="1"/>
          </p:cNvSpPr>
          <p:nvPr>
            <p:custDataLst>
              <p:tags r:id="rId113"/>
            </p:custDataLst>
          </p:nvPr>
        </p:nvSpPr>
        <p:spPr bwMode="auto">
          <a:xfrm>
            <a:off x="7739063" y="36449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…</a:t>
            </a:r>
          </a:p>
        </p:txBody>
      </p:sp>
      <p:sp>
        <p:nvSpPr>
          <p:cNvPr id="116" name="Text Box 54"/>
          <p:cNvSpPr txBox="1">
            <a:spLocks noChangeArrowheads="1"/>
          </p:cNvSpPr>
          <p:nvPr/>
        </p:nvSpPr>
        <p:spPr bwMode="auto">
          <a:xfrm>
            <a:off x="6965638" y="5950334"/>
            <a:ext cx="1944446" cy="354925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* 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aufgeschoben</a:t>
            </a:r>
            <a:endParaRPr lang="en-US" sz="160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18" y="115441"/>
            <a:ext cx="7942262" cy="435600"/>
          </a:xfrm>
        </p:spPr>
        <p:txBody>
          <a:bodyPr/>
          <a:lstStyle/>
          <a:p>
            <a:pPr eaLnBrk="1" hangingPunct="1"/>
            <a:r>
              <a:rPr lang="de-DE" dirty="0" smtClean="0"/>
              <a:t>Mögliche Ansätze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3525" indent="-263525" eaLnBrk="1" hangingPunct="1">
              <a:lnSpc>
                <a:spcPct val="90000"/>
              </a:lnSpc>
            </a:pPr>
            <a:r>
              <a:rPr lang="de-DE" dirty="0" smtClean="0"/>
              <a:t>1. Den Code duplizieren, von Hand oder mit Hilfe eines Makroprozessors.</a:t>
            </a:r>
          </a:p>
          <a:p>
            <a:pPr marL="263525" indent="-263525" eaLnBrk="1" hangingPunct="1">
              <a:lnSpc>
                <a:spcPct val="90000"/>
              </a:lnSpc>
            </a:pPr>
            <a:endParaRPr lang="de-DE" dirty="0" smtClean="0"/>
          </a:p>
          <a:p>
            <a:pPr marL="263525" indent="-263525" eaLnBrk="1" hangingPunct="1">
              <a:lnSpc>
                <a:spcPct val="90000"/>
              </a:lnSpc>
            </a:pPr>
            <a:r>
              <a:rPr lang="de-DE" dirty="0" smtClean="0"/>
              <a:t>2. Bis zur Laufzeit warten; falls die Typen nicht passen, werfe eine Laufzeitausnahme. (Smalltalk)</a:t>
            </a:r>
          </a:p>
          <a:p>
            <a:pPr marL="263525" indent="-263525" eaLnBrk="1" hangingPunct="1">
              <a:lnSpc>
                <a:spcPct val="90000"/>
              </a:lnSpc>
            </a:pPr>
            <a:endParaRPr lang="de-DE" dirty="0" smtClean="0"/>
          </a:p>
          <a:p>
            <a:pPr marL="263525" indent="-263525" eaLnBrk="1" hangingPunct="1">
              <a:lnSpc>
                <a:spcPct val="90000"/>
              </a:lnSpc>
            </a:pPr>
            <a:r>
              <a:rPr lang="de-DE" dirty="0" smtClean="0"/>
              <a:t>3. Konvertieren („</a:t>
            </a:r>
            <a:r>
              <a:rPr lang="de-DE" dirty="0" err="1" smtClean="0"/>
              <a:t>cast</a:t>
            </a:r>
            <a:r>
              <a:rPr lang="de-DE" dirty="0" smtClean="0"/>
              <a:t>“) aller Werte zu einem universalen Typ, wie z.B. „</a:t>
            </a:r>
            <a:r>
              <a:rPr lang="de-DE" dirty="0" err="1" smtClean="0"/>
              <a:t>Void</a:t>
            </a:r>
            <a:r>
              <a:rPr lang="de-DE" dirty="0" smtClean="0"/>
              <a:t>-Zeiger“ in C.</a:t>
            </a:r>
          </a:p>
          <a:p>
            <a:pPr marL="263525" indent="-263525" eaLnBrk="1" hangingPunct="1">
              <a:lnSpc>
                <a:spcPct val="90000"/>
              </a:lnSpc>
            </a:pPr>
            <a:endParaRPr lang="de-DE" dirty="0" smtClean="0"/>
          </a:p>
          <a:p>
            <a:pPr marL="263525" indent="-263525" eaLnBrk="1" hangingPunct="1">
              <a:lnSpc>
                <a:spcPct val="90000"/>
              </a:lnSpc>
            </a:pPr>
            <a:r>
              <a:rPr lang="de-DE" dirty="0" smtClean="0"/>
              <a:t>4. Parametrisieren der Klasse, indem ein expliziter Name </a:t>
            </a:r>
            <a:r>
              <a:rPr lang="de-DE" i="1" dirty="0" smtClean="0">
                <a:solidFill>
                  <a:srgbClr val="990000"/>
                </a:solidFill>
              </a:rPr>
              <a:t>G</a:t>
            </a:r>
            <a:r>
              <a:rPr lang="de-DE" dirty="0" smtClean="0"/>
              <a:t> für den Typ der Containerelemente angegeben wird. Dies ist der Ansatz von Eiffel. Auch die neusten Versionen von Java, .NET und andere Sprachen verwenden diesen Ansatz.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Eine Anwendung: </a:t>
            </a:r>
            <a:r>
              <a:rPr lang="de-DE" dirty="0" err="1" smtClean="0"/>
              <a:t>Undo</a:t>
            </a:r>
            <a:r>
              <a:rPr lang="de-DE" dirty="0" smtClean="0"/>
              <a:t>/</a:t>
            </a:r>
            <a:r>
              <a:rPr lang="de-DE" dirty="0" err="1" smtClean="0"/>
              <a:t>Redo</a:t>
            </a:r>
            <a:endParaRPr lang="de-DE" dirty="0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Dieses Beispiel nutzt wiederum mächtige polymorphe Datenstrukturen</a:t>
            </a:r>
          </a:p>
          <a:p>
            <a:r>
              <a:rPr lang="de-DE" dirty="0" smtClean="0"/>
              <a:t>Wir werden nun nur eine Skizze sehen, die Details werden in der Lektion über Agenten besprochen.</a:t>
            </a:r>
          </a:p>
          <a:p>
            <a:endParaRPr lang="de-DE" dirty="0" smtClean="0"/>
          </a:p>
          <a:p>
            <a:r>
              <a:rPr lang="de-DE" dirty="0" smtClean="0"/>
              <a:t>Referenzen:</a:t>
            </a:r>
          </a:p>
          <a:p>
            <a:endParaRPr lang="de-DE" dirty="0" smtClean="0"/>
          </a:p>
          <a:p>
            <a:pPr lvl="1"/>
            <a:r>
              <a:rPr lang="de-DE" dirty="0" smtClean="0"/>
              <a:t>Kapitel 21 in </a:t>
            </a:r>
            <a:r>
              <a:rPr lang="de-DE" dirty="0" err="1" smtClean="0">
                <a:solidFill>
                  <a:srgbClr val="A50021"/>
                </a:solidFill>
              </a:rPr>
              <a:t>Object-Oriented</a:t>
            </a:r>
            <a:r>
              <a:rPr lang="de-DE" dirty="0" smtClean="0">
                <a:solidFill>
                  <a:srgbClr val="A50021"/>
                </a:solidFill>
              </a:rPr>
              <a:t> Software Construction</a:t>
            </a:r>
            <a:r>
              <a:rPr lang="de-DE" dirty="0" smtClean="0"/>
              <a:t>, </a:t>
            </a:r>
            <a:r>
              <a:rPr lang="de-DE" dirty="0" err="1" smtClean="0"/>
              <a:t>Prentice</a:t>
            </a:r>
            <a:r>
              <a:rPr lang="de-DE" dirty="0" smtClean="0"/>
              <a:t> Hall, 1997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Erich Gamma et al., </a:t>
            </a:r>
            <a:r>
              <a:rPr lang="de-DE" i="1" dirty="0" smtClean="0">
                <a:solidFill>
                  <a:srgbClr val="A50021"/>
                </a:solidFill>
              </a:rPr>
              <a:t>Design Patterns</a:t>
            </a:r>
            <a:r>
              <a:rPr lang="de-DE" i="1" dirty="0" smtClean="0">
                <a:solidFill>
                  <a:srgbClr val="CC0000"/>
                </a:solidFill>
              </a:rPr>
              <a:t>,</a:t>
            </a:r>
            <a:r>
              <a:rPr lang="de-DE" dirty="0" smtClean="0"/>
              <a:t> Addison –Wesley, 1995: “Command </a:t>
            </a:r>
            <a:r>
              <a:rPr lang="de-DE" dirty="0" err="1" smtClean="0"/>
              <a:t>pattern</a:t>
            </a:r>
            <a:r>
              <a:rPr lang="de-DE" dirty="0" smtClean="0"/>
              <a:t>”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Problemstellung</a:t>
            </a:r>
            <a:endParaRPr lang="de-DE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Dem Benutzer eines interaktiven Systems die Möglichkeit geben, die letzte Aktion rückgängig zu machen.</a:t>
            </a:r>
          </a:p>
          <a:p>
            <a:endParaRPr lang="de-DE" dirty="0" smtClean="0"/>
          </a:p>
          <a:p>
            <a:r>
              <a:rPr lang="de-DE" dirty="0" smtClean="0"/>
              <a:t>Bekannt als “</a:t>
            </a:r>
            <a:r>
              <a:rPr lang="de-DE" b="1" dirty="0" err="1" smtClean="0">
                <a:solidFill>
                  <a:srgbClr val="990000"/>
                </a:solidFill>
              </a:rPr>
              <a:t>Control</a:t>
            </a:r>
            <a:r>
              <a:rPr lang="de-DE" b="1" dirty="0" smtClean="0">
                <a:solidFill>
                  <a:srgbClr val="990000"/>
                </a:solidFill>
              </a:rPr>
              <a:t>-Z</a:t>
            </a:r>
            <a:r>
              <a:rPr lang="de-DE" dirty="0" smtClean="0"/>
              <a:t>”</a:t>
            </a:r>
          </a:p>
          <a:p>
            <a:endParaRPr lang="de-DE" dirty="0" smtClean="0"/>
          </a:p>
          <a:p>
            <a:r>
              <a:rPr lang="de-DE" dirty="0" smtClean="0"/>
              <a:t>Soll mehrstufiges rückgängig Machen (“</a:t>
            </a:r>
            <a:r>
              <a:rPr lang="de-DE" b="1" dirty="0" err="1" smtClean="0">
                <a:solidFill>
                  <a:srgbClr val="990000"/>
                </a:solidFill>
              </a:rPr>
              <a:t>Control-Z</a:t>
            </a:r>
            <a:r>
              <a:rPr lang="de-DE" dirty="0" smtClean="0"/>
              <a:t>”) und Wiederholen (“</a:t>
            </a:r>
            <a:r>
              <a:rPr lang="de-DE" b="1" dirty="0" err="1" smtClean="0">
                <a:solidFill>
                  <a:srgbClr val="990000"/>
                </a:solidFill>
              </a:rPr>
              <a:t>Control-Y</a:t>
            </a:r>
            <a:r>
              <a:rPr lang="de-DE" dirty="0" smtClean="0"/>
              <a:t>”) ohne Limitierung unterstützen, </a:t>
            </a:r>
            <a:r>
              <a:rPr lang="de-DE" dirty="0" err="1" smtClean="0"/>
              <a:t>ausser</a:t>
            </a:r>
            <a:r>
              <a:rPr lang="de-DE" dirty="0" smtClean="0"/>
              <a:t> der Benutzer gibt eine maximale Tiefe an.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In unserem Beispiel: Ein Texteditor</a:t>
            </a:r>
            <a:endParaRPr lang="de-DE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 smtClean="0"/>
              <a:t>Begriff der „aktuellen Zeile“ mit folgenden Befehlen:</a:t>
            </a:r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 lvl="1"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Löschen</a:t>
            </a:r>
            <a:r>
              <a:rPr lang="de-DE" dirty="0" smtClean="0"/>
              <a:t> der aktuellen Zeile</a:t>
            </a:r>
          </a:p>
          <a:p>
            <a:pPr lvl="1"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Ersetzen</a:t>
            </a:r>
            <a:r>
              <a:rPr lang="de-DE" dirty="0" smtClean="0"/>
              <a:t> der aktuellen Zeile mit einer anderen</a:t>
            </a:r>
          </a:p>
          <a:p>
            <a:pPr lvl="1"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Einfügen</a:t>
            </a:r>
            <a:r>
              <a:rPr lang="de-DE" dirty="0" smtClean="0"/>
              <a:t> einer Zeile vor der aktuellen Position</a:t>
            </a:r>
          </a:p>
          <a:p>
            <a:pPr lvl="1"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Vertauschen</a:t>
            </a:r>
            <a:r>
              <a:rPr lang="de-DE" dirty="0" smtClean="0"/>
              <a:t> der aktuellen Zeile mit der nächsten (falls vorhanden)</a:t>
            </a:r>
          </a:p>
          <a:p>
            <a:pPr lvl="1">
              <a:lnSpc>
                <a:spcPct val="90000"/>
              </a:lnSpc>
            </a:pPr>
            <a:r>
              <a:rPr lang="de-DE" dirty="0" smtClean="0"/>
              <a:t>„Globales Suchen und Ersetzen“  (fortan </a:t>
            </a:r>
            <a:r>
              <a:rPr lang="de-DE" dirty="0" smtClean="0">
                <a:solidFill>
                  <a:srgbClr val="990000"/>
                </a:solidFill>
              </a:rPr>
              <a:t>GSE</a:t>
            </a:r>
            <a:r>
              <a:rPr lang="de-DE" dirty="0" smtClean="0"/>
              <a:t>): Jedes Auftreten einer gewissen Zeichenkette durch eine andere ersetzen.</a:t>
            </a:r>
          </a:p>
          <a:p>
            <a:pPr lvl="1">
              <a:lnSpc>
                <a:spcPct val="90000"/>
              </a:lnSpc>
            </a:pPr>
            <a:r>
              <a:rPr lang="de-DE" dirty="0" smtClean="0"/>
              <a:t> ...</a:t>
            </a:r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dirty="0" smtClean="0"/>
              <a:t>Der Einfachheit halber nutzen wir eine Zeilen-orientierte Ansicht, aber die Diskussion kann auch auf kompliziertere Ansichten angewendet werden.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Eine einfache Lösung</a:t>
            </a:r>
            <a:endParaRPr lang="de-DE" dirty="0"/>
          </a:p>
        </p:txBody>
      </p:sp>
      <p:sp>
        <p:nvSpPr>
          <p:cNvPr id="167939" name="AutoShap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268413"/>
            <a:ext cx="8713787" cy="2879725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>
            <a:solidFill>
              <a:srgbClr val="990000"/>
            </a:solidFill>
            <a:round/>
            <a:headEnd type="none" w="med" len="med"/>
            <a:tailEnd type="none" w="med" len="med"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r>
              <a:rPr lang="de-DE" dirty="0" smtClean="0"/>
              <a:t>Sichern des gesamten Zustandes vor jeder Operation.</a:t>
            </a:r>
          </a:p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</a:t>
            </a:r>
            <a:r>
              <a:rPr lang="de-DE" dirty="0" smtClean="0">
                <a:solidFill>
                  <a:srgbClr val="990000"/>
                </a:solidFill>
              </a:rPr>
              <a:t>Im Beispiel: Der Text, der bearbeitet wird 			und die aktuelle Position im Text.</a:t>
            </a:r>
          </a:p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endParaRPr lang="de-DE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r>
              <a:rPr lang="de-DE" dirty="0" smtClean="0"/>
              <a:t>Wenn der Benutzer ein „</a:t>
            </a:r>
            <a:r>
              <a:rPr lang="de-DE" dirty="0" err="1" smtClean="0">
                <a:solidFill>
                  <a:srgbClr val="990000"/>
                </a:solidFill>
              </a:rPr>
              <a:t>Undo</a:t>
            </a:r>
            <a:r>
              <a:rPr lang="de-DE" dirty="0" smtClean="0"/>
              <a:t>“ verlangt, stelle den zuletzt gesicherten Zustand wieder her.</a:t>
            </a:r>
            <a:endParaRPr lang="de-DE" dirty="0"/>
          </a:p>
        </p:txBody>
      </p:sp>
      <p:sp>
        <p:nvSpPr>
          <p:cNvPr id="16794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5275" y="4606925"/>
            <a:ext cx="8240713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DE" sz="2400" dirty="0" smtClean="0">
                <a:latin typeface="Comic Sans MS" pitchFamily="66" charset="0"/>
              </a:rPr>
              <a:t>Aber: </a:t>
            </a:r>
            <a:r>
              <a:rPr lang="de-DE" dirty="0" smtClean="0"/>
              <a:t>Verschwendung von Ressource, insbesondere Speicherplatz.</a:t>
            </a:r>
            <a:endParaRPr lang="de-DE" sz="24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DE" sz="2400" dirty="0" smtClean="0">
              <a:solidFill>
                <a:srgbClr val="A50021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DE" sz="2400" dirty="0" smtClean="0">
                <a:solidFill>
                  <a:srgbClr val="990000"/>
                </a:solidFill>
                <a:latin typeface="Comic Sans MS" pitchFamily="66" charset="0"/>
              </a:rPr>
              <a:t>Intuition</a:t>
            </a:r>
            <a:r>
              <a:rPr lang="de-DE" sz="2400" dirty="0" smtClean="0">
                <a:latin typeface="Comic Sans MS" pitchFamily="66" charset="0"/>
              </a:rPr>
              <a:t>: Sichere nur die Änderungen (</a:t>
            </a:r>
            <a:r>
              <a:rPr lang="de-DE" sz="2400" dirty="0" err="1" smtClean="0">
                <a:latin typeface="Comic Sans MS" pitchFamily="66" charset="0"/>
              </a:rPr>
              <a:t>diff</a:t>
            </a:r>
            <a:r>
              <a:rPr lang="de-DE" sz="2400" dirty="0" smtClean="0">
                <a:latin typeface="Comic Sans MS" pitchFamily="66" charset="0"/>
              </a:rPr>
              <a:t>) zwischen zwei Zuständen.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„Geschichte“ einer Sitzung speichern</a:t>
            </a:r>
            <a:endParaRPr lang="de-DE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Die Geschichte-Liste:</a:t>
            </a:r>
            <a:endParaRPr lang="de-DE" dirty="0"/>
          </a:p>
        </p:txBody>
      </p:sp>
      <p:sp>
        <p:nvSpPr>
          <p:cNvPr id="111639" name="Text Box 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953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</a:rPr>
              <a:t>history</a:t>
            </a:r>
            <a:r>
              <a:rPr lang="en-US" i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: </a:t>
            </a: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</a:rPr>
              <a:t>TWO_WAY_LIST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[</a:t>
            </a: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BEFEHL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]</a:t>
            </a:r>
            <a:endParaRPr lang="en-US" sz="2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11643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3038" y="2954338"/>
            <a:ext cx="87503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4" name="AutoShap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3113" y="2625725"/>
            <a:ext cx="1401762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5" name="AutoShape 2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26063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6" name="AutoShape 3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69125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7" name="AutoShape 3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84588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8" name="AutoShape 3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225" y="2625725"/>
            <a:ext cx="1401763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9" name="Text Box 3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97300" y="2732088"/>
            <a:ext cx="1274430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Löschung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0" name="Text Box 3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31933" y="2704479"/>
            <a:ext cx="1737908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Austauschen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1" name="AutoShape 3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8165" y="2719388"/>
            <a:ext cx="1451897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Einfügung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2" name="AutoShape 3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68513" y="2717800"/>
            <a:ext cx="1429599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Einfügung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3" name="AutoShape 3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54009" y="2717800"/>
            <a:ext cx="1440195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Einfügung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4" name="Text Box 3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0512" y="3533775"/>
            <a:ext cx="1243087" cy="4270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008000"/>
                </a:solidFill>
              </a:rPr>
              <a:t>alt</a:t>
            </a:r>
            <a:endParaRPr lang="en-US" sz="2200" i="1" dirty="0">
              <a:solidFill>
                <a:srgbClr val="008000"/>
              </a:solidFill>
            </a:endParaRPr>
          </a:p>
        </p:txBody>
      </p:sp>
      <p:sp>
        <p:nvSpPr>
          <p:cNvPr id="111655" name="Text Box 3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2307" y="3409175"/>
            <a:ext cx="1962630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008000"/>
                </a:solidFill>
              </a:rPr>
              <a:t>Am </a:t>
            </a:r>
            <a:r>
              <a:rPr lang="en-US" sz="2200" i="1" dirty="0" err="1" smtClean="0">
                <a:solidFill>
                  <a:srgbClr val="008000"/>
                </a:solidFill>
              </a:rPr>
              <a:t>Neusten</a:t>
            </a:r>
            <a:endParaRPr lang="en-US" sz="2200" i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Was ist ein “Befehl” (</a:t>
            </a:r>
            <a:r>
              <a:rPr lang="de-DE" i="1" dirty="0" smtClean="0">
                <a:solidFill>
                  <a:srgbClr val="C00000"/>
                </a:solidFill>
              </a:rPr>
              <a:t>Command</a:t>
            </a:r>
            <a:r>
              <a:rPr lang="de-DE" dirty="0" smtClean="0"/>
              <a:t>) -Objekt?</a:t>
            </a:r>
            <a:endParaRPr lang="de-DE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268413"/>
            <a:ext cx="8713787" cy="2290762"/>
          </a:xfrm>
        </p:spPr>
        <p:txBody>
          <a:bodyPr/>
          <a:lstStyle/>
          <a:p>
            <a:r>
              <a:rPr lang="de-DE" dirty="0" smtClean="0"/>
              <a:t>Ein Befehl-Objekt beinhaltet genügend Informationen über eine Ausführung eines Befehls durch den Benutzer, um</a:t>
            </a:r>
          </a:p>
          <a:p>
            <a:endParaRPr lang="de-DE" dirty="0" smtClean="0"/>
          </a:p>
          <a:p>
            <a:pPr lvl="1"/>
            <a:r>
              <a:rPr lang="de-DE" dirty="0" smtClean="0"/>
              <a:t>den Befehl </a:t>
            </a:r>
            <a:r>
              <a:rPr lang="de-DE" dirty="0" smtClean="0">
                <a:solidFill>
                  <a:srgbClr val="990000"/>
                </a:solidFill>
              </a:rPr>
              <a:t>auszuführen</a:t>
            </a:r>
          </a:p>
          <a:p>
            <a:pPr lvl="1"/>
            <a:r>
              <a:rPr lang="de-DE" dirty="0" smtClean="0"/>
              <a:t>den Befehl </a:t>
            </a:r>
            <a:r>
              <a:rPr lang="de-DE" dirty="0" smtClean="0">
                <a:solidFill>
                  <a:srgbClr val="990000"/>
                </a:solidFill>
              </a:rPr>
              <a:t>rückgängig</a:t>
            </a:r>
            <a:r>
              <a:rPr lang="de-DE" dirty="0" smtClean="0"/>
              <a:t> zu machen</a:t>
            </a:r>
            <a:endParaRPr lang="de-DE" dirty="0"/>
          </a:p>
        </p:txBody>
      </p:sp>
      <p:sp>
        <p:nvSpPr>
          <p:cNvPr id="112644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1625" y="3730625"/>
            <a:ext cx="7826375" cy="1736646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Comic Sans MS" pitchFamily="66" charset="0"/>
              </a:rPr>
              <a:t>Beispiel</a:t>
            </a:r>
            <a:r>
              <a:rPr lang="en-US" sz="2400" dirty="0" smtClean="0">
                <a:latin typeface="Comic Sans MS" pitchFamily="66" charset="0"/>
              </a:rPr>
              <a:t>: In </a:t>
            </a:r>
            <a:r>
              <a:rPr lang="en-US" sz="2400" dirty="0" err="1" smtClean="0">
                <a:latin typeface="Comic Sans MS" pitchFamily="66" charset="0"/>
              </a:rPr>
              <a:t>einem</a:t>
            </a:r>
            <a:r>
              <a:rPr lang="en-US" sz="2400" dirty="0" smtClean="0">
                <a:latin typeface="Comic Sans MS" pitchFamily="66" charset="0"/>
              </a:rPr>
              <a:t> “</a:t>
            </a:r>
            <a:r>
              <a:rPr lang="en-US" b="1" dirty="0" err="1" smtClean="0">
                <a:solidFill>
                  <a:srgbClr val="990000"/>
                </a:solidFill>
              </a:rPr>
              <a:t>Löschungs</a:t>
            </a:r>
            <a:r>
              <a:rPr lang="en-US" dirty="0" smtClean="0"/>
              <a:t>”-</a:t>
            </a:r>
            <a:r>
              <a:rPr lang="en-US" dirty="0" err="1" smtClean="0"/>
              <a:t>Objekt</a:t>
            </a:r>
            <a:r>
              <a:rPr lang="en-US" dirty="0" smtClean="0"/>
              <a:t> </a:t>
            </a:r>
            <a:r>
              <a:rPr lang="en-US" dirty="0" err="1" smtClean="0"/>
              <a:t>brauchen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:</a:t>
            </a:r>
            <a:endParaRPr lang="en-US" sz="2400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Die Position </a:t>
            </a:r>
            <a:r>
              <a:rPr lang="en-US" sz="2400" dirty="0" err="1" smtClean="0">
                <a:latin typeface="Comic Sans MS" pitchFamily="66" charset="0"/>
              </a:rPr>
              <a:t>der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zu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löschenden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dirty="0" err="1" smtClean="0"/>
              <a:t>Zeile</a:t>
            </a:r>
            <a:endParaRPr lang="en-US" sz="2400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Inhalt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dieser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Zeile</a:t>
            </a:r>
            <a:r>
              <a:rPr lang="en-US" sz="2400" dirty="0" smtClean="0">
                <a:latin typeface="Comic Sans MS" pitchFamily="66" charset="0"/>
              </a:rPr>
              <a:t>!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Allgemeiner Begriff eines Befehls</a:t>
            </a:r>
            <a:endParaRPr lang="de-DE" dirty="0"/>
          </a:p>
        </p:txBody>
      </p:sp>
      <p:sp>
        <p:nvSpPr>
          <p:cNvPr id="22221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3675" y="1022350"/>
            <a:ext cx="164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deferred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51000" y="102235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class</a:t>
            </a:r>
          </a:p>
        </p:txBody>
      </p:sp>
      <p:sp>
        <p:nvSpPr>
          <p:cNvPr id="22221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49538" y="1022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BEFEHL</a:t>
            </a:r>
            <a:endParaRPr lang="en-US" sz="2400" i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221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622800" y="1020763"/>
            <a:ext cx="153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feature</a:t>
            </a:r>
          </a:p>
        </p:txBody>
      </p:sp>
      <p:sp>
        <p:nvSpPr>
          <p:cNvPr id="222215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5963" y="2319338"/>
            <a:ext cx="8104187" cy="68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	    </a:t>
            </a:r>
            <a:r>
              <a:rPr lang="en-US" sz="2400" dirty="0">
                <a:solidFill>
                  <a:srgbClr val="A50021"/>
                </a:solidFill>
                <a:latin typeface="Comic Sans MS" pitchFamily="66" charset="0"/>
              </a:rPr>
              <a:t>-- </a:t>
            </a:r>
            <a:r>
              <a:rPr lang="de-DE" sz="2400" dirty="0" smtClean="0">
                <a:solidFill>
                  <a:srgbClr val="A50021"/>
                </a:solidFill>
                <a:latin typeface="Comic Sans MS" pitchFamily="66" charset="0"/>
              </a:rPr>
              <a:t>Eine Ausführung des Befehls ausführen.</a:t>
            </a:r>
            <a:endParaRPr lang="de-DE" sz="2400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22216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5963" y="4481513"/>
            <a:ext cx="8248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</a:rPr>
              <a:t>undo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  <a:p>
            <a:pPr>
              <a:lnSpc>
                <a:spcPct val="1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	  </a:t>
            </a:r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de-DE" sz="2400" dirty="0" smtClean="0">
                <a:solidFill>
                  <a:srgbClr val="A50021"/>
                </a:solidFill>
                <a:latin typeface="Comic Sans MS" pitchFamily="66" charset="0"/>
              </a:rPr>
              <a:t>-- Eine frühere Ausführung des Befehls</a:t>
            </a:r>
          </a:p>
          <a:p>
            <a:pPr>
              <a:lnSpc>
                <a:spcPct val="10000"/>
              </a:lnSpc>
              <a:spcBef>
                <a:spcPct val="50000"/>
              </a:spcBef>
            </a:pPr>
            <a:r>
              <a:rPr lang="de-DE" dirty="0" smtClean="0">
                <a:solidFill>
                  <a:srgbClr val="A50021"/>
                </a:solidFill>
              </a:rPr>
              <a:t>	    --</a:t>
            </a:r>
            <a:r>
              <a:rPr lang="de-DE" sz="2400" dirty="0" smtClean="0">
                <a:solidFill>
                  <a:srgbClr val="A50021"/>
                </a:solidFill>
                <a:latin typeface="Comic Sans MS" pitchFamily="66" charset="0"/>
              </a:rPr>
              <a:t> rückgängig machen</a:t>
            </a:r>
            <a:endParaRPr lang="de-DE" sz="2400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2221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0988" y="637894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22221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403350" y="3141663"/>
            <a:ext cx="45720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deferred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Comic Sans MS" pitchFamily="66" charset="0"/>
              </a:rPr>
              <a:t>: </a:t>
            </a:r>
            <a:r>
              <a:rPr lang="en-US" sz="2400" i="1">
                <a:solidFill>
                  <a:schemeClr val="bg1"/>
                </a:solidFill>
                <a:latin typeface="Comic Sans MS" pitchFamily="66" charset="0"/>
              </a:rPr>
              <a:t>done</a:t>
            </a:r>
            <a:r>
              <a:rPr lang="en-US" sz="240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US" sz="240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22221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455738" y="5870940"/>
            <a:ext cx="29718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deferred</a:t>
            </a:r>
            <a:br>
              <a:rPr lang="en-US" sz="2400" b="1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222220" name="AutoShap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5488" y="1497013"/>
            <a:ext cx="7845425" cy="837676"/>
          </a:xfrm>
          <a:prstGeom prst="roundRect">
            <a:avLst>
              <a:gd name="adj" fmla="val 16667"/>
            </a:avLst>
          </a:prstGeom>
          <a:solidFill>
            <a:srgbClr val="99FF99">
              <a:alpha val="72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</a:rPr>
              <a:t>done: BOOLEAN </a:t>
            </a:r>
            <a:r>
              <a:rPr lang="en-US" sz="2400" b="1" dirty="0">
                <a:solidFill>
                  <a:srgbClr val="3333FF"/>
                </a:solidFill>
                <a:latin typeface="Comic Sans MS" pitchFamily="66" charset="0"/>
              </a:rPr>
              <a:t/>
            </a:r>
            <a:br>
              <a:rPr lang="en-US" sz="2400" b="1" dirty="0">
                <a:solidFill>
                  <a:srgbClr val="3333FF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	   </a:t>
            </a:r>
            <a:r>
              <a:rPr lang="en-US" sz="2400" dirty="0">
                <a:solidFill>
                  <a:srgbClr val="A50021"/>
                </a:solidFill>
                <a:latin typeface="Comic Sans MS" pitchFamily="66" charset="0"/>
              </a:rPr>
              <a:t>-- </a:t>
            </a:r>
            <a:r>
              <a:rPr lang="de-DE" sz="2400" dirty="0" smtClean="0">
                <a:solidFill>
                  <a:srgbClr val="A50021"/>
                </a:solidFill>
                <a:latin typeface="Comic Sans MS" pitchFamily="66" charset="0"/>
              </a:rPr>
              <a:t>Wurde dieser Befehl ausgef</a:t>
            </a:r>
            <a:r>
              <a:rPr lang="de-DE" dirty="0" smtClean="0">
                <a:solidFill>
                  <a:srgbClr val="A50021"/>
                </a:solidFill>
              </a:rPr>
              <a:t>ührt</a:t>
            </a:r>
            <a:r>
              <a:rPr lang="de-DE" sz="2400" dirty="0" smtClean="0">
                <a:solidFill>
                  <a:srgbClr val="A50021"/>
                </a:solidFill>
                <a:latin typeface="Comic Sans MS" pitchFamily="66" charset="0"/>
              </a:rPr>
              <a:t>?</a:t>
            </a:r>
            <a:endParaRPr lang="de-DE" sz="2400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22221" name="AutoShap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76375" y="3500438"/>
            <a:ext cx="2971800" cy="649287"/>
          </a:xfrm>
          <a:prstGeom prst="roundRect">
            <a:avLst>
              <a:gd name="adj" fmla="val 16667"/>
            </a:avLst>
          </a:prstGeom>
          <a:solidFill>
            <a:srgbClr val="99FF99">
              <a:alpha val="72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ensure</a:t>
            </a:r>
            <a:b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    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already: 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</a:rPr>
              <a:t>done</a:t>
            </a:r>
            <a:endParaRPr lang="en-US" sz="2400" b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222222" name="AutoShap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593850" y="5305706"/>
            <a:ext cx="2952750" cy="577850"/>
          </a:xfrm>
          <a:prstGeom prst="roundRect">
            <a:avLst>
              <a:gd name="adj" fmla="val 16667"/>
            </a:avLst>
          </a:prstGeom>
          <a:solidFill>
            <a:srgbClr val="99FF99">
              <a:alpha val="72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require</a:t>
            </a:r>
            <a:b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    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already: 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</a:rPr>
              <a:t>done</a:t>
            </a:r>
            <a:endParaRPr lang="en-US" sz="2400" b="1" dirty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/>
      <p:bldP spid="222218" grpId="0"/>
      <p:bldP spid="222219" grpId="0"/>
      <p:bldP spid="222220" grpId="0" animBg="1"/>
      <p:bldP spid="222221" grpId="0" animBg="1"/>
      <p:bldP spid="222222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Befehl-Klassenhierarchie</a:t>
            </a:r>
            <a:endParaRPr lang="de-DE" dirty="0"/>
          </a:p>
        </p:txBody>
      </p:sp>
      <p:sp>
        <p:nvSpPr>
          <p:cNvPr id="224266" name="Line 1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4114800" y="2362200"/>
            <a:ext cx="714375" cy="8048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7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03438" y="1298575"/>
            <a:ext cx="14287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aseline="30000">
                <a:solidFill>
                  <a:srgbClr val="0000FF"/>
                </a:solidFill>
                <a:latin typeface="Comic Sans MS" pitchFamily="66" charset="0"/>
              </a:rPr>
              <a:t>*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*</a:t>
            </a:r>
            <a:endParaRPr lang="en-US" sz="2400" baseline="30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4268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600200" y="2362200"/>
            <a:ext cx="2286000" cy="7620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9" name="Line 1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4419600" y="2286000"/>
            <a:ext cx="2895600" cy="1219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0" name="Text Box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13600" y="3352800"/>
            <a:ext cx="116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224271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4419600"/>
            <a:ext cx="2286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400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line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 STRING</a:t>
            </a:r>
            <a:br>
              <a:rPr lang="en-US" sz="2000" i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index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 INTEGER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24272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57813" y="4343400"/>
            <a:ext cx="137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400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i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index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3" name="Oval 22"/>
          <p:cNvSpPr/>
          <p:nvPr/>
        </p:nvSpPr>
        <p:spPr>
          <a:xfrm>
            <a:off x="3023852" y="1481220"/>
            <a:ext cx="2173789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*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BEFEHL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57116" y="3205746"/>
            <a:ext cx="2173789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REMOVAL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697622" y="3229809"/>
            <a:ext cx="2286084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INSERTION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26" name="Text Box 54"/>
          <p:cNvSpPr txBox="1">
            <a:spLocks noChangeArrowheads="1"/>
          </p:cNvSpPr>
          <p:nvPr/>
        </p:nvSpPr>
        <p:spPr bwMode="auto">
          <a:xfrm>
            <a:off x="6901469" y="1282082"/>
            <a:ext cx="1997981" cy="742117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*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aufgeschoben</a:t>
            </a:r>
            <a:endParaRPr lang="en-US" sz="1600" dirty="0">
              <a:solidFill>
                <a:schemeClr val="accent2"/>
              </a:solidFill>
              <a:latin typeface="+mn-lt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+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wirksam</a:t>
            </a:r>
            <a:endParaRPr lang="en-US" sz="140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85863" y="5878513"/>
            <a:ext cx="4678362" cy="381000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79387" y="80513"/>
            <a:ext cx="8568373" cy="604837"/>
          </a:xfrm>
        </p:spPr>
        <p:txBody>
          <a:bodyPr/>
          <a:lstStyle/>
          <a:p>
            <a:r>
              <a:rPr lang="de-DE" sz="2500" dirty="0" smtClean="0"/>
              <a:t>Zugrundeliegende Klasse (Aus dem Geschäftsmodell)</a:t>
            </a:r>
            <a:endParaRPr lang="de-DE" sz="2500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57175" y="1114425"/>
            <a:ext cx="8494713" cy="4554538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b="1" dirty="0" err="1" smtClean="0">
                <a:solidFill>
                  <a:schemeClr val="accent2"/>
                </a:solidFill>
              </a:rPr>
              <a:t>class</a:t>
            </a:r>
            <a:r>
              <a:rPr lang="de-DE" sz="2000" i="1" dirty="0" smtClean="0">
                <a:solidFill>
                  <a:srgbClr val="0000FF"/>
                </a:solidFill>
              </a:rPr>
              <a:t> EDIT_CONTROLLER  </a:t>
            </a:r>
            <a:r>
              <a:rPr lang="de-DE" sz="2000" b="1" dirty="0" err="1" smtClean="0">
                <a:solidFill>
                  <a:schemeClr val="accent2"/>
                </a:solidFill>
              </a:rPr>
              <a:t>feature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endParaRPr lang="de-DE" b="1" dirty="0" smtClean="0">
              <a:solidFill>
                <a:schemeClr val="accent2"/>
              </a:solidFill>
            </a:endParaRPr>
          </a:p>
          <a:p>
            <a:pPr>
              <a:lnSpc>
                <a:spcPct val="50000"/>
              </a:lnSpc>
              <a:spcBef>
                <a:spcPct val="500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</a:t>
            </a:r>
            <a:r>
              <a:rPr lang="de-DE" sz="2000" i="1" dirty="0" err="1" smtClean="0">
                <a:solidFill>
                  <a:srgbClr val="0000FF"/>
                </a:solidFill>
              </a:rPr>
              <a:t>text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dirty="0" smtClean="0">
                <a:solidFill>
                  <a:srgbClr val="0000FF"/>
                </a:solidFill>
              </a:rPr>
              <a:t>: </a:t>
            </a:r>
            <a:r>
              <a:rPr lang="de-DE" sz="2000" i="1" dirty="0" smtClean="0">
                <a:solidFill>
                  <a:srgbClr val="0000FF"/>
                </a:solidFill>
              </a:rPr>
              <a:t>TWO_WAY_LIST </a:t>
            </a:r>
            <a:r>
              <a:rPr lang="de-DE" sz="2000" dirty="0" smtClean="0">
                <a:solidFill>
                  <a:srgbClr val="0000FF"/>
                </a:solidFill>
              </a:rPr>
              <a:t>[</a:t>
            </a:r>
            <a:r>
              <a:rPr lang="de-DE" sz="2000" i="1" dirty="0" smtClean="0">
                <a:solidFill>
                  <a:srgbClr val="0000FF"/>
                </a:solidFill>
              </a:rPr>
              <a:t>STRING</a:t>
            </a:r>
            <a:r>
              <a:rPr lang="de-DE" sz="2000" dirty="0" smtClean="0">
                <a:solidFill>
                  <a:srgbClr val="0000FF"/>
                </a:solidFill>
              </a:rPr>
              <a:t>]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endParaRPr lang="de-DE" sz="2000" dirty="0" smtClean="0">
              <a:solidFill>
                <a:srgbClr val="0000FF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</a:t>
            </a:r>
            <a:r>
              <a:rPr lang="de-DE" sz="2000" i="1" dirty="0" err="1" smtClean="0">
                <a:solidFill>
                  <a:srgbClr val="0000FF"/>
                </a:solidFill>
              </a:rPr>
              <a:t>remove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A50021"/>
                </a:solidFill>
              </a:rPr>
              <a:t>			-- Lösche Linie an aktueller Position.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</a:t>
            </a:r>
            <a:r>
              <a:rPr lang="de-DE" sz="2000" b="1" dirty="0" err="1" smtClean="0">
                <a:solidFill>
                  <a:schemeClr val="accent2"/>
                </a:solidFill>
              </a:rPr>
              <a:t>require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	</a:t>
            </a:r>
            <a:r>
              <a:rPr lang="de-DE" sz="2000" b="1" dirty="0" smtClean="0">
                <a:solidFill>
                  <a:schemeClr val="accent2"/>
                </a:solidFill>
              </a:rPr>
              <a:t>not</a:t>
            </a:r>
            <a:r>
              <a:rPr lang="de-DE" sz="2000" i="1" dirty="0" smtClean="0">
                <a:solidFill>
                  <a:srgbClr val="0000FF"/>
                </a:solidFill>
              </a:rPr>
              <a:t> off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		</a:t>
            </a:r>
            <a:r>
              <a:rPr lang="de-DE" sz="2000" i="1" dirty="0" err="1" smtClean="0">
                <a:solidFill>
                  <a:srgbClr val="0000FF"/>
                </a:solidFill>
              </a:rPr>
              <a:t>text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2000" i="1" dirty="0" err="1" smtClean="0">
                <a:solidFill>
                  <a:srgbClr val="0000FF"/>
                </a:solidFill>
              </a:rPr>
              <a:t>remove</a:t>
            </a:r>
            <a:endParaRPr lang="de-DE" sz="2000" i="1" dirty="0" smtClean="0">
              <a:solidFill>
                <a:srgbClr val="0000FF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</a:t>
            </a:r>
            <a:r>
              <a:rPr lang="de-DE" sz="2000" i="1" dirty="0" err="1" smtClean="0">
                <a:solidFill>
                  <a:srgbClr val="0000FF"/>
                </a:solidFill>
              </a:rPr>
              <a:t>put_right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dirty="0" smtClean="0">
                <a:solidFill>
                  <a:srgbClr val="0000FF"/>
                </a:solidFill>
              </a:rPr>
              <a:t>(</a:t>
            </a:r>
            <a:r>
              <a:rPr lang="de-DE" sz="2000" i="1" dirty="0" err="1" smtClean="0">
                <a:solidFill>
                  <a:srgbClr val="0000FF"/>
                </a:solidFill>
              </a:rPr>
              <a:t>line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dirty="0" smtClean="0">
                <a:solidFill>
                  <a:srgbClr val="0000FF"/>
                </a:solidFill>
              </a:rPr>
              <a:t>:</a:t>
            </a:r>
            <a:r>
              <a:rPr lang="de-DE" sz="2000" i="1" dirty="0" smtClean="0">
                <a:solidFill>
                  <a:srgbClr val="0000FF"/>
                </a:solidFill>
              </a:rPr>
              <a:t> STRING</a:t>
            </a:r>
            <a:r>
              <a:rPr lang="de-DE" sz="2000" dirty="0" smtClean="0">
                <a:solidFill>
                  <a:srgbClr val="0000FF"/>
                </a:solidFill>
              </a:rPr>
              <a:t>)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A50021"/>
                </a:solidFill>
              </a:rPr>
              <a:t>			-- Füge </a:t>
            </a:r>
            <a:r>
              <a:rPr lang="de-DE" sz="2000" i="1" dirty="0" err="1" smtClean="0">
                <a:solidFill>
                  <a:srgbClr val="0000FF"/>
                </a:solidFill>
              </a:rPr>
              <a:t>line</a:t>
            </a:r>
            <a:r>
              <a:rPr lang="de-DE" sz="2000" dirty="0" smtClean="0">
                <a:solidFill>
                  <a:srgbClr val="A50021"/>
                </a:solidFill>
              </a:rPr>
              <a:t> nach der aktuellen Position ein.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</a:t>
            </a:r>
            <a:r>
              <a:rPr lang="de-DE" sz="2000" b="1" dirty="0" err="1" smtClean="0">
                <a:solidFill>
                  <a:schemeClr val="accent2"/>
                </a:solidFill>
              </a:rPr>
              <a:t>require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	</a:t>
            </a:r>
            <a:r>
              <a:rPr lang="de-DE" sz="2000" b="1" dirty="0" smtClean="0">
                <a:solidFill>
                  <a:schemeClr val="accent2"/>
                </a:solidFill>
              </a:rPr>
              <a:t>not</a:t>
            </a:r>
            <a:r>
              <a:rPr lang="de-DE" sz="2000" i="1" dirty="0" smtClean="0">
                <a:solidFill>
                  <a:srgbClr val="0000FF"/>
                </a:solidFill>
              </a:rPr>
              <a:t> after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	</a:t>
            </a:r>
            <a:r>
              <a:rPr lang="de-DE" sz="2000" i="1" dirty="0" err="1" smtClean="0">
                <a:solidFill>
                  <a:srgbClr val="0000FF"/>
                </a:solidFill>
              </a:rPr>
              <a:t>text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2000" i="1" dirty="0" err="1" smtClean="0">
                <a:solidFill>
                  <a:srgbClr val="0000FF"/>
                </a:solidFill>
              </a:rPr>
              <a:t>put_right</a:t>
            </a:r>
            <a:r>
              <a:rPr lang="de-DE" sz="2000" i="1" dirty="0" smtClean="0">
                <a:solidFill>
                  <a:srgbClr val="0000FF"/>
                </a:solidFill>
              </a:rPr>
              <a:t> (</a:t>
            </a:r>
            <a:r>
              <a:rPr lang="de-DE" sz="2000" i="1" dirty="0" err="1" smtClean="0">
                <a:solidFill>
                  <a:srgbClr val="0000FF"/>
                </a:solidFill>
              </a:rPr>
              <a:t>line</a:t>
            </a:r>
            <a:r>
              <a:rPr lang="de-DE" sz="2000" i="1" dirty="0" smtClean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b="1" dirty="0" smtClean="0">
                <a:solidFill>
                  <a:schemeClr val="accent2"/>
                </a:solidFill>
              </a:rPr>
              <a:t>	</a:t>
            </a:r>
            <a:r>
              <a:rPr lang="de-DE" sz="2000" dirty="0" smtClean="0">
                <a:solidFill>
                  <a:srgbClr val="A50021"/>
                </a:solidFill>
              </a:rPr>
              <a:t>...  Auch: </a:t>
            </a:r>
            <a:r>
              <a:rPr lang="de-DE" sz="2000" i="1" dirty="0" smtClean="0">
                <a:solidFill>
                  <a:srgbClr val="0000FF"/>
                </a:solidFill>
              </a:rPr>
              <a:t>item, </a:t>
            </a:r>
            <a:r>
              <a:rPr lang="de-DE" sz="2000" i="1" dirty="0" err="1" smtClean="0">
                <a:solidFill>
                  <a:srgbClr val="0000FF"/>
                </a:solidFill>
              </a:rPr>
              <a:t>index</a:t>
            </a:r>
            <a:r>
              <a:rPr lang="de-DE" sz="2000" i="1" dirty="0" smtClean="0">
                <a:solidFill>
                  <a:srgbClr val="0000FF"/>
                </a:solidFill>
              </a:rPr>
              <a:t>, </a:t>
            </a:r>
            <a:r>
              <a:rPr lang="de-DE" sz="2000" i="1" dirty="0" err="1" smtClean="0">
                <a:solidFill>
                  <a:srgbClr val="0000FF"/>
                </a:solidFill>
              </a:rPr>
              <a:t>go_ith</a:t>
            </a:r>
            <a:r>
              <a:rPr lang="de-DE" sz="2000" i="1" dirty="0" smtClean="0">
                <a:solidFill>
                  <a:srgbClr val="0000FF"/>
                </a:solidFill>
              </a:rPr>
              <a:t>, </a:t>
            </a:r>
            <a:r>
              <a:rPr lang="de-DE" sz="2000" i="1" dirty="0" err="1" smtClean="0">
                <a:solidFill>
                  <a:srgbClr val="0000FF"/>
                </a:solidFill>
              </a:rPr>
              <a:t>put_left</a:t>
            </a:r>
            <a:r>
              <a:rPr lang="de-DE" sz="2000" dirty="0" smtClean="0">
                <a:solidFill>
                  <a:srgbClr val="A50021"/>
                </a:solidFill>
              </a:rPr>
              <a:t> ...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endParaRPr lang="de-DE" sz="2000" dirty="0" smtClean="0">
              <a:solidFill>
                <a:srgbClr val="A50021"/>
              </a:solidFill>
            </a:endParaRPr>
          </a:p>
          <a:p>
            <a:pPr>
              <a:lnSpc>
                <a:spcPct val="10000"/>
              </a:lnSpc>
              <a:spcBef>
                <a:spcPct val="5000"/>
              </a:spcBef>
            </a:pP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  <a:endParaRPr lang="de-DE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Eine Befehlsklasse (Skizze, ohne Verträge)</a:t>
            </a:r>
            <a:endParaRPr lang="de-DE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6725" y="1171575"/>
            <a:ext cx="8358188" cy="455453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b="1" dirty="0" smtClean="0">
                <a:solidFill>
                  <a:schemeClr val="accent2"/>
                </a:solidFill>
              </a:rPr>
              <a:t>class</a:t>
            </a:r>
            <a:r>
              <a:rPr lang="de-DE" sz="1800" i="1" dirty="0" smtClean="0">
                <a:solidFill>
                  <a:srgbClr val="0000FF"/>
                </a:solidFill>
              </a:rPr>
              <a:t> REMOVAL </a:t>
            </a:r>
            <a:r>
              <a:rPr lang="de-DE" sz="1800" b="1" dirty="0" smtClean="0">
                <a:solidFill>
                  <a:schemeClr val="accent2"/>
                </a:solidFill>
              </a:rPr>
              <a:t>inherit </a:t>
            </a:r>
            <a:r>
              <a:rPr lang="de-DE" sz="1800" i="1" dirty="0" smtClean="0">
                <a:solidFill>
                  <a:srgbClr val="0000FF"/>
                </a:solidFill>
              </a:rPr>
              <a:t>BEFEHL </a:t>
            </a:r>
            <a:r>
              <a:rPr lang="de-DE" sz="1800" b="1" dirty="0" smtClean="0">
                <a:solidFill>
                  <a:schemeClr val="accent2"/>
                </a:solidFill>
              </a:rPr>
              <a:t>feature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3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</a:t>
            </a:r>
            <a:r>
              <a:rPr lang="de-DE" sz="1800" i="1" dirty="0" err="1" smtClean="0">
                <a:solidFill>
                  <a:srgbClr val="0000FF"/>
                </a:solidFill>
              </a:rPr>
              <a:t>controller</a:t>
            </a:r>
            <a:r>
              <a:rPr lang="de-DE" sz="12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:</a:t>
            </a:r>
            <a:r>
              <a:rPr lang="de-DE" sz="1800" i="1" dirty="0" smtClean="0">
                <a:solidFill>
                  <a:srgbClr val="0000FF"/>
                </a:solidFill>
              </a:rPr>
              <a:t> EDIT_CONTROLLER</a:t>
            </a:r>
          </a:p>
          <a:p>
            <a:pPr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dirty="0" smtClean="0">
                <a:solidFill>
                  <a:srgbClr val="A50021"/>
                </a:solidFill>
              </a:rPr>
              <a:t>-- Zugriff zum Geschäftsmodell.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i="1" dirty="0" smtClean="0">
              <a:solidFill>
                <a:srgbClr val="0000FF"/>
              </a:solidFill>
            </a:endParaRPr>
          </a:p>
          <a:p>
            <a:pPr>
              <a:lnSpc>
                <a:spcPct val="4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</a:t>
            </a:r>
            <a:r>
              <a:rPr lang="de-DE" sz="1800" i="1" dirty="0" err="1" smtClean="0">
                <a:solidFill>
                  <a:srgbClr val="0000FF"/>
                </a:solidFill>
              </a:rPr>
              <a:t>line</a:t>
            </a:r>
            <a:r>
              <a:rPr lang="de-DE" sz="12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:</a:t>
            </a:r>
            <a:r>
              <a:rPr lang="de-DE" sz="1800" i="1" dirty="0" smtClean="0">
                <a:solidFill>
                  <a:srgbClr val="0000FF"/>
                </a:solidFill>
              </a:rPr>
              <a:t> STRING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dirty="0" smtClean="0">
                <a:solidFill>
                  <a:srgbClr val="A50021"/>
                </a:solidFill>
              </a:rPr>
              <a:t>-- Zu löschende Linie.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dirty="0" smtClean="0">
              <a:solidFill>
                <a:srgbClr val="A50021"/>
              </a:solidFill>
            </a:endParaRP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</a:t>
            </a:r>
            <a:r>
              <a:rPr lang="de-DE" sz="1800" i="1" dirty="0" err="1" smtClean="0">
                <a:solidFill>
                  <a:srgbClr val="0000FF"/>
                </a:solidFill>
              </a:rPr>
              <a:t>index</a:t>
            </a:r>
            <a:r>
              <a:rPr lang="de-DE" sz="12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:</a:t>
            </a:r>
            <a:r>
              <a:rPr lang="de-DE" sz="1800" i="1" dirty="0" smtClean="0">
                <a:solidFill>
                  <a:srgbClr val="0000FF"/>
                </a:solidFill>
              </a:rPr>
              <a:t> INTEGER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dirty="0" smtClean="0">
                <a:solidFill>
                  <a:srgbClr val="0000FF"/>
                </a:solidFill>
              </a:rPr>
              <a:t>			</a:t>
            </a:r>
            <a:r>
              <a:rPr lang="de-DE" sz="1800" dirty="0" smtClean="0">
                <a:solidFill>
                  <a:srgbClr val="A50021"/>
                </a:solidFill>
              </a:rPr>
              <a:t>-- Position der zu löschenden Linie.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dirty="0" smtClean="0">
              <a:solidFill>
                <a:srgbClr val="A5002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</a:t>
            </a:r>
            <a:r>
              <a:rPr lang="de-DE" sz="1800" i="1" dirty="0" err="1" smtClean="0">
                <a:solidFill>
                  <a:srgbClr val="0000FF"/>
                </a:solidFill>
              </a:rPr>
              <a:t>execute</a:t>
            </a: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dirty="0" smtClean="0">
                <a:solidFill>
                  <a:srgbClr val="A50021"/>
                </a:solidFill>
              </a:rPr>
              <a:t>			-- Lösche aktuelle Linie und speichere sie.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2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i="1" dirty="0" err="1" smtClean="0">
                <a:solidFill>
                  <a:srgbClr val="0000FF"/>
                </a:solidFill>
              </a:rPr>
              <a:t>line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:=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i="1" dirty="0" err="1" smtClean="0">
                <a:solidFill>
                  <a:srgbClr val="0000FF"/>
                </a:solidFill>
              </a:rPr>
              <a:t>controller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1800" i="1" dirty="0" err="1" smtClean="0">
                <a:solidFill>
                  <a:srgbClr val="0000FF"/>
                </a:solidFill>
              </a:rPr>
              <a:t>item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; </a:t>
            </a:r>
            <a:r>
              <a:rPr lang="de-DE" sz="1800" i="1" dirty="0" err="1" smtClean="0">
                <a:solidFill>
                  <a:srgbClr val="0000FF"/>
                </a:solidFill>
              </a:rPr>
              <a:t>index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:=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i="1" dirty="0" err="1" smtClean="0">
                <a:solidFill>
                  <a:srgbClr val="0000FF"/>
                </a:solidFill>
              </a:rPr>
              <a:t>controller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1800" i="1" dirty="0" err="1" smtClean="0">
                <a:solidFill>
                  <a:srgbClr val="0000FF"/>
                </a:solidFill>
              </a:rPr>
              <a:t>index</a:t>
            </a:r>
            <a:r>
              <a:rPr lang="de-DE" sz="1800" i="1" dirty="0" smtClean="0">
                <a:solidFill>
                  <a:srgbClr val="0000FF"/>
                </a:solidFill>
              </a:rPr>
              <a:t/>
            </a:r>
            <a:br>
              <a:rPr lang="de-DE" sz="1800" i="1" dirty="0" smtClean="0">
                <a:solidFill>
                  <a:srgbClr val="0000FF"/>
                </a:solidFill>
              </a:rPr>
            </a:br>
            <a:endParaRPr lang="de-DE" sz="1800" i="1" dirty="0" smtClean="0">
              <a:solidFill>
                <a:srgbClr val="0000FF"/>
              </a:solidFill>
            </a:endParaRP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i="1" dirty="0" err="1" smtClean="0">
                <a:solidFill>
                  <a:srgbClr val="0000FF"/>
                </a:solidFill>
              </a:rPr>
              <a:t>controller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1800" i="1" dirty="0" err="1" smtClean="0">
                <a:solidFill>
                  <a:srgbClr val="0000FF"/>
                </a:solidFill>
              </a:rPr>
              <a:t>remove</a:t>
            </a:r>
            <a:r>
              <a:rPr lang="de-DE" sz="1800" i="1" dirty="0" smtClean="0">
                <a:solidFill>
                  <a:srgbClr val="0000FF"/>
                </a:solidFill>
              </a:rPr>
              <a:t>    </a:t>
            </a:r>
            <a:r>
              <a:rPr lang="de-DE" sz="1800" dirty="0" smtClean="0">
                <a:solidFill>
                  <a:srgbClr val="0000FF"/>
                </a:solidFill>
              </a:rPr>
              <a:t>;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i="1" dirty="0" err="1" smtClean="0">
                <a:solidFill>
                  <a:srgbClr val="0000FF"/>
                </a:solidFill>
              </a:rPr>
              <a:t>done</a:t>
            </a:r>
            <a:r>
              <a:rPr lang="de-DE" sz="1800" i="1" dirty="0" smtClean="0">
                <a:solidFill>
                  <a:srgbClr val="0000FF"/>
                </a:solidFill>
              </a:rPr>
              <a:t> := True</a:t>
            </a:r>
          </a:p>
          <a:p>
            <a:pPr>
              <a:lnSpc>
                <a:spcPct val="6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</a:t>
            </a:r>
            <a:r>
              <a:rPr lang="de-DE" sz="1800" i="1" dirty="0" err="1" smtClean="0">
                <a:solidFill>
                  <a:srgbClr val="0000FF"/>
                </a:solidFill>
              </a:rPr>
              <a:t>undo</a:t>
            </a: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dirty="0" smtClean="0">
                <a:solidFill>
                  <a:srgbClr val="A50021"/>
                </a:solidFill>
              </a:rPr>
              <a:t>			-- Füge vorher gelöschte Linie wieder ein.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1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i="1" dirty="0" err="1" smtClean="0">
                <a:solidFill>
                  <a:srgbClr val="0000FF"/>
                </a:solidFill>
              </a:rPr>
              <a:t>controller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1800" i="1" dirty="0" err="1" smtClean="0">
                <a:solidFill>
                  <a:srgbClr val="0000FF"/>
                </a:solidFill>
              </a:rPr>
              <a:t>go_i_th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(</a:t>
            </a:r>
            <a:r>
              <a:rPr lang="de-DE" sz="1800" i="1" dirty="0" err="1" smtClean="0">
                <a:solidFill>
                  <a:srgbClr val="0000FF"/>
                </a:solidFill>
              </a:rPr>
              <a:t>index</a:t>
            </a:r>
            <a:r>
              <a:rPr lang="de-DE" sz="1800" i="1" dirty="0" smtClean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i="1" dirty="0" err="1" smtClean="0">
                <a:solidFill>
                  <a:srgbClr val="0000FF"/>
                </a:solidFill>
              </a:rPr>
              <a:t>controller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1800" i="1" dirty="0" err="1" smtClean="0">
                <a:solidFill>
                  <a:srgbClr val="0000FF"/>
                </a:solidFill>
              </a:rPr>
              <a:t>put_left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(</a:t>
            </a:r>
            <a:r>
              <a:rPr lang="de-DE" sz="1800" i="1" dirty="0" err="1" smtClean="0">
                <a:solidFill>
                  <a:srgbClr val="0000FF"/>
                </a:solidFill>
              </a:rPr>
              <a:t>line</a:t>
            </a:r>
            <a:r>
              <a:rPr lang="de-DE" sz="1800" dirty="0" smtClean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4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60000"/>
              </a:lnSpc>
              <a:spcBef>
                <a:spcPct val="0"/>
              </a:spcBef>
            </a:pP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endParaRPr lang="de-DE" sz="1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2918268" y="5835463"/>
            <a:ext cx="1381679" cy="378691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 bwMode="auto">
          <a:xfrm>
            <a:off x="2419926" y="1496312"/>
            <a:ext cx="526473" cy="378691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Eine generische Klasse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878114"/>
            <a:ext cx="8594725" cy="2844141"/>
          </a:xfrm>
        </p:spPr>
        <p:txBody>
          <a:bodyPr/>
          <a:lstStyle/>
          <a:p>
            <a:pPr eaLnBrk="1" hangingPunct="1"/>
            <a:r>
              <a:rPr lang="de-DE" dirty="0" smtClean="0"/>
              <a:t>	</a:t>
            </a:r>
          </a:p>
          <a:p>
            <a:pPr eaLnBrk="1" hangingPunct="1">
              <a:lnSpc>
                <a:spcPct val="130000"/>
              </a:lnSpc>
            </a:pPr>
            <a:r>
              <a:rPr lang="de-DE" sz="2800" b="1" dirty="0" err="1" smtClean="0">
                <a:solidFill>
                  <a:srgbClr val="000099"/>
                </a:solidFill>
              </a:rPr>
              <a:t>class</a:t>
            </a:r>
            <a:r>
              <a:rPr lang="de-DE" sz="2800" i="1" dirty="0" smtClean="0"/>
              <a:t> </a:t>
            </a:r>
            <a:r>
              <a:rPr lang="de-DE" sz="2800" i="1" dirty="0" smtClean="0">
                <a:solidFill>
                  <a:srgbClr val="3333FF"/>
                </a:solidFill>
              </a:rPr>
              <a:t>LIST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rgbClr val="3333FF"/>
                </a:solidFill>
              </a:rPr>
              <a:t>[ </a:t>
            </a:r>
            <a:r>
              <a:rPr lang="de-DE" sz="2800" i="1" dirty="0" smtClean="0">
                <a:solidFill>
                  <a:srgbClr val="3333FF"/>
                </a:solidFill>
              </a:rPr>
              <a:t>G  </a:t>
            </a:r>
            <a:r>
              <a:rPr lang="de-DE" sz="2800" dirty="0" smtClean="0">
                <a:solidFill>
                  <a:srgbClr val="3333FF"/>
                </a:solidFill>
              </a:rPr>
              <a:t>]</a:t>
            </a:r>
            <a:r>
              <a:rPr lang="de-DE" sz="2800" dirty="0" smtClean="0"/>
              <a:t>  </a:t>
            </a:r>
            <a:r>
              <a:rPr lang="de-DE" sz="2800" b="1" dirty="0" err="1" smtClean="0">
                <a:solidFill>
                  <a:srgbClr val="000099"/>
                </a:solidFill>
              </a:rPr>
              <a:t>feature</a:t>
            </a:r>
            <a:r>
              <a:rPr lang="de-DE" sz="2800" i="1" dirty="0" smtClean="0"/>
              <a:t/>
            </a:r>
            <a:br>
              <a:rPr lang="de-DE" sz="2800" i="1" dirty="0" smtClean="0"/>
            </a:br>
            <a:r>
              <a:rPr lang="de-DE" sz="2800" i="1" dirty="0" smtClean="0"/>
              <a:t>	</a:t>
            </a:r>
            <a:r>
              <a:rPr lang="de-DE" sz="2800" i="1" dirty="0" err="1" smtClean="0">
                <a:solidFill>
                  <a:srgbClr val="3333FF"/>
                </a:solidFill>
              </a:rPr>
              <a:t>extend</a:t>
            </a:r>
            <a:r>
              <a:rPr lang="de-DE" sz="2800" dirty="0" smtClean="0">
                <a:solidFill>
                  <a:srgbClr val="3333FF"/>
                </a:solidFill>
              </a:rPr>
              <a:t> (</a:t>
            </a:r>
            <a:r>
              <a:rPr lang="de-DE" sz="2800" i="1" dirty="0" smtClean="0">
                <a:solidFill>
                  <a:srgbClr val="3333FF"/>
                </a:solidFill>
              </a:rPr>
              <a:t>x </a:t>
            </a:r>
            <a:r>
              <a:rPr lang="de-DE" sz="2800" dirty="0" smtClean="0">
                <a:solidFill>
                  <a:srgbClr val="3333FF"/>
                </a:solidFill>
              </a:rPr>
              <a:t>: </a:t>
            </a:r>
            <a:r>
              <a:rPr lang="de-DE" sz="2800" i="1" dirty="0" smtClean="0">
                <a:solidFill>
                  <a:srgbClr val="3333FF"/>
                </a:solidFill>
              </a:rPr>
              <a:t>G </a:t>
            </a:r>
            <a:r>
              <a:rPr lang="de-DE" sz="2800" dirty="0" smtClean="0">
                <a:solidFill>
                  <a:srgbClr val="3333FF"/>
                </a:solidFill>
              </a:rPr>
              <a:t>)</a:t>
            </a:r>
            <a:r>
              <a:rPr lang="de-DE" sz="2800" i="1" dirty="0" smtClean="0">
                <a:solidFill>
                  <a:srgbClr val="3333FF"/>
                </a:solidFill>
              </a:rPr>
              <a:t>  </a:t>
            </a:r>
            <a:r>
              <a:rPr lang="de-DE" sz="2800" dirty="0" smtClean="0">
                <a:solidFill>
                  <a:srgbClr val="3333FF"/>
                </a:solidFill>
              </a:rPr>
              <a:t>...	</a:t>
            </a:r>
            <a:r>
              <a:rPr lang="de-DE" sz="2800" i="1" dirty="0" smtClean="0">
                <a:solidFill>
                  <a:srgbClr val="3333FF"/>
                </a:solidFill>
              </a:rPr>
              <a:t/>
            </a:r>
            <a:br>
              <a:rPr lang="de-DE" sz="2800" i="1" dirty="0" smtClean="0">
                <a:solidFill>
                  <a:srgbClr val="3333FF"/>
                </a:solidFill>
              </a:rPr>
            </a:br>
            <a:r>
              <a:rPr lang="de-DE" sz="2800" i="1" dirty="0" smtClean="0">
                <a:solidFill>
                  <a:srgbClr val="3333FF"/>
                </a:solidFill>
              </a:rPr>
              <a:t>	last </a:t>
            </a:r>
            <a:r>
              <a:rPr lang="de-DE" sz="2800" dirty="0" smtClean="0">
                <a:solidFill>
                  <a:srgbClr val="3333FF"/>
                </a:solidFill>
              </a:rPr>
              <a:t>: </a:t>
            </a:r>
            <a:r>
              <a:rPr lang="de-DE" sz="2800" i="1" dirty="0" smtClean="0">
                <a:solidFill>
                  <a:srgbClr val="3333FF"/>
                </a:solidFill>
              </a:rPr>
              <a:t>G  </a:t>
            </a:r>
            <a:r>
              <a:rPr lang="de-DE" sz="2800" dirty="0" smtClean="0">
                <a:solidFill>
                  <a:srgbClr val="3333FF"/>
                </a:solidFill>
              </a:rPr>
              <a:t>...	</a:t>
            </a:r>
            <a:r>
              <a:rPr lang="de-DE" sz="2800" i="1" dirty="0" smtClean="0"/>
              <a:t/>
            </a:r>
            <a:br>
              <a:rPr lang="de-DE" sz="2800" i="1" dirty="0" smtClean="0"/>
            </a:br>
            <a:r>
              <a:rPr lang="de-DE" sz="2800" b="1" dirty="0" smtClean="0">
                <a:solidFill>
                  <a:srgbClr val="000099"/>
                </a:solidFill>
              </a:rPr>
              <a:t>end</a:t>
            </a:r>
          </a:p>
          <a:p>
            <a:pPr eaLnBrk="1" hangingPunct="1"/>
            <a:endParaRPr lang="de-DE" dirty="0" smtClean="0"/>
          </a:p>
        </p:txBody>
      </p:sp>
      <p:sp>
        <p:nvSpPr>
          <p:cNvPr id="37897" name="Text Box 5"/>
          <p:cNvSpPr txBox="1">
            <a:spLocks noChangeArrowheads="1"/>
          </p:cNvSpPr>
          <p:nvPr/>
        </p:nvSpPr>
        <p:spPr bwMode="auto">
          <a:xfrm>
            <a:off x="3997842" y="533051"/>
            <a:ext cx="4890977" cy="510778"/>
          </a:xfrm>
          <a:prstGeom prst="wedgeRoundRectCallout">
            <a:avLst>
              <a:gd name="adj1" fmla="val -72592"/>
              <a:gd name="adj2" fmla="val 141801"/>
              <a:gd name="adj3" fmla="val 16667"/>
            </a:avLst>
          </a:prstGeom>
          <a:solidFill>
            <a:srgbClr val="99FF99"/>
          </a:solidFill>
          <a:ln w="12700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rgbClr val="990000"/>
                </a:solidFill>
                <a:latin typeface="+mn-lt"/>
              </a:rPr>
              <a:t>Formaler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990000"/>
                </a:solidFill>
                <a:latin typeface="+mn-lt"/>
              </a:rPr>
              <a:t>generischer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Parameter</a:t>
            </a:r>
            <a:endParaRPr lang="en-US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37895" name="Text Box 10"/>
          <p:cNvSpPr txBox="1">
            <a:spLocks noChangeArrowheads="1"/>
          </p:cNvSpPr>
          <p:nvPr/>
        </p:nvSpPr>
        <p:spPr bwMode="auto">
          <a:xfrm>
            <a:off x="3548959" y="4918049"/>
            <a:ext cx="5595042" cy="510778"/>
          </a:xfrm>
          <a:prstGeom prst="wedgeRoundRectCallout">
            <a:avLst>
              <a:gd name="adj1" fmla="val -45371"/>
              <a:gd name="adj2" fmla="val 116210"/>
              <a:gd name="adj3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rgbClr val="990000"/>
                </a:solidFill>
                <a:latin typeface="+mn-lt"/>
              </a:rPr>
              <a:t>Tatsächlicher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990000"/>
                </a:solidFill>
                <a:latin typeface="+mn-lt"/>
              </a:rPr>
              <a:t>generischer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Parameter</a:t>
            </a:r>
            <a:endParaRPr lang="en-US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0152" y="4073237"/>
            <a:ext cx="8423564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Um die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Klasse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zu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verwenden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: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Benutzen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Sie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eine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990000"/>
                </a:solidFill>
                <a:latin typeface="Comic Sans MS"/>
              </a:rPr>
              <a:t>generische</a:t>
            </a:r>
            <a:r>
              <a:rPr lang="en-US" kern="0" dirty="0" smtClean="0">
                <a:solidFill>
                  <a:srgbClr val="99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990000"/>
                </a:solidFill>
                <a:latin typeface="Comic Sans MS"/>
              </a:rPr>
              <a:t>Ableitung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(</a:t>
            </a:r>
            <a:r>
              <a:rPr lang="en-US" i="1" kern="0" dirty="0" smtClean="0">
                <a:solidFill>
                  <a:srgbClr val="000000"/>
                </a:solidFill>
                <a:latin typeface="Comic Sans MS"/>
              </a:rPr>
              <a:t>generic derivation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),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z.B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.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endParaRPr lang="en-US" kern="0" dirty="0" smtClean="0">
              <a:solidFill>
                <a:srgbClr val="000000"/>
              </a:solidFill>
              <a:latin typeface="Comic Sans MS"/>
            </a:endParaRP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kern="0" dirty="0" smtClean="0">
                <a:solidFill>
                  <a:srgbClr val="3333FF"/>
                </a:solidFill>
                <a:latin typeface="Comic Sans MS"/>
              </a:rPr>
              <a:t>	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sz="2800" i="1" kern="0" dirty="0" err="1" smtClean="0">
                <a:solidFill>
                  <a:srgbClr val="3333FF"/>
                </a:solidFill>
                <a:latin typeface="Comic Sans MS"/>
              </a:rPr>
              <a:t>städte</a:t>
            </a:r>
            <a:r>
              <a:rPr lang="en-US" sz="1800" i="1" kern="0" dirty="0" smtClean="0">
                <a:solidFill>
                  <a:srgbClr val="3333FF"/>
                </a:solidFill>
                <a:latin typeface="Comic Sans MS"/>
              </a:rPr>
              <a:t> </a:t>
            </a:r>
            <a:r>
              <a:rPr lang="en-US" sz="2800" kern="0" dirty="0" smtClean="0">
                <a:solidFill>
                  <a:srgbClr val="3333FF"/>
                </a:solidFill>
                <a:latin typeface="Comic Sans MS"/>
              </a:rPr>
              <a:t>: </a:t>
            </a:r>
            <a:r>
              <a:rPr lang="en-US" sz="2800" i="1" kern="0" dirty="0" smtClean="0">
                <a:solidFill>
                  <a:srgbClr val="3333FF"/>
                </a:solidFill>
                <a:latin typeface="Comic Sans MS"/>
              </a:rPr>
              <a:t>LIST</a:t>
            </a:r>
            <a:r>
              <a:rPr lang="en-US" sz="2800" kern="0" dirty="0" smtClean="0">
                <a:solidFill>
                  <a:srgbClr val="3333FF"/>
                </a:solidFill>
                <a:latin typeface="Comic Sans MS"/>
              </a:rPr>
              <a:t> [ </a:t>
            </a:r>
            <a:r>
              <a:rPr lang="en-US" sz="2800" i="1" kern="0" dirty="0" smtClean="0">
                <a:solidFill>
                  <a:srgbClr val="3333FF"/>
                </a:solidFill>
                <a:latin typeface="Comic Sans MS"/>
              </a:rPr>
              <a:t>STADT  </a:t>
            </a:r>
            <a:r>
              <a:rPr lang="en-US" sz="2800" kern="0" dirty="0" smtClean="0">
                <a:solidFill>
                  <a:srgbClr val="3333FF"/>
                </a:solidFill>
                <a:latin typeface="Comic Sans MS"/>
              </a:rPr>
              <a:t>]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37897" grpId="0" animBg="1"/>
      <p:bldP spid="37895" grpId="0" animBg="1"/>
      <p:bldP spid="14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Geschichte-Liste</a:t>
            </a:r>
            <a:endParaRPr lang="de-DE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Eine polymorphe Datenstruktur</a:t>
            </a:r>
            <a:endParaRPr lang="de-DE" dirty="0"/>
          </a:p>
        </p:txBody>
      </p:sp>
      <p:sp>
        <p:nvSpPr>
          <p:cNvPr id="111639" name="Text Box 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953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</a:rPr>
              <a:t>history</a:t>
            </a:r>
            <a:r>
              <a:rPr lang="en-US" i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: </a:t>
            </a: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</a:rPr>
              <a:t>TWO_WAY_LIST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[</a:t>
            </a: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BEFEHL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]</a:t>
            </a:r>
            <a:endParaRPr lang="en-US" sz="2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11643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3038" y="2954338"/>
            <a:ext cx="87503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4" name="AutoShap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3113" y="2625725"/>
            <a:ext cx="1401762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5" name="AutoShape 2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26063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6" name="AutoShape 3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69125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7" name="AutoShape 3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84588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8" name="AutoShape 3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225" y="2625725"/>
            <a:ext cx="1401763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9" name="Text Box 3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97300" y="2732088"/>
            <a:ext cx="1274430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Löschung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0" name="Text Box 3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31933" y="2704479"/>
            <a:ext cx="1737908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Austauschen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1" name="AutoShape 3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8165" y="2719388"/>
            <a:ext cx="1451897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Einfügung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2" name="AutoShape 3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68513" y="2717800"/>
            <a:ext cx="1429599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Einfügung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3" name="AutoShape 3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54009" y="2717800"/>
            <a:ext cx="1440195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Einfügung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4" name="Text Box 3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0512" y="3533775"/>
            <a:ext cx="1243087" cy="4270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008000"/>
                </a:solidFill>
              </a:rPr>
              <a:t>alt</a:t>
            </a:r>
            <a:endParaRPr lang="en-US" sz="2200" i="1" dirty="0">
              <a:solidFill>
                <a:srgbClr val="008000"/>
              </a:solidFill>
            </a:endParaRPr>
          </a:p>
        </p:txBody>
      </p:sp>
      <p:sp>
        <p:nvSpPr>
          <p:cNvPr id="111655" name="Text Box 3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2307" y="3409175"/>
            <a:ext cx="1962630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008000"/>
                </a:solidFill>
              </a:rPr>
              <a:t>Am </a:t>
            </a:r>
            <a:r>
              <a:rPr lang="en-US" sz="2200" i="1" dirty="0" err="1" smtClean="0">
                <a:solidFill>
                  <a:srgbClr val="008000"/>
                </a:solidFill>
              </a:rPr>
              <a:t>Neusten</a:t>
            </a:r>
            <a:endParaRPr lang="en-US" sz="2200" i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3200" dirty="0" smtClean="0"/>
              <a:t>Erinnerung: Liste von Figuren</a:t>
            </a:r>
            <a:endParaRPr lang="de-DE" sz="1600" dirty="0"/>
          </a:p>
        </p:txBody>
      </p:sp>
      <p:sp>
        <p:nvSpPr>
          <p:cNvPr id="19763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2075" y="3885625"/>
            <a:ext cx="3913188" cy="2201863"/>
          </a:xfrm>
          <a:prstGeom prst="roundRect">
            <a:avLst>
              <a:gd name="adj" fmla="val 16667"/>
            </a:avLst>
          </a:prstGeom>
          <a:ln>
            <a:solidFill>
              <a:srgbClr val="9933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i="1" dirty="0" smtClean="0">
                <a:solidFill>
                  <a:srgbClr val="3333FF"/>
                </a:solidFill>
              </a:rPr>
              <a:t>: LIST</a:t>
            </a:r>
            <a:r>
              <a:rPr lang="de-DE" dirty="0" smtClean="0">
                <a:solidFill>
                  <a:srgbClr val="3333FF"/>
                </a:solidFill>
              </a:rPr>
              <a:t>  [</a:t>
            </a:r>
            <a:r>
              <a:rPr lang="de-DE" i="1" dirty="0" smtClean="0">
                <a:solidFill>
                  <a:srgbClr val="3333FF"/>
                </a:solidFill>
              </a:rPr>
              <a:t>FIGURE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]</a:t>
            </a:r>
          </a:p>
          <a:p>
            <a:r>
              <a:rPr lang="de-DE" i="1" dirty="0" smtClean="0">
                <a:solidFill>
                  <a:srgbClr val="3333FF"/>
                </a:solidFill>
              </a:rPr>
              <a:t>p1, p2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POLYGON</a:t>
            </a:r>
          </a:p>
          <a:p>
            <a:r>
              <a:rPr lang="de-DE" i="1" dirty="0" smtClean="0">
                <a:solidFill>
                  <a:srgbClr val="3333FF"/>
                </a:solidFill>
              </a:rPr>
              <a:t>c1, c2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CIRCLE</a:t>
            </a:r>
            <a:endParaRPr lang="de-DE" dirty="0" smtClean="0"/>
          </a:p>
          <a:p>
            <a:r>
              <a:rPr lang="de-DE" i="1" dirty="0" smtClean="0">
                <a:solidFill>
                  <a:srgbClr val="3333FF"/>
                </a:solidFill>
              </a:rPr>
              <a:t>e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ELLIPSE</a:t>
            </a:r>
            <a:endParaRPr lang="de-DE" dirty="0"/>
          </a:p>
        </p:txBody>
      </p:sp>
      <p:sp>
        <p:nvSpPr>
          <p:cNvPr id="1976335" name="Rectangle 3"/>
          <p:cNvSpPr>
            <a:spLocks noChangeArrowheads="1"/>
          </p:cNvSpPr>
          <p:nvPr/>
        </p:nvSpPr>
        <p:spPr bwMode="auto">
          <a:xfrm>
            <a:off x="4782788" y="3709365"/>
            <a:ext cx="4032250" cy="251194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pPr algn="l" defTabSz="663575">
              <a:lnSpc>
                <a:spcPct val="70000"/>
              </a:lnSpc>
            </a:pPr>
            <a:r>
              <a:rPr lang="en-US" b="1" dirty="0">
                <a:solidFill>
                  <a:schemeClr val="accent2"/>
                </a:solidFill>
              </a:rPr>
              <a:t>class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3333FF"/>
                </a:solidFill>
              </a:rPr>
              <a:t>LIST</a:t>
            </a:r>
            <a:r>
              <a:rPr lang="en-US" dirty="0">
                <a:solidFill>
                  <a:srgbClr val="3333FF"/>
                </a:solidFill>
              </a:rPr>
              <a:t> [</a:t>
            </a:r>
            <a:r>
              <a:rPr lang="en-US" i="1" dirty="0">
                <a:solidFill>
                  <a:srgbClr val="3333FF"/>
                </a:solidFill>
              </a:rPr>
              <a:t>G</a:t>
            </a:r>
            <a:r>
              <a:rPr lang="en-US" sz="18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] </a:t>
            </a:r>
            <a:r>
              <a:rPr lang="en-US" b="1" dirty="0">
                <a:solidFill>
                  <a:schemeClr val="accent2"/>
                </a:solidFill>
              </a:rPr>
              <a:t>feature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i="1" dirty="0">
                <a:solidFill>
                  <a:srgbClr val="3333FF"/>
                </a:solidFill>
              </a:rPr>
              <a:t>extend</a:t>
            </a:r>
            <a:r>
              <a:rPr lang="en-US" dirty="0">
                <a:solidFill>
                  <a:srgbClr val="3333FF"/>
                </a:solidFill>
              </a:rPr>
              <a:t> (</a:t>
            </a:r>
            <a:r>
              <a:rPr lang="en-US" i="1" dirty="0">
                <a:solidFill>
                  <a:srgbClr val="3333FF"/>
                </a:solidFill>
              </a:rPr>
              <a:t>v </a:t>
            </a:r>
            <a:r>
              <a:rPr lang="en-US" dirty="0">
                <a:solidFill>
                  <a:srgbClr val="3333FF"/>
                </a:solidFill>
              </a:rPr>
              <a:t>: </a:t>
            </a:r>
            <a:r>
              <a:rPr lang="en-US" i="1" dirty="0">
                <a:solidFill>
                  <a:srgbClr val="3333FF"/>
                </a:solidFill>
              </a:rPr>
              <a:t>G</a:t>
            </a:r>
            <a:r>
              <a:rPr lang="en-US" dirty="0">
                <a:solidFill>
                  <a:srgbClr val="3333FF"/>
                </a:solidFill>
              </a:rPr>
              <a:t>) </a:t>
            </a:r>
            <a:r>
              <a:rPr lang="en-US" b="1" dirty="0">
                <a:solidFill>
                  <a:schemeClr val="accent2"/>
                </a:solidFill>
              </a:rPr>
              <a:t>do</a:t>
            </a:r>
            <a:r>
              <a:rPr lang="en-US" dirty="0">
                <a:solidFill>
                  <a:srgbClr val="0000FF"/>
                </a:solidFill>
              </a:rPr>
              <a:t> … </a:t>
            </a:r>
            <a:r>
              <a:rPr lang="en-US" b="1" dirty="0">
                <a:solidFill>
                  <a:schemeClr val="accent2"/>
                </a:solidFill>
              </a:rPr>
              <a:t>end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i="1" dirty="0">
                <a:solidFill>
                  <a:srgbClr val="3333FF"/>
                </a:solidFill>
              </a:rPr>
              <a:t>last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: G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3333FF"/>
                </a:solidFill>
              </a:rPr>
              <a:t>	…</a:t>
            </a:r>
          </a:p>
          <a:p>
            <a:pPr algn="l" defTabSz="663575">
              <a:lnSpc>
                <a:spcPct val="70000"/>
              </a:lnSpc>
            </a:pPr>
            <a:r>
              <a:rPr lang="en-US" b="1" dirty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1976336" name="Rectangle 3"/>
          <p:cNvSpPr>
            <a:spLocks noChangeArrowheads="1"/>
          </p:cNvSpPr>
          <p:nvPr/>
        </p:nvSpPr>
        <p:spPr bwMode="auto">
          <a:xfrm>
            <a:off x="182880" y="2653000"/>
            <a:ext cx="8717279" cy="99853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l" defTabSz="663575">
              <a:lnSpc>
                <a:spcPct val="60000"/>
              </a:lnSpc>
              <a:spcBef>
                <a:spcPts val="1200"/>
              </a:spcBef>
            </a:pP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p1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c1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c2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</a:t>
            </a:r>
          </a:p>
          <a:p>
            <a:pPr algn="l" defTabSz="663575">
              <a:lnSpc>
                <a:spcPct val="60000"/>
              </a:lnSpc>
              <a:spcBef>
                <a:spcPts val="1200"/>
              </a:spcBef>
            </a:pP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e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p2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</a:t>
            </a:r>
          </a:p>
        </p:txBody>
      </p: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>
            <a:off x="391745" y="1329063"/>
            <a:ext cx="8593652" cy="23320"/>
          </a:xfrm>
          <a:prstGeom prst="straightConnector1">
            <a:avLst/>
          </a:prstGeom>
          <a:noFill/>
          <a:ln w="50800" algn="ctr">
            <a:solidFill>
              <a:srgbClr val="993300"/>
            </a:solidFill>
            <a:round/>
            <a:headEnd/>
            <a:tailEnd type="stealth" w="lg" len="lg"/>
          </a:ln>
        </p:spPr>
      </p:cxnSp>
      <p:sp>
        <p:nvSpPr>
          <p:cNvPr id="20" name="Regular Pentagon 19"/>
          <p:cNvSpPr>
            <a:spLocks noChangeArrowheads="1"/>
          </p:cNvSpPr>
          <p:nvPr/>
        </p:nvSpPr>
        <p:spPr bwMode="auto">
          <a:xfrm>
            <a:off x="537863" y="770239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481567" y="876602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508325" y="1033430"/>
            <a:ext cx="1116013" cy="544512"/>
          </a:xfrm>
          <a:prstGeom prst="ellipse">
            <a:avLst/>
          </a:prstGeom>
          <a:solidFill>
            <a:srgbClr val="99FF99"/>
          </a:solidFill>
          <a:ln>
            <a:noFill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/>
          </a:p>
        </p:txBody>
      </p:sp>
      <p:sp>
        <p:nvSpPr>
          <p:cNvPr id="23" name="TextBox 22"/>
          <p:cNvSpPr txBox="1"/>
          <p:nvPr/>
        </p:nvSpPr>
        <p:spPr>
          <a:xfrm>
            <a:off x="404513" y="1856113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46000" y="1843413"/>
            <a:ext cx="11652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CIRCLE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5" name="TextBox 11"/>
          <p:cNvSpPr txBox="1"/>
          <p:nvPr/>
        </p:nvSpPr>
        <p:spPr>
          <a:xfrm>
            <a:off x="7041850" y="1840238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6" name="TextBox 13"/>
          <p:cNvSpPr txBox="1"/>
          <p:nvPr/>
        </p:nvSpPr>
        <p:spPr>
          <a:xfrm>
            <a:off x="3896989" y="1860875"/>
            <a:ext cx="1165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CIRCLE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7" name="TextBox 13"/>
          <p:cNvSpPr txBox="1"/>
          <p:nvPr/>
        </p:nvSpPr>
        <p:spPr>
          <a:xfrm>
            <a:off x="5471813" y="1819600"/>
            <a:ext cx="1292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ELLIPSE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8" name="Regular Pentagon 27"/>
          <p:cNvSpPr>
            <a:spLocks noChangeArrowheads="1"/>
          </p:cNvSpPr>
          <p:nvPr/>
        </p:nvSpPr>
        <p:spPr bwMode="auto">
          <a:xfrm>
            <a:off x="7258489" y="871125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024886" y="874455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Geschichte-Liste</a:t>
            </a:r>
            <a:endParaRPr lang="de-DE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Eine polymorphe Datenstruktur</a:t>
            </a:r>
            <a:endParaRPr lang="de-DE" dirty="0"/>
          </a:p>
        </p:txBody>
      </p:sp>
      <p:sp>
        <p:nvSpPr>
          <p:cNvPr id="111639" name="Text Box 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953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</a:rPr>
              <a:t>history</a:t>
            </a:r>
            <a:r>
              <a:rPr lang="en-US" i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: </a:t>
            </a: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</a:rPr>
              <a:t>TWO_WAY_LIST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[</a:t>
            </a: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BEFEHL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]</a:t>
            </a:r>
            <a:endParaRPr lang="en-US" sz="2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11643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3038" y="2954338"/>
            <a:ext cx="87503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4" name="AutoShap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3113" y="2625725"/>
            <a:ext cx="1401762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5" name="AutoShape 2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26063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6" name="AutoShape 3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69125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7" name="AutoShape 3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84588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8" name="AutoShape 3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225" y="2625725"/>
            <a:ext cx="1401763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9" name="Text Box 3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97300" y="2732088"/>
            <a:ext cx="1274430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Löschung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0" name="Text Box 3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31933" y="2704479"/>
            <a:ext cx="1737908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Austauschen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1" name="AutoShape 3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8165" y="2719388"/>
            <a:ext cx="1451897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Einfügung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2" name="AutoShape 3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68513" y="2717800"/>
            <a:ext cx="1429599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Einfügung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3" name="AutoShape 3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54009" y="2717800"/>
            <a:ext cx="1440195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Einfügung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4" name="Text Box 3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0512" y="3533775"/>
            <a:ext cx="1243087" cy="4270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008000"/>
                </a:solidFill>
              </a:rPr>
              <a:t>alt</a:t>
            </a:r>
            <a:endParaRPr lang="en-US" sz="2200" i="1" dirty="0">
              <a:solidFill>
                <a:srgbClr val="008000"/>
              </a:solidFill>
            </a:endParaRPr>
          </a:p>
        </p:txBody>
      </p:sp>
      <p:sp>
        <p:nvSpPr>
          <p:cNvPr id="111655" name="Text Box 3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2307" y="3409175"/>
            <a:ext cx="1962630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008000"/>
                </a:solidFill>
              </a:rPr>
              <a:t>Am </a:t>
            </a:r>
            <a:r>
              <a:rPr lang="en-US" sz="2200" i="1" dirty="0" err="1" smtClean="0">
                <a:solidFill>
                  <a:srgbClr val="008000"/>
                </a:solidFill>
              </a:rPr>
              <a:t>Neusten</a:t>
            </a:r>
            <a:endParaRPr lang="en-US" sz="2200" i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1725" y="2133600"/>
            <a:ext cx="2374900" cy="36036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6547" name="AutoShap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16075" y="5689600"/>
            <a:ext cx="2736850" cy="36036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654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5588" y="3662363"/>
            <a:ext cx="2374900" cy="360362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dirty="0" smtClean="0"/>
              <a:t>Einen Benutzerbefehl ausführen</a:t>
            </a:r>
            <a:endParaRPr lang="de-DE" dirty="0"/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79388" y="941388"/>
            <a:ext cx="8964612" cy="4654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000" i="1" dirty="0" err="1" smtClean="0">
                <a:solidFill>
                  <a:srgbClr val="3333FF"/>
                </a:solidFill>
              </a:rPr>
              <a:t>decode_user_request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pPr>
              <a:lnSpc>
                <a:spcPct val="50000"/>
              </a:lnSpc>
            </a:pPr>
            <a:endParaRPr lang="de-DE" sz="2000" i="1" dirty="0" smtClean="0"/>
          </a:p>
          <a:p>
            <a:pPr>
              <a:lnSpc>
                <a:spcPct val="80000"/>
              </a:lnSpc>
            </a:pPr>
            <a:r>
              <a:rPr lang="de-DE" sz="2000" b="1" dirty="0" err="1" smtClean="0">
                <a:solidFill>
                  <a:schemeClr val="accent2"/>
                </a:solidFill>
              </a:rPr>
              <a:t>if</a:t>
            </a:r>
            <a:r>
              <a:rPr lang="de-DE" sz="2000" dirty="0" smtClean="0">
                <a:solidFill>
                  <a:srgbClr val="A50021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“Anfrage ist normaler Befehl”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de-DE" sz="2000" dirty="0" smtClean="0"/>
              <a:t>	</a:t>
            </a:r>
            <a:r>
              <a:rPr lang="de-DE" sz="2000" dirty="0" smtClean="0">
                <a:solidFill>
                  <a:srgbClr val="990000"/>
                </a:solidFill>
              </a:rPr>
              <a:t>“Erzeuge ein Befehlsobjekt </a:t>
            </a:r>
            <a:r>
              <a:rPr lang="de-DE" sz="2000" i="1" dirty="0" smtClean="0">
                <a:solidFill>
                  <a:srgbClr val="0000FF"/>
                </a:solidFill>
              </a:rPr>
              <a:t>c</a:t>
            </a:r>
            <a:r>
              <a:rPr lang="de-DE" sz="2000" dirty="0" smtClean="0">
                <a:solidFill>
                  <a:srgbClr val="A50021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, der Anforderung entsprechend”</a:t>
            </a:r>
          </a:p>
          <a:p>
            <a:pPr>
              <a:lnSpc>
                <a:spcPct val="50000"/>
              </a:lnSpc>
            </a:pPr>
            <a:r>
              <a:rPr lang="de-DE" sz="2000" dirty="0" smtClean="0"/>
              <a:t>	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extend</a:t>
            </a:r>
            <a:r>
              <a:rPr lang="de-DE" sz="2000" i="1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>
                <a:solidFill>
                  <a:srgbClr val="3333FF"/>
                </a:solidFill>
              </a:rPr>
              <a:t>(</a:t>
            </a:r>
            <a:r>
              <a:rPr lang="de-DE" sz="2000" i="1" dirty="0" smtClean="0">
                <a:solidFill>
                  <a:srgbClr val="3333FF"/>
                </a:solidFill>
              </a:rPr>
              <a:t>c</a:t>
            </a:r>
            <a:r>
              <a:rPr lang="de-DE" sz="2000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	</a:t>
            </a:r>
            <a:r>
              <a:rPr lang="de-DE" sz="2000" b="1" i="1" dirty="0" err="1" smtClean="0">
                <a:solidFill>
                  <a:srgbClr val="3333FF"/>
                </a:solidFill>
              </a:rPr>
              <a:t>c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execute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r>
              <a:rPr lang="de-DE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DE" sz="2000" dirty="0" smtClean="0">
                <a:solidFill>
                  <a:srgbClr val="A50021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“Anfrage ist UNDO”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2000" b="1" dirty="0" smtClean="0">
                <a:solidFill>
                  <a:schemeClr val="accent2"/>
                </a:solidFill>
              </a:rPr>
              <a:t>	</a:t>
            </a:r>
            <a:r>
              <a:rPr lang="de-DE" sz="2000" b="1" dirty="0" err="1" smtClean="0">
                <a:solidFill>
                  <a:schemeClr val="accent2"/>
                </a:solidFill>
              </a:rPr>
              <a:t>if</a:t>
            </a:r>
            <a:r>
              <a:rPr lang="de-DE" sz="2000" b="1" dirty="0" smtClean="0">
                <a:solidFill>
                  <a:schemeClr val="accent2"/>
                </a:solidFill>
              </a:rPr>
              <a:t> not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before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r>
              <a:rPr lang="de-DE" sz="2000" b="1" dirty="0" smtClean="0">
                <a:solidFill>
                  <a:schemeClr val="accent2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-- Ignoriere überschüssige Anfragen</a:t>
            </a:r>
            <a:endParaRPr lang="de-DE" sz="2000" b="1" dirty="0" smtClean="0">
              <a:solidFill>
                <a:srgbClr val="990000"/>
              </a:solidFill>
            </a:endParaRPr>
          </a:p>
          <a:p>
            <a:pPr>
              <a:lnSpc>
                <a:spcPct val="40000"/>
              </a:lnSpc>
            </a:pPr>
            <a:r>
              <a:rPr lang="de-DE" sz="2000" b="1" dirty="0" smtClean="0">
                <a:solidFill>
                  <a:schemeClr val="accent2"/>
                </a:solidFill>
              </a:rPr>
              <a:t>	</a:t>
            </a:r>
            <a:r>
              <a:rPr lang="de-DE" sz="2000" b="1" dirty="0" smtClean="0">
                <a:solidFill>
                  <a:srgbClr val="3333FF"/>
                </a:solidFill>
              </a:rPr>
              <a:t>   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item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undo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pPr>
              <a:lnSpc>
                <a:spcPct val="4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	     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back</a:t>
            </a:r>
            <a:r>
              <a:rPr lang="de-DE" sz="2000" i="1" dirty="0" smtClean="0">
                <a:solidFill>
                  <a:srgbClr val="0000FF"/>
                </a:solidFill>
              </a:rPr>
              <a:t>		</a:t>
            </a:r>
            <a:endParaRPr lang="de-DE" sz="2000" dirty="0" smtClean="0">
              <a:solidFill>
                <a:srgbClr val="A50021"/>
              </a:solidFill>
            </a:endParaRPr>
          </a:p>
          <a:p>
            <a:pPr>
              <a:lnSpc>
                <a:spcPct val="80000"/>
              </a:lnSpc>
            </a:pPr>
            <a:r>
              <a:rPr lang="de-DE" sz="2000" i="1" dirty="0" smtClean="0">
                <a:solidFill>
                  <a:srgbClr val="0000FF"/>
                </a:solidFill>
              </a:rPr>
              <a:t>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</a:pPr>
            <a:r>
              <a:rPr lang="de-DE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DE" sz="2000" b="1" dirty="0" smtClean="0">
                <a:solidFill>
                  <a:schemeClr val="accent2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“Anfrage ist REDO”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endParaRPr lang="de-DE" sz="2000" dirty="0" smtClean="0"/>
          </a:p>
          <a:p>
            <a:pPr>
              <a:lnSpc>
                <a:spcPct val="60000"/>
              </a:lnSpc>
            </a:pPr>
            <a:r>
              <a:rPr lang="de-DE" sz="2000" dirty="0" smtClean="0"/>
              <a:t>	</a:t>
            </a:r>
            <a:r>
              <a:rPr lang="de-DE" sz="2000" b="1" dirty="0" err="1" smtClean="0">
                <a:solidFill>
                  <a:schemeClr val="accent2"/>
                </a:solidFill>
              </a:rPr>
              <a:t>if</a:t>
            </a:r>
            <a:r>
              <a:rPr lang="de-DE" sz="2000" b="1" dirty="0" smtClean="0">
                <a:solidFill>
                  <a:schemeClr val="accent2"/>
                </a:solidFill>
              </a:rPr>
              <a:t> not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is_last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r>
              <a:rPr lang="de-DE" sz="2000" b="1" dirty="0" smtClean="0">
                <a:solidFill>
                  <a:schemeClr val="accent2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– Ignoriere überschüssige Anfragen</a:t>
            </a:r>
            <a:r>
              <a:rPr lang="de-DE" sz="2000" b="1" dirty="0" smtClean="0">
                <a:solidFill>
                  <a:schemeClr val="accent2"/>
                </a:solidFill>
              </a:rPr>
              <a:t>	   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forth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pPr>
              <a:lnSpc>
                <a:spcPct val="4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	     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 </a:t>
            </a:r>
            <a:r>
              <a:rPr lang="de-DE" sz="2000" i="1" dirty="0" err="1" smtClean="0">
                <a:solidFill>
                  <a:srgbClr val="3333FF"/>
                </a:solidFill>
              </a:rPr>
              <a:t>item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execute</a:t>
            </a:r>
            <a:r>
              <a:rPr lang="de-DE" sz="2000" i="1" dirty="0" smtClean="0">
                <a:solidFill>
                  <a:srgbClr val="3333FF"/>
                </a:solidFill>
              </a:rPr>
              <a:t>	 </a:t>
            </a:r>
          </a:p>
          <a:p>
            <a:pPr>
              <a:lnSpc>
                <a:spcPct val="40000"/>
              </a:lnSpc>
            </a:pPr>
            <a:r>
              <a:rPr lang="de-DE" sz="2000" i="1" dirty="0" smtClean="0">
                <a:solidFill>
                  <a:srgbClr val="0000FF"/>
                </a:solidFill>
              </a:rPr>
              <a:t>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</a:pP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  <a:endParaRPr lang="de-DE" sz="2000" b="1" dirty="0">
              <a:solidFill>
                <a:schemeClr val="accent2"/>
              </a:solidFill>
            </a:endParaRPr>
          </a:p>
        </p:txBody>
      </p:sp>
      <p:sp>
        <p:nvSpPr>
          <p:cNvPr id="236560" name="Line 1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213725" y="4568825"/>
            <a:ext cx="0" cy="457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61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161704" y="4708282"/>
            <a:ext cx="11207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i="1" dirty="0">
                <a:solidFill>
                  <a:srgbClr val="3333FF"/>
                </a:solidFill>
                <a:latin typeface="Comic Sans MS" pitchFamily="66" charset="0"/>
              </a:rPr>
              <a:t>item</a:t>
            </a:r>
          </a:p>
        </p:txBody>
      </p:sp>
      <p:sp>
        <p:nvSpPr>
          <p:cNvPr id="236562" name="AutoShape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592726" y="2514600"/>
            <a:ext cx="3317912" cy="647700"/>
          </a:xfrm>
          <a:prstGeom prst="wedgeRoundRectCallout">
            <a:avLst>
              <a:gd name="adj1" fmla="val -59389"/>
              <a:gd name="adj2" fmla="val -115685"/>
              <a:gd name="adj3" fmla="val 16667"/>
            </a:avLst>
          </a:prstGeom>
          <a:solidFill>
            <a:srgbClr val="99FF99">
              <a:alpha val="72000"/>
            </a:srgbClr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/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dirty="0" err="1">
                <a:solidFill>
                  <a:schemeClr val="accent2"/>
                </a:solidFill>
                <a:latin typeface="Comic Sans MS" pitchFamily="66" charset="0"/>
              </a:rPr>
              <a:t>Pseudocode</a:t>
            </a:r>
            <a:r>
              <a:rPr lang="en-US" sz="2000" dirty="0">
                <a:solidFill>
                  <a:schemeClr val="accent2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</a:rPr>
              <a:t>siehe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</a:rPr>
              <a:t>nächste</a:t>
            </a:r>
            <a:r>
              <a:rPr lang="en-US" sz="2000" dirty="0" smtClean="0">
                <a:solidFill>
                  <a:schemeClr val="accent2"/>
                </a:solidFill>
              </a:rPr>
              <a:t> Implementation</a:t>
            </a:r>
            <a:endParaRPr lang="en-US" sz="20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2" name="Group 20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3833813" y="4121150"/>
            <a:ext cx="5176837" cy="446088"/>
            <a:chOff x="2360" y="1645"/>
            <a:chExt cx="3261" cy="421"/>
          </a:xfrm>
        </p:grpSpPr>
        <p:sp>
          <p:nvSpPr>
            <p:cNvPr id="236565" name="Line 2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360" y="1861"/>
              <a:ext cx="3261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566" name="AutoShap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66" y="1654"/>
              <a:ext cx="607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7" name="AutoShap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776" y="1654"/>
              <a:ext cx="607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8" name="AutoShap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357" y="1654"/>
              <a:ext cx="606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9" name="AutoShape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590" y="1645"/>
              <a:ext cx="606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70" name="Text Box 2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294" y="1721"/>
              <a:ext cx="678" cy="29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mic Sans MS" pitchFamily="66" charset="0"/>
                </a:rPr>
                <a:t>Löschung</a:t>
              </a:r>
              <a:endParaRPr lang="en-US" sz="1400" b="1" dirty="0">
                <a:latin typeface="Comic Sans MS" pitchFamily="66" charset="0"/>
              </a:endParaRPr>
            </a:p>
          </p:txBody>
        </p:sp>
        <p:sp>
          <p:nvSpPr>
            <p:cNvPr id="236571" name="Text Box 2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0" y="1717"/>
              <a:ext cx="891" cy="29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mic Sans MS" pitchFamily="66" charset="0"/>
                </a:rPr>
                <a:t>Austauschung</a:t>
              </a:r>
              <a:endParaRPr lang="en-US" sz="1400" b="1" dirty="0">
                <a:latin typeface="Comic Sans MS" pitchFamily="66" charset="0"/>
              </a:endParaRPr>
            </a:p>
          </p:txBody>
        </p:sp>
        <p:sp>
          <p:nvSpPr>
            <p:cNvPr id="236572" name="AutoShape 2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504" y="1703"/>
              <a:ext cx="730" cy="321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mic Sans MS" pitchFamily="66" charset="0"/>
                </a:rPr>
                <a:t>Einfügung</a:t>
              </a:r>
              <a:endParaRPr lang="en-US" sz="1400" b="1" dirty="0">
                <a:latin typeface="Comic Sans MS" pitchFamily="66" charset="0"/>
              </a:endParaRPr>
            </a:p>
          </p:txBody>
        </p:sp>
        <p:sp>
          <p:nvSpPr>
            <p:cNvPr id="236573" name="AutoShape 2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990" y="1711"/>
              <a:ext cx="716" cy="321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mic Sans MS" pitchFamily="66" charset="0"/>
                </a:rPr>
                <a:t>Einfügung</a:t>
              </a:r>
              <a:endParaRPr lang="en-US" sz="1400" b="1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Befehl-Klassenhierarchie</a:t>
            </a:r>
            <a:endParaRPr lang="de-DE" dirty="0"/>
          </a:p>
        </p:txBody>
      </p:sp>
      <p:sp>
        <p:nvSpPr>
          <p:cNvPr id="224266" name="Line 1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4114800" y="2362200"/>
            <a:ext cx="714375" cy="8048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7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03438" y="1298575"/>
            <a:ext cx="14287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aseline="30000">
                <a:solidFill>
                  <a:srgbClr val="0000FF"/>
                </a:solidFill>
                <a:latin typeface="Comic Sans MS" pitchFamily="66" charset="0"/>
              </a:rPr>
              <a:t>*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*</a:t>
            </a:r>
            <a:endParaRPr lang="en-US" sz="2400" baseline="30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4268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600200" y="2362200"/>
            <a:ext cx="2286000" cy="7620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9" name="Line 1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4419600" y="2286000"/>
            <a:ext cx="2895600" cy="1219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0" name="Text Box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13600" y="3352800"/>
            <a:ext cx="116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224271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4419600"/>
            <a:ext cx="2286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400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line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 STRING</a:t>
            </a:r>
            <a:br>
              <a:rPr lang="en-US" sz="2000" i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index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 INTEGER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24272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57813" y="4343400"/>
            <a:ext cx="137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400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i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index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3" name="Oval 22"/>
          <p:cNvSpPr/>
          <p:nvPr/>
        </p:nvSpPr>
        <p:spPr>
          <a:xfrm>
            <a:off x="3023852" y="1481220"/>
            <a:ext cx="2173789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*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BEFEHL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57116" y="3205746"/>
            <a:ext cx="2173789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REMOVAL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697622" y="3229809"/>
            <a:ext cx="2286084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INSERTION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26" name="Text Box 54"/>
          <p:cNvSpPr txBox="1">
            <a:spLocks noChangeArrowheads="1"/>
          </p:cNvSpPr>
          <p:nvPr/>
        </p:nvSpPr>
        <p:spPr bwMode="auto">
          <a:xfrm>
            <a:off x="6901469" y="1282082"/>
            <a:ext cx="1997981" cy="742117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*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aufgeschoben</a:t>
            </a:r>
            <a:endParaRPr lang="en-US" sz="1600" dirty="0">
              <a:solidFill>
                <a:schemeClr val="accent2"/>
              </a:solidFill>
              <a:latin typeface="+mn-lt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+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wirksam</a:t>
            </a:r>
            <a:endParaRPr lang="en-US" sz="140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Beispielshierarchie</a:t>
            </a:r>
          </a:p>
        </p:txBody>
      </p:sp>
      <p:sp>
        <p:nvSpPr>
          <p:cNvPr id="134147" name="Oval 3"/>
          <p:cNvSpPr>
            <a:spLocks noChangeArrowheads="1"/>
          </p:cNvSpPr>
          <p:nvPr/>
        </p:nvSpPr>
        <p:spPr bwMode="auto">
          <a:xfrm>
            <a:off x="3203575" y="783806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3492500" y="926681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FIGURE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3851275" y="783806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1258888" y="1846263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1476375" y="1916113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3333FF"/>
                </a:solidFill>
                <a:latin typeface="+mn-lt"/>
              </a:rPr>
              <a:t>OPEN_ FIGURE</a:t>
            </a: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1908175" y="17732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3" name="Oval 9"/>
          <p:cNvSpPr>
            <a:spLocks noChangeArrowheads="1"/>
          </p:cNvSpPr>
          <p:nvPr/>
        </p:nvSpPr>
        <p:spPr bwMode="auto">
          <a:xfrm>
            <a:off x="5218113" y="1919288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4" name="Text Box 10"/>
          <p:cNvSpPr txBox="1">
            <a:spLocks noChangeArrowheads="1"/>
          </p:cNvSpPr>
          <p:nvPr/>
        </p:nvSpPr>
        <p:spPr bwMode="auto">
          <a:xfrm>
            <a:off x="5435600" y="1989138"/>
            <a:ext cx="1296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3333FF"/>
                </a:solidFill>
                <a:latin typeface="+mn-lt"/>
              </a:rPr>
              <a:t>CLOSED_ FIGURE</a:t>
            </a:r>
          </a:p>
        </p:txBody>
      </p:sp>
      <p:sp>
        <p:nvSpPr>
          <p:cNvPr id="134155" name="Text Box 11"/>
          <p:cNvSpPr txBox="1">
            <a:spLocks noChangeArrowheads="1"/>
          </p:cNvSpPr>
          <p:nvPr/>
        </p:nvSpPr>
        <p:spPr bwMode="auto">
          <a:xfrm>
            <a:off x="5867400" y="18462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6" name="Oval 12"/>
          <p:cNvSpPr>
            <a:spLocks noChangeArrowheads="1"/>
          </p:cNvSpPr>
          <p:nvPr/>
        </p:nvSpPr>
        <p:spPr bwMode="auto">
          <a:xfrm>
            <a:off x="179388" y="307598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7" name="Text Box 13"/>
          <p:cNvSpPr txBox="1">
            <a:spLocks noChangeArrowheads="1"/>
          </p:cNvSpPr>
          <p:nvPr/>
        </p:nvSpPr>
        <p:spPr bwMode="auto">
          <a:xfrm>
            <a:off x="323850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SEGMENT</a:t>
            </a:r>
          </a:p>
        </p:txBody>
      </p:sp>
      <p:sp>
        <p:nvSpPr>
          <p:cNvPr id="134158" name="Oval 14"/>
          <p:cNvSpPr>
            <a:spLocks noChangeArrowheads="1"/>
          </p:cNvSpPr>
          <p:nvPr/>
        </p:nvSpPr>
        <p:spPr bwMode="auto">
          <a:xfrm>
            <a:off x="2051050" y="307598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9" name="Text Box 15"/>
          <p:cNvSpPr txBox="1">
            <a:spLocks noChangeArrowheads="1"/>
          </p:cNvSpPr>
          <p:nvPr/>
        </p:nvSpPr>
        <p:spPr bwMode="auto">
          <a:xfrm>
            <a:off x="2195513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POLYLINE</a:t>
            </a:r>
          </a:p>
        </p:txBody>
      </p:sp>
      <p:sp>
        <p:nvSpPr>
          <p:cNvPr id="134160" name="Oval 16"/>
          <p:cNvSpPr>
            <a:spLocks noChangeArrowheads="1"/>
          </p:cNvSpPr>
          <p:nvPr/>
        </p:nvSpPr>
        <p:spPr bwMode="auto">
          <a:xfrm>
            <a:off x="4427538" y="312216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1" name="Text Box 17"/>
          <p:cNvSpPr txBox="1">
            <a:spLocks noChangeArrowheads="1"/>
          </p:cNvSpPr>
          <p:nvPr/>
        </p:nvSpPr>
        <p:spPr bwMode="auto">
          <a:xfrm>
            <a:off x="4572000" y="326504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POLYGON</a:t>
            </a:r>
          </a:p>
        </p:txBody>
      </p:sp>
      <p:sp>
        <p:nvSpPr>
          <p:cNvPr id="134162" name="Oval 18"/>
          <p:cNvSpPr>
            <a:spLocks noChangeArrowheads="1"/>
          </p:cNvSpPr>
          <p:nvPr/>
        </p:nvSpPr>
        <p:spPr bwMode="auto">
          <a:xfrm>
            <a:off x="6584876" y="3302922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3" name="Text Box 19"/>
          <p:cNvSpPr txBox="1">
            <a:spLocks noChangeArrowheads="1"/>
          </p:cNvSpPr>
          <p:nvPr/>
        </p:nvSpPr>
        <p:spPr bwMode="auto">
          <a:xfrm>
            <a:off x="6729339" y="3445797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>
                <a:solidFill>
                  <a:srgbClr val="3333FF"/>
                </a:solidFill>
                <a:latin typeface="+mn-lt"/>
              </a:rPr>
              <a:t>ELLIPSE</a:t>
            </a:r>
          </a:p>
        </p:txBody>
      </p:sp>
      <p:sp>
        <p:nvSpPr>
          <p:cNvPr id="134164" name="Oval 20"/>
          <p:cNvSpPr>
            <a:spLocks noChangeArrowheads="1"/>
          </p:cNvSpPr>
          <p:nvPr/>
        </p:nvSpPr>
        <p:spPr bwMode="auto">
          <a:xfrm>
            <a:off x="6674563" y="566892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5" name="Text Box 21"/>
          <p:cNvSpPr txBox="1">
            <a:spLocks noChangeArrowheads="1"/>
          </p:cNvSpPr>
          <p:nvPr/>
        </p:nvSpPr>
        <p:spPr bwMode="auto">
          <a:xfrm>
            <a:off x="6819025" y="581179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>
                <a:solidFill>
                  <a:srgbClr val="3333FF"/>
                </a:solidFill>
                <a:latin typeface="+mn-lt"/>
              </a:rPr>
              <a:t>CIRCLE</a:t>
            </a:r>
          </a:p>
        </p:txBody>
      </p:sp>
      <p:sp>
        <p:nvSpPr>
          <p:cNvPr id="134166" name="Oval 22"/>
          <p:cNvSpPr>
            <a:spLocks noChangeArrowheads="1"/>
          </p:cNvSpPr>
          <p:nvPr/>
        </p:nvSpPr>
        <p:spPr bwMode="auto">
          <a:xfrm>
            <a:off x="4360727" y="4338490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7" name="Text Box 23"/>
          <p:cNvSpPr txBox="1">
            <a:spLocks noChangeArrowheads="1"/>
          </p:cNvSpPr>
          <p:nvPr/>
        </p:nvSpPr>
        <p:spPr bwMode="auto">
          <a:xfrm>
            <a:off x="4360727" y="448136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RECTANGLE</a:t>
            </a:r>
          </a:p>
        </p:txBody>
      </p:sp>
      <p:sp>
        <p:nvSpPr>
          <p:cNvPr id="134168" name="Oval 24"/>
          <p:cNvSpPr>
            <a:spLocks noChangeArrowheads="1"/>
          </p:cNvSpPr>
          <p:nvPr/>
        </p:nvSpPr>
        <p:spPr bwMode="auto">
          <a:xfrm>
            <a:off x="2147703" y="461729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9" name="Text Box 25"/>
          <p:cNvSpPr txBox="1">
            <a:spLocks noChangeArrowheads="1"/>
          </p:cNvSpPr>
          <p:nvPr/>
        </p:nvSpPr>
        <p:spPr bwMode="auto">
          <a:xfrm>
            <a:off x="2228368" y="4760174"/>
            <a:ext cx="14504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TRIANGLE</a:t>
            </a:r>
          </a:p>
        </p:txBody>
      </p:sp>
      <p:sp>
        <p:nvSpPr>
          <p:cNvPr id="134170" name="Oval 26"/>
          <p:cNvSpPr>
            <a:spLocks noChangeArrowheads="1"/>
          </p:cNvSpPr>
          <p:nvPr/>
        </p:nvSpPr>
        <p:spPr bwMode="auto">
          <a:xfrm>
            <a:off x="4365893" y="568380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4510355" y="5826678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SQUARE</a:t>
            </a:r>
          </a:p>
        </p:txBody>
      </p:sp>
      <p:sp>
        <p:nvSpPr>
          <p:cNvPr id="134176" name="Line 32"/>
          <p:cNvSpPr>
            <a:spLocks noChangeShapeType="1"/>
          </p:cNvSpPr>
          <p:nvPr/>
        </p:nvSpPr>
        <p:spPr bwMode="auto">
          <a:xfrm flipV="1">
            <a:off x="2966484" y="3696843"/>
            <a:ext cx="2181779" cy="89845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77" name="Line 33"/>
          <p:cNvSpPr>
            <a:spLocks noChangeShapeType="1"/>
          </p:cNvSpPr>
          <p:nvPr/>
        </p:nvSpPr>
        <p:spPr bwMode="auto">
          <a:xfrm rot="-180000" flipV="1">
            <a:off x="5139487" y="3696843"/>
            <a:ext cx="45719" cy="59806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82" name="Text Box 38"/>
          <p:cNvSpPr txBox="1">
            <a:spLocks noChangeArrowheads="1"/>
          </p:cNvSpPr>
          <p:nvPr/>
        </p:nvSpPr>
        <p:spPr bwMode="auto">
          <a:xfrm>
            <a:off x="2371061" y="659981"/>
            <a:ext cx="1299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center </a:t>
            </a: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*</a:t>
            </a:r>
            <a:endParaRPr lang="en-US" sz="18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4183" name="Text Box 39"/>
          <p:cNvSpPr txBox="1">
            <a:spLocks noChangeArrowheads="1"/>
          </p:cNvSpPr>
          <p:nvPr/>
        </p:nvSpPr>
        <p:spPr bwMode="auto">
          <a:xfrm>
            <a:off x="4851400" y="677443"/>
            <a:ext cx="1294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display </a:t>
            </a: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*</a:t>
            </a:r>
            <a:endParaRPr lang="en-US" sz="18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4184" name="Text Box 40"/>
          <p:cNvSpPr txBox="1">
            <a:spLocks noChangeArrowheads="1"/>
          </p:cNvSpPr>
          <p:nvPr/>
        </p:nvSpPr>
        <p:spPr bwMode="auto">
          <a:xfrm>
            <a:off x="4914900" y="923506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rotate*</a:t>
            </a:r>
          </a:p>
        </p:txBody>
      </p:sp>
      <p:sp>
        <p:nvSpPr>
          <p:cNvPr id="134185" name="Text Box 41"/>
          <p:cNvSpPr txBox="1">
            <a:spLocks noChangeArrowheads="1"/>
          </p:cNvSpPr>
          <p:nvPr/>
        </p:nvSpPr>
        <p:spPr bwMode="auto">
          <a:xfrm>
            <a:off x="3827721" y="1971675"/>
            <a:ext cx="1590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*</a:t>
            </a:r>
            <a:endParaRPr lang="en-US" sz="1800" i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6" name="Text Box 42"/>
          <p:cNvSpPr txBox="1">
            <a:spLocks noChangeArrowheads="1"/>
          </p:cNvSpPr>
          <p:nvPr/>
        </p:nvSpPr>
        <p:spPr bwMode="auto">
          <a:xfrm>
            <a:off x="7489861" y="2989742"/>
            <a:ext cx="15265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perimeter </a:t>
            </a:r>
            <a:r>
              <a:rPr lang="en-US" i="1" baseline="30000" dirty="0" smtClean="0">
                <a:solidFill>
                  <a:srgbClr val="3333FF"/>
                </a:solidFill>
                <a:latin typeface="+mn-lt"/>
              </a:rPr>
              <a:t>+</a:t>
            </a:r>
            <a:endParaRPr lang="en-US" sz="1800" baseline="30000" dirty="0">
              <a:latin typeface="+mn-lt"/>
            </a:endParaRPr>
          </a:p>
        </p:txBody>
      </p:sp>
      <p:sp>
        <p:nvSpPr>
          <p:cNvPr id="134187" name="Text Box 43"/>
          <p:cNvSpPr txBox="1">
            <a:spLocks noChangeArrowheads="1"/>
          </p:cNvSpPr>
          <p:nvPr/>
        </p:nvSpPr>
        <p:spPr bwMode="auto">
          <a:xfrm>
            <a:off x="3604437" y="2866582"/>
            <a:ext cx="14779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8" name="Text Box 44"/>
          <p:cNvSpPr txBox="1">
            <a:spLocks noChangeArrowheads="1"/>
          </p:cNvSpPr>
          <p:nvPr/>
        </p:nvSpPr>
        <p:spPr bwMode="auto">
          <a:xfrm>
            <a:off x="780903" y="4983051"/>
            <a:ext cx="1547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9" name="Text Box 45"/>
          <p:cNvSpPr txBox="1">
            <a:spLocks noChangeArrowheads="1"/>
          </p:cNvSpPr>
          <p:nvPr/>
        </p:nvSpPr>
        <p:spPr bwMode="auto">
          <a:xfrm>
            <a:off x="5630977" y="4776047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diagonal</a:t>
            </a:r>
          </a:p>
        </p:txBody>
      </p:sp>
      <p:sp>
        <p:nvSpPr>
          <p:cNvPr id="134191" name="Text Box 47"/>
          <p:cNvSpPr txBox="1">
            <a:spLocks noChangeArrowheads="1"/>
          </p:cNvSpPr>
          <p:nvPr/>
        </p:nvSpPr>
        <p:spPr bwMode="auto">
          <a:xfrm>
            <a:off x="1403350" y="4155489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+mn-lt"/>
              </a:rPr>
              <a:t>...</a:t>
            </a:r>
          </a:p>
        </p:txBody>
      </p:sp>
      <p:sp>
        <p:nvSpPr>
          <p:cNvPr id="134192" name="Text Box 48"/>
          <p:cNvSpPr txBox="1">
            <a:spLocks noChangeArrowheads="1"/>
          </p:cNvSpPr>
          <p:nvPr/>
        </p:nvSpPr>
        <p:spPr bwMode="auto">
          <a:xfrm>
            <a:off x="6499225" y="3984182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+mn-lt"/>
              </a:rPr>
              <a:t>...</a:t>
            </a:r>
          </a:p>
        </p:txBody>
      </p:sp>
      <p:sp>
        <p:nvSpPr>
          <p:cNvPr id="134193" name="Line 49"/>
          <p:cNvSpPr>
            <a:spLocks noChangeShapeType="1"/>
          </p:cNvSpPr>
          <p:nvPr/>
        </p:nvSpPr>
        <p:spPr bwMode="auto">
          <a:xfrm flipH="1" flipV="1">
            <a:off x="5175971" y="3724552"/>
            <a:ext cx="1397000" cy="3349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94" name="Text Box 50"/>
          <p:cNvSpPr txBox="1">
            <a:spLocks noChangeArrowheads="1"/>
          </p:cNvSpPr>
          <p:nvPr/>
        </p:nvSpPr>
        <p:spPr bwMode="auto">
          <a:xfrm>
            <a:off x="7577999" y="6207049"/>
            <a:ext cx="1612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95" name="Text Box 51"/>
          <p:cNvSpPr txBox="1">
            <a:spLocks noChangeArrowheads="1"/>
          </p:cNvSpPr>
          <p:nvPr/>
        </p:nvSpPr>
        <p:spPr bwMode="auto">
          <a:xfrm>
            <a:off x="5076825" y="3049144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+</a:t>
            </a:r>
          </a:p>
        </p:txBody>
      </p:sp>
      <p:sp>
        <p:nvSpPr>
          <p:cNvPr id="134196" name="Text Box 52"/>
          <p:cNvSpPr txBox="1">
            <a:spLocks noChangeArrowheads="1"/>
          </p:cNvSpPr>
          <p:nvPr/>
        </p:nvSpPr>
        <p:spPr bwMode="auto">
          <a:xfrm>
            <a:off x="7232576" y="3229897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+</a:t>
            </a:r>
          </a:p>
        </p:txBody>
      </p:sp>
      <p:sp>
        <p:nvSpPr>
          <p:cNvPr id="134197" name="Text Box 53"/>
          <p:cNvSpPr txBox="1">
            <a:spLocks noChangeArrowheads="1"/>
          </p:cNvSpPr>
          <p:nvPr/>
        </p:nvSpPr>
        <p:spPr bwMode="auto">
          <a:xfrm>
            <a:off x="6037412" y="45528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side2</a:t>
            </a:r>
          </a:p>
        </p:txBody>
      </p:sp>
      <p:sp>
        <p:nvSpPr>
          <p:cNvPr id="134198" name="Text Box 54"/>
          <p:cNvSpPr txBox="1">
            <a:spLocks noChangeArrowheads="1"/>
          </p:cNvSpPr>
          <p:nvPr/>
        </p:nvSpPr>
        <p:spPr bwMode="auto">
          <a:xfrm>
            <a:off x="364311" y="5541260"/>
            <a:ext cx="2049279" cy="1129308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*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aufgeschoben</a:t>
            </a:r>
            <a:endParaRPr lang="en-US" sz="1600" dirty="0">
              <a:solidFill>
                <a:schemeClr val="accent2"/>
              </a:solidFill>
              <a:latin typeface="+mn-lt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+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wirksam</a:t>
            </a:r>
            <a:endParaRPr lang="en-US" sz="1600" dirty="0">
              <a:solidFill>
                <a:schemeClr val="accent2"/>
              </a:solidFill>
              <a:latin typeface="+mn-lt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++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redefiniert</a:t>
            </a:r>
            <a:endParaRPr lang="en-US" sz="1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4199" name="Text Box 55"/>
          <p:cNvSpPr txBox="1">
            <a:spLocks noChangeArrowheads="1"/>
          </p:cNvSpPr>
          <p:nvPr/>
        </p:nvSpPr>
        <p:spPr bwMode="auto">
          <a:xfrm>
            <a:off x="2937696" y="5736191"/>
            <a:ext cx="15426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200" name="Text Box 56"/>
          <p:cNvSpPr txBox="1">
            <a:spLocks noChangeArrowheads="1"/>
          </p:cNvSpPr>
          <p:nvPr/>
        </p:nvSpPr>
        <p:spPr bwMode="auto">
          <a:xfrm>
            <a:off x="6050112" y="43623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side1</a:t>
            </a:r>
          </a:p>
        </p:txBody>
      </p:sp>
      <p:sp>
        <p:nvSpPr>
          <p:cNvPr id="57" name="Line 28"/>
          <p:cNvSpPr>
            <a:spLocks noChangeShapeType="1"/>
          </p:cNvSpPr>
          <p:nvPr/>
        </p:nvSpPr>
        <p:spPr bwMode="auto">
          <a:xfrm flipV="1">
            <a:off x="2041236" y="1440872"/>
            <a:ext cx="1828800" cy="341745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8" name="Line 29"/>
          <p:cNvSpPr>
            <a:spLocks noChangeShapeType="1"/>
          </p:cNvSpPr>
          <p:nvPr/>
        </p:nvSpPr>
        <p:spPr bwMode="auto">
          <a:xfrm flipH="1" flipV="1">
            <a:off x="4248726" y="1376218"/>
            <a:ext cx="1744664" cy="51218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 flipH="1" flipV="1">
            <a:off x="2133599" y="2678545"/>
            <a:ext cx="848159" cy="358914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0" name="Line 31"/>
          <p:cNvSpPr>
            <a:spLocks noChangeShapeType="1"/>
          </p:cNvSpPr>
          <p:nvPr/>
        </p:nvSpPr>
        <p:spPr bwMode="auto">
          <a:xfrm flipV="1">
            <a:off x="988291" y="2687782"/>
            <a:ext cx="1034474" cy="32327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1" name="Line 34"/>
          <p:cNvSpPr>
            <a:spLocks noChangeShapeType="1"/>
          </p:cNvSpPr>
          <p:nvPr/>
        </p:nvSpPr>
        <p:spPr bwMode="auto">
          <a:xfrm flipH="1" flipV="1">
            <a:off x="6188364" y="2697018"/>
            <a:ext cx="1129628" cy="55213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2" name="Line 35"/>
          <p:cNvSpPr>
            <a:spLocks noChangeShapeType="1"/>
          </p:cNvSpPr>
          <p:nvPr/>
        </p:nvSpPr>
        <p:spPr bwMode="auto">
          <a:xfrm flipV="1">
            <a:off x="5201228" y="2715491"/>
            <a:ext cx="913245" cy="37738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3" name="Line 37"/>
          <p:cNvSpPr>
            <a:spLocks noChangeShapeType="1"/>
          </p:cNvSpPr>
          <p:nvPr/>
        </p:nvSpPr>
        <p:spPr bwMode="auto">
          <a:xfrm flipV="1">
            <a:off x="7282906" y="3833938"/>
            <a:ext cx="45719" cy="1809479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4" name="Line 46"/>
          <p:cNvSpPr>
            <a:spLocks noChangeShapeType="1"/>
          </p:cNvSpPr>
          <p:nvPr/>
        </p:nvSpPr>
        <p:spPr bwMode="auto">
          <a:xfrm flipV="1">
            <a:off x="1775403" y="3752264"/>
            <a:ext cx="1223963" cy="5762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 rot="-180000" flipV="1">
            <a:off x="5126223" y="4946920"/>
            <a:ext cx="45719" cy="72000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5428" y="-29676"/>
            <a:ext cx="7704137" cy="720725"/>
          </a:xfrm>
        </p:spPr>
        <p:txBody>
          <a:bodyPr/>
          <a:lstStyle/>
          <a:p>
            <a:r>
              <a:rPr lang="de-DE" dirty="0" smtClean="0"/>
              <a:t>Einen Typ erzwingen: Das Problem</a:t>
            </a:r>
            <a:endParaRPr lang="de-DE" dirty="0"/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268413"/>
            <a:ext cx="8713787" cy="35988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store</a:t>
            </a:r>
            <a:r>
              <a:rPr lang="de-DE" dirty="0" smtClean="0">
                <a:solidFill>
                  <a:srgbClr val="3333FF"/>
                </a:solidFill>
              </a:rPr>
              <a:t> (“FN")</a:t>
            </a:r>
          </a:p>
          <a:p>
            <a:r>
              <a:rPr lang="de-DE" dirty="0" smtClean="0">
                <a:solidFill>
                  <a:srgbClr val="3333FF"/>
                </a:solidFill>
              </a:rPr>
              <a:t>	...</a:t>
            </a:r>
          </a:p>
          <a:p>
            <a:r>
              <a:rPr lang="de-DE" dirty="0" smtClean="0"/>
              <a:t>		</a:t>
            </a:r>
            <a:r>
              <a:rPr lang="de-DE" dirty="0" smtClean="0">
                <a:solidFill>
                  <a:srgbClr val="990000"/>
                </a:solidFill>
              </a:rPr>
              <a:t>-- Zwei Jahre später:</a:t>
            </a:r>
          </a:p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err="1" smtClean="0">
                <a:solidFill>
                  <a:srgbClr val="3333FF"/>
                </a:solidFill>
              </a:rPr>
              <a:t>retrieved</a:t>
            </a:r>
            <a:r>
              <a:rPr lang="de-DE" dirty="0" smtClean="0">
                <a:solidFill>
                  <a:srgbClr val="3333FF"/>
                </a:solidFill>
              </a:rPr>
              <a:t> (“FN") </a:t>
            </a:r>
            <a:r>
              <a:rPr lang="de-DE" dirty="0" smtClean="0">
                <a:solidFill>
                  <a:srgbClr val="990000"/>
                </a:solidFill>
              </a:rPr>
              <a:t>– Siehe nachher</a:t>
            </a:r>
            <a:r>
              <a:rPr lang="de-DE" dirty="0" smtClean="0">
                <a:solidFill>
                  <a:srgbClr val="3333FF"/>
                </a:solidFill>
              </a:rPr>
              <a:t/>
            </a:r>
            <a:br>
              <a:rPr lang="de-DE" dirty="0" smtClean="0">
                <a:solidFill>
                  <a:srgbClr val="3333FF"/>
                </a:solidFill>
              </a:rPr>
            </a:br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last</a:t>
            </a:r>
            <a:r>
              <a:rPr lang="de-DE" i="1" dirty="0" smtClean="0">
                <a:solidFill>
                  <a:srgbClr val="006400"/>
                </a:solidFill>
              </a:rPr>
              <a:t>	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990000"/>
                </a:solidFill>
              </a:rPr>
              <a:t>-- [1]</a:t>
            </a:r>
          </a:p>
          <a:p>
            <a:pPr>
              <a:lnSpc>
                <a:spcPct val="70000"/>
              </a:lnSpc>
            </a:pPr>
            <a:r>
              <a:rPr lang="de-DE" dirty="0" smtClean="0"/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print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err="1" smtClean="0">
                <a:solidFill>
                  <a:srgbClr val="3333FF"/>
                </a:solidFill>
              </a:rPr>
              <a:t>x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diagonal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990000"/>
                </a:solidFill>
              </a:rPr>
              <a:t>-- [2]</a:t>
            </a:r>
          </a:p>
          <a:p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Was ist daran falsch?</a:t>
            </a:r>
            <a:endParaRPr lang="de-DE" dirty="0"/>
          </a:p>
        </p:txBody>
      </p:sp>
      <p:sp>
        <p:nvSpPr>
          <p:cNvPr id="62566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3375" y="5105400"/>
            <a:ext cx="83629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DE" sz="2400" dirty="0" smtClean="0">
                <a:latin typeface="Comic Sans MS" pitchFamily="66" charset="0"/>
              </a:rPr>
              <a:t>Falls </a:t>
            </a:r>
            <a:r>
              <a:rPr lang="de-DE" sz="2400" i="1" dirty="0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DE" sz="2400" dirty="0" smtClean="0">
                <a:latin typeface="Comic Sans MS" pitchFamily="66" charset="0"/>
              </a:rPr>
              <a:t> als </a:t>
            </a:r>
            <a:r>
              <a:rPr lang="de-DE" sz="2400" i="1" dirty="0" smtClean="0">
                <a:solidFill>
                  <a:srgbClr val="3333FF"/>
                </a:solidFill>
                <a:latin typeface="Comic Sans MS" pitchFamily="66" charset="0"/>
              </a:rPr>
              <a:t>RECTANGLE</a:t>
            </a:r>
            <a:r>
              <a:rPr lang="de-DE" dirty="0" smtClean="0"/>
              <a:t> </a:t>
            </a:r>
            <a:r>
              <a:rPr lang="de-DE" sz="2400" dirty="0" smtClean="0">
                <a:latin typeface="Comic Sans MS" pitchFamily="66" charset="0"/>
              </a:rPr>
              <a:t>deklariert ist, ist </a:t>
            </a:r>
            <a:r>
              <a:rPr lang="de-DE" sz="2400" dirty="0" smtClean="0">
                <a:solidFill>
                  <a:srgbClr val="990000"/>
                </a:solidFill>
                <a:latin typeface="Comic Sans MS" pitchFamily="66" charset="0"/>
              </a:rPr>
              <a:t>[1]</a:t>
            </a:r>
            <a:r>
              <a:rPr lang="de-DE" sz="2400" dirty="0" smtClean="0">
                <a:latin typeface="Comic Sans MS" pitchFamily="66" charset="0"/>
              </a:rPr>
              <a:t> ungültig.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DE" dirty="0" smtClean="0"/>
              <a:t>Falls</a:t>
            </a:r>
            <a:r>
              <a:rPr lang="de-DE" sz="2400" dirty="0" smtClean="0">
                <a:latin typeface="Comic Sans MS" pitchFamily="66" charset="0"/>
              </a:rPr>
              <a:t> </a:t>
            </a:r>
            <a:r>
              <a:rPr lang="de-DE" sz="2400" i="1" dirty="0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DE" sz="2400" dirty="0" smtClean="0">
                <a:latin typeface="Comic Sans MS" pitchFamily="66" charset="0"/>
              </a:rPr>
              <a:t> als </a:t>
            </a:r>
            <a:r>
              <a:rPr lang="de-DE" sz="2400" i="1" dirty="0" smtClean="0">
                <a:solidFill>
                  <a:srgbClr val="3333FF"/>
                </a:solidFill>
                <a:latin typeface="Comic Sans MS" pitchFamily="66" charset="0"/>
              </a:rPr>
              <a:t>FIGURE</a:t>
            </a:r>
            <a:r>
              <a:rPr lang="de-DE" dirty="0" smtClean="0"/>
              <a:t> deklariert ist, ist</a:t>
            </a:r>
            <a:r>
              <a:rPr lang="de-DE" sz="2400" dirty="0" smtClean="0">
                <a:latin typeface="Comic Sans MS" pitchFamily="66" charset="0"/>
              </a:rPr>
              <a:t> </a:t>
            </a:r>
            <a:r>
              <a:rPr lang="de-DE" sz="2400" dirty="0" smtClean="0">
                <a:solidFill>
                  <a:srgbClr val="990000"/>
                </a:solidFill>
                <a:latin typeface="Comic Sans MS" pitchFamily="66" charset="0"/>
              </a:rPr>
              <a:t>[2]</a:t>
            </a:r>
            <a:r>
              <a:rPr lang="de-DE" sz="2400" dirty="0" smtClean="0">
                <a:latin typeface="Comic Sans MS" pitchFamily="66" charset="0"/>
              </a:rPr>
              <a:t> </a:t>
            </a:r>
            <a:r>
              <a:rPr lang="de-DE" dirty="0" smtClean="0"/>
              <a:t>ungültig.</a:t>
            </a:r>
            <a:endParaRPr lang="de-DE" sz="24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12" name="AutoShape 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3625" y="3111500"/>
            <a:ext cx="7602538" cy="18669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99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40708" name="AutoShap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9241" y="1997001"/>
            <a:ext cx="7106285" cy="534987"/>
          </a:xfrm>
          <a:prstGeom prst="roundRect">
            <a:avLst>
              <a:gd name="adj" fmla="val 16667"/>
            </a:avLst>
          </a:prstGeom>
          <a:solidFill>
            <a:srgbClr val="66FF33">
              <a:alpha val="63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40711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84900" y="740735"/>
            <a:ext cx="2793194" cy="478465"/>
          </a:xfrm>
          <a:prstGeom prst="wedgeRoundRectCallout">
            <a:avLst>
              <a:gd name="adj1" fmla="val 31187"/>
              <a:gd name="adj2" fmla="val 244117"/>
              <a:gd name="adj3" fmla="val 16667"/>
            </a:avLst>
          </a:prstGeom>
          <a:solidFill>
            <a:schemeClr val="accent1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“ Object-Test Local’”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40706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249238" y="115888"/>
            <a:ext cx="7942262" cy="435655"/>
          </a:xfrm>
        </p:spPr>
        <p:txBody>
          <a:bodyPr/>
          <a:lstStyle/>
          <a:p>
            <a:r>
              <a:rPr lang="de-DE" dirty="0" smtClean="0"/>
              <a:t>Einen Typ erzwingen: Der Objekt-Test</a:t>
            </a:r>
            <a:endParaRPr lang="de-DE" dirty="0"/>
          </a:p>
        </p:txBody>
      </p:sp>
      <p:sp>
        <p:nvSpPr>
          <p:cNvPr id="840709" name="AutoShap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02991" y="2055738"/>
            <a:ext cx="3393209" cy="427038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249238" y="913283"/>
            <a:ext cx="8594725" cy="5644924"/>
          </a:xfrm>
        </p:spPr>
        <p:txBody>
          <a:bodyPr/>
          <a:lstStyle/>
          <a:p>
            <a:r>
              <a:rPr lang="de-DE" dirty="0" smtClean="0"/>
              <a:t>			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>
                <a:solidFill>
                  <a:schemeClr val="accent2"/>
                </a:solidFill>
              </a:rPr>
              <a:t>if 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accent2"/>
                </a:solidFill>
              </a:rPr>
              <a:t>attached</a:t>
            </a:r>
            <a:r>
              <a:rPr lang="de-DE" dirty="0" smtClean="0">
                <a:solidFill>
                  <a:srgbClr val="3333FF"/>
                </a:solidFill>
              </a:rPr>
              <a:t> {</a:t>
            </a:r>
            <a:r>
              <a:rPr lang="de-DE" i="1" dirty="0" smtClean="0">
                <a:solidFill>
                  <a:srgbClr val="3333FF"/>
                </a:solidFill>
              </a:rPr>
              <a:t>RECTANGLE</a:t>
            </a:r>
            <a:r>
              <a:rPr lang="de-DE" dirty="0" smtClean="0">
                <a:solidFill>
                  <a:srgbClr val="3333FF"/>
                </a:solidFill>
              </a:rPr>
              <a:t>}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bilder</a:t>
            </a:r>
            <a:r>
              <a:rPr lang="de-DE" sz="4400" dirty="0" smtClean="0">
                <a:solidFill>
                  <a:srgbClr val="3333FF"/>
                </a:solidFill>
              </a:rPr>
              <a:t>.</a:t>
            </a:r>
            <a:r>
              <a:rPr lang="de-DE" i="1" dirty="0" smtClean="0">
                <a:solidFill>
                  <a:srgbClr val="3333FF"/>
                </a:solidFill>
              </a:rPr>
              <a:t>retrieved</a:t>
            </a:r>
            <a:r>
              <a:rPr lang="de-DE" dirty="0" smtClean="0">
                <a:solidFill>
                  <a:srgbClr val="3333FF"/>
                </a:solidFill>
              </a:rPr>
              <a:t> ("FN")    </a:t>
            </a:r>
            <a:r>
              <a:rPr lang="de-DE" b="1" dirty="0" smtClean="0">
                <a:solidFill>
                  <a:schemeClr val="accent2"/>
                </a:solidFill>
              </a:rPr>
              <a:t>as</a:t>
            </a:r>
            <a:r>
              <a:rPr lang="de-DE" dirty="0" smtClean="0">
                <a:solidFill>
                  <a:srgbClr val="3333FF"/>
                </a:solidFill>
              </a:rPr>
              <a:t> r  </a:t>
            </a:r>
            <a:r>
              <a:rPr lang="de-DE" b="1" dirty="0" smtClean="0">
                <a:solidFill>
                  <a:schemeClr val="accent2"/>
                </a:solidFill>
              </a:rPr>
              <a:t>then</a:t>
            </a:r>
            <a:br>
              <a:rPr lang="de-DE" b="1" dirty="0" smtClean="0">
                <a:solidFill>
                  <a:schemeClr val="accent2"/>
                </a:solidFill>
              </a:rPr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print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smtClean="0">
                <a:solidFill>
                  <a:srgbClr val="3333FF"/>
                </a:solidFill>
              </a:rPr>
              <a:t>r</a:t>
            </a:r>
            <a:r>
              <a:rPr lang="de-DE" sz="3200" dirty="0" smtClean="0">
                <a:solidFill>
                  <a:srgbClr val="3333FF"/>
                </a:solidFill>
              </a:rPr>
              <a:t>.</a:t>
            </a:r>
            <a:r>
              <a:rPr lang="de-DE" i="1" dirty="0" smtClean="0">
                <a:solidFill>
                  <a:srgbClr val="3333FF"/>
                </a:solidFill>
              </a:rPr>
              <a:t>diagonal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	</a:t>
            </a:r>
            <a:r>
              <a:rPr lang="de-DE" dirty="0" smtClean="0">
                <a:solidFill>
                  <a:srgbClr val="990000"/>
                </a:solidFill>
              </a:rPr>
              <a:t>--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990000"/>
                </a:solidFill>
              </a:rPr>
              <a:t>Tu irgendwas mit </a:t>
            </a:r>
            <a:r>
              <a:rPr lang="de-DE" i="1" dirty="0" smtClean="0">
                <a:solidFill>
                  <a:srgbClr val="3333FF"/>
                </a:solidFill>
              </a:rPr>
              <a:t>r</a:t>
            </a:r>
            <a:r>
              <a:rPr lang="de-DE" dirty="0" smtClean="0">
                <a:solidFill>
                  <a:srgbClr val="990000"/>
                </a:solidFill>
              </a:rPr>
              <a:t>,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990000"/>
                </a:solidFill>
              </a:rPr>
              <a:t>welches garantiert nicht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	</a:t>
            </a:r>
            <a:r>
              <a:rPr lang="de-DE" dirty="0" smtClean="0">
                <a:solidFill>
                  <a:srgbClr val="990000"/>
                </a:solidFill>
              </a:rPr>
              <a:t>-- </a:t>
            </a:r>
            <a:r>
              <a:rPr lang="de-DE" dirty="0" err="1" smtClean="0">
                <a:solidFill>
                  <a:srgbClr val="990000"/>
                </a:solidFill>
              </a:rPr>
              <a:t>void</a:t>
            </a:r>
            <a:r>
              <a:rPr lang="de-DE" dirty="0" smtClean="0">
                <a:solidFill>
                  <a:srgbClr val="990000"/>
                </a:solidFill>
              </a:rPr>
              <a:t> und vom dynamischen Typ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RECTANGLE </a:t>
            </a:r>
            <a:r>
              <a:rPr lang="de-DE" dirty="0" smtClean="0">
                <a:solidFill>
                  <a:srgbClr val="990000"/>
                </a:solidFill>
              </a:rPr>
              <a:t>ist.</a:t>
            </a:r>
            <a:endParaRPr lang="de-DE" i="1" dirty="0" smtClean="0">
              <a:solidFill>
                <a:srgbClr val="3333FF"/>
              </a:solidFill>
            </a:endParaRPr>
          </a:p>
          <a:p>
            <a:pPr>
              <a:spcBef>
                <a:spcPts val="1200"/>
              </a:spcBef>
            </a:pPr>
            <a:r>
              <a:rPr lang="de-DE" b="1" dirty="0" err="1" smtClean="0">
                <a:solidFill>
                  <a:schemeClr val="accent2"/>
                </a:solidFill>
              </a:rPr>
              <a:t>else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print</a:t>
            </a:r>
            <a:r>
              <a:rPr lang="de-DE" dirty="0" smtClean="0">
                <a:solidFill>
                  <a:srgbClr val="3333FF"/>
                </a:solidFill>
              </a:rPr>
              <a:t> ("</a:t>
            </a:r>
            <a:r>
              <a:rPr lang="de-DE" dirty="0" err="1" smtClean="0">
                <a:solidFill>
                  <a:srgbClr val="3333FF"/>
                </a:solidFill>
              </a:rPr>
              <a:t>Too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  <a:r>
              <a:rPr lang="de-DE" dirty="0" err="1" smtClean="0">
                <a:solidFill>
                  <a:srgbClr val="3333FF"/>
                </a:solidFill>
              </a:rPr>
              <a:t>bad</a:t>
            </a:r>
            <a:r>
              <a:rPr lang="de-DE" dirty="0" smtClean="0">
                <a:solidFill>
                  <a:srgbClr val="3333FF"/>
                </a:solidFill>
              </a:rPr>
              <a:t>.")</a:t>
            </a:r>
          </a:p>
          <a:p>
            <a:pPr>
              <a:spcBef>
                <a:spcPts val="1200"/>
              </a:spcBef>
            </a:pPr>
            <a:r>
              <a:rPr lang="de-DE" b="1" dirty="0" smtClean="0">
                <a:solidFill>
                  <a:schemeClr val="accent2"/>
                </a:solidFill>
              </a:rPr>
              <a:t>end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840710" name="AutoShap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78100" y="1066800"/>
            <a:ext cx="3257221" cy="469900"/>
          </a:xfrm>
          <a:prstGeom prst="wedgeRoundRectCallout">
            <a:avLst>
              <a:gd name="adj1" fmla="val 28364"/>
              <a:gd name="adj2" fmla="val 148995"/>
              <a:gd name="adj3" fmla="val 16667"/>
            </a:avLst>
          </a:prstGeom>
          <a:solidFill>
            <a:srgbClr val="FFCCCC">
              <a:alpha val="67000"/>
            </a:srgb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/>
            <a:r>
              <a:rPr lang="en-US" sz="2000" dirty="0" err="1" smtClean="0">
                <a:latin typeface="Comic Sans MS" pitchFamily="66" charset="0"/>
              </a:rPr>
              <a:t>Zu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prüfender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Ausdruck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40714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77641" y="5910262"/>
            <a:ext cx="3680460" cy="437197"/>
          </a:xfrm>
          <a:prstGeom prst="wedgeRoundRectCallout">
            <a:avLst>
              <a:gd name="adj1" fmla="val -10568"/>
              <a:gd name="adj2" fmla="val -256363"/>
              <a:gd name="adj3" fmla="val 16667"/>
            </a:avLst>
          </a:prstGeom>
          <a:solidFill>
            <a:srgbClr val="FFCC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SCOPE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Comic Sans MS" pitchFamily="66" charset="0"/>
              </a:rPr>
              <a:t>der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/>
              <a:t>l</a:t>
            </a:r>
            <a:r>
              <a:rPr lang="en-US" sz="2000" dirty="0" err="1" smtClean="0">
                <a:latin typeface="Comic Sans MS" pitchFamily="66" charset="0"/>
              </a:rPr>
              <a:t>okalen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Variablen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4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40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0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712" grpId="0" animBg="1"/>
      <p:bldP spid="840711" grpId="0" animBg="1"/>
      <p:bldP spid="840709" grpId="0" animBg="1"/>
      <p:bldP spid="840710" grpId="0" animBg="1"/>
      <p:bldP spid="840714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87482" y="3551856"/>
            <a:ext cx="1168857" cy="445713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Früherer Mechanismus: Zuweisungsversuch</a:t>
            </a:r>
            <a:endParaRPr lang="de-DE" dirty="0"/>
          </a:p>
        </p:txBody>
      </p:sp>
      <p:sp>
        <p:nvSpPr>
          <p:cNvPr id="627716" name="Rectangle 4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f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FIGURE</a:t>
            </a:r>
          </a:p>
          <a:p>
            <a:r>
              <a:rPr lang="de-DE" dirty="0" smtClean="0">
                <a:solidFill>
                  <a:srgbClr val="3333FF"/>
                </a:solidFill>
              </a:rPr>
              <a:t>	</a:t>
            </a:r>
            <a:r>
              <a:rPr lang="de-DE" i="1" dirty="0" smtClean="0">
                <a:solidFill>
                  <a:srgbClr val="3333FF"/>
                </a:solidFill>
              </a:rPr>
              <a:t>r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RECTANGLE</a:t>
            </a:r>
          </a:p>
          <a:p>
            <a:r>
              <a:rPr lang="de-DE" dirty="0" smtClean="0">
                <a:solidFill>
                  <a:srgbClr val="3333FF"/>
                </a:solidFill>
              </a:rPr>
              <a:t>	...</a:t>
            </a:r>
          </a:p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retrieve</a:t>
            </a:r>
            <a:r>
              <a:rPr lang="de-DE" dirty="0" smtClean="0">
                <a:solidFill>
                  <a:srgbClr val="3333FF"/>
                </a:solidFill>
              </a:rPr>
              <a:t> ("FN")</a:t>
            </a:r>
          </a:p>
          <a:p>
            <a:pPr>
              <a:lnSpc>
                <a:spcPct val="80000"/>
              </a:lnSpc>
            </a:pPr>
            <a:r>
              <a:rPr lang="de-DE" dirty="0" smtClean="0">
                <a:solidFill>
                  <a:srgbClr val="3333FF"/>
                </a:solidFill>
              </a:rPr>
              <a:t>	</a:t>
            </a:r>
            <a:r>
              <a:rPr lang="de-DE" i="1" dirty="0" smtClean="0">
                <a:solidFill>
                  <a:srgbClr val="3333FF"/>
                </a:solidFill>
              </a:rPr>
              <a:t>f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last</a:t>
            </a:r>
            <a:endParaRPr lang="de-DE" i="1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</a:pPr>
            <a:endParaRPr lang="de-DE" i="1" dirty="0" smtClean="0">
              <a:solidFill>
                <a:srgbClr val="006400"/>
              </a:solidFill>
            </a:endParaRPr>
          </a:p>
          <a:p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r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990000"/>
                </a:solidFill>
              </a:rPr>
              <a:t>?=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f</a:t>
            </a:r>
          </a:p>
          <a:p>
            <a:endParaRPr lang="de-DE" i="1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b="1" dirty="0" err="1" smtClean="0">
                <a:solidFill>
                  <a:schemeClr val="accent2"/>
                </a:solidFill>
              </a:rPr>
              <a:t>if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r</a:t>
            </a:r>
            <a:r>
              <a:rPr lang="de-DE" dirty="0" smtClean="0">
                <a:solidFill>
                  <a:srgbClr val="3333FF"/>
                </a:solidFill>
              </a:rPr>
              <a:t> /= </a:t>
            </a:r>
            <a:r>
              <a:rPr lang="de-DE" b="1" dirty="0" err="1" smtClean="0">
                <a:solidFill>
                  <a:schemeClr val="accent2"/>
                </a:solidFill>
              </a:rPr>
              <a:t>Void</a:t>
            </a:r>
            <a:r>
              <a:rPr lang="de-DE" b="1" dirty="0" smtClean="0">
                <a:solidFill>
                  <a:schemeClr val="accent2"/>
                </a:solidFill>
              </a:rPr>
              <a:t> </a:t>
            </a:r>
            <a:r>
              <a:rPr lang="de-DE" b="1" dirty="0" err="1" smtClean="0">
                <a:solidFill>
                  <a:schemeClr val="accent2"/>
                </a:solidFill>
              </a:rPr>
              <a:t>then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</a:t>
            </a:r>
            <a:r>
              <a:rPr lang="de-DE" i="1" dirty="0" err="1" smtClean="0">
                <a:solidFill>
                  <a:srgbClr val="3333FF"/>
                </a:solidFill>
              </a:rPr>
              <a:t>print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err="1" smtClean="0">
                <a:solidFill>
                  <a:srgbClr val="3333FF"/>
                </a:solidFill>
              </a:rPr>
              <a:t>r</a:t>
            </a:r>
            <a:r>
              <a:rPr lang="de-DE" sz="48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diagonal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</a:t>
            </a:r>
            <a:r>
              <a:rPr lang="de-DE" b="1" dirty="0" err="1" smtClean="0">
                <a:solidFill>
                  <a:schemeClr val="accent2"/>
                </a:solidFill>
              </a:rPr>
              <a:t>else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</a:t>
            </a:r>
            <a:r>
              <a:rPr lang="de-DE" i="1" dirty="0" err="1" smtClean="0">
                <a:solidFill>
                  <a:srgbClr val="3333FF"/>
                </a:solidFill>
              </a:rPr>
              <a:t>print</a:t>
            </a:r>
            <a:r>
              <a:rPr lang="de-DE" dirty="0" smtClean="0">
                <a:solidFill>
                  <a:srgbClr val="3333FF"/>
                </a:solidFill>
              </a:rPr>
              <a:t> ("</a:t>
            </a:r>
            <a:r>
              <a:rPr lang="de-DE" dirty="0" err="1" smtClean="0">
                <a:solidFill>
                  <a:srgbClr val="3333FF"/>
                </a:solidFill>
              </a:rPr>
              <a:t>Too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  <a:r>
              <a:rPr lang="de-DE" dirty="0" err="1" smtClean="0">
                <a:solidFill>
                  <a:srgbClr val="3333FF"/>
                </a:solidFill>
              </a:rPr>
              <a:t>bad</a:t>
            </a:r>
            <a:r>
              <a:rPr lang="de-DE" dirty="0" smtClean="0">
                <a:solidFill>
                  <a:srgbClr val="3333FF"/>
                </a:solidFill>
              </a:rPr>
              <a:t>.")</a:t>
            </a:r>
            <a:br>
              <a:rPr lang="de-DE" dirty="0" smtClean="0">
                <a:solidFill>
                  <a:srgbClr val="3333FF"/>
                </a:solidFill>
              </a:rPr>
            </a:br>
            <a:r>
              <a:rPr lang="de-DE" dirty="0" smtClean="0"/>
              <a:t>	</a:t>
            </a:r>
            <a:r>
              <a:rPr lang="de-DE" b="1" dirty="0" smtClean="0">
                <a:solidFill>
                  <a:schemeClr val="accent2"/>
                </a:solidFill>
              </a:rPr>
              <a:t>end</a:t>
            </a:r>
            <a:endParaRPr lang="de-DE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80770" y="849313"/>
            <a:ext cx="1368425" cy="504825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Zuweisungsversuch (obsolete Konstrukt)</a:t>
            </a:r>
            <a:endParaRPr lang="de-DE" dirty="0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dirty="0" smtClean="0">
                <a:solidFill>
                  <a:srgbClr val="3333FF"/>
                </a:solidFill>
              </a:rPr>
              <a:t> ?= </a:t>
            </a:r>
            <a:r>
              <a:rPr lang="de-DE" i="1" dirty="0" smtClean="0">
                <a:solidFill>
                  <a:srgbClr val="3333FF"/>
                </a:solidFill>
              </a:rPr>
              <a:t>y</a:t>
            </a:r>
          </a:p>
          <a:p>
            <a:endParaRPr lang="de-DE" sz="800" dirty="0" smtClean="0"/>
          </a:p>
          <a:p>
            <a:r>
              <a:rPr lang="de-DE" dirty="0" smtClean="0"/>
              <a:t>mit</a:t>
            </a:r>
            <a:br>
              <a:rPr lang="de-DE" dirty="0" smtClean="0"/>
            </a:br>
            <a:endParaRPr lang="de-DE" sz="800" dirty="0" smtClean="0"/>
          </a:p>
          <a:p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A</a:t>
            </a:r>
          </a:p>
          <a:p>
            <a:endParaRPr lang="de-DE" dirty="0" smtClean="0"/>
          </a:p>
          <a:p>
            <a:r>
              <a:rPr lang="de-DE" dirty="0" smtClean="0"/>
              <a:t>Semantik:</a:t>
            </a:r>
          </a:p>
          <a:p>
            <a:pPr marL="825500" lvl="1"/>
            <a:r>
              <a:rPr lang="de-DE" dirty="0" smtClean="0">
                <a:solidFill>
                  <a:schemeClr val="tx1"/>
                </a:solidFill>
              </a:rPr>
              <a:t>Falls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y</a:t>
            </a:r>
            <a:r>
              <a:rPr lang="de-DE" dirty="0" smtClean="0"/>
              <a:t> an ein Objekt gebunden ist, dessen Typ konform zu </a:t>
            </a:r>
            <a:r>
              <a:rPr lang="de-DE" i="1" dirty="0" smtClean="0">
                <a:solidFill>
                  <a:srgbClr val="3333FF"/>
                </a:solidFill>
              </a:rPr>
              <a:t>A</a:t>
            </a:r>
            <a:r>
              <a:rPr lang="de-DE" dirty="0" smtClean="0"/>
              <a:t> ist: Ausführung einer normalen Referenzzuweisung.</a:t>
            </a:r>
            <a:endParaRPr lang="de-DE" dirty="0" smtClean="0">
              <a:solidFill>
                <a:schemeClr val="tx1"/>
              </a:solidFill>
            </a:endParaRPr>
          </a:p>
          <a:p>
            <a:pPr marL="825500" lvl="1"/>
            <a:endParaRPr lang="de-DE" sz="800" dirty="0" smtClean="0">
              <a:solidFill>
                <a:schemeClr val="tx1"/>
              </a:solidFill>
            </a:endParaRPr>
          </a:p>
          <a:p>
            <a:pPr marL="825500" lvl="1"/>
            <a:r>
              <a:rPr lang="de-DE" dirty="0" smtClean="0"/>
              <a:t>Sonst: Mache </a:t>
            </a: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dirty="0" smtClean="0"/>
              <a:t> </a:t>
            </a:r>
            <a:r>
              <a:rPr lang="de-DE" dirty="0" err="1" smtClean="0"/>
              <a:t>void</a:t>
            </a:r>
            <a:r>
              <a:rPr lang="de-DE" dirty="0" smtClean="0"/>
              <a:t>.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FF99"/>
        </a:solidFill>
        <a:ln w="12700" algn="ctr">
          <a:solidFill>
            <a:srgbClr val="C00000"/>
          </a:solidFill>
          <a:round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27000"/>
          <a:bevelB w="762000"/>
        </a:sp3d>
      </a:spPr>
      <a:bodyPr wrap="none" lIns="36000" tIns="36000" rIns="36000" bIns="36000" rtlCol="0" anchor="ctr">
        <a:flatTx/>
      </a:bodyPr>
      <a:lstStyle>
        <a:defPPr algn="ctr"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solidFill>
          <a:srgbClr val="99FF99"/>
        </a:solidFill>
        <a:ln>
          <a:solidFill>
            <a:srgbClr val="990000"/>
          </a:solidFill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27000"/>
        </a:sp3d>
      </a:spPr>
      <a:bodyPr wrap="square" lIns="0" tIns="0" rIns="0" rtlCol="0">
        <a:spAutoFit/>
      </a:bodyPr>
      <a:lstStyle>
        <a:defPPr>
          <a:defRPr sz="2200" dirty="0" smtClean="0"/>
        </a:defPPr>
      </a:lstStyle>
    </a:tx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3741</Words>
  <Application>Microsoft Office PowerPoint</Application>
  <PresentationFormat>On-screen Show (4:3)</PresentationFormat>
  <Paragraphs>1720</Paragraphs>
  <Slides>117</Slides>
  <Notes>117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117</vt:i4>
      </vt:variant>
    </vt:vector>
  </HeadingPairs>
  <TitlesOfParts>
    <vt:vector size="120" baseType="lpstr">
      <vt:lpstr>NORMAL</vt:lpstr>
      <vt:lpstr>MINIMAL</vt:lpstr>
      <vt:lpstr>TITLE</vt:lpstr>
      <vt:lpstr>Einführung in die Programmierung   Prof. Dr. Bertrand Meyer</vt:lpstr>
      <vt:lpstr>Programm für heute (und nächstes Mal)</vt:lpstr>
      <vt:lpstr>Aus der zweiten Vorlesung</vt:lpstr>
      <vt:lpstr>Den Begriff einer Klasse erweitern</vt:lpstr>
      <vt:lpstr>Den Begriff einer Klasse erweitern</vt:lpstr>
      <vt:lpstr>Generizität</vt:lpstr>
      <vt:lpstr>Generizität: Typ-Sicherheit gewährleisten</vt:lpstr>
      <vt:lpstr>Mögliche Ansätze</vt:lpstr>
      <vt:lpstr>Eine generische Klasse</vt:lpstr>
      <vt:lpstr>Gebrauch generischer Ableitungen</vt:lpstr>
      <vt:lpstr>Statische Typisierung</vt:lpstr>
      <vt:lpstr>Der Gebrauch von Generizität</vt:lpstr>
      <vt:lpstr>Was ist ein Typ?</vt:lpstr>
      <vt:lpstr>Eine generische Klasse</vt:lpstr>
      <vt:lpstr>Erinnerung: Die duale Natur von Klassen</vt:lpstr>
      <vt:lpstr>Erinnerung: Wie die beiden Ansichten zusammenpassen</vt:lpstr>
      <vt:lpstr>Den Begriff einer Klasse erweitern</vt:lpstr>
      <vt:lpstr>Grundlagen der Vererbung</vt:lpstr>
      <vt:lpstr>Terminologie</vt:lpstr>
      <vt:lpstr>Beispielshierarchie (in Traffic)</vt:lpstr>
      <vt:lpstr>Features im Beispiel</vt:lpstr>
      <vt:lpstr>Features vererben</vt:lpstr>
      <vt:lpstr>Vererbte Features</vt:lpstr>
      <vt:lpstr>Definitionen: Arten von Features</vt:lpstr>
      <vt:lpstr>Polymorphe Zuweisung</vt:lpstr>
      <vt:lpstr>Zuweisungen</vt:lpstr>
      <vt:lpstr>Polymorphie gilt auch für Argumente</vt:lpstr>
      <vt:lpstr>Definitionen: Polymorphie</vt:lpstr>
      <vt:lpstr>Definitionen: statischer und dynamischer Typ</vt:lpstr>
      <vt:lpstr>Statischer und dynamischer Typ</vt:lpstr>
      <vt:lpstr>Grundlegende Typ-Eigenschaft</vt:lpstr>
      <vt:lpstr>Statische Typisierung</vt:lpstr>
      <vt:lpstr>Vererbung und statische Typisierung</vt:lpstr>
      <vt:lpstr>Konformität: präzisere Definition</vt:lpstr>
      <vt:lpstr>Statische Typisierung</vt:lpstr>
      <vt:lpstr>Noch eine Beispielshierarchie</vt:lpstr>
      <vt:lpstr>Redefinition 1: Polygone</vt:lpstr>
      <vt:lpstr>Redefinition 2: Rechtecke</vt:lpstr>
      <vt:lpstr>Vererbung, Typisierung und Polymorphie</vt:lpstr>
      <vt:lpstr>Dynamisches Binden</vt:lpstr>
      <vt:lpstr>Definition: Dynamisches Binden (Dynamic binding)</vt:lpstr>
      <vt:lpstr>Binden und Typisierung</vt:lpstr>
      <vt:lpstr>Ohne dynamisches Binden?</vt:lpstr>
      <vt:lpstr>Mit Vererbung und zugehörigen Techniken</vt:lpstr>
      <vt:lpstr>Vererbung: Zusammenfassung 1</vt:lpstr>
      <vt:lpstr>Redefinition</vt:lpstr>
      <vt:lpstr>Redefinition 2: LINE_VEHICLE</vt:lpstr>
      <vt:lpstr>Dynamisches Binden</vt:lpstr>
      <vt:lpstr>Dynamisches Binden</vt:lpstr>
      <vt:lpstr>Den Begriff einer Klasse erweitern</vt:lpstr>
      <vt:lpstr>Den Begriff einer Klasse erweitern</vt:lpstr>
      <vt:lpstr>Konformität</vt:lpstr>
      <vt:lpstr>Was wir gesehen haben</vt:lpstr>
      <vt:lpstr>Unser Programm für den zweiten Teil</vt:lpstr>
      <vt:lpstr>Generizität (Erinnerung)</vt:lpstr>
      <vt:lpstr>Eine generische Klasse (Erinnerung)</vt:lpstr>
      <vt:lpstr>Gebrauch generischer Ableitungen (Erinnerung)</vt:lpstr>
      <vt:lpstr>Generizität: Zusammenfassung 1</vt:lpstr>
      <vt:lpstr>Definition: Typ</vt:lpstr>
      <vt:lpstr>Vererbung und Generizität verbinden</vt:lpstr>
      <vt:lpstr>Generizität + Vererbung 1: eingeschränkte Generizität</vt:lpstr>
      <vt:lpstr>Addieren zweier Vektoren</vt:lpstr>
      <vt:lpstr>Eingeschränkte Generizität</vt:lpstr>
      <vt:lpstr>Die Lösung</vt:lpstr>
      <vt:lpstr>Die Lösung verbessern</vt:lpstr>
      <vt:lpstr>Vererbung und Generizität verbinden</vt:lpstr>
      <vt:lpstr>Generizität + Vererbung 2: Polymorphe Datenstrukturen</vt:lpstr>
      <vt:lpstr> Polymorphe Datenstrukturen</vt:lpstr>
      <vt:lpstr>Beispielhierarchie</vt:lpstr>
      <vt:lpstr>Mit polymorphen Datenstrukturen arbeiten </vt:lpstr>
      <vt:lpstr>Definition (Polymorphie, angepasst)</vt:lpstr>
      <vt:lpstr>Die Rolle von aufgeschobenen Klasse</vt:lpstr>
      <vt:lpstr>Beispielshierarchie</vt:lpstr>
      <vt:lpstr>Aufgeschobene Klassen in EiffelBase</vt:lpstr>
      <vt:lpstr>Ein aufgeschobenes Feature</vt:lpstr>
      <vt:lpstr>Aufgeschobene und wirksame Features mischen</vt:lpstr>
      <vt:lpstr>“Rufen Sie uns nicht auf, wir rufen Sie auf!”</vt:lpstr>
      <vt:lpstr>Anwendung von aufgeschobenen Klassen</vt:lpstr>
      <vt:lpstr>Aufgeschobene Klassen in EiffelBase</vt:lpstr>
      <vt:lpstr>Eine Anwendung: Undo/Redo</vt:lpstr>
      <vt:lpstr>Die Problemstellung</vt:lpstr>
      <vt:lpstr>In unserem Beispiel: Ein Texteditor</vt:lpstr>
      <vt:lpstr>Eine einfache Lösung</vt:lpstr>
      <vt:lpstr>Die „Geschichte“ einer Sitzung speichern</vt:lpstr>
      <vt:lpstr>Was ist ein “Befehl” (Command) -Objekt?</vt:lpstr>
      <vt:lpstr>Allgemeiner Begriff eines Befehls</vt:lpstr>
      <vt:lpstr>Die Befehl-Klassenhierarchie</vt:lpstr>
      <vt:lpstr>Zugrundeliegende Klasse (Aus dem Geschäftsmodell)</vt:lpstr>
      <vt:lpstr>Eine Befehlsklasse (Skizze, ohne Verträge)</vt:lpstr>
      <vt:lpstr>Die Geschichte-Liste</vt:lpstr>
      <vt:lpstr>Erinnerung: Liste von Figuren</vt:lpstr>
      <vt:lpstr>Die Geschichte-Liste</vt:lpstr>
      <vt:lpstr>Einen Benutzerbefehl ausführen</vt:lpstr>
      <vt:lpstr>Die Befehl-Klassenhierarchie</vt:lpstr>
      <vt:lpstr>Beispielshierarchie</vt:lpstr>
      <vt:lpstr>Einen Typ erzwingen: Das Problem</vt:lpstr>
      <vt:lpstr>Einen Typ erzwingen: Der Objekt-Test</vt:lpstr>
      <vt:lpstr>Früherer Mechanismus: Zuweisungsversuch</vt:lpstr>
      <vt:lpstr>Zuweisungsversuch (obsolete Konstrukt)</vt:lpstr>
      <vt:lpstr>Die Java und .NET Lösung</vt:lpstr>
      <vt:lpstr>Mehrfachvererbung: Abstraktionen kombinieren</vt:lpstr>
      <vt:lpstr>Wie schreiben wir COMPARABLE ?</vt:lpstr>
      <vt:lpstr>Aufgeschobene Klassen vs. Java-Schnittstellen</vt:lpstr>
      <vt:lpstr>Anwendungen von aufgeschobenen Klassen</vt:lpstr>
      <vt:lpstr>Beispiel: Fernsehstation</vt:lpstr>
      <vt:lpstr>Programme</vt:lpstr>
      <vt:lpstr>Segment</vt:lpstr>
      <vt:lpstr>Segment (fortgesetzt)</vt:lpstr>
      <vt:lpstr>Werbung</vt:lpstr>
      <vt:lpstr>Werbung (fortgesetzt)</vt:lpstr>
      <vt:lpstr>Beispiel: Chemisches Kraftwerk</vt:lpstr>
      <vt:lpstr>Verträge und Vererbung</vt:lpstr>
      <vt:lpstr>Invarianten</vt:lpstr>
      <vt:lpstr>Verträge und Vererbung</vt:lpstr>
      <vt:lpstr>Neudeklarierungsregel für Zusicherungen</vt:lpstr>
      <vt:lpstr>Neudeklarierungsregel für Zusicherungen in Eiffel</vt:lpstr>
      <vt:lpstr>Was wir gesehen haben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Bertrand Meyer</cp:lastModifiedBy>
  <cp:revision>2201</cp:revision>
  <dcterms:created xsi:type="dcterms:W3CDTF">2010-06-28T05:41:26Z</dcterms:created>
  <dcterms:modified xsi:type="dcterms:W3CDTF">2010-11-14T14:01:26Z</dcterms:modified>
</cp:coreProperties>
</file>