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7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8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9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0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1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12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3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4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15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16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17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8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9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20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21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22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3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24.xml" ContentType="application/vnd.openxmlformats-officedocument.presentationml.notesSlide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25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notesSlides/notesSlide26.xml" ContentType="application/vnd.openxmlformats-officedocument.presentationml.notesSlide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27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28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29.xml" ContentType="application/vnd.openxmlformats-officedocument.presentationml.notesSlide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notesSlides/notesSlide30.xml" ContentType="application/vnd.openxmlformats-officedocument.presentationml.notesSlide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notesSlides/notesSlide31.xml" ContentType="application/vnd.openxmlformats-officedocument.presentationml.notesSlide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notesSlides/notesSlide32.xml" ContentType="application/vnd.openxmlformats-officedocument.presentationml.notesSlide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33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notesSlides/notesSlide34.xml" ContentType="application/vnd.openxmlformats-officedocument.presentationml.notesSlide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notesSlides/notesSlide35.xml" ContentType="application/vnd.openxmlformats-officedocument.presentationml.notesSlide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notesSlides/notesSlide36.xml" ContentType="application/vnd.openxmlformats-officedocument.presentationml.notesSlide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8"/>
  </p:notesMasterIdLst>
  <p:handoutMasterIdLst>
    <p:handoutMasterId r:id="rId49"/>
  </p:handoutMasterIdLst>
  <p:sldIdLst>
    <p:sldId id="600" r:id="rId4"/>
    <p:sldId id="601" r:id="rId5"/>
    <p:sldId id="602" r:id="rId6"/>
    <p:sldId id="642" r:id="rId7"/>
    <p:sldId id="646" r:id="rId8"/>
    <p:sldId id="643" r:id="rId9"/>
    <p:sldId id="603" r:id="rId10"/>
    <p:sldId id="604" r:id="rId11"/>
    <p:sldId id="605" r:id="rId12"/>
    <p:sldId id="606" r:id="rId13"/>
    <p:sldId id="607" r:id="rId14"/>
    <p:sldId id="608" r:id="rId15"/>
    <p:sldId id="609" r:id="rId16"/>
    <p:sldId id="610" r:id="rId17"/>
    <p:sldId id="611" r:id="rId18"/>
    <p:sldId id="650" r:id="rId19"/>
    <p:sldId id="613" r:id="rId20"/>
    <p:sldId id="614" r:id="rId21"/>
    <p:sldId id="647" r:id="rId22"/>
    <p:sldId id="648" r:id="rId23"/>
    <p:sldId id="649" r:id="rId24"/>
    <p:sldId id="641" r:id="rId25"/>
    <p:sldId id="616" r:id="rId26"/>
    <p:sldId id="617" r:id="rId27"/>
    <p:sldId id="618" r:id="rId28"/>
    <p:sldId id="644" r:id="rId29"/>
    <p:sldId id="645" r:id="rId30"/>
    <p:sldId id="619" r:id="rId31"/>
    <p:sldId id="620" r:id="rId32"/>
    <p:sldId id="621" r:id="rId33"/>
    <p:sldId id="622" r:id="rId34"/>
    <p:sldId id="623" r:id="rId35"/>
    <p:sldId id="624" r:id="rId36"/>
    <p:sldId id="625" r:id="rId37"/>
    <p:sldId id="626" r:id="rId38"/>
    <p:sldId id="627" r:id="rId39"/>
    <p:sldId id="628" r:id="rId40"/>
    <p:sldId id="629" r:id="rId41"/>
    <p:sldId id="651" r:id="rId42"/>
    <p:sldId id="631" r:id="rId43"/>
    <p:sldId id="634" r:id="rId44"/>
    <p:sldId id="638" r:id="rId45"/>
    <p:sldId id="639" r:id="rId46"/>
    <p:sldId id="636" r:id="rId47"/>
  </p:sldIdLst>
  <p:sldSz cx="9144000" cy="6858000" type="screen4x3"/>
  <p:notesSz cx="7315200" cy="9601200"/>
  <p:custDataLst>
    <p:tags r:id="rId5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FF"/>
    <a:srgbClr val="99FF99"/>
    <a:srgbClr val="FFFF66"/>
    <a:srgbClr val="FFCC99"/>
    <a:srgbClr val="FFCCCC"/>
    <a:srgbClr val="FF9966"/>
    <a:srgbClr val="000099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86694" autoAdjust="0"/>
  </p:normalViewPr>
  <p:slideViewPr>
    <p:cSldViewPr snapToGrid="0">
      <p:cViewPr varScale="1">
        <p:scale>
          <a:sx n="62" d="100"/>
          <a:sy n="62" d="100"/>
        </p:scale>
        <p:origin x="-7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31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2059-AB95-4106-83FC-7FFE71397E2C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24545-57D7-44F9-A1A9-508A9F37C27E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410DE-607E-426D-9DD4-04C58379949F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11AA4-15F1-49EC-87C3-005839FE0D34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181A-6568-4D18-8336-876467C30B61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EE1FA-A637-40F9-9C62-6B1626BC3AD1}" type="slidenum">
              <a:rPr lang="en-US"/>
              <a:pPr/>
              <a:t>26</a:t>
            </a:fld>
            <a:endParaRPr lang="en-US"/>
          </a:p>
        </p:txBody>
      </p:sp>
      <p:sp>
        <p:nvSpPr>
          <p:cNvPr id="2051074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BD290593-1168-4FF8-BFE0-28FEB9BE340B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26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5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E1DE3-3C5A-471F-8789-802353F72559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0D5CD-C7C6-4D14-B9AC-46235CB7D088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C003-BEBA-4CAF-86B7-AA330E9EE2CF}" type="slidenum">
              <a:rPr lang="en-US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516E7-D0D6-43A5-96E1-45DE6F3DF4AA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DDD345F4-F8B4-4ADA-9C48-C5F4E8F3DB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33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900CF87E-6AED-4810-8EE4-4E70EB5A2A9E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34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5AEE1-CBB0-426A-A4F3-4259E0D2D30B}" type="slidenum">
              <a:rPr lang="en-US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 smtClean="0">
                <a:latin typeface="Arial" pitchFamily="34" charset="0"/>
              </a:rPr>
              <a:t>Bei wiederholter Vererbung gibt</a:t>
            </a:r>
            <a:r>
              <a:rPr lang="de-DE" baseline="0" dirty="0" smtClean="0">
                <a:latin typeface="Arial" pitchFamily="34" charset="0"/>
              </a:rPr>
              <a:t> es mehr al</a:t>
            </a:r>
            <a:r>
              <a:rPr lang="de-DE" dirty="0" smtClean="0">
                <a:latin typeface="Arial" pitchFamily="34" charset="0"/>
              </a:rPr>
              <a:t>s einen Pfad von einem Vorfahre</a:t>
            </a:r>
            <a:r>
              <a:rPr lang="de-DE" baseline="0" dirty="0" smtClean="0">
                <a:latin typeface="Arial" pitchFamily="34" charset="0"/>
              </a:rPr>
              <a:t> zu einem Nachfolger.</a:t>
            </a: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DEB6-1B9B-4BAE-B491-CED4B53097D6}" type="slidenum">
              <a:rPr lang="en-US">
                <a:latin typeface="Arial" pitchFamily="34" charset="0"/>
              </a:rPr>
              <a:pPr/>
              <a:t>38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900CF87E-6AED-4810-8EE4-4E70EB5A2A9E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39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0E5B0-3E7D-4671-BEF8-F9A19ECEEE62}" type="slidenum">
              <a:rPr lang="en-US">
                <a:latin typeface="Arial" pitchFamily="34" charset="0"/>
              </a:rPr>
              <a:pPr/>
              <a:t>40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22F16-4C32-4D84-B130-202AA3448115}" type="slidenum">
              <a:rPr lang="en-US">
                <a:latin typeface="Arial" pitchFamily="34" charset="0"/>
              </a:rPr>
              <a:pPr/>
              <a:t>41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642F5-776A-465D-BA5C-02F8FB04DA17}" type="slidenum">
              <a:rPr lang="en-US"/>
              <a:pPr/>
              <a:t>42</a:t>
            </a:fld>
            <a:endParaRPr lang="en-US"/>
          </a:p>
        </p:txBody>
      </p:sp>
      <p:sp>
        <p:nvSpPr>
          <p:cNvPr id="204493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EF4BA6BF-0141-4D4C-B9D5-4EEA4920B5A1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42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43099-06C3-4EA5-AAF5-14AADBF0E374}" type="slidenum">
              <a:rPr lang="en-US"/>
              <a:pPr/>
              <a:t>43</a:t>
            </a:fld>
            <a:endParaRPr lang="en-US"/>
          </a:p>
        </p:txBody>
      </p:sp>
      <p:sp>
        <p:nvSpPr>
          <p:cNvPr id="2046978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615AB74-6E12-44A0-B656-36BF70CA6042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43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AD705-DB0C-4620-92FD-21B7B27915D4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AF290-0748-4D9D-A5BC-51A7813049F9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7A48A-9504-4512-9453-5E84581D4524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5FFCB58D-B105-4D39-A6E6-8AB2D17745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10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DA34-5F94-4E7A-AE0F-F53834EA9537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9" Type="http://schemas.openxmlformats.org/officeDocument/2006/relationships/tags" Target="../tags/tag104.xml"/><Relationship Id="rId21" Type="http://schemas.openxmlformats.org/officeDocument/2006/relationships/tags" Target="../tags/tag86.xml"/><Relationship Id="rId34" Type="http://schemas.openxmlformats.org/officeDocument/2006/relationships/tags" Target="../tags/tag99.xml"/><Relationship Id="rId42" Type="http://schemas.openxmlformats.org/officeDocument/2006/relationships/slideLayout" Target="../slideLayouts/slideLayout1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tags" Target="../tags/tag94.xml"/><Relationship Id="rId41" Type="http://schemas.openxmlformats.org/officeDocument/2006/relationships/tags" Target="../tags/tag106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32" Type="http://schemas.openxmlformats.org/officeDocument/2006/relationships/tags" Target="../tags/tag97.xml"/><Relationship Id="rId37" Type="http://schemas.openxmlformats.org/officeDocument/2006/relationships/tags" Target="../tags/tag102.xml"/><Relationship Id="rId40" Type="http://schemas.openxmlformats.org/officeDocument/2006/relationships/tags" Target="../tags/tag105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36" Type="http://schemas.openxmlformats.org/officeDocument/2006/relationships/tags" Target="../tags/tag101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31" Type="http://schemas.openxmlformats.org/officeDocument/2006/relationships/tags" Target="../tags/tag96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tags" Target="../tags/tag95.xml"/><Relationship Id="rId35" Type="http://schemas.openxmlformats.org/officeDocument/2006/relationships/tags" Target="../tags/tag100.xml"/><Relationship Id="rId43" Type="http://schemas.openxmlformats.org/officeDocument/2006/relationships/notesSlide" Target="../notesSlides/notesSlide7.xml"/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33" Type="http://schemas.openxmlformats.org/officeDocument/2006/relationships/tags" Target="../tags/tag98.xml"/><Relationship Id="rId38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" Type="http://schemas.openxmlformats.org/officeDocument/2006/relationships/tags" Target="../tags/tag109.xml"/><Relationship Id="rId21" Type="http://schemas.openxmlformats.org/officeDocument/2006/relationships/tags" Target="../tags/tag127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36.xml"/><Relationship Id="rId21" Type="http://schemas.openxmlformats.org/officeDocument/2006/relationships/tags" Target="../tags/tag154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5" Type="http://schemas.openxmlformats.org/officeDocument/2006/relationships/tags" Target="../tags/tag158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20" Type="http://schemas.openxmlformats.org/officeDocument/2006/relationships/tags" Target="../tags/tag153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24" Type="http://schemas.openxmlformats.org/officeDocument/2006/relationships/tags" Target="../tags/tag157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23" Type="http://schemas.openxmlformats.org/officeDocument/2006/relationships/tags" Target="../tags/tag156.xml"/><Relationship Id="rId10" Type="http://schemas.openxmlformats.org/officeDocument/2006/relationships/tags" Target="../tags/tag143.xml"/><Relationship Id="rId19" Type="http://schemas.openxmlformats.org/officeDocument/2006/relationships/tags" Target="../tags/tag152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Relationship Id="rId22" Type="http://schemas.openxmlformats.org/officeDocument/2006/relationships/tags" Target="../tags/tag155.xml"/><Relationship Id="rId27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63.xml"/><Relationship Id="rId21" Type="http://schemas.openxmlformats.org/officeDocument/2006/relationships/tags" Target="../tags/tag181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5" Type="http://schemas.openxmlformats.org/officeDocument/2006/relationships/tags" Target="../tags/tag185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tags" Target="../tags/tag180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24" Type="http://schemas.openxmlformats.org/officeDocument/2006/relationships/tags" Target="../tags/tag184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23" Type="http://schemas.openxmlformats.org/officeDocument/2006/relationships/tags" Target="../tags/tag183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Relationship Id="rId22" Type="http://schemas.openxmlformats.org/officeDocument/2006/relationships/tags" Target="../tags/tag182.xml"/><Relationship Id="rId27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5" Type="http://schemas.openxmlformats.org/officeDocument/2006/relationships/tags" Target="../tags/tag190.xml"/><Relationship Id="rId4" Type="http://schemas.openxmlformats.org/officeDocument/2006/relationships/tags" Target="../tags/tag189.xml"/><Relationship Id="rId9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3" Type="http://schemas.openxmlformats.org/officeDocument/2006/relationships/tags" Target="../tags/tag197.xml"/><Relationship Id="rId7" Type="http://schemas.openxmlformats.org/officeDocument/2006/relationships/tags" Target="../tags/tag201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5" Type="http://schemas.openxmlformats.org/officeDocument/2006/relationships/tags" Target="../tags/tag19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98.xml"/><Relationship Id="rId9" Type="http://schemas.openxmlformats.org/officeDocument/2006/relationships/tags" Target="../tags/tag20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tags" Target="../tags/tag216.xml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12" Type="http://schemas.openxmlformats.org/officeDocument/2006/relationships/tags" Target="../tags/tag215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5" Type="http://schemas.openxmlformats.org/officeDocument/2006/relationships/tags" Target="../tags/tag208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213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13" Type="http://schemas.openxmlformats.org/officeDocument/2006/relationships/tags" Target="../tags/tag229.xml"/><Relationship Id="rId3" Type="http://schemas.openxmlformats.org/officeDocument/2006/relationships/tags" Target="../tags/tag219.xml"/><Relationship Id="rId7" Type="http://schemas.openxmlformats.org/officeDocument/2006/relationships/tags" Target="../tags/tag223.xml"/><Relationship Id="rId12" Type="http://schemas.openxmlformats.org/officeDocument/2006/relationships/tags" Target="../tags/tag228.xml"/><Relationship Id="rId2" Type="http://schemas.openxmlformats.org/officeDocument/2006/relationships/tags" Target="../tags/tag218.xml"/><Relationship Id="rId16" Type="http://schemas.openxmlformats.org/officeDocument/2006/relationships/notesSlide" Target="../notesSlides/notesSlide17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5" Type="http://schemas.openxmlformats.org/officeDocument/2006/relationships/tags" Target="../tags/tag2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26.xml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4" Type="http://schemas.openxmlformats.org/officeDocument/2006/relationships/tags" Target="../tags/tag23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18" Type="http://schemas.openxmlformats.org/officeDocument/2006/relationships/notesSlide" Target="../notesSlides/notesSlide18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notesSlide" Target="../notesSlides/notesSlide21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10" Type="http://schemas.openxmlformats.org/officeDocument/2006/relationships/tags" Target="../tags/tag260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26" Type="http://schemas.openxmlformats.org/officeDocument/2006/relationships/tags" Target="../tags/tag292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5" Type="http://schemas.openxmlformats.org/officeDocument/2006/relationships/tags" Target="../tags/tag291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24" Type="http://schemas.openxmlformats.org/officeDocument/2006/relationships/tags" Target="../tags/tag290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23" Type="http://schemas.openxmlformats.org/officeDocument/2006/relationships/tags" Target="../tags/tag289.xml"/><Relationship Id="rId28" Type="http://schemas.openxmlformats.org/officeDocument/2006/relationships/notesSlide" Target="../notesSlides/notesSlide22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tags" Target="../tags/tag288.xml"/><Relationship Id="rId27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00.xml"/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3" Type="http://schemas.openxmlformats.org/officeDocument/2006/relationships/tags" Target="../tags/tag295.xml"/><Relationship Id="rId21" Type="http://schemas.openxmlformats.org/officeDocument/2006/relationships/notesSlide" Target="../notesSlides/notesSlide23.xml"/><Relationship Id="rId7" Type="http://schemas.openxmlformats.org/officeDocument/2006/relationships/tags" Target="../tags/tag299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2" Type="http://schemas.openxmlformats.org/officeDocument/2006/relationships/tags" Target="../tags/tag294.xml"/><Relationship Id="rId16" Type="http://schemas.openxmlformats.org/officeDocument/2006/relationships/tags" Target="../tags/tag30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11" Type="http://schemas.openxmlformats.org/officeDocument/2006/relationships/tags" Target="../tags/tag303.xml"/><Relationship Id="rId5" Type="http://schemas.openxmlformats.org/officeDocument/2006/relationships/tags" Target="../tags/tag297.xml"/><Relationship Id="rId15" Type="http://schemas.openxmlformats.org/officeDocument/2006/relationships/tags" Target="../tags/tag307.xml"/><Relationship Id="rId10" Type="http://schemas.openxmlformats.org/officeDocument/2006/relationships/tags" Target="../tags/tag302.xml"/><Relationship Id="rId19" Type="http://schemas.openxmlformats.org/officeDocument/2006/relationships/tags" Target="../tags/tag311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4" Type="http://schemas.openxmlformats.org/officeDocument/2006/relationships/tags" Target="../tags/tag30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4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18" Type="http://schemas.openxmlformats.org/officeDocument/2006/relationships/tags" Target="../tags/tag331.xml"/><Relationship Id="rId3" Type="http://schemas.openxmlformats.org/officeDocument/2006/relationships/tags" Target="../tags/tag316.xml"/><Relationship Id="rId21" Type="http://schemas.openxmlformats.org/officeDocument/2006/relationships/notesSlide" Target="../notesSlides/notesSlide25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17" Type="http://schemas.openxmlformats.org/officeDocument/2006/relationships/tags" Target="../tags/tag330.xml"/><Relationship Id="rId2" Type="http://schemas.openxmlformats.org/officeDocument/2006/relationships/tags" Target="../tags/tag315.xml"/><Relationship Id="rId16" Type="http://schemas.openxmlformats.org/officeDocument/2006/relationships/tags" Target="../tags/tag32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5" Type="http://schemas.openxmlformats.org/officeDocument/2006/relationships/tags" Target="../tags/tag318.xml"/><Relationship Id="rId15" Type="http://schemas.openxmlformats.org/officeDocument/2006/relationships/tags" Target="../tags/tag328.xml"/><Relationship Id="rId10" Type="http://schemas.openxmlformats.org/officeDocument/2006/relationships/tags" Target="../tags/tag323.xml"/><Relationship Id="rId19" Type="http://schemas.openxmlformats.org/officeDocument/2006/relationships/tags" Target="../tags/tag332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40.xml"/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26" Type="http://schemas.openxmlformats.org/officeDocument/2006/relationships/tags" Target="../tags/tag358.xml"/><Relationship Id="rId3" Type="http://schemas.openxmlformats.org/officeDocument/2006/relationships/tags" Target="../tags/tag335.xml"/><Relationship Id="rId21" Type="http://schemas.openxmlformats.org/officeDocument/2006/relationships/tags" Target="../tags/tag353.xml"/><Relationship Id="rId7" Type="http://schemas.openxmlformats.org/officeDocument/2006/relationships/tags" Target="../tags/tag339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2" Type="http://schemas.openxmlformats.org/officeDocument/2006/relationships/tags" Target="../tags/tag334.xml"/><Relationship Id="rId16" Type="http://schemas.openxmlformats.org/officeDocument/2006/relationships/tags" Target="../tags/tag348.xml"/><Relationship Id="rId20" Type="http://schemas.openxmlformats.org/officeDocument/2006/relationships/tags" Target="../tags/tag352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1" Type="http://schemas.openxmlformats.org/officeDocument/2006/relationships/tags" Target="../tags/tag343.xml"/><Relationship Id="rId24" Type="http://schemas.openxmlformats.org/officeDocument/2006/relationships/tags" Target="../tags/tag356.xml"/><Relationship Id="rId5" Type="http://schemas.openxmlformats.org/officeDocument/2006/relationships/tags" Target="../tags/tag337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notesSlide" Target="../notesSlides/notesSlide26.xml"/><Relationship Id="rId10" Type="http://schemas.openxmlformats.org/officeDocument/2006/relationships/tags" Target="../tags/tag342.xml"/><Relationship Id="rId19" Type="http://schemas.openxmlformats.org/officeDocument/2006/relationships/tags" Target="../tags/tag351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4" Type="http://schemas.openxmlformats.org/officeDocument/2006/relationships/tags" Target="../tags/tag346.xml"/><Relationship Id="rId22" Type="http://schemas.openxmlformats.org/officeDocument/2006/relationships/tags" Target="../tags/tag354.xml"/><Relationship Id="rId27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360.xml"/><Relationship Id="rId1" Type="http://schemas.openxmlformats.org/officeDocument/2006/relationships/tags" Target="../tags/tag359.xml"/><Relationship Id="rId4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68.xml"/><Relationship Id="rId13" Type="http://schemas.openxmlformats.org/officeDocument/2006/relationships/tags" Target="../tags/tag373.xml"/><Relationship Id="rId18" Type="http://schemas.openxmlformats.org/officeDocument/2006/relationships/tags" Target="../tags/tag378.xml"/><Relationship Id="rId3" Type="http://schemas.openxmlformats.org/officeDocument/2006/relationships/tags" Target="../tags/tag363.xml"/><Relationship Id="rId21" Type="http://schemas.openxmlformats.org/officeDocument/2006/relationships/tags" Target="../tags/tag381.xml"/><Relationship Id="rId7" Type="http://schemas.openxmlformats.org/officeDocument/2006/relationships/tags" Target="../tags/tag367.xml"/><Relationship Id="rId12" Type="http://schemas.openxmlformats.org/officeDocument/2006/relationships/tags" Target="../tags/tag372.xml"/><Relationship Id="rId17" Type="http://schemas.openxmlformats.org/officeDocument/2006/relationships/tags" Target="../tags/tag377.xml"/><Relationship Id="rId2" Type="http://schemas.openxmlformats.org/officeDocument/2006/relationships/tags" Target="../tags/tag362.xml"/><Relationship Id="rId16" Type="http://schemas.openxmlformats.org/officeDocument/2006/relationships/tags" Target="../tags/tag376.xml"/><Relationship Id="rId20" Type="http://schemas.openxmlformats.org/officeDocument/2006/relationships/tags" Target="../tags/tag380.xml"/><Relationship Id="rId1" Type="http://schemas.openxmlformats.org/officeDocument/2006/relationships/tags" Target="../tags/tag361.xml"/><Relationship Id="rId6" Type="http://schemas.openxmlformats.org/officeDocument/2006/relationships/tags" Target="../tags/tag366.xml"/><Relationship Id="rId11" Type="http://schemas.openxmlformats.org/officeDocument/2006/relationships/tags" Target="../tags/tag371.xml"/><Relationship Id="rId24" Type="http://schemas.openxmlformats.org/officeDocument/2006/relationships/notesSlide" Target="../notesSlides/notesSlide28.xml"/><Relationship Id="rId5" Type="http://schemas.openxmlformats.org/officeDocument/2006/relationships/tags" Target="../tags/tag365.xml"/><Relationship Id="rId15" Type="http://schemas.openxmlformats.org/officeDocument/2006/relationships/tags" Target="../tags/tag37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370.xml"/><Relationship Id="rId19" Type="http://schemas.openxmlformats.org/officeDocument/2006/relationships/tags" Target="../tags/tag379.xml"/><Relationship Id="rId4" Type="http://schemas.openxmlformats.org/officeDocument/2006/relationships/tags" Target="../tags/tag364.xml"/><Relationship Id="rId9" Type="http://schemas.openxmlformats.org/officeDocument/2006/relationships/tags" Target="../tags/tag369.xml"/><Relationship Id="rId14" Type="http://schemas.openxmlformats.org/officeDocument/2006/relationships/tags" Target="../tags/tag374.xml"/><Relationship Id="rId22" Type="http://schemas.openxmlformats.org/officeDocument/2006/relationships/tags" Target="../tags/tag38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90.xml"/><Relationship Id="rId13" Type="http://schemas.openxmlformats.org/officeDocument/2006/relationships/tags" Target="../tags/tag395.xml"/><Relationship Id="rId18" Type="http://schemas.openxmlformats.org/officeDocument/2006/relationships/tags" Target="../tags/tag400.xml"/><Relationship Id="rId3" Type="http://schemas.openxmlformats.org/officeDocument/2006/relationships/tags" Target="../tags/tag385.xml"/><Relationship Id="rId21" Type="http://schemas.openxmlformats.org/officeDocument/2006/relationships/notesSlide" Target="../notesSlides/notesSlide29.xml"/><Relationship Id="rId7" Type="http://schemas.openxmlformats.org/officeDocument/2006/relationships/tags" Target="../tags/tag389.xml"/><Relationship Id="rId12" Type="http://schemas.openxmlformats.org/officeDocument/2006/relationships/tags" Target="../tags/tag394.xml"/><Relationship Id="rId17" Type="http://schemas.openxmlformats.org/officeDocument/2006/relationships/tags" Target="../tags/tag399.xml"/><Relationship Id="rId2" Type="http://schemas.openxmlformats.org/officeDocument/2006/relationships/tags" Target="../tags/tag384.xml"/><Relationship Id="rId16" Type="http://schemas.openxmlformats.org/officeDocument/2006/relationships/tags" Target="../tags/tag39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83.xml"/><Relationship Id="rId6" Type="http://schemas.openxmlformats.org/officeDocument/2006/relationships/tags" Target="../tags/tag388.xml"/><Relationship Id="rId11" Type="http://schemas.openxmlformats.org/officeDocument/2006/relationships/tags" Target="../tags/tag393.xml"/><Relationship Id="rId5" Type="http://schemas.openxmlformats.org/officeDocument/2006/relationships/tags" Target="../tags/tag387.xml"/><Relationship Id="rId15" Type="http://schemas.openxmlformats.org/officeDocument/2006/relationships/tags" Target="../tags/tag397.xml"/><Relationship Id="rId10" Type="http://schemas.openxmlformats.org/officeDocument/2006/relationships/tags" Target="../tags/tag392.xml"/><Relationship Id="rId19" Type="http://schemas.openxmlformats.org/officeDocument/2006/relationships/tags" Target="../tags/tag401.xml"/><Relationship Id="rId4" Type="http://schemas.openxmlformats.org/officeDocument/2006/relationships/tags" Target="../tags/tag386.xml"/><Relationship Id="rId9" Type="http://schemas.openxmlformats.org/officeDocument/2006/relationships/tags" Target="../tags/tag391.xml"/><Relationship Id="rId14" Type="http://schemas.openxmlformats.org/officeDocument/2006/relationships/tags" Target="../tags/tag39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409.xml"/><Relationship Id="rId13" Type="http://schemas.openxmlformats.org/officeDocument/2006/relationships/notesSlide" Target="../notesSlides/notesSlide30.xml"/><Relationship Id="rId3" Type="http://schemas.openxmlformats.org/officeDocument/2006/relationships/tags" Target="../tags/tag404.xml"/><Relationship Id="rId7" Type="http://schemas.openxmlformats.org/officeDocument/2006/relationships/tags" Target="../tags/tag40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03.xml"/><Relationship Id="rId1" Type="http://schemas.openxmlformats.org/officeDocument/2006/relationships/tags" Target="../tags/tag402.xml"/><Relationship Id="rId6" Type="http://schemas.openxmlformats.org/officeDocument/2006/relationships/tags" Target="../tags/tag407.xml"/><Relationship Id="rId11" Type="http://schemas.openxmlformats.org/officeDocument/2006/relationships/tags" Target="../tags/tag412.xml"/><Relationship Id="rId5" Type="http://schemas.openxmlformats.org/officeDocument/2006/relationships/tags" Target="../tags/tag406.xml"/><Relationship Id="rId10" Type="http://schemas.openxmlformats.org/officeDocument/2006/relationships/tags" Target="../tags/tag411.xml"/><Relationship Id="rId4" Type="http://schemas.openxmlformats.org/officeDocument/2006/relationships/tags" Target="../tags/tag405.xml"/><Relationship Id="rId9" Type="http://schemas.openxmlformats.org/officeDocument/2006/relationships/tags" Target="../tags/tag410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420.xml"/><Relationship Id="rId13" Type="http://schemas.openxmlformats.org/officeDocument/2006/relationships/tags" Target="../tags/tag425.xml"/><Relationship Id="rId18" Type="http://schemas.openxmlformats.org/officeDocument/2006/relationships/tags" Target="../tags/tag430.xml"/><Relationship Id="rId3" Type="http://schemas.openxmlformats.org/officeDocument/2006/relationships/tags" Target="../tags/tag415.xml"/><Relationship Id="rId21" Type="http://schemas.openxmlformats.org/officeDocument/2006/relationships/tags" Target="../tags/tag433.xml"/><Relationship Id="rId7" Type="http://schemas.openxmlformats.org/officeDocument/2006/relationships/tags" Target="../tags/tag419.xml"/><Relationship Id="rId12" Type="http://schemas.openxmlformats.org/officeDocument/2006/relationships/tags" Target="../tags/tag424.xml"/><Relationship Id="rId17" Type="http://schemas.openxmlformats.org/officeDocument/2006/relationships/tags" Target="../tags/tag429.xml"/><Relationship Id="rId2" Type="http://schemas.openxmlformats.org/officeDocument/2006/relationships/tags" Target="../tags/tag414.xml"/><Relationship Id="rId16" Type="http://schemas.openxmlformats.org/officeDocument/2006/relationships/tags" Target="../tags/tag428.xml"/><Relationship Id="rId20" Type="http://schemas.openxmlformats.org/officeDocument/2006/relationships/tags" Target="../tags/tag432.xml"/><Relationship Id="rId1" Type="http://schemas.openxmlformats.org/officeDocument/2006/relationships/tags" Target="../tags/tag413.xml"/><Relationship Id="rId6" Type="http://schemas.openxmlformats.org/officeDocument/2006/relationships/tags" Target="../tags/tag418.xml"/><Relationship Id="rId11" Type="http://schemas.openxmlformats.org/officeDocument/2006/relationships/tags" Target="../tags/tag423.xml"/><Relationship Id="rId5" Type="http://schemas.openxmlformats.org/officeDocument/2006/relationships/tags" Target="../tags/tag417.xml"/><Relationship Id="rId15" Type="http://schemas.openxmlformats.org/officeDocument/2006/relationships/tags" Target="../tags/tag427.xml"/><Relationship Id="rId23" Type="http://schemas.openxmlformats.org/officeDocument/2006/relationships/notesSlide" Target="../notesSlides/notesSlide31.xml"/><Relationship Id="rId10" Type="http://schemas.openxmlformats.org/officeDocument/2006/relationships/tags" Target="../tags/tag422.xml"/><Relationship Id="rId19" Type="http://schemas.openxmlformats.org/officeDocument/2006/relationships/tags" Target="../tags/tag431.xml"/><Relationship Id="rId4" Type="http://schemas.openxmlformats.org/officeDocument/2006/relationships/tags" Target="../tags/tag416.xml"/><Relationship Id="rId9" Type="http://schemas.openxmlformats.org/officeDocument/2006/relationships/tags" Target="../tags/tag421.xml"/><Relationship Id="rId14" Type="http://schemas.openxmlformats.org/officeDocument/2006/relationships/tags" Target="../tags/tag426.xml"/><Relationship Id="rId2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35.xml"/><Relationship Id="rId1" Type="http://schemas.openxmlformats.org/officeDocument/2006/relationships/tags" Target="../tags/tag434.xml"/><Relationship Id="rId4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443.xml"/><Relationship Id="rId13" Type="http://schemas.openxmlformats.org/officeDocument/2006/relationships/tags" Target="../tags/tag448.xml"/><Relationship Id="rId18" Type="http://schemas.openxmlformats.org/officeDocument/2006/relationships/tags" Target="../tags/tag453.xml"/><Relationship Id="rId3" Type="http://schemas.openxmlformats.org/officeDocument/2006/relationships/tags" Target="../tags/tag438.xml"/><Relationship Id="rId21" Type="http://schemas.openxmlformats.org/officeDocument/2006/relationships/notesSlide" Target="../notesSlides/notesSlide33.xml"/><Relationship Id="rId7" Type="http://schemas.openxmlformats.org/officeDocument/2006/relationships/tags" Target="../tags/tag442.xml"/><Relationship Id="rId12" Type="http://schemas.openxmlformats.org/officeDocument/2006/relationships/tags" Target="../tags/tag447.xml"/><Relationship Id="rId17" Type="http://schemas.openxmlformats.org/officeDocument/2006/relationships/tags" Target="../tags/tag452.xml"/><Relationship Id="rId2" Type="http://schemas.openxmlformats.org/officeDocument/2006/relationships/tags" Target="../tags/tag437.xml"/><Relationship Id="rId16" Type="http://schemas.openxmlformats.org/officeDocument/2006/relationships/tags" Target="../tags/tag45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36.xml"/><Relationship Id="rId6" Type="http://schemas.openxmlformats.org/officeDocument/2006/relationships/tags" Target="../tags/tag441.xml"/><Relationship Id="rId11" Type="http://schemas.openxmlformats.org/officeDocument/2006/relationships/tags" Target="../tags/tag446.xml"/><Relationship Id="rId5" Type="http://schemas.openxmlformats.org/officeDocument/2006/relationships/tags" Target="../tags/tag440.xml"/><Relationship Id="rId15" Type="http://schemas.openxmlformats.org/officeDocument/2006/relationships/tags" Target="../tags/tag450.xml"/><Relationship Id="rId10" Type="http://schemas.openxmlformats.org/officeDocument/2006/relationships/tags" Target="../tags/tag445.xml"/><Relationship Id="rId19" Type="http://schemas.openxmlformats.org/officeDocument/2006/relationships/tags" Target="../tags/tag454.xml"/><Relationship Id="rId4" Type="http://schemas.openxmlformats.org/officeDocument/2006/relationships/tags" Target="../tags/tag439.xml"/><Relationship Id="rId9" Type="http://schemas.openxmlformats.org/officeDocument/2006/relationships/tags" Target="../tags/tag444.xml"/><Relationship Id="rId14" Type="http://schemas.openxmlformats.org/officeDocument/2006/relationships/tags" Target="../tags/tag44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6.xml"/><Relationship Id="rId1" Type="http://schemas.openxmlformats.org/officeDocument/2006/relationships/tags" Target="../tags/tag455.xml"/><Relationship Id="rId4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64.xml"/><Relationship Id="rId13" Type="http://schemas.openxmlformats.org/officeDocument/2006/relationships/tags" Target="../tags/tag469.xml"/><Relationship Id="rId18" Type="http://schemas.openxmlformats.org/officeDocument/2006/relationships/tags" Target="../tags/tag474.xml"/><Relationship Id="rId3" Type="http://schemas.openxmlformats.org/officeDocument/2006/relationships/tags" Target="../tags/tag459.xml"/><Relationship Id="rId21" Type="http://schemas.openxmlformats.org/officeDocument/2006/relationships/tags" Target="../tags/tag477.xml"/><Relationship Id="rId7" Type="http://schemas.openxmlformats.org/officeDocument/2006/relationships/tags" Target="../tags/tag463.xml"/><Relationship Id="rId12" Type="http://schemas.openxmlformats.org/officeDocument/2006/relationships/tags" Target="../tags/tag468.xml"/><Relationship Id="rId17" Type="http://schemas.openxmlformats.org/officeDocument/2006/relationships/tags" Target="../tags/tag473.xml"/><Relationship Id="rId2" Type="http://schemas.openxmlformats.org/officeDocument/2006/relationships/tags" Target="../tags/tag458.xml"/><Relationship Id="rId16" Type="http://schemas.openxmlformats.org/officeDocument/2006/relationships/tags" Target="../tags/tag472.xml"/><Relationship Id="rId20" Type="http://schemas.openxmlformats.org/officeDocument/2006/relationships/tags" Target="../tags/tag476.xml"/><Relationship Id="rId1" Type="http://schemas.openxmlformats.org/officeDocument/2006/relationships/tags" Target="../tags/tag457.xml"/><Relationship Id="rId6" Type="http://schemas.openxmlformats.org/officeDocument/2006/relationships/tags" Target="../tags/tag462.xml"/><Relationship Id="rId11" Type="http://schemas.openxmlformats.org/officeDocument/2006/relationships/tags" Target="../tags/tag467.xml"/><Relationship Id="rId5" Type="http://schemas.openxmlformats.org/officeDocument/2006/relationships/tags" Target="../tags/tag461.xml"/><Relationship Id="rId15" Type="http://schemas.openxmlformats.org/officeDocument/2006/relationships/tags" Target="../tags/tag471.xml"/><Relationship Id="rId23" Type="http://schemas.openxmlformats.org/officeDocument/2006/relationships/notesSlide" Target="../notesSlides/notesSlide35.xml"/><Relationship Id="rId10" Type="http://schemas.openxmlformats.org/officeDocument/2006/relationships/tags" Target="../tags/tag466.xml"/><Relationship Id="rId19" Type="http://schemas.openxmlformats.org/officeDocument/2006/relationships/tags" Target="../tags/tag475.xml"/><Relationship Id="rId4" Type="http://schemas.openxmlformats.org/officeDocument/2006/relationships/tags" Target="../tags/tag460.xml"/><Relationship Id="rId9" Type="http://schemas.openxmlformats.org/officeDocument/2006/relationships/tags" Target="../tags/tag465.xml"/><Relationship Id="rId14" Type="http://schemas.openxmlformats.org/officeDocument/2006/relationships/tags" Target="../tags/tag470.xml"/><Relationship Id="rId22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79.xml"/><Relationship Id="rId1" Type="http://schemas.openxmlformats.org/officeDocument/2006/relationships/tags" Target="../tags/tag478.xml"/><Relationship Id="rId4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1.xml"/><Relationship Id="rId1" Type="http://schemas.openxmlformats.org/officeDocument/2006/relationships/tags" Target="../tags/tag480.xml"/><Relationship Id="rId4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notesSlide" Target="../notesSlides/notesSlide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notesSlide" Target="../notesSlides/notesSlide6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0" Type="http://schemas.openxmlformats.org/officeDocument/2006/relationships/tags" Target="../tags/tag64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smtClean="0">
                <a:latin typeface="Comic Sans MS" pitchFamily="66" charset="0"/>
              </a:rPr>
              <a:t>Prof. Dr. Bertrand Meyer</a:t>
            </a:r>
            <a:endParaRPr lang="de-CH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de-CH" noProof="0" smtClean="0">
                <a:solidFill>
                  <a:srgbClr val="3E609E"/>
                </a:solidFill>
                <a:latin typeface="Verdana" pitchFamily="34" charset="0"/>
              </a:rPr>
              <a:t>Lektion 14: Mehrfachvererbung</a:t>
            </a:r>
            <a:endParaRPr lang="de-CH" noProof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In der allgemeinen Struktur</a:t>
            </a: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94573" y="3395217"/>
            <a:ext cx="2295525" cy="1136650"/>
            <a:chOff x="2205" y="2831"/>
            <a:chExt cx="1446" cy="716"/>
          </a:xfrm>
        </p:grpSpPr>
        <p:sp>
          <p:nvSpPr>
            <p:cNvPr id="97284" name="Oval 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05" y="2831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9728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15" y="2959"/>
              <a:ext cx="14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COMPOSITE_FIGURE</a:t>
              </a:r>
            </a:p>
          </p:txBody>
        </p:sp>
      </p:grpSp>
      <p:sp>
        <p:nvSpPr>
          <p:cNvPr id="97287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591647" y="2169042"/>
            <a:ext cx="74428" cy="121211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894013" y="1008061"/>
            <a:ext cx="2263775" cy="1136650"/>
            <a:chOff x="971" y="982"/>
            <a:chExt cx="1426" cy="716"/>
          </a:xfrm>
        </p:grpSpPr>
        <p:sp>
          <p:nvSpPr>
            <p:cNvPr id="97293" name="Oval 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71" y="982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97294" name="Text Box 5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177" y="1204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FIGURE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537324" y="1081088"/>
            <a:ext cx="2228850" cy="1055688"/>
            <a:chOff x="3385" y="1020"/>
            <a:chExt cx="1404" cy="665"/>
          </a:xfrm>
        </p:grpSpPr>
        <p:sp>
          <p:nvSpPr>
            <p:cNvPr id="97297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85" y="1020"/>
              <a:ext cx="1404" cy="66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97298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49" y="1060"/>
              <a:ext cx="104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LIST </a:t>
              </a:r>
              <a:r>
                <a:rPr lang="en-US" b="0">
                  <a:solidFill>
                    <a:srgbClr val="3333FF"/>
                  </a:solidFill>
                </a:rPr>
                <a:t>[</a:t>
              </a:r>
              <a:r>
                <a:rPr lang="en-US" b="0" i="1">
                  <a:solidFill>
                    <a:srgbClr val="3333FF"/>
                  </a:solidFill>
                </a:rPr>
                <a:t>FIGURE</a:t>
              </a:r>
              <a:r>
                <a:rPr lang="en-US" sz="1200" b="0" i="1">
                  <a:solidFill>
                    <a:srgbClr val="3333FF"/>
                  </a:solidFill>
                </a:rPr>
                <a:t> </a:t>
              </a:r>
              <a:r>
                <a:rPr lang="en-US" b="0">
                  <a:solidFill>
                    <a:srgbClr val="3333FF"/>
                  </a:solidFill>
                </a:rPr>
                <a:t>]</a:t>
              </a:r>
            </a:p>
          </p:txBody>
        </p:sp>
      </p:grpSp>
      <p:sp>
        <p:nvSpPr>
          <p:cNvPr id="97358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92624" y="2195512"/>
            <a:ext cx="3088389" cy="117500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83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0" y="2501900"/>
            <a:ext cx="6397625" cy="4292600"/>
            <a:chOff x="0" y="1576"/>
            <a:chExt cx="4030" cy="2704"/>
          </a:xfrm>
        </p:grpSpPr>
        <p:sp>
          <p:nvSpPr>
            <p:cNvPr id="97331" name="Freeform 2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0" y="1576"/>
              <a:ext cx="4002" cy="2704"/>
            </a:xfrm>
            <a:custGeom>
              <a:avLst/>
              <a:gdLst>
                <a:gd name="T0" fmla="*/ 2114 w 2629"/>
                <a:gd name="T1" fmla="*/ 227 h 1692"/>
                <a:gd name="T2" fmla="*/ 2011 w 2629"/>
                <a:gd name="T3" fmla="*/ 170 h 1692"/>
                <a:gd name="T4" fmla="*/ 1718 w 2629"/>
                <a:gd name="T5" fmla="*/ 57 h 1692"/>
                <a:gd name="T6" fmla="*/ 1497 w 2629"/>
                <a:gd name="T7" fmla="*/ 21 h 1692"/>
                <a:gd name="T8" fmla="*/ 1271 w 2629"/>
                <a:gd name="T9" fmla="*/ 0 h 1692"/>
                <a:gd name="T10" fmla="*/ 823 w 2629"/>
                <a:gd name="T11" fmla="*/ 16 h 1692"/>
                <a:gd name="T12" fmla="*/ 664 w 2629"/>
                <a:gd name="T13" fmla="*/ 31 h 1692"/>
                <a:gd name="T14" fmla="*/ 566 w 2629"/>
                <a:gd name="T15" fmla="*/ 62 h 1692"/>
                <a:gd name="T16" fmla="*/ 463 w 2629"/>
                <a:gd name="T17" fmla="*/ 129 h 1692"/>
                <a:gd name="T18" fmla="*/ 345 w 2629"/>
                <a:gd name="T19" fmla="*/ 232 h 1692"/>
                <a:gd name="T20" fmla="*/ 278 w 2629"/>
                <a:gd name="T21" fmla="*/ 293 h 1692"/>
                <a:gd name="T22" fmla="*/ 232 w 2629"/>
                <a:gd name="T23" fmla="*/ 340 h 1692"/>
                <a:gd name="T24" fmla="*/ 181 w 2629"/>
                <a:gd name="T25" fmla="*/ 407 h 1692"/>
                <a:gd name="T26" fmla="*/ 160 w 2629"/>
                <a:gd name="T27" fmla="*/ 437 h 1692"/>
                <a:gd name="T28" fmla="*/ 103 w 2629"/>
                <a:gd name="T29" fmla="*/ 551 h 1692"/>
                <a:gd name="T30" fmla="*/ 83 w 2629"/>
                <a:gd name="T31" fmla="*/ 643 h 1692"/>
                <a:gd name="T32" fmla="*/ 73 w 2629"/>
                <a:gd name="T33" fmla="*/ 684 h 1692"/>
                <a:gd name="T34" fmla="*/ 114 w 2629"/>
                <a:gd name="T35" fmla="*/ 1276 h 1692"/>
                <a:gd name="T36" fmla="*/ 160 w 2629"/>
                <a:gd name="T37" fmla="*/ 1327 h 1692"/>
                <a:gd name="T38" fmla="*/ 206 w 2629"/>
                <a:gd name="T39" fmla="*/ 1373 h 1692"/>
                <a:gd name="T40" fmla="*/ 340 w 2629"/>
                <a:gd name="T41" fmla="*/ 1512 h 1692"/>
                <a:gd name="T42" fmla="*/ 376 w 2629"/>
                <a:gd name="T43" fmla="*/ 1538 h 1692"/>
                <a:gd name="T44" fmla="*/ 391 w 2629"/>
                <a:gd name="T45" fmla="*/ 1553 h 1692"/>
                <a:gd name="T46" fmla="*/ 417 w 2629"/>
                <a:gd name="T47" fmla="*/ 1569 h 1692"/>
                <a:gd name="T48" fmla="*/ 556 w 2629"/>
                <a:gd name="T49" fmla="*/ 1620 h 1692"/>
                <a:gd name="T50" fmla="*/ 679 w 2629"/>
                <a:gd name="T51" fmla="*/ 1646 h 1692"/>
                <a:gd name="T52" fmla="*/ 942 w 2629"/>
                <a:gd name="T53" fmla="*/ 1677 h 1692"/>
                <a:gd name="T54" fmla="*/ 1091 w 2629"/>
                <a:gd name="T55" fmla="*/ 1692 h 1692"/>
                <a:gd name="T56" fmla="*/ 1641 w 2629"/>
                <a:gd name="T57" fmla="*/ 1672 h 1692"/>
                <a:gd name="T58" fmla="*/ 2083 w 2629"/>
                <a:gd name="T59" fmla="*/ 1667 h 1692"/>
                <a:gd name="T60" fmla="*/ 2150 w 2629"/>
                <a:gd name="T61" fmla="*/ 1646 h 1692"/>
                <a:gd name="T62" fmla="*/ 2279 w 2629"/>
                <a:gd name="T63" fmla="*/ 1574 h 1692"/>
                <a:gd name="T64" fmla="*/ 2341 w 2629"/>
                <a:gd name="T65" fmla="*/ 1512 h 1692"/>
                <a:gd name="T66" fmla="*/ 2371 w 2629"/>
                <a:gd name="T67" fmla="*/ 1481 h 1692"/>
                <a:gd name="T68" fmla="*/ 2454 w 2629"/>
                <a:gd name="T69" fmla="*/ 1327 h 1692"/>
                <a:gd name="T70" fmla="*/ 2613 w 2629"/>
                <a:gd name="T71" fmla="*/ 947 h 1692"/>
                <a:gd name="T72" fmla="*/ 2618 w 2629"/>
                <a:gd name="T73" fmla="*/ 921 h 1692"/>
                <a:gd name="T74" fmla="*/ 2629 w 2629"/>
                <a:gd name="T75" fmla="*/ 875 h 1692"/>
                <a:gd name="T76" fmla="*/ 2603 w 2629"/>
                <a:gd name="T77" fmla="*/ 720 h 1692"/>
                <a:gd name="T78" fmla="*/ 2557 w 2629"/>
                <a:gd name="T79" fmla="*/ 597 h 1692"/>
                <a:gd name="T80" fmla="*/ 2510 w 2629"/>
                <a:gd name="T81" fmla="*/ 515 h 1692"/>
                <a:gd name="T82" fmla="*/ 2459 w 2629"/>
                <a:gd name="T83" fmla="*/ 443 h 1692"/>
                <a:gd name="T84" fmla="*/ 2356 w 2629"/>
                <a:gd name="T85" fmla="*/ 345 h 1692"/>
                <a:gd name="T86" fmla="*/ 2315 w 2629"/>
                <a:gd name="T87" fmla="*/ 329 h 1692"/>
                <a:gd name="T88" fmla="*/ 2161 w 2629"/>
                <a:gd name="T89" fmla="*/ 252 h 1692"/>
                <a:gd name="T90" fmla="*/ 2114 w 2629"/>
                <a:gd name="T91" fmla="*/ 227 h 16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29"/>
                <a:gd name="T139" fmla="*/ 0 h 1692"/>
                <a:gd name="T140" fmla="*/ 2629 w 2629"/>
                <a:gd name="T141" fmla="*/ 1692 h 16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29" h="1692">
                  <a:moveTo>
                    <a:pt x="2114" y="227"/>
                  </a:moveTo>
                  <a:cubicBezTo>
                    <a:pt x="2087" y="197"/>
                    <a:pt x="2046" y="188"/>
                    <a:pt x="2011" y="170"/>
                  </a:cubicBezTo>
                  <a:cubicBezTo>
                    <a:pt x="1912" y="120"/>
                    <a:pt x="1828" y="78"/>
                    <a:pt x="1718" y="57"/>
                  </a:cubicBezTo>
                  <a:cubicBezTo>
                    <a:pt x="1653" y="31"/>
                    <a:pt x="1566" y="29"/>
                    <a:pt x="1497" y="21"/>
                  </a:cubicBezTo>
                  <a:cubicBezTo>
                    <a:pt x="1424" y="3"/>
                    <a:pt x="1346" y="6"/>
                    <a:pt x="1271" y="0"/>
                  </a:cubicBezTo>
                  <a:cubicBezTo>
                    <a:pt x="1122" y="4"/>
                    <a:pt x="972" y="9"/>
                    <a:pt x="823" y="16"/>
                  </a:cubicBezTo>
                  <a:cubicBezTo>
                    <a:pt x="770" y="22"/>
                    <a:pt x="664" y="31"/>
                    <a:pt x="664" y="31"/>
                  </a:cubicBezTo>
                  <a:cubicBezTo>
                    <a:pt x="629" y="38"/>
                    <a:pt x="600" y="54"/>
                    <a:pt x="566" y="62"/>
                  </a:cubicBezTo>
                  <a:cubicBezTo>
                    <a:pt x="532" y="84"/>
                    <a:pt x="494" y="102"/>
                    <a:pt x="463" y="129"/>
                  </a:cubicBezTo>
                  <a:cubicBezTo>
                    <a:pt x="424" y="164"/>
                    <a:pt x="392" y="207"/>
                    <a:pt x="345" y="232"/>
                  </a:cubicBezTo>
                  <a:cubicBezTo>
                    <a:pt x="328" y="257"/>
                    <a:pt x="301" y="274"/>
                    <a:pt x="278" y="293"/>
                  </a:cubicBezTo>
                  <a:cubicBezTo>
                    <a:pt x="260" y="307"/>
                    <a:pt x="251" y="326"/>
                    <a:pt x="232" y="340"/>
                  </a:cubicBezTo>
                  <a:cubicBezTo>
                    <a:pt x="217" y="363"/>
                    <a:pt x="200" y="386"/>
                    <a:pt x="181" y="407"/>
                  </a:cubicBezTo>
                  <a:cubicBezTo>
                    <a:pt x="162" y="455"/>
                    <a:pt x="193" y="383"/>
                    <a:pt x="160" y="437"/>
                  </a:cubicBezTo>
                  <a:cubicBezTo>
                    <a:pt x="139" y="471"/>
                    <a:pt x="132" y="522"/>
                    <a:pt x="103" y="551"/>
                  </a:cubicBezTo>
                  <a:cubicBezTo>
                    <a:pt x="97" y="583"/>
                    <a:pt x="89" y="611"/>
                    <a:pt x="83" y="643"/>
                  </a:cubicBezTo>
                  <a:cubicBezTo>
                    <a:pt x="80" y="657"/>
                    <a:pt x="73" y="684"/>
                    <a:pt x="73" y="684"/>
                  </a:cubicBezTo>
                  <a:cubicBezTo>
                    <a:pt x="57" y="873"/>
                    <a:pt x="0" y="1111"/>
                    <a:pt x="114" y="1276"/>
                  </a:cubicBezTo>
                  <a:cubicBezTo>
                    <a:pt x="123" y="1302"/>
                    <a:pt x="141" y="1310"/>
                    <a:pt x="160" y="1327"/>
                  </a:cubicBezTo>
                  <a:cubicBezTo>
                    <a:pt x="178" y="1342"/>
                    <a:pt x="187" y="1359"/>
                    <a:pt x="206" y="1373"/>
                  </a:cubicBezTo>
                  <a:cubicBezTo>
                    <a:pt x="241" y="1429"/>
                    <a:pt x="287" y="1474"/>
                    <a:pt x="340" y="1512"/>
                  </a:cubicBezTo>
                  <a:cubicBezTo>
                    <a:pt x="360" y="1544"/>
                    <a:pt x="337" y="1514"/>
                    <a:pt x="376" y="1538"/>
                  </a:cubicBezTo>
                  <a:cubicBezTo>
                    <a:pt x="382" y="1542"/>
                    <a:pt x="385" y="1549"/>
                    <a:pt x="391" y="1553"/>
                  </a:cubicBezTo>
                  <a:cubicBezTo>
                    <a:pt x="399" y="1559"/>
                    <a:pt x="408" y="1564"/>
                    <a:pt x="417" y="1569"/>
                  </a:cubicBezTo>
                  <a:cubicBezTo>
                    <a:pt x="459" y="1590"/>
                    <a:pt x="510" y="1613"/>
                    <a:pt x="556" y="1620"/>
                  </a:cubicBezTo>
                  <a:cubicBezTo>
                    <a:pt x="599" y="1635"/>
                    <a:pt x="633" y="1642"/>
                    <a:pt x="679" y="1646"/>
                  </a:cubicBezTo>
                  <a:cubicBezTo>
                    <a:pt x="767" y="1667"/>
                    <a:pt x="850" y="1673"/>
                    <a:pt x="942" y="1677"/>
                  </a:cubicBezTo>
                  <a:cubicBezTo>
                    <a:pt x="992" y="1683"/>
                    <a:pt x="1041" y="1688"/>
                    <a:pt x="1091" y="1692"/>
                  </a:cubicBezTo>
                  <a:cubicBezTo>
                    <a:pt x="1275" y="1686"/>
                    <a:pt x="1457" y="1676"/>
                    <a:pt x="1641" y="1672"/>
                  </a:cubicBezTo>
                  <a:cubicBezTo>
                    <a:pt x="1786" y="1677"/>
                    <a:pt x="1940" y="1691"/>
                    <a:pt x="2083" y="1667"/>
                  </a:cubicBezTo>
                  <a:cubicBezTo>
                    <a:pt x="2105" y="1658"/>
                    <a:pt x="2129" y="1656"/>
                    <a:pt x="2150" y="1646"/>
                  </a:cubicBezTo>
                  <a:cubicBezTo>
                    <a:pt x="2196" y="1624"/>
                    <a:pt x="2236" y="1601"/>
                    <a:pt x="2279" y="1574"/>
                  </a:cubicBezTo>
                  <a:cubicBezTo>
                    <a:pt x="2301" y="1560"/>
                    <a:pt x="2324" y="1531"/>
                    <a:pt x="2341" y="1512"/>
                  </a:cubicBezTo>
                  <a:cubicBezTo>
                    <a:pt x="2351" y="1501"/>
                    <a:pt x="2371" y="1481"/>
                    <a:pt x="2371" y="1481"/>
                  </a:cubicBezTo>
                  <a:cubicBezTo>
                    <a:pt x="2388" y="1426"/>
                    <a:pt x="2431" y="1380"/>
                    <a:pt x="2454" y="1327"/>
                  </a:cubicBezTo>
                  <a:cubicBezTo>
                    <a:pt x="2509" y="1201"/>
                    <a:pt x="2562" y="1075"/>
                    <a:pt x="2613" y="947"/>
                  </a:cubicBezTo>
                  <a:cubicBezTo>
                    <a:pt x="2615" y="938"/>
                    <a:pt x="2616" y="930"/>
                    <a:pt x="2618" y="921"/>
                  </a:cubicBezTo>
                  <a:cubicBezTo>
                    <a:pt x="2621" y="906"/>
                    <a:pt x="2629" y="875"/>
                    <a:pt x="2629" y="875"/>
                  </a:cubicBezTo>
                  <a:cubicBezTo>
                    <a:pt x="2624" y="827"/>
                    <a:pt x="2624" y="764"/>
                    <a:pt x="2603" y="720"/>
                  </a:cubicBezTo>
                  <a:cubicBezTo>
                    <a:pt x="2594" y="677"/>
                    <a:pt x="2577" y="636"/>
                    <a:pt x="2557" y="597"/>
                  </a:cubicBezTo>
                  <a:cubicBezTo>
                    <a:pt x="2541" y="566"/>
                    <a:pt x="2536" y="539"/>
                    <a:pt x="2510" y="515"/>
                  </a:cubicBezTo>
                  <a:cubicBezTo>
                    <a:pt x="2501" y="485"/>
                    <a:pt x="2477" y="468"/>
                    <a:pt x="2459" y="443"/>
                  </a:cubicBezTo>
                  <a:cubicBezTo>
                    <a:pt x="2434" y="407"/>
                    <a:pt x="2393" y="371"/>
                    <a:pt x="2356" y="345"/>
                  </a:cubicBezTo>
                  <a:cubicBezTo>
                    <a:pt x="2334" y="329"/>
                    <a:pt x="2338" y="340"/>
                    <a:pt x="2315" y="329"/>
                  </a:cubicBezTo>
                  <a:cubicBezTo>
                    <a:pt x="2263" y="305"/>
                    <a:pt x="2216" y="270"/>
                    <a:pt x="2161" y="252"/>
                  </a:cubicBezTo>
                  <a:cubicBezTo>
                    <a:pt x="2146" y="239"/>
                    <a:pt x="2127" y="240"/>
                    <a:pt x="2114" y="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600" b="0"/>
            </a:p>
          </p:txBody>
        </p:sp>
        <p:sp>
          <p:nvSpPr>
            <p:cNvPr id="97332" name="Oval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8" y="1787"/>
              <a:ext cx="812" cy="34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OPEN_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 smtClean="0">
                  <a:solidFill>
                    <a:srgbClr val="3333FF"/>
                  </a:solidFill>
                </a:rPr>
                <a:t>FIGURE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3" name="Oval 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215" y="1788"/>
              <a:ext cx="685" cy="35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CLOSED_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 smtClean="0">
                  <a:solidFill>
                    <a:srgbClr val="3333FF"/>
                  </a:solidFill>
                </a:rPr>
                <a:t>FIGURE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4" name="Oval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3" y="2497"/>
              <a:ext cx="7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SEGMENT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5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002" y="2497"/>
              <a:ext cx="79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POLYLINE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6" name="Oval 1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60" y="2497"/>
              <a:ext cx="792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POLYGON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7" name="Oval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62" y="2505"/>
              <a:ext cx="6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ELLIPSE</a:t>
              </a:r>
              <a:endParaRPr lang="en-US" sz="1600" b="0"/>
            </a:p>
          </p:txBody>
        </p:sp>
        <p:sp>
          <p:nvSpPr>
            <p:cNvPr id="97338" name="Oval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13" y="3134"/>
              <a:ext cx="87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RECTANGLE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9" name="Oval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10" y="3760"/>
              <a:ext cx="655" cy="24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SQUARE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0" name="Oval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28" y="3157"/>
              <a:ext cx="621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CIRCLE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1" name="Oval 1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5" y="3370"/>
              <a:ext cx="794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TRIANGLE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35" y="2718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</a:t>
              </a:r>
            </a:p>
          </p:txBody>
        </p:sp>
        <p:sp>
          <p:nvSpPr>
            <p:cNvPr id="97343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01" y="2073"/>
              <a:ext cx="8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1600" b="0">
                  <a:solidFill>
                    <a:srgbClr val="3333FF"/>
                  </a:solidFill>
                </a:rPr>
                <a:t>*</a:t>
              </a:r>
            </a:p>
          </p:txBody>
        </p:sp>
        <p:sp>
          <p:nvSpPr>
            <p:cNvPr id="97344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081" y="3357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++</a:t>
              </a:r>
            </a:p>
          </p:txBody>
        </p:sp>
        <p:sp>
          <p:nvSpPr>
            <p:cNvPr id="97348" name="Text Box 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34" y="2855"/>
              <a:ext cx="6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diagonal</a:t>
              </a:r>
            </a:p>
          </p:txBody>
        </p:sp>
        <p:cxnSp>
          <p:nvCxnSpPr>
            <p:cNvPr id="97349" name="AutoShape 28"/>
            <p:cNvCxnSpPr>
              <a:cxnSpLocks noChangeShapeType="1"/>
              <a:stCxn id="97337" idx="0"/>
              <a:endCxn id="97333" idx="4"/>
            </p:cNvCxnSpPr>
            <p:nvPr>
              <p:custDataLst>
                <p:tags r:id="rId25"/>
              </p:custDataLst>
            </p:nvPr>
          </p:nvCxnSpPr>
          <p:spPr bwMode="auto">
            <a:xfrm rot="16200000" flipV="1">
              <a:off x="2701" y="2000"/>
              <a:ext cx="362" cy="648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0" name="AutoShape 29"/>
            <p:cNvCxnSpPr>
              <a:cxnSpLocks noChangeShapeType="1"/>
              <a:stCxn id="97336" idx="0"/>
              <a:endCxn id="97333" idx="4"/>
            </p:cNvCxnSpPr>
            <p:nvPr>
              <p:custDataLst>
                <p:tags r:id="rId26"/>
              </p:custDataLst>
            </p:nvPr>
          </p:nvCxnSpPr>
          <p:spPr bwMode="auto">
            <a:xfrm rot="5400000" flipH="1" flipV="1">
              <a:off x="2230" y="2169"/>
              <a:ext cx="354" cy="30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1" name="AutoShape 30"/>
            <p:cNvCxnSpPr>
              <a:cxnSpLocks noChangeShapeType="1"/>
              <a:stCxn id="97340" idx="0"/>
              <a:endCxn id="97337" idx="4"/>
            </p:cNvCxnSpPr>
            <p:nvPr>
              <p:custDataLst>
                <p:tags r:id="rId27"/>
              </p:custDataLst>
            </p:nvPr>
          </p:nvCxnSpPr>
          <p:spPr bwMode="auto">
            <a:xfrm rot="16200000" flipV="1">
              <a:off x="3069" y="2887"/>
              <a:ext cx="407" cy="133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2" name="AutoShape 31"/>
            <p:cNvCxnSpPr>
              <a:cxnSpLocks noChangeShapeType="1"/>
              <a:stCxn id="97341" idx="0"/>
              <a:endCxn id="97336" idx="4"/>
            </p:cNvCxnSpPr>
            <p:nvPr>
              <p:custDataLst>
                <p:tags r:id="rId28"/>
              </p:custDataLst>
            </p:nvPr>
          </p:nvCxnSpPr>
          <p:spPr bwMode="auto">
            <a:xfrm rot="5400000" flipH="1" flipV="1">
              <a:off x="1245" y="2359"/>
              <a:ext cx="628" cy="139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3" name="AutoShape 32"/>
            <p:cNvCxnSpPr>
              <a:cxnSpLocks noChangeShapeType="1"/>
              <a:stCxn id="97338" idx="0"/>
              <a:endCxn id="97336" idx="4"/>
            </p:cNvCxnSpPr>
            <p:nvPr>
              <p:custDataLst>
                <p:tags r:id="rId29"/>
              </p:custDataLst>
            </p:nvPr>
          </p:nvCxnSpPr>
          <p:spPr bwMode="auto">
            <a:xfrm rot="5400000" flipH="1" flipV="1">
              <a:off x="2057" y="2935"/>
              <a:ext cx="392" cy="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4" name="AutoShape 33"/>
            <p:cNvCxnSpPr>
              <a:cxnSpLocks noChangeShapeType="1"/>
              <a:stCxn id="97339" idx="0"/>
              <a:endCxn id="97338" idx="4"/>
            </p:cNvCxnSpPr>
            <p:nvPr>
              <p:custDataLst>
                <p:tags r:id="rId30"/>
              </p:custDataLst>
            </p:nvPr>
          </p:nvCxnSpPr>
          <p:spPr bwMode="auto">
            <a:xfrm rot="5400000" flipH="1" flipV="1">
              <a:off x="2053" y="3564"/>
              <a:ext cx="381" cy="1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5" name="AutoShape 34"/>
            <p:cNvCxnSpPr>
              <a:cxnSpLocks noChangeShapeType="1"/>
              <a:stCxn id="97334" idx="0"/>
              <a:endCxn id="97332" idx="4"/>
            </p:cNvCxnSpPr>
            <p:nvPr>
              <p:custDataLst>
                <p:tags r:id="rId31"/>
              </p:custDataLst>
            </p:nvPr>
          </p:nvCxnSpPr>
          <p:spPr bwMode="auto">
            <a:xfrm rot="5400000" flipH="1" flipV="1">
              <a:off x="621" y="2044"/>
              <a:ext cx="368" cy="53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6" name="AutoShape 35"/>
            <p:cNvCxnSpPr>
              <a:cxnSpLocks noChangeShapeType="1"/>
              <a:stCxn id="97335" idx="0"/>
              <a:endCxn id="97332" idx="4"/>
            </p:cNvCxnSpPr>
            <p:nvPr>
              <p:custDataLst>
                <p:tags r:id="rId32"/>
              </p:custDataLst>
            </p:nvPr>
          </p:nvCxnSpPr>
          <p:spPr bwMode="auto">
            <a:xfrm rot="16200000" flipV="1">
              <a:off x="1052" y="2151"/>
              <a:ext cx="368" cy="32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sp>
          <p:nvSpPr>
            <p:cNvPr id="97359" name="Text Box 1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385" y="3933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++</a:t>
              </a:r>
            </a:p>
          </p:txBody>
        </p:sp>
        <p:sp>
          <p:nvSpPr>
            <p:cNvPr id="97360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67" y="3332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++</a:t>
              </a:r>
            </a:p>
          </p:txBody>
        </p:sp>
        <p:sp>
          <p:nvSpPr>
            <p:cNvPr id="97361" name="Text Box 17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243" y="271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</a:t>
              </a:r>
            </a:p>
          </p:txBody>
        </p:sp>
      </p:grpSp>
      <p:sp>
        <p:nvSpPr>
          <p:cNvPr id="9735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93535" y="2195512"/>
            <a:ext cx="86353" cy="6327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7299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860698" y="2192337"/>
            <a:ext cx="1952477" cy="63592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57" grpId="0" animBg="1"/>
      <p:bldP spid="972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88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47713" y="4022725"/>
            <a:ext cx="7672387" cy="42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smtClean="0"/>
              <a:t>Eine zusammengesetzte Figur als Liste</a:t>
            </a:r>
          </a:p>
        </p:txBody>
      </p:sp>
      <p:sp>
        <p:nvSpPr>
          <p:cNvPr id="99333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0938" y="3694113"/>
            <a:ext cx="9969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3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33938" y="3694113"/>
            <a:ext cx="998537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36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77025" y="3694113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1593850" y="2673350"/>
            <a:ext cx="26988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303838" y="266858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7207250" y="2678113"/>
            <a:ext cx="25400" cy="1173162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64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20775" y="2489200"/>
            <a:ext cx="1009650" cy="1444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6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06738" y="1966913"/>
            <a:ext cx="790575" cy="7207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936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8088" y="2382838"/>
            <a:ext cx="7207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6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69100" y="1895475"/>
            <a:ext cx="790575" cy="720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9369" name="AutoShape 4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0850" y="3695700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70" name="Line 4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475038" y="275113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57588" y="4597400"/>
            <a:ext cx="0" cy="53975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99377" name="Text Box 4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28913" y="5100638"/>
            <a:ext cx="153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0000"/>
                </a:solidFill>
              </a:rPr>
              <a:t>Cursor</a:t>
            </a:r>
          </a:p>
        </p:txBody>
      </p:sp>
      <p:sp>
        <p:nvSpPr>
          <p:cNvPr id="99378" name="Text Box 5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52763" y="381476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item</a:t>
            </a:r>
          </a:p>
        </p:txBody>
      </p:sp>
      <p:sp>
        <p:nvSpPr>
          <p:cNvPr id="99379" name="Line 5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95700" y="4637088"/>
            <a:ext cx="1522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80" name="Text Box 5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770313" y="470852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>
                <a:solidFill>
                  <a:srgbClr val="0033CC"/>
                </a:solidFill>
              </a:rPr>
              <a:t>forth</a:t>
            </a:r>
          </a:p>
        </p:txBody>
      </p:sp>
      <p:sp>
        <p:nvSpPr>
          <p:cNvPr id="99381" name="AutoShape 5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flipV="1">
            <a:off x="7588250" y="3181350"/>
            <a:ext cx="966788" cy="584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82" name="Text Box 5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00913" y="2717800"/>
            <a:ext cx="108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9" grpId="0" animBg="1"/>
      <p:bldP spid="993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4456362"/>
            <a:ext cx="2052638" cy="56991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Zusammengesetzte Figuren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8313" y="981075"/>
            <a:ext cx="842486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10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class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COMPOSITE_FIGURE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inherit</a:t>
            </a:r>
            <a:endParaRPr lang="de-CH" sz="9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FIGURE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endParaRPr lang="de-CH" sz="9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FIGURE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feature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endParaRPr lang="de-CH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	</a:t>
            </a:r>
            <a:r>
              <a:rPr lang="de-CH" noProof="0" dirty="0" smtClean="0">
                <a:solidFill>
                  <a:srgbClr val="990000"/>
                </a:solidFill>
              </a:rPr>
              <a:t>-- Jede einzelne Figur der Reihenfolge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dirty="0" smtClean="0">
                <a:solidFill>
                  <a:srgbClr val="990000"/>
                </a:solidFill>
              </a:rPr>
              <a:t>		--</a:t>
            </a:r>
            <a:r>
              <a:rPr lang="de-CH" noProof="0" dirty="0" smtClean="0">
                <a:solidFill>
                  <a:srgbClr val="990000"/>
                </a:solidFill>
              </a:rPr>
              <a:t> nach anzeigen.</a:t>
            </a:r>
            <a:r>
              <a:rPr lang="de-CH" noProof="0" dirty="0" smtClean="0">
                <a:solidFill>
                  <a:srgbClr val="FF0000"/>
                </a:solidFill>
              </a:rPr>
              <a:t/>
            </a:r>
            <a:br>
              <a:rPr lang="de-CH" noProof="0" dirty="0" smtClean="0">
                <a:solidFill>
                  <a:srgbClr val="FF0000"/>
                </a:solidFill>
              </a:rPr>
            </a:br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chemeClr val="accent2"/>
                </a:solidFill>
              </a:rPr>
              <a:t>do</a:t>
            </a:r>
            <a:br>
              <a:rPr lang="de-CH" b="1" noProof="0" dirty="0" smtClean="0">
                <a:solidFill>
                  <a:schemeClr val="accent2"/>
                </a:solidFill>
              </a:rPr>
            </a:br>
            <a:r>
              <a:rPr lang="de-CH" b="1" noProof="0" dirty="0" smtClean="0">
                <a:solidFill>
                  <a:schemeClr val="accent2"/>
                </a:solidFill>
              </a:rPr>
              <a:t>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from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start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until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after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loop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ts val="1100"/>
              </a:spcBef>
            </a:pP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sz="40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endParaRPr lang="de-CH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		</a:t>
            </a:r>
            <a:r>
              <a:rPr lang="de-CH" i="1" noProof="0" dirty="0" err="1" smtClean="0">
                <a:solidFill>
                  <a:srgbClr val="3333FF"/>
                </a:solidFill>
              </a:rPr>
              <a:t>forth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 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br>
              <a:rPr lang="de-CH" b="1" noProof="0" dirty="0" smtClean="0">
                <a:solidFill>
                  <a:schemeClr val="accent2"/>
                </a:solidFill>
              </a:rPr>
            </a:br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sz="7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>
                <a:solidFill>
                  <a:srgbClr val="FF3300"/>
                </a:solidFill>
              </a:rPr>
              <a:t>	</a:t>
            </a:r>
            <a:r>
              <a:rPr lang="de-CH" noProof="0" dirty="0" smtClean="0">
                <a:solidFill>
                  <a:srgbClr val="990000"/>
                </a:solidFill>
              </a:rPr>
              <a:t>... Ähnlich für </a:t>
            </a:r>
            <a:r>
              <a:rPr lang="de-CH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noProof="0" dirty="0" smtClean="0">
                <a:solidFill>
                  <a:srgbClr val="990000"/>
                </a:solidFill>
              </a:rPr>
              <a:t>, </a:t>
            </a:r>
            <a:r>
              <a:rPr lang="de-CH" i="1" noProof="0" dirty="0" err="1" smtClean="0">
                <a:solidFill>
                  <a:srgbClr val="3333FF"/>
                </a:solidFill>
              </a:rPr>
              <a:t>rotate</a:t>
            </a:r>
            <a:r>
              <a:rPr lang="de-CH" noProof="0" dirty="0" smtClean="0">
                <a:solidFill>
                  <a:srgbClr val="990000"/>
                </a:solidFill>
              </a:rPr>
              <a:t> etc. ...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229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00774" y="5193868"/>
            <a:ext cx="2658217" cy="733388"/>
          </a:xfrm>
          <a:prstGeom prst="wedgeRoundRectCallout">
            <a:avLst>
              <a:gd name="adj1" fmla="val -83186"/>
              <a:gd name="adj2" fmla="val -113193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 err="1" smtClean="0"/>
              <a:t>Benötigt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dynamisches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Binden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 Abstraktionsebene höher gehen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 einfachere Form der Prozeduren 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r>
              <a:rPr lang="de-CH" noProof="0" dirty="0" smtClean="0"/>
              <a:t>, </a:t>
            </a:r>
            <a:r>
              <a:rPr lang="de-CH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noProof="0" dirty="0" smtClean="0"/>
              <a:t> etc. kann durch den Gebrauch von </a:t>
            </a:r>
            <a:r>
              <a:rPr lang="de-CH" noProof="0" dirty="0" err="1" smtClean="0"/>
              <a:t>Iteratoren</a:t>
            </a:r>
            <a:r>
              <a:rPr lang="de-CH" noProof="0" dirty="0" smtClean="0"/>
              <a:t> erreicht werden.</a:t>
            </a:r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Benutzen Sie dafür </a:t>
            </a:r>
            <a:r>
              <a:rPr lang="de-CH" noProof="0" dirty="0" smtClean="0">
                <a:solidFill>
                  <a:srgbClr val="990000"/>
                </a:solidFill>
              </a:rPr>
              <a:t>Agenten.</a:t>
            </a:r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Wir werden diese in ein paar Wochen behandeln (aber Sie dürfen das Kapitel gerne schon im Voraus lesen).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8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0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9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de-CH" sz="2600" noProof="0" smtClean="0"/>
              <a:t>Mehrfachvererbung: Abstraktionen kombinieren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8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14353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1435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9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400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&lt;, &lt;=,</a:t>
            </a:r>
            <a:br>
              <a:rPr lang="en-US" b="0">
                <a:solidFill>
                  <a:srgbClr val="3333FF"/>
                </a:solidFill>
              </a:rPr>
            </a:br>
            <a:r>
              <a:rPr lang="en-US" b="0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+, –, </a:t>
            </a:r>
            <a:r>
              <a:rPr lang="en-US" b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b="0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4"/>
            <a:ext cx="174148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en-US" sz="2000" b="0" dirty="0" err="1" smtClean="0"/>
              <a:t>totale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Ordnungs-beziehung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14407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en-US" sz="2000" b="0" dirty="0" err="1" smtClean="0"/>
              <a:t>kommutativer</a:t>
            </a:r>
            <a:r>
              <a:rPr lang="en-US" sz="2000" b="0" dirty="0" smtClean="0"/>
              <a:t> Ring)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71" grpId="0" animBg="1"/>
      <p:bldP spid="14384" grpId="0" animBg="1"/>
      <p:bldP spid="14390" grpId="0" animBg="1"/>
      <p:bldP spid="14399" grpId="0" animBg="1"/>
      <p:bldP spid="14393" grpId="0" animBg="1"/>
      <p:bldP spid="14346" grpId="0"/>
      <p:bldP spid="14347" grpId="0"/>
      <p:bldP spid="14348" grpId="0"/>
      <p:bldP spid="14349" grpId="0"/>
      <p:bldP spid="14350" grpId="0"/>
      <p:bldP spid="14351" grpId="0"/>
      <p:bldP spid="14359" grpId="0" animBg="1"/>
      <p:bldP spid="14360" grpId="0" animBg="1"/>
      <p:bldP spid="14400" grpId="0"/>
      <p:bldP spid="14401" grpId="0"/>
      <p:bldP spid="14406" grpId="0"/>
      <p:bldP spid="144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smtClean="0"/>
              <a:t>Die Lösung von Java und C#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smtClean="0"/>
              <a:t>Keine Mehrfachvererbung für Klassen</a:t>
            </a:r>
          </a:p>
          <a:p>
            <a:endParaRPr lang="de-CH" noProof="0" smtClean="0"/>
          </a:p>
          <a:p>
            <a:r>
              <a:rPr lang="de-CH" noProof="0" smtClean="0"/>
              <a:t>“Schnittstellen”: Nur Spezifikationen (keine Verträge)</a:t>
            </a:r>
          </a:p>
          <a:p>
            <a:pPr lvl="1"/>
            <a:r>
              <a:rPr lang="de-CH" noProof="0" smtClean="0"/>
              <a:t>Ähnlich wie komplett aufgeschobene Klassen (ohne wirksame Features)</a:t>
            </a:r>
          </a:p>
          <a:p>
            <a:endParaRPr lang="de-CH" noProof="0" smtClean="0"/>
          </a:p>
          <a:p>
            <a:r>
              <a:rPr lang="de-CH" noProof="0" smtClean="0"/>
              <a:t>Eine Klasse kann:</a:t>
            </a:r>
          </a:p>
          <a:p>
            <a:pPr lvl="1"/>
            <a:r>
              <a:rPr lang="de-CH" noProof="0" smtClean="0"/>
              <a:t>Von höchstens einer Klasse erben</a:t>
            </a:r>
          </a:p>
          <a:p>
            <a:pPr lvl="1"/>
            <a:r>
              <a:rPr lang="de-CH" noProof="0" smtClean="0"/>
              <a:t>Von beliebig vielen Schnittstellen erben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8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0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9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de-CH" sz="2600" noProof="0" smtClean="0"/>
              <a:t>Mehrfachvererbung: Abstraktionen kombinieren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2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14353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1435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9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400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&lt;, &lt;=,</a:t>
            </a:r>
            <a:br>
              <a:rPr lang="en-US" b="0">
                <a:solidFill>
                  <a:srgbClr val="3333FF"/>
                </a:solidFill>
              </a:rPr>
            </a:br>
            <a:r>
              <a:rPr lang="en-US" b="0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+, –, </a:t>
            </a:r>
            <a:r>
              <a:rPr lang="en-US" b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b="0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4"/>
            <a:ext cx="174148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en-US" sz="2000" b="0" dirty="0" err="1" smtClean="0"/>
              <a:t>totale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Ordnungs-beziehung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14407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en-US" sz="2000" b="0" dirty="0" err="1" smtClean="0"/>
              <a:t>kommutativer</a:t>
            </a:r>
            <a:r>
              <a:rPr lang="en-US" sz="2000" b="0" dirty="0" smtClean="0"/>
              <a:t> Ring)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71" grpId="0" animBg="1"/>
      <p:bldP spid="14384" grpId="0" animBg="1"/>
      <p:bldP spid="14390" grpId="0" animBg="1"/>
      <p:bldP spid="14399" grpId="0" animBg="1"/>
      <p:bldP spid="14393" grpId="0" animBg="1"/>
      <p:bldP spid="14346" grpId="0"/>
      <p:bldP spid="14347" grpId="0"/>
      <p:bldP spid="14348" grpId="0"/>
      <p:bldP spid="14349" grpId="0"/>
      <p:bldP spid="14350" grpId="0"/>
      <p:bldP spid="14351" grpId="0"/>
      <p:bldP spid="14359" grpId="0" animBg="1"/>
      <p:bldP spid="14360" grpId="0" animBg="1"/>
      <p:bldP spid="14400" grpId="0"/>
      <p:bldP spid="14401" grpId="0"/>
      <p:bldP spid="14406" grpId="0"/>
      <p:bldP spid="144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smtClean="0"/>
              <a:t>Wie schreiben wir die Klasse </a:t>
            </a:r>
            <a:r>
              <a:rPr lang="de-CH" i="1" noProof="0" smtClean="0">
                <a:solidFill>
                  <a:srgbClr val="3333FF"/>
                </a:solidFill>
              </a:rPr>
              <a:t>COMPARABLE</a:t>
            </a:r>
            <a:r>
              <a:rPr lang="de-CH" noProof="0" smtClean="0"/>
              <a:t>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0500" y="1030288"/>
            <a:ext cx="6408738" cy="566737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60000"/>
            </a:pPr>
            <a:r>
              <a:rPr lang="de-CH" b="1" noProof="0" smtClean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  <a:r>
              <a:rPr lang="de-CH" noProof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de-CH" b="1" noProof="0" smtClean="0">
                <a:solidFill>
                  <a:schemeClr val="accent2"/>
                </a:solidFill>
                <a:cs typeface="Times New Roman" pitchFamily="18" charset="0"/>
              </a:rPr>
              <a:t>class</a:t>
            </a:r>
            <a:r>
              <a:rPr lang="de-CH" noProof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CH" i="1" noProof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de-CH" noProof="0" smtClean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de-CH" i="1" noProof="0" smtClean="0">
                <a:solidFill>
                  <a:srgbClr val="3333FF"/>
                </a:solidFill>
                <a:cs typeface="Times New Roman" pitchFamily="18" charset="0"/>
              </a:rPr>
              <a:t>G</a:t>
            </a:r>
            <a:r>
              <a:rPr lang="de-CH" sz="1600" i="1" noProof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de-CH" noProof="0" smtClean="0">
                <a:solidFill>
                  <a:srgbClr val="3333FF"/>
                </a:solidFill>
                <a:cs typeface="Times New Roman" pitchFamily="18" charset="0"/>
              </a:rPr>
              <a:t>]</a:t>
            </a:r>
            <a:r>
              <a:rPr lang="de-CH" noProof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CH" b="1" noProof="0" smtClean="0">
                <a:solidFill>
                  <a:schemeClr val="accent2"/>
                </a:solidFill>
                <a:cs typeface="Times New Roman" pitchFamily="18" charset="0"/>
              </a:rPr>
              <a:t>feature</a:t>
            </a:r>
            <a:endParaRPr lang="de-CH" noProof="0" smtClean="0"/>
          </a:p>
        </p:txBody>
      </p:sp>
      <p:sp>
        <p:nvSpPr>
          <p:cNvPr id="1034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1288" y="6353175"/>
            <a:ext cx="7715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folHlink"/>
              </a:buClr>
              <a:buSzPct val="60000"/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  <a:p>
            <a:pPr eaLnBrk="0" hangingPunct="0"/>
            <a:endParaRPr lang="en-US" b="0"/>
          </a:p>
        </p:txBody>
      </p:sp>
      <p:sp>
        <p:nvSpPr>
          <p:cNvPr id="10342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7250" y="1577975"/>
            <a:ext cx="78613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less 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&lt;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G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i="1">
              <a:solidFill>
                <a:srgbClr val="3333FF"/>
              </a:solidFill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</p:txBody>
      </p:sp>
      <p:sp>
        <p:nvSpPr>
          <p:cNvPr id="103432" name="Text Box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6777" y="2897039"/>
            <a:ext cx="8136000" cy="1541462"/>
          </a:xfrm>
          <a:prstGeom prst="roundRect">
            <a:avLst>
              <a:gd name="adj" fmla="val 16667"/>
            </a:avLst>
          </a:prstGeom>
          <a:solidFill>
            <a:srgbClr val="99FF99">
              <a:alpha val="65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less_equal 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&lt;=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G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>
              <a:cs typeface="Times New Roman" pitchFamily="18" charset="0"/>
            </a:endParaRP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do</a:t>
            </a: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>
                <a:solidFill>
                  <a:schemeClr val="accent2"/>
                </a:solidFill>
                <a:cs typeface="Times New Roman" pitchFamily="18" charset="0"/>
              </a:rPr>
              <a:t>		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b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&lt;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or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=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))</a:t>
            </a: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>
                <a:solidFill>
                  <a:schemeClr val="accent2"/>
                </a:solidFill>
                <a:cs typeface="Times New Roman" pitchFamily="18" charset="0"/>
              </a:rPr>
              <a:t>		</a:t>
            </a: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03433" name="Text Box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6777" y="4699000"/>
            <a:ext cx="8136000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706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lnSpc>
                <a:spcPct val="90000"/>
              </a:lnSpc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greater 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latin typeface=""/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&gt;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G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>
              <a:cs typeface="Times New Roman" pitchFamily="18" charset="0"/>
            </a:endParaRP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do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b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&lt;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03434" name="Text Box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6777" y="5680075"/>
            <a:ext cx="8136000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706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lnSpc>
                <a:spcPct val="90000"/>
              </a:lnSpc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greater_equal  </a:t>
            </a:r>
            <a:r>
              <a:rPr lang="en-US" sz="2200" b="1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sz="2200" b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200" b="0">
                <a:solidFill>
                  <a:srgbClr val="3333FF"/>
                </a:solidFill>
                <a:latin typeface=""/>
              </a:rPr>
              <a:t>"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&gt;=</a:t>
            </a:r>
            <a:r>
              <a:rPr lang="en-US" sz="2200" b="0">
                <a:solidFill>
                  <a:srgbClr val="3333FF"/>
                </a:solidFill>
              </a:rPr>
              <a:t>"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x 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G 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sz="2200">
              <a:cs typeface="Times New Roman" pitchFamily="18" charset="0"/>
            </a:endParaRP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do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b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&lt;=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2" grpId="0" animBg="1"/>
      <p:bldP spid="103433" grpId="0" animBg="1"/>
      <p:bldP spid="1034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353425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Die Moral dieses Beispiels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Typisches Beispiel für ein </a:t>
            </a:r>
            <a:r>
              <a:rPr lang="de-CH" i="1" noProof="0" smtClean="0">
                <a:solidFill>
                  <a:srgbClr val="990000"/>
                </a:solidFill>
              </a:rPr>
              <a:t>lückenhaftes Programm</a:t>
            </a:r>
            <a:r>
              <a:rPr lang="de-CH" noProof="0" smtClean="0"/>
              <a:t>.</a:t>
            </a:r>
            <a:endParaRPr lang="de-CH" i="1" noProof="0" smtClean="0">
              <a:solidFill>
                <a:srgbClr val="990000"/>
              </a:solidFill>
            </a:endParaRPr>
          </a:p>
          <a:p>
            <a:pPr eaLnBrk="1" hangingPunct="1"/>
            <a:endParaRPr lang="de-CH" noProof="0" smtClean="0"/>
          </a:p>
          <a:p>
            <a:pPr eaLnBrk="1" hangingPunct="1"/>
            <a:r>
              <a:rPr lang="de-CH" noProof="0" smtClean="0"/>
              <a:t>Wir brauchen das volle Spektrum von vollständig abstrakten (aufgeschobenen) Klasse bis zu komplett implementierten Klassen.</a:t>
            </a:r>
          </a:p>
          <a:p>
            <a:pPr eaLnBrk="1" hangingPunct="1"/>
            <a:endParaRPr lang="de-CH" noProof="0" smtClean="0"/>
          </a:p>
          <a:p>
            <a:pPr eaLnBrk="1" hangingPunct="1"/>
            <a:r>
              <a:rPr lang="de-CH" noProof="0" smtClean="0"/>
              <a:t>Mehrfachvererbung hilft uns, Abstraktionen zu kombinieren.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noProof="0" dirty="0" smtClean="0"/>
              <a:t>Ein typisches Beispiel aus der Eiffel-Bibliothek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676648" cy="2854987"/>
          </a:xfrm>
        </p:spPr>
        <p:txBody>
          <a:bodyPr/>
          <a:lstStyle/>
          <a:p>
            <a:r>
              <a:rPr lang="de-CH" b="1" noProof="0" dirty="0" err="1" smtClean="0">
                <a:solidFill>
                  <a:srgbClr val="002060"/>
                </a:solidFill>
              </a:rPr>
              <a:t>class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ARRAYED_LIST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 </a:t>
            </a:r>
            <a:r>
              <a:rPr lang="de-CH" b="1" noProof="0" dirty="0" err="1" smtClean="0">
                <a:solidFill>
                  <a:srgbClr val="002060"/>
                </a:solidFill>
              </a:rPr>
              <a:t>inherit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 </a:t>
            </a:r>
            <a:r>
              <a:rPr lang="de-CH" i="1" noProof="0" dirty="0" smtClean="0">
                <a:solidFill>
                  <a:srgbClr val="3333FF"/>
                </a:solidFill>
              </a:rPr>
              <a:t>	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ARRAY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CH" b="1" noProof="0" dirty="0" err="1" smtClean="0">
                <a:solidFill>
                  <a:srgbClr val="002060"/>
                </a:solidFill>
              </a:rPr>
              <a:t>feature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990000"/>
                </a:solidFill>
              </a:rPr>
              <a:t>… Implementiere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LIST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990000"/>
                </a:solidFill>
              </a:rPr>
              <a:t>-Features mit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ARRAY</a:t>
            </a:r>
            <a:r>
              <a:rPr lang="de-CH" noProof="0" dirty="0" smtClean="0">
                <a:solidFill>
                  <a:srgbClr val="990000"/>
                </a:solidFill>
              </a:rPr>
              <a:t>-	Features …</a:t>
            </a:r>
          </a:p>
          <a:p>
            <a:r>
              <a:rPr lang="de-CH" b="1" noProof="0" dirty="0" smtClean="0">
                <a:solidFill>
                  <a:srgbClr val="002060"/>
                </a:solidFill>
              </a:rPr>
              <a:t>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1178" y="3816991"/>
            <a:ext cx="5654180" cy="2600588"/>
          </a:xfrm>
          <a:prstGeom prst="round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/>
              <a:t>For example: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i_th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):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G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     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-- Element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mit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Index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`i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’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       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              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Result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:=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item  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end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4555227" y="4446164"/>
            <a:ext cx="3070367" cy="939567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3707933" y="5385732"/>
            <a:ext cx="771788" cy="469784"/>
          </a:xfrm>
          <a:prstGeom prst="roundRect">
            <a:avLst/>
          </a:prstGeom>
          <a:solidFill>
            <a:srgbClr val="99FF99">
              <a:alpha val="25000"/>
            </a:srgbClr>
          </a:solidFill>
          <a:ln w="571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4416" y="4009938"/>
            <a:ext cx="2449584" cy="408623"/>
          </a:xfrm>
          <a:prstGeom prst="roundRect">
            <a:avLst/>
          </a:prstGeom>
          <a:noFill/>
          <a:ln w="25400">
            <a:solidFill>
              <a:srgbClr val="99000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Feature von </a:t>
            </a:r>
            <a:r>
              <a:rPr lang="en-US" sz="2000" i="1" dirty="0" smtClean="0">
                <a:solidFill>
                  <a:srgbClr val="3333FF"/>
                </a:solidFill>
              </a:rPr>
              <a:t>ARRAY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Abstraktionen kombinieren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de-CH" noProof="0" dirty="0" smtClean="0"/>
              <a:t>Gegeben sind die Klassen</a:t>
            </a:r>
          </a:p>
          <a:p>
            <a:pPr lvl="1" eaLnBrk="1" hangingPunct="1">
              <a:spcBef>
                <a:spcPct val="70000"/>
              </a:spcBef>
            </a:pPr>
            <a:r>
              <a:rPr lang="de-CH" noProof="0" dirty="0" smtClean="0">
                <a:solidFill>
                  <a:srgbClr val="3333FF"/>
                </a:solidFill>
              </a:rPr>
              <a:t>TRAIN_CAR</a:t>
            </a:r>
            <a:r>
              <a:rPr lang="de-CH" noProof="0" dirty="0" smtClean="0"/>
              <a:t>, </a:t>
            </a:r>
            <a:r>
              <a:rPr lang="de-CH" noProof="0" dirty="0" smtClean="0">
                <a:solidFill>
                  <a:srgbClr val="3333FF"/>
                </a:solidFill>
              </a:rPr>
              <a:t>RESTAURANT</a:t>
            </a:r>
          </a:p>
          <a:p>
            <a:pPr eaLnBrk="1" hangingPunct="1">
              <a:spcBef>
                <a:spcPct val="70000"/>
              </a:spcBef>
            </a:pPr>
            <a:r>
              <a:rPr lang="de-CH" noProof="0" dirty="0" smtClean="0"/>
              <a:t>Wie würden Sie eine Klasse </a:t>
            </a:r>
            <a:r>
              <a:rPr lang="de-CH" noProof="0" dirty="0" smtClean="0">
                <a:solidFill>
                  <a:srgbClr val="3333FF"/>
                </a:solidFill>
              </a:rPr>
              <a:t>DINER</a:t>
            </a:r>
            <a:r>
              <a:rPr lang="de-CH" noProof="0" dirty="0" smtClean="0"/>
              <a:t> implementieren?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Man könnte auch </a:t>
            </a:r>
            <a:r>
              <a:rPr lang="de-CH" noProof="0" smtClean="0">
                <a:solidFill>
                  <a:srgbClr val="990000"/>
                </a:solidFill>
              </a:rPr>
              <a:t>Delegation</a:t>
            </a:r>
            <a:r>
              <a:rPr lang="de-CH" noProof="0" smtClean="0"/>
              <a:t> benutzen…</a:t>
            </a:r>
            <a:endParaRPr lang="de-CH" noProof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6137" y="897621"/>
            <a:ext cx="8594725" cy="429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b="1" kern="0" dirty="0" smtClean="0">
                <a:solidFill>
                  <a:srgbClr val="002060"/>
                </a:solidFill>
              </a:rPr>
              <a:t>class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ARRAYED_LIST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LIST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b="1" kern="0" dirty="0" smtClean="0">
                <a:solidFill>
                  <a:srgbClr val="002060"/>
                </a:solidFill>
                <a:latin typeface="+mn-lt"/>
              </a:rPr>
              <a:t>	</a:t>
            </a:r>
            <a:r>
              <a:rPr lang="en-US" i="1" kern="0" dirty="0" smtClean="0">
                <a:solidFill>
                  <a:srgbClr val="3333FF"/>
                </a:solidFill>
                <a:latin typeface="+mn-lt"/>
              </a:rPr>
              <a:t>rep</a:t>
            </a:r>
            <a:r>
              <a:rPr lang="en-US" sz="1400" i="1" kern="0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b="1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i="1" kern="0" dirty="0" smtClean="0">
                <a:solidFill>
                  <a:srgbClr val="3333FF"/>
                </a:solidFill>
              </a:rPr>
              <a:t>ARRAY </a:t>
            </a:r>
            <a:r>
              <a:rPr lang="en-US" kern="0" dirty="0" smtClean="0">
                <a:solidFill>
                  <a:srgbClr val="3333FF"/>
                </a:solidFill>
              </a:rPr>
              <a:t>[</a:t>
            </a:r>
            <a:r>
              <a:rPr lang="en-US" i="1" kern="0" dirty="0" smtClean="0">
                <a:solidFill>
                  <a:srgbClr val="3333FF"/>
                </a:solidFill>
              </a:rPr>
              <a:t>G</a:t>
            </a:r>
            <a:r>
              <a:rPr lang="en-US" sz="1400" i="1" kern="0" dirty="0" smtClean="0">
                <a:solidFill>
                  <a:srgbClr val="3333FF"/>
                </a:solidFill>
              </a:rPr>
              <a:t> </a:t>
            </a:r>
            <a:r>
              <a:rPr lang="en-US" kern="0" dirty="0" smtClean="0">
                <a:solidFill>
                  <a:srgbClr val="3333FF"/>
                </a:solidFill>
              </a:rPr>
              <a:t>]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Implementiere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 smtClean="0">
                <a:solidFill>
                  <a:srgbClr val="990000"/>
                </a:solidFill>
                <a:latin typeface="+mn-lt"/>
              </a:rPr>
              <a:t>–Features </a:t>
            </a:r>
            <a:r>
              <a:rPr lang="en-US" kern="0" dirty="0" err="1" smtClean="0">
                <a:solidFill>
                  <a:srgbClr val="990000"/>
                </a:solidFill>
                <a:latin typeface="+mn-lt"/>
              </a:rPr>
              <a:t>mit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</a:t>
            </a:r>
            <a:r>
              <a:rPr lang="en-US" kern="0" dirty="0" smtClean="0">
                <a:solidFill>
                  <a:srgbClr val="990000"/>
                </a:solidFill>
                <a:latin typeface="+mn-lt"/>
              </a:rPr>
              <a:t>-	Fe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auf </a:t>
            </a:r>
            <a:r>
              <a:rPr lang="en-US" i="1" kern="0" dirty="0" smtClean="0">
                <a:solidFill>
                  <a:srgbClr val="3333FF"/>
                </a:solidFill>
              </a:rPr>
              <a:t>rep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angewendet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636" y="3926048"/>
            <a:ext cx="6585358" cy="2600588"/>
          </a:xfrm>
          <a:prstGeom prst="round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/>
              <a:t>For example: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i_th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):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G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-- Element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mit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Index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`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’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Result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:= </a:t>
            </a:r>
            <a:r>
              <a:rPr lang="en-US" i="1" dirty="0" smtClean="0">
                <a:solidFill>
                  <a:srgbClr val="990000"/>
                </a:solidFill>
                <a:latin typeface="+mn-lt"/>
              </a:rPr>
              <a:t>rep</a:t>
            </a:r>
            <a:r>
              <a:rPr lang="en-US" sz="1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US" sz="1000" kern="0" dirty="0" smtClean="0">
                <a:solidFill>
                  <a:srgbClr val="0000FF"/>
                </a:solidFill>
                <a:latin typeface="Comic Sans MS"/>
                <a:sym typeface="Wingdings" pitchFamily="2" charset="2"/>
              </a:rPr>
              <a:t>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item 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end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258187" y="5570291"/>
            <a:ext cx="696286" cy="335560"/>
          </a:xfrm>
          <a:prstGeom prst="roundRect">
            <a:avLst/>
          </a:prstGeom>
          <a:solidFill>
            <a:srgbClr val="FFFF00">
              <a:alpha val="18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Nicht-konforme Vererbung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noProof="0" dirty="0" err="1" smtClean="0">
                <a:solidFill>
                  <a:srgbClr val="002060"/>
                </a:solidFill>
              </a:rPr>
              <a:t>class</a:t>
            </a:r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ARRAYED_LIST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CH" b="1" noProof="0" dirty="0" err="1" smtClean="0">
                <a:solidFill>
                  <a:srgbClr val="002060"/>
                </a:solidFill>
              </a:rPr>
              <a:t>inherit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 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i="1" noProof="0" dirty="0" smtClean="0">
                <a:solidFill>
                  <a:srgbClr val="3333FF"/>
                </a:solidFill>
              </a:rPr>
              <a:t>	ARRAY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b="1" noProof="0" dirty="0" err="1" smtClean="0">
                <a:solidFill>
                  <a:srgbClr val="002060"/>
                </a:solidFill>
              </a:rPr>
              <a:t>feature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990000"/>
                </a:solidFill>
              </a:rPr>
              <a:t>… Implementiere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LIST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-F</a:t>
            </a:r>
            <a:r>
              <a:rPr lang="de-CH" noProof="0" dirty="0" err="1" smtClean="0">
                <a:solidFill>
                  <a:srgbClr val="990000"/>
                </a:solidFill>
              </a:rPr>
              <a:t>eatures</a:t>
            </a:r>
            <a:r>
              <a:rPr lang="de-CH" noProof="0" dirty="0" smtClean="0">
                <a:solidFill>
                  <a:srgbClr val="990000"/>
                </a:solidFill>
              </a:rPr>
              <a:t> mit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ARRAY</a:t>
            </a:r>
            <a:r>
              <a:rPr lang="de-CH" dirty="0" smtClean="0">
                <a:solidFill>
                  <a:srgbClr val="990000"/>
                </a:solidFill>
              </a:rPr>
              <a:t>-	F</a:t>
            </a:r>
            <a:r>
              <a:rPr lang="de-CH" noProof="0" dirty="0" err="1" smtClean="0">
                <a:solidFill>
                  <a:srgbClr val="990000"/>
                </a:solidFill>
              </a:rPr>
              <a:t>eatures</a:t>
            </a:r>
            <a:r>
              <a:rPr lang="de-CH" noProof="0" dirty="0" smtClean="0">
                <a:solidFill>
                  <a:srgbClr val="990000"/>
                </a:solidFill>
              </a:rPr>
              <a:t> …</a:t>
            </a:r>
          </a:p>
          <a:p>
            <a:r>
              <a:rPr lang="de-CH" b="1" noProof="0" dirty="0" smtClean="0">
                <a:solidFill>
                  <a:srgbClr val="002060"/>
                </a:solidFill>
              </a:rPr>
              <a:t>end</a:t>
            </a:r>
          </a:p>
          <a:p>
            <a:endParaRPr lang="de-CH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268448" y="2852257"/>
            <a:ext cx="2650921" cy="461665"/>
          </a:xfrm>
          <a:prstGeom prst="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2060"/>
                </a:solidFill>
                <a:latin typeface="+mn-lt"/>
              </a:rPr>
              <a:t>inherit</a:t>
            </a:r>
            <a:r>
              <a:rPr lang="en-US" smtClean="0"/>
              <a:t> </a:t>
            </a:r>
            <a:r>
              <a:rPr lang="en-US" i="1" smtClean="0">
                <a:solidFill>
                  <a:srgbClr val="3333FF"/>
                </a:solidFill>
              </a:rPr>
              <a:t> </a:t>
            </a:r>
            <a:r>
              <a:rPr lang="en-US" smtClean="0">
                <a:solidFill>
                  <a:srgbClr val="3333FF"/>
                </a:solidFill>
              </a:rPr>
              <a:t>{</a:t>
            </a:r>
            <a:r>
              <a:rPr lang="en-US" i="1" smtClean="0">
                <a:solidFill>
                  <a:srgbClr val="3333FF"/>
                </a:solidFill>
              </a:rPr>
              <a:t>NONE</a:t>
            </a:r>
            <a:r>
              <a:rPr lang="en-US" sz="1400" i="1" smtClean="0">
                <a:solidFill>
                  <a:srgbClr val="3333FF"/>
                </a:solidFill>
              </a:rPr>
              <a:t> </a:t>
            </a:r>
            <a:r>
              <a:rPr lang="en-US" smtClean="0">
                <a:solidFill>
                  <a:srgbClr val="3333FF"/>
                </a:solidFill>
              </a:rPr>
              <a:t>}</a:t>
            </a:r>
            <a:endParaRPr lang="en-US"/>
          </a:p>
        </p:txBody>
      </p:sp>
      <p:sp>
        <p:nvSpPr>
          <p:cNvPr id="9" name="Line 2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377343" y="1417739"/>
            <a:ext cx="1" cy="171974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938948" y="763919"/>
            <a:ext cx="1906795" cy="628624"/>
            <a:chOff x="5965825" y="1082701"/>
            <a:chExt cx="1906795" cy="628624"/>
          </a:xfrm>
        </p:grpSpPr>
        <p:sp>
          <p:nvSpPr>
            <p:cNvPr id="6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965825" y="1082701"/>
              <a:ext cx="1906795" cy="628624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321425" y="1217613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 smtClean="0">
                  <a:solidFill>
                    <a:srgbClr val="3333FF"/>
                  </a:solidFill>
                </a:rPr>
                <a:t>ARRAY</a:t>
              </a:r>
              <a:endParaRPr lang="en-US" sz="1800" b="0" i="1">
                <a:solidFill>
                  <a:srgbClr val="3333FF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40426" y="756928"/>
            <a:ext cx="1906795" cy="628624"/>
            <a:chOff x="5965825" y="1082701"/>
            <a:chExt cx="1906795" cy="628624"/>
          </a:xfrm>
        </p:grpSpPr>
        <p:sp>
          <p:nvSpPr>
            <p:cNvPr id="12" name="Oval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65825" y="1082701"/>
              <a:ext cx="1906795" cy="628624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321425" y="1217613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 smtClean="0">
                  <a:solidFill>
                    <a:srgbClr val="3333FF"/>
                  </a:solidFill>
                </a:rPr>
                <a:t>LIST</a:t>
              </a:r>
              <a:endParaRPr lang="en-US" sz="1800" b="0" i="1">
                <a:solidFill>
                  <a:srgbClr val="3333FF"/>
                </a:solidFill>
              </a:endParaRPr>
            </a:p>
          </p:txBody>
        </p:sp>
      </p:grpSp>
      <p:sp>
        <p:nvSpPr>
          <p:cNvPr id="14" name="Line 2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914238" y="2273417"/>
            <a:ext cx="838899" cy="92278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846815" y="1503026"/>
            <a:ext cx="612396" cy="6459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 rot="13995982">
            <a:off x="6585358" y="1978996"/>
            <a:ext cx="511729" cy="369332"/>
          </a:xfrm>
          <a:custGeom>
            <a:avLst/>
            <a:gdLst>
              <a:gd name="connsiteX0" fmla="*/ 0 w 511729"/>
              <a:gd name="connsiteY0" fmla="*/ 135622 h 135622"/>
              <a:gd name="connsiteX1" fmla="*/ 276837 w 511729"/>
              <a:gd name="connsiteY1" fmla="*/ 9787 h 135622"/>
              <a:gd name="connsiteX2" fmla="*/ 511729 w 511729"/>
              <a:gd name="connsiteY2" fmla="*/ 76899 h 13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729" h="135622">
                <a:moveTo>
                  <a:pt x="0" y="135622"/>
                </a:moveTo>
                <a:cubicBezTo>
                  <a:pt x="95774" y="77598"/>
                  <a:pt x="191549" y="19574"/>
                  <a:pt x="276837" y="9787"/>
                </a:cubicBezTo>
                <a:cubicBezTo>
                  <a:pt x="362125" y="0"/>
                  <a:pt x="436927" y="38449"/>
                  <a:pt x="511729" y="76899"/>
                </a:cubicBezTo>
              </a:path>
            </a:pathLst>
          </a:cu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0387" y="3158669"/>
            <a:ext cx="1614022" cy="951935"/>
            <a:chOff x="4580387" y="3158669"/>
            <a:chExt cx="1614022" cy="951935"/>
          </a:xfrm>
        </p:grpSpPr>
        <p:sp>
          <p:nvSpPr>
            <p:cNvPr id="5" name="Oval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80387" y="3158669"/>
              <a:ext cx="1607983" cy="95193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27571" y="3268181"/>
              <a:ext cx="136683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 smtClean="0">
                  <a:solidFill>
                    <a:srgbClr val="3333FF"/>
                  </a:solidFill>
                </a:rPr>
                <a:t>ARRAYED_LIST</a:t>
              </a:r>
              <a:endParaRPr lang="en-US" sz="1800" b="0" i="1">
                <a:solidFill>
                  <a:srgbClr val="3333FF"/>
                </a:solidFill>
              </a:endParaRPr>
            </a:p>
          </p:txBody>
        </p:sp>
      </p:grpSp>
      <p:sp>
        <p:nvSpPr>
          <p:cNvPr id="20" name="Rounded Rectangular Callout 19"/>
          <p:cNvSpPr/>
          <p:nvPr/>
        </p:nvSpPr>
        <p:spPr bwMode="auto">
          <a:xfrm>
            <a:off x="6811861" y="3380763"/>
            <a:ext cx="2072081" cy="553673"/>
          </a:xfrm>
          <a:prstGeom prst="wedgeRoundRectCallout">
            <a:avLst>
              <a:gd name="adj1" fmla="val -49051"/>
              <a:gd name="adj2" fmla="val -218703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err="1" smtClean="0">
                <a:solidFill>
                  <a:srgbClr val="990000"/>
                </a:solidFill>
              </a:rPr>
              <a:t>Nicht-konforme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Vererbung</a:t>
            </a:r>
            <a:endParaRPr lang="en-US" sz="2000" kern="12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4" grpId="0" animBg="1"/>
      <p:bldP spid="15" grpId="0" animBg="1"/>
      <p:bldP spid="18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Mehrfachvererbung: Namenskonflikte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grpSp>
        <p:nvGrpSpPr>
          <p:cNvPr id="2" name="Group 10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74850" y="1834670"/>
            <a:ext cx="6545263" cy="3533775"/>
            <a:chOff x="468" y="1149"/>
            <a:chExt cx="4123" cy="2226"/>
          </a:xfrm>
        </p:grpSpPr>
        <p:sp>
          <p:nvSpPr>
            <p:cNvPr id="18516" name="Oval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17" name="Text Box 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25" y="2974"/>
              <a:ext cx="14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8520" name="Oval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23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2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2659" y="1689"/>
              <a:ext cx="1329" cy="119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18525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1340"/>
              <a:ext cx="73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8526" name="Text Box 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09" y="1252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8527" name="Text Box 6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50" y="1242"/>
              <a:ext cx="10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B</a:t>
              </a:r>
              <a:endParaRPr lang="en-US" b="0">
                <a:solidFill>
                  <a:srgbClr val="3333FF"/>
                </a:solidFill>
              </a:endParaRPr>
            </a:p>
          </p:txBody>
        </p:sp>
        <p:sp>
          <p:nvSpPr>
            <p:cNvPr id="18528" name="Line 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1415" y="1690"/>
              <a:ext cx="1251" cy="119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18531" name="Text Box 1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194" y="3063"/>
              <a:ext cx="110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3600" b="0" smtClean="0">
                  <a:solidFill>
                    <a:srgbClr val="3333FF"/>
                  </a:solidFill>
                </a:rPr>
                <a:t>?</a:t>
              </a:r>
              <a:endParaRPr lang="en-US" sz="3600" b="0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Namenskonflikte auflösen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grpSp>
        <p:nvGrpSpPr>
          <p:cNvPr id="2" name="Group 10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4337" y="1834670"/>
            <a:ext cx="6835775" cy="3533775"/>
            <a:chOff x="285" y="1149"/>
            <a:chExt cx="4306" cy="2226"/>
          </a:xfrm>
        </p:grpSpPr>
        <p:sp>
          <p:nvSpPr>
            <p:cNvPr id="18445" name="Text Box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85" y="2541"/>
              <a:ext cx="1662" cy="3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1">
                  <a:solidFill>
                    <a:schemeClr val="accent2"/>
                  </a:solidFill>
                </a:rPr>
                <a:t>rename</a:t>
              </a:r>
              <a:r>
                <a:rPr lang="en-US" b="0"/>
                <a:t> </a:t>
              </a:r>
              <a:r>
                <a:rPr lang="en-US" b="0" i="1">
                  <a:solidFill>
                    <a:srgbClr val="3333FF"/>
                  </a:solidFill>
                </a:rPr>
                <a:t>f</a:t>
              </a:r>
              <a:r>
                <a:rPr lang="en-US" b="0"/>
                <a:t> </a:t>
              </a:r>
              <a:r>
                <a:rPr lang="en-US" b="1">
                  <a:solidFill>
                    <a:schemeClr val="accent2"/>
                  </a:solidFill>
                </a:rPr>
                <a:t>as</a:t>
              </a:r>
              <a:r>
                <a:rPr lang="en-US" b="0"/>
                <a:t> </a:t>
              </a:r>
              <a:r>
                <a:rPr lang="en-US" b="0" i="1">
                  <a:solidFill>
                    <a:srgbClr val="3333FF"/>
                  </a:solidFill>
                </a:rPr>
                <a:t>A_f</a:t>
              </a:r>
            </a:p>
          </p:txBody>
        </p:sp>
        <p:sp>
          <p:nvSpPr>
            <p:cNvPr id="18516" name="Oval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17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925" y="2974"/>
              <a:ext cx="14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8520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23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24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2659" y="1689"/>
              <a:ext cx="1329" cy="119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5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8" y="1340"/>
              <a:ext cx="73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8526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09" y="1252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8527" name="Text 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50" y="1242"/>
              <a:ext cx="10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B</a:t>
              </a:r>
              <a:endParaRPr lang="en-US" b="0">
                <a:solidFill>
                  <a:srgbClr val="3333FF"/>
                </a:solidFill>
              </a:endParaRPr>
            </a:p>
          </p:txBody>
        </p:sp>
        <p:sp>
          <p:nvSpPr>
            <p:cNvPr id="18528" name="Line 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 flipV="1">
              <a:off x="1415" y="1690"/>
              <a:ext cx="1251" cy="119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94" y="3063"/>
              <a:ext cx="11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A_f, 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Konsequenzen des Umbenennens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646238" y="1103313"/>
            <a:ext cx="2336800" cy="3987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a1</a:t>
            </a:r>
            <a:r>
              <a:rPr lang="de-CH" sz="1400" i="1" noProof="0" smtClean="0">
                <a:solidFill>
                  <a:srgbClr val="3333FF"/>
                </a:solidFill>
              </a:rPr>
              <a:t> </a:t>
            </a:r>
            <a:r>
              <a:rPr lang="de-CH" sz="2800" noProof="0" smtClean="0">
                <a:solidFill>
                  <a:srgbClr val="3333FF"/>
                </a:solidFill>
              </a:rPr>
              <a:t>: </a:t>
            </a:r>
            <a:r>
              <a:rPr lang="de-CH" sz="2800" i="1" noProof="0" smtClean="0">
                <a:solidFill>
                  <a:srgbClr val="3333FF"/>
                </a:solidFill>
              </a:rPr>
              <a:t>A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b1</a:t>
            </a:r>
            <a:r>
              <a:rPr lang="de-CH" sz="1400" i="1" noProof="0" smtClean="0">
                <a:solidFill>
                  <a:srgbClr val="3333FF"/>
                </a:solidFill>
              </a:rPr>
              <a:t> </a:t>
            </a:r>
            <a:r>
              <a:rPr lang="de-CH" sz="2800" noProof="0" smtClean="0">
                <a:solidFill>
                  <a:srgbClr val="3333FF"/>
                </a:solidFill>
              </a:rPr>
              <a:t>: </a:t>
            </a:r>
            <a:r>
              <a:rPr lang="de-CH" sz="2800" i="1" noProof="0" smtClean="0">
                <a:solidFill>
                  <a:srgbClr val="3333FF"/>
                </a:solidFill>
              </a:rPr>
              <a:t>B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c1</a:t>
            </a:r>
            <a:r>
              <a:rPr lang="de-CH" sz="1400" i="1" noProof="0" smtClean="0">
                <a:solidFill>
                  <a:srgbClr val="3333FF"/>
                </a:solidFill>
              </a:rPr>
              <a:t> </a:t>
            </a:r>
            <a:r>
              <a:rPr lang="de-CH" sz="2800" noProof="0" smtClean="0">
                <a:solidFill>
                  <a:srgbClr val="3333FF"/>
                </a:solidFill>
              </a:rPr>
              <a:t>: </a:t>
            </a:r>
            <a:r>
              <a:rPr lang="de-CH" sz="2800" i="1" noProof="0" smtClean="0">
                <a:solidFill>
                  <a:srgbClr val="3333FF"/>
                </a:solidFill>
              </a:rPr>
              <a:t>C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noProof="0" smtClean="0">
                <a:solidFill>
                  <a:srgbClr val="3333FF"/>
                </a:solidFill>
              </a:rPr>
              <a:t>...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c1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f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c1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A_f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a1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f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b1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f</a:t>
            </a:r>
          </a:p>
          <a:p>
            <a:pPr eaLnBrk="1" hangingPunct="1">
              <a:lnSpc>
                <a:spcPct val="70000"/>
              </a:lnSpc>
            </a:pPr>
            <a:endParaRPr lang="de-CH" sz="2800" noProof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de-CH" sz="2800" i="1" noProof="0" smtClean="0">
              <a:solidFill>
                <a:srgbClr val="006400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83100" y="1155469"/>
            <a:ext cx="4901768" cy="2659295"/>
            <a:chOff x="282" y="1149"/>
            <a:chExt cx="4847" cy="2226"/>
          </a:xfrm>
        </p:grpSpPr>
        <p:sp>
          <p:nvSpPr>
            <p:cNvPr id="19485" name="Line 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2630" y="1689"/>
              <a:ext cx="1358" cy="120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 flipV="1">
              <a:off x="1415" y="1690"/>
              <a:ext cx="1236" cy="119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2" y="2540"/>
              <a:ext cx="1990" cy="34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1">
                  <a:solidFill>
                    <a:schemeClr val="accent2"/>
                  </a:solidFill>
                </a:rPr>
                <a:t>rename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  <a:r>
                <a:rPr lang="en-US" sz="1800" b="0"/>
                <a:t> </a:t>
              </a:r>
              <a:r>
                <a:rPr lang="en-US" sz="1800" b="1">
                  <a:solidFill>
                    <a:schemeClr val="accent2"/>
                  </a:solidFill>
                </a:rPr>
                <a:t>as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A_f</a:t>
              </a:r>
            </a:p>
          </p:txBody>
        </p:sp>
        <p:sp>
          <p:nvSpPr>
            <p:cNvPr id="19477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78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25" y="2974"/>
              <a:ext cx="14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9481" name="Oval 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4" name="Oval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6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9" y="1341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9487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167" y="1252"/>
              <a:ext cx="99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9488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52" y="1242"/>
              <a:ext cx="103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B</a:t>
              </a: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9490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92" y="3063"/>
              <a:ext cx="111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A_f, f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403" y="1312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19491" name="AutoShape 3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27700" y="4656406"/>
            <a:ext cx="3152775" cy="169518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sz="2800" b="0" dirty="0" err="1" smtClean="0">
                <a:solidFill>
                  <a:srgbClr val="990000"/>
                </a:solidFill>
              </a:rPr>
              <a:t>Ungültig</a:t>
            </a:r>
            <a:r>
              <a:rPr lang="en-US" sz="2800" b="0" dirty="0" smtClean="0">
                <a:solidFill>
                  <a:srgbClr val="990000"/>
                </a:solidFill>
              </a:rPr>
              <a:t>:</a:t>
            </a:r>
            <a:endParaRPr lang="en-US" sz="2800" b="0" dirty="0">
              <a:solidFill>
                <a:srgbClr val="990000"/>
              </a:solidFill>
            </a:endParaRPr>
          </a:p>
          <a:p>
            <a:pPr marL="828675" lvl="1" indent="-285750">
              <a:lnSpc>
                <a:spcPct val="80000"/>
              </a:lnSpc>
              <a:spcBef>
                <a:spcPts val="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800" b="0" i="1" dirty="0" smtClean="0">
                <a:solidFill>
                  <a:srgbClr val="3333FF"/>
                </a:solidFill>
              </a:rPr>
              <a:t>a1</a:t>
            </a:r>
            <a:r>
              <a:rPr lang="en-US" sz="4400" b="0" dirty="0" smtClean="0">
                <a:solidFill>
                  <a:srgbClr val="3333FF"/>
                </a:solidFill>
              </a:rPr>
              <a:t>.</a:t>
            </a:r>
            <a:r>
              <a:rPr lang="en-US" sz="2800" b="0" i="1" dirty="0" smtClean="0">
                <a:solidFill>
                  <a:srgbClr val="3333FF"/>
                </a:solidFill>
              </a:rPr>
              <a:t>A_f</a:t>
            </a:r>
            <a:endParaRPr lang="en-US" sz="2800" b="0" dirty="0">
              <a:solidFill>
                <a:srgbClr val="3333FF"/>
              </a:solidFill>
            </a:endParaRPr>
          </a:p>
          <a:p>
            <a:pPr marL="828675" lvl="1" indent="-285750">
              <a:lnSpc>
                <a:spcPct val="80000"/>
              </a:lnSpc>
              <a:spcBef>
                <a:spcPts val="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800" b="0" i="1" dirty="0" smtClean="0">
                <a:solidFill>
                  <a:srgbClr val="3333FF"/>
                </a:solidFill>
              </a:rPr>
              <a:t>b1</a:t>
            </a:r>
            <a:r>
              <a:rPr lang="en-US" sz="4400" b="0" dirty="0" smtClean="0">
                <a:solidFill>
                  <a:srgbClr val="3333FF"/>
                </a:solidFill>
              </a:rPr>
              <a:t>.</a:t>
            </a:r>
            <a:r>
              <a:rPr lang="en-US" sz="2800" b="0" i="1" dirty="0" smtClean="0">
                <a:solidFill>
                  <a:srgbClr val="3333FF"/>
                </a:solidFill>
              </a:rPr>
              <a:t>A_f</a:t>
            </a:r>
            <a:endParaRPr lang="en-US" sz="2800" b="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smtClean="0"/>
              <a:t>Sind alle Namenskonflikte schlecht?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smtClean="0"/>
              <a:t>Ein Namenskonflikt muss beseitigt werden, es sei denn, er geschieht:</a:t>
            </a:r>
          </a:p>
          <a:p>
            <a:pPr lvl="1"/>
            <a:r>
              <a:rPr lang="de-CH" noProof="0" smtClean="0"/>
              <a:t>Durch wiederholte Vererbung (d.h. kein wirklicher Konflikt)</a:t>
            </a:r>
          </a:p>
          <a:p>
            <a:pPr lvl="1"/>
            <a:endParaRPr lang="de-CH" noProof="0" smtClean="0"/>
          </a:p>
          <a:p>
            <a:pPr lvl="1"/>
            <a:r>
              <a:rPr lang="de-CH" noProof="0" smtClean="0"/>
              <a:t>Zwischen Features, von denen höchstens eines wirksam ist.</a:t>
            </a:r>
            <a:br>
              <a:rPr lang="de-CH" noProof="0" smtClean="0"/>
            </a:br>
            <a:r>
              <a:rPr lang="de-CH" noProof="0" smtClean="0"/>
              <a:t>(d.h. die übrigen sind aufgeschoben)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9"/>
            <a:ext cx="8353425" cy="435600"/>
          </a:xfrm>
        </p:spPr>
        <p:txBody>
          <a:bodyPr/>
          <a:lstStyle/>
          <a:p>
            <a:r>
              <a:rPr lang="de-CH" noProof="0" smtClean="0"/>
              <a:t>Noch eine Anwendung von Umbenennungen</a:t>
            </a:r>
            <a:endParaRPr lang="de-CH" noProof="0"/>
          </a:p>
        </p:txBody>
      </p:sp>
      <p:sp>
        <p:nvSpPr>
          <p:cNvPr id="2050051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smtClean="0">
                <a:solidFill>
                  <a:schemeClr val="tx1"/>
                </a:solidFill>
              </a:rPr>
              <a:t>Eine (lokal) bessere Terminologie ermöglichen.</a:t>
            </a:r>
          </a:p>
          <a:p>
            <a:r>
              <a:rPr lang="de-CH" noProof="0" smtClean="0"/>
              <a:t>Beispiel</a:t>
            </a:r>
            <a:r>
              <a:rPr lang="de-CH" noProof="0" smtClean="0">
                <a:solidFill>
                  <a:schemeClr val="tx1"/>
                </a:solidFill>
              </a:rPr>
              <a:t>: </a:t>
            </a:r>
            <a:r>
              <a:rPr lang="de-CH" i="1" noProof="0" smtClean="0">
                <a:solidFill>
                  <a:srgbClr val="3333FF"/>
                </a:solidFill>
              </a:rPr>
              <a:t>child</a:t>
            </a:r>
            <a:r>
              <a:rPr lang="de-CH" noProof="0" smtClean="0">
                <a:solidFill>
                  <a:srgbClr val="3333FF"/>
                </a:solidFill>
              </a:rPr>
              <a:t>  (</a:t>
            </a:r>
            <a:r>
              <a:rPr lang="de-CH" i="1" noProof="0" smtClean="0">
                <a:solidFill>
                  <a:srgbClr val="3333FF"/>
                </a:solidFill>
              </a:rPr>
              <a:t>TREE</a:t>
            </a:r>
            <a:r>
              <a:rPr lang="de-CH" sz="1800" i="1" noProof="0" smtClean="0">
                <a:solidFill>
                  <a:srgbClr val="3333FF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); </a:t>
            </a:r>
            <a:r>
              <a:rPr lang="de-CH" i="1" noProof="0" smtClean="0">
                <a:solidFill>
                  <a:srgbClr val="3333FF"/>
                </a:solidFill>
              </a:rPr>
              <a:t>subwindow</a:t>
            </a:r>
            <a:r>
              <a:rPr lang="de-CH" noProof="0" smtClean="0">
                <a:solidFill>
                  <a:srgbClr val="3333FF"/>
                </a:solidFill>
              </a:rPr>
              <a:t> (</a:t>
            </a:r>
            <a:r>
              <a:rPr lang="de-CH" i="1" noProof="0" smtClean="0">
                <a:solidFill>
                  <a:srgbClr val="3333FF"/>
                </a:solidFill>
              </a:rPr>
              <a:t>WINDOW</a:t>
            </a:r>
            <a:r>
              <a:rPr lang="de-CH" noProof="0" smtClean="0">
                <a:solidFill>
                  <a:srgbClr val="3333FF"/>
                </a:solidFill>
              </a:rPr>
              <a:t>)</a:t>
            </a:r>
            <a:endParaRPr lang="de-CH" noProof="0">
              <a:solidFill>
                <a:srgbClr val="3333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52220" y="2522091"/>
            <a:ext cx="4032250" cy="26654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79465" y="2882453"/>
            <a:ext cx="1368425" cy="1871663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95365" y="3098353"/>
            <a:ext cx="576262" cy="9366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68390" y="3458716"/>
            <a:ext cx="431800" cy="503237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44652" y="4034978"/>
            <a:ext cx="431800" cy="647700"/>
          </a:xfrm>
          <a:prstGeom prst="rect">
            <a:avLst/>
          </a:prstGeom>
          <a:solidFill>
            <a:srgbClr val="E5B9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36815" y="2882453"/>
            <a:ext cx="1655762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36815" y="4106416"/>
            <a:ext cx="792162" cy="936625"/>
          </a:xfrm>
          <a:prstGeom prst="rect">
            <a:avLst/>
          </a:prstGeom>
          <a:solidFill>
            <a:srgbClr val="A9FF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700415" y="4106416"/>
            <a:ext cx="792162" cy="936625"/>
          </a:xfrm>
          <a:prstGeom prst="rect">
            <a:avLst/>
          </a:prstGeom>
          <a:solidFill>
            <a:srgbClr val="FFFF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072055" y="3674667"/>
            <a:ext cx="4593021" cy="1786566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round/>
            <a:headEnd/>
            <a:tailEnd type="stealth" w="lg" len="lg"/>
          </a:ln>
          <a:effectLst>
            <a:outerShdw blurRad="1016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>
              <a:latin typeface="+mn-lt"/>
            </a:endParaRP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65" y="-33183"/>
            <a:ext cx="8649050" cy="720725"/>
          </a:xfrm>
        </p:spPr>
        <p:txBody>
          <a:bodyPr>
            <a:normAutofit fontScale="90000"/>
          </a:bodyPr>
          <a:lstStyle/>
          <a:p>
            <a:r>
              <a:rPr lang="de-CH" noProof="0" dirty="0" smtClean="0"/>
              <a:t>Umbenennungen, um die Terminologie zu verbessern</a:t>
            </a:r>
            <a:endParaRPr lang="de-CH" noProof="0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2200" noProof="0" dirty="0" smtClean="0">
                <a:solidFill>
                  <a:schemeClr val="tx1"/>
                </a:solidFill>
              </a:rPr>
              <a:t>‘</a:t>
            </a:r>
            <a:r>
              <a:rPr lang="de-CH" sz="2100" noProof="0" dirty="0" smtClean="0">
                <a:solidFill>
                  <a:schemeClr val="tx1"/>
                </a:solidFill>
              </a:rPr>
              <a:t>‘</a:t>
            </a:r>
            <a:r>
              <a:rPr lang="de-CH" sz="2100" noProof="0" dirty="0" smtClean="0"/>
              <a:t>G</a:t>
            </a:r>
            <a:r>
              <a:rPr lang="de-CH" sz="2100" noProof="0" dirty="0" smtClean="0">
                <a:solidFill>
                  <a:schemeClr val="tx1"/>
                </a:solidFill>
              </a:rPr>
              <a:t>raphische’’ </a:t>
            </a:r>
            <a:r>
              <a:rPr lang="de-CH" sz="2100" noProof="0" dirty="0" smtClean="0"/>
              <a:t>F</a:t>
            </a:r>
            <a:r>
              <a:rPr lang="de-CH" sz="2100" noProof="0" dirty="0" smtClean="0">
                <a:solidFill>
                  <a:schemeClr val="tx1"/>
                </a:solidFill>
              </a:rPr>
              <a:t>eatures:</a:t>
            </a:r>
            <a:r>
              <a:rPr lang="de-CH" sz="2100" noProof="0" dirty="0" smtClean="0"/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height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width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change_height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change_width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xpos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ypos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sz="2100" i="1" noProof="0" dirty="0" smtClean="0">
                <a:solidFill>
                  <a:srgbClr val="3333FF"/>
                </a:solidFill>
              </a:rPr>
              <a:t>...</a:t>
            </a:r>
          </a:p>
          <a:p>
            <a:r>
              <a:rPr lang="de-CH" sz="2100" noProof="0" dirty="0" smtClean="0">
                <a:solidFill>
                  <a:schemeClr val="tx1"/>
                </a:solidFill>
              </a:rPr>
              <a:t>‘‘Hierarchische’’ </a:t>
            </a:r>
            <a:r>
              <a:rPr lang="de-CH" sz="2100" noProof="0" dirty="0" smtClean="0"/>
              <a:t>F</a:t>
            </a:r>
            <a:r>
              <a:rPr lang="de-CH" sz="2100" noProof="0" dirty="0" smtClean="0">
                <a:solidFill>
                  <a:schemeClr val="tx1"/>
                </a:solidFill>
              </a:rPr>
              <a:t>eatures:</a:t>
            </a:r>
            <a:r>
              <a:rPr lang="de-CH" sz="2100" noProof="0" dirty="0" smtClean="0"/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superwindow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subwindows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change_subwindow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add_subwindow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...</a:t>
            </a:r>
          </a:p>
          <a:p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err="1" smtClean="0">
                <a:solidFill>
                  <a:schemeClr val="accent2"/>
                </a:solidFill>
              </a:rPr>
              <a:t>class</a:t>
            </a:r>
            <a:r>
              <a:rPr lang="de-CH" sz="2100" noProof="0" dirty="0" smtClean="0"/>
              <a:t> </a:t>
            </a:r>
            <a:r>
              <a:rPr lang="de-CH" sz="2100" i="1" noProof="0" dirty="0" smtClean="0">
                <a:solidFill>
                  <a:srgbClr val="3333FF"/>
                </a:solidFill>
              </a:rPr>
              <a:t>WINDOW </a:t>
            </a:r>
            <a:r>
              <a:rPr lang="de-CH" sz="2100" noProof="0" dirty="0" smtClean="0"/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inherit</a:t>
            </a:r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</a:t>
            </a:r>
            <a:r>
              <a:rPr lang="de-CH" sz="2100" i="1" noProof="0" dirty="0" smtClean="0">
                <a:solidFill>
                  <a:srgbClr val="3333FF"/>
                </a:solidFill>
              </a:rPr>
              <a:t>RECTANGLE</a:t>
            </a:r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</a:t>
            </a:r>
            <a:r>
              <a:rPr lang="de-CH" sz="2100" i="1" noProof="0" dirty="0" smtClean="0">
                <a:solidFill>
                  <a:srgbClr val="3333FF"/>
                </a:solidFill>
              </a:rPr>
              <a:t>TREE</a:t>
            </a:r>
            <a:r>
              <a:rPr lang="de-CH" sz="2100" noProof="0" dirty="0" smtClean="0"/>
              <a:t> </a:t>
            </a:r>
            <a:r>
              <a:rPr lang="de-CH" sz="2100" noProof="0" dirty="0" smtClean="0">
                <a:solidFill>
                  <a:srgbClr val="3333FF"/>
                </a:solidFill>
              </a:rPr>
              <a:t>[</a:t>
            </a:r>
            <a:r>
              <a:rPr lang="de-CH" sz="2100" i="1" noProof="0" dirty="0" smtClean="0">
                <a:solidFill>
                  <a:srgbClr val="3333FF"/>
                </a:solidFill>
              </a:rPr>
              <a:t>WINDOW</a:t>
            </a:r>
            <a:r>
              <a:rPr lang="de-CH" sz="2100" noProof="0" dirty="0" smtClean="0">
                <a:solidFill>
                  <a:srgbClr val="3333FF"/>
                </a:solidFill>
              </a:rPr>
              <a:t>]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	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rename</a:t>
            </a:r>
            <a:endParaRPr lang="de-CH" sz="2100" b="1" noProof="0" dirty="0" smtClean="0">
              <a:solidFill>
                <a:schemeClr val="accent2"/>
              </a:solidFill>
            </a:endParaRP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parent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superwindow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,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children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subwindows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,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add_child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add_subwindow</a:t>
            </a:r>
            <a:endParaRPr lang="de-CH" sz="2100" i="1" noProof="0" dirty="0" smtClean="0">
              <a:solidFill>
                <a:srgbClr val="3333FF"/>
              </a:solidFill>
            </a:endParaRPr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…</a:t>
            </a:r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	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end</a:t>
            </a:r>
            <a:endParaRPr lang="de-CH" sz="2100" noProof="0" dirty="0" smtClean="0"/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err="1" smtClean="0">
                <a:solidFill>
                  <a:schemeClr val="accent2"/>
                </a:solidFill>
              </a:rPr>
              <a:t>feature</a:t>
            </a:r>
            <a:r>
              <a:rPr lang="de-CH" sz="2100" noProof="0" dirty="0" smtClean="0"/>
              <a:t/>
            </a:r>
            <a:br>
              <a:rPr lang="de-CH" sz="2100" noProof="0" dirty="0" smtClean="0"/>
            </a:br>
            <a:r>
              <a:rPr lang="de-CH" sz="2100" noProof="0" dirty="0" smtClean="0"/>
              <a:t>	...</a:t>
            </a:r>
            <a:br>
              <a:rPr lang="de-CH" sz="2100" noProof="0" dirty="0" smtClean="0"/>
            </a:br>
            <a:r>
              <a:rPr lang="de-CH" sz="2100" b="1" noProof="0" dirty="0" smtClean="0">
                <a:solidFill>
                  <a:schemeClr val="accent2"/>
                </a:solidFill>
              </a:rPr>
              <a:t>end</a:t>
            </a:r>
            <a:endParaRPr lang="de-CH" sz="2100" b="1" noProof="0" dirty="0">
              <a:solidFill>
                <a:schemeClr val="accent2"/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6138040" y="2522092"/>
            <a:ext cx="2746429" cy="1944806"/>
            <a:chOff x="4852220" y="2522091"/>
            <a:chExt cx="4032250" cy="2665412"/>
          </a:xfrm>
        </p:grpSpPr>
        <p:sp>
          <p:nvSpPr>
            <p:cNvPr id="408580" name="Rectangle 4"/>
            <p:cNvSpPr>
              <a:spLocks noChangeArrowheads="1"/>
            </p:cNvSpPr>
            <p:nvPr/>
          </p:nvSpPr>
          <p:spPr bwMode="auto">
            <a:xfrm>
              <a:off x="4852220" y="2522091"/>
              <a:ext cx="4032250" cy="26654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1" name="Rectangle 5"/>
            <p:cNvSpPr>
              <a:spLocks noChangeArrowheads="1"/>
            </p:cNvSpPr>
            <p:nvPr/>
          </p:nvSpPr>
          <p:spPr bwMode="auto">
            <a:xfrm>
              <a:off x="5179465" y="2882453"/>
              <a:ext cx="1368425" cy="1871663"/>
            </a:xfrm>
            <a:prstGeom prst="rect">
              <a:avLst/>
            </a:prstGeom>
            <a:solidFill>
              <a:srgbClr val="BED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2" name="Rectangle 6"/>
            <p:cNvSpPr>
              <a:spLocks noChangeArrowheads="1"/>
            </p:cNvSpPr>
            <p:nvPr/>
          </p:nvSpPr>
          <p:spPr bwMode="auto">
            <a:xfrm>
              <a:off x="5395365" y="3098353"/>
              <a:ext cx="576262" cy="9366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3" name="Rectangle 7"/>
            <p:cNvSpPr>
              <a:spLocks noChangeArrowheads="1"/>
            </p:cNvSpPr>
            <p:nvPr/>
          </p:nvSpPr>
          <p:spPr bwMode="auto">
            <a:xfrm>
              <a:off x="5468390" y="3458716"/>
              <a:ext cx="431800" cy="503237"/>
            </a:xfrm>
            <a:prstGeom prst="rect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4" name="Rectangle 8"/>
            <p:cNvSpPr>
              <a:spLocks noChangeArrowheads="1"/>
            </p:cNvSpPr>
            <p:nvPr/>
          </p:nvSpPr>
          <p:spPr bwMode="auto">
            <a:xfrm>
              <a:off x="6044652" y="4034978"/>
              <a:ext cx="431800" cy="647700"/>
            </a:xfrm>
            <a:prstGeom prst="rect">
              <a:avLst/>
            </a:prstGeom>
            <a:solidFill>
              <a:srgbClr val="E5B9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5" name="Rectangle 9"/>
            <p:cNvSpPr>
              <a:spLocks noChangeArrowheads="1"/>
            </p:cNvSpPr>
            <p:nvPr/>
          </p:nvSpPr>
          <p:spPr bwMode="auto">
            <a:xfrm>
              <a:off x="6836815" y="2882453"/>
              <a:ext cx="1655762" cy="10795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6" name="Rectangle 10"/>
            <p:cNvSpPr>
              <a:spLocks noChangeArrowheads="1"/>
            </p:cNvSpPr>
            <p:nvPr/>
          </p:nvSpPr>
          <p:spPr bwMode="auto">
            <a:xfrm>
              <a:off x="6836815" y="4106416"/>
              <a:ext cx="792162" cy="936625"/>
            </a:xfrm>
            <a:prstGeom prst="rect">
              <a:avLst/>
            </a:prstGeom>
            <a:solidFill>
              <a:srgbClr val="A9FFA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7700415" y="4106416"/>
              <a:ext cx="792162" cy="936625"/>
            </a:xfrm>
            <a:prstGeom prst="rect">
              <a:avLst/>
            </a:prstGeom>
            <a:solidFill>
              <a:srgbClr val="FF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ounded Rectangle 14"/>
          <p:cNvSpPr/>
          <p:nvPr/>
        </p:nvSpPr>
        <p:spPr bwMode="auto">
          <a:xfrm>
            <a:off x="6243134" y="4659390"/>
            <a:ext cx="2596056" cy="1811827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round/>
            <a:headEnd/>
            <a:tailEnd type="stealth" w="lg" len="lg"/>
          </a:ln>
          <a:effectLst>
            <a:outerShdw blurRad="1016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r>
              <a:rPr lang="en-US" sz="2000" dirty="0" smtClean="0">
                <a:latin typeface="+mn-lt"/>
              </a:rPr>
              <a:t>ABER: </a:t>
            </a:r>
            <a:r>
              <a:rPr lang="en-US" sz="2000" dirty="0" err="1" smtClean="0">
                <a:latin typeface="+mn-lt"/>
              </a:rPr>
              <a:t>Siehe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Stilregeln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betreffend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einheitlichen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Featurenamen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289744" y="2239962"/>
            <a:ext cx="45719" cy="199179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1995484" y="2225672"/>
            <a:ext cx="2310701" cy="199545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63656" y="2265362"/>
            <a:ext cx="2149844" cy="194513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14700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6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29038" y="14970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11875" y="14875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1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6488" y="42211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Features verschmelzen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43050" y="15573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0488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2113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0489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2618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71925" y="42370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0496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1250" y="15081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0502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9925" y="16097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03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87700" y="15763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1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00157" y="5411788"/>
            <a:ext cx="2929494" cy="9602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b="0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wirksam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7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140644" y="2455863"/>
            <a:ext cx="45719" cy="19779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30537" y="2466975"/>
            <a:ext cx="2136885" cy="197743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135526" y="2481262"/>
            <a:ext cx="1849474" cy="19525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88375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noProof="0" dirty="0" smtClean="0"/>
              <a:t>Features verschmelzen: Mit verschiedenen Namen</a:t>
            </a:r>
          </a:p>
        </p:txBody>
      </p:sp>
      <p:sp>
        <p:nvSpPr>
          <p:cNvPr id="22553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03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307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9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833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2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608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3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2564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228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2565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976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2566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863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2570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32750" y="17240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25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03625" y="17494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g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30888" y="17795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41629" y="5155460"/>
            <a:ext cx="2798610" cy="140974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wirksam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b="0" dirty="0"/>
              <a:t>    </a:t>
            </a:r>
            <a:r>
              <a:rPr lang="en-US" dirty="0" err="1" smtClean="0"/>
              <a:t>Umbenennung</a:t>
            </a:r>
            <a:endParaRPr lang="en-US" b="0" dirty="0"/>
          </a:p>
        </p:txBody>
      </p:sp>
      <p:grpSp>
        <p:nvGrpSpPr>
          <p:cNvPr id="6" name="Group 49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542704" y="3998913"/>
            <a:ext cx="1114425" cy="498475"/>
            <a:chOff x="1555" y="2726"/>
            <a:chExt cx="702" cy="314"/>
          </a:xfrm>
        </p:grpSpPr>
        <p:sp>
          <p:nvSpPr>
            <p:cNvPr id="22545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22574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76" name="Freeform 17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060210" y="6200941"/>
            <a:ext cx="403225" cy="1698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grpSp>
        <p:nvGrpSpPr>
          <p:cNvPr id="7" name="Group 50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5634615" y="4031324"/>
            <a:ext cx="1114425" cy="498475"/>
            <a:chOff x="1555" y="2726"/>
            <a:chExt cx="702" cy="314"/>
          </a:xfrm>
        </p:grpSpPr>
        <p:sp>
          <p:nvSpPr>
            <p:cNvPr id="22579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80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22581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82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9388" y="1268413"/>
            <a:ext cx="2100262" cy="521744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class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D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inherit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A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g</a:t>
            </a:r>
            <a:r>
              <a:rPr lang="en-US" sz="2000" b="0">
                <a:solidFill>
                  <a:srgbClr val="3333FF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/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B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 i="1">
                <a:solidFill>
                  <a:srgbClr val="3333FF"/>
                </a:solidFill>
              </a:rPr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C</a:t>
            </a:r>
            <a:br>
              <a:rPr lang="en-US" sz="2000" b="0" i="1">
                <a:solidFill>
                  <a:srgbClr val="3333FF"/>
                </a:solidFill>
              </a:rPr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h</a:t>
            </a:r>
            <a:r>
              <a:rPr lang="en-US" sz="2000" b="0"/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>
                <a:solidFill>
                  <a:srgbClr val="3333FF"/>
                </a:solidFill>
              </a:rPr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>
                <a:solidFill>
                  <a:schemeClr val="accent2"/>
                </a:solidFill>
              </a:rPr>
              <a:t/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800">
                <a:solidFill>
                  <a:schemeClr val="accent2"/>
                </a:solidFill>
              </a:rPr>
              <a:t>	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feature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...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Beispiele von Mehrfachvererbungen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de-CH" noProof="0" dirty="0" smtClean="0">
                <a:solidFill>
                  <a:srgbClr val="990000"/>
                </a:solidFill>
              </a:rPr>
              <a:t>Separate Abstraktionen kombinieren:</a:t>
            </a:r>
          </a:p>
          <a:p>
            <a:pPr eaLnBrk="1" hangingPunct="1"/>
            <a:endParaRPr lang="de-CH" noProof="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de-CH" noProof="0" dirty="0" smtClean="0"/>
              <a:t>Restaurant, Eisenbahnwagen</a:t>
            </a:r>
          </a:p>
          <a:p>
            <a:pPr lvl="1" eaLnBrk="1" hangingPunct="1"/>
            <a:r>
              <a:rPr lang="de-CH" noProof="0" dirty="0" smtClean="0"/>
              <a:t>Taschenrechner, Uhr</a:t>
            </a:r>
          </a:p>
          <a:p>
            <a:pPr lvl="1" eaLnBrk="1" hangingPunct="1"/>
            <a:r>
              <a:rPr lang="de-CH" noProof="0" dirty="0" smtClean="0"/>
              <a:t>Flugzeug, Vermögenswert</a:t>
            </a:r>
          </a:p>
          <a:p>
            <a:pPr lvl="1" eaLnBrk="1" hangingPunct="1"/>
            <a:r>
              <a:rPr lang="de-CH" noProof="0" dirty="0" smtClean="0"/>
              <a:t>Zuhause, Fahrzeug</a:t>
            </a:r>
          </a:p>
          <a:p>
            <a:pPr lvl="1" eaLnBrk="1" hangingPunct="1"/>
            <a:r>
              <a:rPr lang="de-CH" noProof="0" dirty="0" smtClean="0"/>
              <a:t>Tram,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3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455042" y="2455862"/>
            <a:ext cx="96321" cy="197791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4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211386" y="2441574"/>
            <a:ext cx="2254287" cy="201346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465674" y="2481262"/>
            <a:ext cx="2163726" cy="1963146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Features verschmelzen: wirksame Features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</p:txBody>
      </p:sp>
      <p:sp>
        <p:nvSpPr>
          <p:cNvPr id="245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49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5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77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8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623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9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89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4610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370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461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5420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4612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878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4616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77150" y="1724025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1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1850" y="1789113"/>
            <a:ext cx="601663" cy="48577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38488" y="1731963"/>
            <a:ext cx="696912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146" y="4640263"/>
            <a:ext cx="2883017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wirksam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990000"/>
                </a:solidFill>
              </a:rPr>
              <a:t>-- </a:t>
            </a:r>
            <a:r>
              <a:rPr lang="en-US" b="0" dirty="0" err="1" smtClean="0">
                <a:solidFill>
                  <a:srgbClr val="990000"/>
                </a:solidFill>
              </a:rPr>
              <a:t>undefiniert</a:t>
            </a:r>
            <a:endParaRPr lang="en-US" b="0" dirty="0">
              <a:solidFill>
                <a:srgbClr val="990000"/>
              </a:solidFill>
            </a:endParaRPr>
          </a:p>
        </p:txBody>
      </p:sp>
      <p:sp>
        <p:nvSpPr>
          <p:cNvPr id="24623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94038" y="400526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4624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77403" y="348020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/>
      <p:bldP spid="246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err="1" smtClean="0"/>
              <a:t>Undefinition</a:t>
            </a:r>
            <a:endParaRPr lang="de-CH" noProof="0" dirty="0" smtClean="0"/>
          </a:p>
        </p:txBody>
      </p:sp>
      <p:sp>
        <p:nvSpPr>
          <p:cNvPr id="11981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7513" y="1257300"/>
            <a:ext cx="4114800" cy="44481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deferred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class</a:t>
            </a:r>
            <a:endParaRPr lang="en-US" b="1"/>
          </a:p>
          <a:p>
            <a:pPr defTabSz="361950">
              <a:spcBef>
                <a:spcPts val="0"/>
              </a:spcBef>
            </a:pPr>
            <a:r>
              <a:rPr lang="en-US" b="0" i="1">
                <a:solidFill>
                  <a:srgbClr val="3333FF"/>
                </a:solidFill>
              </a:rPr>
              <a:t>	T</a:t>
            </a:r>
            <a:r>
              <a:rPr lang="en-US" b="0"/>
              <a:t> </a:t>
            </a:r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inherit</a:t>
            </a:r>
          </a:p>
          <a:p>
            <a:pPr defTabSz="361950">
              <a:spcBef>
                <a:spcPts val="0"/>
              </a:spcBef>
            </a:pPr>
            <a:r>
              <a:rPr lang="en-US" b="0"/>
              <a:t>	</a:t>
            </a:r>
            <a:r>
              <a:rPr lang="en-US" b="0" i="1">
                <a:solidFill>
                  <a:srgbClr val="3333FF"/>
                </a:solidFill>
              </a:rPr>
              <a:t>S</a:t>
            </a:r>
          </a:p>
          <a:p>
            <a:pPr defTabSz="361950">
              <a:spcBef>
                <a:spcPts val="0"/>
              </a:spcBef>
            </a:pPr>
            <a:r>
              <a:rPr lang="en-US" b="0"/>
              <a:t>		</a:t>
            </a:r>
            <a:r>
              <a:rPr lang="en-US" b="1">
                <a:solidFill>
                  <a:schemeClr val="accent2"/>
                </a:solidFill>
              </a:rPr>
              <a:t>undefine</a:t>
            </a:r>
            <a:r>
              <a:rPr lang="en-US" b="0"/>
              <a:t> </a:t>
            </a:r>
            <a:r>
              <a:rPr lang="en-US" b="0" i="1">
                <a:solidFill>
                  <a:srgbClr val="3333FF"/>
                </a:solidFill>
              </a:rPr>
              <a:t>v</a:t>
            </a:r>
            <a:r>
              <a:rPr lang="en-US" b="0"/>
              <a:t> </a:t>
            </a:r>
            <a:r>
              <a:rPr lang="en-US" b="1">
                <a:solidFill>
                  <a:schemeClr val="accent2"/>
                </a:solidFill>
              </a:rPr>
              <a:t>end</a:t>
            </a:r>
          </a:p>
          <a:p>
            <a:pPr defTabSz="361950">
              <a:spcBef>
                <a:spcPts val="0"/>
              </a:spcBef>
            </a:pPr>
            <a:endParaRPr lang="en-US" sz="1400" b="0"/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feature</a:t>
            </a:r>
          </a:p>
          <a:p>
            <a:pPr defTabSz="361950">
              <a:spcBef>
                <a:spcPts val="0"/>
              </a:spcBef>
            </a:pPr>
            <a:endParaRPr lang="en-US" sz="1200" b="0"/>
          </a:p>
          <a:p>
            <a:pPr defTabSz="361950">
              <a:spcBef>
                <a:spcPts val="0"/>
              </a:spcBef>
            </a:pPr>
            <a:r>
              <a:rPr lang="en-US" b="0"/>
              <a:t>		...</a:t>
            </a:r>
          </a:p>
          <a:p>
            <a:pPr defTabSz="361950">
              <a:spcBef>
                <a:spcPts val="0"/>
              </a:spcBef>
            </a:pPr>
            <a:endParaRPr lang="en-US" sz="1200" b="0"/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2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050465" y="2019299"/>
            <a:ext cx="66048" cy="199980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7" y="2005012"/>
            <a:ext cx="2263295" cy="2003461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039833" y="2044699"/>
            <a:ext cx="2154717" cy="196377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Verschmelzen durch </a:t>
            </a:r>
            <a:r>
              <a:rPr lang="de-CH" noProof="0" dirty="0" err="1" smtClean="0"/>
              <a:t>Undefinition</a:t>
            </a:r>
            <a:endParaRPr lang="de-CH" noProof="0" dirty="0" smtClean="0"/>
          </a:p>
        </p:txBody>
      </p:sp>
      <p:sp>
        <p:nvSpPr>
          <p:cNvPr id="25631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2888" y="2487613"/>
            <a:ext cx="2776537" cy="41846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class</a:t>
            </a:r>
          </a:p>
          <a:p>
            <a:pPr defTabSz="350838">
              <a:spcBef>
                <a:spcPts val="0"/>
              </a:spcBef>
            </a:pPr>
            <a:r>
              <a:rPr lang="en-US" sz="2000" b="0" i="1" dirty="0">
                <a:solidFill>
                  <a:srgbClr val="3333FF"/>
                </a:solidFill>
              </a:rPr>
              <a:t>	D</a:t>
            </a:r>
            <a:r>
              <a:rPr lang="en-US" sz="2000" b="0" dirty="0"/>
              <a:t> 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inherit</a:t>
            </a:r>
          </a:p>
          <a:p>
            <a:pPr defTabSz="350838">
              <a:spcBef>
                <a:spcPts val="0"/>
              </a:spcBef>
            </a:pPr>
            <a:r>
              <a:rPr lang="en-US" sz="2000" b="0" dirty="0"/>
              <a:t>	</a:t>
            </a:r>
            <a:r>
              <a:rPr lang="en-US" sz="2000" b="0" i="1" dirty="0">
                <a:solidFill>
                  <a:srgbClr val="3333FF"/>
                </a:solidFill>
              </a:rPr>
              <a:t>A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>		</a:t>
            </a:r>
            <a:r>
              <a:rPr lang="en-US" sz="2000" b="1" dirty="0" err="1">
                <a:solidFill>
                  <a:schemeClr val="accent2"/>
                </a:solidFill>
              </a:rPr>
              <a:t>undefine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b="0" i="1" dirty="0">
                <a:solidFill>
                  <a:srgbClr val="3333FF"/>
                </a:solidFill>
              </a:rPr>
              <a:t>f 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  <a:p>
            <a:pPr defTabSz="350838">
              <a:spcBef>
                <a:spcPts val="0"/>
              </a:spcBef>
            </a:pPr>
            <a:r>
              <a:rPr lang="en-US" sz="800" b="0" dirty="0"/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 dirty="0"/>
              <a:t>	</a:t>
            </a:r>
            <a:r>
              <a:rPr lang="en-US" sz="2000" b="0" i="1" dirty="0" smtClean="0">
                <a:solidFill>
                  <a:srgbClr val="3333FF"/>
                </a:solidFill>
              </a:rPr>
              <a:t>B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		</a:t>
            </a:r>
            <a:r>
              <a:rPr lang="en-US" sz="2000" b="1" dirty="0" err="1" smtClean="0">
                <a:solidFill>
                  <a:schemeClr val="accent2"/>
                </a:solidFill>
              </a:rPr>
              <a:t>undefine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i="1" dirty="0">
                <a:solidFill>
                  <a:srgbClr val="3333FF"/>
                </a:solidFill>
              </a:rPr>
              <a:t>f</a:t>
            </a:r>
            <a:r>
              <a:rPr lang="en-US" sz="2000" i="1" dirty="0">
                <a:solidFill>
                  <a:srgbClr val="006400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  <a:endParaRPr lang="en-US" sz="2000" b="0" i="1" dirty="0">
              <a:solidFill>
                <a:srgbClr val="3333FF"/>
              </a:solidFill>
            </a:endParaRPr>
          </a:p>
          <a:p>
            <a:pPr defTabSz="350838">
              <a:spcBef>
                <a:spcPts val="0"/>
              </a:spcBef>
            </a:pPr>
            <a:r>
              <a:rPr lang="en-US" sz="800" b="0" i="1" dirty="0">
                <a:solidFill>
                  <a:srgbClr val="3333FF"/>
                </a:solidFill>
              </a:rPr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 i="1" dirty="0">
                <a:solidFill>
                  <a:srgbClr val="3333FF"/>
                </a:solidFill>
              </a:rPr>
              <a:t>	</a:t>
            </a:r>
            <a:r>
              <a:rPr lang="en-US" sz="2000" b="0" i="1" dirty="0" smtClean="0">
                <a:solidFill>
                  <a:srgbClr val="3333FF"/>
                </a:solidFill>
              </a:rPr>
              <a:t>C</a:t>
            </a:r>
            <a:r>
              <a:rPr lang="en-US" sz="2000" dirty="0">
                <a:solidFill>
                  <a:schemeClr val="accent2"/>
                </a:solidFill>
              </a:rPr>
              <a:t/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700" dirty="0">
                <a:solidFill>
                  <a:schemeClr val="accent2"/>
                </a:solidFill>
              </a:rPr>
              <a:t>		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feature</a:t>
            </a:r>
          </a:p>
          <a:p>
            <a:pPr defTabSz="350838">
              <a:spcBef>
                <a:spcPts val="0"/>
              </a:spcBef>
            </a:pPr>
            <a:r>
              <a:rPr lang="en-US" sz="2000" b="0" dirty="0"/>
              <a:t>		...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5608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1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100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4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92925" y="12668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7538" y="40005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8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5619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0218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5620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0723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5621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52975" y="40163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5625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242300" y="1287463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6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414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7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49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8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9188" y="3568700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5629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63817" y="3064908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1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54750" y="4751775"/>
            <a:ext cx="2883017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wirksam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990000"/>
                </a:solidFill>
              </a:rPr>
              <a:t>-- </a:t>
            </a:r>
            <a:r>
              <a:rPr lang="en-US" b="0" dirty="0" err="1" smtClean="0">
                <a:solidFill>
                  <a:srgbClr val="990000"/>
                </a:solidFill>
              </a:rPr>
              <a:t>undefiniert</a:t>
            </a:r>
            <a:endParaRPr lang="en-US" b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4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5522911" y="2120898"/>
            <a:ext cx="144241" cy="305715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5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6" y="2005013"/>
            <a:ext cx="2869351" cy="315177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6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667153" y="1968498"/>
            <a:ext cx="2197322" cy="319892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248400" y="115200"/>
            <a:ext cx="8507412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sz="2600" noProof="0" dirty="0" smtClean="0"/>
              <a:t>Verschmelzen von Features mit unterschiedlichen Namen</a:t>
            </a:r>
          </a:p>
        </p:txBody>
      </p:sp>
      <p:sp>
        <p:nvSpPr>
          <p:cNvPr id="12391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02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88225" y="12033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9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75238" y="51562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2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92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94288" y="13239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92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02538" y="12731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2392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0675" y="51720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23927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34163" y="1274763"/>
            <a:ext cx="700087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8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779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036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g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3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7650" y="4265022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49865" y="335575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4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688" y="2111375"/>
            <a:ext cx="2636837" cy="4673600"/>
          </a:xfrm>
          <a:prstGeom prst="roundRect">
            <a:avLst>
              <a:gd name="adj" fmla="val 12231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class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D</a:t>
            </a:r>
            <a:r>
              <a:rPr lang="en-US" sz="1800" b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inherit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</a:t>
            </a:r>
            <a:r>
              <a:rPr lang="en-US" sz="1800" b="0" i="1">
                <a:solidFill>
                  <a:srgbClr val="3333FF"/>
                </a:solidFill>
              </a:rPr>
              <a:t>A</a:t>
            </a:r>
            <a:r>
              <a:rPr lang="en-US" sz="1800" b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>
                <a:solidFill>
                  <a:schemeClr val="accent2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undefine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006400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end</a:t>
            </a:r>
            <a:endParaRPr lang="en-US" sz="1800" b="1" i="1">
              <a:solidFill>
                <a:srgbClr val="006400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</a:t>
            </a:r>
            <a:r>
              <a:rPr lang="en-US" sz="1800" b="0" i="1">
                <a:solidFill>
                  <a:srgbClr val="3333FF"/>
                </a:solidFill>
              </a:rPr>
              <a:t>B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>
                <a:solidFill>
                  <a:schemeClr val="accent2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rename</a:t>
            </a:r>
            <a:r>
              <a:rPr lang="en-US" sz="1800" b="1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	</a:t>
            </a: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/>
              <a:t> </a:t>
            </a:r>
            <a:r>
              <a:rPr lang="en-US" sz="1800" b="1">
                <a:solidFill>
                  <a:schemeClr val="accent2"/>
                </a:solidFill>
              </a:rPr>
              <a:t>as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</a:t>
            </a:r>
            <a:r>
              <a:rPr lang="en-US" sz="1800" b="1" smtClean="0">
                <a:solidFill>
                  <a:schemeClr val="accent2"/>
                </a:solidFill>
              </a:rPr>
              <a:t>undefine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  <a:r>
              <a:rPr lang="en-US" sz="1800" b="0" i="1" smtClean="0">
                <a:solidFill>
                  <a:srgbClr val="3333FF"/>
                </a:solidFill>
              </a:rPr>
              <a:t>f</a:t>
            </a:r>
            <a:r>
              <a:rPr lang="en-US" sz="1800" i="1" smtClean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 i="1" smtClean="0">
                <a:solidFill>
                  <a:srgbClr val="006400"/>
                </a:solidFill>
              </a:rPr>
              <a:t>		</a:t>
            </a:r>
            <a:r>
              <a:rPr lang="en-US" sz="1800" b="1" smtClean="0">
                <a:solidFill>
                  <a:schemeClr val="accent2"/>
                </a:solidFill>
              </a:rPr>
              <a:t>end</a:t>
            </a:r>
            <a:endParaRPr lang="en-US" sz="1800" b="1" i="1">
              <a:solidFill>
                <a:srgbClr val="3333FF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 i="1">
                <a:solidFill>
                  <a:srgbClr val="3333FF"/>
                </a:solidFill>
              </a:rPr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C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rename</a:t>
            </a:r>
            <a:r>
              <a:rPr lang="en-US" sz="1800" b="1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	</a:t>
            </a:r>
            <a:r>
              <a:rPr lang="en-US" sz="1800" b="0" i="1">
                <a:solidFill>
                  <a:srgbClr val="3333FF"/>
                </a:solidFill>
              </a:rPr>
              <a:t>h</a:t>
            </a:r>
            <a:r>
              <a:rPr lang="en-US" sz="1800" b="0"/>
              <a:t> </a:t>
            </a:r>
            <a:r>
              <a:rPr lang="en-US" sz="1800" b="1">
                <a:solidFill>
                  <a:schemeClr val="accent2"/>
                </a:solidFill>
              </a:rPr>
              <a:t>as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</a:t>
            </a:r>
            <a:r>
              <a:rPr lang="en-US" sz="1800" b="1">
                <a:solidFill>
                  <a:schemeClr val="accent2"/>
                </a:solidFill>
              </a:rPr>
              <a:t>end</a:t>
            </a:r>
            <a:r>
              <a:rPr lang="en-US" sz="1800">
                <a:solidFill>
                  <a:schemeClr val="accent2"/>
                </a:solidFill>
              </a:rPr>
              <a:t>	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feature</a:t>
            </a:r>
            <a:r>
              <a:rPr lang="en-US" sz="1800" b="0"/>
              <a:t>	... </a:t>
            </a:r>
            <a:r>
              <a:rPr lang="en-US" sz="1800" smtClean="0"/>
              <a:t>  </a:t>
            </a:r>
            <a:r>
              <a:rPr lang="en-US" sz="1800" b="1" smtClean="0">
                <a:solidFill>
                  <a:schemeClr val="accent2"/>
                </a:solidFill>
              </a:rPr>
              <a:t>end</a:t>
            </a:r>
            <a:endParaRPr lang="en-US" sz="1800" b="1">
              <a:solidFill>
                <a:schemeClr val="accent2"/>
              </a:solidFill>
            </a:endParaRPr>
          </a:p>
        </p:txBody>
      </p:sp>
      <p:grpSp>
        <p:nvGrpSpPr>
          <p:cNvPr id="6" name="Group 33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6285355" y="4246895"/>
            <a:ext cx="1114425" cy="498475"/>
            <a:chOff x="1555" y="2726"/>
            <a:chExt cx="702" cy="314"/>
          </a:xfrm>
        </p:grpSpPr>
        <p:sp>
          <p:nvSpPr>
            <p:cNvPr id="123938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39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123940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5572090" y="2947766"/>
            <a:ext cx="1114425" cy="498475"/>
            <a:chOff x="1555" y="2726"/>
            <a:chExt cx="702" cy="314"/>
          </a:xfrm>
        </p:grpSpPr>
        <p:sp>
          <p:nvSpPr>
            <p:cNvPr id="123946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47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123948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Akzeptable Namenskonflikte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Wenn geerbte Features alle den gleichen Namen haben, besteht kein schädlicher </a:t>
            </a:r>
            <a:r>
              <a:rPr lang="de-CH" dirty="0" smtClean="0"/>
              <a:t>Namenskonflikt, falls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noProof="0" dirty="0" smtClean="0"/>
              <a:t>Sie alle eine kompatible Signatur haben</a:t>
            </a:r>
          </a:p>
          <a:p>
            <a:pPr lvl="1" eaLnBrk="1" hangingPunct="1"/>
            <a:r>
              <a:rPr lang="de-CH" noProof="0" dirty="0" smtClean="0"/>
              <a:t>Maximal eines von ihnen wirksam ist</a:t>
            </a:r>
          </a:p>
          <a:p>
            <a:pPr lvl="1" eaLnBrk="1" hangingPunct="1"/>
            <a:endParaRPr lang="de-CH" noProof="0" dirty="0" smtClean="0"/>
          </a:p>
          <a:p>
            <a:pPr eaLnBrk="1" hangingPunct="1"/>
            <a:r>
              <a:rPr lang="de-CH" noProof="0" dirty="0" smtClean="0">
                <a:solidFill>
                  <a:srgbClr val="8B0000"/>
                </a:solidFill>
              </a:rPr>
              <a:t>Die Semantik eines solchen Falls:</a:t>
            </a:r>
          </a:p>
          <a:p>
            <a:pPr lvl="1" eaLnBrk="1" hangingPunct="1"/>
            <a:r>
              <a:rPr lang="de-CH" noProof="0" dirty="0" smtClean="0"/>
              <a:t>Alle Features zu einem verschmelzen</a:t>
            </a:r>
          </a:p>
          <a:p>
            <a:pPr lvl="1" eaLnBrk="1" hangingPunct="1"/>
            <a:r>
              <a:rPr lang="de-CH" noProof="0" dirty="0" smtClean="0"/>
              <a:t>Falls es ein wirksames Feature gibt, wird dessen Implementierung übernommen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69325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Verschmelzung von Features: wirksame Features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i="1" noProof="0" dirty="0" smtClean="0">
                <a:solidFill>
                  <a:srgbClr val="3333FF"/>
                </a:solidFill>
              </a:rPr>
              <a:t>a1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</a:p>
          <a:p>
            <a:pPr eaLnBrk="1" hangingPunct="1"/>
            <a:r>
              <a:rPr lang="de-CH" i="1" noProof="0" dirty="0" smtClean="0">
                <a:solidFill>
                  <a:srgbClr val="3333FF"/>
                </a:solidFill>
              </a:rPr>
              <a:t>a1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f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h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6371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40200" y="1557338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4366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3573463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1050" y="15573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2753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3258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27538" y="3573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31913" y="14843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79838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1186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h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6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419475" y="35734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32138" y="3429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     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68" name="Freeform 20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795963" y="3644900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08625" y="35004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</a:rPr>
              <a:t>h      f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32138" y="3716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08625" y="3716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Line 1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465135" y="2051859"/>
            <a:ext cx="1042507" cy="71260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7202486" y="2027238"/>
            <a:ext cx="761299" cy="81165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858000" y="3500437"/>
            <a:ext cx="993775" cy="89080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5692775" y="3500438"/>
            <a:ext cx="1186490" cy="88017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9163" y="2752761"/>
            <a:ext cx="141651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81284" y="2814673"/>
            <a:ext cx="167438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41582" y="1275907"/>
            <a:ext cx="2137144" cy="762443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1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75363" y="4375186"/>
            <a:ext cx="1697037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>
          <a:xfrm>
            <a:off x="248400" y="115888"/>
            <a:ext cx="8267700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 Spezialfall der Mehrfachvererbung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179388" y="1268413"/>
            <a:ext cx="4318000" cy="273685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Ermöglicht einer Klasse, </a:t>
            </a:r>
            <a:r>
              <a:rPr lang="de-CH" dirty="0" smtClean="0"/>
              <a:t>zwei oder mehrere Vorfahren zu haben</a:t>
            </a:r>
            <a:r>
              <a:rPr lang="de-CH" noProof="0" dirty="0" smtClean="0"/>
              <a:t>.</a:t>
            </a:r>
          </a:p>
          <a:p>
            <a:pPr eaLnBrk="1" hangingPunct="1"/>
            <a:endParaRPr lang="de-CH" sz="800" noProof="0" dirty="0" smtClean="0"/>
          </a:p>
          <a:p>
            <a:pPr eaLnBrk="1" hangingPunct="1"/>
            <a:r>
              <a:rPr lang="de-CH" noProof="0" dirty="0" smtClean="0"/>
              <a:t>Beispiel: </a:t>
            </a:r>
            <a:r>
              <a:rPr lang="de-CH" i="1" noProof="0" dirty="0" smtClean="0">
                <a:solidFill>
                  <a:srgbClr val="3333FF"/>
                </a:solidFill>
              </a:rPr>
              <a:t>ASSISTANT</a:t>
            </a:r>
            <a:r>
              <a:rPr lang="de-CH" noProof="0" dirty="0" smtClean="0"/>
              <a:t> erbt </a:t>
            </a:r>
            <a:r>
              <a:rPr lang="de-CH" noProof="0" dirty="0" err="1" smtClean="0"/>
              <a:t>von</a:t>
            </a:r>
            <a:r>
              <a:rPr lang="de-CH" i="1" noProof="0" dirty="0" err="1" smtClean="0">
                <a:solidFill>
                  <a:srgbClr val="3333FF"/>
                </a:solidFill>
              </a:rPr>
              <a:t>TEACHER</a:t>
            </a:r>
            <a:r>
              <a:rPr lang="de-CH" noProof="0" dirty="0" smtClean="0"/>
              <a:t> </a:t>
            </a:r>
            <a:r>
              <a:rPr lang="de-CH" dirty="0" smtClean="0"/>
              <a:t>und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STUDENT</a:t>
            </a:r>
            <a:r>
              <a:rPr lang="de-CH" noProof="0" dirty="0" smtClean="0"/>
              <a:t>.</a:t>
            </a:r>
          </a:p>
          <a:p>
            <a:pPr eaLnBrk="1" hangingPunct="1"/>
            <a:endParaRPr lang="de-CH" noProof="0" dirty="0" smtClean="0"/>
          </a:p>
        </p:txBody>
      </p:sp>
      <p:sp>
        <p:nvSpPr>
          <p:cNvPr id="2869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42524" y="292417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TEACHER</a:t>
            </a:r>
          </a:p>
        </p:txBody>
      </p:sp>
      <p:sp>
        <p:nvSpPr>
          <p:cNvPr id="2869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62039" y="2998606"/>
            <a:ext cx="1558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STUDENT</a:t>
            </a:r>
          </a:p>
        </p:txBody>
      </p:sp>
      <p:sp>
        <p:nvSpPr>
          <p:cNvPr id="28694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51550" y="4532462"/>
            <a:ext cx="1678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ASSISTANT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09518" y="1338444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UNIVERSITY_MEMBER</a:t>
            </a:r>
          </a:p>
        </p:txBody>
      </p:sp>
      <p:sp>
        <p:nvSpPr>
          <p:cNvPr id="28687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40675" y="15303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  <a:latin typeface="+mn-lt"/>
              </a:rPr>
              <a:t>id</a:t>
            </a:r>
          </a:p>
        </p:txBody>
      </p:sp>
      <p:sp>
        <p:nvSpPr>
          <p:cNvPr id="1019924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5565" y="6015874"/>
            <a:ext cx="7039273" cy="54078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/>
            <a:r>
              <a:rPr lang="en-US" b="0" dirty="0" smtClean="0"/>
              <a:t>Dies </a:t>
            </a:r>
            <a:r>
              <a:rPr lang="en-US" b="0" dirty="0" err="1" smtClean="0"/>
              <a:t>ist</a:t>
            </a:r>
            <a:r>
              <a:rPr lang="en-US" b="0" dirty="0" smtClean="0"/>
              <a:t> </a:t>
            </a:r>
            <a:r>
              <a:rPr lang="en-US" b="0" dirty="0" err="1" smtClean="0"/>
              <a:t>ein</a:t>
            </a:r>
            <a:r>
              <a:rPr lang="en-US" b="0" dirty="0" smtClean="0"/>
              <a:t> Fall </a:t>
            </a:r>
            <a:r>
              <a:rPr lang="en-US" dirty="0" smtClean="0"/>
              <a:t>der</a:t>
            </a:r>
            <a:r>
              <a:rPr lang="en-US" b="0" dirty="0" smtClean="0"/>
              <a:t> </a:t>
            </a:r>
            <a:r>
              <a:rPr lang="en-US" dirty="0" err="1" smtClean="0">
                <a:solidFill>
                  <a:srgbClr val="8B0000"/>
                </a:solidFill>
              </a:rPr>
              <a:t>wiederholten</a:t>
            </a:r>
            <a:r>
              <a:rPr lang="en-US" b="0" dirty="0" smtClean="0"/>
              <a:t> </a:t>
            </a:r>
            <a:r>
              <a:rPr lang="en-US" b="0" dirty="0" err="1" smtClean="0"/>
              <a:t>Vererbung</a:t>
            </a:r>
            <a:r>
              <a:rPr lang="en-US" b="0" dirty="0" smtClean="0"/>
              <a:t>.</a:t>
            </a:r>
            <a:endParaRPr lang="en-US" b="0" dirty="0"/>
          </a:p>
          <a:p>
            <a:pPr marL="342900" indent="-342900"/>
            <a:endParaRPr lang="en-US" b="0" dirty="0"/>
          </a:p>
        </p:txBody>
      </p:sp>
      <p:sp>
        <p:nvSpPr>
          <p:cNvPr id="1019925" name="Text Box 2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32750" y="35385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6" name="Text Box 2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94200" y="3424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7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35763" y="51228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24" grpId="0" animBg="1"/>
      <p:bldP spid="1019925" grpId="0"/>
      <p:bldP spid="1019926" grpId="0"/>
      <p:bldP spid="10199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5784112" y="2079941"/>
            <a:ext cx="742809" cy="2736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flipH="1">
            <a:off x="7122508" y="2085199"/>
            <a:ext cx="691931" cy="2772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692275" y="2062715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4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40911" y="2041451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5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051544" y="3573462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6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763712" y="3644900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Indirekt und direkt wiederholte Vererbung</a:t>
            </a:r>
          </a:p>
        </p:txBody>
      </p:sp>
      <p:sp>
        <p:nvSpPr>
          <p:cNvPr id="296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152894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79831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1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31416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B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2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306863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C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59571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79974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496300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noProof="0" dirty="0" smtClean="0"/>
              <a:t>Mehrfachvererbung ist auch wiederholte Vererbung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2876046" cy="777875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 typischer Fall:</a:t>
            </a:r>
          </a:p>
        </p:txBody>
      </p:sp>
      <p:sp>
        <p:nvSpPr>
          <p:cNvPr id="966664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923953" y="1943099"/>
            <a:ext cx="1295622" cy="885160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6665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4321175" y="1892299"/>
            <a:ext cx="1345978" cy="904063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109913" y="3570288"/>
            <a:ext cx="2578100" cy="1087437"/>
            <a:chOff x="1959" y="2249"/>
            <a:chExt cx="1624" cy="685"/>
          </a:xfrm>
        </p:grpSpPr>
        <p:sp>
          <p:nvSpPr>
            <p:cNvPr id="30730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793" y="2251"/>
              <a:ext cx="790" cy="68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21" cy="67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6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788" y="2859088"/>
            <a:ext cx="1811337" cy="80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</p:txBody>
      </p:sp>
      <p:sp>
        <p:nvSpPr>
          <p:cNvPr id="966673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75" y="1171575"/>
            <a:ext cx="15113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copy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is_equal</a:t>
            </a:r>
          </a:p>
        </p:txBody>
      </p:sp>
      <p:sp>
        <p:nvSpPr>
          <p:cNvPr id="966674" name="Text Box 1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75113" y="53641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990000"/>
                </a:solidFill>
                <a:latin typeface="+mn-lt"/>
              </a:rPr>
              <a:t>??</a:t>
            </a:r>
          </a:p>
        </p:txBody>
      </p:sp>
      <p:sp>
        <p:nvSpPr>
          <p:cNvPr id="966676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7475" y="4498975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b="0">
                <a:solidFill>
                  <a:srgbClr val="3333FF"/>
                </a:solidFill>
              </a:rPr>
              <a:t>       </a:t>
            </a:r>
            <a:r>
              <a:rPr lang="en-US" b="0" i="1">
                <a:solidFill>
                  <a:srgbClr val="3333FF"/>
                </a:solidFill>
              </a:rPr>
              <a:t>C_copy</a:t>
            </a:r>
          </a:p>
        </p:txBody>
      </p:sp>
      <p:sp>
        <p:nvSpPr>
          <p:cNvPr id="966678" name="Freeform 2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22975" y="4660900"/>
            <a:ext cx="465138" cy="2079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966679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24450" y="4872038"/>
            <a:ext cx="370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b="0">
                <a:solidFill>
                  <a:srgbClr val="3333FF"/>
                </a:solidFill>
              </a:rPr>
              <a:t>        </a:t>
            </a:r>
            <a:r>
              <a:rPr lang="en-US" b="0" i="1">
                <a:solidFill>
                  <a:srgbClr val="3333FF"/>
                </a:solidFill>
              </a:rPr>
              <a:t>C_is_equal</a:t>
            </a:r>
          </a:p>
        </p:txBody>
      </p:sp>
      <p:sp>
        <p:nvSpPr>
          <p:cNvPr id="966680" name="Freeform 2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510338" y="5008563"/>
            <a:ext cx="465137" cy="207962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6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2850" y="27972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7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68850" y="293052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0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70138" y="28114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1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16138" y="29448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LIST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4" name="Oval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36988" y="46656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latin typeface="Arial" pitchFamily="34" charset="0"/>
            </a:endParaRPr>
          </a:p>
        </p:txBody>
      </p:sp>
      <p:sp>
        <p:nvSpPr>
          <p:cNvPr id="30775" name="Text Box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2988" y="47990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D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84588" y="11716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40647" y="1294937"/>
            <a:ext cx="1392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smtClean="0">
                <a:solidFill>
                  <a:srgbClr val="3333FF"/>
                </a:solidFill>
              </a:rPr>
              <a:t>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6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4" grpId="0" animBg="1"/>
      <p:bldP spid="966665" grpId="0" animBg="1"/>
      <p:bldP spid="30736" grpId="0"/>
      <p:bldP spid="966673" grpId="0"/>
      <p:bldP spid="966674" grpId="0"/>
      <p:bldP spid="966674" grpId="1"/>
      <p:bldP spid="966676" grpId="0"/>
      <p:bldP spid="966678" grpId="0" animBg="1"/>
      <p:bldP spid="966679" grpId="0"/>
      <p:bldP spid="966680" grpId="0" animBg="1"/>
      <p:bldP spid="30774" grpId="0" animBg="1"/>
      <p:bldP spid="30775" grpId="0"/>
      <p:bldP spid="35" grpId="0" animBg="1"/>
      <p:bldP spid="3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Akzeptable Namenskonflikte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Wenn geerbte Features alle den gleichen Namen haben, besteht kein schädlicher </a:t>
            </a:r>
            <a:r>
              <a:rPr lang="de-CH" dirty="0" smtClean="0"/>
              <a:t>Namenskonflikt, falls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noProof="0" dirty="0" smtClean="0"/>
              <a:t>Sie alle eine kompatible Signatur haben</a:t>
            </a:r>
          </a:p>
          <a:p>
            <a:pPr lvl="1" eaLnBrk="1" hangingPunct="1"/>
            <a:r>
              <a:rPr lang="de-CH" noProof="0" dirty="0" smtClean="0"/>
              <a:t>Maximal eines von ihnen wirksam ist</a:t>
            </a:r>
          </a:p>
          <a:p>
            <a:pPr lvl="1" eaLnBrk="1" hangingPunct="1"/>
            <a:endParaRPr lang="de-CH" noProof="0" dirty="0" smtClean="0"/>
          </a:p>
          <a:p>
            <a:pPr eaLnBrk="1" hangingPunct="1"/>
            <a:r>
              <a:rPr lang="de-CH" noProof="0" dirty="0" smtClean="0">
                <a:solidFill>
                  <a:srgbClr val="8B0000"/>
                </a:solidFill>
              </a:rPr>
              <a:t>Die Semantik eines solchen Falls:</a:t>
            </a:r>
          </a:p>
          <a:p>
            <a:pPr lvl="1" eaLnBrk="1" hangingPunct="1"/>
            <a:r>
              <a:rPr lang="de-CH" noProof="0" dirty="0" smtClean="0"/>
              <a:t>Alle Features zu einem verschmelzen</a:t>
            </a:r>
          </a:p>
          <a:p>
            <a:pPr lvl="1" eaLnBrk="1" hangingPunct="1"/>
            <a:r>
              <a:rPr lang="de-CH" noProof="0" dirty="0" smtClean="0"/>
              <a:t>Falls es ein wirksames Feature gibt, wird dessen Implementierung übernommen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521" y="4181694"/>
            <a:ext cx="6156941" cy="43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8188" y="4562649"/>
            <a:ext cx="2620117" cy="227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Warnung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smtClean="0"/>
              <a:t>Vergessen Sie alles, was Sie gehört haben!</a:t>
            </a:r>
          </a:p>
          <a:p>
            <a:r>
              <a:rPr lang="de-CH" noProof="0" smtClean="0"/>
              <a:t>	Mehrfachvererbung ist </a:t>
            </a:r>
            <a:r>
              <a:rPr lang="de-CH" b="1" noProof="0" smtClean="0">
                <a:solidFill>
                  <a:srgbClr val="990000"/>
                </a:solidFill>
              </a:rPr>
              <a:t>nicht</a:t>
            </a:r>
            <a:r>
              <a:rPr lang="de-CH" noProof="0" smtClean="0"/>
              <a:t> das Werk des Teufels</a:t>
            </a:r>
          </a:p>
          <a:p>
            <a:r>
              <a:rPr lang="de-CH" noProof="0" smtClean="0"/>
              <a:t>	Mehrfachvererbung schadet ihren Zähnen </a:t>
            </a:r>
            <a:r>
              <a:rPr lang="de-CH" b="1" noProof="0" smtClean="0">
                <a:solidFill>
                  <a:srgbClr val="990000"/>
                </a:solidFill>
              </a:rPr>
              <a:t>nicht</a:t>
            </a:r>
            <a:endParaRPr lang="de-CH" noProof="0" smtClean="0"/>
          </a:p>
          <a:p>
            <a:r>
              <a:rPr lang="de-CH" noProof="0" smtClean="0"/>
              <a:t>(Auch wenn Microsoft Word sie scheinbar nicht mag:</a:t>
            </a:r>
          </a:p>
          <a:p>
            <a:endParaRPr lang="de-CH" noProof="0" smtClean="0"/>
          </a:p>
          <a:p>
            <a:endParaRPr lang="de-CH" noProof="0" smtClean="0"/>
          </a:p>
          <a:p>
            <a:endParaRPr lang="de-CH" noProof="0" smtClean="0"/>
          </a:p>
          <a:p>
            <a:endParaRPr lang="de-CH" noProof="0" smtClean="0"/>
          </a:p>
          <a:p>
            <a:endParaRPr lang="de-CH" noProof="0" smtClean="0"/>
          </a:p>
          <a:p>
            <a:endParaRPr lang="de-CH" noProof="0" smtClean="0"/>
          </a:p>
          <a:p>
            <a:endParaRPr lang="de-CH" noProof="0" smtClean="0"/>
          </a:p>
          <a:p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)</a:t>
            </a:r>
            <a:endParaRPr lang="de-CH" noProof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10" y="2684478"/>
            <a:ext cx="6216141" cy="135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 bwMode="auto">
          <a:xfrm rot="10800000" flipV="1">
            <a:off x="5452844" y="4085437"/>
            <a:ext cx="3363988" cy="637564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4538444" y="4597167"/>
            <a:ext cx="864066" cy="293614"/>
          </a:xfrm>
          <a:prstGeom prst="roundRect">
            <a:avLst/>
          </a:prstGeom>
          <a:solidFill>
            <a:srgbClr val="99FF99">
              <a:alpha val="25000"/>
            </a:srgbClr>
          </a:solidFill>
          <a:ln w="571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1414" y="4641996"/>
            <a:ext cx="1038353" cy="6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Line 3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930525" y="1677988"/>
            <a:ext cx="1295400" cy="5762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3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225925" y="1677988"/>
            <a:ext cx="1296988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3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97363" y="2686050"/>
            <a:ext cx="1295400" cy="5762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001963" y="2757488"/>
            <a:ext cx="1296987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Teilen und Abgleichung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79388" y="4157663"/>
            <a:ext cx="8713787" cy="2224087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Features, wie z.B. </a:t>
            </a:r>
            <a:r>
              <a:rPr lang="de-CH" i="1" noProof="0" dirty="0" smtClean="0">
                <a:solidFill>
                  <a:srgbClr val="3333FF"/>
                </a:solidFill>
              </a:rPr>
              <a:t>f</a:t>
            </a:r>
            <a:r>
              <a:rPr lang="de-CH" noProof="0" dirty="0" smtClean="0"/>
              <a:t>, die auf ihren Vererbungspfaden nicht umbenannt wurden, werden geteilt (shared).</a:t>
            </a:r>
          </a:p>
          <a:p>
            <a:pPr eaLnBrk="1" hangingPunct="1"/>
            <a:r>
              <a:rPr lang="de-CH" noProof="0" dirty="0" smtClean="0"/>
              <a:t>Features, wie z.B. 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noProof="0" dirty="0" smtClean="0"/>
              <a:t>, die unter </a:t>
            </a:r>
            <a:r>
              <a:rPr lang="de-CH" dirty="0" smtClean="0"/>
              <a:t>unterschiedlichem Namen geerbt werden, werden vervielfältigt (</a:t>
            </a:r>
            <a:r>
              <a:rPr lang="de-CH" i="1" dirty="0" smtClean="0"/>
              <a:t>replicated</a:t>
            </a:r>
            <a:r>
              <a:rPr lang="de-CH" dirty="0" smtClean="0"/>
              <a:t>)</a:t>
            </a:r>
            <a:r>
              <a:rPr lang="de-CH" noProof="0" dirty="0" smtClean="0"/>
              <a:t>.</a:t>
            </a:r>
          </a:p>
        </p:txBody>
      </p:sp>
      <p:sp>
        <p:nvSpPr>
          <p:cNvPr id="31748" name="Oval 3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9663" y="11731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49" name="Oval 3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9663" y="326231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0" name="Oval 3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54263" y="225425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1" name="Oval 3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218122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6" name="Text Box 4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10025" y="12461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A</a:t>
            </a:r>
          </a:p>
        </p:txBody>
      </p:sp>
      <p:sp>
        <p:nvSpPr>
          <p:cNvPr id="31757" name="Text Box 4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41600" y="23256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B</a:t>
            </a:r>
          </a:p>
        </p:txBody>
      </p:sp>
      <p:sp>
        <p:nvSpPr>
          <p:cNvPr id="31758" name="Text Box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8450" y="2254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C</a:t>
            </a:r>
          </a:p>
        </p:txBody>
      </p:sp>
      <p:sp>
        <p:nvSpPr>
          <p:cNvPr id="31759" name="Text Box 4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10025" y="33337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D</a:t>
            </a:r>
          </a:p>
        </p:txBody>
      </p:sp>
      <p:sp>
        <p:nvSpPr>
          <p:cNvPr id="31760" name="Text Box 4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95850" y="979488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f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</a:p>
        </p:txBody>
      </p:sp>
      <p:sp>
        <p:nvSpPr>
          <p:cNvPr id="31761" name="Text Box 4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08088" y="201295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g_b</a:t>
            </a:r>
          </a:p>
        </p:txBody>
      </p:sp>
      <p:sp>
        <p:nvSpPr>
          <p:cNvPr id="31762" name="Freeform 46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1484313" y="2173288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63" name="Text Box 4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02350" y="1990725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g_c</a:t>
            </a:r>
          </a:p>
        </p:txBody>
      </p:sp>
      <p:sp>
        <p:nvSpPr>
          <p:cNvPr id="31764" name="Freeform 48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6378575" y="21510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Wann ist ein Namenskonflikt akzeptabel?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>
                <a:solidFill>
                  <a:srgbClr val="990000"/>
                </a:solidFill>
              </a:rPr>
              <a:t>(Konflikt zwischen </a:t>
            </a:r>
            <a:r>
              <a:rPr lang="de-CH" i="1" noProof="0" dirty="0" smtClean="0">
                <a:solidFill>
                  <a:srgbClr val="3333FF"/>
                </a:solidFill>
              </a:rPr>
              <a:t>n</a:t>
            </a:r>
            <a:r>
              <a:rPr lang="de-CH" noProof="0" dirty="0" smtClean="0">
                <a:solidFill>
                  <a:srgbClr val="990000"/>
                </a:solidFill>
              </a:rPr>
              <a:t>  direkten oder geerbten </a:t>
            </a:r>
            <a:r>
              <a:rPr lang="de-CH" dirty="0" smtClean="0">
                <a:solidFill>
                  <a:srgbClr val="990000"/>
                </a:solidFill>
              </a:rPr>
              <a:t>F</a:t>
            </a:r>
            <a:r>
              <a:rPr lang="de-CH" noProof="0" dirty="0" err="1" smtClean="0">
                <a:solidFill>
                  <a:srgbClr val="990000"/>
                </a:solidFill>
              </a:rPr>
              <a:t>eatures</a:t>
            </a:r>
            <a:r>
              <a:rPr lang="de-CH" noProof="0" dirty="0" smtClean="0">
                <a:solidFill>
                  <a:srgbClr val="990000"/>
                </a:solidFill>
              </a:rPr>
              <a:t> derselben Klasse. Alle Features haben denselben Namen)</a:t>
            </a:r>
          </a:p>
          <a:p>
            <a:pPr eaLnBrk="1" hangingPunct="1"/>
            <a:endParaRPr lang="de-CH" sz="1200" noProof="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de-CH" noProof="0" dirty="0" smtClean="0"/>
              <a:t>Sie müssen alle </a:t>
            </a:r>
            <a:r>
              <a:rPr lang="de-CH" dirty="0" smtClean="0"/>
              <a:t>kompatible Signaturen haben</a:t>
            </a:r>
            <a:r>
              <a:rPr lang="de-CH" noProof="0" dirty="0" smtClean="0"/>
              <a:t>.</a:t>
            </a:r>
          </a:p>
          <a:p>
            <a:pPr lvl="1" eaLnBrk="1" hangingPunct="1"/>
            <a:endParaRPr lang="de-CH" sz="1200" noProof="0" dirty="0" smtClean="0"/>
          </a:p>
          <a:p>
            <a:pPr lvl="1" eaLnBrk="1" hangingPunct="1"/>
            <a:r>
              <a:rPr lang="de-CH" noProof="0" dirty="0" smtClean="0"/>
              <a:t>Falls mehr als eines wirksam ist, müssen diese alle vom gleichen Vorfahren (durch wiederholte Vererbung) abstammen.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de-CH" noProof="0" dirty="0" smtClean="0"/>
              <a:t>Der Bedarf nach „</a:t>
            </a:r>
            <a:r>
              <a:rPr lang="de-CH" noProof="0" dirty="0" err="1" smtClean="0"/>
              <a:t>select</a:t>
            </a:r>
            <a:r>
              <a:rPr lang="de-CH" noProof="0" dirty="0" smtClean="0"/>
              <a:t>“</a:t>
            </a:r>
            <a:endParaRPr lang="de-CH" noProof="0" dirty="0"/>
          </a:p>
        </p:txBody>
      </p:sp>
      <p:sp>
        <p:nvSpPr>
          <p:cNvPr id="2043907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282692" y="643941"/>
            <a:ext cx="8594725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Eine mögliche Doppeldeutigkeit entsteht durch Polymorphie und dynamisches Binden:	</a:t>
            </a:r>
          </a:p>
          <a:p>
            <a:r>
              <a:rPr lang="de-CH" sz="1400" noProof="0" dirty="0" smtClean="0"/>
              <a:t>	</a:t>
            </a:r>
          </a:p>
          <a:p>
            <a:endParaRPr lang="de-CH" sz="1400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a1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d1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i="1" noProof="0" dirty="0" smtClean="0">
                <a:solidFill>
                  <a:srgbClr val="990000"/>
                </a:solidFill>
              </a:rPr>
              <a:t>…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a1 </a:t>
            </a:r>
            <a:r>
              <a:rPr lang="de-CH" noProof="0" dirty="0" smtClean="0">
                <a:solidFill>
                  <a:srgbClr val="3333FF"/>
                </a:solidFill>
              </a:rPr>
              <a:t>:=</a:t>
            </a:r>
            <a:r>
              <a:rPr lang="de-CH" i="1" noProof="0" dirty="0" smtClean="0">
                <a:solidFill>
                  <a:srgbClr val="3333FF"/>
                </a:solidFill>
              </a:rPr>
              <a:t> d1</a:t>
            </a:r>
            <a:r>
              <a:rPr lang="de-CH" noProof="0" smtClean="0">
                <a:solidFill>
                  <a:srgbClr val="3333FF"/>
                </a:solidFill>
              </a:rPr>
              <a:t/>
            </a:r>
            <a:br>
              <a:rPr lang="de-CH" noProof="0" smtClean="0">
                <a:solidFill>
                  <a:srgbClr val="3333FF"/>
                </a:solidFill>
              </a:rPr>
            </a:br>
            <a:r>
              <a:rPr lang="de-CH" i="1" noProof="0" smtClean="0">
                <a:solidFill>
                  <a:srgbClr val="3333FF"/>
                </a:solidFill>
              </a:rPr>
              <a:t>a1</a:t>
            </a:r>
            <a:r>
              <a:rPr lang="de-CH" sz="3600" i="1" noProof="0" smtClean="0">
                <a:solidFill>
                  <a:srgbClr val="3333FF"/>
                </a:solidFill>
              </a:rPr>
              <a:t>.</a:t>
            </a:r>
            <a:r>
              <a:rPr lang="de-CH" i="1" noProof="0" smtClean="0">
                <a:solidFill>
                  <a:srgbClr val="3333FF"/>
                </a:solidFill>
              </a:rPr>
              <a:t>copy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…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endParaRPr lang="de-CH" noProof="0" dirty="0">
              <a:solidFill>
                <a:srgbClr val="3333FF"/>
              </a:solidFill>
            </a:endParaRPr>
          </a:p>
        </p:txBody>
      </p:sp>
      <p:sp>
        <p:nvSpPr>
          <p:cNvPr id="204392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87638" y="3599793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copy </a:t>
            </a:r>
            <a:r>
              <a:rPr lang="en-US" sz="2200" baseline="30000" smtClean="0">
                <a:solidFill>
                  <a:srgbClr val="3333FF"/>
                </a:solidFill>
                <a:latin typeface="+mn-lt"/>
              </a:rPr>
              <a:t>++</a:t>
            </a:r>
            <a:endParaRPr lang="en-US" sz="2200" baseline="3000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smtClean="0">
                <a:solidFill>
                  <a:srgbClr val="3333FF"/>
                </a:solidFill>
                <a:latin typeface="Comic Sans MS"/>
              </a:rPr>
              <a:t> ++</a:t>
            </a:r>
            <a:endParaRPr lang="en-US" sz="180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2" name="Text Box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99163" y="4446588"/>
            <a:ext cx="2128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copy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C_copy</a:t>
            </a:r>
          </a:p>
        </p:txBody>
      </p:sp>
      <p:sp>
        <p:nvSpPr>
          <p:cNvPr id="2043923" name="Freeform 20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677025" y="4606925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4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6625" y="4711700"/>
            <a:ext cx="2643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C_is_equal</a:t>
            </a:r>
          </a:p>
        </p:txBody>
      </p:sp>
      <p:sp>
        <p:nvSpPr>
          <p:cNvPr id="2043925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019925" y="4870450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19107" y="2237388"/>
            <a:ext cx="1272523" cy="8779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5393229" y="2186588"/>
            <a:ext cx="1369077" cy="9287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181968" y="3864577"/>
            <a:ext cx="2578100" cy="1100137"/>
            <a:chOff x="1959" y="2249"/>
            <a:chExt cx="1624" cy="693"/>
          </a:xfrm>
        </p:grpSpPr>
        <p:sp>
          <p:nvSpPr>
            <p:cNvPr id="25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821" y="2251"/>
              <a:ext cx="762" cy="69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42" cy="69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</p:grpSp>
      <p:sp>
        <p:nvSpPr>
          <p:cNvPr id="30" name="Oval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4905" y="30915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40905" y="3224814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C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2193" y="31057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8193" y="32391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LIST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09043" y="49599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55043" y="50933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D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7734" y="1418897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copy</a:t>
            </a:r>
            <a:endParaRPr lang="en-US" sz="2200" baseline="30000" dirty="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dirty="0" smtClean="0">
                <a:solidFill>
                  <a:srgbClr val="3333FF"/>
                </a:solidFill>
                <a:latin typeface="Comic Sans MS"/>
              </a:rPr>
              <a:t> 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56643" y="14659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16930" y="15754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ANY</a:t>
            </a:r>
            <a:endParaRPr lang="en-US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060274" y="2540933"/>
            <a:ext cx="2405402" cy="1490448"/>
          </a:xfrm>
          <a:prstGeom prst="roundRect">
            <a:avLst>
              <a:gd name="adj" fmla="val 9533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 type="stealth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>
              <a:latin typeface="+mn-lt"/>
            </a:endParaRPr>
          </a:p>
        </p:txBody>
      </p:sp>
      <p:sp>
        <p:nvSpPr>
          <p:cNvPr id="204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de-CH" noProof="0" dirty="0" smtClean="0"/>
              <a:t>Die Doppeldeutigkeit auflösen</a:t>
            </a:r>
            <a:endParaRPr lang="de-CH" noProof="0" dirty="0"/>
          </a:p>
        </p:txBody>
      </p:sp>
      <p:sp>
        <p:nvSpPr>
          <p:cNvPr id="204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b="1" noProof="0" smtClean="0">
                <a:solidFill>
                  <a:schemeClr val="accent2"/>
                </a:solidFill>
              </a:rPr>
              <a:t>class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i="1" noProof="0" smtClean="0">
                <a:solidFill>
                  <a:srgbClr val="3333FF"/>
                </a:solidFill>
              </a:rPr>
              <a:t>	D</a:t>
            </a:r>
            <a:r>
              <a:rPr lang="de-CH" noProof="0" smtClean="0"/>
              <a:t>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b="1" noProof="0" smtClean="0">
                <a:solidFill>
                  <a:schemeClr val="accent2"/>
                </a:solidFill>
              </a:rPr>
              <a:t>inherit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i="1" noProof="0" smtClean="0">
                <a:solidFill>
                  <a:srgbClr val="3333FF"/>
                </a:solidFill>
              </a:rPr>
              <a:t>LIST  </a:t>
            </a:r>
            <a:r>
              <a:rPr lang="de-CH" noProof="0" smtClean="0">
                <a:solidFill>
                  <a:srgbClr val="3333FF"/>
                </a:solidFill>
              </a:rPr>
              <a:t>[</a:t>
            </a:r>
            <a:r>
              <a:rPr lang="de-CH" i="1" noProof="0" smtClean="0">
                <a:solidFill>
                  <a:srgbClr val="3333FF"/>
                </a:solidFill>
              </a:rPr>
              <a:t>T </a:t>
            </a:r>
            <a:r>
              <a:rPr lang="de-CH" noProof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sz="1100" noProof="0" smtClean="0"/>
              <a:t/>
            </a:r>
            <a:br>
              <a:rPr lang="de-CH" sz="1100" noProof="0" smtClean="0"/>
            </a:b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select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copy</a:t>
            </a:r>
            <a:r>
              <a:rPr lang="de-CH" noProof="0" smtClean="0">
                <a:solidFill>
                  <a:srgbClr val="3333FF"/>
                </a:solidFill>
              </a:rPr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i="1" noProof="0" smtClean="0">
                <a:solidFill>
                  <a:srgbClr val="006400"/>
                </a:solidFill>
              </a:rPr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is_equal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</a:t>
            </a:r>
            <a:r>
              <a:rPr lang="de-CH" i="1" noProof="0" smtClean="0">
                <a:solidFill>
                  <a:srgbClr val="3333FF"/>
                </a:solidFill>
              </a:rPr>
              <a:t>C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rename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copy</a:t>
            </a:r>
            <a:r>
              <a:rPr lang="de-CH" i="1" noProof="0" smtClean="0">
                <a:solidFill>
                  <a:srgbClr val="006400"/>
                </a:solidFill>
              </a:rPr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as</a:t>
            </a:r>
            <a:r>
              <a:rPr lang="de-CH" noProof="0" smtClean="0"/>
              <a:t> </a:t>
            </a:r>
            <a:r>
              <a:rPr lang="de-CH" i="1" noProof="0" smtClean="0">
                <a:solidFill>
                  <a:srgbClr val="3333FF"/>
                </a:solidFill>
              </a:rPr>
              <a:t>C_copy</a:t>
            </a:r>
            <a:r>
              <a:rPr lang="de-CH" noProof="0" smtClean="0"/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is_equal</a:t>
            </a:r>
            <a:r>
              <a:rPr lang="de-CH" i="1" noProof="0" smtClean="0">
                <a:solidFill>
                  <a:srgbClr val="006400"/>
                </a:solidFill>
              </a:rPr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as</a:t>
            </a:r>
            <a:r>
              <a:rPr lang="de-CH" noProof="0" smtClean="0"/>
              <a:t> </a:t>
            </a:r>
            <a:r>
              <a:rPr lang="de-CH" i="1" noProof="0" smtClean="0">
                <a:solidFill>
                  <a:srgbClr val="3333FF"/>
                </a:solidFill>
              </a:rPr>
              <a:t>C_is_equal</a:t>
            </a:r>
            <a:r>
              <a:rPr lang="de-CH" noProof="0" smtClean="0"/>
              <a:t>,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	...</a:t>
            </a:r>
            <a:br>
              <a:rPr lang="de-CH" noProof="0" smtClean="0"/>
            </a:b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  <a:endParaRPr lang="de-CH" b="1" noProof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Was wir gesehen haben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Einige Spielchen, die man mit Vererbung spielen kann:</a:t>
            </a:r>
          </a:p>
          <a:p>
            <a:pPr lvl="1"/>
            <a:r>
              <a:rPr lang="de-CH" noProof="0" dirty="0" smtClean="0"/>
              <a:t>Mehrfachvererbung</a:t>
            </a:r>
          </a:p>
          <a:p>
            <a:pPr lvl="1"/>
            <a:r>
              <a:rPr lang="de-CH" noProof="0" dirty="0" smtClean="0"/>
              <a:t>Verschmelzen von Features</a:t>
            </a:r>
          </a:p>
          <a:p>
            <a:pPr lvl="1"/>
            <a:r>
              <a:rPr lang="de-CH" noProof="0" dirty="0" smtClean="0"/>
              <a:t>Wiederholte Vererbung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5784112" y="1517878"/>
            <a:ext cx="742809" cy="369332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flipH="1">
            <a:off x="7122508" y="1523136"/>
            <a:ext cx="691931" cy="369332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692275" y="1500652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40911" y="1479388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051544" y="3011399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763712" y="3082837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248400" y="115888"/>
            <a:ext cx="8578850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sz="2600" noProof="0" dirty="0" smtClean="0"/>
              <a:t>Dies ist </a:t>
            </a:r>
            <a:r>
              <a:rPr lang="de-CH" sz="2600" b="1" noProof="0" dirty="0" smtClean="0">
                <a:solidFill>
                  <a:srgbClr val="990000"/>
                </a:solidFill>
              </a:rPr>
              <a:t>wiederholte</a:t>
            </a:r>
            <a:r>
              <a:rPr lang="de-CH" sz="2600" noProof="0" dirty="0" smtClean="0"/>
              <a:t> Vererbung, nicht Mehrfachvererbung</a:t>
            </a:r>
          </a:p>
        </p:txBody>
      </p:sp>
      <p:sp>
        <p:nvSpPr>
          <p:cNvPr id="296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96688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A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23624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D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1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257960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B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2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250657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C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03365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A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23768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D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6343" y="5410899"/>
            <a:ext cx="419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allgemeine</a:t>
            </a:r>
            <a:r>
              <a:rPr lang="en-US" dirty="0" smtClean="0"/>
              <a:t> Fall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96343" y="5898859"/>
            <a:ext cx="557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Obwohl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häufig</a:t>
            </a:r>
            <a:r>
              <a:rPr lang="en-US" dirty="0" smtClean="0"/>
              <a:t> </a:t>
            </a:r>
            <a:r>
              <a:rPr lang="en-US" dirty="0" err="1" smtClean="0"/>
              <a:t>vorkommt</a:t>
            </a:r>
            <a:r>
              <a:rPr lang="en-US" dirty="0" smtClean="0"/>
              <a:t>; </a:t>
            </a:r>
            <a:r>
              <a:rPr lang="en-US" dirty="0" err="1" smtClean="0"/>
              <a:t>warum</a:t>
            </a:r>
            <a:r>
              <a:rPr lang="en-US" dirty="0" smtClean="0"/>
              <a:t>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Noch eine Warnung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smtClean="0"/>
              <a:t>Dieser Teil der Vorlesung orientiert sich an Eiffel</a:t>
            </a:r>
          </a:p>
          <a:p>
            <a:endParaRPr lang="de-CH" noProof="0" smtClean="0"/>
          </a:p>
          <a:p>
            <a:r>
              <a:rPr lang="de-CH" noProof="0" smtClean="0"/>
              <a:t>Java und C# Mechanismen (Einfachvererbung von Klassen, Mehrfachvererbung von Schnittstellen) werden aber auch behandelt</a:t>
            </a:r>
          </a:p>
          <a:p>
            <a:endParaRPr lang="de-CH" noProof="0" smtClean="0"/>
          </a:p>
          <a:p>
            <a:r>
              <a:rPr lang="de-CH" noProof="0" smtClean="0"/>
              <a:t>C++ hat unterstützt ebenfalls Mehrfachvererbung, aber ich werde nicht versuchen, diese zu beschreiben.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Zusammengesetzte Figuren</a:t>
            </a:r>
          </a:p>
        </p:txBody>
      </p:sp>
      <p:sp>
        <p:nvSpPr>
          <p:cNvPr id="717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1281113"/>
            <a:ext cx="935038" cy="538162"/>
          </a:xfrm>
          <a:prstGeom prst="ellipse">
            <a:avLst/>
          </a:prstGeom>
          <a:noFill/>
          <a:ln w="57150" algn="ctr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3750" y="1620838"/>
            <a:ext cx="933450" cy="369332"/>
          </a:xfrm>
          <a:prstGeom prst="rect">
            <a:avLst/>
          </a:prstGeom>
          <a:noFill/>
          <a:ln w="19050" algn="ctr">
            <a:solidFill>
              <a:srgbClr val="0064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8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454775" y="2370138"/>
            <a:ext cx="1654175" cy="201612"/>
          </a:xfrm>
          <a:prstGeom prst="line">
            <a:avLst/>
          </a:prstGeom>
          <a:noFill/>
          <a:ln w="57150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5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4691706">
            <a:off x="3724325" y="2911475"/>
            <a:ext cx="649188" cy="1398588"/>
          </a:xfrm>
          <a:prstGeom prst="ellipse">
            <a:avLst/>
          </a:prstGeom>
          <a:noFill/>
          <a:ln w="9525" algn="ctr">
            <a:solidFill>
              <a:srgbClr val="990000"/>
            </a:solidFill>
            <a:round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76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4715926">
            <a:off x="2055069" y="2058194"/>
            <a:ext cx="649188" cy="1730375"/>
          </a:xfrm>
          <a:prstGeom prst="ellipse">
            <a:avLst/>
          </a:prstGeom>
          <a:noFill/>
          <a:ln w="38100" algn="ctr">
            <a:solidFill>
              <a:srgbClr val="990000"/>
            </a:solidFill>
            <a:round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-4338376">
            <a:off x="2280593" y="3409156"/>
            <a:ext cx="461665" cy="1679575"/>
          </a:xfrm>
          <a:prstGeom prst="rect">
            <a:avLst/>
          </a:prstGeom>
          <a:noFill/>
          <a:ln w="38100" algn="ctr">
            <a:solidFill>
              <a:srgbClr val="990000"/>
            </a:solidFill>
            <a:miter lim="800000"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73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92675" y="4146550"/>
            <a:ext cx="1087438" cy="369332"/>
          </a:xfrm>
          <a:prstGeom prst="rect">
            <a:avLst/>
          </a:prstGeom>
          <a:noFill/>
          <a:ln w="38100" algn="ctr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82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69038" y="4065588"/>
            <a:ext cx="665162" cy="1401762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Mehrfachvererbung: Zusammengesetzte Figuren</a:t>
            </a:r>
          </a:p>
        </p:txBody>
      </p:sp>
      <p:sp>
        <p:nvSpPr>
          <p:cNvPr id="841731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00113" y="443706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3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004888" y="4364038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365250" y="422116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1188" y="5661025"/>
            <a:ext cx="3592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dirty="0" err="1" smtClean="0">
                <a:latin typeface="+mn-lt"/>
              </a:rPr>
              <a:t>Eine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b="0" dirty="0" err="1" smtClean="0">
                <a:latin typeface="+mn-lt"/>
              </a:rPr>
              <a:t>zusammengesetzte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b="0" dirty="0" err="1" smtClean="0">
                <a:latin typeface="+mn-lt"/>
              </a:rPr>
              <a:t>Figur</a:t>
            </a:r>
            <a:endParaRPr lang="en-US" sz="1800" b="0" dirty="0">
              <a:latin typeface="+mn-lt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3575" y="2708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dirty="0" err="1" smtClean="0">
                <a:latin typeface="+mn-lt"/>
              </a:rPr>
              <a:t>Einfache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F</a:t>
            </a:r>
            <a:r>
              <a:rPr lang="en-US" sz="1800" b="0" dirty="0" err="1" smtClean="0">
                <a:latin typeface="+mn-lt"/>
              </a:rPr>
              <a:t>iguren</a:t>
            </a:r>
            <a:endParaRPr lang="en-US" sz="1800" b="0" dirty="0">
              <a:latin typeface="+mn-lt"/>
            </a:endParaRPr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138613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309941" y="4230689"/>
            <a:ext cx="1247775" cy="1223962"/>
            <a:chOff x="3046" y="2750"/>
            <a:chExt cx="786" cy="771"/>
          </a:xfrm>
        </p:grpSpPr>
        <p:sp>
          <p:nvSpPr>
            <p:cNvPr id="8219" name="Line 1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152" y="2886"/>
              <a:ext cx="590" cy="499"/>
            </a:xfrm>
            <a:prstGeom prst="line">
              <a:avLst/>
            </a:prstGeom>
            <a:noFill/>
            <a:ln w="28575">
              <a:solidFill>
                <a:srgbClr val="006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Oval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061" y="2750"/>
              <a:ext cx="771" cy="771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8221" name="Line 1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218" y="2840"/>
              <a:ext cx="499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17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046" y="3121"/>
              <a:ext cx="771" cy="4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1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3445" y="2750"/>
              <a:ext cx="46" cy="771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03350" y="3563938"/>
            <a:ext cx="3384550" cy="657225"/>
            <a:chOff x="884" y="2245"/>
            <a:chExt cx="2132" cy="414"/>
          </a:xfrm>
        </p:grpSpPr>
        <p:sp>
          <p:nvSpPr>
            <p:cNvPr id="8215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884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472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884" y="2387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744" y="2245"/>
              <a:ext cx="27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7" name="Oval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4" name="Oval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5650" y="4221163"/>
            <a:ext cx="1223963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5" name="Line 2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55650" y="4797425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6" name="Line 2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7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140200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8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C -0.0059 0.00232 -0.01059 0.00463 -0.01597 0.00903 C -0.01754 0.01042 -0.01962 0.01042 -0.02136 0.01158 C -0.02969 0.0176 -0.02379 0.01459 -0.02934 0.01713 C -0.03525 0.02454 -0.02691 0.01459 -0.03386 0.02061 C -0.0375 0.02385 -0.04063 0.02824 -0.04375 0.03195 C -0.04497 0.03681 -0.0467 0.03843 -0.05 0.04121 C -0.05278 0.04676 -0.05521 0.05278 -0.05799 0.05834 C -0.0592 0.06297 -0.06111 0.06806 -0.06337 0.07223 C -0.06424 0.07593 -0.06771 0.08241 -0.06962 0.08588 C -0.07344 0.1007 -0.08195 0.11366 -0.09271 0.12037 C -0.09584 0.12223 -0.0967 0.12477 -0.1 0.12616 C -0.10295 0.12848 -0.10452 0.13172 -0.10799 0.13311 C -0.11042 0.13496 -0.11597 0.1375 -0.11597 0.13774 C -0.11788 0.13936 -0.11945 0.14167 -0.12136 0.14329 C -0.12396 0.14561 -0.12674 0.1463 -0.12934 0.14908 C -0.13264 0.15232 -0.13525 0.15672 -0.13924 0.15811 C -0.14254 0.16135 -0.14705 0.16528 -0.15087 0.16737 C -0.15261 0.16829 -0.15625 0.16968 -0.15625 0.16991 C -0.16042 0.17362 -0.16563 0.1757 -0.17049 0.17755 C -0.17413 0.17917 -0.17778 0.18241 -0.18125 0.18449 C -0.18872 0.18866 -0.20886 0.19306 -0.21684 0.19375 C -0.23212 0.19468 -0.24722 0.19468 -0.2625 0.19607 C -0.29427 0.19885 -0.32639 0.2 -0.35799 0.20417 C -0.3691 0.2088 -0.38021 0.21482 -0.39184 0.21667 C -0.3967 0.21875 -0.40139 0.22084 -0.40625 0.22246 C -0.41094 0.22639 -0.41667 0.22709 -0.42222 0.22824 C -0.42483 0.2294 -0.42761 0.23056 -0.43021 0.23149 C -0.43108 0.23195 -0.43299 0.23264 -0.43299 0.23287 C -0.43646 0.23588 -0.44063 0.23797 -0.44462 0.23959 C -0.44896 0.24306 -0.454 0.2463 -0.45886 0.24885 C -0.46059 0.24954 -0.46424 0.25093 -0.46424 0.25116 C -0.4691 0.25533 -0.47465 0.25741 -0.48021 0.26042 C -0.48334 0.26389 -0.48698 0.26621 -0.49011 0.26945 C -0.49097 0.27061 -0.49167 0.27223 -0.49271 0.27292 C -0.49445 0.27385 -0.49809 0.275 -0.49809 0.27524 C -0.50139 0.27801 -0.50521 0.28033 -0.50886 0.28195 C -0.51146 0.28565 -0.51406 0.28658 -0.51771 0.28774 C -0.52257 0.29167 -0.5283 0.29561 -0.53386 0.29792 C -0.53611 0.30278 -0.53785 0.30162 -0.54097 0.30487 C -0.54514 0.30949 -0.55052 0.31274 -0.55434 0.3176 C -0.55955 0.32431 -0.55261 0.31783 -0.55886 0.32315 C -0.56007 0.32801 -0.56146 0.32848 -0.56511 0.3301 C -0.56754 0.3338 -0.56667 0.33542 -0.57049 0.33704 C -0.57066 0.33727 -0.57709 0.34283 -0.57847 0.34399 C -0.57934 0.34468 -0.58125 0.3463 -0.58125 0.3463 C -0.58542 0.35487 -0.59358 0.36019 -0.59809 0.36922 C -0.59983 0.37616 -0.60226 0.38149 -0.60625 0.38635 C -0.60851 0.39537 -0.6132 0.4007 -0.61875 0.40718 C -0.62136 0.4176 -0.62049 0.41158 -0.62049 0.42547 " pathEditMode="relative" rAng="0" ptsTypes="fffffffffffffffffffffffffffffffffffffffffffffffffA">
                                      <p:cBhvr>
                                        <p:cTn id="6" dur="1000" fill="hold"/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C 0.0007 0.0051 0.00087 0.00811 0.00348 0.01204 C 0.00469 0.0169 0.00677 0.022 0.00886 0.02616 C 0.01025 0.03149 0.01094 0.03588 0.01337 0.04051 C 0.01615 0.05232 0.01945 0.06389 0.02136 0.07616 C 0.02205 0.09514 0.02483 0.12107 0.01598 0.1382 C 0.01389 0.14676 0.01528 0.14329 0.0125 0.14885 C 0.01216 0.15 0.01216 0.15139 0.01164 0.15255 C 0.01112 0.15394 0.01007 0.15463 0.00973 0.15602 C 0.00608 0.16875 0.01146 0.15672 0.00712 0.16551 C 0.00521 0.17385 -0.00173 0.18426 -0.00816 0.18704 C -0.01198 0.19051 -0.01614 0.19352 -0.02066 0.19538 C -0.02691 0.20371 -0.01927 0.19468 -0.02691 0.2 C -0.0276 0.20047 -0.02795 0.20186 -0.02864 0.20255 C -0.02951 0.20348 -0.03038 0.20417 -0.03125 0.20487 C -0.03593 0.20788 -0.04062 0.21227 -0.04566 0.21436 C -0.04826 0.21783 -0.05052 0.21899 -0.05364 0.22153 C -0.05868 0.23218 -0.06475 0.24144 -0.07066 0.25116 C -0.07343 0.25579 -0.0743 0.26135 -0.07777 0.26551 C -0.07986 0.27408 -0.07847 0.27061 -0.08125 0.27616 C -0.0842 0.28913 -0.07951 0.27014 -0.08402 0.28334 C -0.08489 0.28565 -0.08576 0.29051 -0.08576 0.29051 C -0.08524 0.30556 -0.08454 0.32709 -0.07777 0.34051 C -0.07673 0.34468 -0.07517 0.3463 -0.07326 0.35 C -0.07187 0.35579 -0.06892 0.35811 -0.06701 0.3632 C -0.06319 0.37385 -0.04965 0.3919 -0.04201 0.39885 C -0.03941 0.40417 -0.03489 0.41019 -0.03038 0.41204 C -0.02725 0.41482 -0.02517 0.41875 -0.02152 0.42038 C -0.01927 0.42315 -0.01736 0.42477 -0.01441 0.42616 C -0.0125 0.42871 -0.00972 0.43056 -0.00711 0.43218 C -0.00538 0.43311 -0.00191 0.4345 -0.00191 0.4345 C -0.00052 0.43635 0.0007 0.4382 0.00261 0.43936 C 0.00955 0.44329 0.00643 0.43959 0.00886 0.44283 " pathEditMode="relative" ptsTypes="ffffffffffffffffffffffffffffffffA">
                                      <p:cBhvr>
                                        <p:cTn id="14" dur="1000" fill="hold"/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C -0.00086 0.01945 -0.00017 0.03958 -0.00277 0.05903 C -0.00642 0.08542 -0.01614 0.11435 -0.03125 0.13333 C -0.0342 0.13727 -0.03802 0.1382 -0.04114 0.14167 C -0.04566 0.14653 -0.04878 0.1507 -0.05451 0.15324 C -0.05711 0.15671 -0.05902 0.15857 -0.0625 0.16019 C -0.06545 0.16435 -0.07361 0.17014 -0.07777 0.17176 C -0.08316 0.17639 -0.08941 0.18171 -0.09548 0.18449 C -0.09982 0.18843 -0.10295 0.18935 -0.10711 0.19259 C -0.11475 0.19884 -0.10972 0.1963 -0.11527 0.19861 C -0.12135 0.20417 -0.11875 0.20185 -0.12326 0.20556 C -0.12534 0.20949 -0.12777 0.20926 -0.12951 0.21366 C -0.13125 0.21829 -0.13211 0.22292 -0.13489 0.22662 C -0.13645 0.23264 -0.13836 0.23843 -0.14114 0.24398 C -0.14288 0.25093 -0.14409 0.25857 -0.14739 0.26482 C -0.15191 0.30139 -0.14947 0.34352 -0.15086 0.38102 C -0.15121 0.39144 -0.15191 0.40208 -0.15364 0.41227 C -0.15434 0.41644 -0.15625 0.42407 -0.15625 0.42431 C -0.15746 0.43912 -0.15711 0.43171 -0.15711 0.4463 " pathEditMode="relative" rAng="0" ptsTypes="ffffffffffffffffffA">
                                      <p:cBhvr>
                                        <p:cTn id="22" dur="1000" fill="hold"/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-0.01128 0.00139 -0.00937 0.00255 -0.01788 0.00602 C -0.02292 0.01042 -0.02917 0.01273 -0.03385 0.01783 C -0.03872 0.02315 -0.04306 0.02847 -0.04913 0.03102 C -0.05069 0.03704 -0.05521 0.03727 -0.05885 0.04051 C -0.06441 0.05116 -0.07396 0.0581 -0.07951 0.06921 C -0.08073 0.07153 -0.08177 0.07384 -0.08299 0.07616 C -0.08368 0.07732 -0.0849 0.07986 -0.0849 0.07986 C -0.08611 0.08472 -0.08976 0.08843 -0.09201 0.09283 C -0.0967 0.10185 -0.10122 0.11134 -0.10712 0.11921 C -0.11042 0.12361 -0.11441 0.12708 -0.11788 0.13102 C -0.12448 0.13843 -0.11979 0.13588 -0.125 0.1382 C -0.13177 0.14468 -0.13889 0.15116 -0.14635 0.15602 C -0.15087 0.1588 -0.15278 0.16389 -0.15799 0.16551 C -0.16528 0.17153 -0.17222 0.17986 -0.18038 0.18333 C -0.18542 0.1882 -0.19132 0.19468 -0.1974 0.19653 C -0.2 0.2 -0.20174 0.20232 -0.20538 0.20371 C -0.21059 0.21042 -0.20816 0.20787 -0.2125 0.21204 C -0.2158 0.21875 -0.21962 0.22454 -0.22326 0.23102 C -0.22604 0.23588 -0.22691 0.24051 -0.22951 0.24537 C -0.2316 0.25417 -0.22986 0.2507 -0.23385 0.25602 C -0.23611 0.26343 -0.23906 0.26991 -0.24115 0.27755 C -0.24219 0.28125 -0.24549 0.2882 -0.24549 0.2882 C -0.2467 0.29468 -0.24896 0.30162 -0.25174 0.30718 C -0.25295 0.31204 -0.25399 0.31482 -0.25625 0.31921 C -0.25816 0.32662 -0.26007 0.33148 -0.26337 0.3382 C -0.26493 0.34144 -0.26476 0.3456 -0.26615 0.34884 C -0.26806 0.35324 -0.27014 0.35903 -0.2724 0.3632 C -0.27431 0.37083 -0.27604 0.37917 -0.27951 0.38588 C -0.2809 0.39121 -0.28333 0.3956 -0.28576 0.4 C -0.28802 0.40949 -0.29306 0.41852 -0.2974 0.42616 C -0.29861 0.42847 -0.29965 0.43102 -0.30087 0.43333 C -0.30174 0.43519 -0.30451 0.4382 -0.30451 0.4382 L -0.30365 0.43102 " pathEditMode="relative" ptsTypes="ffffffffffffffffffffffffffffffffAA">
                                      <p:cBhvr>
                                        <p:cTn id="30" dur="1000" fill="hold"/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18519E-6 C -0.00348 0.01413 -0.00157 0.00418 -0.00261 0.02871 C -0.00365 0.0507 -0.00469 0.07987 -0.01424 0.09885 C -0.01511 0.10256 -0.01511 0.10348 -0.01684 0.10718 C -0.01789 0.10973 -0.02049 0.11436 -0.02049 0.11436 C -0.02188 0.11992 -0.02483 0.12362 -0.02674 0.12871 C -0.03108 0.14075 -0.0408 0.16135 -0.05087 0.16552 C -0.06094 0.17547 -0.07327 0.18195 -0.08473 0.18936 C -0.09514 0.19607 -0.10122 0.20441 -0.11337 0.20834 C -0.1165 0.21135 -0.12049 0.2139 -0.12414 0.21552 C -0.12882 0.22015 -0.13559 0.22269 -0.14098 0.2264 C -0.14358 0.22825 -0.14914 0.23103 -0.14914 0.23103 C -0.15434 0.23589 -0.15747 0.23681 -0.16337 0.23936 C -0.16684 0.2426 -0.17101 0.24492 -0.175 0.24654 C -0.1823 0.25302 -0.19098 0.25742 -0.19914 0.26205 C -0.20365 0.26459 -0.20782 0.26853 -0.2125 0.27038 C -0.21719 0.27431 -0.22205 0.27732 -0.22674 0.28103 C -0.23125 0.28473 -0.23507 0.28936 -0.24011 0.29168 C -0.24775 0.29885 -0.25556 0.30556 -0.26337 0.31205 C -0.26684 0.31899 -0.27153 0.3264 -0.27674 0.33103 C -0.27848 0.3345 -0.28299 0.34052 -0.28299 0.34052 C -0.28507 0.34885 -0.28334 0.34607 -0.28664 0.35001 C -0.28872 0.35904 -0.28559 0.347 -0.29184 0.36205 C -0.29618 0.37246 -0.29966 0.38334 -0.30625 0.39168 C -0.30677 0.3933 -0.30712 0.39515 -0.30799 0.39654 C -0.30955 0.39862 -0.31337 0.4014 -0.31337 0.4014 C -0.31754 0.40996 -0.32483 0.41737 -0.33212 0.42038 C -0.33855 0.42593 -0.33542 0.42408 -0.34098 0.4264 C -0.34584 0.43056 -0.35157 0.43473 -0.35712 0.43705 C -0.36337 0.4426 -0.37101 0.44561 -0.37848 0.44769 C -0.38542 0.45348 -0.38091 0.4507 -0.39636 0.44885 C -0.39948 0.44839 -0.40539 0.44538 -0.40539 0.44538 C -0.41007 0.44121 -0.41511 0.43705 -0.42049 0.43473 C -0.42223 0.43218 -0.42327 0.43103 -0.42587 0.43103 " pathEditMode="relative" ptsTypes="fffffffffffffffffffffffffffffffffA">
                                      <p:cBhvr>
                                        <p:cTn id="38" dur="1000" fill="hold"/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7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9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1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3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5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animBg="1"/>
      <p:bldP spid="841731" grpId="1" animBg="1"/>
      <p:bldP spid="841731" grpId="2" animBg="1"/>
      <p:bldP spid="841732" grpId="0" animBg="1"/>
      <p:bldP spid="841732" grpId="2" animBg="1"/>
      <p:bldP spid="841733" grpId="0" animBg="1"/>
      <p:bldP spid="841733" grpId="2" animBg="1"/>
      <p:bldP spid="841734" grpId="0"/>
      <p:bldP spid="841740" grpId="0" animBg="1"/>
      <p:bldP spid="841740" grpId="1" animBg="1"/>
      <p:bldP spid="841753" grpId="0" animBg="1"/>
      <p:bldP spid="841753" grpId="1" animBg="1"/>
      <p:bldP spid="841754" grpId="0" animBg="1"/>
      <p:bldP spid="841754" grpId="2" animBg="1"/>
      <p:bldP spid="841755" grpId="0" animBg="1"/>
      <p:bldP spid="841755" grpId="2" animBg="1"/>
      <p:bldP spid="841756" grpId="0" animBg="1"/>
      <p:bldP spid="841756" grpId="1" animBg="1"/>
      <p:bldP spid="841757" grpId="0" animBg="1"/>
      <p:bldP spid="841757" grpId="1" animBg="1"/>
      <p:bldP spid="841758" grpId="0" animBg="1"/>
      <p:bldP spid="84175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Lin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646428" y="2768600"/>
            <a:ext cx="1455922" cy="172897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47" name="Line 9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362324" y="2681288"/>
            <a:ext cx="1284103" cy="181628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46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0438" y="4494953"/>
            <a:ext cx="2264319" cy="113591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15350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noProof="0" dirty="0" smtClean="0"/>
              <a:t>Den Begriff der zusammengesetzten Figur definieren</a:t>
            </a:r>
          </a:p>
        </p:txBody>
      </p:sp>
      <p:sp>
        <p:nvSpPr>
          <p:cNvPr id="92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16313" y="4697413"/>
            <a:ext cx="2279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COMPOSITE_FIGURE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" y="1657350"/>
            <a:ext cx="1158875" cy="171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center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display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hide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rotate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move</a:t>
            </a:r>
          </a:p>
          <a:p>
            <a:pPr>
              <a:lnSpc>
                <a:spcPct val="1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…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62863" y="2116138"/>
            <a:ext cx="1158875" cy="119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count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put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remove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3333FF"/>
                </a:solidFill>
              </a:rPr>
              <a:t>…</a:t>
            </a:r>
          </a:p>
        </p:txBody>
      </p:sp>
      <p:sp>
        <p:nvSpPr>
          <p:cNvPr id="9236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1463" y="1559666"/>
            <a:ext cx="2264319" cy="1135909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42919" y="191135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FIGURE</a:t>
            </a:r>
          </a:p>
        </p:txBody>
      </p:sp>
      <p:sp>
        <p:nvSpPr>
          <p:cNvPr id="9241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73688" y="1619434"/>
            <a:ext cx="2228114" cy="105550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34038" y="1682750"/>
            <a:ext cx="1652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LIST </a:t>
            </a:r>
            <a:r>
              <a:rPr lang="en-US" b="0">
                <a:solidFill>
                  <a:srgbClr val="3333FF"/>
                </a:solidFill>
              </a:rPr>
              <a:t>[</a:t>
            </a:r>
            <a:r>
              <a:rPr lang="en-US" b="0" i="1">
                <a:solidFill>
                  <a:srgbClr val="3333FF"/>
                </a:solidFill>
              </a:rPr>
              <a:t>FIGURE</a:t>
            </a:r>
            <a:r>
              <a:rPr lang="en-US" sz="12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5" grpId="1" animBg="1"/>
      <p:bldP spid="9247" grpId="0" animBg="1"/>
      <p:bldP spid="9227" grpId="0"/>
      <p:bldP spid="9231" grpId="0"/>
      <p:bldP spid="9236" grpId="0" animBg="1"/>
      <p:bldP spid="9221" grpId="0"/>
      <p:bldP spid="9241" grpId="0" animBg="1"/>
      <p:bldP spid="92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1199</Words>
  <Application>Microsoft Office PowerPoint</Application>
  <PresentationFormat>On-screen Show (4:3)</PresentationFormat>
  <Paragraphs>545</Paragraphs>
  <Slides>44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NORMAL</vt:lpstr>
      <vt:lpstr>MINIMAL</vt:lpstr>
      <vt:lpstr>TITLE</vt:lpstr>
      <vt:lpstr>Einführung in die Programmierung   Prof. Dr. Bertrand Meyer</vt:lpstr>
      <vt:lpstr>Abstraktionen kombinieren</vt:lpstr>
      <vt:lpstr>Beispiele von Mehrfachvererbungen</vt:lpstr>
      <vt:lpstr>Warnung</vt:lpstr>
      <vt:lpstr>Dies ist wiederholte Vererbung, nicht Mehrfachvererbung</vt:lpstr>
      <vt:lpstr>Noch eine Warnung</vt:lpstr>
      <vt:lpstr>Zusammengesetzte Figuren</vt:lpstr>
      <vt:lpstr>Mehrfachvererbung: Zusammengesetzte Figuren</vt:lpstr>
      <vt:lpstr>Den Begriff der zusammengesetzten Figur definieren</vt:lpstr>
      <vt:lpstr>In der allgemeinen Struktur</vt:lpstr>
      <vt:lpstr>Eine zusammengesetzte Figur als Liste</vt:lpstr>
      <vt:lpstr>Zusammengesetzte Figuren</vt:lpstr>
      <vt:lpstr>Eine Abstraktionsebene höher gehen</vt:lpstr>
      <vt:lpstr>Mehrfachvererbung: Abstraktionen kombinieren</vt:lpstr>
      <vt:lpstr>Die Lösung von Java und C#</vt:lpstr>
      <vt:lpstr>Mehrfachvererbung: Abstraktionen kombinieren</vt:lpstr>
      <vt:lpstr>Wie schreiben wir die Klasse COMPARABLE?</vt:lpstr>
      <vt:lpstr>Die Moral dieses Beispiels</vt:lpstr>
      <vt:lpstr>Ein typisches Beispiel aus der Eiffel-Bibliothek</vt:lpstr>
      <vt:lpstr>Man könnte auch Delegation benutzen…</vt:lpstr>
      <vt:lpstr>Nicht-konforme Vererbung</vt:lpstr>
      <vt:lpstr>Mehrfachvererbung: Namenskonflikte</vt:lpstr>
      <vt:lpstr>Namenskonflikte auflösen</vt:lpstr>
      <vt:lpstr>Konsequenzen des Umbenennens</vt:lpstr>
      <vt:lpstr>Sind alle Namenskonflikte schlecht?</vt:lpstr>
      <vt:lpstr>Noch eine Anwendung von Umbenennungen</vt:lpstr>
      <vt:lpstr>Umbenennungen, um die Terminologie zu verbessern</vt:lpstr>
      <vt:lpstr>Features verschmelzen</vt:lpstr>
      <vt:lpstr>Features verschmelzen: Mit verschiedenen Namen</vt:lpstr>
      <vt:lpstr>Features verschmelzen: wirksame Features</vt:lpstr>
      <vt:lpstr>Undefinition</vt:lpstr>
      <vt:lpstr>Verschmelzen durch Undefinition</vt:lpstr>
      <vt:lpstr>Verschmelzen von Features mit unterschiedlichen Namen</vt:lpstr>
      <vt:lpstr>Akzeptable Namenskonflikte</vt:lpstr>
      <vt:lpstr>Verschmelzung von Features: wirksame Features</vt:lpstr>
      <vt:lpstr>Ein Spezialfall der Mehrfachvererbung</vt:lpstr>
      <vt:lpstr>Indirekt und direkt wiederholte Vererbung</vt:lpstr>
      <vt:lpstr>Mehrfachvererbung ist auch wiederholte Vererbung</vt:lpstr>
      <vt:lpstr>Akzeptable Namenskonflikte</vt:lpstr>
      <vt:lpstr>Teilen und Abgleichung</vt:lpstr>
      <vt:lpstr>Wann ist ein Namenskonflikt akzeptabel?</vt:lpstr>
      <vt:lpstr>Der Bedarf nach „select“</vt:lpstr>
      <vt:lpstr>Die Doppeldeutigkeit auflösen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hce</cp:lastModifiedBy>
  <cp:revision>1752</cp:revision>
  <dcterms:created xsi:type="dcterms:W3CDTF">2010-06-28T07:13:18Z</dcterms:created>
  <dcterms:modified xsi:type="dcterms:W3CDTF">2010-11-23T08:28:01Z</dcterms:modified>
</cp:coreProperties>
</file>