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  <p:sldMasterId id="2147483653" r:id="rId2"/>
    <p:sldMasterId id="2147483810" r:id="rId3"/>
  </p:sldMasterIdLst>
  <p:notesMasterIdLst>
    <p:notesMasterId r:id="rId32"/>
  </p:notesMasterIdLst>
  <p:handoutMasterIdLst>
    <p:handoutMasterId r:id="rId33"/>
  </p:handoutMasterIdLst>
  <p:sldIdLst>
    <p:sldId id="700" r:id="rId4"/>
    <p:sldId id="673" r:id="rId5"/>
    <p:sldId id="674" r:id="rId6"/>
    <p:sldId id="675" r:id="rId7"/>
    <p:sldId id="676" r:id="rId8"/>
    <p:sldId id="677" r:id="rId9"/>
    <p:sldId id="678" r:id="rId10"/>
    <p:sldId id="679" r:id="rId11"/>
    <p:sldId id="680" r:id="rId12"/>
    <p:sldId id="681" r:id="rId13"/>
    <p:sldId id="682" r:id="rId14"/>
    <p:sldId id="683" r:id="rId15"/>
    <p:sldId id="684" r:id="rId16"/>
    <p:sldId id="701" r:id="rId17"/>
    <p:sldId id="685" r:id="rId18"/>
    <p:sldId id="686" r:id="rId19"/>
    <p:sldId id="687" r:id="rId20"/>
    <p:sldId id="688" r:id="rId21"/>
    <p:sldId id="689" r:id="rId22"/>
    <p:sldId id="690" r:id="rId23"/>
    <p:sldId id="691" r:id="rId24"/>
    <p:sldId id="692" r:id="rId25"/>
    <p:sldId id="693" r:id="rId26"/>
    <p:sldId id="694" r:id="rId27"/>
    <p:sldId id="695" r:id="rId28"/>
    <p:sldId id="696" r:id="rId29"/>
    <p:sldId id="697" r:id="rId30"/>
    <p:sldId id="698" r:id="rId31"/>
  </p:sldIdLst>
  <p:sldSz cx="9144000" cy="6858000" type="screen4x3"/>
  <p:notesSz cx="7315200" cy="9601200"/>
  <p:custDataLst>
    <p:tags r:id="rId34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a Pedroni" initials="MP" lastIdx="3" clrIdx="0"/>
  <p:cmAuthor id="1" name="Till G. Bay" initials="TG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8000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="" val="1"/>
      </p:ext>
    </p:extLst>
  </p:showPr>
  <p:clrMru>
    <a:srgbClr val="000099"/>
    <a:srgbClr val="3333FF"/>
    <a:srgbClr val="990000"/>
    <a:srgbClr val="99FF99"/>
    <a:srgbClr val="92D050"/>
    <a:srgbClr val="FFCC99"/>
    <a:srgbClr val="FFCCCC"/>
    <a:srgbClr val="FF9966"/>
    <a:srgbClr val="CC66FF"/>
    <a:srgbClr val="996600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4" autoAdjust="0"/>
    <p:restoredTop sz="82799" autoAdjust="0"/>
  </p:normalViewPr>
  <p:slideViewPr>
    <p:cSldViewPr snapToGrid="0">
      <p:cViewPr varScale="1">
        <p:scale>
          <a:sx n="65" d="100"/>
          <a:sy n="65" d="100"/>
        </p:scale>
        <p:origin x="-994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52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gs" Target="tags/tag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handoutMaster" Target="handoutMasters/handoutMaster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168711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8966327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696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4248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424862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424862" cy="511333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13543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67225" y="1268413"/>
            <a:ext cx="4137025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67225" y="3900488"/>
            <a:ext cx="4137025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4248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424862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="1" baseline="0">
                <a:latin typeface="Arial Rounded MT 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</a:pPr>
              <a:t>‹#›</a:t>
            </a:fld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22" r:id="rId3"/>
    <p:sldLayoutId id="2147483723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  <p:sldLayoutId id="2147483717" r:id="rId13"/>
    <p:sldLayoutId id="2147483822" r:id="rId14"/>
    <p:sldLayoutId id="2147483823" r:id="rId15"/>
    <p:sldLayoutId id="2147483824" r:id="rId16"/>
    <p:sldLayoutId id="2147483825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baseline="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pic>
        <p:nvPicPr>
          <p:cNvPr id="5" name="Picture 16" descr="se_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9813" y="117475"/>
            <a:ext cx="334962" cy="377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57188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948" y="19444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84104"/>
            <a:ext cx="8229600" cy="244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6" descr="se_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8626" y="183735"/>
            <a:ext cx="500132" cy="518630"/>
          </a:xfrm>
          <a:prstGeom prst="rect">
            <a:avLst/>
          </a:prstGeom>
          <a:noFill/>
        </p:spPr>
      </p:pic>
      <p:pic>
        <p:nvPicPr>
          <p:cNvPr id="8" name="Picture 14" descr="eth_zurich_pic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2195" y="27912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429248" y="55659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Advanced Material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 smtClean="0"/>
          </a:p>
          <a:p>
            <a:endParaRPr lang="de-CH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1609726" y="2876551"/>
            <a:ext cx="6524624" cy="923924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dirty="0" smtClean="0">
                <a:solidFill>
                  <a:srgbClr val="333399"/>
                </a:solidFill>
              </a:rPr>
              <a:t>The following slides contain advanced material and are optional.</a:t>
            </a:r>
            <a:endParaRPr lang="de-CH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class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CC"/>
                </a:solidFill>
              </a:rPr>
              <a:t>     </a:t>
            </a:r>
            <a:r>
              <a:rPr lang="en-US" sz="2000" i="1" dirty="0" smtClean="0">
                <a:solidFill>
                  <a:srgbClr val="0000FF"/>
                </a:solidFill>
              </a:rPr>
              <a:t>ACCOUNT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create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make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make	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do 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end</a:t>
            </a:r>
          </a:p>
          <a:p>
            <a:pPr lvl="0"/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endParaRPr lang="de-CH" sz="20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public class Account {</a:t>
            </a:r>
          </a:p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  	public Account() {}</a:t>
            </a:r>
          </a:p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}</a:t>
            </a:r>
          </a:p>
          <a:p>
            <a:endParaRPr lang="de-CH" sz="2000" dirty="0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b="1" dirty="0" smtClean="0">
                <a:latin typeface="Arial Rounded MT Bold" pitchFamily="34" charset="0"/>
              </a:rPr>
              <a:t>Eiffel vs Java: creation features vs. constructors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latin typeface="Arial Rounded MT Bold" pitchFamily="34" charset="0"/>
              </a:rPr>
              <a:t>Eiffel vs Java: </a:t>
            </a:r>
            <a:r>
              <a:rPr lang="de-CH" b="1" dirty="0" err="1">
                <a:latin typeface="Arial Rounded MT Bold" pitchFamily="34" charset="0"/>
              </a:rPr>
              <a:t>constructor</a:t>
            </a:r>
            <a:r>
              <a:rPr lang="de-CH" b="1" dirty="0">
                <a:latin typeface="Arial Rounded MT Bold" pitchFamily="34" charset="0"/>
              </a:rPr>
              <a:t> overloading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397375" cy="5422900"/>
          </a:xfrm>
        </p:spPr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class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i="1" dirty="0" smtClean="0">
                <a:solidFill>
                  <a:srgbClr val="0033CC"/>
                </a:solidFill>
              </a:rPr>
              <a:t>	</a:t>
            </a:r>
            <a:r>
              <a:rPr lang="en-US" sz="2000" i="1" dirty="0" smtClean="0">
                <a:solidFill>
                  <a:srgbClr val="0000FF"/>
                </a:solidFill>
              </a:rPr>
              <a:t>ACCOUNT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create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make, </a:t>
            </a:r>
            <a:r>
              <a:rPr lang="en-US" sz="2000" i="1" dirty="0" err="1" smtClean="0">
                <a:solidFill>
                  <a:srgbClr val="0000FF"/>
                </a:solidFill>
              </a:rPr>
              <a:t>make_amount</a:t>
            </a: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make	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do end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000" b="1" dirty="0" smtClean="0">
              <a:solidFill>
                <a:srgbClr val="003399"/>
              </a:solidFill>
            </a:endParaRPr>
          </a:p>
          <a:p>
            <a:pPr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</a:t>
            </a:r>
            <a:r>
              <a:rPr lang="en-US" sz="2000" i="1" dirty="0" err="1" smtClean="0">
                <a:solidFill>
                  <a:srgbClr val="0000FF"/>
                </a:solidFill>
              </a:rPr>
              <a:t>make_amount</a:t>
            </a:r>
            <a:r>
              <a:rPr lang="en-US" sz="2000" i="1" dirty="0" smtClean="0">
                <a:solidFill>
                  <a:srgbClr val="0000FF"/>
                </a:solidFill>
              </a:rPr>
              <a:t> (</a:t>
            </a:r>
            <a:r>
              <a:rPr lang="en-US" sz="2000" i="1" dirty="0" err="1" smtClean="0">
                <a:solidFill>
                  <a:srgbClr val="0000FF"/>
                </a:solidFill>
              </a:rPr>
              <a:t>a_amount</a:t>
            </a:r>
            <a:r>
              <a:rPr lang="en-US" sz="2000" i="1" dirty="0" smtClean="0">
                <a:solidFill>
                  <a:srgbClr val="0000FF"/>
                </a:solidFill>
              </a:rPr>
              <a:t>: INT)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do end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000" b="1" dirty="0" smtClean="0">
              <a:solidFill>
                <a:srgbClr val="003399"/>
              </a:solidFill>
            </a:endParaRPr>
          </a:p>
          <a:p>
            <a:pPr lvl="0"/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endParaRPr lang="de-CH" sz="20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public class Account {</a:t>
            </a:r>
          </a:p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  	public Account() {}</a:t>
            </a:r>
          </a:p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  	public Account(int a) {}</a:t>
            </a:r>
          </a:p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}</a:t>
            </a:r>
          </a:p>
          <a:p>
            <a:endParaRPr lang="de-CH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latin typeface="Arial Rounded MT Bold" pitchFamily="34" charset="0"/>
              </a:rPr>
              <a:t>Eiffel vs Java: </a:t>
            </a:r>
            <a:r>
              <a:rPr lang="de-CH" b="1" dirty="0" err="1">
                <a:latin typeface="Arial Rounded MT Bold" pitchFamily="34" charset="0"/>
              </a:rPr>
              <a:t>method</a:t>
            </a:r>
            <a:r>
              <a:rPr lang="de-CH" b="1" dirty="0">
                <a:latin typeface="Arial Rounded MT Bold" pitchFamily="34" charset="0"/>
              </a:rPr>
              <a:t> </a:t>
            </a:r>
            <a:r>
              <a:rPr lang="de-CH" b="1" dirty="0" err="1">
                <a:latin typeface="Arial Rounded MT Bold" pitchFamily="34" charset="0"/>
              </a:rPr>
              <a:t>overloading</a:t>
            </a:r>
            <a:endParaRPr lang="de-CH" b="1" dirty="0">
              <a:latin typeface="Arial Rounded MT Bold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98449" y="1100138"/>
            <a:ext cx="4911725" cy="5422900"/>
          </a:xfrm>
        </p:spPr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class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i="1" dirty="0" smtClean="0">
                <a:solidFill>
                  <a:srgbClr val="0033CC"/>
                </a:solidFill>
              </a:rPr>
              <a:t>	</a:t>
            </a:r>
            <a:r>
              <a:rPr lang="en-US" sz="2000" i="1" dirty="0" smtClean="0">
                <a:solidFill>
                  <a:srgbClr val="0000FF"/>
                </a:solidFill>
              </a:rPr>
              <a:t>PRINTER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</a:t>
            </a:r>
            <a:r>
              <a:rPr lang="en-US" sz="2000" i="1" dirty="0" err="1" smtClean="0">
                <a:solidFill>
                  <a:srgbClr val="0000FF"/>
                </a:solidFill>
              </a:rPr>
              <a:t>print_int</a:t>
            </a:r>
            <a:r>
              <a:rPr lang="en-US" sz="2000" i="1" dirty="0" smtClean="0">
                <a:solidFill>
                  <a:srgbClr val="0000FF"/>
                </a:solidFill>
              </a:rPr>
              <a:t> (</a:t>
            </a:r>
            <a:r>
              <a:rPr lang="en-US" sz="2000" i="1" dirty="0" err="1" smtClean="0">
                <a:solidFill>
                  <a:srgbClr val="0000FF"/>
                </a:solidFill>
              </a:rPr>
              <a:t>a_int</a:t>
            </a:r>
            <a:r>
              <a:rPr lang="en-US" sz="2000" i="1" dirty="0" smtClean="0">
                <a:solidFill>
                  <a:srgbClr val="0000FF"/>
                </a:solidFill>
              </a:rPr>
              <a:t>: INTEGER)</a:t>
            </a:r>
            <a:br>
              <a:rPr lang="en-US" sz="2000" i="1" dirty="0" smtClean="0">
                <a:solidFill>
                  <a:srgbClr val="0000FF"/>
                </a:solidFill>
              </a:rPr>
            </a:br>
            <a:r>
              <a:rPr lang="en-US" sz="2000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do end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000" b="1" dirty="0" smtClean="0">
              <a:solidFill>
                <a:srgbClr val="003399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</a:t>
            </a:r>
            <a:r>
              <a:rPr lang="en-US" sz="2000" i="1" dirty="0" err="1" smtClean="0">
                <a:solidFill>
                  <a:srgbClr val="0000FF"/>
                </a:solidFill>
              </a:rPr>
              <a:t>print_real</a:t>
            </a:r>
            <a:r>
              <a:rPr lang="en-US" sz="2000" i="1" dirty="0" smtClean="0">
                <a:solidFill>
                  <a:srgbClr val="0000FF"/>
                </a:solidFill>
              </a:rPr>
              <a:t> (</a:t>
            </a:r>
            <a:r>
              <a:rPr lang="en-US" sz="2000" i="1" dirty="0" err="1" smtClean="0">
                <a:solidFill>
                  <a:srgbClr val="0000FF"/>
                </a:solidFill>
              </a:rPr>
              <a:t>a_real</a:t>
            </a:r>
            <a:r>
              <a:rPr lang="en-US" sz="2000" i="1" dirty="0" smtClean="0">
                <a:solidFill>
                  <a:srgbClr val="0000FF"/>
                </a:solidFill>
              </a:rPr>
              <a:t>: REAL)</a:t>
            </a:r>
            <a:br>
              <a:rPr lang="en-US" sz="2000" i="1" dirty="0" smtClean="0">
                <a:solidFill>
                  <a:srgbClr val="0000FF"/>
                </a:solidFill>
              </a:rPr>
            </a:br>
            <a:r>
              <a:rPr lang="en-US" sz="2000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do end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000" b="1" dirty="0" smtClean="0">
              <a:solidFill>
                <a:srgbClr val="003399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</a:t>
            </a:r>
            <a:r>
              <a:rPr lang="en-US" sz="2000" i="1" dirty="0" err="1" smtClean="0">
                <a:solidFill>
                  <a:srgbClr val="0000FF"/>
                </a:solidFill>
              </a:rPr>
              <a:t>print_string</a:t>
            </a:r>
            <a:r>
              <a:rPr lang="en-US" sz="2000" i="1" dirty="0" smtClean="0">
                <a:solidFill>
                  <a:srgbClr val="0000FF"/>
                </a:solidFill>
              </a:rPr>
              <a:t> (</a:t>
            </a:r>
            <a:r>
              <a:rPr lang="en-US" sz="2000" i="1" dirty="0" err="1" smtClean="0">
                <a:solidFill>
                  <a:srgbClr val="0000FF"/>
                </a:solidFill>
              </a:rPr>
              <a:t>a_str</a:t>
            </a:r>
            <a:r>
              <a:rPr lang="en-US" sz="2000" i="1" dirty="0" smtClean="0">
                <a:solidFill>
                  <a:srgbClr val="0000FF"/>
                </a:solidFill>
              </a:rPr>
              <a:t>: STRING)</a:t>
            </a:r>
            <a:br>
              <a:rPr lang="en-US" sz="2000" i="1" dirty="0" smtClean="0">
                <a:solidFill>
                  <a:srgbClr val="0000FF"/>
                </a:solidFill>
              </a:rPr>
            </a:br>
            <a:r>
              <a:rPr lang="en-US" sz="2000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do end</a:t>
            </a:r>
          </a:p>
          <a:p>
            <a:pPr lvl="0"/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endParaRPr lang="de-CH" sz="20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816861" y="1100138"/>
            <a:ext cx="4221162" cy="5422900"/>
          </a:xfrm>
        </p:spPr>
        <p:txBody>
          <a:bodyPr/>
          <a:lstStyle/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public class Printer {</a:t>
            </a:r>
          </a:p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public print(int i) {}</a:t>
            </a:r>
          </a:p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  	public print(float f) {}</a:t>
            </a:r>
          </a:p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  	public print(String s) {}</a:t>
            </a:r>
          </a:p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}</a:t>
            </a:r>
          </a:p>
          <a:p>
            <a:endParaRPr lang="de-CH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latin typeface="Arial Rounded MT Bold" pitchFamily="34" charset="0"/>
              </a:rPr>
              <a:t>Eiffel: Exception Handling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98449" y="1100138"/>
            <a:ext cx="8248022" cy="5422900"/>
          </a:xfrm>
        </p:spPr>
        <p:txBody>
          <a:bodyPr/>
          <a:lstStyle/>
          <a:p>
            <a:pPr lvl="0" defTabSz="360000">
              <a:lnSpc>
                <a:spcPct val="80000"/>
              </a:lnSpc>
              <a:tabLst>
                <a:tab pos="344488" algn="l"/>
                <a:tab pos="687388" algn="l"/>
                <a:tab pos="1031875" algn="l"/>
                <a:tab pos="1376363" algn="l"/>
                <a:tab pos="1711325" algn="l"/>
              </a:tabLst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class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tabLst>
                <a:tab pos="344488" algn="l"/>
                <a:tab pos="687388" algn="l"/>
                <a:tab pos="1031875" algn="l"/>
                <a:tab pos="1376363" algn="l"/>
                <a:tab pos="1711325" algn="l"/>
              </a:tabLst>
              <a:defRPr/>
            </a:pPr>
            <a:r>
              <a:rPr lang="en-US" sz="2000" b="1" i="1" dirty="0" smtClean="0">
                <a:solidFill>
                  <a:srgbClr val="0033CC"/>
                </a:solidFill>
              </a:rPr>
              <a:t>	</a:t>
            </a:r>
            <a:r>
              <a:rPr lang="en-US" sz="2000" i="1" dirty="0" smtClean="0">
                <a:solidFill>
                  <a:srgbClr val="0000FF"/>
                </a:solidFill>
              </a:rPr>
              <a:t>PRINTER</a:t>
            </a:r>
          </a:p>
          <a:p>
            <a:pPr lvl="0" defTabSz="360000">
              <a:lnSpc>
                <a:spcPct val="80000"/>
              </a:lnSpc>
              <a:tabLst>
                <a:tab pos="344488" algn="l"/>
                <a:tab pos="687388" algn="l"/>
                <a:tab pos="1031875" algn="l"/>
                <a:tab pos="1376363" algn="l"/>
                <a:tab pos="1711325" algn="l"/>
              </a:tabLst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tabLst>
                <a:tab pos="344488" algn="l"/>
                <a:tab pos="687388" algn="l"/>
                <a:tab pos="1031875" algn="l"/>
                <a:tab pos="1376363" algn="l"/>
                <a:tab pos="1711325" algn="l"/>
              </a:tabLst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</a:t>
            </a:r>
            <a:r>
              <a:rPr lang="en-US" sz="2000" i="1" dirty="0" err="1" smtClean="0">
                <a:solidFill>
                  <a:srgbClr val="0000FF"/>
                </a:solidFill>
              </a:rPr>
              <a:t>print_int</a:t>
            </a:r>
            <a:r>
              <a:rPr lang="en-US" sz="2000" i="1" dirty="0" smtClean="0">
                <a:solidFill>
                  <a:srgbClr val="0000FF"/>
                </a:solidFill>
              </a:rPr>
              <a:t> (</a:t>
            </a:r>
            <a:r>
              <a:rPr lang="en-US" sz="2000" i="1" dirty="0" err="1" smtClean="0">
                <a:solidFill>
                  <a:srgbClr val="0000FF"/>
                </a:solidFill>
              </a:rPr>
              <a:t>a_int</a:t>
            </a:r>
            <a:r>
              <a:rPr lang="en-US" sz="2000" i="1" dirty="0" smtClean="0">
                <a:solidFill>
                  <a:srgbClr val="0000FF"/>
                </a:solidFill>
              </a:rPr>
              <a:t>: INTEGER)</a:t>
            </a:r>
            <a:br>
              <a:rPr lang="en-US" sz="2000" i="1" dirty="0" smtClean="0">
                <a:solidFill>
                  <a:srgbClr val="0000FF"/>
                </a:solidFill>
              </a:rPr>
            </a:br>
            <a:r>
              <a:rPr lang="en-US" sz="2000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local</a:t>
            </a:r>
          </a:p>
          <a:p>
            <a:pPr lvl="0" defTabSz="360000">
              <a:lnSpc>
                <a:spcPct val="80000"/>
              </a:lnSpc>
              <a:tabLst>
                <a:tab pos="344488" algn="l"/>
                <a:tab pos="687388" algn="l"/>
                <a:tab pos="1031875" algn="l"/>
                <a:tab pos="1376363" algn="l"/>
                <a:tab pos="1711325" algn="l"/>
              </a:tabLst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	</a:t>
            </a:r>
            <a:r>
              <a:rPr lang="en-US" sz="2000" i="1" dirty="0" err="1" smtClean="0">
                <a:solidFill>
                  <a:srgbClr val="0000FF"/>
                </a:solidFill>
              </a:rPr>
              <a:t>l_retried</a:t>
            </a:r>
            <a:r>
              <a:rPr lang="en-US" sz="2000" i="1" dirty="0" smtClean="0">
                <a:solidFill>
                  <a:srgbClr val="0000FF"/>
                </a:solidFill>
              </a:rPr>
              <a:t>: BOOLEAN</a:t>
            </a:r>
          </a:p>
          <a:p>
            <a:pPr lvl="0" defTabSz="360000">
              <a:lnSpc>
                <a:spcPct val="80000"/>
              </a:lnSpc>
              <a:tabLst>
                <a:tab pos="344488" algn="l"/>
                <a:tab pos="687388" algn="l"/>
                <a:tab pos="1031875" algn="l"/>
                <a:tab pos="1376363" algn="l"/>
                <a:tab pos="1711325" algn="l"/>
              </a:tabLst>
              <a:defRPr/>
            </a:pPr>
            <a:r>
              <a:rPr lang="en-US" sz="2000" b="1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do</a:t>
            </a:r>
          </a:p>
          <a:p>
            <a:pPr lvl="0" defTabSz="360000">
              <a:lnSpc>
                <a:spcPct val="80000"/>
              </a:lnSpc>
              <a:tabLst>
                <a:tab pos="344488" algn="l"/>
                <a:tab pos="687388" algn="l"/>
                <a:tab pos="1031875" algn="l"/>
                <a:tab pos="1376363" algn="l"/>
                <a:tab pos="1711325" algn="l"/>
              </a:tabLst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if not </a:t>
            </a:r>
            <a:r>
              <a:rPr lang="en-US" sz="2000" i="1" dirty="0" err="1" smtClean="0">
                <a:solidFill>
                  <a:srgbClr val="0000FF"/>
                </a:solidFill>
              </a:rPr>
              <a:t>l_retried</a:t>
            </a:r>
            <a:r>
              <a:rPr lang="en-US" sz="2000" i="1" dirty="0" smtClean="0">
                <a:solidFill>
                  <a:srgbClr val="0000FF"/>
                </a:solidFill>
              </a:rPr>
              <a:t>  </a:t>
            </a:r>
            <a:r>
              <a:rPr lang="en-US" sz="2000" b="1" dirty="0" smtClean="0">
                <a:solidFill>
                  <a:srgbClr val="003399"/>
                </a:solidFill>
              </a:rPr>
              <a:t>then</a:t>
            </a:r>
          </a:p>
          <a:p>
            <a:pPr lvl="0" defTabSz="360000">
              <a:lnSpc>
                <a:spcPct val="80000"/>
              </a:lnSpc>
              <a:tabLst>
                <a:tab pos="344488" algn="l"/>
                <a:tab pos="687388" algn="l"/>
                <a:tab pos="1031875" algn="l"/>
                <a:tab pos="1376363" algn="l"/>
                <a:tab pos="1711325" algn="l"/>
              </a:tabLst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	</a:t>
            </a:r>
            <a:r>
              <a:rPr lang="en-US" sz="2000" i="1" dirty="0" smtClean="0">
                <a:solidFill>
                  <a:srgbClr val="0000FF"/>
                </a:solidFill>
              </a:rPr>
              <a:t>(</a:t>
            </a:r>
            <a:r>
              <a:rPr lang="en-US" sz="2000" b="1" dirty="0" smtClean="0">
                <a:solidFill>
                  <a:srgbClr val="003399"/>
                </a:solidFill>
              </a:rPr>
              <a:t>create</a:t>
            </a:r>
            <a:r>
              <a:rPr lang="en-US" sz="2000" i="1" dirty="0" smtClean="0">
                <a:solidFill>
                  <a:srgbClr val="0000FF"/>
                </a:solidFill>
              </a:rPr>
              <a:t> {DEVELOPER_EXCEPTION}).raise</a:t>
            </a:r>
          </a:p>
          <a:p>
            <a:pPr lvl="0" defTabSz="360000">
              <a:lnSpc>
                <a:spcPct val="80000"/>
              </a:lnSpc>
              <a:tabLst>
                <a:tab pos="344488" algn="l"/>
                <a:tab pos="687388" algn="l"/>
                <a:tab pos="1031875" algn="l"/>
                <a:tab pos="1376363" algn="l"/>
                <a:tab pos="1711325" algn="l"/>
              </a:tabLst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	</a:t>
            </a:r>
            <a:r>
              <a:rPr lang="en-US" sz="2000" b="1" dirty="0" smtClean="0">
                <a:solidFill>
                  <a:srgbClr val="003399"/>
                </a:solidFill>
              </a:rPr>
              <a:t>else</a:t>
            </a:r>
          </a:p>
          <a:p>
            <a:pPr lvl="0" defTabSz="360000">
              <a:lnSpc>
                <a:spcPct val="80000"/>
              </a:lnSpc>
              <a:tabLst>
                <a:tab pos="344488" algn="l"/>
                <a:tab pos="687388" algn="l"/>
                <a:tab pos="1031875" algn="l"/>
                <a:tab pos="1376363" algn="l"/>
                <a:tab pos="1711325" algn="l"/>
              </a:tabLst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		</a:t>
            </a:r>
            <a:r>
              <a:rPr lang="en-US" sz="2000" dirty="0" smtClean="0">
                <a:solidFill>
                  <a:srgbClr val="990000"/>
                </a:solidFill>
              </a:rPr>
              <a:t>-- Do something alternate.</a:t>
            </a:r>
          </a:p>
          <a:p>
            <a:pPr lvl="0" defTabSz="360000">
              <a:lnSpc>
                <a:spcPct val="80000"/>
              </a:lnSpc>
              <a:tabLst>
                <a:tab pos="344488" algn="l"/>
                <a:tab pos="687388" algn="l"/>
                <a:tab pos="1031875" algn="l"/>
                <a:tab pos="1376363" algn="l"/>
                <a:tab pos="1711325" algn="l"/>
              </a:tabLst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	</a:t>
            </a:r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</a:p>
          <a:p>
            <a:pPr lvl="0" defTabSz="360000">
              <a:lnSpc>
                <a:spcPct val="80000"/>
              </a:lnSpc>
              <a:tabLst>
                <a:tab pos="344488" algn="l"/>
                <a:tab pos="687388" algn="l"/>
                <a:tab pos="1031875" algn="l"/>
                <a:tab pos="1376363" algn="l"/>
                <a:tab pos="1711325" algn="l"/>
              </a:tabLst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rescue</a:t>
            </a:r>
          </a:p>
          <a:p>
            <a:pPr lvl="0" defTabSz="360000">
              <a:lnSpc>
                <a:spcPct val="80000"/>
              </a:lnSpc>
              <a:tabLst>
                <a:tab pos="344488" algn="l"/>
                <a:tab pos="687388" algn="l"/>
                <a:tab pos="1031875" algn="l"/>
                <a:tab pos="1376363" algn="l"/>
                <a:tab pos="1711325" algn="l"/>
              </a:tabLst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</a:t>
            </a:r>
            <a:r>
              <a:rPr lang="en-US" sz="2000" i="1" dirty="0" err="1" smtClean="0">
                <a:solidFill>
                  <a:srgbClr val="0000FF"/>
                </a:solidFill>
              </a:rPr>
              <a:t>l_retried</a:t>
            </a:r>
            <a:r>
              <a:rPr lang="en-US" sz="2000" b="1" dirty="0" smtClean="0">
                <a:solidFill>
                  <a:srgbClr val="003399"/>
                </a:solidFill>
              </a:rPr>
              <a:t> </a:t>
            </a:r>
            <a:r>
              <a:rPr lang="en-US" sz="2000" i="1" dirty="0" smtClean="0">
                <a:solidFill>
                  <a:srgbClr val="0000FF"/>
                </a:solidFill>
              </a:rPr>
              <a:t>:=</a:t>
            </a:r>
            <a:r>
              <a:rPr lang="en-US" sz="2000" b="1" dirty="0" smtClean="0">
                <a:solidFill>
                  <a:srgbClr val="003399"/>
                </a:solidFill>
              </a:rPr>
              <a:t> True</a:t>
            </a:r>
          </a:p>
          <a:p>
            <a:pPr lvl="0" defTabSz="360000">
              <a:lnSpc>
                <a:spcPct val="80000"/>
              </a:lnSpc>
              <a:tabLst>
                <a:tab pos="344488" algn="l"/>
                <a:tab pos="687388" algn="l"/>
                <a:tab pos="1031875" algn="l"/>
                <a:tab pos="1376363" algn="l"/>
                <a:tab pos="1711325" algn="l"/>
              </a:tabLst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retry</a:t>
            </a:r>
          </a:p>
          <a:p>
            <a:pPr lvl="0" defTabSz="360000">
              <a:lnSpc>
                <a:spcPct val="80000"/>
              </a:lnSpc>
              <a:tabLst>
                <a:tab pos="344488" algn="l"/>
                <a:tab pos="687388" algn="l"/>
                <a:tab pos="1031875" algn="l"/>
                <a:tab pos="1376363" algn="l"/>
                <a:tab pos="1711325" algn="l"/>
              </a:tabLst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     end</a:t>
            </a:r>
          </a:p>
          <a:p>
            <a:pPr lvl="0">
              <a:tabLst>
                <a:tab pos="344488" algn="l"/>
                <a:tab pos="687388" algn="l"/>
                <a:tab pos="1031875" algn="l"/>
                <a:tab pos="1376363" algn="l"/>
                <a:tab pos="1711325" algn="l"/>
              </a:tabLst>
            </a:pPr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  <a:endParaRPr lang="en-US" sz="2000" b="1" dirty="0" smtClean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48651" y="115888"/>
            <a:ext cx="8117522" cy="442912"/>
          </a:xfrm>
        </p:spPr>
        <p:txBody>
          <a:bodyPr/>
          <a:lstStyle/>
          <a:p>
            <a:r>
              <a:rPr lang="de-CH" b="1" dirty="0">
                <a:latin typeface="Arial Rounded MT Bold" pitchFamily="34" charset="0"/>
              </a:rPr>
              <a:t>Java: Exception Handling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307819" y="1113565"/>
            <a:ext cx="5042781" cy="4083124"/>
          </a:xfrm>
        </p:spPr>
        <p:txBody>
          <a:bodyPr/>
          <a:lstStyle/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public class Printer {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public print(int i) {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try { 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	throw new Exception() 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}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catch(Exception e) {   }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}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}</a:t>
            </a:r>
          </a:p>
          <a:p>
            <a:endParaRPr lang="de-CH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latin typeface="Arial Rounded MT Bold" pitchFamily="34" charset="0"/>
              </a:rPr>
              <a:t>Eiffel vs Java: Conditional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98449" y="1100138"/>
            <a:ext cx="4911725" cy="5422900"/>
          </a:xfrm>
        </p:spPr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class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i="1" dirty="0" smtClean="0">
                <a:solidFill>
                  <a:srgbClr val="0033CC"/>
                </a:solidFill>
              </a:rPr>
              <a:t>	</a:t>
            </a:r>
            <a:r>
              <a:rPr lang="en-US" sz="2000" i="1" dirty="0" smtClean="0">
                <a:solidFill>
                  <a:srgbClr val="0000FF"/>
                </a:solidFill>
              </a:rPr>
              <a:t>PRINTER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print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do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if True then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	…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       else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	…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   		    end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     	end</a:t>
            </a:r>
          </a:p>
          <a:p>
            <a:pPr lvl="0"/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endParaRPr lang="de-CH" sz="20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72012" y="1100138"/>
            <a:ext cx="4471987" cy="5422900"/>
          </a:xfrm>
        </p:spPr>
        <p:txBody>
          <a:bodyPr/>
          <a:lstStyle/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public class Printer {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public print() {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if (true) {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	...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} 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else {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	...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}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}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}</a:t>
            </a:r>
          </a:p>
          <a:p>
            <a:endParaRPr lang="de-CH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latin typeface="Arial Rounded MT Bold" pitchFamily="34" charset="0"/>
              </a:rPr>
              <a:t>Eiffel vs Java: Loop 1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98449" y="1100138"/>
            <a:ext cx="4911725" cy="5422900"/>
          </a:xfrm>
        </p:spPr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print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local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	</a:t>
            </a:r>
            <a:r>
              <a:rPr lang="en-US" sz="2000" i="1" dirty="0" err="1" smtClean="0">
                <a:solidFill>
                  <a:srgbClr val="0000FF"/>
                </a:solidFill>
              </a:rPr>
              <a:t>i</a:t>
            </a:r>
            <a:r>
              <a:rPr lang="en-US" sz="2000" i="1" dirty="0" smtClean="0">
                <a:solidFill>
                  <a:srgbClr val="0000FF"/>
                </a:solidFill>
              </a:rPr>
              <a:t>: INTEGER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do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from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	</a:t>
            </a:r>
            <a:r>
              <a:rPr lang="en-US" sz="2000" i="1" dirty="0" err="1" smtClean="0">
                <a:solidFill>
                  <a:srgbClr val="0000FF"/>
                </a:solidFill>
              </a:rPr>
              <a:t>i</a:t>
            </a:r>
            <a:r>
              <a:rPr lang="en-US" sz="2000" i="1" dirty="0" smtClean="0">
                <a:solidFill>
                  <a:srgbClr val="0000FF"/>
                </a:solidFill>
              </a:rPr>
              <a:t> := 1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until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	</a:t>
            </a:r>
            <a:r>
              <a:rPr lang="en-US" sz="2000" i="1" dirty="0" err="1" smtClean="0">
                <a:solidFill>
                  <a:srgbClr val="0000FF"/>
                </a:solidFill>
              </a:rPr>
              <a:t>i</a:t>
            </a:r>
            <a:r>
              <a:rPr lang="en-US" sz="2000" i="1" dirty="0" smtClean="0">
                <a:solidFill>
                  <a:srgbClr val="0000FF"/>
                </a:solidFill>
              </a:rPr>
              <a:t> &gt;= 10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loop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	…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	</a:t>
            </a:r>
            <a:r>
              <a:rPr lang="en-US" sz="2000" i="1" dirty="0" err="1" smtClean="0">
                <a:solidFill>
                  <a:srgbClr val="0000FF"/>
                </a:solidFill>
              </a:rPr>
              <a:t>i</a:t>
            </a:r>
            <a:r>
              <a:rPr lang="en-US" sz="2000" i="1" dirty="0" smtClean="0">
                <a:solidFill>
                  <a:srgbClr val="0000FF"/>
                </a:solidFill>
              </a:rPr>
              <a:t> := </a:t>
            </a:r>
            <a:r>
              <a:rPr lang="en-US" sz="2000" i="1" dirty="0" err="1" smtClean="0">
                <a:solidFill>
                  <a:srgbClr val="0000FF"/>
                </a:solidFill>
              </a:rPr>
              <a:t>i</a:t>
            </a:r>
            <a:r>
              <a:rPr lang="en-US" sz="2000" i="1" dirty="0" smtClean="0">
                <a:solidFill>
                  <a:srgbClr val="0000FF"/>
                </a:solidFill>
              </a:rPr>
              <a:t> + 1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end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     end</a:t>
            </a:r>
          </a:p>
          <a:p>
            <a:endParaRPr lang="de-CH" sz="20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72012" y="1100138"/>
            <a:ext cx="4471987" cy="5422900"/>
          </a:xfrm>
        </p:spPr>
        <p:txBody>
          <a:bodyPr/>
          <a:lstStyle/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public class Printer {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public print() {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for(int i=1;i&lt;10;i++) {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	...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} 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}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}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endParaRPr lang="de-CH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latin typeface="Arial Rounded MT Bold" pitchFamily="34" charset="0"/>
              </a:rPr>
              <a:t>Eiffel vs Java: Loop 2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98449" y="1100138"/>
            <a:ext cx="4911725" cy="5422900"/>
          </a:xfrm>
        </p:spPr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print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local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	</a:t>
            </a:r>
            <a:r>
              <a:rPr lang="en-US" sz="2000" i="1" dirty="0" err="1" smtClean="0">
                <a:solidFill>
                  <a:srgbClr val="0000FF"/>
                </a:solidFill>
              </a:rPr>
              <a:t>i</a:t>
            </a:r>
            <a:r>
              <a:rPr lang="en-US" sz="2000" i="1" dirty="0" smtClean="0">
                <a:solidFill>
                  <a:srgbClr val="0000FF"/>
                </a:solidFill>
              </a:rPr>
              <a:t>: INTEGER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do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from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	</a:t>
            </a:r>
            <a:r>
              <a:rPr lang="en-US" sz="2000" i="1" dirty="0" err="1" smtClean="0">
                <a:solidFill>
                  <a:srgbClr val="0000FF"/>
                </a:solidFill>
              </a:rPr>
              <a:t>i</a:t>
            </a:r>
            <a:r>
              <a:rPr lang="en-US" sz="2000" i="1" dirty="0" smtClean="0">
                <a:solidFill>
                  <a:srgbClr val="0000FF"/>
                </a:solidFill>
              </a:rPr>
              <a:t> := 1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until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	</a:t>
            </a:r>
            <a:r>
              <a:rPr lang="en-US" sz="2000" i="1" dirty="0" err="1" smtClean="0">
                <a:solidFill>
                  <a:srgbClr val="0000FF"/>
                </a:solidFill>
              </a:rPr>
              <a:t>i</a:t>
            </a:r>
            <a:r>
              <a:rPr lang="en-US" sz="2000" i="1" dirty="0" smtClean="0">
                <a:solidFill>
                  <a:srgbClr val="0000FF"/>
                </a:solidFill>
              </a:rPr>
              <a:t> &gt;= 10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loop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	</a:t>
            </a:r>
            <a:r>
              <a:rPr lang="en-US" sz="2000" i="1" dirty="0" err="1" smtClean="0">
                <a:solidFill>
                  <a:srgbClr val="0000FF"/>
                </a:solidFill>
              </a:rPr>
              <a:t>i</a:t>
            </a:r>
            <a:r>
              <a:rPr lang="en-US" sz="2000" i="1" dirty="0" smtClean="0">
                <a:solidFill>
                  <a:srgbClr val="0000FF"/>
                </a:solidFill>
              </a:rPr>
              <a:t> := </a:t>
            </a:r>
            <a:r>
              <a:rPr lang="en-US" sz="2000" i="1" dirty="0" err="1" smtClean="0">
                <a:solidFill>
                  <a:srgbClr val="0000FF"/>
                </a:solidFill>
              </a:rPr>
              <a:t>i</a:t>
            </a:r>
            <a:r>
              <a:rPr lang="en-US" sz="2000" i="1" dirty="0" smtClean="0">
                <a:solidFill>
                  <a:srgbClr val="0000FF"/>
                </a:solidFill>
              </a:rPr>
              <a:t> + 1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end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     end</a:t>
            </a:r>
          </a:p>
          <a:p>
            <a:endParaRPr lang="de-CH" sz="20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72012" y="1100138"/>
            <a:ext cx="4471987" cy="5422900"/>
          </a:xfrm>
        </p:spPr>
        <p:txBody>
          <a:bodyPr/>
          <a:lstStyle/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public class Printer {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public print() {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int i=1;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while(i&lt;10) {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	i++;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} 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}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}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endParaRPr lang="de-CH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latin typeface="Arial Rounded MT Bold" pitchFamily="34" charset="0"/>
              </a:rPr>
              <a:t>Eiffel vs Java: Loop 3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98449" y="823865"/>
            <a:ext cx="4911725" cy="5699173"/>
          </a:xfrm>
        </p:spPr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print_1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</a:t>
            </a:r>
            <a:r>
              <a:rPr lang="en-US" sz="2000" b="1" dirty="0" smtClean="0">
                <a:solidFill>
                  <a:srgbClr val="003399"/>
                </a:solidFill>
              </a:rPr>
              <a:t>do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from </a:t>
            </a:r>
            <a:r>
              <a:rPr lang="en-US" sz="2000" i="1" dirty="0" err="1" smtClean="0">
                <a:solidFill>
                  <a:srgbClr val="0000FF"/>
                </a:solidFill>
              </a:rPr>
              <a:t>list.start</a:t>
            </a: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until </a:t>
            </a:r>
            <a:r>
              <a:rPr lang="en-US" sz="2000" i="1" dirty="0" err="1" smtClean="0">
                <a:solidFill>
                  <a:srgbClr val="0000FF"/>
                </a:solidFill>
              </a:rPr>
              <a:t>list.after</a:t>
            </a: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loop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</a:t>
            </a:r>
            <a:r>
              <a:rPr lang="en-US" sz="2000" i="1" dirty="0" err="1" smtClean="0">
                <a:solidFill>
                  <a:srgbClr val="0000FF"/>
                </a:solidFill>
              </a:rPr>
              <a:t>list.item.print</a:t>
            </a: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</a:t>
            </a:r>
            <a:r>
              <a:rPr lang="en-US" sz="2000" i="1" dirty="0" err="1" smtClean="0">
                <a:solidFill>
                  <a:srgbClr val="0000FF"/>
                </a:solidFill>
              </a:rPr>
              <a:t>list.forth</a:t>
            </a: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end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    end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000" b="1" dirty="0" smtClean="0">
              <a:solidFill>
                <a:srgbClr val="003399"/>
              </a:solidFill>
            </a:endParaRPr>
          </a:p>
          <a:p>
            <a:pPr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print_2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   do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990000"/>
                </a:solidFill>
              </a:rPr>
              <a:t>		-- Enable “provisional syntax” in 		-- the project </a:t>
            </a:r>
            <a:r>
              <a:rPr lang="en-US" sz="2000" dirty="0" err="1" smtClean="0">
                <a:solidFill>
                  <a:srgbClr val="990000"/>
                </a:solidFill>
              </a:rPr>
              <a:t>properies</a:t>
            </a:r>
            <a:r>
              <a:rPr lang="en-US" sz="2000" dirty="0" smtClean="0">
                <a:solidFill>
                  <a:srgbClr val="990000"/>
                </a:solidFill>
              </a:rPr>
              <a:t> to 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990000"/>
                </a:solidFill>
              </a:rPr>
              <a:t>		-- use “across”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across </a:t>
            </a:r>
            <a:r>
              <a:rPr lang="en-US" sz="2000" i="1" dirty="0" smtClean="0">
                <a:solidFill>
                  <a:srgbClr val="0000FF"/>
                </a:solidFill>
              </a:rPr>
              <a:t>list</a:t>
            </a:r>
            <a:r>
              <a:rPr lang="en-US" sz="2000" b="1" dirty="0" smtClean="0">
                <a:solidFill>
                  <a:srgbClr val="003399"/>
                </a:solidFill>
              </a:rPr>
              <a:t> as </a:t>
            </a:r>
            <a:r>
              <a:rPr lang="en-US" sz="2000" i="1" dirty="0" smtClean="0">
                <a:solidFill>
                  <a:srgbClr val="0000FF"/>
                </a:solidFill>
              </a:rPr>
              <a:t>e</a:t>
            </a:r>
            <a:r>
              <a:rPr lang="en-US" sz="2000" b="1" dirty="0" smtClean="0">
                <a:solidFill>
                  <a:srgbClr val="003399"/>
                </a:solidFill>
              </a:rPr>
              <a:t> loop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    </a:t>
            </a:r>
            <a:r>
              <a:rPr lang="en-US" sz="2000" i="1" dirty="0" err="1" smtClean="0">
                <a:solidFill>
                  <a:srgbClr val="0000FF"/>
                </a:solidFill>
              </a:rPr>
              <a:t>e.item.print</a:t>
            </a: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end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end</a:t>
            </a:r>
          </a:p>
          <a:p>
            <a:endParaRPr lang="de-CH" sz="20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151822" y="760491"/>
            <a:ext cx="3666230" cy="5762547"/>
          </a:xfrm>
        </p:spPr>
        <p:txBody>
          <a:bodyPr/>
          <a:lstStyle/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public class Printer {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public print() {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for(Element e: list) {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	e.print();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} 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}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}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endParaRPr lang="de-CH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Eiffel</a:t>
            </a:r>
            <a:r>
              <a:rPr lang="de-CH" dirty="0" smtClean="0"/>
              <a:t> Naming: Classes</a:t>
            </a:r>
            <a:endParaRPr lang="de-CH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CH" dirty="0" smtClean="0"/>
              <a:t>Full words, no abbreviations (with some exceptions)</a:t>
            </a:r>
          </a:p>
          <a:p>
            <a:pPr>
              <a:buFont typeface="Wingdings" pitchFamily="2" charset="2"/>
              <a:buChar char="Ø"/>
            </a:pPr>
            <a:endParaRPr lang="de-CH" dirty="0" smtClean="0"/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Classes have global namespace</a:t>
            </a:r>
          </a:p>
          <a:p>
            <a:pPr lvl="1"/>
            <a:r>
              <a:rPr lang="de-CH" dirty="0" smtClean="0"/>
              <a:t>Name </a:t>
            </a:r>
            <a:r>
              <a:rPr lang="de-CH" dirty="0" err="1" smtClean="0"/>
              <a:t>clashes</a:t>
            </a:r>
            <a:r>
              <a:rPr lang="de-CH" dirty="0" smtClean="0"/>
              <a:t> </a:t>
            </a:r>
            <a:r>
              <a:rPr lang="de-CH" dirty="0" err="1" smtClean="0"/>
              <a:t>may</a:t>
            </a:r>
            <a:r>
              <a:rPr lang="de-CH" dirty="0" smtClean="0"/>
              <a:t> </a:t>
            </a:r>
            <a:r>
              <a:rPr lang="de-CH" dirty="0" err="1" smtClean="0"/>
              <a:t>arise</a:t>
            </a:r>
            <a:endParaRPr lang="de-CH" dirty="0" smtClean="0"/>
          </a:p>
          <a:p>
            <a:pPr>
              <a:buFont typeface="Wingdings" pitchFamily="2" charset="2"/>
              <a:buChar char="Ø"/>
            </a:pPr>
            <a:endParaRPr lang="de-CH" dirty="0" smtClean="0"/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Usually, classes are prefixed with a library prefix</a:t>
            </a:r>
          </a:p>
          <a:p>
            <a:pPr lvl="1"/>
            <a:r>
              <a:rPr lang="de-CH" dirty="0" smtClean="0"/>
              <a:t>Traffic: TRAFFIC_</a:t>
            </a:r>
          </a:p>
          <a:p>
            <a:pPr lvl="1"/>
            <a:r>
              <a:rPr lang="de-CH" dirty="0" smtClean="0"/>
              <a:t>EiffelVision2: EV_</a:t>
            </a:r>
          </a:p>
          <a:p>
            <a:pPr lvl="1"/>
            <a:r>
              <a:rPr lang="de-CH" dirty="0" smtClean="0"/>
              <a:t>Base is not prefixed</a:t>
            </a:r>
          </a:p>
          <a:p>
            <a:endParaRPr lang="de-C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Outline</a:t>
            </a:r>
            <a:endParaRPr lang="de-CH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CH" dirty="0" smtClean="0"/>
              <a:t>Syntax comparison: Eiffel vs Java</a:t>
            </a:r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Naming in Eiffel</a:t>
            </a:r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Feature comments: Less is better (sometimes...)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Eiffel Naming: Features</a:t>
            </a:r>
            <a:endParaRPr lang="de-CH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CH" dirty="0" smtClean="0"/>
              <a:t>Full words, no abbreviations (with some exceptions)</a:t>
            </a:r>
          </a:p>
          <a:p>
            <a:pPr>
              <a:buFont typeface="Wingdings" pitchFamily="2" charset="2"/>
              <a:buChar char="Ø"/>
            </a:pPr>
            <a:endParaRPr lang="de-CH" dirty="0" smtClean="0"/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Features have namespace per class hierarchy</a:t>
            </a:r>
          </a:p>
          <a:p>
            <a:pPr lvl="1"/>
            <a:r>
              <a:rPr lang="de-CH" dirty="0" smtClean="0"/>
              <a:t>Introducing features in </a:t>
            </a:r>
            <a:r>
              <a:rPr lang="de-CH" dirty="0" err="1" smtClean="0"/>
              <a:t>parent</a:t>
            </a:r>
            <a:r>
              <a:rPr lang="de-CH" dirty="0" smtClean="0"/>
              <a:t> </a:t>
            </a:r>
            <a:r>
              <a:rPr lang="de-CH" dirty="0" err="1" smtClean="0"/>
              <a:t>classes</a:t>
            </a:r>
            <a:r>
              <a:rPr lang="de-CH" dirty="0" smtClean="0"/>
              <a:t> 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cause</a:t>
            </a:r>
            <a:r>
              <a:rPr lang="de-CH" dirty="0" smtClean="0"/>
              <a:t> </a:t>
            </a:r>
            <a:r>
              <a:rPr lang="de-CH" dirty="0" err="1" smtClean="0"/>
              <a:t>clashes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features from descendants</a:t>
            </a:r>
          </a:p>
          <a:p>
            <a:endParaRPr lang="de-C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Eiffel Naming: Locals  / Arguments</a:t>
            </a:r>
            <a:endParaRPr lang="de-CH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CH" dirty="0" smtClean="0"/>
              <a:t>Locals and arguments share namespace with features</a:t>
            </a:r>
          </a:p>
          <a:p>
            <a:pPr lvl="1"/>
            <a:r>
              <a:rPr lang="de-CH" dirty="0" smtClean="0"/>
              <a:t>Name clashes arise when a feature is introduced,</a:t>
            </a:r>
            <a:br>
              <a:rPr lang="de-CH" dirty="0" smtClean="0"/>
            </a:br>
            <a:r>
              <a:rPr lang="de-CH" dirty="0" smtClean="0"/>
              <a:t>which has the same name as a local (even in parent)</a:t>
            </a:r>
          </a:p>
          <a:p>
            <a:pPr>
              <a:buFont typeface="Wingdings" pitchFamily="2" charset="2"/>
              <a:buChar char="Ø"/>
            </a:pPr>
            <a:endParaRPr lang="de-CH" dirty="0" smtClean="0"/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To prevent name clashes:</a:t>
            </a:r>
          </a:p>
          <a:p>
            <a:pPr lvl="1"/>
            <a:r>
              <a:rPr lang="de-CH" dirty="0" smtClean="0"/>
              <a:t>Locals are prefixed with </a:t>
            </a:r>
            <a:r>
              <a:rPr lang="de-CH" sz="2800" b="1" dirty="0" smtClean="0">
                <a:solidFill>
                  <a:srgbClr val="003399"/>
                </a:solidFill>
              </a:rPr>
              <a:t>l_</a:t>
            </a:r>
          </a:p>
          <a:p>
            <a:pPr lvl="1"/>
            <a:r>
              <a:rPr lang="de-CH" dirty="0" smtClean="0">
                <a:ea typeface="+mn-ea"/>
              </a:rPr>
              <a:t>Some exceptions like “i“ exist</a:t>
            </a:r>
            <a:endParaRPr lang="de-CH" sz="2800" b="1" dirty="0" smtClean="0">
              <a:solidFill>
                <a:srgbClr val="003399"/>
              </a:solidFill>
            </a:endParaRPr>
          </a:p>
          <a:p>
            <a:pPr lvl="1"/>
            <a:r>
              <a:rPr lang="de-CH" dirty="0" smtClean="0"/>
              <a:t>Arguments are prefixed with </a:t>
            </a:r>
            <a:r>
              <a:rPr lang="de-CH" sz="2800" b="1" dirty="0" smtClean="0">
                <a:solidFill>
                  <a:srgbClr val="003399"/>
                </a:solidFill>
              </a:rPr>
              <a:t>a_</a:t>
            </a:r>
          </a:p>
          <a:p>
            <a:endParaRPr lang="de-C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Feature comments: Version 1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tangent_ from (</a:t>
            </a:r>
            <a:r>
              <a:rPr lang="en-US" sz="2000" dirty="0" err="1" smtClean="0"/>
              <a:t>a_point</a:t>
            </a:r>
            <a:r>
              <a:rPr lang="en-US" sz="2000" dirty="0" smtClean="0"/>
              <a:t>: POINT): LINE</a:t>
            </a:r>
          </a:p>
          <a:p>
            <a:r>
              <a:rPr lang="en-US" sz="2000" dirty="0" smtClean="0"/>
              <a:t>        </a:t>
            </a:r>
            <a:r>
              <a:rPr lang="en-US" sz="2000" dirty="0" smtClean="0">
                <a:solidFill>
                  <a:srgbClr val="990000"/>
                </a:solidFill>
              </a:rPr>
              <a:t>-- Return the tangent line to the current circle</a:t>
            </a:r>
          </a:p>
          <a:p>
            <a:r>
              <a:rPr lang="en-US" sz="2000" dirty="0" smtClean="0">
                <a:solidFill>
                  <a:srgbClr val="990000"/>
                </a:solidFill>
              </a:rPr>
              <a:t>        -- going through the point `</a:t>
            </a:r>
            <a:r>
              <a:rPr lang="en-US" sz="2000" dirty="0" err="1" smtClean="0">
                <a:solidFill>
                  <a:srgbClr val="0070C0"/>
                </a:solidFill>
              </a:rPr>
              <a:t>a_point</a:t>
            </a:r>
            <a:r>
              <a:rPr lang="en-US" sz="2000" dirty="0" smtClean="0">
                <a:solidFill>
                  <a:srgbClr val="990000"/>
                </a:solidFill>
              </a:rPr>
              <a:t>’, if the point </a:t>
            </a:r>
          </a:p>
          <a:p>
            <a:r>
              <a:rPr lang="en-US" sz="2000" dirty="0" smtClean="0">
                <a:solidFill>
                  <a:srgbClr val="990000"/>
                </a:solidFill>
              </a:rPr>
              <a:t>        -- is outside of the current circle.</a:t>
            </a:r>
          </a:p>
          <a:p>
            <a:r>
              <a:rPr lang="en-US" sz="2000" dirty="0" smtClean="0"/>
              <a:t>    </a:t>
            </a:r>
            <a:r>
              <a:rPr lang="en-US" b="1" dirty="0" smtClean="0">
                <a:solidFill>
                  <a:srgbClr val="003399"/>
                </a:solidFill>
              </a:rPr>
              <a:t>require</a:t>
            </a:r>
          </a:p>
          <a:p>
            <a:r>
              <a:rPr lang="en-US" sz="2000" dirty="0" smtClean="0"/>
              <a:t>        </a:t>
            </a:r>
            <a:r>
              <a:rPr lang="en-US" sz="2000" dirty="0" err="1" smtClean="0"/>
              <a:t>outside_circle</a:t>
            </a:r>
            <a:r>
              <a:rPr lang="en-US" sz="2000" dirty="0" smtClean="0"/>
              <a:t>: not has (</a:t>
            </a:r>
            <a:r>
              <a:rPr lang="en-US" sz="2000" dirty="0" err="1" smtClean="0"/>
              <a:t>a_point</a:t>
            </a:r>
            <a:r>
              <a:rPr lang="en-US" sz="2000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Example from http://dev.eiffel.com/Style_Guidelines</a:t>
            </a:r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Feature comments: Version 2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tangent_ from (</a:t>
            </a:r>
            <a:r>
              <a:rPr lang="en-US" sz="2000" dirty="0" err="1" smtClean="0"/>
              <a:t>a_point</a:t>
            </a:r>
            <a:r>
              <a:rPr lang="en-US" sz="2000" dirty="0" smtClean="0"/>
              <a:t> : POINT): LINE</a:t>
            </a:r>
          </a:p>
          <a:p>
            <a:r>
              <a:rPr lang="en-US" sz="2000" dirty="0" smtClean="0"/>
              <a:t>        </a:t>
            </a:r>
            <a:r>
              <a:rPr lang="en-US" sz="2000" dirty="0" smtClean="0">
                <a:solidFill>
                  <a:srgbClr val="990000"/>
                </a:solidFill>
              </a:rPr>
              <a:t>-- The tangent line to the current circle</a:t>
            </a:r>
          </a:p>
          <a:p>
            <a:r>
              <a:rPr lang="en-US" sz="2000" dirty="0" smtClean="0">
                <a:solidFill>
                  <a:srgbClr val="990000"/>
                </a:solidFill>
              </a:rPr>
              <a:t>        -- going through the point `</a:t>
            </a:r>
            <a:r>
              <a:rPr lang="en-US" sz="2000" dirty="0" err="1" smtClean="0">
                <a:solidFill>
                  <a:srgbClr val="0070C0"/>
                </a:solidFill>
              </a:rPr>
              <a:t>a_point</a:t>
            </a:r>
            <a:r>
              <a:rPr lang="en-US" sz="2000" dirty="0" smtClean="0">
                <a:solidFill>
                  <a:srgbClr val="990000"/>
                </a:solidFill>
              </a:rPr>
              <a:t>’, if the point </a:t>
            </a:r>
          </a:p>
          <a:p>
            <a:r>
              <a:rPr lang="en-US" sz="2000" dirty="0" smtClean="0">
                <a:solidFill>
                  <a:srgbClr val="990000"/>
                </a:solidFill>
              </a:rPr>
              <a:t>        -- is outside of the current circle.</a:t>
            </a:r>
          </a:p>
          <a:p>
            <a:r>
              <a:rPr lang="en-US" sz="2000" dirty="0" smtClean="0"/>
              <a:t>    </a:t>
            </a:r>
            <a:r>
              <a:rPr lang="en-US" b="1" dirty="0" smtClean="0">
                <a:solidFill>
                  <a:srgbClr val="003399"/>
                </a:solidFill>
              </a:rPr>
              <a:t>require</a:t>
            </a:r>
          </a:p>
          <a:p>
            <a:r>
              <a:rPr lang="en-US" sz="2000" dirty="0" smtClean="0"/>
              <a:t>        </a:t>
            </a:r>
            <a:r>
              <a:rPr lang="en-US" sz="2000" dirty="0" err="1" smtClean="0"/>
              <a:t>outside_circle</a:t>
            </a:r>
            <a:r>
              <a:rPr lang="en-US" sz="2000" dirty="0" smtClean="0"/>
              <a:t>: not has (</a:t>
            </a:r>
            <a:r>
              <a:rPr lang="en-US" sz="2000" dirty="0" err="1" smtClean="0"/>
              <a:t>a_point</a:t>
            </a:r>
            <a:r>
              <a:rPr lang="en-US" sz="2000" dirty="0" smtClean="0"/>
              <a:t>)</a:t>
            </a:r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Feature comments: Version 3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tangent_ from (</a:t>
            </a:r>
            <a:r>
              <a:rPr lang="en-US" sz="2000" dirty="0" err="1" smtClean="0"/>
              <a:t>a_point</a:t>
            </a:r>
            <a:r>
              <a:rPr lang="en-US" sz="2000" dirty="0" smtClean="0"/>
              <a:t> : POINT): LINE</a:t>
            </a:r>
          </a:p>
          <a:p>
            <a:r>
              <a:rPr lang="en-US" sz="2000" dirty="0" smtClean="0"/>
              <a:t>        </a:t>
            </a:r>
            <a:r>
              <a:rPr lang="en-US" sz="2000" dirty="0" smtClean="0">
                <a:solidFill>
                  <a:srgbClr val="990000"/>
                </a:solidFill>
              </a:rPr>
              <a:t>-- Tangent line to current circle from point `</a:t>
            </a:r>
            <a:r>
              <a:rPr lang="en-US" sz="2000" dirty="0" err="1" smtClean="0">
                <a:solidFill>
                  <a:srgbClr val="0070C0"/>
                </a:solidFill>
              </a:rPr>
              <a:t>a_point</a:t>
            </a:r>
            <a:r>
              <a:rPr lang="en-US" sz="2000" dirty="0" smtClean="0">
                <a:solidFill>
                  <a:srgbClr val="990000"/>
                </a:solidFill>
              </a:rPr>
              <a:t>’</a:t>
            </a:r>
          </a:p>
          <a:p>
            <a:r>
              <a:rPr lang="en-US" sz="2000" dirty="0" smtClean="0">
                <a:solidFill>
                  <a:srgbClr val="990000"/>
                </a:solidFill>
              </a:rPr>
              <a:t>        -- if the point is outside of the current circle.</a:t>
            </a:r>
          </a:p>
          <a:p>
            <a:r>
              <a:rPr lang="en-US" sz="2000" dirty="0" smtClean="0"/>
              <a:t>    </a:t>
            </a:r>
            <a:r>
              <a:rPr lang="en-US" b="1" dirty="0" smtClean="0">
                <a:solidFill>
                  <a:srgbClr val="003399"/>
                </a:solidFill>
              </a:rPr>
              <a:t>require</a:t>
            </a:r>
          </a:p>
          <a:p>
            <a:r>
              <a:rPr lang="en-US" sz="2000" dirty="0" smtClean="0"/>
              <a:t>        </a:t>
            </a:r>
            <a:r>
              <a:rPr lang="en-US" sz="2000" dirty="0" err="1" smtClean="0"/>
              <a:t>outside_circle</a:t>
            </a:r>
            <a:r>
              <a:rPr lang="en-US" sz="2000" dirty="0" smtClean="0"/>
              <a:t>: not has (</a:t>
            </a:r>
            <a:r>
              <a:rPr lang="en-US" sz="2000" dirty="0" err="1" smtClean="0"/>
              <a:t>a_point</a:t>
            </a:r>
            <a:r>
              <a:rPr lang="en-US" sz="2000" dirty="0" smtClean="0"/>
              <a:t>)</a:t>
            </a:r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Feature comments: Version 4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tangent_ from (</a:t>
            </a:r>
            <a:r>
              <a:rPr lang="en-US" sz="2000" dirty="0" err="1" smtClean="0"/>
              <a:t>a_point</a:t>
            </a:r>
            <a:r>
              <a:rPr lang="en-US" sz="2000" dirty="0" smtClean="0"/>
              <a:t> : POINT): LINE</a:t>
            </a:r>
          </a:p>
          <a:p>
            <a:r>
              <a:rPr lang="en-US" sz="2000" dirty="0" smtClean="0"/>
              <a:t>        </a:t>
            </a:r>
            <a:r>
              <a:rPr lang="en-US" sz="2000" dirty="0" smtClean="0">
                <a:solidFill>
                  <a:srgbClr val="990000"/>
                </a:solidFill>
              </a:rPr>
              <a:t>-- Tangent line to current circle from point `</a:t>
            </a:r>
            <a:r>
              <a:rPr lang="en-US" sz="2000" dirty="0" err="1" smtClean="0">
                <a:solidFill>
                  <a:srgbClr val="0070C0"/>
                </a:solidFill>
              </a:rPr>
              <a:t>a_point</a:t>
            </a:r>
            <a:r>
              <a:rPr lang="en-US" sz="2000" dirty="0" smtClean="0">
                <a:solidFill>
                  <a:srgbClr val="990000"/>
                </a:solidFill>
              </a:rPr>
              <a:t>’.</a:t>
            </a:r>
          </a:p>
          <a:p>
            <a:r>
              <a:rPr lang="en-US" sz="2000" dirty="0" smtClean="0"/>
              <a:t>    </a:t>
            </a:r>
            <a:r>
              <a:rPr lang="en-US" b="1" dirty="0" smtClean="0">
                <a:solidFill>
                  <a:srgbClr val="003399"/>
                </a:solidFill>
              </a:rPr>
              <a:t>require</a:t>
            </a:r>
          </a:p>
          <a:p>
            <a:r>
              <a:rPr lang="en-US" sz="2000" dirty="0" smtClean="0"/>
              <a:t>        </a:t>
            </a:r>
            <a:r>
              <a:rPr lang="en-US" sz="2000" dirty="0" err="1" smtClean="0"/>
              <a:t>outside_circle</a:t>
            </a:r>
            <a:r>
              <a:rPr lang="en-US" sz="2000" dirty="0" smtClean="0"/>
              <a:t>: not has (</a:t>
            </a:r>
            <a:r>
              <a:rPr lang="en-US" sz="2000" dirty="0" err="1" smtClean="0"/>
              <a:t>a_point</a:t>
            </a:r>
            <a:r>
              <a:rPr lang="en-US" sz="2000" dirty="0" smtClean="0"/>
              <a:t>)</a:t>
            </a:r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Feature comments: Final version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tangent_ from (</a:t>
            </a:r>
            <a:r>
              <a:rPr lang="en-US" sz="2000" dirty="0" err="1" smtClean="0"/>
              <a:t>a_point</a:t>
            </a:r>
            <a:r>
              <a:rPr lang="en-US" sz="2000" dirty="0" smtClean="0"/>
              <a:t> : POINT): LINE</a:t>
            </a:r>
          </a:p>
          <a:p>
            <a:r>
              <a:rPr lang="en-US" sz="2000" dirty="0" smtClean="0"/>
              <a:t>        </a:t>
            </a:r>
            <a:r>
              <a:rPr lang="en-US" sz="2000" dirty="0" smtClean="0">
                <a:solidFill>
                  <a:srgbClr val="990000"/>
                </a:solidFill>
              </a:rPr>
              <a:t>-- Tangent from `</a:t>
            </a:r>
            <a:r>
              <a:rPr lang="en-US" sz="2000" dirty="0" err="1" smtClean="0">
                <a:solidFill>
                  <a:srgbClr val="0070C0"/>
                </a:solidFill>
              </a:rPr>
              <a:t>a_point</a:t>
            </a:r>
            <a:r>
              <a:rPr lang="en-US" sz="2000" dirty="0" smtClean="0">
                <a:solidFill>
                  <a:srgbClr val="990000"/>
                </a:solidFill>
              </a:rPr>
              <a:t>’.</a:t>
            </a:r>
          </a:p>
          <a:p>
            <a:r>
              <a:rPr lang="en-US" sz="2000" dirty="0" smtClean="0"/>
              <a:t>    </a:t>
            </a:r>
            <a:r>
              <a:rPr lang="en-US" b="1" dirty="0" smtClean="0">
                <a:solidFill>
                  <a:srgbClr val="003399"/>
                </a:solidFill>
              </a:rPr>
              <a:t>require</a:t>
            </a:r>
          </a:p>
          <a:p>
            <a:r>
              <a:rPr lang="en-US" sz="2000" dirty="0" smtClean="0"/>
              <a:t>        </a:t>
            </a:r>
            <a:r>
              <a:rPr lang="en-US" sz="2000" dirty="0" err="1" smtClean="0"/>
              <a:t>outside_circle</a:t>
            </a:r>
            <a:r>
              <a:rPr lang="en-US" sz="2000" dirty="0" smtClean="0"/>
              <a:t>: not has (</a:t>
            </a:r>
            <a:r>
              <a:rPr lang="en-US" sz="2000" dirty="0" err="1" smtClean="0"/>
              <a:t>a_point</a:t>
            </a:r>
            <a:r>
              <a:rPr lang="en-US" sz="2000" dirty="0" smtClean="0"/>
              <a:t>)</a:t>
            </a:r>
          </a:p>
          <a:p>
            <a:endParaRPr lang="en-US" dirty="0" smtClean="0"/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Feature comments: More information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tangent_ from (</a:t>
            </a:r>
            <a:r>
              <a:rPr lang="en-US" sz="2000" dirty="0" err="1" smtClean="0"/>
              <a:t>a_point</a:t>
            </a:r>
            <a:r>
              <a:rPr lang="en-US" sz="2000" dirty="0" smtClean="0"/>
              <a:t> : POINT): LINE</a:t>
            </a:r>
          </a:p>
          <a:p>
            <a:r>
              <a:rPr lang="en-US" sz="2000" dirty="0" smtClean="0"/>
              <a:t>        </a:t>
            </a:r>
            <a:r>
              <a:rPr lang="en-US" sz="2000" dirty="0" smtClean="0">
                <a:solidFill>
                  <a:srgbClr val="990000"/>
                </a:solidFill>
              </a:rPr>
              <a:t>-- Tangent from `</a:t>
            </a:r>
            <a:r>
              <a:rPr lang="en-US" sz="2000" dirty="0" err="1" smtClean="0">
                <a:solidFill>
                  <a:srgbClr val="0070C0"/>
                </a:solidFill>
              </a:rPr>
              <a:t>a_point</a:t>
            </a:r>
            <a:r>
              <a:rPr lang="en-US" sz="2000" dirty="0" smtClean="0">
                <a:solidFill>
                  <a:srgbClr val="990000"/>
                </a:solidFill>
              </a:rPr>
              <a:t>’.</a:t>
            </a:r>
          </a:p>
          <a:p>
            <a:r>
              <a:rPr lang="en-US" sz="2000" dirty="0" smtClean="0"/>
              <a:t>        </a:t>
            </a:r>
            <a:r>
              <a:rPr lang="en-US" sz="2000" dirty="0" smtClean="0">
                <a:solidFill>
                  <a:srgbClr val="990000"/>
                </a:solidFill>
              </a:rPr>
              <a:t>-- </a:t>
            </a:r>
          </a:p>
          <a:p>
            <a:r>
              <a:rPr lang="en-US" sz="2000" dirty="0" smtClean="0"/>
              <a:t>        </a:t>
            </a:r>
            <a:r>
              <a:rPr lang="en-US" sz="2000" dirty="0" smtClean="0">
                <a:solidFill>
                  <a:srgbClr val="990000"/>
                </a:solidFill>
              </a:rPr>
              <a:t>-- `</a:t>
            </a:r>
            <a:r>
              <a:rPr lang="en-US" sz="2000" dirty="0" err="1" smtClean="0">
                <a:solidFill>
                  <a:srgbClr val="0070C0"/>
                </a:solidFill>
              </a:rPr>
              <a:t>a_point</a:t>
            </a:r>
            <a:r>
              <a:rPr lang="en-US" sz="2000" dirty="0" smtClean="0">
                <a:solidFill>
                  <a:srgbClr val="990000"/>
                </a:solidFill>
              </a:rPr>
              <a:t>’: The point from …</a:t>
            </a:r>
          </a:p>
          <a:p>
            <a:r>
              <a:rPr lang="en-US" sz="2000" dirty="0" smtClean="0">
                <a:solidFill>
                  <a:srgbClr val="990000"/>
                </a:solidFill>
              </a:rPr>
              <a:t>        -- `</a:t>
            </a:r>
            <a:r>
              <a:rPr lang="en-US" sz="2000" dirty="0" smtClean="0">
                <a:solidFill>
                  <a:srgbClr val="0070C0"/>
                </a:solidFill>
              </a:rPr>
              <a:t>Result</a:t>
            </a:r>
            <a:r>
              <a:rPr lang="en-US" sz="2000" dirty="0" smtClean="0">
                <a:solidFill>
                  <a:srgbClr val="990000"/>
                </a:solidFill>
              </a:rPr>
              <a:t>’: The tangent line …</a:t>
            </a:r>
          </a:p>
          <a:p>
            <a:r>
              <a:rPr lang="en-US" sz="2000" dirty="0" smtClean="0">
                <a:solidFill>
                  <a:srgbClr val="990000"/>
                </a:solidFill>
              </a:rPr>
              <a:t>        --</a:t>
            </a:r>
          </a:p>
          <a:p>
            <a:r>
              <a:rPr lang="en-US" sz="2000" dirty="0" smtClean="0">
                <a:solidFill>
                  <a:srgbClr val="990000"/>
                </a:solidFill>
              </a:rPr>
              <a:t>        -- The tangent is calculated using the </a:t>
            </a:r>
          </a:p>
          <a:p>
            <a:r>
              <a:rPr lang="en-US" sz="2000" dirty="0" smtClean="0">
                <a:solidFill>
                  <a:srgbClr val="990000"/>
                </a:solidFill>
              </a:rPr>
              <a:t>        -- following algorithm:</a:t>
            </a:r>
          </a:p>
          <a:p>
            <a:r>
              <a:rPr lang="en-US" sz="2000" dirty="0" smtClean="0">
                <a:solidFill>
                  <a:srgbClr val="990000"/>
                </a:solidFill>
              </a:rPr>
              <a:t>        --  …</a:t>
            </a:r>
          </a:p>
          <a:p>
            <a:r>
              <a:rPr lang="en-US" b="1" dirty="0" smtClean="0">
                <a:solidFill>
                  <a:srgbClr val="990000"/>
                </a:solidFill>
              </a:rPr>
              <a:t>  </a:t>
            </a:r>
            <a:r>
              <a:rPr lang="en-US" b="1" dirty="0" smtClean="0">
                <a:solidFill>
                  <a:srgbClr val="003399"/>
                </a:solidFill>
              </a:rPr>
              <a:t>require</a:t>
            </a:r>
          </a:p>
          <a:p>
            <a:r>
              <a:rPr lang="en-US" sz="2000" dirty="0" smtClean="0"/>
              <a:t>        </a:t>
            </a:r>
            <a:r>
              <a:rPr lang="en-US" sz="2000" dirty="0" err="1" smtClean="0"/>
              <a:t>outside_circle</a:t>
            </a:r>
            <a:r>
              <a:rPr lang="en-US" sz="2000" dirty="0" smtClean="0"/>
              <a:t>: not has (</a:t>
            </a:r>
            <a:r>
              <a:rPr lang="en-US" sz="2000" dirty="0" err="1" smtClean="0"/>
              <a:t>a_point</a:t>
            </a:r>
            <a:r>
              <a:rPr lang="en-US" sz="2000" dirty="0" smtClean="0"/>
              <a:t>)</a:t>
            </a:r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Feature comments: Inherited comments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tangent_ from (</a:t>
            </a:r>
            <a:r>
              <a:rPr lang="en-US" sz="2000" dirty="0" err="1" smtClean="0"/>
              <a:t>a_point</a:t>
            </a:r>
            <a:r>
              <a:rPr lang="en-US" sz="2000" dirty="0" smtClean="0"/>
              <a:t> : POINT): LINE</a:t>
            </a:r>
          </a:p>
          <a:p>
            <a:r>
              <a:rPr lang="en-US" sz="2000" dirty="0" smtClean="0"/>
              <a:t>        </a:t>
            </a:r>
            <a:r>
              <a:rPr lang="en-US" sz="2000" dirty="0" smtClean="0">
                <a:solidFill>
                  <a:srgbClr val="990000"/>
                </a:solidFill>
              </a:rPr>
              <a:t>-- &lt;Precursor&gt;</a:t>
            </a:r>
          </a:p>
          <a:p>
            <a:r>
              <a:rPr lang="en-US" sz="2000" dirty="0" smtClean="0"/>
              <a:t>    </a:t>
            </a:r>
            <a:r>
              <a:rPr lang="en-US" b="1" dirty="0" smtClean="0">
                <a:solidFill>
                  <a:srgbClr val="003399"/>
                </a:solidFill>
              </a:rPr>
              <a:t>require</a:t>
            </a:r>
          </a:p>
          <a:p>
            <a:r>
              <a:rPr lang="en-US" sz="2000" dirty="0" smtClean="0"/>
              <a:t>        </a:t>
            </a:r>
            <a:r>
              <a:rPr lang="en-US" sz="2000" dirty="0" err="1" smtClean="0"/>
              <a:t>outside_circle</a:t>
            </a:r>
            <a:r>
              <a:rPr lang="en-US" sz="2000" dirty="0" smtClean="0"/>
              <a:t>: not has (</a:t>
            </a:r>
            <a:r>
              <a:rPr lang="en-US" sz="2000" dirty="0" err="1" smtClean="0"/>
              <a:t>a_point</a:t>
            </a:r>
            <a:r>
              <a:rPr lang="en-US" sz="2000" dirty="0" smtClean="0"/>
              <a:t>)</a:t>
            </a:r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latin typeface="Arial Rounded MT Bold" pitchFamily="34" charset="0"/>
              </a:rPr>
              <a:t>Eiffel vs Java: Class declaration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class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CC"/>
                </a:solidFill>
              </a:rPr>
              <a:t>     </a:t>
            </a:r>
            <a:r>
              <a:rPr lang="en-US" sz="2000" i="1" dirty="0" smtClean="0">
                <a:solidFill>
                  <a:srgbClr val="0000FF"/>
                </a:solidFill>
              </a:rPr>
              <a:t>ACCOUNT</a:t>
            </a:r>
          </a:p>
          <a:p>
            <a:pPr lvl="0"/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endParaRPr lang="de-CH" sz="20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CH" sz="2000" dirty="0" smtClean="0">
                <a:solidFill>
                  <a:schemeClr val="tx1"/>
                </a:solidFill>
              </a:rPr>
              <a:t>class Account {</a:t>
            </a:r>
          </a:p>
          <a:p>
            <a:endParaRPr lang="de-CH" sz="2000" dirty="0" smtClean="0">
              <a:solidFill>
                <a:schemeClr val="tx1"/>
              </a:solidFill>
            </a:endParaRPr>
          </a:p>
          <a:p>
            <a:r>
              <a:rPr lang="de-CH" sz="2000" dirty="0" smtClean="0">
                <a:solidFill>
                  <a:schemeClr val="tx1"/>
                </a:solidFill>
              </a:rPr>
              <a:t>}</a:t>
            </a:r>
          </a:p>
          <a:p>
            <a:endParaRPr lang="de-CH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latin typeface="Arial Rounded MT Bold" pitchFamily="34" charset="0"/>
              </a:rPr>
              <a:t>Eiffel vs Java: </a:t>
            </a:r>
            <a:r>
              <a:rPr lang="de-CH" b="1" dirty="0" err="1">
                <a:latin typeface="Arial Rounded MT Bold" pitchFamily="34" charset="0"/>
              </a:rPr>
              <a:t>inheritance</a:t>
            </a:r>
            <a:endParaRPr lang="de-CH" b="1" dirty="0">
              <a:latin typeface="Arial Rounded MT Bold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class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CC"/>
                </a:solidFill>
              </a:rPr>
              <a:t>     </a:t>
            </a:r>
            <a:r>
              <a:rPr lang="en-US" sz="2000" i="1" dirty="0" smtClean="0">
                <a:solidFill>
                  <a:srgbClr val="0000FF"/>
                </a:solidFill>
              </a:rPr>
              <a:t>ACCOUNT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inherit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CC"/>
                </a:solidFill>
              </a:rPr>
              <a:t>     </a:t>
            </a:r>
            <a:r>
              <a:rPr lang="en-US" sz="2000" i="1" dirty="0" smtClean="0">
                <a:solidFill>
                  <a:srgbClr val="0000FF"/>
                </a:solidFill>
              </a:rPr>
              <a:t>ANY</a:t>
            </a:r>
          </a:p>
          <a:p>
            <a:pPr lvl="0"/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endParaRPr lang="de-CH" sz="20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CH" sz="2000" dirty="0" smtClean="0">
                <a:solidFill>
                  <a:schemeClr val="tx1"/>
                </a:solidFill>
              </a:rPr>
              <a:t>public class Account </a:t>
            </a:r>
          </a:p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extends Object {</a:t>
            </a:r>
          </a:p>
          <a:p>
            <a:endParaRPr lang="de-CH" sz="2000" dirty="0" smtClean="0">
              <a:solidFill>
                <a:schemeClr val="tx1"/>
              </a:solidFill>
            </a:endParaRPr>
          </a:p>
          <a:p>
            <a:r>
              <a:rPr lang="de-CH" sz="2000" dirty="0" smtClean="0">
                <a:solidFill>
                  <a:schemeClr val="tx1"/>
                </a:solidFill>
              </a:rPr>
              <a:t>}</a:t>
            </a:r>
          </a:p>
          <a:p>
            <a:endParaRPr lang="de-CH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latin typeface="Arial Rounded MT Bold" pitchFamily="34" charset="0"/>
              </a:rPr>
              <a:t>Eiffel vs Java: </a:t>
            </a:r>
            <a:r>
              <a:rPr lang="de-CH" b="1" dirty="0" err="1">
                <a:latin typeface="Arial Rounded MT Bold" pitchFamily="34" charset="0"/>
              </a:rPr>
              <a:t>feature</a:t>
            </a:r>
            <a:r>
              <a:rPr lang="de-CH" b="1" dirty="0">
                <a:latin typeface="Arial Rounded MT Bold" pitchFamily="34" charset="0"/>
              </a:rPr>
              <a:t> redefinition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class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CC"/>
                </a:solidFill>
              </a:rPr>
              <a:t>     </a:t>
            </a:r>
            <a:r>
              <a:rPr lang="en-US" sz="2000" i="1" dirty="0" smtClean="0">
                <a:solidFill>
                  <a:srgbClr val="0000FF"/>
                </a:solidFill>
              </a:rPr>
              <a:t>ACCOUNT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inherit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CC"/>
                </a:solidFill>
              </a:rPr>
              <a:t>     </a:t>
            </a:r>
            <a:r>
              <a:rPr lang="en-US" sz="2000" i="1" dirty="0" smtClean="0">
                <a:solidFill>
                  <a:srgbClr val="0000FF"/>
                </a:solidFill>
              </a:rPr>
              <a:t>ANY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	</a:t>
            </a:r>
            <a:r>
              <a:rPr lang="en-US" sz="2000" b="1" dirty="0" smtClean="0">
                <a:solidFill>
                  <a:srgbClr val="003399"/>
                </a:solidFill>
              </a:rPr>
              <a:t>redefine</a:t>
            </a:r>
            <a:r>
              <a:rPr lang="en-US" sz="2000" i="1" dirty="0" smtClean="0">
                <a:solidFill>
                  <a:srgbClr val="0000FF"/>
                </a:solidFill>
              </a:rPr>
              <a:t> out </a:t>
            </a:r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000" b="1" dirty="0" smtClean="0">
              <a:solidFill>
                <a:srgbClr val="003399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000" b="1" dirty="0" smtClean="0">
              <a:solidFill>
                <a:srgbClr val="003399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out: STRING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do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Result </a:t>
            </a:r>
            <a:r>
              <a:rPr lang="en-US" sz="2000" i="1" dirty="0" smtClean="0">
                <a:solidFill>
                  <a:srgbClr val="0000FF"/>
                </a:solidFill>
              </a:rPr>
              <a:t>:= “</a:t>
            </a:r>
            <a:r>
              <a:rPr lang="en-US" sz="2000" i="1" dirty="0" err="1" smtClean="0">
                <a:solidFill>
                  <a:srgbClr val="0000FF"/>
                </a:solidFill>
              </a:rPr>
              <a:t>abc</a:t>
            </a:r>
            <a:r>
              <a:rPr lang="en-US" sz="2000" i="1" dirty="0" smtClean="0">
                <a:solidFill>
                  <a:srgbClr val="0000FF"/>
                </a:solidFill>
              </a:rPr>
              <a:t>”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end</a:t>
            </a:r>
          </a:p>
          <a:p>
            <a:pPr lvl="0"/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endParaRPr lang="de-CH" sz="20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tabLst>
                <a:tab pos="461963" algn="l"/>
                <a:tab pos="914400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public class Account 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extends Object {</a:t>
            </a:r>
          </a:p>
          <a:p>
            <a:pPr>
              <a:tabLst>
                <a:tab pos="461963" algn="l"/>
                <a:tab pos="914400" algn="l"/>
              </a:tabLst>
            </a:pPr>
            <a:endParaRPr lang="de-CH" sz="2000" dirty="0" smtClean="0">
              <a:solidFill>
                <a:schemeClr val="tx1"/>
              </a:solidFill>
            </a:endParaRPr>
          </a:p>
          <a:p>
            <a:pPr>
              <a:tabLst>
                <a:tab pos="461963" algn="l"/>
                <a:tab pos="914400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String toString() {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return “abc“;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}</a:t>
            </a:r>
          </a:p>
          <a:p>
            <a:pPr>
              <a:tabLst>
                <a:tab pos="461963" algn="l"/>
                <a:tab pos="914400" algn="l"/>
              </a:tabLst>
            </a:pPr>
            <a:endParaRPr lang="de-CH" sz="2000" dirty="0" smtClean="0">
              <a:solidFill>
                <a:schemeClr val="tx1"/>
              </a:solidFill>
            </a:endParaRPr>
          </a:p>
          <a:p>
            <a:pPr>
              <a:tabLst>
                <a:tab pos="461963" algn="l"/>
                <a:tab pos="914400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}</a:t>
            </a:r>
          </a:p>
          <a:p>
            <a:endParaRPr lang="de-CH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latin typeface="Arial Rounded MT Bold" pitchFamily="34" charset="0"/>
              </a:rPr>
              <a:t>Eiffel vs Java: </a:t>
            </a:r>
            <a:r>
              <a:rPr lang="de-CH" b="1" dirty="0" err="1">
                <a:latin typeface="Arial Rounded MT Bold" pitchFamily="34" charset="0"/>
              </a:rPr>
              <a:t>Precursor</a:t>
            </a:r>
            <a:r>
              <a:rPr lang="de-CH" b="1" dirty="0">
                <a:latin typeface="Arial Rounded MT Bold" pitchFamily="34" charset="0"/>
              </a:rPr>
              <a:t> vs. super </a:t>
            </a:r>
            <a:r>
              <a:rPr lang="de-CH" b="1" dirty="0" err="1">
                <a:latin typeface="Arial Rounded MT Bold" pitchFamily="34" charset="0"/>
              </a:rPr>
              <a:t>call</a:t>
            </a:r>
            <a:endParaRPr lang="de-CH" b="1" dirty="0">
              <a:latin typeface="Arial Rounded MT Bold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class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CC"/>
                </a:solidFill>
              </a:rPr>
              <a:t>     </a:t>
            </a:r>
            <a:r>
              <a:rPr lang="en-US" sz="2000" i="1" dirty="0" smtClean="0">
                <a:solidFill>
                  <a:srgbClr val="0000FF"/>
                </a:solidFill>
              </a:rPr>
              <a:t>ACCOUNT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inherit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CC"/>
                </a:solidFill>
              </a:rPr>
              <a:t>     </a:t>
            </a:r>
            <a:r>
              <a:rPr lang="en-US" sz="2000" i="1" dirty="0" smtClean="0">
                <a:solidFill>
                  <a:srgbClr val="0000FF"/>
                </a:solidFill>
              </a:rPr>
              <a:t>ANY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	</a:t>
            </a:r>
            <a:r>
              <a:rPr lang="en-US" sz="2000" b="1" dirty="0" smtClean="0">
                <a:solidFill>
                  <a:srgbClr val="003399"/>
                </a:solidFill>
              </a:rPr>
              <a:t>redefine</a:t>
            </a:r>
            <a:r>
              <a:rPr lang="en-US" sz="2000" i="1" dirty="0" smtClean="0">
                <a:solidFill>
                  <a:srgbClr val="0000FF"/>
                </a:solidFill>
              </a:rPr>
              <a:t> out </a:t>
            </a:r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000" b="1" dirty="0" smtClean="0">
              <a:solidFill>
                <a:srgbClr val="003399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000" b="1" dirty="0" smtClean="0">
              <a:solidFill>
                <a:srgbClr val="003399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out: STRING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do 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      	Result </a:t>
            </a:r>
            <a:r>
              <a:rPr lang="en-US" sz="2000" i="1" dirty="0" smtClean="0">
                <a:solidFill>
                  <a:srgbClr val="0000FF"/>
                </a:solidFill>
              </a:rPr>
              <a:t>:=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i="1" dirty="0" smtClean="0">
                <a:solidFill>
                  <a:srgbClr val="0000FF"/>
                </a:solidFill>
              </a:rPr>
              <a:t>       </a:t>
            </a:r>
            <a:r>
              <a:rPr lang="en-US" sz="2000" b="1" dirty="0" smtClean="0">
                <a:solidFill>
                  <a:srgbClr val="003399"/>
                </a:solidFill>
              </a:rPr>
              <a:t> 		Precursor</a:t>
            </a:r>
            <a:r>
              <a:rPr lang="en-US" sz="2000" i="1" dirty="0" smtClean="0">
                <a:solidFill>
                  <a:srgbClr val="0000FF"/>
                </a:solidFill>
              </a:rPr>
              <a:t> {ANY}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end</a:t>
            </a:r>
          </a:p>
          <a:p>
            <a:pPr lvl="0"/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endParaRPr lang="de-CH" sz="20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public class Account </a:t>
            </a:r>
          </a:p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extends Object {</a:t>
            </a:r>
          </a:p>
          <a:p>
            <a:pPr>
              <a:tabLst>
                <a:tab pos="461963" algn="l"/>
              </a:tabLst>
            </a:pPr>
            <a:endParaRPr lang="de-CH" sz="2000" dirty="0" smtClean="0">
              <a:solidFill>
                <a:schemeClr val="tx1"/>
              </a:solidFill>
            </a:endParaRPr>
          </a:p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String toString() {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return super();</a:t>
            </a:r>
          </a:p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}</a:t>
            </a:r>
          </a:p>
          <a:p>
            <a:pPr>
              <a:tabLst>
                <a:tab pos="461963" algn="l"/>
              </a:tabLst>
            </a:pPr>
            <a:endParaRPr lang="de-CH" sz="2000" dirty="0" smtClean="0">
              <a:solidFill>
                <a:schemeClr val="tx1"/>
              </a:solidFill>
            </a:endParaRPr>
          </a:p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}</a:t>
            </a:r>
          </a:p>
          <a:p>
            <a:endParaRPr lang="de-CH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latin typeface="Arial Rounded MT Bold" pitchFamily="34" charset="0"/>
              </a:rPr>
              <a:t>Eiffel vs Java: </a:t>
            </a:r>
            <a:r>
              <a:rPr lang="de-CH" b="1" dirty="0" err="1">
                <a:latin typeface="Arial Rounded MT Bold" pitchFamily="34" charset="0"/>
              </a:rPr>
              <a:t>deferred</a:t>
            </a:r>
            <a:r>
              <a:rPr lang="de-CH" b="1" dirty="0">
                <a:latin typeface="Arial Rounded MT Bold" pitchFamily="34" charset="0"/>
              </a:rPr>
              <a:t> vs. </a:t>
            </a:r>
            <a:r>
              <a:rPr lang="de-CH" b="1" dirty="0" err="1">
                <a:latin typeface="Arial Rounded MT Bold" pitchFamily="34" charset="0"/>
              </a:rPr>
              <a:t>abstract</a:t>
            </a:r>
            <a:endParaRPr lang="de-CH" b="1" dirty="0">
              <a:latin typeface="Arial Rounded MT Bold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deferred class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CC"/>
                </a:solidFill>
              </a:rPr>
              <a:t>     </a:t>
            </a:r>
            <a:r>
              <a:rPr lang="en-US" sz="2000" i="1" dirty="0" smtClean="0">
                <a:solidFill>
                  <a:srgbClr val="0000FF"/>
                </a:solidFill>
              </a:rPr>
              <a:t>ACCOUNT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CC"/>
                </a:solidFill>
              </a:rPr>
              <a:t>     </a:t>
            </a:r>
            <a:r>
              <a:rPr lang="en-US" sz="2000" i="1" dirty="0" smtClean="0">
                <a:solidFill>
                  <a:srgbClr val="0000FF"/>
                </a:solidFill>
              </a:rPr>
              <a:t>deposit (</a:t>
            </a:r>
            <a:r>
              <a:rPr lang="en-US" sz="2000" i="1" dirty="0" err="1" smtClean="0">
                <a:solidFill>
                  <a:srgbClr val="0000FF"/>
                </a:solidFill>
              </a:rPr>
              <a:t>a_num</a:t>
            </a:r>
            <a:r>
              <a:rPr lang="en-US" sz="2000" i="1" dirty="0" smtClean="0">
                <a:solidFill>
                  <a:srgbClr val="0000FF"/>
                </a:solidFill>
              </a:rPr>
              <a:t>: INT)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	</a:t>
            </a:r>
            <a:r>
              <a:rPr lang="en-US" sz="2000" b="1" dirty="0" smtClean="0">
                <a:solidFill>
                  <a:srgbClr val="003399"/>
                </a:solidFill>
              </a:rPr>
              <a:t>deferred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end</a:t>
            </a:r>
            <a:endParaRPr lang="en-US" sz="2000" i="1" dirty="0" smtClean="0">
              <a:solidFill>
                <a:srgbClr val="0000FF"/>
              </a:solidFill>
            </a:endParaRPr>
          </a:p>
          <a:p>
            <a:pPr lvl="0"/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endParaRPr lang="de-CH" sz="20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310062" cy="5422900"/>
          </a:xfrm>
        </p:spPr>
        <p:txBody>
          <a:bodyPr/>
          <a:lstStyle/>
          <a:p>
            <a:pPr>
              <a:tabLst>
                <a:tab pos="461963" algn="l"/>
                <a:tab pos="914400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abstract class Account {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abstract void deposit(int a);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}</a:t>
            </a:r>
          </a:p>
          <a:p>
            <a:endParaRPr lang="de-CH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36664" y="141037"/>
            <a:ext cx="8117522" cy="442912"/>
          </a:xfrm>
        </p:spPr>
        <p:txBody>
          <a:bodyPr/>
          <a:lstStyle/>
          <a:p>
            <a:r>
              <a:rPr lang="de-CH" b="1" dirty="0">
                <a:latin typeface="Arial Rounded MT Bold" pitchFamily="34" charset="0"/>
              </a:rPr>
              <a:t>Eiffel vs Java: </a:t>
            </a:r>
            <a:r>
              <a:rPr lang="de-CH" b="1" dirty="0" err="1">
                <a:latin typeface="Arial Rounded MT Bold" pitchFamily="34" charset="0"/>
              </a:rPr>
              <a:t>frozen</a:t>
            </a:r>
            <a:r>
              <a:rPr lang="de-CH" b="1" dirty="0">
                <a:latin typeface="Arial Rounded MT Bold" pitchFamily="34" charset="0"/>
              </a:rPr>
              <a:t> vs. final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frozen class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CC"/>
                </a:solidFill>
              </a:rPr>
              <a:t>     </a:t>
            </a:r>
            <a:r>
              <a:rPr lang="en-US" sz="2000" i="1" dirty="0" smtClean="0">
                <a:solidFill>
                  <a:srgbClr val="0000FF"/>
                </a:solidFill>
              </a:rPr>
              <a:t>ACCOUNT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inherit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CC"/>
                </a:solidFill>
              </a:rPr>
              <a:t>     </a:t>
            </a:r>
            <a:r>
              <a:rPr lang="en-US" sz="2000" i="1" dirty="0" smtClean="0">
                <a:solidFill>
                  <a:srgbClr val="0000FF"/>
                </a:solidFill>
              </a:rPr>
              <a:t>ANY</a:t>
            </a:r>
          </a:p>
          <a:p>
            <a:pPr lvl="0"/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endParaRPr lang="de-CH" sz="20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final class Account </a:t>
            </a:r>
          </a:p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extends Object {</a:t>
            </a:r>
          </a:p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}</a:t>
            </a:r>
          </a:p>
          <a:p>
            <a:endParaRPr lang="de-CH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49237" y="115888"/>
            <a:ext cx="8770617" cy="442912"/>
          </a:xfrm>
        </p:spPr>
        <p:txBody>
          <a:bodyPr/>
          <a:lstStyle/>
          <a:p>
            <a:r>
              <a:rPr lang="de-CH" b="1" dirty="0">
                <a:latin typeface="Arial Rounded MT Bold" pitchFamily="34" charset="0"/>
              </a:rPr>
              <a:t>Eiffel vs Java: </a:t>
            </a:r>
            <a:r>
              <a:rPr lang="de-CH" b="1" dirty="0" err="1">
                <a:latin typeface="Arial Rounded MT Bold" pitchFamily="34" charset="0"/>
              </a:rPr>
              <a:t>expanded</a:t>
            </a:r>
            <a:r>
              <a:rPr lang="de-CH" b="1" dirty="0">
                <a:latin typeface="Arial Rounded MT Bold" pitchFamily="34" charset="0"/>
              </a:rPr>
              <a:t> vs. primitive </a:t>
            </a:r>
            <a:r>
              <a:rPr lang="de-CH" b="1" dirty="0" err="1">
                <a:latin typeface="Arial Rounded MT Bold" pitchFamily="34" charset="0"/>
              </a:rPr>
              <a:t>types</a:t>
            </a:r>
            <a:endParaRPr lang="de-CH" b="1" dirty="0">
              <a:latin typeface="Arial Rounded MT Bold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expanded class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CC"/>
                </a:solidFill>
              </a:rPr>
              <a:t>     </a:t>
            </a:r>
            <a:r>
              <a:rPr lang="en-US" sz="2000" i="1" dirty="0" smtClean="0">
                <a:solidFill>
                  <a:srgbClr val="0000FF"/>
                </a:solidFill>
              </a:rPr>
              <a:t>ACCOUNT</a:t>
            </a:r>
          </a:p>
          <a:p>
            <a:pPr lvl="0"/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endParaRPr lang="de-CH" sz="20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CH" sz="2000" dirty="0" smtClean="0">
                <a:solidFill>
                  <a:schemeClr val="tx1"/>
                </a:solidFill>
              </a:rPr>
              <a:t>int, float, double, char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/>
      <a:lstStyle>
        <a:defPPr algn="ctr" rtl="0" fontAlgn="base">
          <a:lnSpc>
            <a:spcPct val="80000"/>
          </a:lnSpc>
          <a:spcBef>
            <a:spcPct val="50000"/>
          </a:spcBef>
          <a:spcAft>
            <a:spcPct val="0"/>
          </a:spcAft>
          <a:defRPr sz="2400" kern="1200">
            <a:solidFill>
              <a:srgbClr val="333399"/>
            </a:solidFill>
            <a:latin typeface="Comic Sans MS" pitchFamily="66" charset="0"/>
            <a:ea typeface="+mn-ea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676</Words>
  <Application>Microsoft Office PowerPoint</Application>
  <PresentationFormat>On-screen Show (4:3)</PresentationFormat>
  <Paragraphs>337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NORMAL</vt:lpstr>
      <vt:lpstr>MINIMAL</vt:lpstr>
      <vt:lpstr>TITLE</vt:lpstr>
      <vt:lpstr>Advanced Material</vt:lpstr>
      <vt:lpstr>Outline</vt:lpstr>
      <vt:lpstr>Eiffel vs Java: Class declaration</vt:lpstr>
      <vt:lpstr>Eiffel vs Java: inheritance</vt:lpstr>
      <vt:lpstr>Eiffel vs Java: feature redefinition</vt:lpstr>
      <vt:lpstr>Eiffel vs Java: Precursor vs. super call</vt:lpstr>
      <vt:lpstr>Eiffel vs Java: deferred vs. abstract</vt:lpstr>
      <vt:lpstr>Eiffel vs Java: frozen vs. final</vt:lpstr>
      <vt:lpstr>Eiffel vs Java: expanded vs. primitive types</vt:lpstr>
      <vt:lpstr>Eiffel vs Java: creation features vs. constructors</vt:lpstr>
      <vt:lpstr>Eiffel vs Java: constructor overloading</vt:lpstr>
      <vt:lpstr>Eiffel vs Java: method overloading</vt:lpstr>
      <vt:lpstr>Eiffel: Exception Handling</vt:lpstr>
      <vt:lpstr>Java: Exception Handling</vt:lpstr>
      <vt:lpstr>Eiffel vs Java: Conditional</vt:lpstr>
      <vt:lpstr>Eiffel vs Java: Loop 1</vt:lpstr>
      <vt:lpstr>Eiffel vs Java: Loop 2</vt:lpstr>
      <vt:lpstr>Eiffel vs Java: Loop 3</vt:lpstr>
      <vt:lpstr>Eiffel Naming: Classes</vt:lpstr>
      <vt:lpstr>Eiffel Naming: Features</vt:lpstr>
      <vt:lpstr>Eiffel Naming: Locals  / Arguments</vt:lpstr>
      <vt:lpstr>Feature comments: Version 1</vt:lpstr>
      <vt:lpstr>Feature comments: Version 2</vt:lpstr>
      <vt:lpstr>Feature comments: Version 3</vt:lpstr>
      <vt:lpstr>Feature comments: Version 4</vt:lpstr>
      <vt:lpstr>Feature comments: Final version</vt:lpstr>
      <vt:lpstr>Feature comments: More information</vt:lpstr>
      <vt:lpstr>Feature comments: Inherited comments</vt:lpstr>
    </vt:vector>
  </TitlesOfParts>
  <Company>ETH Zürich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session 2</dc:title>
  <dc:creator>Prof. Dr. Bertrand Meyer</dc:creator>
  <cp:lastModifiedBy>Julian</cp:lastModifiedBy>
  <cp:revision>2244</cp:revision>
  <dcterms:created xsi:type="dcterms:W3CDTF">2011-09-23T17:15:27Z</dcterms:created>
  <dcterms:modified xsi:type="dcterms:W3CDTF">2011-09-28T08:24:03Z</dcterms:modified>
</cp:coreProperties>
</file>