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18"/>
  </p:notesMasterIdLst>
  <p:handoutMasterIdLst>
    <p:handoutMasterId r:id="rId19"/>
  </p:handoutMasterIdLst>
  <p:sldIdLst>
    <p:sldId id="673" r:id="rId4"/>
    <p:sldId id="674" r:id="rId5"/>
    <p:sldId id="675" r:id="rId6"/>
    <p:sldId id="687" r:id="rId7"/>
    <p:sldId id="676" r:id="rId8"/>
    <p:sldId id="677" r:id="rId9"/>
    <p:sldId id="678" r:id="rId10"/>
    <p:sldId id="679" r:id="rId11"/>
    <p:sldId id="680" r:id="rId12"/>
    <p:sldId id="681" r:id="rId13"/>
    <p:sldId id="682" r:id="rId14"/>
    <p:sldId id="683" r:id="rId15"/>
    <p:sldId id="684" r:id="rId16"/>
    <p:sldId id="686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000099"/>
    <a:srgbClr val="3333FF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5" autoAdjust="0"/>
    <p:restoredTop sz="67367" autoAdjust="0"/>
  </p:normalViewPr>
  <p:slideViewPr>
    <p:cSldViewPr snapToGrid="0">
      <p:cViewPr varScale="1">
        <p:scale>
          <a:sx n="47" d="100"/>
          <a:sy n="47" d="100"/>
        </p:scale>
        <p:origin x="-21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19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730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If boolexpr1 and boolexpr2 are boolean expressions, and boolexpr1 evaluates to false, is boolexpr1 implies boolexpr2 always true?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Yes, because boolexpr1 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implies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boolexpr2 is equivalent to 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not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boolexpr1 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or else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boolexpr2 </a:t>
            </a:r>
          </a:p>
          <a:p>
            <a:endParaRPr lang="en-US" dirty="0" smtClean="0"/>
          </a:p>
          <a:p>
            <a:r>
              <a:rPr lang="en-US" dirty="0" smtClean="0"/>
              <a:t>Missing contract: require </a:t>
            </a:r>
            <a:r>
              <a:rPr lang="en-US" dirty="0" err="1" smtClean="0"/>
              <a:t>a_other</a:t>
            </a:r>
            <a:r>
              <a:rPr lang="en-US" dirty="0" smtClean="0"/>
              <a:t> /= Current 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“</a:t>
            </a:r>
            <a:r>
              <a:rPr lang="en-US" dirty="0" err="1" smtClean="0"/>
              <a:t>set_spouse</a:t>
            </a:r>
            <a:r>
              <a:rPr lang="en-US" dirty="0" smtClean="0"/>
              <a:t> (Void)”, invariant of bob is Ok, but the invariant of </a:t>
            </a:r>
            <a:r>
              <a:rPr lang="en-US" dirty="0" err="1" smtClean="0"/>
              <a:t>alice</a:t>
            </a:r>
            <a:r>
              <a:rPr lang="en-US" dirty="0" smtClean="0"/>
              <a:t> is violated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FF0000"/>
                </a:solidFill>
              </a:rPr>
              <a:t>Invariant </a:t>
            </a:r>
            <a:r>
              <a:rPr lang="de-CH" dirty="0" err="1" smtClean="0">
                <a:solidFill>
                  <a:srgbClr val="FF0000"/>
                </a:solidFill>
              </a:rPr>
              <a:t>of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a_other</a:t>
            </a:r>
            <a:r>
              <a:rPr lang="de-CH" baseline="0" dirty="0" smtClean="0">
                <a:solidFill>
                  <a:srgbClr val="FF0000"/>
                </a:solidFill>
              </a:rPr>
              <a:t> </a:t>
            </a:r>
            <a:r>
              <a:rPr lang="de-CH" baseline="0" dirty="0" err="1" smtClean="0">
                <a:solidFill>
                  <a:srgbClr val="FF0000"/>
                </a:solidFill>
              </a:rPr>
              <a:t>is</a:t>
            </a:r>
            <a:r>
              <a:rPr lang="de-CH" baseline="0" dirty="0" smtClean="0">
                <a:solidFill>
                  <a:srgbClr val="FF0000"/>
                </a:solidFill>
              </a:rPr>
              <a:t> </a:t>
            </a:r>
            <a:r>
              <a:rPr lang="de-CH" baseline="0" dirty="0" err="1" smtClean="0">
                <a:solidFill>
                  <a:srgbClr val="FF0000"/>
                </a:solidFill>
              </a:rPr>
              <a:t>v</a:t>
            </a:r>
            <a:r>
              <a:rPr lang="de-CH" sz="1200" kern="1200" dirty="0" err="1" smtClean="0">
                <a:latin typeface="Comic Sans MS" pitchFamily="66" charset="0"/>
                <a:ea typeface="+mn-ea"/>
                <a:cs typeface="+mn-cs"/>
              </a:rPr>
              <a:t>iolated</a:t>
            </a:r>
            <a:r>
              <a:rPr lang="de-CH" sz="1200" kern="1200" dirty="0" smtClean="0">
                <a:latin typeface="Comic Sans MS" pitchFamily="66" charset="0"/>
                <a:ea typeface="+mn-ea"/>
                <a:cs typeface="+mn-cs"/>
              </a:rPr>
              <a:t> after </a:t>
            </a:r>
            <a:r>
              <a:rPr lang="de-CH" sz="1200" kern="1200" dirty="0" err="1" smtClean="0">
                <a:latin typeface="Comic Sans MS" pitchFamily="66" charset="0"/>
                <a:ea typeface="+mn-ea"/>
                <a:cs typeface="+mn-cs"/>
              </a:rPr>
              <a:t>call</a:t>
            </a:r>
            <a:r>
              <a:rPr lang="de-CH" sz="1200" kern="1200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latin typeface="Comic Sans MS" pitchFamily="66" charset="0"/>
                <a:ea typeface="+mn-ea"/>
                <a:cs typeface="+mn-cs"/>
              </a:rPr>
              <a:t>to</a:t>
            </a:r>
            <a:r>
              <a:rPr lang="de-CH" sz="1200" kern="1200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set_spouse</a:t>
            </a:r>
            <a:endParaRPr lang="de-CH" sz="1200" kern="1200" dirty="0" smtClean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set_spouse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PERSON)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-- Set `spouse' to `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'.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require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person_not_current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/= Current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do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spouse :=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ensure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spouse_set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spouse =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end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It is ok that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can be void. This is needed to the divorce feature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Reverting the instructions does</a:t>
            </a:r>
            <a:r>
              <a:rPr lang="en-US" baseline="0" dirty="0" smtClean="0"/>
              <a:t> the trick because the invariant of Current is checked at the end of feature marry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13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Advanced Material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09688" y="2967038"/>
            <a:ext cx="6524624" cy="92392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The following slides contain advanced material and are optional.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561976" y="4281549"/>
            <a:ext cx="3594388" cy="107422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</a:t>
            </a:r>
            <a:r>
              <a:rPr lang="en-US" i="1" dirty="0" smtClean="0">
                <a:solidFill>
                  <a:srgbClr val="0000FF"/>
                </a:solidFill>
              </a:rPr>
              <a:t>Void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a_other.set_spouse</a:t>
            </a:r>
            <a:r>
              <a:rPr lang="en-US" i="1" dirty="0" smtClean="0"/>
              <a:t> (Current)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set_spouse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:= 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 </a:t>
            </a:r>
            <a:r>
              <a:rPr lang="de-CH" dirty="0" smtClean="0"/>
              <a:t>II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836159" y="1788160"/>
            <a:ext cx="4084433" cy="374586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700" b="1" dirty="0" smtClean="0">
                <a:solidFill>
                  <a:srgbClr val="003399"/>
                </a:solidFill>
                <a:latin typeface="+mn-lt"/>
              </a:rPr>
              <a:t>local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dirty="0" smtClean="0">
                <a:solidFill>
                  <a:srgbClr val="333399"/>
                </a:solidFill>
              </a:rPr>
              <a:t>  bob, alice: PERSON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700" b="1" dirty="0" smtClean="0">
                <a:solidFill>
                  <a:srgbClr val="003399"/>
                </a:solidFill>
                <a:latin typeface="+mn-lt"/>
              </a:rPr>
              <a:t>do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dirty="0" smtClean="0">
                <a:solidFill>
                  <a:srgbClr val="333399"/>
                </a:solidFill>
              </a:rPr>
              <a:t>  create bob; create alice</a:t>
            </a:r>
            <a:endParaRPr lang="de-CH" sz="1800" kern="1200" dirty="0" smtClean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 bob.marry (alice)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dirty="0" smtClean="0">
                <a:solidFill>
                  <a:srgbClr val="333399"/>
                </a:solidFill>
              </a:rPr>
              <a:t>  bob.set_spouse (Void)</a:t>
            </a:r>
          </a:p>
          <a:p>
            <a:pPr>
              <a:lnSpc>
                <a:spcPct val="80000"/>
              </a:lnSpc>
            </a:pPr>
            <a:r>
              <a:rPr lang="de-CH" sz="1800" dirty="0">
                <a:solidFill>
                  <a:srgbClr val="FF0000"/>
                </a:solidFill>
              </a:rPr>
              <a:t>-- </a:t>
            </a:r>
            <a:r>
              <a:rPr lang="de-CH" sz="1800" dirty="0" smtClean="0">
                <a:solidFill>
                  <a:srgbClr val="FF0000"/>
                </a:solidFill>
              </a:rPr>
              <a:t>What about the </a:t>
            </a:r>
            <a:r>
              <a:rPr lang="de-CH" sz="1800" dirty="0" smtClean="0">
                <a:solidFill>
                  <a:srgbClr val="FF0000"/>
                </a:solidFill>
              </a:rPr>
              <a:t>invariants </a:t>
            </a:r>
          </a:p>
          <a:p>
            <a:pPr>
              <a:lnSpc>
                <a:spcPct val="80000"/>
              </a:lnSpc>
            </a:pPr>
            <a:r>
              <a:rPr lang="de-CH" sz="1800" dirty="0" smtClean="0">
                <a:solidFill>
                  <a:srgbClr val="FF0000"/>
                </a:solidFill>
              </a:rPr>
              <a:t>-- </a:t>
            </a:r>
            <a:r>
              <a:rPr lang="de-CH" sz="1800" dirty="0" smtClean="0">
                <a:solidFill>
                  <a:srgbClr val="FF0000"/>
                </a:solidFill>
              </a:rPr>
              <a:t>of bob and alice?</a:t>
            </a:r>
            <a:endParaRPr lang="de-CH" sz="1800" dirty="0">
              <a:solidFill>
                <a:srgbClr val="FF0000"/>
              </a:solidFill>
            </a:endParaRP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700" b="1" dirty="0" smtClean="0">
                <a:solidFill>
                  <a:srgbClr val="003399"/>
                </a:solidFill>
                <a:latin typeface="+mn-lt"/>
              </a:rPr>
              <a:t>end</a:t>
            </a:r>
            <a:endParaRPr lang="de-CH" sz="1700" b="1" dirty="0">
              <a:solidFill>
                <a:srgbClr val="00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 </a:t>
            </a:r>
            <a:r>
              <a:rPr lang="de-CH" dirty="0" smtClean="0"/>
              <a:t>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979886"/>
          </a:xfrm>
        </p:spPr>
        <p:txBody>
          <a:bodyPr>
            <a:normAutofit fontScale="70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a_other.set_spouse</a:t>
            </a:r>
            <a:r>
              <a:rPr lang="en-US" i="1" dirty="0" smtClean="0"/>
              <a:t> (Current)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  <a:r>
              <a:rPr lang="en-US" i="1" dirty="0" smtClean="0">
                <a:solidFill>
                  <a:srgbClr val="0000FF"/>
                </a:solidFill>
              </a:rPr>
              <a:t> {PERSON}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set_spouse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:= 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003223" y="2665392"/>
            <a:ext cx="3381375" cy="18288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err="1" smtClean="0">
                <a:solidFill>
                  <a:srgbClr val="FF0000"/>
                </a:solidFill>
              </a:rPr>
              <a:t>What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about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the</a:t>
            </a:r>
            <a:r>
              <a:rPr lang="de-CH" dirty="0" smtClean="0">
                <a:solidFill>
                  <a:srgbClr val="FF0000"/>
                </a:solidFill>
              </a:rPr>
              <a:t> invariant </a:t>
            </a:r>
            <a:r>
              <a:rPr lang="de-CH" dirty="0" err="1" smtClean="0">
                <a:solidFill>
                  <a:srgbClr val="FF0000"/>
                </a:solidFill>
              </a:rPr>
              <a:t>of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0000FF"/>
                </a:solidFill>
              </a:rPr>
              <a:t>a_other</a:t>
            </a:r>
            <a:r>
              <a:rPr lang="de-CH" dirty="0" smtClean="0">
                <a:solidFill>
                  <a:srgbClr val="FF0000"/>
                </a:solidFill>
              </a:rPr>
              <a:t> in </a:t>
            </a:r>
            <a:r>
              <a:rPr lang="de-CH" dirty="0" err="1" smtClean="0">
                <a:solidFill>
                  <a:srgbClr val="FF0000"/>
                </a:solidFill>
              </a:rPr>
              <a:t>feature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0000FF"/>
                </a:solidFill>
              </a:rPr>
              <a:t>marry</a:t>
            </a:r>
            <a:r>
              <a:rPr lang="de-CH" dirty="0" smtClean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</a:t>
            </a:r>
            <a:r>
              <a:rPr lang="de-CH" dirty="0" smtClean="0"/>
              <a:t>: final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979886"/>
          </a:xfrm>
        </p:spPr>
        <p:txBody>
          <a:bodyPr>
            <a:normAutofit fontScale="70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a_other.set_spouse</a:t>
            </a:r>
            <a:r>
              <a:rPr lang="en-US" i="1" dirty="0" smtClean="0"/>
              <a:t> (Current)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  <a:r>
              <a:rPr lang="en-US" i="1" dirty="0" smtClean="0">
                <a:solidFill>
                  <a:srgbClr val="0000FF"/>
                </a:solidFill>
              </a:rPr>
              <a:t> {PERSON}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set_spouse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:= 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Ending the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divorce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/=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spouse.set_spouse</a:t>
            </a:r>
            <a:r>
              <a:rPr lang="en-US" i="1" dirty="0" smtClean="0"/>
              <a:t> (Void)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/>
              <a:t>			spouse :=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(</a:t>
            </a:r>
            <a:r>
              <a:rPr lang="en-US" b="1" dirty="0" smtClean="0">
                <a:solidFill>
                  <a:srgbClr val="003399"/>
                </a:solidFill>
              </a:rPr>
              <a:t>old</a:t>
            </a:r>
            <a:r>
              <a:rPr lang="en-US" i="1" dirty="0" smtClean="0">
                <a:solidFill>
                  <a:srgbClr val="0000FF"/>
                </a:solidFill>
              </a:rPr>
              <a:t> spouse).spouse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628640" y="2055792"/>
            <a:ext cx="3182678" cy="18288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FF0000"/>
                </a:solidFill>
              </a:rPr>
              <a:t>Is the order of instructions in </a:t>
            </a:r>
            <a:r>
              <a:rPr lang="de-CH" dirty="0" smtClean="0">
                <a:solidFill>
                  <a:srgbClr val="0000FF"/>
                </a:solidFill>
              </a:rPr>
              <a:t>divorce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>
                <a:solidFill>
                  <a:srgbClr val="FF0000"/>
                </a:solidFill>
              </a:rPr>
              <a:t>important for the invariant?</a:t>
            </a:r>
            <a:endParaRPr lang="de-CH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What we have seen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Invariant should only depend on Current object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If invariant depends on other objects</a:t>
            </a:r>
          </a:p>
          <a:p>
            <a:pPr lvl="1"/>
            <a:r>
              <a:rPr lang="de-CH" dirty="0" smtClean="0"/>
              <a:t>Take care </a:t>
            </a:r>
            <a:r>
              <a:rPr lang="de-CH" dirty="0" smtClean="0">
                <a:solidFill>
                  <a:srgbClr val="990000"/>
                </a:solidFill>
              </a:rPr>
              <a:t>who can change </a:t>
            </a:r>
            <a:r>
              <a:rPr lang="de-CH" dirty="0" smtClean="0"/>
              <a:t>state</a:t>
            </a:r>
          </a:p>
          <a:p>
            <a:pPr lvl="1"/>
            <a:r>
              <a:rPr lang="de-CH" dirty="0" smtClean="0"/>
              <a:t>Take care in </a:t>
            </a:r>
            <a:r>
              <a:rPr lang="de-CH" dirty="0" smtClean="0">
                <a:solidFill>
                  <a:srgbClr val="990000"/>
                </a:solidFill>
              </a:rPr>
              <a:t>which order </a:t>
            </a:r>
            <a:r>
              <a:rPr lang="de-CH" dirty="0" smtClean="0"/>
              <a:t>you change state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Invariant can be temporarily violated</a:t>
            </a:r>
          </a:p>
          <a:p>
            <a:pPr lvl="1"/>
            <a:r>
              <a:rPr lang="de-CH" dirty="0" smtClean="0"/>
              <a:t>You can still call </a:t>
            </a:r>
            <a:r>
              <a:rPr lang="de-CH" dirty="0" smtClean="0">
                <a:solidFill>
                  <a:srgbClr val="990000"/>
                </a:solidFill>
              </a:rPr>
              <a:t>features on Current </a:t>
            </a:r>
            <a:r>
              <a:rPr lang="de-CH" dirty="0" smtClean="0"/>
              <a:t>object</a:t>
            </a:r>
          </a:p>
          <a:p>
            <a:pPr lvl="1"/>
            <a:r>
              <a:rPr lang="de-CH" dirty="0" smtClean="0"/>
              <a:t>Take </a:t>
            </a:r>
            <a:r>
              <a:rPr lang="de-CH" dirty="0" err="1" smtClean="0"/>
              <a:t>care</a:t>
            </a:r>
            <a:r>
              <a:rPr lang="de-CH" dirty="0" smtClean="0"/>
              <a:t> in </a:t>
            </a:r>
            <a:r>
              <a:rPr lang="de-CH" dirty="0" err="1" smtClean="0"/>
              <a:t>calling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990000"/>
                </a:solidFill>
              </a:rPr>
              <a:t>other objects</a:t>
            </a:r>
            <a:r>
              <a:rPr lang="de-CH" dirty="0" smtClean="0"/>
              <a:t>, they </a:t>
            </a:r>
            <a:r>
              <a:rPr lang="de-CH" dirty="0" smtClean="0">
                <a:solidFill>
                  <a:srgbClr val="990000"/>
                </a:solidFill>
              </a:rPr>
              <a:t>might call back</a:t>
            </a:r>
          </a:p>
          <a:p>
            <a:r>
              <a:rPr lang="de-CH" dirty="0" err="1" smtClean="0"/>
              <a:t>Although</a:t>
            </a:r>
            <a:r>
              <a:rPr lang="de-CH" dirty="0" smtClean="0"/>
              <a:t> writing invariants is not that easy, they are necessary to do formal proofs. This is also the case for loop invariants (which will come later).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Invariants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Violating the invariant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Marriage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Invariants explained in 60 seconds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Consistency requirements for a class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Established after object creation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Hold, when an object is </a:t>
            </a:r>
            <a:r>
              <a:rPr lang="de-CH" i="1" dirty="0" smtClean="0"/>
              <a:t>visible</a:t>
            </a:r>
            <a:endParaRPr lang="de-CH" dirty="0" smtClean="0"/>
          </a:p>
          <a:p>
            <a:pPr lvl="1"/>
            <a:r>
              <a:rPr lang="de-CH" dirty="0" smtClean="0"/>
              <a:t>Entry of a routine</a:t>
            </a:r>
          </a:p>
          <a:p>
            <a:pPr lvl="1"/>
            <a:r>
              <a:rPr lang="de-CH" dirty="0" smtClean="0"/>
              <a:t>Exit of a routine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balance: INTEGER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invariant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balance &gt;= 0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Temporary violation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de-CH" dirty="0" smtClean="0"/>
              <a:t>Invariants </a:t>
            </a:r>
            <a:r>
              <a:rPr lang="de-CH" dirty="0" smtClean="0"/>
              <a:t>can </a:t>
            </a:r>
            <a:r>
              <a:rPr lang="de-CH" dirty="0" smtClean="0"/>
              <a:t>be violated </a:t>
            </a:r>
            <a:r>
              <a:rPr lang="de-CH" dirty="0" smtClean="0"/>
              <a:t>temporarily</a:t>
            </a:r>
          </a:p>
          <a:p>
            <a:pPr lvl="0"/>
            <a:r>
              <a:rPr lang="de-CH" dirty="0" smtClean="0"/>
              <a:t>      e.g</a:t>
            </a:r>
            <a:r>
              <a:rPr lang="de-CH" dirty="0" smtClean="0"/>
              <a:t>. on object creation</a:t>
            </a:r>
          </a:p>
          <a:p>
            <a:pPr lvl="0">
              <a:buFont typeface="Wingdings" pitchFamily="2" charset="2"/>
              <a:buChar char="Ø"/>
            </a:pPr>
            <a:endParaRPr lang="de-CH" dirty="0" smtClean="0"/>
          </a:p>
          <a:p>
            <a:pPr lvl="0">
              <a:buFont typeface="Wingdings" pitchFamily="2" charset="2"/>
              <a:buChar char="Ø"/>
            </a:pPr>
            <a:r>
              <a:rPr lang="de-CH" dirty="0" smtClean="0"/>
              <a:t>In </a:t>
            </a:r>
            <a:r>
              <a:rPr lang="de-CH" dirty="0" smtClean="0"/>
              <a:t>Eiffel, invariants are checked on entry and exit of</a:t>
            </a:r>
          </a:p>
          <a:p>
            <a:pPr lvl="1">
              <a:buNone/>
            </a:pPr>
            <a:r>
              <a:rPr lang="de-CH" dirty="0" smtClean="0"/>
              <a:t>a </a:t>
            </a:r>
            <a:r>
              <a:rPr lang="de-CH" dirty="0" smtClean="0">
                <a:solidFill>
                  <a:srgbClr val="C00000"/>
                </a:solidFill>
              </a:rPr>
              <a:t>qualified feature call</a:t>
            </a:r>
          </a:p>
          <a:p>
            <a:pPr lvl="0">
              <a:buFont typeface="Wingdings" pitchFamily="2" charset="2"/>
              <a:buChar char="Ø"/>
            </a:pPr>
            <a:endParaRPr lang="de-CH" dirty="0" smtClean="0"/>
          </a:p>
          <a:p>
            <a:pPr lvl="0">
              <a:buFont typeface="Wingdings" pitchFamily="2" charset="2"/>
              <a:buChar char="Ø"/>
            </a:pPr>
            <a:r>
              <a:rPr lang="de-CH" dirty="0" smtClean="0"/>
              <a:t>One </a:t>
            </a:r>
            <a:r>
              <a:rPr lang="de-CH" dirty="0" smtClean="0"/>
              <a:t>exception: </a:t>
            </a:r>
            <a:r>
              <a:rPr lang="de-CH" dirty="0" smtClean="0"/>
              <a:t>for calls </a:t>
            </a:r>
            <a:r>
              <a:rPr lang="de-CH" dirty="0" smtClean="0"/>
              <a:t>to creation </a:t>
            </a:r>
            <a:r>
              <a:rPr lang="de-CH" dirty="0" smtClean="0"/>
              <a:t>procedures, </a:t>
            </a:r>
          </a:p>
          <a:p>
            <a:pPr lvl="0"/>
            <a:r>
              <a:rPr lang="de-CH" dirty="0" smtClean="0"/>
              <a:t>      invariants are not checked on entry to routine</a:t>
            </a:r>
            <a:endParaRPr lang="de-CH" dirty="0" smtClean="0"/>
          </a:p>
          <a:p>
            <a:pPr lvl="1"/>
            <a:r>
              <a:rPr lang="de-CH" dirty="0" smtClean="0"/>
              <a:t>e.g </a:t>
            </a:r>
            <a:r>
              <a:rPr lang="de-CH" sz="2000" b="1" i="1" dirty="0" smtClean="0">
                <a:solidFill>
                  <a:srgbClr val="003399"/>
                </a:solidFill>
                <a:ea typeface="+mn-ea"/>
              </a:rPr>
              <a:t>create</a:t>
            </a:r>
            <a:r>
              <a:rPr lang="de-CH" i="1" dirty="0" smtClean="0"/>
              <a:t> </a:t>
            </a:r>
            <a:r>
              <a:rPr lang="de-CH" sz="2000" i="1" dirty="0" smtClean="0"/>
              <a:t>cell.set_item (1)</a:t>
            </a:r>
          </a:p>
          <a:p>
            <a:pPr lvl="1"/>
            <a:r>
              <a:rPr lang="de-CH" dirty="0" smtClean="0"/>
              <a:t>But checked for normal call: </a:t>
            </a:r>
            <a:r>
              <a:rPr lang="de-CH" sz="2000" i="1" dirty="0" smtClean="0"/>
              <a:t>cell.set_item (1)</a:t>
            </a:r>
          </a:p>
          <a:p>
            <a:pPr lvl="0">
              <a:buFont typeface="Wingdings" pitchFamily="2" charset="2"/>
              <a:buChar char="Ø"/>
            </a:pPr>
            <a:endParaRPr lang="de-CH" dirty="0" smtClean="0"/>
          </a:p>
          <a:p>
            <a:pPr lvl="0">
              <a:buFont typeface="Wingdings" pitchFamily="2" charset="2"/>
              <a:buChar char="Ø"/>
            </a:pPr>
            <a:r>
              <a:rPr lang="de-CH" dirty="0" smtClean="0"/>
              <a:t>See demo.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latin typeface="Arial Rounded MT Bold" pitchFamily="34" charset="0"/>
              </a:rPr>
              <a:t>Public interface of person (without contracts)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smtClean="0">
                <a:solidFill>
                  <a:srgbClr val="990000"/>
                </a:solidFill>
              </a:rPr>
              <a:t>-- Spouse of Current.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990000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marry (</a:t>
            </a:r>
            <a:r>
              <a:rPr lang="en-US" sz="2000" i="1" dirty="0" err="1" smtClean="0">
                <a:solidFill>
                  <a:srgbClr val="0000FF"/>
                </a:solidFill>
              </a:rPr>
              <a:t>a_other</a:t>
            </a:r>
            <a:r>
              <a:rPr lang="en-US" sz="2000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smtClean="0">
                <a:solidFill>
                  <a:srgbClr val="990000"/>
                </a:solidFill>
              </a:rPr>
              <a:t>-- Marry `</a:t>
            </a:r>
            <a:r>
              <a:rPr lang="en-US" sz="2000" i="1" dirty="0" err="1" smtClean="0">
                <a:solidFill>
                  <a:srgbClr val="990000"/>
                </a:solidFill>
              </a:rPr>
              <a:t>a_other</a:t>
            </a:r>
            <a:r>
              <a:rPr lang="en-US" sz="2000" i="1" dirty="0" smtClean="0">
                <a:solidFill>
                  <a:srgbClr val="990000"/>
                </a:solidFill>
              </a:rPr>
              <a:t>’.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990000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990000"/>
                </a:solidFill>
              </a:rPr>
              <a:t>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990000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MARRIAGE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alice</a:t>
            </a:r>
            <a:r>
              <a:rPr lang="en-US" sz="2000" i="1" dirty="0" smtClean="0">
                <a:solidFill>
                  <a:srgbClr val="0000FF"/>
                </a:solidFill>
              </a:rPr>
              <a:t>: 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bob: 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create </a:t>
            </a:r>
            <a:r>
              <a:rPr lang="en-US" sz="2000" i="1" dirty="0" err="1" smtClean="0">
                <a:solidFill>
                  <a:srgbClr val="0000FF"/>
                </a:solidFill>
              </a:rPr>
              <a:t>alice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create bob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bob.marry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alice</a:t>
            </a:r>
            <a:r>
              <a:rPr lang="en-US" sz="2000" i="1" dirty="0" smtClean="0">
                <a:solidFill>
                  <a:srgbClr val="0000FF"/>
                </a:solidFill>
              </a:rPr>
              <a:t>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Write the contracts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class </a:t>
            </a:r>
            <a:r>
              <a:rPr lang="en-US" sz="2800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marry (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r>
              <a:rPr lang="en-US" sz="2800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require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990000"/>
                </a:solidFill>
              </a:rPr>
              <a:t>			??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ensure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smtClean="0">
                <a:solidFill>
                  <a:srgbClr val="990000"/>
                </a:solidFill>
              </a:rPr>
              <a:t>??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invariant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</a:t>
            </a:r>
            <a:r>
              <a:rPr lang="en-US" sz="2800" i="1" dirty="0" smtClean="0">
                <a:solidFill>
                  <a:srgbClr val="990000"/>
                </a:solidFill>
              </a:rPr>
              <a:t>??</a:t>
            </a:r>
          </a:p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 possible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class </a:t>
            </a:r>
            <a:r>
              <a:rPr lang="en-US" sz="2800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marry (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r>
              <a:rPr lang="en-US" sz="2800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require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r>
              <a:rPr lang="en-US" sz="2800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a_other.spouse</a:t>
            </a:r>
            <a:r>
              <a:rPr lang="en-US" sz="2800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spouse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ensure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spouse = 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a_other.spouse</a:t>
            </a:r>
            <a:r>
              <a:rPr lang="en-US" sz="2800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end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invariant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 /= Void </a:t>
            </a:r>
            <a:r>
              <a:rPr lang="en-US" sz="2800" b="1" dirty="0" smtClean="0">
                <a:solidFill>
                  <a:srgbClr val="003399"/>
                </a:solidFill>
              </a:rPr>
              <a:t>implies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spouse.spouse</a:t>
            </a:r>
            <a:r>
              <a:rPr lang="en-US" sz="2800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smtClean="0">
                <a:solidFill>
                  <a:srgbClr val="990000"/>
                </a:solidFill>
              </a:rPr>
              <a:t>??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 </a:t>
            </a:r>
            <a:r>
              <a:rPr lang="de-CH" dirty="0" smtClean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3"/>
            <a:ext cx="8594725" cy="5723127"/>
          </a:xfrm>
        </p:spPr>
        <p:txBody>
          <a:bodyPr>
            <a:normAutofit fontScale="85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a_other.spouse</a:t>
            </a:r>
            <a:r>
              <a:rPr lang="en-US" i="1" dirty="0" smtClean="0"/>
              <a:t> :=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057900" y="2847975"/>
            <a:ext cx="2657475" cy="19050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dirty="0" smtClean="0">
                <a:solidFill>
                  <a:srgbClr val="FF0000"/>
                </a:solidFill>
              </a:rPr>
              <a:t>Compiler Error:</a:t>
            </a:r>
          </a:p>
          <a:p>
            <a:pPr algn="ctr">
              <a:lnSpc>
                <a:spcPct val="80000"/>
              </a:lnSpc>
            </a:pPr>
            <a:r>
              <a:rPr lang="de-CH" dirty="0" smtClean="0"/>
              <a:t>No </a:t>
            </a:r>
            <a:r>
              <a:rPr lang="de-CH" dirty="0" err="1" smtClean="0"/>
              <a:t>assigner</a:t>
            </a:r>
            <a:r>
              <a:rPr lang="de-CH" dirty="0" smtClean="0"/>
              <a:t> </a:t>
            </a:r>
            <a:r>
              <a:rPr lang="de-CH" dirty="0" err="1" smtClean="0"/>
              <a:t>command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smtClean="0"/>
              <a:t>a_other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443</Words>
  <Application>Microsoft Office PowerPoint</Application>
  <PresentationFormat>On-screen Show (4:3)</PresentationFormat>
  <Paragraphs>293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NORMAL</vt:lpstr>
      <vt:lpstr>MINIMAL</vt:lpstr>
      <vt:lpstr>TITLE</vt:lpstr>
      <vt:lpstr>Advanced Material</vt:lpstr>
      <vt:lpstr>Outline</vt:lpstr>
      <vt:lpstr>Invariants explained in 60 seconds</vt:lpstr>
      <vt:lpstr>Temporary violation</vt:lpstr>
      <vt:lpstr>Public interface of person (without contracts)</vt:lpstr>
      <vt:lpstr>Write the contracts</vt:lpstr>
      <vt:lpstr>A possible solution</vt:lpstr>
      <vt:lpstr>Implementing marry</vt:lpstr>
      <vt:lpstr>Implementing marry  I</vt:lpstr>
      <vt:lpstr>Implementing marry  II</vt:lpstr>
      <vt:lpstr>Implementing marry  III</vt:lpstr>
      <vt:lpstr>Implementing marry : final version</vt:lpstr>
      <vt:lpstr>Ending the marriage</vt:lpstr>
      <vt:lpstr>What we have seen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Julian</cp:lastModifiedBy>
  <cp:revision>2287</cp:revision>
  <dcterms:created xsi:type="dcterms:W3CDTF">2010-10-11T14:26:04Z</dcterms:created>
  <dcterms:modified xsi:type="dcterms:W3CDTF">2011-10-11T09:14:46Z</dcterms:modified>
</cp:coreProperties>
</file>