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17"/>
  </p:notesMasterIdLst>
  <p:handoutMasterIdLst>
    <p:handoutMasterId r:id="rId18"/>
  </p:handoutMasterIdLst>
  <p:sldIdLst>
    <p:sldId id="673" r:id="rId4"/>
    <p:sldId id="674" r:id="rId5"/>
    <p:sldId id="684" r:id="rId6"/>
    <p:sldId id="682" r:id="rId7"/>
    <p:sldId id="675" r:id="rId8"/>
    <p:sldId id="680" r:id="rId9"/>
    <p:sldId id="681" r:id="rId10"/>
    <p:sldId id="676" r:id="rId11"/>
    <p:sldId id="687" r:id="rId12"/>
    <p:sldId id="689" r:id="rId13"/>
    <p:sldId id="688" r:id="rId14"/>
    <p:sldId id="679" r:id="rId15"/>
    <p:sldId id="685" r:id="rId16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990000"/>
    <a:srgbClr val="3333FF"/>
    <a:srgbClr val="000099"/>
    <a:srgbClr val="99FF99"/>
    <a:srgbClr val="92D050"/>
    <a:srgbClr val="FFCC99"/>
    <a:srgbClr val="FFCCCC"/>
    <a:srgbClr val="FF9966"/>
    <a:srgbClr val="CC66FF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6237" autoAdjust="0"/>
  </p:normalViewPr>
  <p:slideViewPr>
    <p:cSldViewPr snapToGrid="0">
      <p:cViewPr varScale="1">
        <p:scale>
          <a:sx n="69" d="100"/>
          <a:sy n="69" d="100"/>
        </p:scale>
        <p:origin x="-28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Advanced Material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09688" y="2967038"/>
            <a:ext cx="6524624" cy="92392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The following slides contain advanced material and are optional.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Sharing objects III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USER1_OF_X  </a:t>
            </a:r>
            <a:r>
              <a:rPr lang="en-US" b="1" dirty="0" smtClean="0">
                <a:solidFill>
                  <a:srgbClr val="003399"/>
                </a:solidFill>
              </a:rPr>
              <a:t>inherit </a:t>
            </a:r>
            <a:r>
              <a:rPr lang="en-US" i="1" dirty="0" smtClean="0">
                <a:solidFill>
                  <a:srgbClr val="0000FF"/>
                </a:solidFill>
              </a:rPr>
              <a:t>SHARED_X</a:t>
            </a:r>
            <a:endParaRPr lang="en-US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foo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 </a:t>
            </a:r>
            <a:r>
              <a:rPr lang="en-US" i="1" dirty="0" err="1" smtClean="0">
                <a:solidFill>
                  <a:srgbClr val="0000FF"/>
                </a:solidFill>
              </a:rPr>
              <a:t>the_one_and_only_x.do_something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USER2_OF_X  </a:t>
            </a:r>
            <a:r>
              <a:rPr lang="en-US" b="1" dirty="0" smtClean="0">
                <a:solidFill>
                  <a:srgbClr val="003399"/>
                </a:solidFill>
              </a:rPr>
              <a:t>inherit </a:t>
            </a:r>
            <a:r>
              <a:rPr lang="en-US" i="1" dirty="0" smtClean="0">
                <a:solidFill>
                  <a:srgbClr val="0000FF"/>
                </a:solidFill>
              </a:rPr>
              <a:t>SHARED_X</a:t>
            </a:r>
            <a:endParaRPr lang="en-US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bar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 </a:t>
            </a:r>
            <a:r>
              <a:rPr lang="en-US" i="1" dirty="0" err="1" smtClean="0">
                <a:solidFill>
                  <a:srgbClr val="0000FF"/>
                </a:solidFill>
              </a:rPr>
              <a:t>the_one_and_only_x.do_something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Pitfalls of once and constants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No guarantee that only one instance will be created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Inheriting classes can also call creation routine</a:t>
            </a:r>
          </a:p>
          <a:p>
            <a:pPr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Problems can arise when once references are shared with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	external C code due to the garbage collector</a:t>
            </a:r>
          </a:p>
          <a:p>
            <a:pPr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Strings are not expanded!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message: STRING = “</a:t>
            </a:r>
            <a:r>
              <a:rPr lang="en-US" i="1" dirty="0" err="1" smtClean="0">
                <a:solidFill>
                  <a:srgbClr val="0000FF"/>
                </a:solidFill>
              </a:rPr>
              <a:t>abc</a:t>
            </a:r>
            <a:r>
              <a:rPr lang="en-US" i="1" dirty="0" smtClean="0">
                <a:solidFill>
                  <a:srgbClr val="0000FF"/>
                </a:solidFill>
              </a:rPr>
              <a:t>”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foo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message.append</a:t>
            </a:r>
            <a:r>
              <a:rPr lang="en-US" i="1" dirty="0" smtClean="0">
                <a:solidFill>
                  <a:srgbClr val="0000FF"/>
                </a:solidFill>
              </a:rPr>
              <a:t> (“def”)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	</a:t>
            </a:r>
            <a:r>
              <a:rPr lang="en-US" i="1" dirty="0" smtClean="0">
                <a:solidFill>
                  <a:srgbClr val="990000"/>
                </a:solidFill>
              </a:rPr>
              <a:t>-- from now, “message” will be “</a:t>
            </a:r>
            <a:r>
              <a:rPr lang="en-US" i="1" dirty="0" err="1" smtClean="0">
                <a:solidFill>
                  <a:srgbClr val="990000"/>
                </a:solidFill>
              </a:rPr>
              <a:t>abcdef</a:t>
            </a:r>
            <a:r>
              <a:rPr lang="en-US" i="1" dirty="0" smtClean="0">
                <a:solidFill>
                  <a:srgbClr val="990000"/>
                </a:solidFill>
              </a:rPr>
              <a:t>”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de-CH" b="1" dirty="0" smtClean="0">
              <a:solidFill>
                <a:srgbClr val="003399"/>
              </a:solidFill>
            </a:endParaRP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Arguments and contracts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foo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: INTEGER): INTEGER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&gt; 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once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Result</a:t>
            </a:r>
            <a:r>
              <a:rPr lang="en-US" b="1" i="1" dirty="0" smtClean="0">
                <a:solidFill>
                  <a:srgbClr val="003399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:=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* 2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Result =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* 2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What is the output of the following code block</a:t>
            </a:r>
          </a:p>
          <a:p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io.put_integer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foo</a:t>
            </a:r>
            <a:r>
              <a:rPr lang="en-US" i="1" dirty="0" smtClean="0">
                <a:solidFill>
                  <a:srgbClr val="0000FF"/>
                </a:solidFill>
              </a:rPr>
              <a:t> (2))</a:t>
            </a:r>
            <a:endParaRPr lang="en-US" i="1" dirty="0" smtClean="0">
              <a:solidFill>
                <a:srgbClr val="990000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io.put_integer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foo</a:t>
            </a:r>
            <a:r>
              <a:rPr lang="en-US" i="1" dirty="0" smtClean="0">
                <a:solidFill>
                  <a:srgbClr val="0000FF"/>
                </a:solidFill>
              </a:rPr>
              <a:t> (3))</a:t>
            </a:r>
            <a:endParaRPr lang="en-US" i="1" dirty="0" smtClean="0">
              <a:solidFill>
                <a:srgbClr val="990000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io.put_integer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foo</a:t>
            </a:r>
            <a:r>
              <a:rPr lang="en-US" i="1" dirty="0" smtClean="0">
                <a:solidFill>
                  <a:srgbClr val="0000FF"/>
                </a:solidFill>
              </a:rPr>
              <a:t> (-2))</a:t>
            </a:r>
            <a:endParaRPr lang="en-US" i="1" dirty="0" smtClean="0">
              <a:solidFill>
                <a:srgbClr val="990000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b="1" i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i="1" dirty="0" smtClean="0">
                <a:solidFill>
                  <a:srgbClr val="003399"/>
                </a:solidFill>
              </a:rPr>
              <a:t> </a:t>
            </a:r>
            <a:endParaRPr lang="en-US" i="1" dirty="0" smtClean="0">
              <a:solidFill>
                <a:srgbClr val="0000FF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00644" y="5450773"/>
            <a:ext cx="7742712" cy="103315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latin typeface="Comic Sans MS" pitchFamily="66" charset="0"/>
                <a:ea typeface="+mn-ea"/>
                <a:cs typeface="+mn-cs"/>
              </a:rPr>
              <a:t>Don‘t write once functions taking arguments.</a:t>
            </a:r>
          </a:p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/>
              <a:t>Don‘t write complex postconditions in once funcions.</a:t>
            </a:r>
            <a:endParaRPr lang="de-CH" sz="2400" kern="1200" dirty="0" smtClean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8253" y="4203864"/>
            <a:ext cx="4500748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defRPr/>
            </a:pPr>
            <a:r>
              <a:rPr lang="de-CH" i="1" dirty="0" smtClean="0">
                <a:solidFill>
                  <a:srgbClr val="990000"/>
                </a:solidFill>
                <a:latin typeface="+mn-lt"/>
              </a:rPr>
              <a:t>-- 4</a:t>
            </a: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defRPr/>
            </a:pPr>
            <a:r>
              <a:rPr lang="de-CH" i="1" dirty="0" smtClean="0">
                <a:solidFill>
                  <a:srgbClr val="990000"/>
                </a:solidFill>
                <a:latin typeface="+mn-lt"/>
              </a:rPr>
              <a:t>-- postcondition violation</a:t>
            </a: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defRPr/>
            </a:pPr>
            <a:r>
              <a:rPr lang="de-CH" i="1" dirty="0" smtClean="0">
                <a:solidFill>
                  <a:srgbClr val="990000"/>
                </a:solidFill>
                <a:latin typeface="+mn-lt"/>
              </a:rPr>
              <a:t>-- precondition violation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 peek at the Eiffel ECMA specification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8.23.26 – Semantics: General Call Semantics</a:t>
            </a:r>
            <a:endParaRPr lang="en-US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effect of an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Object_call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feature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is, in the absence of any exception, the effect of the following sequence of 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Determine the target object O through the applicable definition.</a:t>
            </a:r>
            <a:endParaRPr lang="de-CH" sz="20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CH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Attach Current to 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Determine the dynamic feature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the call through the applicable definition.</a:t>
            </a:r>
            <a:endParaRPr lang="de-CH" sz="20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every actual argument a, if any, in the order listed: obtain the value v of a; then if the type of a converts to the type of the corresponding formal in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replace v by the result of the applicable conversion. Let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arg_values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be the resulting sequence of all such v.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Attach every formal argument of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the corresponding element of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arg_values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by applying the Reattachment Semantics rule.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the call is qualified and class invariant monitoring is on, evaluate the class invariant of O’s base type on 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precondition monitoring is on, evaluate the precondition of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not an attribute, not a once routine and not external, apply Non-Once Routine Execution Semantics to O and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a once routine, apply the Once Routine Execution Semantics to O and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an external routine, execute that routine on the actual arguments given, if any, according to the rules of the language in which it is written.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the call is qualified and class invariant monitoring is on, evaluate the class invariant of O’s base type on 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postcondition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monitoring is on, evaluate the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postcondition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df</a:t>
            </a:r>
            <a:r>
              <a:rPr lang="en-US" sz="20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de-CH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Constants and global variables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Constants in OO programming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Once routines</a:t>
            </a:r>
          </a:p>
          <a:p>
            <a:pPr marL="1354138" lvl="1" indent="-457200"/>
            <a:r>
              <a:rPr lang="en-US" dirty="0" smtClean="0"/>
              <a:t>Definition</a:t>
            </a:r>
          </a:p>
          <a:p>
            <a:pPr marL="1354138" lvl="1" indent="-457200"/>
            <a:r>
              <a:rPr lang="en-US" dirty="0" smtClean="0"/>
              <a:t>Use</a:t>
            </a:r>
          </a:p>
          <a:p>
            <a:pPr marL="1354138" lvl="1" indent="-457200"/>
            <a:r>
              <a:rPr lang="en-US" dirty="0" smtClean="0"/>
              <a:t>Sharing objects</a:t>
            </a:r>
          </a:p>
          <a:p>
            <a:pPr marL="1354138" lvl="1" indent="-457200"/>
            <a:r>
              <a:rPr lang="en-US" dirty="0" smtClean="0"/>
              <a:t>Arguments and contracts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Constants and global variables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Constants for basic types are easy</a:t>
            </a:r>
          </a:p>
          <a:p>
            <a:endParaRPr lang="de-CH" dirty="0" smtClean="0"/>
          </a:p>
          <a:p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CONSTANTS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Pi: Real = 3.1415926524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Ok: Boolean = True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Message: STRING = “</a:t>
            </a:r>
            <a:r>
              <a:rPr lang="en-US" i="1" dirty="0" err="1" smtClean="0">
                <a:solidFill>
                  <a:srgbClr val="0000FF"/>
                </a:solidFill>
              </a:rPr>
              <a:t>abc</a:t>
            </a:r>
            <a:r>
              <a:rPr lang="en-US" i="1" dirty="0" smtClean="0">
                <a:solidFill>
                  <a:srgbClr val="0000FF"/>
                </a:solidFill>
              </a:rPr>
              <a:t>”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dirty="0" smtClean="0"/>
          </a:p>
          <a:p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APPLICATION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inherit</a:t>
            </a:r>
            <a:r>
              <a:rPr lang="de-CH" dirty="0" smtClean="0"/>
              <a:t> CONSTANTS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foo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3399"/>
                </a:solidFill>
              </a:rPr>
              <a:t>do </a:t>
            </a:r>
            <a:r>
              <a:rPr lang="en-US" i="1" dirty="0" smtClean="0">
                <a:solidFill>
                  <a:srgbClr val="0000FF"/>
                </a:solidFill>
              </a:rPr>
              <a:t>print (Pi)</a:t>
            </a:r>
            <a:r>
              <a:rPr lang="en-US" b="1" dirty="0" smtClean="0">
                <a:solidFill>
                  <a:srgbClr val="003399"/>
                </a:solidFill>
              </a:rPr>
              <a:t> 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Constants in OO programs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What about user defined types?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CONSTANTS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: COMPLEX = ???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Hans: PERSON = ???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Zurich: MAP = ???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In other languages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Static variables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Singleton pattern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In Eiffel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Once routines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What are once routines?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Executed the first time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Result is stored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In further calls, stored result is returned</a:t>
            </a:r>
          </a:p>
          <a:p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foo</a:t>
            </a:r>
            <a:r>
              <a:rPr lang="en-US" i="1" dirty="0" smtClean="0">
                <a:solidFill>
                  <a:srgbClr val="0000FF"/>
                </a:solidFill>
              </a:rPr>
              <a:t>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once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Result</a:t>
            </a:r>
            <a:r>
              <a:rPr lang="en-US" b="1" i="1" dirty="0" smtClean="0">
                <a:solidFill>
                  <a:srgbClr val="003399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:= factorial (10)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test_foo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io.put_integer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foo</a:t>
            </a:r>
            <a:r>
              <a:rPr lang="en-US" i="1" dirty="0" smtClean="0">
                <a:solidFill>
                  <a:srgbClr val="0000FF"/>
                </a:solidFill>
              </a:rPr>
              <a:t>)  </a:t>
            </a:r>
            <a:r>
              <a:rPr lang="en-US" i="1" dirty="0" smtClean="0">
                <a:solidFill>
                  <a:srgbClr val="990000"/>
                </a:solidFill>
              </a:rPr>
              <a:t>-- </a:t>
            </a:r>
            <a:r>
              <a:rPr lang="de-CH" i="1" dirty="0" smtClean="0">
                <a:solidFill>
                  <a:srgbClr val="990000"/>
                </a:solidFill>
              </a:rPr>
              <a:t>3628800, calculated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de-CH" i="1" dirty="0" smtClean="0">
                <a:solidFill>
                  <a:srgbClr val="990000"/>
                </a:solidFill>
              </a:rPr>
              <a:t>			</a:t>
            </a:r>
            <a:r>
              <a:rPr lang="de-CH" i="1" dirty="0" smtClean="0">
                <a:solidFill>
                  <a:srgbClr val="0000FF"/>
                </a:solidFill>
              </a:rPr>
              <a:t>io.put_integer (foo) </a:t>
            </a:r>
            <a:r>
              <a:rPr lang="de-CH" i="1" dirty="0" smtClean="0">
                <a:solidFill>
                  <a:srgbClr val="990000"/>
                </a:solidFill>
              </a:rPr>
              <a:t> </a:t>
            </a:r>
            <a:r>
              <a:rPr lang="en-US" i="1" dirty="0" smtClean="0">
                <a:solidFill>
                  <a:srgbClr val="990000"/>
                </a:solidFill>
              </a:rPr>
              <a:t>-- </a:t>
            </a:r>
            <a:r>
              <a:rPr lang="de-CH" i="1" dirty="0" smtClean="0">
                <a:solidFill>
                  <a:srgbClr val="990000"/>
                </a:solidFill>
              </a:rPr>
              <a:t>3628800, directly returned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de-CH" i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Once for whom?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82039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Computation is once per class hierarchy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Result is shared among all objects of a class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and its subclasses</a:t>
            </a:r>
          </a:p>
          <a:p>
            <a:pPr>
              <a:buFont typeface="Wingdings" pitchFamily="2" charset="2"/>
              <a:buChar char="Ø"/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Once routines can take a special flag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This flag is used to indicate that execution is e.g. one of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Once </a:t>
            </a:r>
            <a:r>
              <a:rPr lang="de-CH" dirty="0" smtClean="0">
                <a:solidFill>
                  <a:srgbClr val="990000"/>
                </a:solidFill>
              </a:rPr>
              <a:t>per object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Once </a:t>
            </a:r>
            <a:r>
              <a:rPr lang="de-CH" dirty="0" smtClean="0">
                <a:solidFill>
                  <a:srgbClr val="990000"/>
                </a:solidFill>
              </a:rPr>
              <a:t>per thread </a:t>
            </a:r>
            <a:r>
              <a:rPr lang="de-CH" dirty="0" smtClean="0">
                <a:solidFill>
                  <a:schemeClr val="tx1"/>
                </a:solidFill>
              </a:rPr>
              <a:t>(default)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Once </a:t>
            </a:r>
            <a:r>
              <a:rPr lang="de-CH" dirty="0" smtClean="0">
                <a:solidFill>
                  <a:srgbClr val="990000"/>
                </a:solidFill>
              </a:rPr>
              <a:t>per system</a:t>
            </a:r>
            <a:endParaRPr lang="en-US" dirty="0" smtClean="0">
              <a:solidFill>
                <a:srgbClr val="990000"/>
              </a:solidFill>
            </a:endParaRPr>
          </a:p>
          <a:p>
            <a:endParaRPr lang="de-CH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once_per_object</a:t>
            </a:r>
            <a:r>
              <a:rPr lang="en-US" i="1" dirty="0" smtClean="0">
                <a:solidFill>
                  <a:srgbClr val="0000FF"/>
                </a:solidFill>
              </a:rPr>
              <a:t>				</a:t>
            </a:r>
            <a:r>
              <a:rPr lang="en-US" i="1" dirty="0" err="1" smtClean="0">
                <a:solidFill>
                  <a:srgbClr val="0000FF"/>
                </a:solidFill>
              </a:rPr>
              <a:t>once_per_thread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de-CH" b="1" dirty="0" smtClean="0">
                <a:solidFill>
                  <a:srgbClr val="003399"/>
                </a:solidFill>
              </a:rPr>
              <a:t>once </a:t>
            </a:r>
            <a:r>
              <a:rPr lang="en-US" i="1" dirty="0" smtClean="0">
                <a:solidFill>
                  <a:srgbClr val="0000FF"/>
                </a:solidFill>
              </a:rPr>
              <a:t>(“OBJECT”)				</a:t>
            </a:r>
            <a:r>
              <a:rPr lang="de-CH" b="1" dirty="0" smtClean="0">
                <a:solidFill>
                  <a:srgbClr val="003399"/>
                </a:solidFill>
              </a:rPr>
              <a:t>once </a:t>
            </a:r>
            <a:r>
              <a:rPr lang="en-US" i="1" dirty="0" smtClean="0">
                <a:solidFill>
                  <a:srgbClr val="0000FF"/>
                </a:solidFill>
              </a:rPr>
              <a:t>(“THREAD”)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…						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de-CH" b="1" dirty="0" smtClean="0">
                <a:solidFill>
                  <a:srgbClr val="003399"/>
                </a:solidFill>
              </a:rPr>
              <a:t>end</a:t>
            </a:r>
            <a:r>
              <a:rPr lang="en-US" i="1" dirty="0" smtClean="0">
                <a:solidFill>
                  <a:srgbClr val="0000FF"/>
                </a:solidFill>
              </a:rPr>
              <a:t>									</a:t>
            </a:r>
            <a:r>
              <a:rPr lang="de-CH" b="1" dirty="0" smtClean="0">
                <a:solidFill>
                  <a:srgbClr val="003399"/>
                </a:solidFill>
              </a:rPr>
              <a:t>end</a:t>
            </a:r>
            <a:endParaRPr lang="de-CH" dirty="0" smtClean="0">
              <a:solidFill>
                <a:srgbClr val="990000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990000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once_per_object</a:t>
            </a:r>
            <a:r>
              <a:rPr lang="en-US" i="1" dirty="0" smtClean="0">
                <a:solidFill>
                  <a:srgbClr val="0000FF"/>
                </a:solidFill>
              </a:rPr>
              <a:t>				</a:t>
            </a:r>
            <a:r>
              <a:rPr lang="en-US" i="1" dirty="0" err="1" smtClean="0">
                <a:solidFill>
                  <a:srgbClr val="0000FF"/>
                </a:solidFill>
              </a:rPr>
              <a:t>also_once_per_thread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de-CH" b="1" dirty="0" smtClean="0">
                <a:solidFill>
                  <a:srgbClr val="003399"/>
                </a:solidFill>
              </a:rPr>
              <a:t>once </a:t>
            </a:r>
            <a:r>
              <a:rPr lang="en-US" i="1" smtClean="0">
                <a:solidFill>
                  <a:srgbClr val="0000FF"/>
                </a:solidFill>
              </a:rPr>
              <a:t>(“</a:t>
            </a:r>
            <a:r>
              <a:rPr lang="en-US" i="1" smtClean="0">
                <a:solidFill>
                  <a:srgbClr val="0000FF"/>
                </a:solidFill>
              </a:rPr>
              <a:t>GLOBAL”)</a:t>
            </a:r>
            <a:r>
              <a:rPr lang="en-US" i="1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de-CH" b="1" dirty="0" smtClean="0">
                <a:solidFill>
                  <a:srgbClr val="003399"/>
                </a:solidFill>
              </a:rPr>
              <a:t>once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…							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de-CH" b="1" dirty="0" smtClean="0">
                <a:solidFill>
                  <a:srgbClr val="003399"/>
                </a:solidFill>
              </a:rPr>
              <a:t>end</a:t>
            </a:r>
            <a:r>
              <a:rPr lang="en-US" i="1" dirty="0" smtClean="0">
                <a:solidFill>
                  <a:srgbClr val="0000FF"/>
                </a:solidFill>
              </a:rPr>
              <a:t>									</a:t>
            </a:r>
            <a:r>
              <a:rPr lang="de-CH" b="1" dirty="0" smtClean="0">
                <a:solidFill>
                  <a:srgbClr val="003399"/>
                </a:solidFill>
              </a:rPr>
              <a:t>end</a:t>
            </a:r>
            <a:endParaRPr lang="de-CH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Use of once routines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Constants, other than basic types</a:t>
            </a:r>
            <a:endParaRPr lang="en-US" sz="22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200" i="1" dirty="0" smtClean="0">
                <a:solidFill>
                  <a:srgbClr val="0000FF"/>
                </a:solidFill>
              </a:rPr>
              <a:t>	</a:t>
            </a:r>
            <a:r>
              <a:rPr lang="en-US" sz="2200" i="1" dirty="0" err="1" smtClean="0">
                <a:solidFill>
                  <a:srgbClr val="0000FF"/>
                </a:solidFill>
              </a:rPr>
              <a:t>i</a:t>
            </a:r>
            <a:r>
              <a:rPr lang="en-US" sz="2200" i="1" dirty="0" smtClean="0">
                <a:solidFill>
                  <a:srgbClr val="0000FF"/>
                </a:solidFill>
              </a:rPr>
              <a:t>: COMPLEX 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200" i="1" dirty="0" smtClean="0">
                <a:solidFill>
                  <a:srgbClr val="0000FF"/>
                </a:solidFill>
              </a:rPr>
              <a:t>		</a:t>
            </a:r>
            <a:r>
              <a:rPr lang="en-US" sz="2200" b="1" dirty="0" smtClean="0">
                <a:solidFill>
                  <a:srgbClr val="003399"/>
                </a:solidFill>
              </a:rPr>
              <a:t>once create </a:t>
            </a:r>
            <a:r>
              <a:rPr lang="en-US" sz="2200" i="1" dirty="0" err="1" smtClean="0">
                <a:solidFill>
                  <a:srgbClr val="0000FF"/>
                </a:solidFill>
              </a:rPr>
              <a:t>Result.make</a:t>
            </a:r>
            <a:r>
              <a:rPr lang="en-US" sz="2200" i="1" dirty="0" smtClean="0">
                <a:solidFill>
                  <a:srgbClr val="0000FF"/>
                </a:solidFill>
              </a:rPr>
              <a:t> (0, 1)  </a:t>
            </a:r>
            <a:r>
              <a:rPr lang="en-US" sz="2200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Lazy initialization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200" i="1" dirty="0" smtClean="0">
                <a:solidFill>
                  <a:srgbClr val="0000FF"/>
                </a:solidFill>
              </a:rPr>
              <a:t>	settings: SETTINGS 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200" i="1" dirty="0" smtClean="0">
                <a:solidFill>
                  <a:srgbClr val="0000FF"/>
                </a:solidFill>
              </a:rPr>
              <a:t>		</a:t>
            </a:r>
            <a:r>
              <a:rPr lang="en-US" sz="2200" b="1" dirty="0" smtClean="0">
                <a:solidFill>
                  <a:srgbClr val="003399"/>
                </a:solidFill>
              </a:rPr>
              <a:t>once</a:t>
            </a:r>
            <a:r>
              <a:rPr lang="en-US" sz="2200" i="1" dirty="0" smtClean="0">
                <a:solidFill>
                  <a:srgbClr val="0000FF"/>
                </a:solidFill>
              </a:rPr>
              <a:t> </a:t>
            </a:r>
            <a:r>
              <a:rPr lang="en-US" sz="2200" b="1" dirty="0" smtClean="0">
                <a:solidFill>
                  <a:srgbClr val="003399"/>
                </a:solidFill>
              </a:rPr>
              <a:t>create</a:t>
            </a:r>
            <a:r>
              <a:rPr lang="en-US" sz="2200" i="1" dirty="0" smtClean="0">
                <a:solidFill>
                  <a:srgbClr val="0000FF"/>
                </a:solidFill>
              </a:rPr>
              <a:t> </a:t>
            </a:r>
            <a:r>
              <a:rPr lang="en-US" sz="2200" i="1" dirty="0" err="1" smtClean="0">
                <a:solidFill>
                  <a:srgbClr val="0000FF"/>
                </a:solidFill>
              </a:rPr>
              <a:t>Result.load_from_filesystem</a:t>
            </a:r>
            <a:r>
              <a:rPr lang="en-US" sz="2200" i="1" dirty="0" smtClean="0">
                <a:solidFill>
                  <a:srgbClr val="0000FF"/>
                </a:solidFill>
              </a:rPr>
              <a:t>  </a:t>
            </a:r>
            <a:r>
              <a:rPr lang="en-US" sz="2200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Initialization procedures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200" i="1" dirty="0" smtClean="0">
                <a:solidFill>
                  <a:srgbClr val="0000FF"/>
                </a:solidFill>
              </a:rPr>
              <a:t>	</a:t>
            </a:r>
            <a:r>
              <a:rPr lang="en-US" sz="2200" i="1" dirty="0" err="1" smtClean="0">
                <a:solidFill>
                  <a:srgbClr val="0000FF"/>
                </a:solidFill>
              </a:rPr>
              <a:t>init_graphics_system</a:t>
            </a:r>
            <a:endParaRPr lang="en-US" sz="22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200" i="1" dirty="0" smtClean="0">
                <a:solidFill>
                  <a:srgbClr val="0000FF"/>
                </a:solidFill>
              </a:rPr>
              <a:t>		</a:t>
            </a:r>
            <a:r>
              <a:rPr lang="en-US" sz="2200" b="1" dirty="0" smtClean="0">
                <a:solidFill>
                  <a:srgbClr val="003399"/>
                </a:solidFill>
              </a:rPr>
              <a:t>once</a:t>
            </a:r>
            <a:r>
              <a:rPr lang="en-US" sz="2200" i="1" dirty="0" smtClean="0">
                <a:solidFill>
                  <a:srgbClr val="0000FF"/>
                </a:solidFill>
              </a:rPr>
              <a:t> ... </a:t>
            </a:r>
            <a:r>
              <a:rPr lang="en-US" sz="2200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Sharing of objects (see next)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Sharing objects I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You can share objects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Can be used to achieve effect of global/static variables</a:t>
            </a:r>
          </a:p>
          <a:p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How?</a:t>
            </a:r>
          </a:p>
          <a:p>
            <a:pPr lvl="1"/>
            <a:r>
              <a:rPr lang="de-CH" dirty="0" smtClean="0"/>
              <a:t>Once routine returning a reference</a:t>
            </a:r>
          </a:p>
          <a:p>
            <a:pPr lvl="1"/>
            <a:r>
              <a:rPr lang="de-CH" dirty="0" smtClean="0"/>
              <a:t>Will always return the same reference</a:t>
            </a:r>
          </a:p>
          <a:p>
            <a:pPr lvl="1"/>
            <a:r>
              <a:rPr lang="de-CH" dirty="0" smtClean="0"/>
              <a:t>Create a </a:t>
            </a:r>
            <a:r>
              <a:rPr lang="de-CH" dirty="0" smtClean="0">
                <a:solidFill>
                  <a:srgbClr val="990000"/>
                </a:solidFill>
              </a:rPr>
              <a:t>SHARED_X</a:t>
            </a:r>
            <a:r>
              <a:rPr lang="de-CH" dirty="0" smtClean="0"/>
              <a:t> class and inherit from it</a:t>
            </a:r>
          </a:p>
          <a:p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Sharing objects II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SHARED_X</a:t>
            </a:r>
            <a:endParaRPr lang="en-US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the_one_and_only_x</a:t>
            </a:r>
            <a:r>
              <a:rPr lang="en-US" i="1" dirty="0" smtClean="0">
                <a:solidFill>
                  <a:srgbClr val="0000FF"/>
                </a:solidFill>
              </a:rPr>
              <a:t>: </a:t>
            </a:r>
            <a:r>
              <a:rPr lang="en-US" b="1" dirty="0" smtClean="0">
                <a:solidFill>
                  <a:srgbClr val="003399"/>
                </a:solidFill>
              </a:rPr>
              <a:t>attached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once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b="1" dirty="0" smtClean="0">
                <a:solidFill>
                  <a:srgbClr val="003399"/>
                </a:solidFill>
              </a:rPr>
              <a:t> create </a:t>
            </a:r>
            <a:r>
              <a:rPr lang="en-US" i="1" dirty="0" err="1" smtClean="0">
                <a:solidFill>
                  <a:srgbClr val="0000FF"/>
                </a:solidFill>
              </a:rPr>
              <a:t>Result.make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endParaRPr lang="en-US" b="1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create {</a:t>
            </a:r>
            <a:r>
              <a:rPr lang="en-US" i="1" dirty="0" smtClean="0">
                <a:solidFill>
                  <a:srgbClr val="0000FF"/>
                </a:solidFill>
              </a:rPr>
              <a:t>SHARED_X</a:t>
            </a:r>
            <a:r>
              <a:rPr lang="en-US" b="1" dirty="0" smtClean="0">
                <a:solidFill>
                  <a:srgbClr val="003399"/>
                </a:solidFill>
              </a:rPr>
              <a:t>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make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 {</a:t>
            </a:r>
            <a:r>
              <a:rPr lang="en-US" i="1" dirty="0" smtClean="0">
                <a:solidFill>
                  <a:srgbClr val="0000FF"/>
                </a:solidFill>
              </a:rPr>
              <a:t>NONE</a:t>
            </a:r>
            <a:r>
              <a:rPr lang="en-US" b="1" dirty="0" smtClean="0">
                <a:solidFill>
                  <a:srgbClr val="003399"/>
                </a:solidFill>
              </a:rPr>
              <a:t>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make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501</Words>
  <Application>Microsoft Office PowerPoint</Application>
  <PresentationFormat>On-screen Show (4:3)</PresentationFormat>
  <Paragraphs>181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NORMAL</vt:lpstr>
      <vt:lpstr>MINIMAL</vt:lpstr>
      <vt:lpstr>TITLE</vt:lpstr>
      <vt:lpstr>Advanced Material</vt:lpstr>
      <vt:lpstr>Outline</vt:lpstr>
      <vt:lpstr>Constants and global variables</vt:lpstr>
      <vt:lpstr>Constants in OO programs</vt:lpstr>
      <vt:lpstr>What are once routines?</vt:lpstr>
      <vt:lpstr>Once for whom?</vt:lpstr>
      <vt:lpstr>Use of once routines</vt:lpstr>
      <vt:lpstr>Sharing objects I</vt:lpstr>
      <vt:lpstr>Sharing objects II</vt:lpstr>
      <vt:lpstr>Sharing objects III</vt:lpstr>
      <vt:lpstr>Pitfalls of once and constants</vt:lpstr>
      <vt:lpstr>Arguments and contracts</vt:lpstr>
      <vt:lpstr>A peek at the Eiffel ECMA specification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Julian</cp:lastModifiedBy>
  <cp:revision>2348</cp:revision>
  <dcterms:created xsi:type="dcterms:W3CDTF">2008-09-15T09:44:04Z</dcterms:created>
  <dcterms:modified xsi:type="dcterms:W3CDTF">2011-10-18T15:14:10Z</dcterms:modified>
</cp:coreProperties>
</file>