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27"/>
  </p:notesMasterIdLst>
  <p:handoutMasterIdLst>
    <p:handoutMasterId r:id="rId28"/>
  </p:handoutMasterIdLst>
  <p:sldIdLst>
    <p:sldId id="673" r:id="rId4"/>
    <p:sldId id="674" r:id="rId5"/>
    <p:sldId id="690" r:id="rId6"/>
    <p:sldId id="689" r:id="rId7"/>
    <p:sldId id="701" r:id="rId8"/>
    <p:sldId id="691" r:id="rId9"/>
    <p:sldId id="702" r:id="rId10"/>
    <p:sldId id="692" r:id="rId11"/>
    <p:sldId id="703" r:id="rId12"/>
    <p:sldId id="714" r:id="rId13"/>
    <p:sldId id="715" r:id="rId14"/>
    <p:sldId id="693" r:id="rId15"/>
    <p:sldId id="704" r:id="rId16"/>
    <p:sldId id="694" r:id="rId17"/>
    <p:sldId id="705" r:id="rId18"/>
    <p:sldId id="695" r:id="rId19"/>
    <p:sldId id="706" r:id="rId20"/>
    <p:sldId id="711" r:id="rId21"/>
    <p:sldId id="712" r:id="rId22"/>
    <p:sldId id="697" r:id="rId23"/>
    <p:sldId id="708" r:id="rId24"/>
    <p:sldId id="716" r:id="rId25"/>
    <p:sldId id="700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990000"/>
    <a:srgbClr val="3333FF"/>
    <a:srgbClr val="000099"/>
    <a:srgbClr val="99FF99"/>
    <a:srgbClr val="92D050"/>
    <a:srgbClr val="FFCC99"/>
    <a:srgbClr val="FFCCCC"/>
    <a:srgbClr val="FF9966"/>
    <a:srgbClr val="CC66FF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6237" autoAdjust="0"/>
  </p:normalViewPr>
  <p:slideViewPr>
    <p:cSldViewPr snapToGrid="0">
      <p:cViewPr varScale="1">
        <p:scale>
          <a:sx n="69" d="100"/>
          <a:sy n="69" d="100"/>
        </p:scale>
        <p:origin x="-28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eiffel-23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haskell-1613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labview-729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prolog-1114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vhdl-168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brainfuck-1539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gramming_paradigm" TargetMode="External"/><Relationship Id="rId2" Type="http://schemas.openxmlformats.org/officeDocument/2006/relationships/hyperlink" Target="http://99-bottles-of-beer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ist_of_multi-paradigm_programming_languages" TargetMode="External"/><Relationship Id="rId4" Type="http://schemas.openxmlformats.org/officeDocument/2006/relationships/hyperlink" Target="http://en.wikipedia.org/wiki/List_of_programming_languages_by_categor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assembler-(intel-x86)-114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turbo-pascal-47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eiffel-23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09688" y="2967038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Prototype-based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No class definitions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Data and functions are added to objects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Objects are cloned to create new objects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JavaScript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http://99-bottles-of-beer.net/language-eiffel-231.html</a:t>
            </a:r>
            <a:endParaRPr lang="de-CH" sz="1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Prototype-based: JavaScript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594725" cy="5822394"/>
          </a:xfrm>
        </p:spPr>
        <p:txBody>
          <a:bodyPr>
            <a:normAutofit fontScale="92500" lnSpcReduction="10000"/>
          </a:bodyPr>
          <a:lstStyle/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Song = function(){};</a:t>
            </a:r>
          </a:p>
          <a:p>
            <a:endParaRPr lang="en-US" sz="12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//add methods to the prototype, to affect the instances of the class Song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Song.prototype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{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map: function(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fn ){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mapped = [ ], //will hold the mapped items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pos =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src.length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//holds the actual index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while( pos-- 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mapped[pos] =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fn.call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this,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[pos], pos 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mapped;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},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bottle:function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left ){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switch( left ){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case 0: return 'no more bottles';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case 1: return '1 bottle';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default: return left + ' bottles';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},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buy:function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amount ){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this.bottles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Array(amount+1);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},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bottlesSong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Song();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bottlesSong.buy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( 99 );</a:t>
            </a:r>
          </a:p>
          <a:p>
            <a:endParaRPr lang="en-US" sz="12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lyrics =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bottlesSong.sing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'&lt;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/&gt;' );</a:t>
            </a:r>
          </a:p>
          <a:p>
            <a:endParaRPr lang="en-US" sz="12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document.body.innerHTML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lyrics;</a:t>
            </a:r>
            <a:endParaRPr lang="de-CH" sz="12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Functional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Stateless &amp; Side-effect free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More like mathematical functions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Higher-order functions</a:t>
            </a:r>
          </a:p>
          <a:p>
            <a:pPr lvl="1"/>
            <a:r>
              <a:rPr lang="de-CH" dirty="0" smtClean="0"/>
              <a:t>Functions as arguments and results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Haskell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http://99-bottles-of-beer.net/language-haskell-1613.html</a:t>
            </a:r>
            <a:endParaRPr lang="de-CH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Functional: Haskell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728507" cy="5822394"/>
          </a:xfrm>
        </p:spPr>
        <p:txBody>
          <a:bodyPr>
            <a:norm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bottles ::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-&gt; String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bottles n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|n == 0 = "no more bottles"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|n == 1 = "1 bottle"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|n &gt;  1 = show n ++ " bottles"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verse ::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-&gt; String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verse n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|n == 0 = "No more bottles of beer on the wall, no more bottles ..."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++ "Go to the store and buy some more, 99 bottles of beer ..."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|n &gt; 0  = bottles n ++ " of beer on ..., " ++ bottles n ++ " of beer.\n"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++ "Take one down and pass it around, " ++ bottles (n-1)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++ " of beer on the wall.\n"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  =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mapM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putStrLn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 verse) [99,98..0]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Visual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Program represented by diagram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Possible to visualize program execution / data flow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LabView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http://99-bottles-of-beer.net/language-labview-729.html</a:t>
            </a:r>
            <a:endParaRPr lang="de-CH" sz="1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Visual: LabView</a:t>
            </a:r>
            <a:endParaRPr lang="de-C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562" y="641268"/>
            <a:ext cx="7085281" cy="599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Logic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Declare facts and rules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Ask questions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Automatically resolved</a:t>
            </a:r>
          </a:p>
          <a:p>
            <a:pPr lvl="1"/>
            <a:r>
              <a:rPr lang="de-CH" dirty="0" smtClean="0"/>
              <a:t>SLD resolution</a:t>
            </a:r>
          </a:p>
          <a:p>
            <a:pPr lvl="1"/>
            <a:r>
              <a:rPr lang="de-CH" dirty="0" smtClean="0"/>
              <a:t>Backtracking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Prolog</a:t>
            </a:r>
          </a:p>
          <a:p>
            <a:pPr lvl="1"/>
            <a:r>
              <a:rPr lang="de-CH" sz="1600" smtClean="0">
                <a:hlinkClick r:id="rId2"/>
              </a:rPr>
              <a:t>http://99-bottles-of-beer.net/language-prolog-1114.html</a:t>
            </a:r>
            <a:r>
              <a:rPr lang="de-CH" sz="1600" smtClean="0"/>
              <a:t> </a:t>
            </a:r>
            <a:endParaRPr lang="de-CH" sz="1600" dirty="0" smtClean="0"/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Logic: Prolog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728507" cy="5822394"/>
          </a:xfrm>
        </p:spPr>
        <p:txBody>
          <a:bodyPr>
            <a:normAutofit fontScale="92500" lnSpcReduction="20000"/>
          </a:bodyPr>
          <a:lstStyle/>
          <a:p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wall_capacity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(99).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wait(_) :- true.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(0) :- write('no more bottles of beer'), !.</a:t>
            </a:r>
          </a:p>
          <a:p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 :- write(X), write(' bottle'),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(X = 1 -&gt; true ; write('s')),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write(' of beer').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report_wall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FirstLine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:-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(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FirstLine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true -&gt; write('No ') ; write('no ')),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('more'), write(' on the wall'), !.</a:t>
            </a:r>
          </a:p>
          <a:p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report_wall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(X, _) :-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(X), write(' on the wall').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sing_verse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(0) :- !,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report_wall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('No more', true), write(', '),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('no more'), write('.'),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write('Go to the store and buy some more, '),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wall_capacity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report_wall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false),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write('.'),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sing_verse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 :-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report_wall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(X, true), write(', '),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(X), write('.'),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write('Take one down and pass it around, '),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Y is X - 1,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report_wall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(Y, false), write('.'),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nl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wait(5),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sing_verse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(Y).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:-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wall_capacity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(Bottles),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sing_verse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(Bottles).</a:t>
            </a:r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Hardware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Limited instructions</a:t>
            </a:r>
          </a:p>
          <a:p>
            <a:pPr lvl="1"/>
            <a:r>
              <a:rPr lang="de-CH" dirty="0" smtClean="0"/>
              <a:t>Signal input/output</a:t>
            </a:r>
          </a:p>
          <a:p>
            <a:pPr lvl="1"/>
            <a:r>
              <a:rPr lang="de-CH" dirty="0" smtClean="0"/>
              <a:t>Choice</a:t>
            </a:r>
          </a:p>
          <a:p>
            <a:pPr lvl="1"/>
            <a:r>
              <a:rPr lang="de-CH" dirty="0" smtClean="0"/>
              <a:t>Limited loops (unrolling)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„Compiled“ to hardware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VHDL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http://99-bottles-of-beer.net/language-vhdl-168.html</a:t>
            </a:r>
            <a:endParaRPr lang="de-CH" sz="1600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Hardware: VHDL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728507" cy="5822394"/>
          </a:xfrm>
        </p:spPr>
        <p:txBody>
          <a:bodyPr>
            <a:normAutofit fontScale="85000" lnSpcReduction="20000"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beer_song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port(bottles: out integer;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words: out string(1 to 28);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start_singing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in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beer_song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architecture silly of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beer_song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lets_sing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process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begin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wait on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start_singing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until start singing;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for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index_bottles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 99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loop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bottles &lt;=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index_bottles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words &lt;= "bottles of beer on the wall,";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wait for 5 sec;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bottles &lt;=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index_bottles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words &lt;= "bottles of beer,            ";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wait for 5 sec;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words &lt;= "take one down,              ";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wait for 5 sec;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words &lt;= "pass it around,             ";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wait for 5 sec;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bottles &lt;=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index_bottles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words &lt;= "bottles of beer on the wall."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wait for 5 sec.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end loop;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assert false report "No more beer!" severity warning;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end process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lets_sing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 silly;</a:t>
            </a:r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Programming paradigms/languages</a:t>
            </a:r>
          </a:p>
          <a:p>
            <a:pPr marL="1354138" lvl="1" indent="-457200"/>
            <a:r>
              <a:rPr lang="en-US" dirty="0" smtClean="0"/>
              <a:t>Machine languages</a:t>
            </a:r>
          </a:p>
          <a:p>
            <a:pPr marL="1354138" lvl="1" indent="-457200"/>
            <a:r>
              <a:rPr lang="en-US" dirty="0" smtClean="0"/>
              <a:t>Procedural</a:t>
            </a:r>
          </a:p>
          <a:p>
            <a:pPr marL="1354138" lvl="1" indent="-457200"/>
            <a:r>
              <a:rPr lang="en-US" dirty="0" smtClean="0"/>
              <a:t>Object-oriented</a:t>
            </a:r>
          </a:p>
          <a:p>
            <a:pPr marL="1354138" lvl="1" indent="-457200"/>
            <a:r>
              <a:rPr lang="en-US" dirty="0" smtClean="0"/>
              <a:t>Prototype-based</a:t>
            </a:r>
          </a:p>
          <a:p>
            <a:pPr marL="1354138" lvl="1" indent="-457200"/>
            <a:r>
              <a:rPr lang="en-US" dirty="0" smtClean="0"/>
              <a:t>Functional</a:t>
            </a:r>
          </a:p>
          <a:p>
            <a:pPr marL="1354138" lvl="1" indent="-457200"/>
            <a:r>
              <a:rPr lang="en-US" dirty="0" smtClean="0"/>
              <a:t>Visual</a:t>
            </a:r>
          </a:p>
          <a:p>
            <a:pPr marL="1354138" lvl="1" indent="-457200"/>
            <a:r>
              <a:rPr lang="en-US" dirty="0" smtClean="0"/>
              <a:t>Logic</a:t>
            </a:r>
          </a:p>
          <a:p>
            <a:pPr marL="1354138" lvl="1" indent="-457200"/>
            <a:r>
              <a:rPr lang="en-US" dirty="0" smtClean="0"/>
              <a:t>Hardware </a:t>
            </a:r>
          </a:p>
          <a:p>
            <a:pPr marL="1354138" lvl="1" indent="-457200"/>
            <a:r>
              <a:rPr lang="en-US" dirty="0" smtClean="0"/>
              <a:t>Esoteric</a:t>
            </a:r>
          </a:p>
          <a:p>
            <a:pPr marL="1354138" lvl="1" indent="-457200"/>
            <a:r>
              <a:rPr lang="en-US" dirty="0" smtClean="0"/>
              <a:t>Multi-paradigm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Esoteric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Whatever you can imagine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BrainFuck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http://99-bottles-of-beer.net/language-brainfuck-1539.html</a:t>
            </a:r>
            <a:endParaRPr lang="de-CH" sz="1600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Whitespace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http://99-bottles-of-beer.net/language-whitespace-154.html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Esoteric: BrainFuck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728507" cy="5822394"/>
          </a:xfrm>
        </p:spPr>
        <p:txBody>
          <a:bodyPr>
            <a:normAutofit fontScale="70000" lnSpcReduction="20000"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 Set beer counter to 99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&gt;&gt;&gt;&gt;&gt;&gt;&gt;&gt;&gt;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&gt;++++++++++[-&lt;++++++++++&gt;]&lt;-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&lt;&lt;&lt;&lt;&lt;&lt;&lt;&lt;&lt;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 Create output registers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++++++++++[-&gt;++++&gt;++++&gt;++++&gt;++++&lt;&lt;&lt;&lt;]	add 0x28 to all from (1) to (4)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++++++++[-&gt;&gt;&gt;++++++++&gt;++++++++&lt;&lt;&lt;&lt;]	add 0x40 to all from (3) and (4)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++++[-&gt;&gt;&gt;&gt;++++&lt;&lt;&lt;&lt;]			add 0x10 to (4)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++++++++++				set (0) to LF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&gt;--------				set (1) to SP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&gt;++++					set (2) to comma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&gt;&gt;&gt;&gt;&gt;&gt;&gt;			go to beer counter (9)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&lt;&lt;&lt;&lt;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+++	state 1 in (5)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&gt;+	state 2 in (6)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&gt;++	state 3 in (7)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&lt;&lt;	go to (5)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&gt;&gt;&gt;&gt;		go to (9)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[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[-&gt;+&gt;+&lt;&lt;]&gt;&gt;[-&lt;&lt;+&gt;&gt;]&lt;[&gt;++++++++++[-&gt;&gt;+&gt;+&lt;&lt;&lt;]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&lt;[&gt;&gt;&gt;[-&lt;&lt;&lt;-[&gt;]&gt;&gt;&gt;&gt;[&lt;[&gt;]&gt;[----------&gt;&gt;]&lt;++++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++[-&lt;++++++++&gt;]&lt;&lt;[&lt;-&gt;[-&gt;-&lt;]]&gt;-&gt;&gt;&gt;[&gt;]+[&lt;]&lt;&lt;[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-&gt;&gt;&gt;[&gt;]&lt;+[&lt;]&lt;&lt;]&lt;&gt;&gt;]&lt;&lt;]&lt;+&gt;&gt;[-&gt;+&lt;&lt;+&gt;]&gt;[-&lt;+&gt;]&lt;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&lt;&lt;&lt;&lt;]&gt;&gt;[-&lt;&lt;+&gt;&gt;]&lt;&lt;]&gt;[-]&gt;&gt;&gt;&gt;&gt;&gt;[&gt;]&lt;[.[-]&lt;]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&lt;&lt;&lt;&lt;&lt;&lt;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]&gt;+&lt;&lt;	inc (11) and go to (9)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[&gt;]&gt;&gt;	if (9) empty go to (11) else (12)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[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Esoteric: Whitespace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728507" cy="5822394"/>
          </a:xfrm>
        </p:spPr>
        <p:txBody>
          <a:bodyPr>
            <a:normAutofit fontScale="40000" lnSpcReduction="20000"/>
          </a:bodyPr>
          <a:lstStyle/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	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 </a:t>
            </a:r>
          </a:p>
          <a:p>
            <a:endParaRPr lang="en-US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  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			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 		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   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  	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 	 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 	 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	  	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   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			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			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   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	 	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	 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 	 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   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	 		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   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		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	 		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 		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	 	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Multi-paradigm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Most languages combine different paradigms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imperative/procedural, generic, reflective, object-oriented (class-based)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Eiffel</a:t>
            </a:r>
          </a:p>
          <a:p>
            <a:pPr lvl="1"/>
            <a:r>
              <a:rPr lang="en-US" dirty="0" smtClean="0"/>
              <a:t>imperative/procedural, generic, object-oriented (class-based), concurrent (SCOOP)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Oz</a:t>
            </a:r>
          </a:p>
          <a:p>
            <a:pPr lvl="1"/>
            <a:r>
              <a:rPr lang="en-US" dirty="0" smtClean="0"/>
              <a:t>concurrent, constraint, dataflow, distributed, functional (evaluation: eager, lazy), imperative, logic, object-oriented (class-based) </a:t>
            </a:r>
          </a:p>
          <a:p>
            <a:endParaRPr lang="de-CH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Resources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Code examples are taken from</a:t>
            </a:r>
          </a:p>
          <a:p>
            <a:pPr lvl="1"/>
            <a:r>
              <a:rPr lang="de-CH" dirty="0" smtClean="0">
                <a:hlinkClick r:id="rId2"/>
              </a:rPr>
              <a:t>http://99-bottles-of-beer.net/</a:t>
            </a:r>
            <a:endParaRPr lang="de-CH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Wikipedia</a:t>
            </a:r>
          </a:p>
          <a:p>
            <a:pPr lvl="1"/>
            <a:r>
              <a:rPr lang="de-CH" sz="2000" dirty="0" smtClean="0">
                <a:hlinkClick r:id="rId3"/>
              </a:rPr>
              <a:t>http://en.wikipedia.org/wiki/Programming_paradigm</a:t>
            </a:r>
            <a:r>
              <a:rPr lang="de-CH" sz="2000" dirty="0" smtClean="0"/>
              <a:t> </a:t>
            </a:r>
          </a:p>
          <a:p>
            <a:pPr lvl="1"/>
            <a:r>
              <a:rPr lang="de-CH" sz="1600" dirty="0" smtClean="0">
                <a:hlinkClick r:id="rId4"/>
              </a:rPr>
              <a:t>http://en.wikipedia.org/wiki/List_of_programming_languages_by_category</a:t>
            </a:r>
            <a:r>
              <a:rPr lang="de-CH" sz="1600" dirty="0" smtClean="0"/>
              <a:t> </a:t>
            </a:r>
          </a:p>
          <a:p>
            <a:pPr lvl="1"/>
            <a:r>
              <a:rPr lang="de-CH" sz="1600" dirty="0" smtClean="0">
                <a:hlinkClick r:id="rId5"/>
              </a:rPr>
              <a:t>http://en.wikipedia.org/wiki/List_of_multi-paradigm_programming_languages</a:t>
            </a:r>
            <a:r>
              <a:rPr lang="de-CH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Machine languages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Low-level</a:t>
            </a:r>
          </a:p>
          <a:p>
            <a:pPr lvl="1"/>
            <a:r>
              <a:rPr lang="de-CH" dirty="0" smtClean="0"/>
              <a:t>Direct CPU instructions</a:t>
            </a:r>
          </a:p>
          <a:p>
            <a:pPr lvl="1"/>
            <a:r>
              <a:rPr lang="de-CH" dirty="0" smtClean="0"/>
              <a:t>Direct access to CPU registers</a:t>
            </a:r>
          </a:p>
          <a:p>
            <a:pPr lvl="1"/>
            <a:r>
              <a:rPr lang="de-CH" dirty="0" smtClean="0"/>
              <a:t>Direct access to memory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Easy to compile</a:t>
            </a:r>
          </a:p>
          <a:p>
            <a:pPr lvl="1"/>
            <a:r>
              <a:rPr lang="de-CH" dirty="0" smtClean="0"/>
              <a:t>Each instruction has a bit-representation</a:t>
            </a:r>
          </a:p>
          <a:p>
            <a:pPr lvl="1"/>
            <a:r>
              <a:rPr lang="de-CH" dirty="0" smtClean="0"/>
              <a:t>Single-pass translation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x86 Assembler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http://99-bottles-of-beer.net/language-assembler-(intel-x86)-1144.html</a:t>
            </a:r>
            <a:endParaRPr lang="de-CH" sz="1600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Machine languages: x86 Assembler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665017"/>
            <a:ext cx="8594725" cy="6032666"/>
          </a:xfrm>
        </p:spPr>
        <p:txBody>
          <a:bodyPr>
            <a:normAutofit fontScale="62500" lnSpcReduction="20000"/>
          </a:bodyPr>
          <a:lstStyle/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segment .text</a:t>
            </a:r>
          </a:p>
          <a:p>
            <a:endParaRPr lang="de-CH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this function converts integer in range 0-99 to string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_integer_to_string: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mov     eax, dword [esp + 08h]    ; get the vavlue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mov     ecx, 10                   ; 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sub     edx, edx                  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div     ecx                       ; divide it by 10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mov     ecx, dword [esp + 04h]    ; get the output offset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test    eax, eax                  ; is greater than 9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jz      .skip_first_digit         ; skip saving 0 char if no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add     al, 030h                  ; convert number to ascii char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mov     byte [ecx], al            ; save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inc     ecx                       ; increase pointer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jmp     .dont_test_second_digit   ; 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.skip_first_digit:                   ; only if less then 10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test    edx, edx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jz      .skip_second_digit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.dont_test_second_digit:             ; if it was greater than 10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add     dl, 030h                  ; than second digit must by 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mov     byte [ecx], dl            ; written at no condition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inc     ecx                     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.skip_second_digit:                  ; only skip if value was 0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mov     byte [ecx], ah            ; save the null ending char</a:t>
            </a:r>
          </a:p>
          <a:p>
            <a:r>
              <a:rPr lang="de-CH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retn    4                         ; ret and restore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Procedural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Structured programming</a:t>
            </a:r>
          </a:p>
          <a:p>
            <a:pPr lvl="1"/>
            <a:r>
              <a:rPr lang="de-CH" dirty="0" smtClean="0"/>
              <a:t>Procedures</a:t>
            </a:r>
          </a:p>
          <a:p>
            <a:pPr lvl="1"/>
            <a:r>
              <a:rPr lang="de-CH" dirty="0" smtClean="0"/>
              <a:t>Data global or per module</a:t>
            </a:r>
          </a:p>
          <a:p>
            <a:pPr lvl="1"/>
            <a:r>
              <a:rPr lang="de-CH" dirty="0" smtClean="0"/>
              <a:t>Control structures: loops,  conditionals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Pascal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http://99-bottles-of-beer.net/language-turbo-pascal-470.html</a:t>
            </a:r>
            <a:endParaRPr lang="de-CH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Procedural: Pascal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594725" cy="5822394"/>
          </a:xfrm>
        </p:spPr>
        <p:txBody>
          <a:bodyPr>
            <a:normAutofit fontScale="92500" lnSpcReduction="20000"/>
          </a:bodyPr>
          <a:lstStyle/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program Bottles;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uses wincrt;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 b: byte;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 plural(anz_flaschen: byte): string;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anz_flaschen &lt;&gt; 1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then plural:= 's'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else plural:= ''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end; {plural}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screensize.y:= 1 + 99 * 5;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inactivetitle:= ' 99 Bottles of beer ';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initwincrt;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b:=99 downto 1 do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begin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writeln(b :2, ' bottle' + plural(b) + ' of beer on the wall, ');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writeln(b :2, ' bottle' + plural(b) + ' of beer.');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writeln('Take one down, pass it around,');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writeln((b-1) :2, ' bottle' + plural(b-1) + ' of beer on the wall.');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writeln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end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end. {Bottles}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Object-oriented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Classes as operation abstraction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Objects as data abstraction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Inheritance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Dynamic binding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Example: Eiffel</a:t>
            </a:r>
          </a:p>
          <a:p>
            <a:pPr lvl="1"/>
            <a:r>
              <a:rPr lang="de-CH" sz="1600" dirty="0" smtClean="0">
                <a:hlinkClick r:id="rId2"/>
              </a:rPr>
              <a:t>http://99-bottles-of-beer.net/language-eiffel-231.html</a:t>
            </a:r>
            <a:endParaRPr lang="de-CH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Object-oriented: Eiffel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00644"/>
            <a:ext cx="8594725" cy="5822394"/>
          </a:xfrm>
        </p:spPr>
        <p:txBody>
          <a:bodyPr>
            <a:normAutofit fontScale="85000" lnSpcReduction="20000"/>
          </a:bodyPr>
          <a:lstStyle/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BEER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create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make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feature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shelf: SHELF</a:t>
            </a:r>
          </a:p>
          <a:p>
            <a:endParaRPr lang="de-CH" sz="15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make is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do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from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create shelf.make (99)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until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shelf.empty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loop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io.put_string (shelf.description)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shelf.remove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io.put_string ("Take one down, pass it all around%N%N")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end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io.put_string (shelf.description)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io.put_string ("Go to the store and buy some more%N%N")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shelf.make (99)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io.put_string (shelf.description)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end   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r>
              <a:rPr lang="de-CH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 -- class BEER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1326</Words>
  <Application>Microsoft Office PowerPoint</Application>
  <PresentationFormat>On-screen Show (4:3)</PresentationFormat>
  <Paragraphs>387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NORMAL</vt:lpstr>
      <vt:lpstr>MINIMAL</vt:lpstr>
      <vt:lpstr>TITLE</vt:lpstr>
      <vt:lpstr>Advanced Material</vt:lpstr>
      <vt:lpstr>Outline</vt:lpstr>
      <vt:lpstr>Resources</vt:lpstr>
      <vt:lpstr>Machine languages</vt:lpstr>
      <vt:lpstr>Machine languages: x86 Assembler</vt:lpstr>
      <vt:lpstr>Procedural</vt:lpstr>
      <vt:lpstr>Procedural: Pascal</vt:lpstr>
      <vt:lpstr>Object-oriented</vt:lpstr>
      <vt:lpstr>Object-oriented: Eiffel</vt:lpstr>
      <vt:lpstr>Prototype-based</vt:lpstr>
      <vt:lpstr>Prototype-based: JavaScript</vt:lpstr>
      <vt:lpstr>Functional</vt:lpstr>
      <vt:lpstr>Functional: Haskell</vt:lpstr>
      <vt:lpstr>Visual</vt:lpstr>
      <vt:lpstr>Visual: LabView</vt:lpstr>
      <vt:lpstr>Logic</vt:lpstr>
      <vt:lpstr>Logic: Prolog</vt:lpstr>
      <vt:lpstr>Hardware</vt:lpstr>
      <vt:lpstr>Hardware: VHDL</vt:lpstr>
      <vt:lpstr>Esoteric</vt:lpstr>
      <vt:lpstr>Esoteric: BrainFuck</vt:lpstr>
      <vt:lpstr>Esoteric: Whitespace</vt:lpstr>
      <vt:lpstr>Multi-paradigm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Julian</cp:lastModifiedBy>
  <cp:revision>2378</cp:revision>
  <dcterms:created xsi:type="dcterms:W3CDTF">2008-09-15T09:44:04Z</dcterms:created>
  <dcterms:modified xsi:type="dcterms:W3CDTF">2011-10-18T09:20:19Z</dcterms:modified>
</cp:coreProperties>
</file>