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3"/>
  </p:notesMasterIdLst>
  <p:handoutMasterIdLst>
    <p:handoutMasterId r:id="rId14"/>
  </p:handoutMasterIdLst>
  <p:sldIdLst>
    <p:sldId id="673" r:id="rId4"/>
    <p:sldId id="674" r:id="rId5"/>
    <p:sldId id="684" r:id="rId6"/>
    <p:sldId id="682" r:id="rId7"/>
    <p:sldId id="688" r:id="rId8"/>
    <p:sldId id="685" r:id="rId9"/>
    <p:sldId id="689" r:id="rId10"/>
    <p:sldId id="686" r:id="rId11"/>
    <p:sldId id="687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3333FF"/>
    <a:srgbClr val="000099"/>
    <a:srgbClr val="99FF99"/>
    <a:srgbClr val="92D050"/>
    <a:srgbClr val="FFCC99"/>
    <a:srgbClr val="FFCCCC"/>
    <a:srgbClr val="FF9966"/>
    <a:srgbClr val="CC66FF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6237" autoAdjust="0"/>
  </p:normalViewPr>
  <p:slideViewPr>
    <p:cSldViewPr snapToGrid="0">
      <p:cViewPr>
        <p:scale>
          <a:sx n="80" d="100"/>
          <a:sy n="80" d="100"/>
        </p:scale>
        <p:origin x="-5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eiffel.com/Comparison_of_catcall_solution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CAT calls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Generic conformance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For more information, see</a:t>
            </a:r>
            <a:endParaRPr lang="en-US" dirty="0" smtClean="0"/>
          </a:p>
          <a:p>
            <a:pPr marL="457200" indent="-457200"/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dev.eiffel.com/Comparison_of_catcall_solutions</a:t>
            </a:r>
            <a:endParaRPr lang="en-US" dirty="0" smtClean="0"/>
          </a:p>
          <a:p>
            <a:pPr marL="457200" indent="-457200"/>
            <a:r>
              <a:rPr lang="en-US" sz="2000" dirty="0" smtClean="0"/>
              <a:t>(Some of the information may be outdated…)</a:t>
            </a:r>
          </a:p>
          <a:p>
            <a:pPr marL="457200" indent="-4572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CAT: Changed availability or type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PARENT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f  </a:t>
            </a: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3399"/>
                </a:solidFill>
              </a:rPr>
              <a:t>do 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g (a: ANY)  </a:t>
            </a:r>
            <a:r>
              <a:rPr lang="en-US" b="1" dirty="0" smtClean="0">
                <a:solidFill>
                  <a:srgbClr val="003399"/>
                </a:solidFill>
              </a:rPr>
              <a:t>do 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h: ANY</a:t>
            </a:r>
            <a:endParaRPr lang="en-US" b="1" dirty="0" smtClean="0">
              <a:solidFill>
                <a:srgbClr val="003399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b="1" dirty="0" smtClean="0">
              <a:solidFill>
                <a:srgbClr val="003399"/>
              </a:solidFill>
            </a:endParaRPr>
          </a:p>
          <a:p>
            <a:endParaRPr lang="de-CH" dirty="0" smtClean="0">
              <a:solidFill>
                <a:schemeClr val="tx1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</a:t>
            </a:r>
            <a:r>
              <a:rPr lang="de-CH" dirty="0" smtClean="0"/>
              <a:t>CHILD 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inherit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dirty="0" smtClean="0"/>
              <a:t>PARENT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b="1" i="1" dirty="0" smtClean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3399"/>
                </a:solidFill>
              </a:rPr>
              <a:t>redefine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g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export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{NONE} f 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g (a: </a:t>
            </a:r>
            <a:r>
              <a:rPr lang="en-US" i="1" dirty="0" smtClean="0">
                <a:solidFill>
                  <a:srgbClr val="0000FF"/>
                </a:solidFill>
              </a:rPr>
              <a:t>STRING)  </a:t>
            </a:r>
            <a:r>
              <a:rPr lang="en-US" b="1" dirty="0" smtClean="0">
                <a:solidFill>
                  <a:srgbClr val="003399"/>
                </a:solidFill>
              </a:rPr>
              <a:t>do </a:t>
            </a:r>
            <a:r>
              <a:rPr lang="en-US" i="1" dirty="0" err="1" smtClean="0">
                <a:solidFill>
                  <a:srgbClr val="0000FF"/>
                </a:solidFill>
              </a:rPr>
              <a:t>a.to_upper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h: STRING</a:t>
            </a:r>
            <a:endParaRPr lang="en-US" i="1" dirty="0" smtClean="0">
              <a:solidFill>
                <a:srgbClr val="0000FF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dirty="0" smtClean="0">
              <a:solidFill>
                <a:schemeClr val="tx1"/>
              </a:solidFill>
            </a:endParaRP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393870" y="5628904"/>
            <a:ext cx="4453247" cy="84314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latin typeface="Comic Sans MS" pitchFamily="66" charset="0"/>
                <a:ea typeface="+mn-ea"/>
                <a:cs typeface="+mn-cs"/>
              </a:rPr>
              <a:t>Covariant redefinition of argument and result type</a:t>
            </a:r>
            <a:endParaRPr lang="de-CH" sz="24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866905" y="4142510"/>
            <a:ext cx="3883231" cy="463138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latin typeface="Comic Sans MS" pitchFamily="66" charset="0"/>
                <a:ea typeface="+mn-ea"/>
                <a:cs typeface="+mn-cs"/>
              </a:rPr>
              <a:t>Restricting export status</a:t>
            </a:r>
            <a:endParaRPr lang="de-CH" sz="2400" kern="1200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Problems with CAT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APPLICATION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make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de-CH" b="1" dirty="0" smtClean="0">
                <a:solidFill>
                  <a:srgbClr val="003399"/>
                </a:solidFill>
              </a:rPr>
              <a:t>local</a:t>
            </a:r>
          </a:p>
          <a:p>
            <a:pPr defTabSz="360000">
              <a:lnSpc>
                <a:spcPct val="80000"/>
              </a:lnSpc>
              <a:defRPr/>
            </a:pPr>
            <a:r>
              <a:rPr lang="de-CH" b="1" dirty="0" smtClean="0">
                <a:solidFill>
                  <a:srgbClr val="003399"/>
                </a:solidFill>
              </a:rPr>
              <a:t>	</a:t>
            </a:r>
            <a:r>
              <a:rPr lang="de-CH" b="1" dirty="0" smtClean="0">
                <a:solidFill>
                  <a:srgbClr val="003399"/>
                </a:solidFill>
              </a:rPr>
              <a:t>		</a:t>
            </a:r>
            <a:r>
              <a:rPr lang="de-CH" i="1" dirty="0" smtClean="0">
                <a:solidFill>
                  <a:srgbClr val="0000FF"/>
                </a:solidFill>
              </a:rPr>
              <a:t>p: </a:t>
            </a:r>
            <a:r>
              <a:rPr lang="de-CH" i="1" dirty="0" smtClean="0">
                <a:solidFill>
                  <a:srgbClr val="0000FF"/>
                </a:solidFill>
              </a:rPr>
              <a:t>PARENT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de-CH" i="1" dirty="0" smtClean="0">
                <a:solidFill>
                  <a:srgbClr val="0000FF"/>
                </a:solidFill>
              </a:rPr>
              <a:t>			c: CHILD</a:t>
            </a:r>
            <a:endParaRPr lang="de-CH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de-CH" b="1" dirty="0" smtClean="0">
                <a:solidFill>
                  <a:srgbClr val="003399"/>
                </a:solidFill>
              </a:rPr>
              <a:t>		do</a:t>
            </a:r>
            <a:endParaRPr lang="de-CH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b="1" dirty="0" smtClean="0">
                <a:solidFill>
                  <a:srgbClr val="003399"/>
                </a:solidFill>
              </a:rPr>
              <a:t>create</a:t>
            </a:r>
            <a:r>
              <a:rPr lang="en-US" i="1" dirty="0" smtClean="0">
                <a:solidFill>
                  <a:srgbClr val="0000FF"/>
                </a:solidFill>
              </a:rPr>
              <a:t> {CHILD} p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</a:rPr>
              <a:t>p.f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i="1" dirty="0" err="1" smtClean="0">
                <a:solidFill>
                  <a:srgbClr val="0000FF"/>
                </a:solidFill>
              </a:rPr>
              <a:t>p.g</a:t>
            </a:r>
            <a:r>
              <a:rPr lang="en-US" i="1" dirty="0" smtClean="0">
                <a:solidFill>
                  <a:srgbClr val="0000FF"/>
                </a:solidFill>
              </a:rPr>
              <a:t> (1)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de-CH" b="1" dirty="0" smtClean="0">
                <a:solidFill>
                  <a:srgbClr val="003399"/>
                </a:solidFill>
              </a:rPr>
              <a:t>end</a:t>
            </a:r>
            <a:r>
              <a:rPr lang="en-US" i="1" dirty="0" smtClean="0">
                <a:solidFill>
                  <a:srgbClr val="0000FF"/>
                </a:solidFill>
              </a:rPr>
              <a:t>	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b="1" dirty="0" smtClean="0">
              <a:solidFill>
                <a:srgbClr val="003399"/>
              </a:solidFill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3241959" y="3918857"/>
            <a:ext cx="3871361" cy="415638"/>
          </a:xfrm>
          <a:prstGeom prst="roundRect">
            <a:avLst/>
          </a:prstGeom>
          <a:solidFill>
            <a:srgbClr val="990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chemeClr val="bg1"/>
                </a:solidFill>
              </a:rPr>
              <a:t>Exported to NONE</a:t>
            </a:r>
            <a:endParaRPr lang="de-CH" sz="2400" kern="1200" dirty="0">
              <a:solidFill>
                <a:schemeClr val="bg1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204353" y="4498767"/>
            <a:ext cx="4799616" cy="833253"/>
          </a:xfrm>
          <a:prstGeom prst="roundRect">
            <a:avLst/>
          </a:prstGeom>
          <a:solidFill>
            <a:srgbClr val="990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chemeClr val="bg1"/>
                </a:solidFill>
              </a:rPr>
              <a:t>Wrong argument type will lead to runtime exception</a:t>
            </a:r>
            <a:endParaRPr lang="de-CH" sz="2400" kern="1200" dirty="0">
              <a:solidFill>
                <a:schemeClr val="bg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Solution to CAT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Changed availability (restricting export status)</a:t>
            </a:r>
          </a:p>
          <a:p>
            <a:pPr lvl="1"/>
            <a:r>
              <a:rPr lang="de-CH" dirty="0" smtClean="0"/>
              <a:t>Not allowed anymore in ECMA Eiffel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Covariant result type</a:t>
            </a:r>
          </a:p>
          <a:p>
            <a:pPr lvl="1"/>
            <a:r>
              <a:rPr lang="de-CH" dirty="0" smtClean="0"/>
              <a:t>This is not a problem</a:t>
            </a:r>
          </a:p>
          <a:p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Covariant argument type</a:t>
            </a:r>
          </a:p>
          <a:p>
            <a:pPr lvl="1"/>
            <a:r>
              <a:rPr lang="de-CH" dirty="0" smtClean="0"/>
              <a:t>Currently checked at run-time</a:t>
            </a:r>
          </a:p>
          <a:p>
            <a:pPr lvl="1"/>
            <a:r>
              <a:rPr lang="de-CH" dirty="0" smtClean="0"/>
              <a:t>Different solutions proposed, not yet decided on a particular strategy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Generic conformance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</a:t>
            </a:r>
            <a:r>
              <a:rPr lang="de-CH" dirty="0" smtClean="0"/>
              <a:t>APPLICATION</a:t>
            </a:r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make  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local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: LIST [ANY]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r>
              <a:rPr lang="en-US" i="1" dirty="0" smtClean="0">
                <a:solidFill>
                  <a:srgbClr val="0000FF"/>
                </a:solidFill>
              </a:rPr>
              <a:t>: LIST </a:t>
            </a:r>
            <a:r>
              <a:rPr lang="en-US" i="1" dirty="0" smtClean="0">
                <a:solidFill>
                  <a:srgbClr val="0000FF"/>
                </a:solidFill>
              </a:rPr>
              <a:t>[STRING]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integer_list</a:t>
            </a:r>
            <a:r>
              <a:rPr lang="en-US" i="1" dirty="0" smtClean="0">
                <a:solidFill>
                  <a:srgbClr val="0000FF"/>
                </a:solidFill>
              </a:rPr>
              <a:t>: LIST </a:t>
            </a:r>
            <a:r>
              <a:rPr lang="en-US" i="1" dirty="0" smtClean="0">
                <a:solidFill>
                  <a:srgbClr val="0000FF"/>
                </a:solidFill>
              </a:rPr>
              <a:t>[INTEGER]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integer_list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integer_list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integer_list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integer_list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end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93279" y="5189518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</a:t>
            </a:r>
            <a:endParaRPr lang="de-CH" dirty="0"/>
          </a:p>
        </p:txBody>
      </p:sp>
      <p:sp>
        <p:nvSpPr>
          <p:cNvPr id="6" name="TextBox 5"/>
          <p:cNvSpPr txBox="1"/>
          <p:nvPr/>
        </p:nvSpPr>
        <p:spPr>
          <a:xfrm>
            <a:off x="5638802" y="3833751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7" name="TextBox 6"/>
          <p:cNvSpPr txBox="1"/>
          <p:nvPr/>
        </p:nvSpPr>
        <p:spPr>
          <a:xfrm>
            <a:off x="5603176" y="4843153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</a:t>
            </a:r>
            <a:endParaRPr lang="de-CH" dirty="0"/>
          </a:p>
        </p:txBody>
      </p:sp>
      <p:sp>
        <p:nvSpPr>
          <p:cNvPr id="9" name="TextBox 8"/>
          <p:cNvSpPr txBox="1"/>
          <p:nvPr/>
        </p:nvSpPr>
        <p:spPr>
          <a:xfrm>
            <a:off x="5648698" y="3511138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10" name="TextBox 9"/>
          <p:cNvSpPr txBox="1"/>
          <p:nvPr/>
        </p:nvSpPr>
        <p:spPr>
          <a:xfrm>
            <a:off x="5636823" y="4128655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  <p:sp>
        <p:nvSpPr>
          <p:cNvPr id="11" name="TextBox 10"/>
          <p:cNvSpPr txBox="1"/>
          <p:nvPr/>
        </p:nvSpPr>
        <p:spPr>
          <a:xfrm>
            <a:off x="5613072" y="4520540"/>
            <a:ext cx="391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ym typeface="Wingdings 2"/>
              </a:rPr>
              <a:t>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Generic conformance vs. changed type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LIST </a:t>
            </a:r>
            <a:r>
              <a:rPr lang="de-CH" dirty="0" smtClean="0"/>
              <a:t>[G]</a:t>
            </a:r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put (a: </a:t>
            </a:r>
            <a:r>
              <a:rPr lang="en-US" i="1" dirty="0" smtClean="0">
                <a:solidFill>
                  <a:srgbClr val="0000FF"/>
                </a:solidFill>
              </a:rPr>
              <a:t>G) </a:t>
            </a:r>
            <a:r>
              <a:rPr lang="de-CH" b="1" dirty="0" smtClean="0">
                <a:solidFill>
                  <a:srgbClr val="003399"/>
                </a:solidFill>
              </a:rPr>
              <a:t>do 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first: G</a:t>
            </a:r>
            <a:endParaRPr lang="en-US" i="1" dirty="0" smtClean="0">
              <a:solidFill>
                <a:srgbClr val="0000FF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dirty="0" smtClean="0"/>
          </a:p>
          <a:p>
            <a:endParaRPr lang="de-CH" b="1" dirty="0" smtClean="0">
              <a:solidFill>
                <a:srgbClr val="003399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interface class</a:t>
            </a:r>
            <a:r>
              <a:rPr lang="de-CH" dirty="0" smtClean="0"/>
              <a:t> LIST [ANY]</a:t>
            </a:r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smtClean="0">
                <a:solidFill>
                  <a:srgbClr val="0000FF"/>
                </a:solidFill>
              </a:rPr>
              <a:t>put (a: ANY)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first: </a:t>
            </a:r>
            <a:r>
              <a:rPr lang="en-US" i="1" dirty="0" smtClean="0">
                <a:solidFill>
                  <a:srgbClr val="0000FF"/>
                </a:solidFill>
              </a:rPr>
              <a:t>ANY</a:t>
            </a:r>
            <a:endParaRPr lang="en-US" i="1" dirty="0" smtClean="0">
              <a:solidFill>
                <a:srgbClr val="0000FF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dirty="0" smtClean="0"/>
          </a:p>
          <a:p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interface </a:t>
            </a:r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</a:t>
            </a:r>
            <a:r>
              <a:rPr lang="de-CH" dirty="0" smtClean="0"/>
              <a:t>LIST </a:t>
            </a:r>
            <a:r>
              <a:rPr lang="de-CH" dirty="0" smtClean="0"/>
              <a:t>[STRING]</a:t>
            </a:r>
            <a:endParaRPr lang="de-CH" dirty="0" smtClean="0"/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put (a: </a:t>
            </a:r>
            <a:r>
              <a:rPr lang="en-US" i="1" dirty="0" smtClean="0">
                <a:solidFill>
                  <a:srgbClr val="0000FF"/>
                </a:solidFill>
              </a:rPr>
              <a:t>STRING)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first: </a:t>
            </a:r>
            <a:r>
              <a:rPr lang="en-US" i="1" dirty="0" smtClean="0">
                <a:solidFill>
                  <a:srgbClr val="0000FF"/>
                </a:solidFill>
              </a:rPr>
              <a:t>STRING</a:t>
            </a:r>
            <a:endParaRPr lang="en-US" i="1" dirty="0" smtClean="0">
              <a:solidFill>
                <a:srgbClr val="0000FF"/>
              </a:solidFill>
            </a:endParaRP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560124" y="2660072"/>
            <a:ext cx="4370119" cy="266007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latin typeface="Comic Sans MS" pitchFamily="66" charset="0"/>
                <a:ea typeface="+mn-ea"/>
                <a:cs typeface="+mn-cs"/>
              </a:rPr>
              <a:t>LIST [STRING] conforms to LIST [ANY], thus the changed type in the argument and result are like a covariant redefinition.</a:t>
            </a:r>
            <a:endParaRPr lang="de-CH" sz="2400" kern="1200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Problems with generic conformance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rgbClr val="003399"/>
                </a:solidFill>
              </a:rPr>
              <a:t>class</a:t>
            </a:r>
            <a:r>
              <a:rPr lang="de-CH" dirty="0" smtClean="0"/>
              <a:t> APPLICATION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feature</a:t>
            </a:r>
            <a:endParaRPr lang="de-CH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make  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local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: LIST [ANY]</a:t>
            </a:r>
            <a:endParaRPr lang="en-US" b="1" dirty="0" smtClean="0">
              <a:solidFill>
                <a:srgbClr val="003399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r>
              <a:rPr lang="en-US" i="1" dirty="0" smtClean="0">
                <a:solidFill>
                  <a:srgbClr val="0000FF"/>
                </a:solidFill>
              </a:rPr>
              <a:t>: LIST [STRING]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b="1" dirty="0" smtClean="0">
                <a:solidFill>
                  <a:srgbClr val="003399"/>
                </a:solidFill>
              </a:rPr>
              <a:t>create </a:t>
            </a:r>
            <a:r>
              <a:rPr lang="en-US" i="1" dirty="0" err="1" smtClean="0">
                <a:solidFill>
                  <a:srgbClr val="0000FF"/>
                </a:solidFill>
              </a:rPr>
              <a:t>string_list.make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 := </a:t>
            </a:r>
            <a:r>
              <a:rPr lang="en-US" i="1" dirty="0" err="1" smtClean="0">
                <a:solidFill>
                  <a:srgbClr val="0000FF"/>
                </a:solidFill>
              </a:rPr>
              <a:t>string_list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any_list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.put (1)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string_list.first.to_upper</a:t>
            </a:r>
            <a:endParaRPr lang="en-US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		end</a:t>
            </a:r>
          </a:p>
          <a:p>
            <a:r>
              <a:rPr lang="de-CH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215734" y="5116286"/>
            <a:ext cx="3871361" cy="415638"/>
          </a:xfrm>
          <a:prstGeom prst="roundRect">
            <a:avLst/>
          </a:prstGeom>
          <a:solidFill>
            <a:srgbClr val="9900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chemeClr val="bg1"/>
                </a:solidFill>
              </a:rPr>
              <a:t>Wrong element type</a:t>
            </a:r>
            <a:endParaRPr lang="de-CH" sz="2400" kern="1200" dirty="0">
              <a:solidFill>
                <a:schemeClr val="bg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Solutions </a:t>
            </a:r>
            <a:r>
              <a:rPr lang="de-CH" dirty="0" smtClean="0"/>
              <a:t>to </a:t>
            </a:r>
            <a:r>
              <a:rPr lang="de-CH" dirty="0" smtClean="0"/>
              <a:t>generic conformance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Novariant conformance</a:t>
            </a:r>
          </a:p>
          <a:p>
            <a:pPr lvl="1"/>
            <a:r>
              <a:rPr lang="de-CH" dirty="0" smtClean="0"/>
              <a:t>No conformance between generics of different type</a:t>
            </a:r>
          </a:p>
          <a:p>
            <a:pPr lvl="1"/>
            <a:r>
              <a:rPr lang="de-CH" dirty="0" smtClean="0"/>
              <a:t>Used by C#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Usage-site variance</a:t>
            </a:r>
          </a:p>
          <a:p>
            <a:pPr lvl="1"/>
            <a:r>
              <a:rPr lang="de-CH" dirty="0" smtClean="0"/>
              <a:t>Specify conformance for each generic derivation</a:t>
            </a:r>
          </a:p>
          <a:p>
            <a:pPr lvl="1"/>
            <a:r>
              <a:rPr lang="de-CH" dirty="0" smtClean="0"/>
              <a:t>Used by Java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Definition-site variance</a:t>
            </a:r>
          </a:p>
          <a:p>
            <a:pPr lvl="1"/>
            <a:r>
              <a:rPr lang="de-CH" dirty="0" smtClean="0"/>
              <a:t>Specify conformance for each generic class</a:t>
            </a:r>
          </a:p>
          <a:p>
            <a:pPr lvl="1"/>
            <a:r>
              <a:rPr lang="de-CH" dirty="0" smtClean="0"/>
              <a:t>Implemented by CLR</a:t>
            </a:r>
            <a:endParaRPr lang="de-CH" dirty="0" smtClean="0"/>
          </a:p>
          <a:p>
            <a:pPr>
              <a:buFont typeface="Wingdings" pitchFamily="2" charset="2"/>
              <a:buChar char="Ø"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NORMAL</vt:lpstr>
      <vt:lpstr>MINIMAL</vt:lpstr>
      <vt:lpstr>TITLE</vt:lpstr>
      <vt:lpstr>Advanced Material</vt:lpstr>
      <vt:lpstr>Outline</vt:lpstr>
      <vt:lpstr>CAT: Changed availability or type</vt:lpstr>
      <vt:lpstr>Problems with CAT</vt:lpstr>
      <vt:lpstr>Solution to CAT</vt:lpstr>
      <vt:lpstr>Generic conformance</vt:lpstr>
      <vt:lpstr>Generic conformance vs. changed type</vt:lpstr>
      <vt:lpstr>Problems with generic conformance</vt:lpstr>
      <vt:lpstr>Solutions to generic conformance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Julian</cp:lastModifiedBy>
  <cp:revision>2356</cp:revision>
  <dcterms:created xsi:type="dcterms:W3CDTF">2008-09-15T09:44:04Z</dcterms:created>
  <dcterms:modified xsi:type="dcterms:W3CDTF">2009-11-24T10:52:09Z</dcterms:modified>
</cp:coreProperties>
</file>