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27"/>
  </p:notesMasterIdLst>
  <p:handoutMasterIdLst>
    <p:handoutMasterId r:id="rId28"/>
  </p:handoutMasterIdLst>
  <p:sldIdLst>
    <p:sldId id="600" r:id="rId4"/>
    <p:sldId id="644" r:id="rId5"/>
    <p:sldId id="646" r:id="rId6"/>
    <p:sldId id="647" r:id="rId7"/>
    <p:sldId id="703" r:id="rId8"/>
    <p:sldId id="659" r:id="rId9"/>
    <p:sldId id="649" r:id="rId10"/>
    <p:sldId id="702" r:id="rId11"/>
    <p:sldId id="669" r:id="rId12"/>
    <p:sldId id="652" r:id="rId13"/>
    <p:sldId id="653" r:id="rId14"/>
    <p:sldId id="657" r:id="rId15"/>
    <p:sldId id="656" r:id="rId16"/>
    <p:sldId id="658" r:id="rId17"/>
    <p:sldId id="668" r:id="rId18"/>
    <p:sldId id="660" r:id="rId19"/>
    <p:sldId id="667" r:id="rId20"/>
    <p:sldId id="661" r:id="rId21"/>
    <p:sldId id="662" r:id="rId22"/>
    <p:sldId id="663" r:id="rId23"/>
    <p:sldId id="664" r:id="rId24"/>
    <p:sldId id="665" r:id="rId25"/>
    <p:sldId id="666" r:id="rId26"/>
  </p:sldIdLst>
  <p:sldSz cx="9144000" cy="6858000" type="screen4x3"/>
  <p:notesSz cx="7315200" cy="9601200"/>
  <p:custDataLst>
    <p:tags r:id="rId29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3" clrIdx="0"/>
  <p:cmAuthor id="1" name="Till G. Bay" initials="TG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="" val="1"/>
      </p:ext>
    </p:extLst>
  </p:showPr>
  <p:clrMru>
    <a:srgbClr val="000099"/>
    <a:srgbClr val="3333FF"/>
    <a:srgbClr val="990000"/>
    <a:srgbClr val="99FF99"/>
    <a:srgbClr val="92D050"/>
    <a:srgbClr val="FFCC99"/>
    <a:srgbClr val="FFCCCC"/>
    <a:srgbClr val="FF9966"/>
    <a:srgbClr val="CC66FF"/>
    <a:srgbClr val="996600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4" autoAdjust="0"/>
    <p:restoredTop sz="82799" autoAdjust="0"/>
  </p:normalViewPr>
  <p:slideViewPr>
    <p:cSldViewPr snapToGrid="0">
      <p:cViewPr varScale="1">
        <p:scale>
          <a:sx n="65" d="100"/>
          <a:sy n="65" d="100"/>
        </p:scale>
        <p:origin x="-994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52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168711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896632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167BFE-847F-411A-A6E8-C823B944C75F}" type="slidenum">
              <a:rPr lang="en-US"/>
              <a:pPr/>
              <a:t>8</a:t>
            </a:fld>
            <a:endParaRPr lang="en-US"/>
          </a:p>
        </p:txBody>
      </p:sp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40B9A3-FA3E-4A8D-82BA-2D712FC1A026}" type="slidenum">
              <a:rPr lang="en-US"/>
              <a:pPr/>
              <a:t>9</a:t>
            </a:fld>
            <a:endParaRPr lang="en-US"/>
          </a:p>
        </p:txBody>
      </p:sp>
      <p:sp>
        <p:nvSpPr>
          <p:cNvPr id="43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- You can mention </a:t>
            </a:r>
            <a:r>
              <a:rPr lang="de-CH" baseline="0" dirty="0" smtClean="0"/>
              <a:t>that Eiffel does not enforce side-effect free queries.</a:t>
            </a:r>
            <a:endParaRPr lang="de-CH" dirty="0" smtClean="0"/>
          </a:p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41909F-2763-4725-A006-492CC80DF54F}" type="slidenum">
              <a:rPr lang="en-US"/>
              <a:pPr/>
              <a:t>15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Answer: target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object is called the “Current” object inside a feature, and the “target” object outside the feature.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-</a:t>
            </a:r>
            <a:r>
              <a:rPr lang="de-CH" baseline="0" dirty="0" smtClean="0"/>
              <a:t> This slide can be skipped or summarized for the unexperienced students.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424862" cy="51133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13543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7225" y="1268413"/>
            <a:ext cx="4137025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67225" y="3900488"/>
            <a:ext cx="4137025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="1" baseline="0"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aseline="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eiffel.com/" TargetMode="External"/><Relationship Id="rId2" Type="http://schemas.openxmlformats.org/officeDocument/2006/relationships/hyperlink" Target="http://www.eiffel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cma-international.org/publications/files/ECMA-ST/ECMA-367.pdf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10" Type="http://schemas.openxmlformats.org/officeDocument/2006/relationships/tags" Target="../tags/tag11.xml"/><Relationship Id="rId19" Type="http://schemas.openxmlformats.org/officeDocument/2006/relationships/notesSlide" Target="../notesSlides/notesSlide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Einführung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 in die </a:t>
            </a: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Programmierung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Introduction to Programming</a:t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Prof. Dr. Bertrand Meyer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3E609E"/>
                </a:solidFill>
                <a:latin typeface="Comic Sans MS" pitchFamily="66" charset="0"/>
              </a:rPr>
              <a:t>Exercise Session 2</a:t>
            </a:r>
          </a:p>
          <a:p>
            <a:pPr>
              <a:spcBef>
                <a:spcPct val="50000"/>
              </a:spcBef>
            </a:pPr>
            <a:endParaRPr lang="en-US" dirty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Another</a:t>
            </a:r>
            <a:r>
              <a:rPr lang="de-CH" dirty="0" smtClean="0"/>
              <a:t> </a:t>
            </a:r>
            <a:r>
              <a:rPr lang="de-CH" dirty="0" err="1" smtClean="0"/>
              <a:t>example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339725" defTabSz="36000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GB" sz="2000" b="1" dirty="0" smtClean="0">
                <a:solidFill>
                  <a:srgbClr val="003399"/>
                </a:solidFill>
              </a:rPr>
              <a:t>class</a:t>
            </a:r>
          </a:p>
          <a:p>
            <a:pPr marL="339725" indent="-339725" defTabSz="36000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GB" sz="2000" b="1" i="1" dirty="0" smtClean="0">
                <a:solidFill>
                  <a:srgbClr val="003399"/>
                </a:solidFill>
              </a:rPr>
              <a:t>	</a:t>
            </a:r>
            <a:r>
              <a:rPr lang="en-GB" sz="2000" i="1" dirty="0" smtClean="0">
                <a:solidFill>
                  <a:srgbClr val="0000FF"/>
                </a:solidFill>
              </a:rPr>
              <a:t>BANK_ACCOUNT </a:t>
            </a:r>
          </a:p>
          <a:p>
            <a:pPr marL="339725" indent="-339725" defTabSz="36000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charset="2"/>
              <a:buNone/>
            </a:pPr>
            <a:endParaRPr lang="en-GB" sz="2000" i="1" dirty="0" smtClean="0">
              <a:solidFill>
                <a:srgbClr val="0000FF"/>
              </a:solidFill>
            </a:endParaRPr>
          </a:p>
          <a:p>
            <a:pPr marL="339725" indent="-339725" defTabSz="36000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GB" sz="2000" b="1" dirty="0" smtClean="0">
                <a:solidFill>
                  <a:srgbClr val="003399"/>
                </a:solidFill>
              </a:rPr>
              <a:t>feature</a:t>
            </a:r>
          </a:p>
          <a:p>
            <a:pPr marL="339725" indent="-339725" defTabSz="360000">
              <a:lnSpc>
                <a:spcPct val="100000"/>
              </a:lnSpc>
              <a:spcBef>
                <a:spcPts val="0"/>
              </a:spcBef>
              <a:buClr>
                <a:srgbClr val="009900"/>
              </a:buClr>
              <a:buFont typeface="Wingdings" charset="2"/>
              <a:buNone/>
            </a:pPr>
            <a:r>
              <a:rPr lang="en-GB" sz="2000" i="1" dirty="0" smtClean="0">
                <a:solidFill>
                  <a:srgbClr val="009900"/>
                </a:solidFill>
              </a:rPr>
              <a:t>	</a:t>
            </a:r>
            <a:r>
              <a:rPr lang="en-GB" sz="2000" i="1" dirty="0" smtClean="0"/>
              <a:t>deposit</a:t>
            </a:r>
            <a:r>
              <a:rPr lang="en-GB" sz="2000" i="1" dirty="0" smtClean="0">
                <a:solidFill>
                  <a:srgbClr val="009900"/>
                </a:solidFill>
              </a:rPr>
              <a:t> </a:t>
            </a:r>
            <a:r>
              <a:rPr lang="en-GB" sz="2000" i="1" dirty="0" smtClean="0">
                <a:solidFill>
                  <a:srgbClr val="0000FF"/>
                </a:solidFill>
              </a:rPr>
              <a:t>(</a:t>
            </a:r>
            <a:r>
              <a:rPr lang="en-GB" sz="2000" i="1" dirty="0" err="1" smtClean="0">
                <a:solidFill>
                  <a:srgbClr val="0000FF"/>
                </a:solidFill>
              </a:rPr>
              <a:t>a_sum</a:t>
            </a:r>
            <a:r>
              <a:rPr lang="en-GB" sz="2000" i="1" dirty="0" smtClean="0">
                <a:solidFill>
                  <a:srgbClr val="0000FF"/>
                </a:solidFill>
              </a:rPr>
              <a:t>:</a:t>
            </a:r>
            <a:r>
              <a:rPr lang="en-GB" sz="2000" i="1" dirty="0" smtClean="0">
                <a:solidFill>
                  <a:srgbClr val="009900"/>
                </a:solidFill>
              </a:rPr>
              <a:t> </a:t>
            </a:r>
            <a:r>
              <a:rPr lang="en-GB" sz="2000" i="1" dirty="0" smtClean="0">
                <a:solidFill>
                  <a:srgbClr val="0000FF"/>
                </a:solidFill>
              </a:rPr>
              <a:t>INTEGER)</a:t>
            </a:r>
            <a:endParaRPr lang="en-GB" sz="2000" b="1" i="1" dirty="0" smtClean="0">
              <a:solidFill>
                <a:srgbClr val="003399"/>
              </a:solidFill>
            </a:endParaRPr>
          </a:p>
          <a:p>
            <a:pPr marL="339725" indent="-339725" defTabSz="360000">
              <a:lnSpc>
                <a:spcPct val="100000"/>
              </a:lnSpc>
              <a:spcBef>
                <a:spcPts val="0"/>
              </a:spcBef>
              <a:buClr>
                <a:srgbClr val="CC0000"/>
              </a:buClr>
              <a:buFont typeface="Wingdings" charset="2"/>
              <a:buNone/>
            </a:pPr>
            <a:r>
              <a:rPr lang="en-GB" sz="2000" dirty="0" smtClean="0">
                <a:solidFill>
                  <a:srgbClr val="CC0000"/>
                </a:solidFill>
              </a:rPr>
              <a:t>				-- </a:t>
            </a:r>
            <a:r>
              <a:rPr lang="en-GB" sz="2000" dirty="0" smtClean="0">
                <a:solidFill>
                  <a:srgbClr val="990000"/>
                </a:solidFill>
              </a:rPr>
              <a:t>Add `</a:t>
            </a:r>
            <a:r>
              <a:rPr lang="en-GB" sz="2000" dirty="0" err="1" smtClean="0">
                <a:solidFill>
                  <a:srgbClr val="002060"/>
                </a:solidFill>
              </a:rPr>
              <a:t>a_sum</a:t>
            </a:r>
            <a:r>
              <a:rPr lang="en-GB" sz="2000" dirty="0" smtClean="0">
                <a:solidFill>
                  <a:srgbClr val="990000"/>
                </a:solidFill>
              </a:rPr>
              <a:t>' to the account.</a:t>
            </a:r>
          </a:p>
          <a:p>
            <a:pPr marL="339725" indent="-339725" defTabSz="36000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GB" sz="2000" b="1" dirty="0" smtClean="0"/>
              <a:t>			</a:t>
            </a:r>
            <a:r>
              <a:rPr lang="en-GB" sz="2000" b="1" dirty="0" smtClean="0">
                <a:solidFill>
                  <a:srgbClr val="000099"/>
                </a:solidFill>
              </a:rPr>
              <a:t>do</a:t>
            </a:r>
          </a:p>
          <a:p>
            <a:pPr marL="339725" indent="-339725" defTabSz="360000">
              <a:lnSpc>
                <a:spcPct val="100000"/>
              </a:lnSpc>
              <a:spcBef>
                <a:spcPts val="0"/>
              </a:spcBef>
              <a:buClr>
                <a:srgbClr val="CC0000"/>
              </a:buClr>
              <a:buFont typeface="Wingdings" charset="2"/>
              <a:buNone/>
            </a:pPr>
            <a:r>
              <a:rPr lang="en-GB" sz="2000" dirty="0" smtClean="0"/>
              <a:t>				</a:t>
            </a:r>
            <a:r>
              <a:rPr lang="en-GB" sz="2000" i="1" dirty="0" smtClean="0"/>
              <a:t>balance </a:t>
            </a:r>
            <a:r>
              <a:rPr lang="en-GB" sz="2000" dirty="0" smtClean="0"/>
              <a:t>:=</a:t>
            </a:r>
            <a:r>
              <a:rPr lang="en-GB" sz="2000" i="1" dirty="0" smtClean="0"/>
              <a:t> balance + </a:t>
            </a:r>
            <a:r>
              <a:rPr lang="en-GB" sz="2000" i="1" dirty="0" err="1" smtClean="0"/>
              <a:t>a_sum</a:t>
            </a:r>
            <a:endParaRPr lang="en-GB" sz="2000" i="1" dirty="0" smtClean="0"/>
          </a:p>
          <a:p>
            <a:pPr marL="339725" indent="-339725" defTabSz="36000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GB" sz="2000" b="1" dirty="0" smtClean="0"/>
              <a:t>			</a:t>
            </a:r>
            <a:r>
              <a:rPr lang="en-GB" sz="2000" b="1" dirty="0" smtClean="0">
                <a:solidFill>
                  <a:srgbClr val="000099"/>
                </a:solidFill>
              </a:rPr>
              <a:t>end</a:t>
            </a:r>
          </a:p>
          <a:p>
            <a:pPr marL="339725" indent="-339725" defTabSz="36000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charset="2"/>
              <a:buNone/>
            </a:pPr>
            <a:endParaRPr lang="en-GB" sz="2000" b="1" dirty="0" smtClean="0"/>
          </a:p>
          <a:p>
            <a:pPr marL="739775" lvl="1" indent="-282575" defTabSz="360000">
              <a:spcBef>
                <a:spcPts val="0"/>
              </a:spcBef>
              <a:buFont typeface="Wingdings" charset="2"/>
              <a:buNone/>
            </a:pPr>
            <a:r>
              <a:rPr lang="en-GB" sz="2000" i="1" dirty="0" smtClean="0"/>
              <a:t>balance</a:t>
            </a:r>
            <a:r>
              <a:rPr lang="en-GB" sz="2000" dirty="0" smtClean="0"/>
              <a:t>: </a:t>
            </a:r>
            <a:r>
              <a:rPr lang="en-GB" sz="2000" i="1" dirty="0" smtClean="0"/>
              <a:t>INTEGER</a:t>
            </a:r>
          </a:p>
          <a:p>
            <a:pPr marL="339725" indent="-339725" defTabSz="360000">
              <a:spcBef>
                <a:spcPts val="0"/>
              </a:spcBef>
              <a:buFont typeface="Wingdings" charset="2"/>
              <a:buNone/>
            </a:pPr>
            <a:r>
              <a:rPr lang="en-GB" sz="2000" b="1" dirty="0" smtClean="0">
                <a:solidFill>
                  <a:srgbClr val="003399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endParaRPr lang="de-CH" dirty="0"/>
          </a:p>
        </p:txBody>
      </p:sp>
      <p:sp>
        <p:nvSpPr>
          <p:cNvPr id="4" name="Rectangular Callout 3"/>
          <p:cNvSpPr/>
          <p:nvPr/>
        </p:nvSpPr>
        <p:spPr bwMode="auto">
          <a:xfrm>
            <a:off x="5368777" y="2784883"/>
            <a:ext cx="3470318" cy="1314513"/>
          </a:xfrm>
          <a:prstGeom prst="wedgeRectCallout">
            <a:avLst>
              <a:gd name="adj1" fmla="val -121954"/>
              <a:gd name="adj2" fmla="val -47949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Within comments, use ` and ‘ to quote names of arguments </a:t>
            </a: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and</a:t>
            </a: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features</a:t>
            </a: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. This </a:t>
            </a: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is</a:t>
            </a: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because</a:t>
            </a: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they</a:t>
            </a: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will </a:t>
            </a: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be</a:t>
            </a: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taken</a:t>
            </a: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into</a:t>
            </a: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account</a:t>
            </a: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by</a:t>
            </a: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the</a:t>
            </a: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automatic</a:t>
            </a: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refactoring</a:t>
            </a: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tools</a:t>
            </a: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.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Kinds of features: commands and queries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Commands</a:t>
            </a:r>
          </a:p>
          <a:p>
            <a:pPr marL="1354138" lvl="1" indent="-457200"/>
            <a:r>
              <a:rPr lang="en-US" sz="2000" dirty="0" smtClean="0">
                <a:solidFill>
                  <a:schemeClr val="tx1"/>
                </a:solidFill>
              </a:rPr>
              <a:t>Modify the state of objects</a:t>
            </a:r>
            <a:endParaRPr lang="en-US" sz="2000" dirty="0">
              <a:solidFill>
                <a:schemeClr val="tx1"/>
              </a:solidFill>
            </a:endParaRPr>
          </a:p>
          <a:p>
            <a:pPr marL="1354138" lvl="1" indent="-457200"/>
            <a:r>
              <a:rPr lang="en-US" sz="2000" dirty="0" smtClean="0">
                <a:solidFill>
                  <a:schemeClr val="tx1"/>
                </a:solidFill>
              </a:rPr>
              <a:t>Do not have a return value</a:t>
            </a:r>
          </a:p>
          <a:p>
            <a:pPr marL="1354138" lvl="1" indent="-457200"/>
            <a:r>
              <a:rPr lang="en-US" sz="2000" dirty="0" smtClean="0">
                <a:solidFill>
                  <a:schemeClr val="tx1"/>
                </a:solidFill>
              </a:rPr>
              <a:t>May or may not have arguments</a:t>
            </a:r>
          </a:p>
          <a:p>
            <a:pPr marL="1354138" lvl="1" indent="-457200"/>
            <a:r>
              <a:rPr lang="en-US" sz="2000" dirty="0" smtClean="0">
                <a:solidFill>
                  <a:schemeClr val="tx1"/>
                </a:solidFill>
              </a:rPr>
              <a:t>Examples: register a student to a course, assign an id to a student, record the grade a student got in an exam</a:t>
            </a:r>
          </a:p>
          <a:p>
            <a:pPr marL="1354138" lvl="1" indent="-457200"/>
            <a:r>
              <a:rPr lang="en-US" sz="2000" dirty="0" smtClean="0">
                <a:solidFill>
                  <a:schemeClr val="tx1"/>
                </a:solidFill>
              </a:rPr>
              <a:t>… other examples?</a:t>
            </a:r>
          </a:p>
          <a:p>
            <a:pPr marL="342900" indent="-342900">
              <a:buFont typeface="Wingdings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Queries </a:t>
            </a:r>
            <a:endParaRPr lang="en-US" dirty="0">
              <a:solidFill>
                <a:schemeClr val="tx1"/>
              </a:solidFill>
            </a:endParaRPr>
          </a:p>
          <a:p>
            <a:pPr marL="1354138" lvl="1" indent="-457200"/>
            <a:r>
              <a:rPr lang="en-GB" sz="2000" dirty="0" smtClean="0">
                <a:solidFill>
                  <a:schemeClr val="tx1"/>
                </a:solidFill>
              </a:rPr>
              <a:t>Do not modify the state of objects</a:t>
            </a:r>
          </a:p>
          <a:p>
            <a:pPr marL="1354138" lvl="1" indent="-457200"/>
            <a:r>
              <a:rPr lang="en-GB" sz="2000" dirty="0" smtClean="0">
                <a:solidFill>
                  <a:schemeClr val="tx1"/>
                </a:solidFill>
              </a:rPr>
              <a:t>Do have a return value</a:t>
            </a:r>
          </a:p>
          <a:p>
            <a:pPr marL="1354138" lvl="1" indent="-457200"/>
            <a:r>
              <a:rPr lang="en-US" sz="2000" dirty="0">
                <a:solidFill>
                  <a:schemeClr val="tx1"/>
                </a:solidFill>
              </a:rPr>
              <a:t>May or may not have arguments</a:t>
            </a:r>
          </a:p>
          <a:p>
            <a:pPr marL="1354138" lvl="1" indent="-457200"/>
            <a:r>
              <a:rPr lang="en-GB" sz="2000" dirty="0" smtClean="0">
                <a:solidFill>
                  <a:schemeClr val="tx1"/>
                </a:solidFill>
              </a:rPr>
              <a:t>Examples: what is the age of a student? What is the id of a student? Is a student registered for a particular course? </a:t>
            </a:r>
          </a:p>
          <a:p>
            <a:pPr marL="1354138" lvl="1" indent="-457200"/>
            <a:r>
              <a:rPr lang="en-GB" sz="2000" dirty="0" smtClean="0">
                <a:solidFill>
                  <a:schemeClr val="tx1"/>
                </a:solidFill>
              </a:rPr>
              <a:t>… other examples?</a:t>
            </a:r>
          </a:p>
          <a:p>
            <a:pPr marL="1762125" lvl="2" indent="-457200"/>
            <a:endParaRPr lang="en-US" sz="2000" dirty="0" smtClean="0">
              <a:solidFill>
                <a:schemeClr val="tx1"/>
              </a:solidFill>
            </a:endParaRP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Exercise: query or command?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What is the balance of a bank account?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Withdraw 400 CHF from a bank account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Who is the owner of a bank account?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Who are the clients of a bank whose total deposits are over 100,000 CHF?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Change the account type of a client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How much money can a client withdraw at a time?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Set a minimum limit for the balance of accounts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Deposit 300 CHF into a bank account</a:t>
            </a:r>
          </a:p>
          <a:p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Command-query separation principle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“</a:t>
            </a:r>
            <a:r>
              <a:rPr lang="en-GB" sz="2800" b="1" dirty="0" smtClean="0">
                <a:solidFill>
                  <a:srgbClr val="990000"/>
                </a:solidFill>
              </a:rPr>
              <a:t>Asking</a:t>
            </a:r>
            <a:r>
              <a:rPr lang="en-GB" sz="2800" dirty="0" smtClean="0"/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a question </a:t>
            </a:r>
            <a:r>
              <a:rPr lang="en-GB" sz="2800" b="1" dirty="0" smtClean="0">
                <a:solidFill>
                  <a:srgbClr val="990000"/>
                </a:solidFill>
              </a:rPr>
              <a:t>shouldn’t change</a:t>
            </a:r>
            <a:r>
              <a:rPr lang="en-GB" sz="2800" dirty="0" smtClean="0"/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the answer”</a:t>
            </a:r>
          </a:p>
          <a:p>
            <a:endParaRPr lang="de-CH" dirty="0"/>
          </a:p>
        </p:txBody>
      </p:sp>
      <p:sp>
        <p:nvSpPr>
          <p:cNvPr id="4" name="Rectangular Callout 3"/>
          <p:cNvSpPr/>
          <p:nvPr/>
        </p:nvSpPr>
        <p:spPr bwMode="auto">
          <a:xfrm>
            <a:off x="2468880" y="3771900"/>
            <a:ext cx="1615440" cy="449580"/>
          </a:xfrm>
          <a:prstGeom prst="wedgeRectCallout">
            <a:avLst>
              <a:gd name="adj1" fmla="val -22248"/>
              <a:gd name="adj2" fmla="val -93432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dirty="0" smtClean="0">
                <a:solidFill>
                  <a:srgbClr val="333399"/>
                </a:solidFill>
              </a:rPr>
              <a:t>i.e. a query</a:t>
            </a:r>
            <a:endParaRPr lang="de-CH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Query or command?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9" y="878114"/>
            <a:ext cx="4650422" cy="5644924"/>
          </a:xfrm>
        </p:spPr>
        <p:txBody>
          <a:bodyPr/>
          <a:lstStyle/>
          <a:p>
            <a:pPr marL="339725" indent="-339725" defTabSz="36000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GB" sz="1800" b="1" dirty="0" smtClean="0">
                <a:solidFill>
                  <a:srgbClr val="003399"/>
                </a:solidFill>
              </a:rPr>
              <a:t>class </a:t>
            </a:r>
            <a:r>
              <a:rPr lang="en-GB" sz="1800" i="1" dirty="0" smtClean="0">
                <a:solidFill>
                  <a:srgbClr val="0000FF"/>
                </a:solidFill>
              </a:rPr>
              <a:t>DEMO </a:t>
            </a:r>
          </a:p>
          <a:p>
            <a:pPr marL="339725" indent="-339725" defTabSz="36000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charset="2"/>
              <a:buNone/>
            </a:pPr>
            <a:endParaRPr lang="en-GB" sz="1800" i="1" dirty="0" smtClean="0">
              <a:solidFill>
                <a:srgbClr val="0000FF"/>
              </a:solidFill>
            </a:endParaRPr>
          </a:p>
          <a:p>
            <a:pPr marL="339725" indent="-339725" defTabSz="36000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GB" sz="1800" b="1" dirty="0" smtClean="0">
                <a:solidFill>
                  <a:srgbClr val="003399"/>
                </a:solidFill>
              </a:rPr>
              <a:t>feature</a:t>
            </a:r>
          </a:p>
          <a:p>
            <a:pPr marL="339725" indent="-339725" defTabSz="36000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sz="1800" b="1" dirty="0" smtClean="0">
                <a:solidFill>
                  <a:srgbClr val="003399"/>
                </a:solidFill>
              </a:rPr>
              <a:t>	</a:t>
            </a:r>
            <a:r>
              <a:rPr lang="en-US" sz="1800" i="1" dirty="0" err="1" smtClean="0"/>
              <a:t>procedure_name</a:t>
            </a:r>
            <a:r>
              <a:rPr lang="en-US" sz="1800" b="1" i="1" dirty="0" smtClean="0"/>
              <a:t> </a:t>
            </a:r>
            <a:r>
              <a:rPr lang="en-US" sz="1800" i="1" dirty="0" smtClean="0"/>
              <a:t>(a1: T1; a2, a3: T2)</a:t>
            </a:r>
          </a:p>
          <a:p>
            <a:pPr marL="339725" indent="-339725" defTabSz="36000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sz="1800" b="1" dirty="0" smtClean="0">
                <a:solidFill>
                  <a:srgbClr val="003399"/>
                </a:solidFill>
              </a:rPr>
              <a:t>				</a:t>
            </a:r>
            <a:r>
              <a:rPr lang="en-US" sz="1800" dirty="0" smtClean="0">
                <a:solidFill>
                  <a:srgbClr val="990000"/>
                </a:solidFill>
              </a:rPr>
              <a:t>-- Comment</a:t>
            </a:r>
          </a:p>
          <a:p>
            <a:pPr marL="339725" indent="-339725" defTabSz="36000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sz="1800" b="1" dirty="0" smtClean="0">
                <a:solidFill>
                  <a:srgbClr val="003399"/>
                </a:solidFill>
              </a:rPr>
              <a:t>			do</a:t>
            </a:r>
          </a:p>
          <a:p>
            <a:pPr marL="339725" indent="-339725" defTabSz="36000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sz="1800" b="1" dirty="0" smtClean="0">
                <a:solidFill>
                  <a:srgbClr val="003399"/>
                </a:solidFill>
              </a:rPr>
              <a:t>		</a:t>
            </a:r>
            <a:r>
              <a:rPr lang="en-US" sz="1800" dirty="0" smtClean="0">
                <a:solidFill>
                  <a:srgbClr val="003399"/>
                </a:solidFill>
              </a:rPr>
              <a:t>		…</a:t>
            </a:r>
          </a:p>
          <a:p>
            <a:pPr marL="339725" indent="-339725" defTabSz="36000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sz="1800" b="1" dirty="0" smtClean="0">
                <a:solidFill>
                  <a:srgbClr val="003399"/>
                </a:solidFill>
              </a:rPr>
              <a:t>			end</a:t>
            </a:r>
          </a:p>
          <a:p>
            <a:pPr marL="339725" indent="-339725" defTabSz="36000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sz="1800" b="1" dirty="0" smtClean="0">
                <a:solidFill>
                  <a:srgbClr val="003399"/>
                </a:solidFill>
              </a:rPr>
              <a:t>	</a:t>
            </a:r>
          </a:p>
          <a:p>
            <a:pPr marL="339725" indent="-339725" defTabSz="36000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sz="1800" b="1" dirty="0" smtClean="0">
                <a:solidFill>
                  <a:srgbClr val="003399"/>
                </a:solidFill>
              </a:rPr>
              <a:t>	</a:t>
            </a:r>
            <a:r>
              <a:rPr lang="en-US" sz="1800" i="1" dirty="0" err="1" smtClean="0"/>
              <a:t>function_name</a:t>
            </a:r>
            <a:r>
              <a:rPr lang="en-US" sz="1800" b="1" i="1" dirty="0" smtClean="0"/>
              <a:t> </a:t>
            </a:r>
            <a:r>
              <a:rPr lang="en-US" sz="1800" i="1" dirty="0" smtClean="0"/>
              <a:t>(a1: T1; a2, a3: T2): T3</a:t>
            </a:r>
          </a:p>
          <a:p>
            <a:pPr marL="339725" indent="-339725" defTabSz="36000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sz="1800" b="1" dirty="0" smtClean="0">
                <a:solidFill>
                  <a:srgbClr val="003399"/>
                </a:solidFill>
              </a:rPr>
              <a:t>				</a:t>
            </a:r>
            <a:r>
              <a:rPr lang="en-US" sz="1800" dirty="0" smtClean="0">
                <a:solidFill>
                  <a:srgbClr val="990000"/>
                </a:solidFill>
              </a:rPr>
              <a:t>-- Comment</a:t>
            </a:r>
          </a:p>
          <a:p>
            <a:pPr marL="339725" indent="-339725" defTabSz="36000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sz="1800" b="1" dirty="0" smtClean="0">
                <a:solidFill>
                  <a:srgbClr val="003399"/>
                </a:solidFill>
              </a:rPr>
              <a:t>			do</a:t>
            </a:r>
          </a:p>
          <a:p>
            <a:pPr marL="339725" indent="-339725" defTabSz="36000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sz="1800" b="1" dirty="0" smtClean="0">
                <a:solidFill>
                  <a:srgbClr val="003399"/>
                </a:solidFill>
              </a:rPr>
              <a:t>		</a:t>
            </a:r>
            <a:r>
              <a:rPr lang="en-US" sz="1800" dirty="0" smtClean="0">
                <a:solidFill>
                  <a:srgbClr val="003399"/>
                </a:solidFill>
              </a:rPr>
              <a:t>		</a:t>
            </a:r>
            <a:r>
              <a:rPr lang="en-US" sz="1800" b="1" dirty="0" smtClean="0">
                <a:solidFill>
                  <a:srgbClr val="000099"/>
                </a:solidFill>
              </a:rPr>
              <a:t>Result</a:t>
            </a:r>
            <a:r>
              <a:rPr lang="en-US" sz="1800" dirty="0" smtClean="0">
                <a:solidFill>
                  <a:srgbClr val="003399"/>
                </a:solidFill>
              </a:rPr>
              <a:t> := …</a:t>
            </a:r>
          </a:p>
          <a:p>
            <a:pPr marL="339725" indent="-339725" defTabSz="36000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sz="1800" b="1" dirty="0" smtClean="0">
                <a:solidFill>
                  <a:srgbClr val="003399"/>
                </a:solidFill>
              </a:rPr>
              <a:t>			end</a:t>
            </a:r>
          </a:p>
          <a:p>
            <a:pPr marL="339725" indent="-339725" defTabSz="36000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charset="2"/>
              <a:buNone/>
            </a:pPr>
            <a:endParaRPr lang="en-US" sz="1800" b="1" dirty="0" smtClean="0">
              <a:solidFill>
                <a:srgbClr val="003399"/>
              </a:solidFill>
            </a:endParaRPr>
          </a:p>
          <a:p>
            <a:pPr marL="339725" indent="-339725" defTabSz="36000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sz="1800" b="1" dirty="0" smtClean="0">
                <a:solidFill>
                  <a:srgbClr val="003399"/>
                </a:solidFill>
              </a:rPr>
              <a:t>	</a:t>
            </a:r>
            <a:r>
              <a:rPr lang="en-US" sz="1800" i="1" dirty="0" err="1" smtClean="0"/>
              <a:t>attribute_name</a:t>
            </a:r>
            <a:r>
              <a:rPr lang="en-US" sz="1800" i="1" dirty="0" smtClean="0"/>
              <a:t>: T3</a:t>
            </a:r>
          </a:p>
          <a:p>
            <a:pPr marL="339725" indent="-339725" defTabSz="36000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sz="1800" b="1" i="1" dirty="0" smtClean="0">
                <a:solidFill>
                  <a:srgbClr val="003399"/>
                </a:solidFill>
              </a:rPr>
              <a:t>				</a:t>
            </a:r>
            <a:r>
              <a:rPr lang="en-US" sz="1800" dirty="0" smtClean="0">
                <a:solidFill>
                  <a:srgbClr val="990000"/>
                </a:solidFill>
              </a:rPr>
              <a:t>-- Comment</a:t>
            </a:r>
            <a:endParaRPr lang="en-GB" sz="1800" dirty="0" smtClean="0">
              <a:solidFill>
                <a:srgbClr val="990000"/>
              </a:solidFill>
            </a:endParaRPr>
          </a:p>
          <a:p>
            <a:pPr marL="339725" indent="-339725" defTabSz="360000">
              <a:spcBef>
                <a:spcPts val="0"/>
              </a:spcBef>
              <a:buFont typeface="Wingdings" charset="2"/>
              <a:buNone/>
            </a:pPr>
            <a:r>
              <a:rPr lang="en-GB" sz="1800" b="1" dirty="0" smtClean="0">
                <a:solidFill>
                  <a:srgbClr val="003399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endParaRPr lang="de-CH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5250181" y="1676400"/>
            <a:ext cx="3413760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lang="de-CH" sz="1800" kern="0" dirty="0" smtClean="0">
                <a:latin typeface="+mn-lt"/>
              </a:rPr>
              <a:t>n</a:t>
            </a:r>
            <a:r>
              <a:rPr kumimoji="0" lang="de-CH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 result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lang="de-CH" sz="1800" kern="0" noProof="0" dirty="0" smtClean="0">
                <a:latin typeface="+mn-lt"/>
              </a:rPr>
              <a:t>body</a:t>
            </a:r>
            <a:endParaRPr kumimoji="0" lang="de-CH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250181" y="3383280"/>
            <a:ext cx="3413760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de-CH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result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lang="de-CH" sz="1800" kern="0" noProof="0" dirty="0" smtClean="0">
                <a:latin typeface="+mn-lt"/>
              </a:rPr>
              <a:t>body</a:t>
            </a:r>
            <a:endParaRPr kumimoji="0" lang="de-CH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5257801" y="4973955"/>
            <a:ext cx="3413760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de-CH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result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lang="de-CH" sz="1800" kern="0" noProof="0" dirty="0" smtClean="0">
                <a:latin typeface="+mn-lt"/>
              </a:rPr>
              <a:t>no body</a:t>
            </a:r>
            <a:endParaRPr kumimoji="0" lang="de-CH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2281547" y="1390650"/>
            <a:ext cx="1306830" cy="304801"/>
          </a:xfrm>
          <a:prstGeom prst="wedgeRectCallout">
            <a:avLst>
              <a:gd name="adj1" fmla="val -70246"/>
              <a:gd name="adj2" fmla="val 43581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command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2281547" y="3086100"/>
            <a:ext cx="1030605" cy="304801"/>
          </a:xfrm>
          <a:prstGeom prst="wedgeRectCallout">
            <a:avLst>
              <a:gd name="adj1" fmla="val -70246"/>
              <a:gd name="adj2" fmla="val 43581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query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9" name="Rectangular Callout 18"/>
          <p:cNvSpPr/>
          <p:nvPr/>
        </p:nvSpPr>
        <p:spPr bwMode="auto">
          <a:xfrm>
            <a:off x="2281547" y="4743450"/>
            <a:ext cx="1030605" cy="304801"/>
          </a:xfrm>
          <a:prstGeom prst="wedgeRectCallout">
            <a:avLst>
              <a:gd name="adj1" fmla="val -70246"/>
              <a:gd name="adj2" fmla="val 43581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query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2928528" y="3961138"/>
            <a:ext cx="2100672" cy="559099"/>
          </a:xfrm>
          <a:prstGeom prst="wedgeRectCallout">
            <a:avLst>
              <a:gd name="adj1" fmla="val -96115"/>
              <a:gd name="adj2" fmla="val -2669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Predefined variable denoting the result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32" name="Text Box 8"/>
          <p:cNvSpPr txBox="1">
            <a:spLocks noChangeArrowheads="1"/>
          </p:cNvSpPr>
          <p:nvPr/>
        </p:nvSpPr>
        <p:spPr bwMode="auto">
          <a:xfrm>
            <a:off x="7743825" y="3508375"/>
            <a:ext cx="1400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Comic Sans MS" pitchFamily="66" charset="0"/>
              </a:rPr>
              <a:t>Feature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513053" name="Text Box 29"/>
          <p:cNvSpPr txBox="1">
            <a:spLocks noChangeArrowheads="1"/>
          </p:cNvSpPr>
          <p:nvPr/>
        </p:nvSpPr>
        <p:spPr bwMode="auto">
          <a:xfrm>
            <a:off x="7743825" y="3508375"/>
            <a:ext cx="1400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990000"/>
                </a:solidFill>
                <a:latin typeface="Comic Sans MS" pitchFamily="66" charset="0"/>
              </a:rPr>
              <a:t>Feature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Features: the full story</a:t>
            </a:r>
          </a:p>
        </p:txBody>
      </p:sp>
      <p:sp>
        <p:nvSpPr>
          <p:cNvPr id="513027" name="Text Box 3"/>
          <p:cNvSpPr txBox="1">
            <a:spLocks noChangeArrowheads="1"/>
          </p:cNvSpPr>
          <p:nvPr/>
        </p:nvSpPr>
        <p:spPr bwMode="auto">
          <a:xfrm>
            <a:off x="1403600" y="1639888"/>
            <a:ext cx="17968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990000"/>
                </a:solidFill>
                <a:latin typeface="Comic Sans MS" pitchFamily="66" charset="0"/>
              </a:rPr>
              <a:t>Command</a:t>
            </a:r>
          </a:p>
        </p:txBody>
      </p:sp>
      <p:sp>
        <p:nvSpPr>
          <p:cNvPr id="513028" name="Text Box 4"/>
          <p:cNvSpPr txBox="1">
            <a:spLocks noChangeArrowheads="1"/>
          </p:cNvSpPr>
          <p:nvPr/>
        </p:nvSpPr>
        <p:spPr bwMode="auto">
          <a:xfrm>
            <a:off x="1471021" y="489108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990000"/>
                </a:solidFill>
                <a:latin typeface="Comic Sans MS" pitchFamily="66" charset="0"/>
              </a:rPr>
              <a:t>Query</a:t>
            </a:r>
          </a:p>
        </p:txBody>
      </p:sp>
      <p:sp>
        <p:nvSpPr>
          <p:cNvPr id="513029" name="Text Box 5"/>
          <p:cNvSpPr txBox="1">
            <a:spLocks noChangeArrowheads="1"/>
          </p:cNvSpPr>
          <p:nvPr/>
        </p:nvSpPr>
        <p:spPr bwMode="auto">
          <a:xfrm>
            <a:off x="77788" y="337978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mic Sans MS" pitchFamily="66" charset="0"/>
              </a:rPr>
              <a:t>Feature</a:t>
            </a:r>
          </a:p>
        </p:txBody>
      </p:sp>
      <p:sp>
        <p:nvSpPr>
          <p:cNvPr id="513030" name="AutoShape 6"/>
          <p:cNvSpPr>
            <a:spLocks noChangeArrowheads="1"/>
          </p:cNvSpPr>
          <p:nvPr/>
        </p:nvSpPr>
        <p:spPr bwMode="auto">
          <a:xfrm>
            <a:off x="4049713" y="4133850"/>
            <a:ext cx="1214437" cy="339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993300"/>
                </a:solidFill>
                <a:latin typeface="Comic Sans MS" pitchFamily="66" charset="0"/>
              </a:rPr>
              <a:t>Function</a:t>
            </a:r>
          </a:p>
        </p:txBody>
      </p:sp>
      <p:sp>
        <p:nvSpPr>
          <p:cNvPr id="513031" name="Text Box 7"/>
          <p:cNvSpPr txBox="1">
            <a:spLocks noChangeArrowheads="1"/>
          </p:cNvSpPr>
          <p:nvPr/>
        </p:nvSpPr>
        <p:spPr bwMode="auto">
          <a:xfrm>
            <a:off x="1266825" y="2724150"/>
            <a:ext cx="1255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6600"/>
                </a:solidFill>
                <a:latin typeface="Comic Sans MS" pitchFamily="66" charset="0"/>
              </a:rPr>
              <a:t>No result</a:t>
            </a:r>
          </a:p>
        </p:txBody>
      </p:sp>
      <p:sp>
        <p:nvSpPr>
          <p:cNvPr id="513033" name="Text Box 9"/>
          <p:cNvSpPr txBox="1">
            <a:spLocks noChangeArrowheads="1"/>
          </p:cNvSpPr>
          <p:nvPr/>
        </p:nvSpPr>
        <p:spPr bwMode="auto">
          <a:xfrm>
            <a:off x="2947988" y="5124450"/>
            <a:ext cx="1069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33CC"/>
                </a:solidFill>
                <a:latin typeface="Comic Sans MS" pitchFamily="66" charset="0"/>
              </a:rPr>
              <a:t>Memory</a:t>
            </a:r>
          </a:p>
        </p:txBody>
      </p:sp>
      <p:sp>
        <p:nvSpPr>
          <p:cNvPr id="513034" name="Text Box 10"/>
          <p:cNvSpPr txBox="1">
            <a:spLocks noChangeArrowheads="1"/>
          </p:cNvSpPr>
          <p:nvPr/>
        </p:nvSpPr>
        <p:spPr bwMode="auto">
          <a:xfrm>
            <a:off x="2908300" y="4676775"/>
            <a:ext cx="1366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33CC"/>
                </a:solidFill>
                <a:latin typeface="Comic Sans MS" pitchFamily="66" charset="0"/>
              </a:rPr>
              <a:t>Computation</a:t>
            </a:r>
          </a:p>
        </p:txBody>
      </p:sp>
      <p:sp>
        <p:nvSpPr>
          <p:cNvPr id="13324" name="Text Box 11"/>
          <p:cNvSpPr txBox="1">
            <a:spLocks noChangeArrowheads="1"/>
          </p:cNvSpPr>
          <p:nvPr/>
        </p:nvSpPr>
        <p:spPr bwMode="auto">
          <a:xfrm>
            <a:off x="314325" y="962025"/>
            <a:ext cx="1819275" cy="615553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 dirty="0">
                <a:solidFill>
                  <a:srgbClr val="006600"/>
                </a:solidFill>
              </a:rPr>
              <a:t>Client view</a:t>
            </a:r>
            <a:br>
              <a:rPr lang="en-US" sz="2000" i="1" dirty="0">
                <a:solidFill>
                  <a:srgbClr val="006600"/>
                </a:solidFill>
              </a:rPr>
            </a:br>
            <a:r>
              <a:rPr lang="en-US" sz="2000" i="1" dirty="0">
                <a:solidFill>
                  <a:srgbClr val="006600"/>
                </a:solidFill>
              </a:rPr>
              <a:t>(specification)</a:t>
            </a:r>
          </a:p>
        </p:txBody>
      </p:sp>
      <p:sp>
        <p:nvSpPr>
          <p:cNvPr id="13325" name="Text Box 12"/>
          <p:cNvSpPr txBox="1">
            <a:spLocks noChangeArrowheads="1"/>
          </p:cNvSpPr>
          <p:nvPr/>
        </p:nvSpPr>
        <p:spPr bwMode="auto">
          <a:xfrm>
            <a:off x="6600825" y="1000125"/>
            <a:ext cx="2131193" cy="615553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 dirty="0">
                <a:solidFill>
                  <a:srgbClr val="0033CC"/>
                </a:solidFill>
              </a:rPr>
              <a:t>Internal view (implementation)</a:t>
            </a:r>
          </a:p>
        </p:txBody>
      </p:sp>
      <p:sp>
        <p:nvSpPr>
          <p:cNvPr id="513037" name="Line 13"/>
          <p:cNvSpPr>
            <a:spLocks noChangeShapeType="1"/>
          </p:cNvSpPr>
          <p:nvPr/>
        </p:nvSpPr>
        <p:spPr bwMode="auto">
          <a:xfrm flipV="1">
            <a:off x="985838" y="2053086"/>
            <a:ext cx="730819" cy="1320351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3038" name="Line 14"/>
          <p:cNvSpPr>
            <a:spLocks noChangeShapeType="1"/>
          </p:cNvSpPr>
          <p:nvPr/>
        </p:nvSpPr>
        <p:spPr bwMode="auto">
          <a:xfrm>
            <a:off x="2471738" y="5232400"/>
            <a:ext cx="1443037" cy="512763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3039" name="Text Box 15"/>
          <p:cNvSpPr txBox="1">
            <a:spLocks noChangeArrowheads="1"/>
          </p:cNvSpPr>
          <p:nvPr/>
        </p:nvSpPr>
        <p:spPr bwMode="auto">
          <a:xfrm>
            <a:off x="1276350" y="3962400"/>
            <a:ext cx="1684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6600"/>
                </a:solidFill>
                <a:latin typeface="Comic Sans MS" pitchFamily="66" charset="0"/>
              </a:rPr>
              <a:t>Returns result</a:t>
            </a:r>
          </a:p>
        </p:txBody>
      </p:sp>
      <p:sp>
        <p:nvSpPr>
          <p:cNvPr id="513040" name="Line 16"/>
          <p:cNvSpPr>
            <a:spLocks noChangeShapeType="1"/>
          </p:cNvSpPr>
          <p:nvPr/>
        </p:nvSpPr>
        <p:spPr bwMode="auto">
          <a:xfrm>
            <a:off x="1014413" y="3756025"/>
            <a:ext cx="690562" cy="1150938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3041" name="Line 17"/>
          <p:cNvSpPr>
            <a:spLocks noChangeShapeType="1"/>
          </p:cNvSpPr>
          <p:nvPr/>
        </p:nvSpPr>
        <p:spPr bwMode="auto">
          <a:xfrm flipV="1">
            <a:off x="2547938" y="4306888"/>
            <a:ext cx="1509712" cy="630237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3042" name="AutoShape 18"/>
          <p:cNvSpPr>
            <a:spLocks noChangeArrowheads="1"/>
          </p:cNvSpPr>
          <p:nvPr/>
        </p:nvSpPr>
        <p:spPr bwMode="auto">
          <a:xfrm>
            <a:off x="4021138" y="5562600"/>
            <a:ext cx="1462087" cy="339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993300"/>
                </a:solidFill>
                <a:latin typeface="Comic Sans MS" pitchFamily="66" charset="0"/>
              </a:rPr>
              <a:t>Attribute</a:t>
            </a:r>
          </a:p>
        </p:txBody>
      </p:sp>
      <p:sp>
        <p:nvSpPr>
          <p:cNvPr id="513043" name="AutoShape 19"/>
          <p:cNvSpPr>
            <a:spLocks noChangeArrowheads="1"/>
          </p:cNvSpPr>
          <p:nvPr/>
        </p:nvSpPr>
        <p:spPr bwMode="auto">
          <a:xfrm>
            <a:off x="3973513" y="1685925"/>
            <a:ext cx="1357312" cy="339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993300"/>
                </a:solidFill>
                <a:latin typeface="Comic Sans MS" pitchFamily="66" charset="0"/>
              </a:rPr>
              <a:t>Procedure</a:t>
            </a:r>
          </a:p>
        </p:txBody>
      </p:sp>
      <p:sp>
        <p:nvSpPr>
          <p:cNvPr id="513044" name="Line 20"/>
          <p:cNvSpPr>
            <a:spLocks noChangeShapeType="1"/>
          </p:cNvSpPr>
          <p:nvPr/>
        </p:nvSpPr>
        <p:spPr bwMode="auto">
          <a:xfrm flipV="1">
            <a:off x="2950234" y="1808958"/>
            <a:ext cx="974785" cy="45719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3045" name="Text Box 21"/>
          <p:cNvSpPr txBox="1">
            <a:spLocks noChangeArrowheads="1"/>
          </p:cNvSpPr>
          <p:nvPr/>
        </p:nvSpPr>
        <p:spPr bwMode="auto">
          <a:xfrm>
            <a:off x="6777038" y="3733800"/>
            <a:ext cx="1069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33CC"/>
                </a:solidFill>
                <a:latin typeface="Comic Sans MS" pitchFamily="66" charset="0"/>
              </a:rPr>
              <a:t>Memory</a:t>
            </a:r>
          </a:p>
        </p:txBody>
      </p:sp>
      <p:sp>
        <p:nvSpPr>
          <p:cNvPr id="513046" name="Text Box 22"/>
          <p:cNvSpPr txBox="1">
            <a:spLocks noChangeArrowheads="1"/>
          </p:cNvSpPr>
          <p:nvPr/>
        </p:nvSpPr>
        <p:spPr bwMode="auto">
          <a:xfrm>
            <a:off x="6423025" y="3228975"/>
            <a:ext cx="1366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33CC"/>
                </a:solidFill>
                <a:latin typeface="Comic Sans MS" pitchFamily="66" charset="0"/>
              </a:rPr>
              <a:t>Computation</a:t>
            </a:r>
          </a:p>
        </p:txBody>
      </p:sp>
      <p:sp>
        <p:nvSpPr>
          <p:cNvPr id="513047" name="Line 23"/>
          <p:cNvSpPr>
            <a:spLocks noChangeShapeType="1"/>
          </p:cNvSpPr>
          <p:nvPr/>
        </p:nvSpPr>
        <p:spPr bwMode="auto">
          <a:xfrm flipH="1">
            <a:off x="5624513" y="3870325"/>
            <a:ext cx="2233612" cy="1751013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3048" name="Line 24"/>
          <p:cNvSpPr>
            <a:spLocks noChangeShapeType="1"/>
          </p:cNvSpPr>
          <p:nvPr/>
        </p:nvSpPr>
        <p:spPr bwMode="auto">
          <a:xfrm flipH="1" flipV="1">
            <a:off x="7243763" y="2868613"/>
            <a:ext cx="652462" cy="658812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3049" name="Text Box 25"/>
          <p:cNvSpPr txBox="1">
            <a:spLocks noChangeArrowheads="1"/>
          </p:cNvSpPr>
          <p:nvPr/>
        </p:nvSpPr>
        <p:spPr bwMode="auto">
          <a:xfrm>
            <a:off x="5848710" y="2617788"/>
            <a:ext cx="1464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990000"/>
                </a:solidFill>
                <a:latin typeface="Comic Sans MS" pitchFamily="66" charset="0"/>
              </a:rPr>
              <a:t>Routine</a:t>
            </a:r>
          </a:p>
        </p:txBody>
      </p:sp>
      <p:sp>
        <p:nvSpPr>
          <p:cNvPr id="513050" name="Line 26"/>
          <p:cNvSpPr>
            <a:spLocks noChangeShapeType="1"/>
          </p:cNvSpPr>
          <p:nvPr/>
        </p:nvSpPr>
        <p:spPr bwMode="auto">
          <a:xfrm flipH="1" flipV="1">
            <a:off x="5476875" y="1860550"/>
            <a:ext cx="1023938" cy="817563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3051" name="Line 27"/>
          <p:cNvSpPr>
            <a:spLocks noChangeShapeType="1"/>
          </p:cNvSpPr>
          <p:nvPr/>
        </p:nvSpPr>
        <p:spPr bwMode="auto">
          <a:xfrm flipH="1">
            <a:off x="5172074" y="3027871"/>
            <a:ext cx="1306363" cy="994853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3052" name="Text Box 28"/>
          <p:cNvSpPr txBox="1">
            <a:spLocks noChangeArrowheads="1"/>
          </p:cNvSpPr>
          <p:nvPr/>
        </p:nvSpPr>
        <p:spPr bwMode="auto">
          <a:xfrm>
            <a:off x="76200" y="337978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990000"/>
                </a:solidFill>
                <a:latin typeface="Comic Sans MS" pitchFamily="66" charset="0"/>
              </a:rPr>
              <a:t>Feature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1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1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51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3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3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1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1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1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513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513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513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513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513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513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513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513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513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513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513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513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513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5130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513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513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5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13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13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51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1000"/>
                                        <p:tgtEl>
                                          <p:spTgt spid="51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513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513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55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13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13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51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513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513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13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13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513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13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513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513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13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513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513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13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513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513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513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513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513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513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32" grpId="0"/>
      <p:bldP spid="513053" grpId="0" build="allAtOnce"/>
      <p:bldP spid="513027" grpId="0"/>
      <p:bldP spid="513027" grpId="1"/>
      <p:bldP spid="513027" grpId="2"/>
      <p:bldP spid="513028" grpId="0"/>
      <p:bldP spid="513028" grpId="1"/>
      <p:bldP spid="513028" grpId="2"/>
      <p:bldP spid="513029" grpId="0"/>
      <p:bldP spid="513029" grpId="1"/>
      <p:bldP spid="513029" grpId="2"/>
      <p:bldP spid="513030" grpId="0" animBg="1"/>
      <p:bldP spid="513030" grpId="1" animBg="1"/>
      <p:bldP spid="513030" grpId="2" animBg="1"/>
      <p:bldP spid="513031" grpId="0"/>
      <p:bldP spid="513031" grpId="1"/>
      <p:bldP spid="513031" grpId="2"/>
      <p:bldP spid="513033" grpId="0"/>
      <p:bldP spid="513033" grpId="1"/>
      <p:bldP spid="513033" grpId="2"/>
      <p:bldP spid="513034" grpId="0"/>
      <p:bldP spid="513034" grpId="1"/>
      <p:bldP spid="513037" grpId="0" animBg="1"/>
      <p:bldP spid="513037" grpId="1" animBg="1"/>
      <p:bldP spid="513037" grpId="2" animBg="1"/>
      <p:bldP spid="513038" grpId="0" animBg="1"/>
      <p:bldP spid="513038" grpId="1" animBg="1"/>
      <p:bldP spid="513038" grpId="2" animBg="1"/>
      <p:bldP spid="513039" grpId="0"/>
      <p:bldP spid="513039" grpId="1"/>
      <p:bldP spid="513039" grpId="2"/>
      <p:bldP spid="513040" grpId="0" animBg="1"/>
      <p:bldP spid="513040" grpId="1" animBg="1"/>
      <p:bldP spid="513040" grpId="2" animBg="1"/>
      <p:bldP spid="513041" grpId="0" animBg="1"/>
      <p:bldP spid="513041" grpId="1" animBg="1"/>
      <p:bldP spid="513041" grpId="2" animBg="1"/>
      <p:bldP spid="513042" grpId="0" animBg="1"/>
      <p:bldP spid="513042" grpId="1" animBg="1"/>
      <p:bldP spid="513042" grpId="2" animBg="1"/>
      <p:bldP spid="513043" grpId="0" animBg="1"/>
      <p:bldP spid="513043" grpId="1" animBg="1"/>
      <p:bldP spid="513043" grpId="2" animBg="1"/>
      <p:bldP spid="513044" grpId="0" animBg="1"/>
      <p:bldP spid="513044" grpId="1" animBg="1"/>
      <p:bldP spid="513044" grpId="2" animBg="1"/>
      <p:bldP spid="513045" grpId="0"/>
      <p:bldP spid="513046" grpId="0"/>
      <p:bldP spid="513047" grpId="0" animBg="1"/>
      <p:bldP spid="513048" grpId="0" animBg="1"/>
      <p:bldP spid="513049" grpId="0"/>
      <p:bldP spid="513050" grpId="0" animBg="1"/>
      <p:bldP spid="513051" grpId="0" animBg="1"/>
      <p:bldP spid="513052" grpId="0"/>
      <p:bldP spid="513052" grpId="1"/>
      <p:bldP spid="513052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General form of feature call instructions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endParaRPr lang="de-CH" sz="1800" dirty="0" smtClean="0">
              <a:solidFill>
                <a:schemeClr val="tx1"/>
              </a:solidFill>
            </a:endParaRPr>
          </a:p>
          <a:p>
            <a:pPr marL="457200" indent="-457200" algn="ctr"/>
            <a:r>
              <a:rPr lang="de-CH" sz="2000" i="1" dirty="0" smtClean="0"/>
              <a:t>Object1.query1.command (object2.query2, object3)</a:t>
            </a:r>
          </a:p>
          <a:p>
            <a:pPr marL="457200" indent="-457200">
              <a:buFont typeface="Wingdings" pitchFamily="2" charset="2"/>
              <a:buChar char="Ø"/>
            </a:pP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4" name="AutoShape 4"/>
          <p:cNvSpPr>
            <a:spLocks/>
          </p:cNvSpPr>
          <p:nvPr/>
        </p:nvSpPr>
        <p:spPr bwMode="auto">
          <a:xfrm rot="5400000">
            <a:off x="1946622" y="1323398"/>
            <a:ext cx="298450" cy="888307"/>
          </a:xfrm>
          <a:prstGeom prst="rightBrace">
            <a:avLst>
              <a:gd name="adj1" fmla="val 80851"/>
              <a:gd name="adj2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6" name="AutoShape 6"/>
          <p:cNvSpPr>
            <a:spLocks/>
          </p:cNvSpPr>
          <p:nvPr/>
        </p:nvSpPr>
        <p:spPr bwMode="auto">
          <a:xfrm rot="5400000">
            <a:off x="5843818" y="328385"/>
            <a:ext cx="288925" cy="2847802"/>
          </a:xfrm>
          <a:prstGeom prst="rightBrace">
            <a:avLst>
              <a:gd name="adj1" fmla="val 116484"/>
              <a:gd name="adj2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8" name="Rectangle 7"/>
          <p:cNvSpPr/>
          <p:nvPr/>
        </p:nvSpPr>
        <p:spPr bwMode="auto">
          <a:xfrm>
            <a:off x="2618047" y="2100580"/>
            <a:ext cx="1180407" cy="335280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24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targets</a:t>
            </a:r>
            <a:endParaRPr lang="de-CH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661660" y="1996440"/>
            <a:ext cx="1569720" cy="358140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arguments</a:t>
            </a:r>
            <a:endParaRPr lang="de-CH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56858" y="5181600"/>
            <a:ext cx="8594725" cy="112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 are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query1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query2</a:t>
            </a:r>
            <a:r>
              <a:rPr lang="en-US" kern="0" dirty="0">
                <a:latin typeface="+mn-lt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defined?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 is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command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defined?</a:t>
            </a:r>
            <a:endParaRPr kumimoji="0" lang="de-CH" sz="24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 rot="888939">
            <a:off x="6236224" y="4238812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56858" y="2720340"/>
            <a:ext cx="85947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Targets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arguments can be query calls themselves.</a:t>
            </a:r>
            <a:endParaRPr kumimoji="0" lang="de-CH" sz="24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AutoShape 4"/>
          <p:cNvSpPr>
            <a:spLocks/>
          </p:cNvSpPr>
          <p:nvPr/>
        </p:nvSpPr>
        <p:spPr bwMode="auto">
          <a:xfrm rot="5400000">
            <a:off x="2244321" y="1115407"/>
            <a:ext cx="279629" cy="1627909"/>
          </a:xfrm>
          <a:prstGeom prst="rightBrace">
            <a:avLst>
              <a:gd name="adj1" fmla="val 80851"/>
              <a:gd name="adj2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Qualified vs. unqualified feature calls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878114"/>
            <a:ext cx="8594725" cy="4894613"/>
          </a:xfrm>
        </p:spPr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de-CH" sz="2000" dirty="0" smtClean="0">
                <a:solidFill>
                  <a:schemeClr val="tx1"/>
                </a:solidFill>
              </a:rPr>
              <a:t>A </a:t>
            </a:r>
            <a:r>
              <a:rPr lang="de-CH" sz="2000" b="1" dirty="0" smtClean="0">
                <a:solidFill>
                  <a:schemeClr val="tx1"/>
                </a:solidFill>
              </a:rPr>
              <a:t>qualified</a:t>
            </a:r>
            <a:r>
              <a:rPr lang="de-CH" sz="2000" dirty="0" smtClean="0">
                <a:solidFill>
                  <a:schemeClr val="tx1"/>
                </a:solidFill>
              </a:rPr>
              <a:t> feature call has an explicit target.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CH" sz="2000" dirty="0" smtClean="0">
                <a:solidFill>
                  <a:schemeClr val="tx1"/>
                </a:solidFill>
              </a:rPr>
              <a:t>An </a:t>
            </a:r>
            <a:r>
              <a:rPr lang="de-CH" sz="2000" b="1" dirty="0" smtClean="0">
                <a:solidFill>
                  <a:schemeClr val="tx1"/>
                </a:solidFill>
              </a:rPr>
              <a:t>unqualified</a:t>
            </a:r>
            <a:r>
              <a:rPr lang="de-CH" sz="2000" dirty="0" smtClean="0">
                <a:solidFill>
                  <a:schemeClr val="tx1"/>
                </a:solidFill>
              </a:rPr>
              <a:t> feature call is one whose target </a:t>
            </a:r>
            <a:r>
              <a:rPr lang="de-CH" sz="2000" dirty="0" err="1" smtClean="0">
                <a:solidFill>
                  <a:schemeClr val="tx1"/>
                </a:solidFill>
              </a:rPr>
              <a:t>is</a:t>
            </a:r>
            <a:r>
              <a:rPr lang="de-CH" sz="2000" dirty="0" smtClean="0">
                <a:solidFill>
                  <a:schemeClr val="tx1"/>
                </a:solidFill>
              </a:rPr>
              <a:t> </a:t>
            </a:r>
            <a:r>
              <a:rPr lang="de-CH" sz="2000" dirty="0" err="1">
                <a:solidFill>
                  <a:schemeClr val="tx1"/>
                </a:solidFill>
              </a:rPr>
              <a:t>the</a:t>
            </a:r>
            <a:r>
              <a:rPr lang="de-CH" sz="2000" dirty="0">
                <a:solidFill>
                  <a:schemeClr val="tx1"/>
                </a:solidFill>
              </a:rPr>
              <a:t> </a:t>
            </a:r>
            <a:r>
              <a:rPr lang="de-CH" sz="2000" dirty="0" err="1">
                <a:solidFill>
                  <a:schemeClr val="tx1"/>
                </a:solidFill>
              </a:rPr>
              <a:t>current</a:t>
            </a:r>
            <a:r>
              <a:rPr lang="de-CH" sz="2000" dirty="0">
                <a:solidFill>
                  <a:schemeClr val="tx1"/>
                </a:solidFill>
              </a:rPr>
              <a:t> </a:t>
            </a:r>
            <a:r>
              <a:rPr lang="de-CH" sz="2000" dirty="0" err="1" smtClean="0">
                <a:solidFill>
                  <a:schemeClr val="tx1"/>
                </a:solidFill>
              </a:rPr>
              <a:t>object</a:t>
            </a:r>
            <a:r>
              <a:rPr lang="de-CH" sz="2000" dirty="0" smtClean="0">
                <a:solidFill>
                  <a:schemeClr val="tx1"/>
                </a:solidFill>
              </a:rPr>
              <a:t>. The </a:t>
            </a:r>
            <a:r>
              <a:rPr lang="de-CH" sz="2000" dirty="0" err="1" smtClean="0">
                <a:solidFill>
                  <a:schemeClr val="tx1"/>
                </a:solidFill>
              </a:rPr>
              <a:t>target</a:t>
            </a:r>
            <a:r>
              <a:rPr lang="de-CH" sz="2000" dirty="0" smtClean="0">
                <a:solidFill>
                  <a:schemeClr val="tx1"/>
                </a:solidFill>
              </a:rPr>
              <a:t> </a:t>
            </a:r>
            <a:r>
              <a:rPr lang="de-CH" sz="2000" dirty="0" err="1" smtClean="0">
                <a:solidFill>
                  <a:schemeClr val="tx1"/>
                </a:solidFill>
              </a:rPr>
              <a:t>is</a:t>
            </a:r>
            <a:r>
              <a:rPr lang="de-CH" sz="2000" dirty="0" smtClean="0">
                <a:solidFill>
                  <a:schemeClr val="tx1"/>
                </a:solidFill>
              </a:rPr>
              <a:t> </a:t>
            </a:r>
            <a:r>
              <a:rPr lang="de-CH" sz="2000" dirty="0" err="1" smtClean="0">
                <a:solidFill>
                  <a:schemeClr val="tx1"/>
                </a:solidFill>
              </a:rPr>
              <a:t>left</a:t>
            </a:r>
            <a:r>
              <a:rPr lang="de-CH" sz="2000" dirty="0" smtClean="0">
                <a:solidFill>
                  <a:schemeClr val="tx1"/>
                </a:solidFill>
              </a:rPr>
              <a:t> out </a:t>
            </a:r>
            <a:r>
              <a:rPr lang="de-CH" sz="2000" dirty="0" err="1" smtClean="0">
                <a:solidFill>
                  <a:schemeClr val="tx1"/>
                </a:solidFill>
              </a:rPr>
              <a:t>for</a:t>
            </a:r>
            <a:r>
              <a:rPr lang="de-CH" sz="2000" dirty="0" smtClean="0">
                <a:solidFill>
                  <a:schemeClr val="tx1"/>
                </a:solidFill>
              </a:rPr>
              <a:t> </a:t>
            </a:r>
            <a:r>
              <a:rPr lang="de-CH" sz="2000" dirty="0" err="1" smtClean="0">
                <a:solidFill>
                  <a:schemeClr val="tx1"/>
                </a:solidFill>
              </a:rPr>
              <a:t>convenience</a:t>
            </a:r>
            <a:r>
              <a:rPr lang="de-CH" sz="2000" dirty="0" smtClean="0">
                <a:solidFill>
                  <a:schemeClr val="tx1"/>
                </a:solidFill>
              </a:rPr>
              <a:t>. </a:t>
            </a:r>
          </a:p>
          <a:p>
            <a:pPr marL="457200" indent="-457200">
              <a:buFont typeface="Wingdings" charset="2"/>
              <a:buChar char="Ø"/>
            </a:pPr>
            <a:r>
              <a:rPr lang="de-CH" sz="2000" dirty="0" smtClean="0">
                <a:solidFill>
                  <a:schemeClr val="tx1"/>
                </a:solidFill>
              </a:rPr>
              <a:t>The </a:t>
            </a:r>
            <a:r>
              <a:rPr lang="de-CH" sz="2000" b="1" dirty="0" smtClean="0">
                <a:solidFill>
                  <a:schemeClr val="tx1"/>
                </a:solidFill>
              </a:rPr>
              <a:t>current object</a:t>
            </a:r>
            <a:r>
              <a:rPr lang="de-CH" sz="2000" dirty="0" smtClean="0">
                <a:solidFill>
                  <a:schemeClr val="tx1"/>
                </a:solidFill>
              </a:rPr>
              <a:t> of a feature is the object on which the feature is called. (what‘s the other name for this object?)</a:t>
            </a:r>
          </a:p>
          <a:p>
            <a:pPr marL="457200" indent="-457200" defTabSz="360000">
              <a:spcBef>
                <a:spcPts val="0"/>
              </a:spcBef>
            </a:pPr>
            <a:endParaRPr lang="de-CH" sz="2000" dirty="0" smtClean="0">
              <a:solidFill>
                <a:schemeClr val="tx1"/>
              </a:solidFill>
            </a:endParaRPr>
          </a:p>
          <a:p>
            <a:pPr marL="457200" indent="-457200" defTabSz="360000">
              <a:spcBef>
                <a:spcPts val="0"/>
              </a:spcBef>
            </a:pPr>
            <a:r>
              <a:rPr lang="de-CH" sz="2000" dirty="0" smtClean="0">
                <a:solidFill>
                  <a:schemeClr val="tx1"/>
                </a:solidFill>
              </a:rPr>
              <a:t>	</a:t>
            </a:r>
            <a:r>
              <a:rPr lang="en-US" sz="2000" i="1" dirty="0" err="1" smtClean="0"/>
              <a:t>assign_same_name</a:t>
            </a:r>
            <a:r>
              <a:rPr lang="en-US" sz="2000" i="1" dirty="0" smtClean="0"/>
              <a:t> (</a:t>
            </a:r>
            <a:r>
              <a:rPr lang="en-US" sz="2000" i="1" dirty="0" err="1" smtClean="0"/>
              <a:t>a_name</a:t>
            </a:r>
            <a:r>
              <a:rPr lang="en-US" sz="2000" i="1" dirty="0" smtClean="0"/>
              <a:t>: STRING; </a:t>
            </a:r>
            <a:r>
              <a:rPr lang="en-US" sz="2000" i="1" dirty="0" err="1" smtClean="0"/>
              <a:t>a_other_person</a:t>
            </a:r>
            <a:r>
              <a:rPr lang="en-US" sz="2000" i="1" dirty="0" smtClean="0"/>
              <a:t>: PERSON)</a:t>
            </a:r>
            <a:endParaRPr lang="en-US" sz="2000" i="1" dirty="0" smtClean="0">
              <a:solidFill>
                <a:schemeClr val="tx1"/>
              </a:solidFill>
            </a:endParaRPr>
          </a:p>
          <a:p>
            <a:pPr marL="339725" indent="-339725" defTabSz="360000">
              <a:spcBef>
                <a:spcPts val="0"/>
              </a:spcBef>
              <a:buClr>
                <a:srgbClr val="003399"/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b="1" dirty="0" smtClean="0">
                <a:solidFill>
                  <a:srgbClr val="003399"/>
                </a:solidFill>
              </a:rPr>
              <a:t>				</a:t>
            </a:r>
            <a:r>
              <a:rPr lang="en-US" sz="2000" dirty="0" smtClean="0">
                <a:solidFill>
                  <a:srgbClr val="990000"/>
                </a:solidFill>
              </a:rPr>
              <a:t>-- Set `</a:t>
            </a:r>
            <a:r>
              <a:rPr lang="en-US" sz="2000" dirty="0" err="1" smtClean="0">
                <a:solidFill>
                  <a:srgbClr val="002060"/>
                </a:solidFill>
              </a:rPr>
              <a:t>a_name</a:t>
            </a:r>
            <a:r>
              <a:rPr lang="en-US" sz="2000" dirty="0" smtClean="0">
                <a:solidFill>
                  <a:srgbClr val="990000"/>
                </a:solidFill>
              </a:rPr>
              <a:t>’ to </a:t>
            </a:r>
            <a:r>
              <a:rPr lang="en-US" sz="2000" dirty="0">
                <a:solidFill>
                  <a:srgbClr val="990000"/>
                </a:solidFill>
              </a:rPr>
              <a:t>c</a:t>
            </a:r>
            <a:r>
              <a:rPr lang="en-US" sz="2000" dirty="0" smtClean="0">
                <a:solidFill>
                  <a:srgbClr val="990000"/>
                </a:solidFill>
              </a:rPr>
              <a:t>urrent person and `</a:t>
            </a:r>
            <a:r>
              <a:rPr lang="en-US" sz="2000" dirty="0" err="1" smtClean="0">
                <a:solidFill>
                  <a:srgbClr val="002060"/>
                </a:solidFill>
              </a:rPr>
              <a:t>a_other_person</a:t>
            </a:r>
            <a:r>
              <a:rPr lang="en-US" sz="2000" dirty="0" smtClean="0">
                <a:solidFill>
                  <a:srgbClr val="990000"/>
                </a:solidFill>
              </a:rPr>
              <a:t>’.</a:t>
            </a:r>
          </a:p>
          <a:p>
            <a:pPr marL="339725" indent="-339725" defTabSz="36000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b="1" dirty="0" smtClean="0">
                <a:solidFill>
                  <a:srgbClr val="003399"/>
                </a:solidFill>
              </a:rPr>
              <a:t>			do</a:t>
            </a:r>
          </a:p>
          <a:p>
            <a:pPr marL="339725" indent="-339725" defTabSz="36000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b="1" dirty="0" smtClean="0">
                <a:solidFill>
                  <a:srgbClr val="003399"/>
                </a:solidFill>
              </a:rPr>
              <a:t>		</a:t>
            </a:r>
            <a:r>
              <a:rPr lang="en-US" sz="2000" dirty="0" smtClean="0">
                <a:solidFill>
                  <a:srgbClr val="003399"/>
                </a:solidFill>
              </a:rPr>
              <a:t>	</a:t>
            </a:r>
            <a:r>
              <a:rPr lang="en-US" sz="2000" b="1" dirty="0" smtClean="0">
                <a:solidFill>
                  <a:srgbClr val="003399"/>
                </a:solidFill>
              </a:rPr>
              <a:t>	</a:t>
            </a:r>
            <a:r>
              <a:rPr lang="en-US" sz="2000" i="1" dirty="0" err="1" smtClean="0"/>
              <a:t>a_other_person.set_name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a_name</a:t>
            </a:r>
            <a:r>
              <a:rPr lang="en-US" sz="2000" i="1" dirty="0" smtClean="0"/>
              <a:t>)</a:t>
            </a:r>
          </a:p>
          <a:p>
            <a:pPr marL="339725" indent="-339725" defTabSz="36000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i="1" dirty="0" smtClean="0"/>
              <a:t>			</a:t>
            </a:r>
            <a:r>
              <a:rPr lang="en-US" sz="2000" b="1" i="1" dirty="0" smtClean="0">
                <a:solidFill>
                  <a:srgbClr val="003399"/>
                </a:solidFill>
              </a:rPr>
              <a:t>	</a:t>
            </a:r>
            <a:r>
              <a:rPr lang="en-US" sz="2000" i="1" dirty="0" err="1" smtClean="0"/>
              <a:t>set_name</a:t>
            </a:r>
            <a:r>
              <a:rPr lang="en-US" sz="2000" i="1" dirty="0" smtClean="0"/>
              <a:t> (</a:t>
            </a:r>
            <a:r>
              <a:rPr lang="en-US" sz="2000" i="1" dirty="0" err="1" smtClean="0"/>
              <a:t>a_name</a:t>
            </a:r>
            <a:r>
              <a:rPr lang="en-US" sz="2000" i="1" dirty="0" smtClean="0"/>
              <a:t>)</a:t>
            </a:r>
          </a:p>
          <a:p>
            <a:pPr marL="339725" indent="-339725" defTabSz="36000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b="1" dirty="0" smtClean="0">
                <a:solidFill>
                  <a:srgbClr val="003399"/>
                </a:solidFill>
              </a:rPr>
              <a:t>			end</a:t>
            </a:r>
          </a:p>
          <a:p>
            <a:pPr marL="339725" indent="-339725" defTabSz="36000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marL="339725" indent="-339725" defTabSz="36000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 smtClean="0"/>
              <a:t>	 </a:t>
            </a:r>
            <a:r>
              <a:rPr lang="en-US" sz="2000" i="1" dirty="0" smtClean="0"/>
              <a:t>person1.assign_same_name(“Hans”, person2)</a:t>
            </a:r>
            <a:endParaRPr lang="de-CH" sz="20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4448928" y="3486214"/>
            <a:ext cx="4048527" cy="307969"/>
          </a:xfrm>
          <a:prstGeom prst="wedgeRectCallout">
            <a:avLst>
              <a:gd name="adj1" fmla="val -62320"/>
              <a:gd name="adj2" fmla="val 5474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20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Qualified call</a:t>
            </a:r>
            <a:endParaRPr lang="de-CH" sz="20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4163441" y="4107881"/>
            <a:ext cx="4045377" cy="836665"/>
          </a:xfrm>
          <a:prstGeom prst="wedgeRectCallout">
            <a:avLst>
              <a:gd name="adj1" fmla="val -77904"/>
              <a:gd name="adj2" fmla="val 3896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de-CH" sz="20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Unqualified call, same as </a:t>
            </a:r>
            <a:r>
              <a:rPr lang="de-CH" sz="2000" i="1" dirty="0" smtClean="0">
                <a:solidFill>
                  <a:srgbClr val="3333FF"/>
                </a:solidFill>
                <a:latin typeface="+mn-lt"/>
              </a:rPr>
              <a:t>Current.set_name (a_name)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811085" y="5576328"/>
            <a:ext cx="2568084" cy="335280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de-CH" sz="2000" i="1" dirty="0" smtClean="0">
                <a:solidFill>
                  <a:srgbClr val="3333FF"/>
                </a:solidFill>
              </a:rPr>
              <a:t>assign_same_name</a:t>
            </a:r>
            <a:endParaRPr lang="de-CH" sz="20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658478" y="5576328"/>
            <a:ext cx="1420771" cy="335280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2000" i="1" dirty="0" err="1" smtClean="0">
                <a:solidFill>
                  <a:srgbClr val="3333FF"/>
                </a:solidFill>
              </a:rPr>
              <a:t>set_name</a:t>
            </a:r>
            <a:endParaRPr lang="de-CH" sz="2000" i="1" dirty="0">
              <a:solidFill>
                <a:srgbClr val="3333FF"/>
              </a:solidFill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V="1">
            <a:off x="4405768" y="5743968"/>
            <a:ext cx="1241484" cy="0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3151" y="5848709"/>
            <a:ext cx="724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call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32645" y="6055942"/>
            <a:ext cx="888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caller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926344" y="6010933"/>
            <a:ext cx="888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callee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EiffelStudio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814" y="878114"/>
            <a:ext cx="8857042" cy="5644924"/>
          </a:xfrm>
        </p:spPr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EiffelStudio is a software tool (IDE) to develop Eiffel programs.</a:t>
            </a:r>
          </a:p>
          <a:p>
            <a:pPr marL="457200" indent="-457200">
              <a:buFont typeface="Wingdings" pitchFamily="2" charset="2"/>
              <a:buChar char="Ø"/>
            </a:pPr>
            <a:endParaRPr lang="de-CH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Help &amp; Resources</a:t>
            </a:r>
          </a:p>
          <a:p>
            <a:pPr marL="1354138" lvl="1" indent="-457200"/>
            <a:r>
              <a:rPr lang="de-CH" dirty="0" smtClean="0">
                <a:solidFill>
                  <a:schemeClr val="tx1"/>
                </a:solidFill>
              </a:rPr>
              <a:t>Online </a:t>
            </a:r>
            <a:r>
              <a:rPr lang="de-CH" dirty="0" err="1" smtClean="0">
                <a:solidFill>
                  <a:schemeClr val="tx1"/>
                </a:solidFill>
              </a:rPr>
              <a:t>guided</a:t>
            </a:r>
            <a:r>
              <a:rPr lang="de-CH" dirty="0" smtClean="0">
                <a:solidFill>
                  <a:schemeClr val="tx1"/>
                </a:solidFill>
              </a:rPr>
              <a:t> tour: </a:t>
            </a:r>
            <a:r>
              <a:rPr lang="de-CH" dirty="0">
                <a:solidFill>
                  <a:schemeClr val="tx1"/>
                </a:solidFill>
              </a:rPr>
              <a:t>in </a:t>
            </a:r>
            <a:r>
              <a:rPr lang="de-CH" dirty="0" err="1" smtClean="0">
                <a:solidFill>
                  <a:schemeClr val="tx1"/>
                </a:solidFill>
              </a:rPr>
              <a:t>EiffelStudio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help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menu</a:t>
            </a:r>
            <a:endParaRPr lang="de-CH" dirty="0" smtClean="0">
              <a:solidFill>
                <a:schemeClr val="tx1"/>
              </a:solidFill>
            </a:endParaRPr>
          </a:p>
          <a:p>
            <a:pPr marL="1354138" lvl="1" indent="-457200"/>
            <a:r>
              <a:rPr lang="de-CH" dirty="0">
                <a:solidFill>
                  <a:schemeClr val="tx1"/>
                </a:solidFill>
              </a:rPr>
              <a:t>http://</a:t>
            </a:r>
            <a:r>
              <a:rPr lang="de-CH" dirty="0" err="1">
                <a:solidFill>
                  <a:schemeClr val="tx1"/>
                </a:solidFill>
              </a:rPr>
              <a:t>eiffel.com</a:t>
            </a:r>
            <a:r>
              <a:rPr lang="de-CH" dirty="0">
                <a:solidFill>
                  <a:schemeClr val="tx1"/>
                </a:solidFill>
              </a:rPr>
              <a:t>/</a:t>
            </a:r>
            <a:r>
              <a:rPr lang="de-CH" dirty="0" err="1">
                <a:solidFill>
                  <a:schemeClr val="tx1"/>
                </a:solidFill>
              </a:rPr>
              <a:t>developers</a:t>
            </a:r>
            <a:r>
              <a:rPr lang="de-CH" dirty="0">
                <a:solidFill>
                  <a:schemeClr val="tx1"/>
                </a:solidFill>
              </a:rPr>
              <a:t>/</a:t>
            </a:r>
            <a:r>
              <a:rPr lang="de-CH" dirty="0" err="1">
                <a:solidFill>
                  <a:schemeClr val="tx1"/>
                </a:solidFill>
              </a:rPr>
              <a:t>presentations</a:t>
            </a:r>
            <a:r>
              <a:rPr lang="de-CH" dirty="0">
                <a:solidFill>
                  <a:schemeClr val="tx1"/>
                </a:solidFill>
              </a:rPr>
              <a:t>/</a:t>
            </a:r>
            <a:endParaRPr lang="de-CH" dirty="0" smtClean="0">
              <a:solidFill>
                <a:schemeClr val="tx1"/>
              </a:solidFill>
            </a:endParaRPr>
          </a:p>
          <a:p>
            <a:pPr marL="1354138" lvl="1" indent="-457200"/>
            <a:r>
              <a:rPr lang="de-CH" dirty="0" smtClean="0">
                <a:hlinkClick r:id="rId2"/>
              </a:rPr>
              <a:t>http://www.eiffel.com/</a:t>
            </a:r>
            <a:endParaRPr lang="de-CH" dirty="0" smtClean="0"/>
          </a:p>
          <a:p>
            <a:pPr marL="1354138" lvl="1" indent="-457200"/>
            <a:r>
              <a:rPr lang="de-CH" dirty="0" smtClean="0">
                <a:hlinkClick r:id="rId2"/>
              </a:rPr>
              <a:t>http://dev.eiffel.com/</a:t>
            </a:r>
          </a:p>
          <a:p>
            <a:pPr marL="1354138" lvl="1" indent="-457200"/>
            <a:r>
              <a:rPr lang="de-CH" dirty="0" smtClean="0">
                <a:hlinkClick r:id="rId3"/>
              </a:rPr>
              <a:t>http://docs.eiffel.com/</a:t>
            </a:r>
            <a:endParaRPr lang="de-CH" dirty="0" smtClean="0"/>
          </a:p>
          <a:p>
            <a:pPr marL="1354138" lvl="1" indent="-457200"/>
            <a:r>
              <a:rPr lang="de-CH" dirty="0" smtClean="0">
                <a:hlinkClick r:id="rId4"/>
              </a:rPr>
              <a:t>http://www.ecma-international.org/publications/files/ECMA-ST/ECMA-367.pdf</a:t>
            </a:r>
            <a:endParaRPr lang="de-CH" dirty="0" smtClean="0"/>
          </a:p>
          <a:p>
            <a:pPr marL="1354138" lvl="1" indent="-457200"/>
            <a:endParaRPr lang="de-CH" dirty="0" smtClean="0">
              <a:solidFill>
                <a:schemeClr val="tx1"/>
              </a:solidFill>
            </a:endParaRPr>
          </a:p>
        </p:txBody>
      </p:sp>
      <p:sp>
        <p:nvSpPr>
          <p:cNvPr id="4" name="Rectangular Callout 3"/>
          <p:cNvSpPr/>
          <p:nvPr/>
        </p:nvSpPr>
        <p:spPr bwMode="auto">
          <a:xfrm>
            <a:off x="3253740" y="1554480"/>
            <a:ext cx="5631180" cy="350520"/>
          </a:xfrm>
          <a:prstGeom prst="wedgeRectCallout">
            <a:avLst>
              <a:gd name="adj1" fmla="val -8383"/>
              <a:gd name="adj2" fmla="val -115761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dirty="0" smtClean="0">
                <a:solidFill>
                  <a:srgbClr val="333399"/>
                </a:solidFill>
              </a:rPr>
              <a:t>Integrated Development Environment</a:t>
            </a:r>
            <a:endParaRPr lang="de-CH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Components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editor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context tool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clusters pane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features pane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compiler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project settings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...</a:t>
            </a:r>
          </a:p>
          <a:p>
            <a:pPr marL="514350" indent="-514350">
              <a:buFont typeface="Wingdings" pitchFamily="2" charset="2"/>
              <a:buChar char="Ø"/>
            </a:pPr>
            <a:endParaRPr lang="de-C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Organizational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Assignments</a:t>
            </a:r>
          </a:p>
          <a:p>
            <a:pPr marL="1354138" lvl="1" indent="-457200"/>
            <a:r>
              <a:rPr lang="en-US" dirty="0" smtClean="0">
                <a:solidFill>
                  <a:schemeClr val="tx1"/>
                </a:solidFill>
              </a:rPr>
              <a:t>One assignment per week</a:t>
            </a:r>
          </a:p>
          <a:p>
            <a:pPr marL="1354138" lvl="1" indent="-457200"/>
            <a:r>
              <a:rPr lang="en-US" dirty="0" smtClean="0">
                <a:solidFill>
                  <a:schemeClr val="tx1"/>
                </a:solidFill>
              </a:rPr>
              <a:t>Will be put online </a:t>
            </a:r>
            <a:r>
              <a:rPr lang="en-US" dirty="0" smtClean="0"/>
              <a:t>Friday (before 17:00)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1354138" lvl="1" indent="-457200"/>
            <a:r>
              <a:rPr lang="en-US" dirty="0" smtClean="0">
                <a:solidFill>
                  <a:schemeClr val="tx1"/>
                </a:solidFill>
              </a:rPr>
              <a:t>Should be handed in </a:t>
            </a:r>
            <a:r>
              <a:rPr lang="en-US" dirty="0" smtClean="0"/>
              <a:t>within eleven days (Tuesday, before 23:59)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Testat</a:t>
            </a:r>
            <a:endParaRPr lang="en-US" dirty="0" smtClean="0">
              <a:solidFill>
                <a:schemeClr val="tx1"/>
              </a:solidFill>
            </a:endParaRPr>
          </a:p>
          <a:p>
            <a:pPr marL="1354138" lvl="1" indent="-457200"/>
            <a:r>
              <a:rPr lang="en-US" dirty="0" smtClean="0">
                <a:solidFill>
                  <a:schemeClr val="tx1"/>
                </a:solidFill>
              </a:rPr>
              <a:t>You have to hand in </a:t>
            </a:r>
            <a:r>
              <a:rPr lang="en-US" dirty="0" smtClean="0"/>
              <a:t>n - 1 </a:t>
            </a:r>
            <a:r>
              <a:rPr lang="en-US" dirty="0" smtClean="0">
                <a:solidFill>
                  <a:schemeClr val="tx1"/>
                </a:solidFill>
              </a:rPr>
              <a:t>out of </a:t>
            </a:r>
            <a:r>
              <a:rPr lang="en-US" dirty="0" smtClean="0"/>
              <a:t>n</a:t>
            </a:r>
            <a:r>
              <a:rPr lang="en-US" dirty="0" smtClean="0">
                <a:solidFill>
                  <a:schemeClr val="tx1"/>
                </a:solidFill>
              </a:rPr>
              <a:t> assignments</a:t>
            </a:r>
          </a:p>
          <a:p>
            <a:pPr marL="1762125" lvl="2" indent="-457200"/>
            <a:r>
              <a:rPr lang="en-US" sz="2000" dirty="0" smtClean="0">
                <a:solidFill>
                  <a:schemeClr val="tx1"/>
                </a:solidFill>
              </a:rPr>
              <a:t>Must include the last one</a:t>
            </a:r>
          </a:p>
          <a:p>
            <a:pPr marL="1762125" lvl="2" indent="-457200"/>
            <a:r>
              <a:rPr lang="en-US" sz="2000" dirty="0" smtClean="0">
                <a:solidFill>
                  <a:schemeClr val="tx1"/>
                </a:solidFill>
              </a:rPr>
              <a:t>Show </a:t>
            </a:r>
            <a:r>
              <a:rPr lang="en-US" sz="2000" dirty="0" smtClean="0">
                <a:solidFill>
                  <a:srgbClr val="FF0000"/>
                </a:solidFill>
              </a:rPr>
              <a:t>serious</a:t>
            </a:r>
            <a:r>
              <a:rPr lang="en-US" sz="2000" dirty="0" smtClean="0">
                <a:solidFill>
                  <a:schemeClr val="tx1"/>
                </a:solidFill>
              </a:rPr>
              <a:t> effort</a:t>
            </a:r>
          </a:p>
          <a:p>
            <a:pPr marL="1354138" lvl="1" indent="-457200"/>
            <a:r>
              <a:rPr lang="en-US" dirty="0" smtClean="0">
                <a:solidFill>
                  <a:schemeClr val="tx1"/>
                </a:solidFill>
              </a:rPr>
              <a:t>You have to hand in two mock exams</a:t>
            </a:r>
          </a:p>
          <a:p>
            <a:pPr marL="1354138" lvl="1" indent="-457200"/>
            <a:r>
              <a:rPr lang="en-US" dirty="0" smtClean="0">
                <a:solidFill>
                  <a:schemeClr val="tx1"/>
                </a:solidFill>
              </a:rPr>
              <a:t>Military service or illness -&gt; contact assistant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Group mailing list</a:t>
            </a:r>
          </a:p>
          <a:p>
            <a:pPr marL="1354138" lvl="1" indent="-457200"/>
            <a:r>
              <a:rPr lang="en-US" dirty="0" smtClean="0">
                <a:solidFill>
                  <a:schemeClr val="tx1"/>
                </a:solidFill>
              </a:rPr>
              <a:t>Is everybody subscribed?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Editor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00000"/>
              </a:lnSpc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Syntax highlighting</a:t>
            </a:r>
          </a:p>
          <a:p>
            <a:pPr marL="514350" indent="-514350">
              <a:lnSpc>
                <a:spcPct val="100000"/>
              </a:lnSpc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Syntax completion</a:t>
            </a:r>
          </a:p>
          <a:p>
            <a:pPr marL="514350" indent="-514350">
              <a:lnSpc>
                <a:spcPct val="100000"/>
              </a:lnSpc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Auto-completion (</a:t>
            </a:r>
            <a:r>
              <a:rPr lang="en-GB" dirty="0" err="1" smtClean="0">
                <a:solidFill>
                  <a:schemeClr val="tx1"/>
                </a:solidFill>
              </a:rPr>
              <a:t>CTRL+Space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>
              <a:lnSpc>
                <a:spcPct val="100000"/>
              </a:lnSpc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Class name completion (</a:t>
            </a:r>
            <a:r>
              <a:rPr lang="en-GB" dirty="0" err="1" smtClean="0">
                <a:solidFill>
                  <a:schemeClr val="tx1"/>
                </a:solidFill>
              </a:rPr>
              <a:t>CTRL+SHIFT+Space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>
              <a:lnSpc>
                <a:spcPct val="100000"/>
              </a:lnSpc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Smart indenting</a:t>
            </a:r>
          </a:p>
          <a:p>
            <a:pPr marL="514350" indent="-514350"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Block indenting or </a:t>
            </a:r>
            <a:r>
              <a:rPr lang="en-GB" dirty="0" err="1" smtClean="0">
                <a:solidFill>
                  <a:schemeClr val="tx1"/>
                </a:solidFill>
              </a:rPr>
              <a:t>unindenting</a:t>
            </a:r>
            <a:r>
              <a:rPr lang="en-GB" dirty="0" smtClean="0">
                <a:solidFill>
                  <a:schemeClr val="tx1"/>
                </a:solidFill>
              </a:rPr>
              <a:t> (TAB and SHIFT+TAB)</a:t>
            </a:r>
          </a:p>
          <a:p>
            <a:pPr marL="514350" indent="-514350">
              <a:lnSpc>
                <a:spcPct val="100000"/>
              </a:lnSpc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Block commenting or </a:t>
            </a:r>
            <a:r>
              <a:rPr lang="en-GB" dirty="0" err="1" smtClean="0">
                <a:solidFill>
                  <a:schemeClr val="tx1"/>
                </a:solidFill>
              </a:rPr>
              <a:t>uncommenting</a:t>
            </a:r>
            <a:r>
              <a:rPr lang="en-GB" dirty="0" smtClean="0">
                <a:solidFill>
                  <a:schemeClr val="tx1"/>
                </a:solidFill>
              </a:rPr>
              <a:t> (CTRL+K and SHIFT+CTRL+K)</a:t>
            </a:r>
          </a:p>
          <a:p>
            <a:pPr marL="514350" indent="-514350">
              <a:lnSpc>
                <a:spcPct val="100000"/>
              </a:lnSpc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Infinite level of Undo/Redo (reset after a save)</a:t>
            </a:r>
          </a:p>
          <a:p>
            <a:pPr marL="514350" indent="-514350">
              <a:lnSpc>
                <a:spcPct val="100000"/>
              </a:lnSpc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Quick search features (first CTRL+F to enter words then F3 and SHIFT+F3)</a:t>
            </a:r>
          </a:p>
          <a:p>
            <a:pPr marL="514350" indent="-514350"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Pretty printing (CTRL</a:t>
            </a:r>
            <a:r>
              <a:rPr lang="en-GB" dirty="0">
                <a:solidFill>
                  <a:schemeClr val="tx1"/>
                </a:solidFill>
              </a:rPr>
              <a:t>+SHIFT</a:t>
            </a:r>
            <a:r>
              <a:rPr lang="en-GB" dirty="0" smtClean="0">
                <a:solidFill>
                  <a:schemeClr val="tx1"/>
                </a:solidFill>
              </a:rPr>
              <a:t>+P)</a:t>
            </a:r>
            <a:endParaRPr lang="en-GB" dirty="0">
              <a:solidFill>
                <a:schemeClr val="tx1"/>
              </a:solidFill>
            </a:endParaRPr>
          </a:p>
          <a:p>
            <a:pPr marL="514350" indent="-514350">
              <a:lnSpc>
                <a:spcPct val="100000"/>
              </a:lnSpc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solidFill>
                <a:schemeClr val="tx1"/>
              </a:solidFill>
            </a:endParaRP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Compiler </a:t>
            </a:r>
            <a:r>
              <a:rPr lang="de-CH" dirty="0" err="1" smtClean="0"/>
              <a:t>highlights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7" y="878114"/>
            <a:ext cx="7266853" cy="5644924"/>
          </a:xfrm>
        </p:spPr>
        <p:txBody>
          <a:bodyPr/>
          <a:lstStyle/>
          <a:p>
            <a:pPr marL="514350" indent="-514350">
              <a:buFont typeface="Wingdings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Melting: uses quick incremental recompilation to generate </a:t>
            </a:r>
            <a:r>
              <a:rPr lang="en-US" dirty="0" err="1" smtClean="0">
                <a:solidFill>
                  <a:schemeClr val="tx1"/>
                </a:solidFill>
              </a:rPr>
              <a:t>bytecode</a:t>
            </a:r>
            <a:r>
              <a:rPr lang="en-US" dirty="0" smtClean="0">
                <a:solidFill>
                  <a:schemeClr val="tx1"/>
                </a:solidFill>
              </a:rPr>
              <a:t> for the changed parts of the system. Used during development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(corresponds to the button “Compile”).</a:t>
            </a:r>
          </a:p>
          <a:p>
            <a:pPr marL="514350" indent="-514350">
              <a:buFont typeface="Wingdings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Freezing</a:t>
            </a:r>
            <a:r>
              <a:rPr lang="en-US" dirty="0">
                <a:solidFill>
                  <a:schemeClr val="tx1"/>
                </a:solidFill>
              </a:rPr>
              <a:t>: uses </a:t>
            </a:r>
            <a:r>
              <a:rPr lang="en-US" dirty="0" smtClean="0">
                <a:solidFill>
                  <a:schemeClr val="tx1"/>
                </a:solidFill>
              </a:rPr>
              <a:t>incremental </a:t>
            </a:r>
            <a:r>
              <a:rPr lang="en-US" dirty="0">
                <a:solidFill>
                  <a:schemeClr val="tx1"/>
                </a:solidFill>
              </a:rPr>
              <a:t>recompilation to generate </a:t>
            </a:r>
            <a:r>
              <a:rPr lang="en-US" dirty="0" smtClean="0">
                <a:solidFill>
                  <a:schemeClr val="tx1"/>
                </a:solidFill>
              </a:rPr>
              <a:t>more efficient C code </a:t>
            </a:r>
            <a:r>
              <a:rPr lang="en-US" dirty="0">
                <a:solidFill>
                  <a:schemeClr val="tx1"/>
                </a:solidFill>
              </a:rPr>
              <a:t>for the changed parts of the </a:t>
            </a:r>
            <a:r>
              <a:rPr lang="en-US" dirty="0" smtClean="0">
                <a:solidFill>
                  <a:schemeClr val="tx1"/>
                </a:solidFill>
              </a:rPr>
              <a:t>system. Initially </a:t>
            </a:r>
            <a:r>
              <a:rPr lang="en-US" dirty="0">
                <a:solidFill>
                  <a:schemeClr val="tx1"/>
                </a:solidFill>
              </a:rPr>
              <a:t>the system is </a:t>
            </a:r>
            <a:r>
              <a:rPr lang="en-US" dirty="0" smtClean="0">
                <a:solidFill>
                  <a:schemeClr val="tx1"/>
                </a:solidFill>
              </a:rPr>
              <a:t>frozen </a:t>
            </a:r>
            <a:r>
              <a:rPr lang="en-US" dirty="0">
                <a:solidFill>
                  <a:schemeClr val="tx1"/>
                </a:solidFill>
              </a:rPr>
              <a:t>(corresponds to </a:t>
            </a:r>
            <a:r>
              <a:rPr lang="en-US" dirty="0" smtClean="0">
                <a:solidFill>
                  <a:schemeClr val="tx1"/>
                </a:solidFill>
              </a:rPr>
              <a:t>“Freeze…”).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>
              <a:buFont typeface="Wingdings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Finalizing: recompiles the entire system generating highly optimized code. Finalization performs extensive time and space </a:t>
            </a:r>
            <a:r>
              <a:rPr lang="en-US" dirty="0">
                <a:solidFill>
                  <a:schemeClr val="tx1"/>
                </a:solidFill>
              </a:rPr>
              <a:t>optimizations (corresponds </a:t>
            </a:r>
            <a:r>
              <a:rPr lang="en-US" dirty="0" smtClean="0">
                <a:solidFill>
                  <a:schemeClr val="tx1"/>
                </a:solidFill>
              </a:rPr>
              <a:t>to “Finalize…”)</a:t>
            </a:r>
          </a:p>
          <a:p>
            <a:pPr marL="514350" indent="-514350">
              <a:buFont typeface="Wingdings" pitchFamily="2" charset="2"/>
              <a:buChar char="Ø"/>
            </a:pPr>
            <a:endParaRPr lang="de-CH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Benjamin\AppData\Local\Microsoft\Windows\Temporary Internet Files\Content.IE5\598G7W0B\MCj043578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5236" y="1350690"/>
            <a:ext cx="1278046" cy="1212000"/>
          </a:xfrm>
          <a:prstGeom prst="rect">
            <a:avLst/>
          </a:prstGeom>
          <a:noFill/>
        </p:spPr>
      </p:pic>
      <p:pic>
        <p:nvPicPr>
          <p:cNvPr id="5" name="Picture 2" descr="C:\Users\Benjamin\AppData\Local\Microsoft\Windows\Temporary Internet Files\Content.IE5\XAXWAHLO\MCDD00016_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1173" y="3669810"/>
            <a:ext cx="1454587" cy="10736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Debugger: setup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The system must be melted/frozen (finalized systems cannot be debugged).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Setting and unsetting breakpoints</a:t>
            </a:r>
          </a:p>
          <a:p>
            <a:pPr marL="1354138" lvl="1" indent="-457200"/>
            <a:r>
              <a:rPr lang="en-US" dirty="0" smtClean="0">
                <a:solidFill>
                  <a:schemeClr val="tx1"/>
                </a:solidFill>
              </a:rPr>
              <a:t>An efficient way consists in dropping a feature in the context tool.</a:t>
            </a:r>
          </a:p>
          <a:p>
            <a:pPr marL="1354138" lvl="1" indent="-457200"/>
            <a:r>
              <a:rPr lang="en-US" dirty="0">
                <a:solidFill>
                  <a:schemeClr val="tx1"/>
                </a:solidFill>
              </a:rPr>
              <a:t>Alternatively, you can </a:t>
            </a:r>
            <a:r>
              <a:rPr lang="en-US" dirty="0" smtClean="0">
                <a:solidFill>
                  <a:schemeClr val="tx1"/>
                </a:solidFill>
              </a:rPr>
              <a:t>select </a:t>
            </a:r>
            <a:r>
              <a:rPr lang="en-US" dirty="0">
                <a:solidFill>
                  <a:schemeClr val="tx1"/>
                </a:solidFill>
              </a:rPr>
              <a:t>the flat view</a:t>
            </a:r>
          </a:p>
          <a:p>
            <a:pPr marL="1354138" lvl="1" indent="-457200"/>
            <a:r>
              <a:rPr lang="en-US" dirty="0" smtClean="0">
                <a:solidFill>
                  <a:schemeClr val="tx1"/>
                </a:solidFill>
              </a:rPr>
              <a:t>Then click on one of the little circles in the left margin to enable/disable single breakpoints.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Use the toolbar debug buttons to enable or disable all breakpoints globally.</a:t>
            </a:r>
          </a:p>
          <a:p>
            <a:pPr marL="457200" indent="-457200">
              <a:buFont typeface="Wingdings" pitchFamily="2" charset="2"/>
              <a:buChar char="Ø"/>
            </a:pPr>
            <a:endParaRPr lang="de-C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Debugger: run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Run the program by clicking on the Run button.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Pause by clicking on the Pause button or wait for a triggered breakpoint.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Analyze the program:</a:t>
            </a:r>
          </a:p>
          <a:p>
            <a:pPr marL="1354138" lvl="1" indent="-457200"/>
            <a:r>
              <a:rPr lang="en-US" dirty="0" smtClean="0">
                <a:solidFill>
                  <a:schemeClr val="tx1"/>
                </a:solidFill>
              </a:rPr>
              <a:t>Use the call stack pane to browse through the call stack.</a:t>
            </a:r>
          </a:p>
          <a:p>
            <a:pPr marL="1354138" lvl="1" indent="-457200"/>
            <a:r>
              <a:rPr lang="en-US" dirty="0" smtClean="0">
                <a:solidFill>
                  <a:schemeClr val="tx1"/>
                </a:solidFill>
              </a:rPr>
              <a:t>Use the object tool to inspect the current object, the locals and arguments.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Run the program or step over (or into) the next statement, or out of the current one.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Stop the running program by clicking on the Stop button.</a:t>
            </a:r>
          </a:p>
          <a:p>
            <a:endParaRPr lang="en-GB" dirty="0" smtClean="0"/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Today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Give you the intuition behind object-oriented (OO) programming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Teach you about formatting your code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Distinguishing between</a:t>
            </a:r>
          </a:p>
          <a:p>
            <a:pPr marL="1354138" lvl="1" indent="-457200"/>
            <a:r>
              <a:rPr lang="en-US" dirty="0" smtClean="0">
                <a:solidFill>
                  <a:schemeClr val="tx1"/>
                </a:solidFill>
              </a:rPr>
              <a:t>feature declaration and feature call</a:t>
            </a:r>
          </a:p>
          <a:p>
            <a:pPr marL="1354138" lvl="1" indent="-457200"/>
            <a:r>
              <a:rPr lang="en-US" dirty="0" smtClean="0">
                <a:solidFill>
                  <a:schemeClr val="tx1"/>
                </a:solidFill>
              </a:rPr>
              <a:t>commands and queries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Understanding feature call chains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Getting to know the basics of EiffelStudio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Classes and objects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54" y="624114"/>
            <a:ext cx="8936182" cy="5952524"/>
          </a:xfrm>
        </p:spPr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The main concept in Object-Oriented programming is the concept of </a:t>
            </a:r>
            <a:r>
              <a:rPr lang="en-US" dirty="0" smtClean="0">
                <a:solidFill>
                  <a:srgbClr val="0000FF"/>
                </a:solidFill>
              </a:rPr>
              <a:t>Class.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Classes are pieces of software code meant to model concepts, e.g. “student”, “course”, “university”.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Several classes make up a program in source code form.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Objects are particular occurrences (“instances”) of concepts (classes),  e.g. “student </a:t>
            </a:r>
            <a:r>
              <a:rPr lang="en-US" dirty="0" err="1" smtClean="0">
                <a:solidFill>
                  <a:schemeClr val="tx1"/>
                </a:solidFill>
              </a:rPr>
              <a:t>Reto</a:t>
            </a:r>
            <a:r>
              <a:rPr lang="en-US" dirty="0" smtClean="0">
                <a:solidFill>
                  <a:schemeClr val="tx1"/>
                </a:solidFill>
              </a:rPr>
              <a:t>” or “student Lisa”.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 class </a:t>
            </a:r>
            <a:r>
              <a:rPr lang="en-US" i="1" dirty="0"/>
              <a:t>STUDENT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may have many instances.</a:t>
            </a:r>
          </a:p>
          <a:p>
            <a:pPr lvl="1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Classes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objects</a:t>
            </a:r>
            <a:r>
              <a:rPr lang="de-CH" dirty="0" smtClean="0"/>
              <a:t> (</a:t>
            </a:r>
            <a:r>
              <a:rPr lang="de-CH" dirty="0" err="1" smtClean="0"/>
              <a:t>again</a:t>
            </a:r>
            <a:r>
              <a:rPr lang="de-CH" dirty="0" smtClean="0"/>
              <a:t>)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54" y="624114"/>
            <a:ext cx="8936182" cy="5952524"/>
          </a:xfrm>
        </p:spPr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Classes are like templates (or molds) defining status and operations applicable to their instances.</a:t>
            </a:r>
          </a:p>
          <a:p>
            <a:pPr marL="457200" lvl="1" indent="-457200">
              <a:buSzTx/>
            </a:pPr>
            <a:endParaRPr lang="en-US" dirty="0" smtClean="0">
              <a:solidFill>
                <a:schemeClr val="tx1"/>
              </a:solidFill>
              <a:ea typeface="+mn-ea"/>
            </a:endParaRPr>
          </a:p>
          <a:p>
            <a:pPr marL="457200" lvl="1" indent="-457200">
              <a:buSzTx/>
            </a:pPr>
            <a:r>
              <a:rPr lang="en-US" dirty="0">
                <a:solidFill>
                  <a:schemeClr val="tx1"/>
                </a:solidFill>
                <a:ea typeface="+mn-ea"/>
              </a:rPr>
              <a:t>A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 sample class </a:t>
            </a:r>
            <a:r>
              <a:rPr lang="en-US" i="1" dirty="0"/>
              <a:t>STUDENT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can define:</a:t>
            </a:r>
          </a:p>
          <a:p>
            <a:pPr marL="865187" lvl="2" indent="-457200">
              <a:buClr>
                <a:srgbClr val="800000"/>
              </a:buClr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A student’s status: id</a:t>
            </a:r>
            <a:r>
              <a:rPr lang="en-US" dirty="0">
                <a:solidFill>
                  <a:schemeClr val="tx1"/>
                </a:solidFill>
                <a:ea typeface="+mn-ea"/>
              </a:rPr>
              <a:t>, name and 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birthday</a:t>
            </a:r>
          </a:p>
          <a:p>
            <a:pPr marL="865187" lvl="2" indent="-457200">
              <a:buClr>
                <a:srgbClr val="800000"/>
              </a:buClr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Operations applicable to all students: subscribe </a:t>
            </a:r>
            <a:r>
              <a:rPr lang="en-US" dirty="0">
                <a:solidFill>
                  <a:schemeClr val="tx1"/>
                </a:solidFill>
                <a:ea typeface="+mn-ea"/>
              </a:rPr>
              <a:t>to a 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course, register </a:t>
            </a:r>
            <a:r>
              <a:rPr lang="en-US" dirty="0">
                <a:solidFill>
                  <a:schemeClr val="tx1"/>
                </a:solidFill>
                <a:ea typeface="+mn-ea"/>
              </a:rPr>
              <a:t>for an exam. </a:t>
            </a:r>
            <a:endParaRPr lang="en-US" dirty="0" smtClean="0">
              <a:solidFill>
                <a:schemeClr val="tx1"/>
              </a:solidFill>
              <a:ea typeface="+mn-ea"/>
            </a:endParaRPr>
          </a:p>
          <a:p>
            <a:pPr marL="457200" lvl="1" indent="-457200">
              <a:buSzPct val="100000"/>
              <a:buFont typeface="Wingdings" charset="2"/>
              <a:buChar char="Ø"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Each instance (object) of class </a:t>
            </a:r>
            <a:r>
              <a:rPr lang="en-US" i="1" dirty="0"/>
              <a:t>STUDENT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 </a:t>
            </a:r>
            <a:r>
              <a:rPr lang="en-US" dirty="0">
                <a:solidFill>
                  <a:schemeClr val="tx1"/>
                </a:solidFill>
                <a:ea typeface="+mn-ea"/>
              </a:rPr>
              <a:t>will store 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a student’s </a:t>
            </a:r>
            <a:r>
              <a:rPr lang="en-US" dirty="0">
                <a:solidFill>
                  <a:schemeClr val="tx1"/>
                </a:solidFill>
                <a:ea typeface="+mn-ea"/>
              </a:rPr>
              <a:t>name, id and birthday and will be able to 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execute operations such that </a:t>
            </a:r>
            <a:r>
              <a:rPr lang="en-US" dirty="0">
                <a:solidFill>
                  <a:schemeClr val="tx1"/>
                </a:solidFill>
              </a:rPr>
              <a:t>subscribe to a </a:t>
            </a:r>
            <a:r>
              <a:rPr lang="en-US" dirty="0" smtClean="0">
                <a:solidFill>
                  <a:schemeClr val="tx1"/>
                </a:solidFill>
              </a:rPr>
              <a:t>course and </a:t>
            </a:r>
            <a:r>
              <a:rPr lang="en-US" dirty="0">
                <a:solidFill>
                  <a:schemeClr val="tx1"/>
                </a:solidFill>
              </a:rPr>
              <a:t>register for an exam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  <a:ea typeface="+mn-ea"/>
            </a:endParaRPr>
          </a:p>
          <a:p>
            <a:pPr marL="457200" indent="-457200">
              <a:buFont typeface="Wingdings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Only </a:t>
            </a:r>
            <a:r>
              <a:rPr lang="en-US" dirty="0">
                <a:solidFill>
                  <a:schemeClr val="tx1"/>
                </a:solidFill>
              </a:rPr>
              <a:t>operations defined in a class can be applied to its instances.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1910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Features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737310"/>
            <a:ext cx="8594725" cy="4785727"/>
          </a:xfrm>
        </p:spPr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Feature declaration </a:t>
            </a:r>
            <a:r>
              <a:rPr lang="en-US" dirty="0" smtClean="0">
                <a:solidFill>
                  <a:schemeClr val="tx1"/>
                </a:solidFill>
              </a:rPr>
              <a:t>vs. </a:t>
            </a:r>
            <a:r>
              <a:rPr lang="en-US" b="1" dirty="0" smtClean="0">
                <a:solidFill>
                  <a:schemeClr val="tx1"/>
                </a:solidFill>
              </a:rPr>
              <a:t>feature call</a:t>
            </a:r>
            <a:endParaRPr lang="de-CH" b="1" dirty="0" smtClean="0">
              <a:solidFill>
                <a:schemeClr val="tx1"/>
              </a:solidFill>
            </a:endParaRPr>
          </a:p>
          <a:p>
            <a:pPr marL="1354138" lvl="1" indent="-457200"/>
            <a:r>
              <a:rPr lang="de-CH" sz="2000" dirty="0" smtClean="0">
                <a:solidFill>
                  <a:schemeClr val="tx1"/>
                </a:solidFill>
              </a:rPr>
              <a:t>You declare a feature when you write it into a class.</a:t>
            </a:r>
          </a:p>
          <a:p>
            <a:pPr marL="1762125" lvl="2" indent="-457200" defTabSz="36000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i="1" dirty="0" smtClean="0"/>
              <a:t>set_name (</a:t>
            </a:r>
            <a:r>
              <a:rPr lang="en-US" sz="2000" i="1" dirty="0" err="1" smtClean="0"/>
              <a:t>a_name</a:t>
            </a:r>
            <a:r>
              <a:rPr lang="en-US" sz="2000" i="1" dirty="0" smtClean="0"/>
              <a:t>: STRING)</a:t>
            </a:r>
          </a:p>
          <a:p>
            <a:pPr marL="1762125" lvl="2" indent="-457200" defTabSz="36000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		    </a:t>
            </a:r>
            <a:r>
              <a:rPr lang="en-US" sz="2000" dirty="0" smtClean="0">
                <a:solidFill>
                  <a:srgbClr val="990000"/>
                </a:solidFill>
              </a:rPr>
              <a:t>-- Set `</a:t>
            </a:r>
            <a:r>
              <a:rPr lang="en-US" sz="2000" dirty="0" smtClean="0">
                <a:solidFill>
                  <a:srgbClr val="0070C0"/>
                </a:solidFill>
              </a:rPr>
              <a:t>name</a:t>
            </a:r>
            <a:r>
              <a:rPr lang="en-US" sz="2000" dirty="0" smtClean="0">
                <a:solidFill>
                  <a:srgbClr val="990000"/>
                </a:solidFill>
              </a:rPr>
              <a:t>’ to `</a:t>
            </a:r>
            <a:r>
              <a:rPr lang="en-US" sz="2000" dirty="0" err="1" smtClean="0">
                <a:solidFill>
                  <a:srgbClr val="0070C0"/>
                </a:solidFill>
              </a:rPr>
              <a:t>a_name</a:t>
            </a:r>
            <a:r>
              <a:rPr lang="en-US" sz="2000" dirty="0" smtClean="0">
                <a:solidFill>
                  <a:srgbClr val="990000"/>
                </a:solidFill>
              </a:rPr>
              <a:t>’.</a:t>
            </a:r>
          </a:p>
          <a:p>
            <a:pPr marL="1762125" lvl="2" indent="-457200" defTabSz="36000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	    </a:t>
            </a:r>
            <a:r>
              <a:rPr lang="en-US" sz="2000" b="1" dirty="0" smtClean="0">
                <a:solidFill>
                  <a:srgbClr val="000099"/>
                </a:solidFill>
              </a:rPr>
              <a:t>do</a:t>
            </a:r>
          </a:p>
          <a:p>
            <a:pPr marL="1762125" lvl="2" indent="-457200" defTabSz="36000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		    </a:t>
            </a:r>
            <a:r>
              <a:rPr lang="en-US" sz="2000" i="1" dirty="0" smtClean="0"/>
              <a:t>name := </a:t>
            </a:r>
            <a:r>
              <a:rPr lang="en-US" sz="2000" i="1" dirty="0" err="1" smtClean="0"/>
              <a:t>a_name</a:t>
            </a:r>
            <a:endParaRPr lang="en-US" sz="2000" i="1" dirty="0" smtClean="0"/>
          </a:p>
          <a:p>
            <a:pPr marL="1762125" lvl="2" indent="-457200" defTabSz="36000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	    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  <a:endParaRPr lang="de-CH" sz="2000" dirty="0" smtClean="0">
              <a:solidFill>
                <a:schemeClr val="tx1"/>
              </a:solidFill>
            </a:endParaRPr>
          </a:p>
          <a:p>
            <a:pPr marL="1354138" lvl="1" indent="-457200"/>
            <a:r>
              <a:rPr lang="de-CH" sz="2000" dirty="0" smtClean="0">
                <a:solidFill>
                  <a:schemeClr val="tx1"/>
                </a:solidFill>
              </a:rPr>
              <a:t>You call a feature when you apply it to an object. </a:t>
            </a:r>
            <a:br>
              <a:rPr lang="de-CH" sz="2000" dirty="0" smtClean="0">
                <a:solidFill>
                  <a:schemeClr val="tx1"/>
                </a:solidFill>
              </a:rPr>
            </a:br>
            <a:r>
              <a:rPr lang="de-CH" sz="2000" dirty="0" smtClean="0">
                <a:solidFill>
                  <a:schemeClr val="tx1"/>
                </a:solidFill>
              </a:rPr>
              <a:t>The object is called the </a:t>
            </a:r>
            <a:r>
              <a:rPr lang="de-CH" sz="2000" b="1" dirty="0" smtClean="0">
                <a:solidFill>
                  <a:srgbClr val="FF0000"/>
                </a:solidFill>
              </a:rPr>
              <a:t>target</a:t>
            </a:r>
            <a:r>
              <a:rPr lang="de-CH" sz="2000" dirty="0" smtClean="0">
                <a:solidFill>
                  <a:srgbClr val="FF0000"/>
                </a:solidFill>
              </a:rPr>
              <a:t> </a:t>
            </a:r>
            <a:r>
              <a:rPr lang="de-CH" sz="2000" dirty="0" smtClean="0">
                <a:solidFill>
                  <a:schemeClr val="tx1"/>
                </a:solidFill>
              </a:rPr>
              <a:t>of this feature call.</a:t>
            </a:r>
          </a:p>
          <a:p>
            <a:pPr marL="1762125" lvl="2" indent="-457200">
              <a:spcBef>
                <a:spcPts val="0"/>
              </a:spcBef>
            </a:pPr>
            <a:r>
              <a:rPr lang="de-CH" sz="2000" i="1" dirty="0" smtClean="0">
                <a:solidFill>
                  <a:srgbClr val="FF0000"/>
                </a:solidFill>
              </a:rPr>
              <a:t>a_person</a:t>
            </a:r>
            <a:r>
              <a:rPr lang="de-CH" sz="2000" i="1" dirty="0" smtClean="0"/>
              <a:t>.set_name (“Peter”)  </a:t>
            </a:r>
          </a:p>
          <a:p>
            <a:pPr marL="1354138" lvl="1" indent="-457200"/>
            <a:r>
              <a:rPr lang="de-CH" sz="2000" dirty="0" smtClean="0">
                <a:solidFill>
                  <a:schemeClr val="tx1"/>
                </a:solidFill>
              </a:rPr>
              <a:t>Arguments, if any, need to be provided in feature calls.</a:t>
            </a:r>
          </a:p>
          <a:p>
            <a:pPr marL="1762125" lvl="2" indent="-457200"/>
            <a:r>
              <a:rPr lang="en-US" sz="2000" i="1" dirty="0" err="1" smtClean="0"/>
              <a:t>computer.shut_down</a:t>
            </a:r>
            <a:endParaRPr lang="en-US" sz="2000" i="1" dirty="0" smtClean="0"/>
          </a:p>
          <a:p>
            <a:pPr marL="1762125" lvl="2" indent="-457200"/>
            <a:r>
              <a:rPr lang="en-US" sz="2000" i="1" dirty="0" err="1" smtClean="0"/>
              <a:t>computer.shut_down_after</a:t>
            </a:r>
            <a:r>
              <a:rPr lang="en-US" sz="2000" i="1" dirty="0" smtClean="0"/>
              <a:t> (3)‏</a:t>
            </a:r>
          </a:p>
          <a:p>
            <a:pPr marL="1762125" lvl="2" indent="-457200"/>
            <a:r>
              <a:rPr lang="en-US" sz="2000" i="1" dirty="0" err="1" smtClean="0"/>
              <a:t>telephone.ring_several</a:t>
            </a:r>
            <a:r>
              <a:rPr lang="en-US" sz="2000" i="1" dirty="0" smtClean="0"/>
              <a:t> (10, Loud)‏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70495" y="760046"/>
            <a:ext cx="83278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 indent="-457200">
              <a:spcBef>
                <a:spcPts val="16328"/>
              </a:spcBef>
              <a:buClr>
                <a:srgbClr val="990000"/>
              </a:buClr>
              <a:buFont typeface="Wingdings" charset="2"/>
              <a:buChar char="Ø"/>
            </a:pPr>
            <a:r>
              <a:rPr lang="de-DE"/>
              <a:t>A feature is an operation that may be applied to certain classes of objects.</a:t>
            </a:r>
          </a:p>
          <a:p>
            <a:pPr lvl="2">
              <a:spcBef>
                <a:spcPts val="40"/>
              </a:spcBef>
              <a:buClr>
                <a:srgbClr val="990000"/>
              </a:buClr>
            </a:pPr>
            <a:endParaRPr lang="de-DE"/>
          </a:p>
          <a:p>
            <a:pPr lvl="2">
              <a:spcBef>
                <a:spcPts val="40"/>
              </a:spcBef>
              <a:buClr>
                <a:srgbClr val="990000"/>
              </a:buClr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Features: Exercise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Class </a:t>
            </a:r>
            <a:r>
              <a:rPr lang="en-US" sz="2000" i="1" dirty="0" smtClean="0"/>
              <a:t>BANK_ACCOUNT</a:t>
            </a:r>
            <a:r>
              <a:rPr lang="en-US" sz="2000" dirty="0" smtClean="0">
                <a:solidFill>
                  <a:schemeClr val="tx1"/>
                </a:solidFill>
              </a:rPr>
              <a:t> defines the following operations:</a:t>
            </a:r>
          </a:p>
          <a:p>
            <a:pPr marL="1354138" lvl="1" indent="-457200"/>
            <a:r>
              <a:rPr lang="en-US" sz="2000" i="1" dirty="0" smtClean="0"/>
              <a:t>deposit (</a:t>
            </a:r>
            <a:r>
              <a:rPr lang="en-US" sz="2000" i="1" dirty="0" err="1" smtClean="0"/>
              <a:t>a_num</a:t>
            </a:r>
            <a:r>
              <a:rPr lang="en-US" sz="2000" i="1" dirty="0" smtClean="0"/>
              <a:t>: INTEGER)</a:t>
            </a:r>
          </a:p>
          <a:p>
            <a:pPr marL="1354138" lvl="1" indent="-457200"/>
            <a:r>
              <a:rPr lang="en-US" sz="2000" i="1" dirty="0" smtClean="0"/>
              <a:t>withdraw (</a:t>
            </a:r>
            <a:r>
              <a:rPr lang="en-US" sz="2000" i="1" dirty="0" err="1" smtClean="0"/>
              <a:t>a_num</a:t>
            </a:r>
            <a:r>
              <a:rPr lang="en-US" sz="2000" i="1" dirty="0" smtClean="0"/>
              <a:t>: INTEGER)</a:t>
            </a:r>
          </a:p>
          <a:p>
            <a:pPr marL="1354138" lvl="1" indent="-457200"/>
            <a:r>
              <a:rPr lang="en-US" sz="2000" i="1" dirty="0" smtClean="0"/>
              <a:t>close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If </a:t>
            </a:r>
            <a:r>
              <a:rPr lang="en-US" sz="2000" i="1" dirty="0" smtClean="0"/>
              <a:t>b: BANK_ACCOUNT</a:t>
            </a:r>
            <a:r>
              <a:rPr lang="en-US" sz="2000" i="1" dirty="0" smtClean="0">
                <a:solidFill>
                  <a:schemeClr val="tx1"/>
                </a:solidFill>
              </a:rPr>
              <a:t>  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i="1" dirty="0" smtClean="0"/>
              <a:t>b</a:t>
            </a:r>
            <a:r>
              <a:rPr lang="en-US" sz="2000" dirty="0" smtClean="0">
                <a:solidFill>
                  <a:schemeClr val="tx1"/>
                </a:solidFill>
              </a:rPr>
              <a:t> is an instance of class </a:t>
            </a:r>
            <a:r>
              <a:rPr lang="en-US" sz="2000" i="1" dirty="0" smtClean="0"/>
              <a:t>BANK_ACCOUNT</a:t>
            </a:r>
            <a:r>
              <a:rPr lang="en-US" sz="2000" dirty="0" smtClean="0">
                <a:solidFill>
                  <a:schemeClr val="tx1"/>
                </a:solidFill>
              </a:rPr>
              <a:t>) which of the following feature calls are possible?</a:t>
            </a:r>
          </a:p>
          <a:p>
            <a:pPr marL="1354138" lvl="1" indent="-457200"/>
            <a:r>
              <a:rPr lang="en-US" sz="2000" i="1" dirty="0" err="1" smtClean="0"/>
              <a:t>b.deposit</a:t>
            </a:r>
            <a:r>
              <a:rPr lang="en-US" sz="2000" i="1" dirty="0" smtClean="0"/>
              <a:t> (10)</a:t>
            </a:r>
          </a:p>
          <a:p>
            <a:pPr marL="1354138" lvl="1" indent="-457200"/>
            <a:r>
              <a:rPr lang="en-US" sz="2000" i="1" dirty="0" err="1" smtClean="0"/>
              <a:t>b.deposit</a:t>
            </a:r>
            <a:endParaRPr lang="en-US" sz="2000" i="1" dirty="0" smtClean="0"/>
          </a:p>
          <a:p>
            <a:pPr marL="1354138" lvl="1" indent="-457200"/>
            <a:r>
              <a:rPr lang="en-US" sz="2000" i="1" dirty="0" err="1" smtClean="0"/>
              <a:t>b.close</a:t>
            </a:r>
            <a:endParaRPr lang="en-US" sz="2000" i="1" dirty="0" smtClean="0"/>
          </a:p>
          <a:p>
            <a:pPr marL="1354138" lvl="1" indent="-457200"/>
            <a:r>
              <a:rPr lang="en-US" sz="2000" i="1" dirty="0" err="1" smtClean="0"/>
              <a:t>b.close</a:t>
            </a:r>
            <a:r>
              <a:rPr lang="en-US" sz="2000" i="1" dirty="0" smtClean="0"/>
              <a:t> (“Now”)</a:t>
            </a:r>
          </a:p>
          <a:p>
            <a:pPr marL="1354138" lvl="1" indent="-457200"/>
            <a:r>
              <a:rPr lang="en-US" sz="2000" i="1" dirty="0" err="1" smtClean="0"/>
              <a:t>b.open</a:t>
            </a:r>
            <a:endParaRPr lang="en-US" sz="2000" i="1" dirty="0" smtClean="0"/>
          </a:p>
          <a:p>
            <a:pPr marL="1354138" lvl="1" indent="-457200"/>
            <a:r>
              <a:rPr lang="en-US" sz="2000" i="1" dirty="0" err="1" smtClean="0"/>
              <a:t>b.withdraw</a:t>
            </a:r>
            <a:r>
              <a:rPr lang="en-US" sz="2000" i="1" dirty="0" smtClean="0"/>
              <a:t> (100.50)</a:t>
            </a:r>
          </a:p>
          <a:p>
            <a:pPr marL="1354138" lvl="1" indent="-457200"/>
            <a:r>
              <a:rPr lang="en-US" sz="2000" i="1" dirty="0" err="1" smtClean="0"/>
              <a:t>b.withdraw</a:t>
            </a:r>
            <a:r>
              <a:rPr lang="en-US" sz="2000" i="1" dirty="0" smtClean="0"/>
              <a:t> (0)</a:t>
            </a:r>
          </a:p>
        </p:txBody>
      </p:sp>
      <p:grpSp>
        <p:nvGrpSpPr>
          <p:cNvPr id="25" name="Group 5"/>
          <p:cNvGrpSpPr>
            <a:grpSpLocks/>
          </p:cNvGrpSpPr>
          <p:nvPr/>
        </p:nvGrpSpPr>
        <p:grpSpPr bwMode="auto">
          <a:xfrm>
            <a:off x="4288688" y="3443106"/>
            <a:ext cx="304800" cy="152400"/>
            <a:chOff x="1776" y="2544"/>
            <a:chExt cx="192" cy="96"/>
          </a:xfrm>
        </p:grpSpPr>
        <p:sp>
          <p:nvSpPr>
            <p:cNvPr id="26" name="Line 6"/>
            <p:cNvSpPr>
              <a:spLocks noChangeShapeType="1"/>
            </p:cNvSpPr>
            <p:nvPr/>
          </p:nvSpPr>
          <p:spPr bwMode="auto">
            <a:xfrm>
              <a:off x="1776" y="2592"/>
              <a:ext cx="48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CH"/>
            </a:p>
          </p:txBody>
        </p:sp>
        <p:sp>
          <p:nvSpPr>
            <p:cNvPr id="27" name="Line 7"/>
            <p:cNvSpPr>
              <a:spLocks noChangeShapeType="1"/>
            </p:cNvSpPr>
            <p:nvPr/>
          </p:nvSpPr>
          <p:spPr bwMode="auto">
            <a:xfrm flipV="1">
              <a:off x="1824" y="2544"/>
              <a:ext cx="144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CH"/>
            </a:p>
          </p:txBody>
        </p:sp>
      </p:grpSp>
      <p:grpSp>
        <p:nvGrpSpPr>
          <p:cNvPr id="28" name="Group 8"/>
          <p:cNvGrpSpPr>
            <a:grpSpLocks/>
          </p:cNvGrpSpPr>
          <p:nvPr/>
        </p:nvGrpSpPr>
        <p:grpSpPr bwMode="auto">
          <a:xfrm>
            <a:off x="4326788" y="3808231"/>
            <a:ext cx="228600" cy="152400"/>
            <a:chOff x="1488" y="2736"/>
            <a:chExt cx="144" cy="96"/>
          </a:xfrm>
        </p:grpSpPr>
        <p:sp>
          <p:nvSpPr>
            <p:cNvPr id="29" name="Line 9"/>
            <p:cNvSpPr>
              <a:spLocks noChangeShapeType="1"/>
            </p:cNvSpPr>
            <p:nvPr/>
          </p:nvSpPr>
          <p:spPr bwMode="auto">
            <a:xfrm>
              <a:off x="1488" y="2736"/>
              <a:ext cx="144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CH"/>
            </a:p>
          </p:txBody>
        </p:sp>
        <p:sp>
          <p:nvSpPr>
            <p:cNvPr id="30" name="Line 10"/>
            <p:cNvSpPr>
              <a:spLocks noChangeShapeType="1"/>
            </p:cNvSpPr>
            <p:nvPr/>
          </p:nvSpPr>
          <p:spPr bwMode="auto">
            <a:xfrm flipV="1">
              <a:off x="1488" y="2736"/>
              <a:ext cx="144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CH"/>
            </a:p>
          </p:txBody>
        </p:sp>
      </p:grpSp>
      <p:grpSp>
        <p:nvGrpSpPr>
          <p:cNvPr id="31" name="Group 11"/>
          <p:cNvGrpSpPr>
            <a:grpSpLocks/>
          </p:cNvGrpSpPr>
          <p:nvPr/>
        </p:nvGrpSpPr>
        <p:grpSpPr bwMode="auto">
          <a:xfrm>
            <a:off x="4288688" y="4137532"/>
            <a:ext cx="304800" cy="152400"/>
            <a:chOff x="1776" y="2544"/>
            <a:chExt cx="192" cy="96"/>
          </a:xfrm>
        </p:grpSpPr>
        <p:sp>
          <p:nvSpPr>
            <p:cNvPr id="32" name="Line 12"/>
            <p:cNvSpPr>
              <a:spLocks noChangeShapeType="1"/>
            </p:cNvSpPr>
            <p:nvPr/>
          </p:nvSpPr>
          <p:spPr bwMode="auto">
            <a:xfrm>
              <a:off x="1776" y="2592"/>
              <a:ext cx="48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CH"/>
            </a:p>
          </p:txBody>
        </p:sp>
        <p:sp>
          <p:nvSpPr>
            <p:cNvPr id="33" name="Line 13"/>
            <p:cNvSpPr>
              <a:spLocks noChangeShapeType="1"/>
            </p:cNvSpPr>
            <p:nvPr/>
          </p:nvSpPr>
          <p:spPr bwMode="auto">
            <a:xfrm flipV="1">
              <a:off x="1824" y="2544"/>
              <a:ext cx="144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CH"/>
            </a:p>
          </p:txBody>
        </p:sp>
      </p:grpSp>
      <p:grpSp>
        <p:nvGrpSpPr>
          <p:cNvPr id="34" name="Group 14"/>
          <p:cNvGrpSpPr>
            <a:grpSpLocks/>
          </p:cNvGrpSpPr>
          <p:nvPr/>
        </p:nvGrpSpPr>
        <p:grpSpPr bwMode="auto">
          <a:xfrm>
            <a:off x="4326788" y="4535784"/>
            <a:ext cx="228600" cy="152400"/>
            <a:chOff x="1488" y="2736"/>
            <a:chExt cx="144" cy="96"/>
          </a:xfrm>
        </p:grpSpPr>
        <p:sp>
          <p:nvSpPr>
            <p:cNvPr id="35" name="Line 15"/>
            <p:cNvSpPr>
              <a:spLocks noChangeShapeType="1"/>
            </p:cNvSpPr>
            <p:nvPr/>
          </p:nvSpPr>
          <p:spPr bwMode="auto">
            <a:xfrm>
              <a:off x="1488" y="2736"/>
              <a:ext cx="144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CH"/>
            </a:p>
          </p:txBody>
        </p:sp>
        <p:sp>
          <p:nvSpPr>
            <p:cNvPr id="36" name="Line 16"/>
            <p:cNvSpPr>
              <a:spLocks noChangeShapeType="1"/>
            </p:cNvSpPr>
            <p:nvPr/>
          </p:nvSpPr>
          <p:spPr bwMode="auto">
            <a:xfrm flipV="1">
              <a:off x="1488" y="2736"/>
              <a:ext cx="144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CH"/>
            </a:p>
          </p:txBody>
        </p:sp>
      </p:grpSp>
      <p:grpSp>
        <p:nvGrpSpPr>
          <p:cNvPr id="37" name="Group 17"/>
          <p:cNvGrpSpPr>
            <a:grpSpLocks/>
          </p:cNvGrpSpPr>
          <p:nvPr/>
        </p:nvGrpSpPr>
        <p:grpSpPr bwMode="auto">
          <a:xfrm>
            <a:off x="4326788" y="4898212"/>
            <a:ext cx="228600" cy="152400"/>
            <a:chOff x="1488" y="2736"/>
            <a:chExt cx="144" cy="96"/>
          </a:xfrm>
        </p:grpSpPr>
        <p:sp>
          <p:nvSpPr>
            <p:cNvPr id="38" name="Line 18"/>
            <p:cNvSpPr>
              <a:spLocks noChangeShapeType="1"/>
            </p:cNvSpPr>
            <p:nvPr/>
          </p:nvSpPr>
          <p:spPr bwMode="auto">
            <a:xfrm>
              <a:off x="1488" y="2736"/>
              <a:ext cx="144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CH"/>
            </a:p>
          </p:txBody>
        </p:sp>
        <p:sp>
          <p:nvSpPr>
            <p:cNvPr id="39" name="Line 19"/>
            <p:cNvSpPr>
              <a:spLocks noChangeShapeType="1"/>
            </p:cNvSpPr>
            <p:nvPr/>
          </p:nvSpPr>
          <p:spPr bwMode="auto">
            <a:xfrm flipV="1">
              <a:off x="1488" y="2736"/>
              <a:ext cx="144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CH"/>
            </a:p>
          </p:txBody>
        </p:sp>
      </p:grpSp>
      <p:grpSp>
        <p:nvGrpSpPr>
          <p:cNvPr id="40" name="Group 20"/>
          <p:cNvGrpSpPr>
            <a:grpSpLocks/>
          </p:cNvGrpSpPr>
          <p:nvPr/>
        </p:nvGrpSpPr>
        <p:grpSpPr bwMode="auto">
          <a:xfrm>
            <a:off x="4326788" y="5273340"/>
            <a:ext cx="228600" cy="152400"/>
            <a:chOff x="1488" y="2736"/>
            <a:chExt cx="144" cy="96"/>
          </a:xfrm>
        </p:grpSpPr>
        <p:sp>
          <p:nvSpPr>
            <p:cNvPr id="41" name="Line 21"/>
            <p:cNvSpPr>
              <a:spLocks noChangeShapeType="1"/>
            </p:cNvSpPr>
            <p:nvPr/>
          </p:nvSpPr>
          <p:spPr bwMode="auto">
            <a:xfrm>
              <a:off x="1488" y="2736"/>
              <a:ext cx="144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CH"/>
            </a:p>
          </p:txBody>
        </p:sp>
        <p:sp>
          <p:nvSpPr>
            <p:cNvPr id="42" name="Line 22"/>
            <p:cNvSpPr>
              <a:spLocks noChangeShapeType="1"/>
            </p:cNvSpPr>
            <p:nvPr/>
          </p:nvSpPr>
          <p:spPr bwMode="auto">
            <a:xfrm flipV="1">
              <a:off x="1488" y="2736"/>
              <a:ext cx="144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CH"/>
            </a:p>
          </p:txBody>
        </p:sp>
      </p:grpSp>
      <p:grpSp>
        <p:nvGrpSpPr>
          <p:cNvPr id="43" name="Group 23"/>
          <p:cNvGrpSpPr>
            <a:grpSpLocks/>
          </p:cNvGrpSpPr>
          <p:nvPr/>
        </p:nvGrpSpPr>
        <p:grpSpPr bwMode="auto">
          <a:xfrm>
            <a:off x="4288688" y="5603961"/>
            <a:ext cx="304800" cy="152400"/>
            <a:chOff x="1776" y="2544"/>
            <a:chExt cx="192" cy="96"/>
          </a:xfrm>
        </p:grpSpPr>
        <p:sp>
          <p:nvSpPr>
            <p:cNvPr id="44" name="Line 24"/>
            <p:cNvSpPr>
              <a:spLocks noChangeShapeType="1"/>
            </p:cNvSpPr>
            <p:nvPr/>
          </p:nvSpPr>
          <p:spPr bwMode="auto">
            <a:xfrm>
              <a:off x="1776" y="2592"/>
              <a:ext cx="48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CH"/>
            </a:p>
          </p:txBody>
        </p:sp>
        <p:sp>
          <p:nvSpPr>
            <p:cNvPr id="45" name="Line 25"/>
            <p:cNvSpPr>
              <a:spLocks noChangeShapeType="1"/>
            </p:cNvSpPr>
            <p:nvPr/>
          </p:nvSpPr>
          <p:spPr bwMode="auto">
            <a:xfrm flipV="1">
              <a:off x="1824" y="2544"/>
              <a:ext cx="144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67" name="Text Box 4"/>
          <p:cNvSpPr txBox="1">
            <a:spLocks noChangeArrowheads="1"/>
          </p:cNvSpPr>
          <p:nvPr/>
        </p:nvSpPr>
        <p:spPr bwMode="auto">
          <a:xfrm rot="888939">
            <a:off x="6574672" y="359655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9" name="Text Box 8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970100" y="1843109"/>
            <a:ext cx="3053578" cy="369332"/>
          </a:xfrm>
          <a:prstGeom prst="rect">
            <a:avLst/>
          </a:prstGeom>
          <a:solidFill>
            <a:srgbClr val="DCBCC2"/>
          </a:solidFill>
          <a:ln w="9525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Feature declaration</a:t>
            </a:r>
          </a:p>
        </p:txBody>
      </p:sp>
      <p:sp>
        <p:nvSpPr>
          <p:cNvPr id="317530" name="Line 9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2917026" y="2150296"/>
            <a:ext cx="2979893" cy="289221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317524" name="Text Box 8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555060" y="954165"/>
            <a:ext cx="2305164" cy="369332"/>
          </a:xfrm>
          <a:prstGeom prst="rect">
            <a:avLst/>
          </a:prstGeom>
          <a:solidFill>
            <a:srgbClr val="A3FFED"/>
          </a:solidFill>
          <a:ln w="9525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Class </a:t>
            </a:r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317519" name="Text Box 79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56022" y="2304509"/>
            <a:ext cx="1458514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Comment</a:t>
            </a:r>
            <a:endParaRPr lang="en-US" dirty="0"/>
          </a:p>
        </p:txBody>
      </p:sp>
      <p:sp>
        <p:nvSpPr>
          <p:cNvPr id="317520" name="Line 8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6031683" y="2577841"/>
            <a:ext cx="1374043" cy="173748"/>
          </a:xfrm>
          <a:prstGeom prst="line">
            <a:avLst/>
          </a:prstGeom>
          <a:noFill/>
          <a:ln w="31750">
            <a:solidFill>
              <a:srgbClr val="990000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endParaRPr lang="en-US"/>
          </a:p>
        </p:txBody>
      </p:sp>
      <p:sp>
        <p:nvSpPr>
          <p:cNvPr id="317512" name="Text Box 7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3578" y="2992257"/>
            <a:ext cx="1491257" cy="1477328"/>
          </a:xfrm>
          <a:prstGeom prst="rect">
            <a:avLst/>
          </a:prstGeom>
          <a:solidFill>
            <a:srgbClr val="FFFF79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Feature</a:t>
            </a:r>
          </a:p>
          <a:p>
            <a:pPr algn="ctr">
              <a:spcBef>
                <a:spcPct val="50000"/>
              </a:spcBef>
            </a:pPr>
            <a:r>
              <a:rPr lang="en-US" dirty="0" smtClean="0"/>
              <a:t> body</a:t>
            </a:r>
          </a:p>
          <a:p>
            <a:pPr algn="ctr">
              <a:spcBef>
                <a:spcPct val="50000"/>
              </a:spcBef>
            </a:pPr>
            <a:endParaRPr lang="en-US" dirty="0"/>
          </a:p>
        </p:txBody>
      </p:sp>
      <p:sp>
        <p:nvSpPr>
          <p:cNvPr id="317506" name="Text Box 6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74420" y="5289547"/>
            <a:ext cx="2123132" cy="369332"/>
          </a:xfrm>
          <a:prstGeom prst="rect">
            <a:avLst/>
          </a:prstGeom>
          <a:solidFill>
            <a:srgbClr val="00CC66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Instructions</a:t>
            </a:r>
          </a:p>
        </p:txBody>
      </p:sp>
      <p:sp>
        <p:nvSpPr>
          <p:cNvPr id="317507" name="Line 6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3028427" y="3875713"/>
            <a:ext cx="385892" cy="1468073"/>
          </a:xfrm>
          <a:prstGeom prst="line">
            <a:avLst/>
          </a:prstGeom>
          <a:noFill/>
          <a:ln w="28575">
            <a:solidFill>
              <a:srgbClr val="00CC66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endParaRPr lang="en-US"/>
          </a:p>
        </p:txBody>
      </p:sp>
      <p:sp>
        <p:nvSpPr>
          <p:cNvPr id="317508" name="Line 6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2978092" y="3456264"/>
            <a:ext cx="411059" cy="1895912"/>
          </a:xfrm>
          <a:prstGeom prst="line">
            <a:avLst/>
          </a:prstGeom>
          <a:noFill/>
          <a:ln w="28575">
            <a:solidFill>
              <a:srgbClr val="00CC66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endParaRPr lang="en-US"/>
          </a:p>
        </p:txBody>
      </p:sp>
      <p:sp>
        <p:nvSpPr>
          <p:cNvPr id="317485" name="Line 4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5830349" y="3976381"/>
            <a:ext cx="553196" cy="517978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endParaRPr lang="en-US"/>
          </a:p>
        </p:txBody>
      </p:sp>
      <p:sp>
        <p:nvSpPr>
          <p:cNvPr id="317486" name="Line 4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 flipV="1">
            <a:off x="6711192" y="3514987"/>
            <a:ext cx="142613" cy="763398"/>
          </a:xfrm>
          <a:prstGeom prst="line">
            <a:avLst/>
          </a:prstGeom>
          <a:noFill/>
          <a:ln w="31750">
            <a:solidFill>
              <a:srgbClr val="FF9933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endParaRPr lang="en-US"/>
          </a:p>
        </p:txBody>
      </p:sp>
      <p:sp>
        <p:nvSpPr>
          <p:cNvPr id="317488" name="Text Box 4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01229" y="4330023"/>
            <a:ext cx="2458995" cy="369332"/>
          </a:xfrm>
          <a:prstGeom prst="rect">
            <a:avLst/>
          </a:prstGeom>
          <a:solidFill>
            <a:srgbClr val="FF9933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Feature names</a:t>
            </a:r>
          </a:p>
        </p:txBody>
      </p:sp>
      <p:sp>
        <p:nvSpPr>
          <p:cNvPr id="317478" name="Rectangle 38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/>
        <p:txBody>
          <a:bodyPr/>
          <a:lstStyle/>
          <a:p>
            <a:r>
              <a:rPr lang="en-US" dirty="0" smtClean="0"/>
              <a:t>Class text</a:t>
            </a:r>
            <a:endParaRPr lang="en-US" dirty="0"/>
          </a:p>
        </p:txBody>
      </p:sp>
      <p:sp>
        <p:nvSpPr>
          <p:cNvPr id="317480" name="Rectangle 4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1244" y="692728"/>
            <a:ext cx="6922312" cy="415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rgbClr val="003399"/>
                </a:solidFill>
              </a:rPr>
              <a:t>class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PREVIEW 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b="1" dirty="0" smtClean="0"/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rgbClr val="003399"/>
                </a:solidFill>
              </a:rPr>
              <a:t>feature</a:t>
            </a:r>
          </a:p>
          <a:p>
            <a:pPr>
              <a:spcBef>
                <a:spcPts val="0"/>
              </a:spcBef>
            </a:pPr>
            <a:r>
              <a:rPr lang="en-US" i="1" dirty="0">
                <a:solidFill>
                  <a:srgbClr val="009900"/>
                </a:solidFill>
              </a:rPr>
              <a:t>	</a:t>
            </a:r>
            <a:r>
              <a:rPr lang="en-US" i="1" dirty="0" smtClean="0">
                <a:solidFill>
                  <a:srgbClr val="009900"/>
                </a:solidFill>
              </a:rPr>
              <a:t>explore</a:t>
            </a:r>
            <a:r>
              <a:rPr lang="en-US" i="1" dirty="0" smtClean="0"/>
              <a:t> </a:t>
            </a:r>
            <a:endParaRPr lang="en-US" b="1" dirty="0">
              <a:solidFill>
                <a:srgbClr val="003399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CC0000"/>
                </a:solidFill>
              </a:rPr>
              <a:t>		</a:t>
            </a:r>
            <a:r>
              <a:rPr lang="en-US" dirty="0" smtClean="0">
                <a:solidFill>
                  <a:srgbClr val="CC0000"/>
                </a:solidFill>
              </a:rPr>
              <a:t>	</a:t>
            </a:r>
            <a:r>
              <a:rPr lang="en-US" dirty="0" smtClean="0">
                <a:solidFill>
                  <a:srgbClr val="990000"/>
                </a:solidFill>
              </a:rPr>
              <a:t>-- Explore Zurich.</a:t>
            </a:r>
            <a:endParaRPr lang="en-US" dirty="0">
              <a:solidFill>
                <a:srgbClr val="990000"/>
              </a:solidFill>
            </a:endParaRP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003399"/>
                </a:solidFill>
              </a:rPr>
              <a:t>		do</a:t>
            </a:r>
          </a:p>
          <a:p>
            <a:pPr indent="-925200">
              <a:spcBef>
                <a:spcPts val="0"/>
              </a:spcBef>
            </a:pPr>
            <a:r>
              <a:rPr lang="en-US" b="1" i="1" dirty="0">
                <a:solidFill>
                  <a:srgbClr val="003399"/>
                </a:solidFill>
              </a:rPr>
              <a:t>	     	</a:t>
            </a:r>
            <a:r>
              <a:rPr lang="en-US" b="1" i="1" dirty="0" smtClean="0">
                <a:solidFill>
                  <a:srgbClr val="003399"/>
                </a:solidFill>
              </a:rPr>
              <a:t>	</a:t>
            </a:r>
            <a:r>
              <a:rPr lang="en-US" i="1" dirty="0" err="1" smtClean="0">
                <a:solidFill>
                  <a:srgbClr val="3333FF"/>
                </a:solidFill>
              </a:rPr>
              <a:t>central_view</a:t>
            </a:r>
            <a:r>
              <a:rPr lang="en-US" baseline="-20000" dirty="0" err="1" smtClean="0">
                <a:solidFill>
                  <a:schemeClr val="accent2"/>
                </a:solidFill>
                <a:sym typeface="Symbol" pitchFamily="18" charset="2"/>
              </a:rPr>
              <a:t></a:t>
            </a:r>
            <a:r>
              <a:rPr lang="en-US" i="1" dirty="0" err="1" smtClean="0">
                <a:solidFill>
                  <a:srgbClr val="3333FF"/>
                </a:solidFill>
              </a:rPr>
              <a:t>highlight</a:t>
            </a:r>
            <a:r>
              <a:rPr lang="en-US" dirty="0"/>
              <a:t>	 </a:t>
            </a:r>
            <a:r>
              <a:rPr lang="en-US" dirty="0" smtClean="0"/>
              <a:t>			</a:t>
            </a:r>
            <a:r>
              <a:rPr lang="en-US" i="1" dirty="0" err="1" smtClean="0">
                <a:solidFill>
                  <a:srgbClr val="3333FF"/>
                </a:solidFill>
              </a:rPr>
              <a:t>zurich_map</a:t>
            </a:r>
            <a:r>
              <a:rPr lang="en-US" dirty="0" smtClean="0"/>
              <a:t> </a:t>
            </a:r>
            <a:r>
              <a:rPr lang="en-US" baseline="-20000" dirty="0" smtClean="0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en-US" i="1" dirty="0" smtClean="0">
                <a:solidFill>
                  <a:srgbClr val="3333FF"/>
                </a:solidFill>
              </a:rPr>
              <a:t>animate</a:t>
            </a:r>
            <a:endParaRPr lang="en-US" i="1" dirty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003399"/>
                </a:solidFill>
              </a:rPr>
              <a:t>		end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rgbClr val="003399"/>
                </a:solidFill>
              </a:rPr>
              <a:t>	end</a:t>
            </a:r>
            <a:endParaRPr lang="en-US" b="1" dirty="0">
              <a:solidFill>
                <a:srgbClr val="003399"/>
              </a:solidFill>
            </a:endParaRPr>
          </a:p>
        </p:txBody>
      </p:sp>
      <p:sp>
        <p:nvSpPr>
          <p:cNvPr id="41" name="Line 8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3160889" y="1086555"/>
            <a:ext cx="3369306" cy="69384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endParaRPr lang="en-US"/>
          </a:p>
        </p:txBody>
      </p:sp>
      <p:sp>
        <p:nvSpPr>
          <p:cNvPr id="18" name="Line 8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672259" y="3005383"/>
            <a:ext cx="613741" cy="141395"/>
          </a:xfrm>
          <a:prstGeom prst="line">
            <a:avLst/>
          </a:prstGeom>
          <a:noFill/>
          <a:ln w="31750">
            <a:solidFill>
              <a:srgbClr val="990000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endParaRPr lang="en-US"/>
          </a:p>
        </p:txBody>
      </p:sp>
      <p:sp>
        <p:nvSpPr>
          <p:cNvPr id="19" name="Line 8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659689" y="4303888"/>
            <a:ext cx="682756" cy="147601"/>
          </a:xfrm>
          <a:prstGeom prst="line">
            <a:avLst/>
          </a:prstGeom>
          <a:noFill/>
          <a:ln w="31750">
            <a:solidFill>
              <a:srgbClr val="990000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37319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1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7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17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7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7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17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17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1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17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7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7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9" grpId="0" animBg="1"/>
      <p:bldP spid="317530" grpId="0" animBg="1"/>
      <p:bldP spid="317524" grpId="0" animBg="1"/>
      <p:bldP spid="317519" grpId="0" animBg="1"/>
      <p:bldP spid="317520" grpId="0" animBg="1"/>
      <p:bldP spid="317512" grpId="0" animBg="1"/>
      <p:bldP spid="317506" grpId="0" animBg="1"/>
      <p:bldP spid="317507" grpId="0" animBg="1"/>
      <p:bldP spid="317508" grpId="0" animBg="1"/>
      <p:bldP spid="317485" grpId="0" animBg="1"/>
      <p:bldP spid="317486" grpId="0" animBg="1"/>
      <p:bldP spid="317488" grpId="0" animBg="1"/>
      <p:bldP spid="41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</a:t>
            </a:r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333" y="844193"/>
            <a:ext cx="4568849" cy="5870768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r>
              <a:rPr lang="en-US" sz="2000" dirty="0" smtClean="0">
                <a:solidFill>
                  <a:srgbClr val="000000"/>
                </a:solidFill>
                <a:latin typeface="Comic Sans MS"/>
              </a:rPr>
              <a:t>Class names are upper-case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mic Sans MS"/>
              </a:rPr>
              <a:t>Use tabs, not spaces, to highlight the </a:t>
            </a:r>
            <a:r>
              <a:rPr lang="en-US" sz="2000" b="1" dirty="0" smtClean="0">
                <a:solidFill>
                  <a:srgbClr val="000000"/>
                </a:solidFill>
                <a:latin typeface="Comic Sans MS"/>
              </a:rPr>
              <a:t>structure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</a:rPr>
              <a:t>of the program: it is called </a:t>
            </a:r>
            <a:r>
              <a:rPr lang="en-US" sz="2000" b="1" dirty="0" smtClean="0">
                <a:solidFill>
                  <a:srgbClr val="000000"/>
                </a:solidFill>
                <a:latin typeface="Comic Sans MS"/>
              </a:rPr>
              <a:t>indentation.</a:t>
            </a:r>
          </a:p>
          <a:p>
            <a:pPr lvl="0">
              <a:spcBef>
                <a:spcPct val="20000"/>
              </a:spcBef>
            </a:pPr>
            <a:endParaRPr lang="en-US" sz="2000" dirty="0" smtClean="0"/>
          </a:p>
          <a:p>
            <a:pPr lvl="0">
              <a:spcBef>
                <a:spcPct val="20000"/>
              </a:spcBef>
            </a:pPr>
            <a:r>
              <a:rPr lang="en-US" sz="2000" dirty="0" smtClean="0"/>
              <a:t>For </a:t>
            </a:r>
            <a:r>
              <a:rPr lang="en-US" sz="2000" dirty="0"/>
              <a:t>feature names, use full words, not </a:t>
            </a:r>
            <a:r>
              <a:rPr lang="en-US" sz="2000" dirty="0" smtClean="0"/>
              <a:t>abbreviations.</a:t>
            </a:r>
            <a:endParaRPr lang="en-US" sz="2000" dirty="0"/>
          </a:p>
          <a:p>
            <a:pPr lvl="0">
              <a:spcBef>
                <a:spcPct val="20000"/>
              </a:spcBef>
            </a:pPr>
            <a:r>
              <a:rPr lang="en-US" sz="2000" dirty="0" smtClean="0"/>
              <a:t>Always </a:t>
            </a:r>
            <a:r>
              <a:rPr lang="en-US" sz="2000" dirty="0"/>
              <a:t>choose identifiers that clearly identify the intended role</a:t>
            </a:r>
          </a:p>
          <a:p>
            <a:pPr lvl="0">
              <a:spcBef>
                <a:spcPct val="20000"/>
              </a:spcBef>
            </a:pPr>
            <a:endParaRPr lang="en-US" sz="2000" dirty="0" smtClean="0"/>
          </a:p>
          <a:p>
            <a:pPr lvl="0">
              <a:spcBef>
                <a:spcPct val="20000"/>
              </a:spcBef>
            </a:pPr>
            <a:r>
              <a:rPr lang="en-US" sz="2000" dirty="0" smtClean="0"/>
              <a:t>Use </a:t>
            </a:r>
            <a:r>
              <a:rPr lang="en-US" sz="2000" dirty="0"/>
              <a:t>words from natural language (preferably English) for the names you define</a:t>
            </a:r>
          </a:p>
          <a:p>
            <a:pPr lvl="0">
              <a:spcBef>
                <a:spcPct val="20000"/>
              </a:spcBef>
            </a:pPr>
            <a:endParaRPr lang="en-US" sz="2000" dirty="0"/>
          </a:p>
          <a:p>
            <a:pPr>
              <a:spcBef>
                <a:spcPct val="20000"/>
              </a:spcBef>
            </a:pPr>
            <a:r>
              <a:rPr lang="en-US" sz="2000" dirty="0"/>
              <a:t>For multi-word identifiers, use underscores</a:t>
            </a:r>
          </a:p>
          <a:p>
            <a:endParaRPr lang="en-US" b="1" dirty="0" smtClean="0">
              <a:solidFill>
                <a:srgbClr val="000000"/>
              </a:solidFill>
              <a:latin typeface="Comic Sans MS"/>
            </a:endParaRPr>
          </a:p>
          <a:p>
            <a:endParaRPr lang="en-US" b="1" dirty="0" smtClean="0">
              <a:solidFill>
                <a:srgbClr val="000000"/>
              </a:solidFill>
              <a:latin typeface="Comic Sans MS"/>
            </a:endParaRPr>
          </a:p>
          <a:p>
            <a:endParaRPr lang="en-US" sz="2400" kern="1200" dirty="0">
              <a:solidFill>
                <a:srgbClr val="0033CC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Rectangle 29"/>
          <p:cNvSpPr txBox="1">
            <a:spLocks noChangeArrowheads="1"/>
          </p:cNvSpPr>
          <p:nvPr/>
        </p:nvSpPr>
        <p:spPr>
          <a:xfrm>
            <a:off x="4898603" y="896180"/>
            <a:ext cx="3960813" cy="390740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txBody>
          <a:bodyPr/>
          <a:lstStyle/>
          <a:p>
            <a:pPr marL="0" marR="0" lvl="0" indent="0" algn="l" defTabSz="3600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3600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lang="en-US" sz="1800" b="1" kern="0" dirty="0">
              <a:solidFill>
                <a:srgbClr val="003399"/>
              </a:solidFill>
              <a:latin typeface="+mn-lt"/>
            </a:endParaRPr>
          </a:p>
          <a:p>
            <a:pPr marL="0" marR="0" lvl="0" indent="0" algn="l" defTabSz="3600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3600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PREVIEW </a:t>
            </a:r>
          </a:p>
          <a:p>
            <a:pPr marL="0" marR="0" lvl="0" indent="0" algn="l" defTabSz="3600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defTabSz="360000">
              <a:lnSpc>
                <a:spcPct val="80000"/>
              </a:lnSpc>
              <a:spcBef>
                <a:spcPts val="0"/>
              </a:spcBef>
              <a:buClr>
                <a:srgbClr val="8B0000"/>
              </a:buClr>
              <a:defRPr/>
            </a:pPr>
            <a:r>
              <a:rPr lang="en-US" sz="1800" b="1" kern="0" dirty="0" smtClean="0">
                <a:solidFill>
                  <a:srgbClr val="003399"/>
                </a:solidFill>
                <a:latin typeface="+mn-lt"/>
              </a:rPr>
              <a:t>f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eature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defTabSz="360000">
              <a:lnSpc>
                <a:spcPct val="80000"/>
              </a:lnSpc>
              <a:spcBef>
                <a:spcPts val="0"/>
              </a:spcBef>
              <a:buClr>
                <a:srgbClr val="8B0000"/>
              </a:buClr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0" marR="0" lvl="0" indent="0" algn="l" defTabSz="3600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explore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defTabSz="360000">
              <a:lnSpc>
                <a:spcPct val="80000"/>
              </a:lnSpc>
              <a:spcBef>
                <a:spcPts val="0"/>
              </a:spcBef>
              <a:buClr>
                <a:srgbClr val="8B0000"/>
              </a:buClr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lang="en-US" sz="1800" b="1" kern="0" dirty="0" smtClean="0">
                <a:solidFill>
                  <a:srgbClr val="003399"/>
                </a:solidFill>
              </a:rPr>
              <a:t> </a:t>
            </a:r>
            <a:r>
              <a:rPr lang="en-US" sz="1800" kern="0" dirty="0" smtClean="0">
                <a:solidFill>
                  <a:srgbClr val="990000"/>
                </a:solidFill>
              </a:rPr>
              <a:t>-- Explore Zurich. 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3600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do</a:t>
            </a:r>
          </a:p>
          <a:p>
            <a:pPr marL="0" marR="0" lvl="0" indent="0" algn="l" defTabSz="3600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central_view.highlight</a:t>
            </a: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3600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lang="en-US" sz="1800" i="1" kern="0" dirty="0" err="1" smtClean="0">
                <a:solidFill>
                  <a:srgbClr val="3333FF"/>
                </a:solidFill>
                <a:latin typeface="+mn-lt"/>
              </a:rPr>
              <a:t>zurich_map.animate</a:t>
            </a: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3600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end</a:t>
            </a:r>
          </a:p>
          <a:p>
            <a:pPr marL="0" marR="0" lvl="0" indent="0" algn="l" defTabSz="3600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  <a:p>
            <a:pPr marL="0" marR="0" lvl="0" indent="0" algn="l" defTabSz="3600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Line 39"/>
          <p:cNvSpPr>
            <a:spLocks noChangeShapeType="1"/>
          </p:cNvSpPr>
          <p:nvPr/>
        </p:nvSpPr>
        <p:spPr bwMode="auto">
          <a:xfrm flipH="1" flipV="1">
            <a:off x="5062031" y="3594873"/>
            <a:ext cx="922903" cy="906918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Rectangle 41"/>
          <p:cNvSpPr>
            <a:spLocks noChangeArrowheads="1"/>
          </p:cNvSpPr>
          <p:nvPr/>
        </p:nvSpPr>
        <p:spPr bwMode="auto">
          <a:xfrm>
            <a:off x="4958845" y="3418661"/>
            <a:ext cx="287337" cy="138112"/>
          </a:xfrm>
          <a:prstGeom prst="rect">
            <a:avLst/>
          </a:prstGeom>
          <a:solidFill>
            <a:srgbClr val="99FF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43"/>
          <p:cNvSpPr>
            <a:spLocks noChangeArrowheads="1"/>
          </p:cNvSpPr>
          <p:nvPr/>
        </p:nvSpPr>
        <p:spPr bwMode="auto">
          <a:xfrm>
            <a:off x="5314445" y="3417074"/>
            <a:ext cx="287337" cy="138112"/>
          </a:xfrm>
          <a:prstGeom prst="rect">
            <a:avLst/>
          </a:prstGeom>
          <a:solidFill>
            <a:srgbClr val="99FF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45"/>
          <p:cNvSpPr>
            <a:spLocks noChangeArrowheads="1"/>
          </p:cNvSpPr>
          <p:nvPr/>
        </p:nvSpPr>
        <p:spPr bwMode="auto">
          <a:xfrm>
            <a:off x="5671633" y="3417074"/>
            <a:ext cx="287337" cy="138112"/>
          </a:xfrm>
          <a:prstGeom prst="rect">
            <a:avLst/>
          </a:prstGeom>
          <a:solidFill>
            <a:srgbClr val="99FF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46"/>
          <p:cNvSpPr>
            <a:spLocks noChangeShapeType="1"/>
          </p:cNvSpPr>
          <p:nvPr/>
        </p:nvSpPr>
        <p:spPr bwMode="auto">
          <a:xfrm flipH="1" flipV="1">
            <a:off x="5846255" y="3572646"/>
            <a:ext cx="226693" cy="903994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47"/>
          <p:cNvSpPr>
            <a:spLocks noChangeShapeType="1"/>
          </p:cNvSpPr>
          <p:nvPr/>
        </p:nvSpPr>
        <p:spPr bwMode="auto">
          <a:xfrm flipH="1" flipV="1">
            <a:off x="5507146" y="3596402"/>
            <a:ext cx="540656" cy="917962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AutoShape 30"/>
          <p:cNvSpPr>
            <a:spLocks noChangeArrowheads="1"/>
          </p:cNvSpPr>
          <p:nvPr/>
        </p:nvSpPr>
        <p:spPr bwMode="auto">
          <a:xfrm>
            <a:off x="5583686" y="4492847"/>
            <a:ext cx="1456566" cy="576262"/>
          </a:xfrm>
          <a:prstGeom prst="wedgeEllipseCallout">
            <a:avLst>
              <a:gd name="adj1" fmla="val 43597"/>
              <a:gd name="adj2" fmla="val 25208"/>
            </a:avLst>
          </a:prstGeom>
          <a:solidFill>
            <a:srgbClr val="FFFF00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/>
          <a:lstStyle/>
          <a:p>
            <a:pPr algn="ctr"/>
            <a:r>
              <a:rPr lang="en-US" sz="2000" dirty="0" smtClean="0">
                <a:solidFill>
                  <a:srgbClr val="990000"/>
                </a:solidFill>
                <a:latin typeface="+mn-lt"/>
              </a:rPr>
              <a:t>Tabs</a:t>
            </a:r>
            <a:endParaRPr lang="en-US" sz="2000" dirty="0">
              <a:solidFill>
                <a:srgbClr val="990000"/>
              </a:solidFill>
              <a:latin typeface="+mn-lt"/>
            </a:endParaRPr>
          </a:p>
          <a:p>
            <a:pPr algn="ctr"/>
            <a:endParaRPr lang="en-US" sz="2000" u="sng" dirty="0">
              <a:solidFill>
                <a:srgbClr val="990000"/>
              </a:solidFill>
              <a:latin typeface="Verdana" pitchFamily="34" charset="0"/>
            </a:endParaRPr>
          </a:p>
          <a:p>
            <a:pPr algn="ctr"/>
            <a:endParaRPr lang="en-US" sz="2000" u="sng" dirty="0">
              <a:solidFill>
                <a:srgbClr val="99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1324</Words>
  <Application>Microsoft Office PowerPoint</Application>
  <PresentationFormat>On-screen Show (4:3)</PresentationFormat>
  <Paragraphs>298</Paragraphs>
  <Slides>23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NORMAL</vt:lpstr>
      <vt:lpstr>MINIMAL</vt:lpstr>
      <vt:lpstr>TITLE</vt:lpstr>
      <vt:lpstr>Einführung in die Programmierung Introduction to Programming  Prof. Dr. Bertrand Meyer</vt:lpstr>
      <vt:lpstr>Organizational</vt:lpstr>
      <vt:lpstr>Today</vt:lpstr>
      <vt:lpstr>Classes and objects</vt:lpstr>
      <vt:lpstr>Classes and objects (again)</vt:lpstr>
      <vt:lpstr>Features</vt:lpstr>
      <vt:lpstr>Features: Exercise</vt:lpstr>
      <vt:lpstr>Class text</vt:lpstr>
      <vt:lpstr>Style rules</vt:lpstr>
      <vt:lpstr>Another example</vt:lpstr>
      <vt:lpstr>Kinds of features: commands and queries</vt:lpstr>
      <vt:lpstr>Exercise: query or command?</vt:lpstr>
      <vt:lpstr>Command-query separation principle</vt:lpstr>
      <vt:lpstr>Query or command?</vt:lpstr>
      <vt:lpstr>Features: the full story</vt:lpstr>
      <vt:lpstr>General form of feature call instructions</vt:lpstr>
      <vt:lpstr>Qualified vs. unqualified feature calls</vt:lpstr>
      <vt:lpstr>EiffelStudio</vt:lpstr>
      <vt:lpstr>Components</vt:lpstr>
      <vt:lpstr>Editor</vt:lpstr>
      <vt:lpstr>Compiler highlights</vt:lpstr>
      <vt:lpstr>Debugger: setup</vt:lpstr>
      <vt:lpstr>Debugger: run</vt:lpstr>
    </vt:vector>
  </TitlesOfParts>
  <Company>ETH Zürich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session 2</dc:title>
  <dc:creator>Prof. Dr. Bertrand Meyer</dc:creator>
  <cp:lastModifiedBy>Julian</cp:lastModifiedBy>
  <cp:revision>2243</cp:revision>
  <dcterms:created xsi:type="dcterms:W3CDTF">2011-09-23T17:15:27Z</dcterms:created>
  <dcterms:modified xsi:type="dcterms:W3CDTF">2011-09-26T09:04:17Z</dcterms:modified>
</cp:coreProperties>
</file>