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0"/>
  </p:notesMasterIdLst>
  <p:handoutMasterIdLst>
    <p:handoutMasterId r:id="rId31"/>
  </p:handoutMasterIdLst>
  <p:sldIdLst>
    <p:sldId id="600" r:id="rId4"/>
    <p:sldId id="646" r:id="rId5"/>
    <p:sldId id="647" r:id="rId6"/>
    <p:sldId id="667" r:id="rId7"/>
    <p:sldId id="666" r:id="rId8"/>
    <p:sldId id="668" r:id="rId9"/>
    <p:sldId id="669" r:id="rId10"/>
    <p:sldId id="670" r:id="rId11"/>
    <p:sldId id="671" r:id="rId12"/>
    <p:sldId id="672" r:id="rId13"/>
    <p:sldId id="648" r:id="rId14"/>
    <p:sldId id="662" r:id="rId15"/>
    <p:sldId id="650" r:id="rId16"/>
    <p:sldId id="651" r:id="rId17"/>
    <p:sldId id="652" r:id="rId18"/>
    <p:sldId id="653" r:id="rId19"/>
    <p:sldId id="655" r:id="rId20"/>
    <p:sldId id="656" r:id="rId21"/>
    <p:sldId id="657" r:id="rId22"/>
    <p:sldId id="658" r:id="rId23"/>
    <p:sldId id="664" r:id="rId24"/>
    <p:sldId id="665" r:id="rId25"/>
    <p:sldId id="659" r:id="rId26"/>
    <p:sldId id="663" r:id="rId27"/>
    <p:sldId id="660" r:id="rId28"/>
    <p:sldId id="688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000099"/>
    <a:srgbClr val="3333FF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5" autoAdjust="0"/>
    <p:restoredTop sz="67367" autoAdjust="0"/>
  </p:normalViewPr>
  <p:slideViewPr>
    <p:cSldViewPr snapToGrid="0">
      <p:cViewPr varScale="1">
        <p:scale>
          <a:sx n="53" d="100"/>
          <a:sy n="53" d="100"/>
        </p:scale>
        <p:origin x="-133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19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730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</a:t>
            </a:r>
            <a:r>
              <a:rPr lang="en-US" baseline="0" dirty="0" smtClean="0"/>
              <a:t> want you can explain briefly what “compatible” means (in terms of inheritance)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762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Arial" charset="0"/>
              </a:rPr>
              <a:t>Declare the local variables, explain that you need names for the objects to call features on them.</a:t>
            </a:r>
            <a:r>
              <a:rPr lang="en-GB" sz="1200" baseline="0" dirty="0" smtClean="0">
                <a:latin typeface="Arial" charset="0"/>
              </a:rPr>
              <a:t> </a:t>
            </a:r>
            <a:endParaRPr lang="en-GB" sz="1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Arial" charset="0"/>
              </a:rPr>
              <a:t>- Create the objects and explain that you need to create them. </a:t>
            </a:r>
            <a:r>
              <a:rPr lang="en-US" sz="1200" dirty="0" smtClean="0">
                <a:latin typeface="Arial" charset="0"/>
              </a:rPr>
              <a:t>The</a:t>
            </a:r>
            <a:r>
              <a:rPr lang="en-US" sz="1200" baseline="0" dirty="0" smtClean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role cards are given to students during the creation. Students need to stand up when their objects are created.</a:t>
            </a:r>
            <a:endParaRPr lang="en-GB" sz="1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aseline="0" dirty="0" smtClean="0">
                <a:latin typeface="Arial" charset="0"/>
              </a:rPr>
              <a:t>Go through the </a:t>
            </a:r>
            <a:r>
              <a:rPr lang="en-GB" sz="1200" dirty="0" smtClean="0">
                <a:latin typeface="Arial" charset="0"/>
              </a:rPr>
              <a:t>commands.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Arial" charset="0"/>
              </a:rPr>
              <a:t>At the end, don’t tell the students</a:t>
            </a:r>
            <a:r>
              <a:rPr lang="en-GB" sz="1200" baseline="0" dirty="0" smtClean="0">
                <a:latin typeface="Arial" charset="0"/>
              </a:rPr>
              <a:t> to sit down and let themselves to find out that’s been wrong. Introduce the concept of memory management and (automatic) garbage collection.</a:t>
            </a:r>
            <a:endParaRPr lang="en-GB" sz="1200" dirty="0" smtClean="0">
              <a:latin typeface="Arial" charset="0"/>
            </a:endParaRP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After the exercise, the instructor should point out what has been seen.</a:t>
            </a:r>
            <a:r>
              <a:rPr lang="en-US" baseline="0" dirty="0" smtClean="0"/>
              <a:t> </a:t>
            </a:r>
            <a:r>
              <a:rPr lang="en-US" dirty="0" smtClean="0"/>
              <a:t>The list includes</a:t>
            </a:r>
          </a:p>
          <a:p>
            <a:pPr lvl="1">
              <a:buFontTx/>
              <a:buChar char="-"/>
            </a:pPr>
            <a:r>
              <a:rPr lang="en-US" dirty="0" smtClean="0"/>
              <a:t>objects </a:t>
            </a:r>
          </a:p>
          <a:p>
            <a:pPr lvl="1">
              <a:buFontTx/>
              <a:buChar char="-"/>
            </a:pPr>
            <a:r>
              <a:rPr lang="en-US" dirty="0" smtClean="0"/>
              <a:t>classes</a:t>
            </a:r>
          </a:p>
          <a:p>
            <a:pPr lvl="1">
              <a:buFontTx/>
              <a:buChar char="-"/>
            </a:pPr>
            <a:r>
              <a:rPr lang="en-US" dirty="0" smtClean="0"/>
              <a:t>encapsulation</a:t>
            </a:r>
          </a:p>
          <a:p>
            <a:pPr lvl="1">
              <a:buFontTx/>
              <a:buChar char="-"/>
            </a:pPr>
            <a:r>
              <a:rPr lang="en-US" dirty="0" smtClean="0"/>
              <a:t>state</a:t>
            </a:r>
          </a:p>
          <a:p>
            <a:pPr lvl="1">
              <a:buFontTx/>
              <a:buChar char="-"/>
            </a:pPr>
            <a:r>
              <a:rPr lang="en-US" dirty="0" smtClean="0"/>
              <a:t>interfaces</a:t>
            </a:r>
          </a:p>
          <a:p>
            <a:pPr lvl="1">
              <a:buFontTx/>
              <a:buChar char="-"/>
            </a:pPr>
            <a:r>
              <a:rPr lang="en-US" dirty="0" smtClean="0"/>
              <a:t>inheritance</a:t>
            </a:r>
          </a:p>
          <a:p>
            <a:pPr lvl="1">
              <a:buFontTx/>
              <a:buChar char="-"/>
            </a:pPr>
            <a:r>
              <a:rPr lang="en-US" dirty="0" smtClean="0"/>
              <a:t>polymorphism</a:t>
            </a:r>
          </a:p>
          <a:p>
            <a:pPr lvl="1">
              <a:buFontTx/>
              <a:buChar char="-"/>
            </a:pPr>
            <a:r>
              <a:rPr lang="en-US" dirty="0" smtClean="0"/>
              <a:t>commands</a:t>
            </a:r>
          </a:p>
          <a:p>
            <a:pPr lvl="1">
              <a:buFontTx/>
              <a:buChar char="-"/>
            </a:pPr>
            <a:r>
              <a:rPr lang="en-US" dirty="0" smtClean="0"/>
              <a:t>feature calls</a:t>
            </a:r>
          </a:p>
          <a:p>
            <a:pPr lvl="1">
              <a:buFontTx/>
              <a:buChar char="-"/>
            </a:pPr>
            <a:r>
              <a:rPr lang="en-US" dirty="0" smtClean="0"/>
              <a:t>arguments</a:t>
            </a:r>
          </a:p>
          <a:p>
            <a:pPr lvl="1">
              <a:buFontTx/>
              <a:buChar char="-"/>
            </a:pPr>
            <a:r>
              <a:rPr lang="en-US" dirty="0" smtClean="0"/>
              <a:t>return values</a:t>
            </a:r>
          </a:p>
          <a:p>
            <a:pPr lvl="1">
              <a:buFontTx/>
              <a:buChar char="-"/>
            </a:pPr>
            <a:r>
              <a:rPr lang="en-US" dirty="0" smtClean="0"/>
              <a:t>chains of feature calls</a:t>
            </a:r>
          </a:p>
          <a:p>
            <a:pPr lvl="1">
              <a:buFontTx/>
              <a:buChar char="-"/>
            </a:pPr>
            <a:r>
              <a:rPr lang="en-US" dirty="0" smtClean="0"/>
              <a:t>(possible) infinite recursion</a:t>
            </a:r>
          </a:p>
          <a:p>
            <a:pPr lvl="1">
              <a:buFontTx/>
              <a:buChar char="-"/>
            </a:pPr>
            <a:r>
              <a:rPr lang="en-US" dirty="0" smtClean="0"/>
              <a:t>errors (see Curmudgeon) ????</a:t>
            </a:r>
          </a:p>
          <a:p>
            <a:pPr lvl="1">
              <a:buFontTx/>
              <a:buChar char="-"/>
            </a:pPr>
            <a:r>
              <a:rPr lang="en-US" dirty="0" smtClean="0"/>
              <a:t>creation</a:t>
            </a:r>
          </a:p>
          <a:p>
            <a:pPr lvl="1">
              <a:buFontTx/>
              <a:buChar char="-"/>
            </a:pPr>
            <a:r>
              <a:rPr lang="en-US" dirty="0" smtClean="0"/>
              <a:t>entities </a:t>
            </a:r>
          </a:p>
          <a:p>
            <a:pPr lvl="1">
              <a:buFontTx/>
              <a:buChar char="-"/>
            </a:pPr>
            <a:r>
              <a:rPr lang="en-US" dirty="0" smtClean="0"/>
              <a:t>references</a:t>
            </a:r>
          </a:p>
          <a:p>
            <a:pPr lvl="0" algn="l">
              <a:buFontTx/>
              <a:buChar char="-"/>
            </a:pPr>
            <a:r>
              <a:rPr lang="en-US" dirty="0" smtClean="0"/>
              <a:t>Moreover, it emphasizes a fruitful metaphor for learning objects: Objects are something like people.</a:t>
            </a:r>
          </a:p>
          <a:p>
            <a:pPr lvl="0" algn="l">
              <a:buFontTx/>
              <a:buChar char="-"/>
            </a:pPr>
            <a:r>
              <a:rPr lang="en-US" dirty="0" smtClean="0"/>
              <a:t>Ask students to identify at least one instance of each concept.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- Note that the</a:t>
            </a:r>
            <a:r>
              <a:rPr lang="de-CH" baseline="0" dirty="0" smtClean="0"/>
              <a:t> type of an attribute is understood as the type of query.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names are all lower-case on purpose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90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features are defined</a:t>
            </a:r>
            <a:r>
              <a:rPr lang="en-US" baseline="0" dirty="0" smtClean="0"/>
              <a:t> in class </a:t>
            </a:r>
            <a:r>
              <a:rPr lang="en-US" baseline="0" dirty="0" err="1" smtClean="0"/>
              <a:t>player_list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- You can show the</a:t>
            </a:r>
            <a:r>
              <a:rPr lang="de-CH" baseline="0" dirty="0" smtClean="0"/>
              <a:t> project settings.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latin typeface="Arial" charset="0"/>
              </a:rPr>
              <a:t>The companion</a:t>
            </a:r>
            <a:r>
              <a:rPr lang="en-US" sz="1200" baseline="0" dirty="0" smtClean="0">
                <a:latin typeface="Arial" charset="0"/>
              </a:rPr>
              <a:t> slides with the role descriptions </a:t>
            </a:r>
            <a:r>
              <a:rPr lang="en-US" sz="1200" dirty="0" smtClean="0">
                <a:latin typeface="Arial" charset="0"/>
              </a:rPr>
              <a:t>should be printed 4-up and separated into individual cards.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latin typeface="Arial" charset="0"/>
              </a:rPr>
              <a:t>It may be helpful if the students wear name tags if you do this before you learn their names.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latin typeface="Arial" charset="0"/>
              </a:rPr>
              <a:t>In the original, this is the first code they have seen, but in our case this is different.</a:t>
            </a:r>
            <a:endParaRPr lang="en-GB" sz="1200" dirty="0" smtClean="0">
              <a:latin typeface="Arial" charset="0"/>
            </a:endParaRP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latin typeface="Arial" charset="0"/>
              </a:rPr>
              <a:t>Emphasize that there are different types of acrobats and</a:t>
            </a:r>
            <a:r>
              <a:rPr lang="en-US" sz="1200" baseline="0" dirty="0" smtClean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all of them have a similar set of features.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 smtClean="0">
              <a:latin typeface="Arial" charset="0"/>
            </a:endParaRP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3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Find the classes / objects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Loop over all players to check if one occupies `</a:t>
            </a:r>
            <a:r>
              <a:rPr lang="en-US" sz="2000" dirty="0" err="1" smtClean="0">
                <a:solidFill>
                  <a:srgbClr val="990000"/>
                </a:solidFill>
              </a:rPr>
              <a:t>a_location</a:t>
            </a:r>
            <a:r>
              <a:rPr lang="en-US" sz="2000" dirty="0" smtClean="0">
                <a:solidFill>
                  <a:srgbClr val="990000"/>
                </a:solidFill>
              </a:rPr>
              <a:t>'.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i="1" dirty="0" err="1" smtClean="0"/>
              <a:t>players.start</a:t>
            </a:r>
            <a:endParaRPr lang="en-US" sz="2000" i="1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990000"/>
                </a:solidFill>
              </a:rPr>
              <a:t>-- do not consider estate agent, hence skip the first 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>
                <a:solidFill>
                  <a:srgbClr val="990000"/>
                </a:solidFill>
              </a:rPr>
              <a:t>				-- entry in `players'.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i="1" dirty="0" err="1" smtClean="0"/>
              <a:t>players.forth</a:t>
            </a:r>
            <a:r>
              <a:rPr lang="en-US" sz="2000" i="1" dirty="0" smtClean="0"/>
              <a:t> 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i="1" dirty="0" err="1" smtClean="0"/>
              <a:t>players.after</a:t>
            </a:r>
            <a:r>
              <a:rPr lang="en-US" sz="2000" i="1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or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b="1" dirty="0" smtClean="0">
                <a:solidFill>
                  <a:srgbClr val="000099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err="1" smtClean="0"/>
              <a:t>players.item.location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a_location</a:t>
            </a:r>
            <a:r>
              <a:rPr lang="en-US" sz="2000" i="1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then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	</a:t>
            </a: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/>
              <a:t> </a:t>
            </a:r>
            <a:r>
              <a:rPr lang="en-US" sz="2000" i="1" dirty="0" smtClean="0"/>
              <a:t>:=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True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i="1" dirty="0" err="1" smtClean="0"/>
              <a:t>players.forth</a:t>
            </a:r>
            <a:endParaRPr lang="en-US" sz="2000" i="1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Restore old cursor position.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i="1" dirty="0" err="1" smtClean="0"/>
              <a:t>players.go_to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old_cursor</a:t>
            </a:r>
            <a:r>
              <a:rPr lang="en-US" sz="2000" i="1" dirty="0" smtClean="0"/>
              <a:t>)	</a:t>
            </a:r>
            <a:r>
              <a:rPr lang="en-US" sz="2000" dirty="0" smtClean="0"/>
              <a:t>				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Who are Adam and Eve?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Who creates the first object? 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The runtime creates a so-called </a:t>
            </a:r>
            <a:r>
              <a:rPr lang="de-CH" b="1" dirty="0" smtClean="0">
                <a:solidFill>
                  <a:schemeClr val="tx1"/>
                </a:solidFill>
              </a:rPr>
              <a:t>root object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The root object creates other objects, which in turn create other objects, etc.</a:t>
            </a:r>
            <a:endParaRPr lang="de-CH" dirty="0" smtClean="0">
              <a:solidFill>
                <a:schemeClr val="tx1"/>
              </a:solidFill>
            </a:endParaRP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You define the type of the root object in the project settings.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How is the root object created?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The runtime calls a creation procedure of the root object.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You define this creation procedure in the project settings.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The application exits at the end of this creation procedure.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Acrobat game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We will play a little game now.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Some of you will act as objects.</a:t>
            </a:r>
          </a:p>
          <a:p>
            <a:pPr marL="1411288" lvl="1" indent="-514350"/>
            <a:r>
              <a:rPr lang="de-CH" dirty="0" smtClean="0">
                <a:solidFill>
                  <a:schemeClr val="tx1"/>
                </a:solidFill>
              </a:rPr>
              <a:t>When you get created, please stand up and stay standing during the game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There will be different roles.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acrobat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Clap</a:t>
            </a:r>
            <a:r>
              <a:rPr lang="en-US" dirty="0" smtClean="0">
                <a:solidFill>
                  <a:schemeClr val="tx1"/>
                </a:solidFill>
              </a:rPr>
              <a:t>, you will be given a number. Clap your hands that many times.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Twirl</a:t>
            </a:r>
            <a:r>
              <a:rPr lang="en-US" dirty="0" smtClean="0">
                <a:solidFill>
                  <a:schemeClr val="tx1"/>
                </a:solidFill>
              </a:rPr>
              <a:t>, you will be given a number. Turn completely around that many times.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for </a:t>
            </a:r>
            <a:r>
              <a:rPr lang="en-US" b="1" dirty="0" smtClean="0">
                <a:solidFill>
                  <a:schemeClr val="tx1"/>
                </a:solidFill>
              </a:rPr>
              <a:t>Count</a:t>
            </a:r>
            <a:r>
              <a:rPr lang="en-US" dirty="0" smtClean="0">
                <a:solidFill>
                  <a:schemeClr val="tx1"/>
                </a:solidFill>
              </a:rPr>
              <a:t>, announce how many actions you have performed. This is the sum of the numbers you have been given to date.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</a:t>
            </a:r>
            <a:r>
              <a:rPr lang="de-CH" b="0" i="1" dirty="0" smtClean="0">
                <a:solidFill>
                  <a:srgbClr val="3333FF"/>
                </a:solidFill>
              </a:rPr>
              <a:t>ACROBAT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ACROBAT</a:t>
            </a:r>
          </a:p>
          <a:p>
            <a:pPr defTabSz="360000">
              <a:spcBef>
                <a:spcPts val="0"/>
              </a:spcBef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clap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Clap `n’ times and adjust `count’.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twirl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Twirl `n’ times and adjust `count’.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count: INTEGER</a:t>
            </a: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de-C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acrobat with a buddy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You will get someone else as your Buddy.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Clap</a:t>
            </a:r>
            <a:r>
              <a:rPr lang="en-US" dirty="0" smtClean="0">
                <a:solidFill>
                  <a:schemeClr val="tx1"/>
                </a:solidFill>
              </a:rPr>
              <a:t>, you will be given a number. Clap your hands that many times. Pass the same instruction to your Buddy.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Twirl</a:t>
            </a:r>
            <a:r>
              <a:rPr lang="en-US" dirty="0" smtClean="0">
                <a:solidFill>
                  <a:schemeClr val="tx1"/>
                </a:solidFill>
              </a:rPr>
              <a:t>, you will be given a number. Turn completely around that many times. Pass the same instruction to your Buddy.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you are asked for </a:t>
            </a:r>
            <a:r>
              <a:rPr lang="en-US" b="1" dirty="0" smtClean="0">
                <a:solidFill>
                  <a:schemeClr val="tx1"/>
                </a:solidFill>
              </a:rPr>
              <a:t>Count</a:t>
            </a:r>
            <a:r>
              <a:rPr lang="en-US" dirty="0" smtClean="0">
                <a:solidFill>
                  <a:schemeClr val="tx1"/>
                </a:solidFill>
              </a:rPr>
              <a:t>, ask your Buddy and answer with the number he tells you.  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</a:t>
            </a:r>
            <a:r>
              <a:rPr lang="en-US" b="0" i="1" dirty="0" smtClean="0">
                <a:solidFill>
                  <a:srgbClr val="3333FF"/>
                </a:solidFill>
              </a:rPr>
              <a:t>ACROBAT_WITH_BUDDY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class</a:t>
            </a: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i="1" dirty="0" smtClean="0"/>
              <a:t>	ACROBAT_WITH_BUDDY </a:t>
            </a:r>
          </a:p>
          <a:p>
            <a:pPr defTabSz="360000">
              <a:spcBef>
                <a:spcPts val="0"/>
              </a:spcBef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inherit</a:t>
            </a: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i="1" dirty="0" smtClean="0"/>
              <a:t>	ACROBAT</a:t>
            </a:r>
            <a:r>
              <a:rPr lang="en-US" sz="1800" dirty="0" smtClean="0"/>
              <a:t> </a:t>
            </a:r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		redefine</a:t>
            </a: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i="1" dirty="0" smtClean="0"/>
              <a:t>			twirl, clap, count </a:t>
            </a:r>
          </a:p>
          <a:p>
            <a:pPr defTabSz="360000">
              <a:spcBef>
                <a:spcPts val="0"/>
              </a:spcBef>
            </a:pPr>
            <a:r>
              <a:rPr lang="en-US" sz="1800" b="1" i="1" dirty="0" smtClean="0">
                <a:solidFill>
                  <a:srgbClr val="000099"/>
                </a:solidFill>
              </a:rPr>
              <a:t>		</a:t>
            </a:r>
            <a:r>
              <a:rPr lang="en-US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create</a:t>
            </a: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i="1" dirty="0" smtClean="0"/>
              <a:t>	make</a:t>
            </a:r>
          </a:p>
          <a:p>
            <a:pPr defTabSz="360000">
              <a:spcBef>
                <a:spcPts val="0"/>
              </a:spcBef>
            </a:pP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feature 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/>
              <a:t>	</a:t>
            </a:r>
            <a:r>
              <a:rPr lang="en-US" sz="1800" i="1" dirty="0" smtClean="0"/>
              <a:t>make (p: ACROBAT)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990000"/>
                </a:solidFill>
              </a:rPr>
              <a:t>-- Remember `p’ being 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>
                <a:solidFill>
                  <a:srgbClr val="990000"/>
                </a:solidFill>
              </a:rPr>
              <a:t>			-- the buddy.</a:t>
            </a:r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		end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/>
              <a:t>	</a:t>
            </a: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	</a:t>
            </a:r>
          </a:p>
          <a:p>
            <a:pPr defTabSz="360000">
              <a:spcBef>
                <a:spcPts val="0"/>
              </a:spcBef>
            </a:pPr>
            <a:endParaRPr lang="de-CH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747364" y="1030514"/>
            <a:ext cx="4249000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clap (n: INTEGER)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Clap `n’ times and 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			--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 to buddy.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twirl (n: INTEGER)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do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Twirl `n’ times and 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			--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 to buddy.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end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count: INTEGER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do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Ask buddy and return his 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			--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answer.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end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buddy: ACROBAT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8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>
            <a:stCxn id="3" idx="0"/>
            <a:endCxn id="3" idx="2"/>
          </p:cNvCxnSpPr>
          <p:nvPr/>
        </p:nvCxnSpPr>
        <p:spPr bwMode="auto">
          <a:xfrm rot="16200000" flipH="1">
            <a:off x="1724139" y="3700576"/>
            <a:ext cx="5644924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author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Clap</a:t>
            </a:r>
            <a:r>
              <a:rPr lang="en-US" dirty="0" smtClean="0">
                <a:solidFill>
                  <a:schemeClr val="tx1"/>
                </a:solidFill>
              </a:rPr>
              <a:t>, you will be given a number. Clap your hands that many times. Say “Thank You.”  Then take a bow (as dramatically as you like).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Twirl</a:t>
            </a:r>
            <a:r>
              <a:rPr lang="en-US" dirty="0" smtClean="0">
                <a:solidFill>
                  <a:schemeClr val="tx1"/>
                </a:solidFill>
              </a:rPr>
              <a:t>, you will be given a number. Turn completely around that many times. Say “Thank You.” Then take a bow (as dramatically as you like).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for </a:t>
            </a:r>
            <a:r>
              <a:rPr lang="en-US" b="1" dirty="0" smtClean="0">
                <a:solidFill>
                  <a:schemeClr val="tx1"/>
                </a:solidFill>
              </a:rPr>
              <a:t>Count</a:t>
            </a:r>
            <a:r>
              <a:rPr lang="en-US" dirty="0" smtClean="0">
                <a:solidFill>
                  <a:schemeClr val="tx1"/>
                </a:solidFill>
              </a:rPr>
              <a:t>, announce how many actions you have performed. This is the sum of the numbers you have been given to date. 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</a:t>
            </a:r>
            <a:r>
              <a:rPr lang="en-US" b="0" i="1" dirty="0" smtClean="0">
                <a:solidFill>
                  <a:srgbClr val="3333FF"/>
                </a:solidFill>
              </a:rPr>
              <a:t>AUTHOR 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AUTHOR 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inherit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ACROBAT</a:t>
            </a: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		redefine </a:t>
            </a:r>
            <a:r>
              <a:rPr lang="en-US" sz="2000" i="1" dirty="0" smtClean="0"/>
              <a:t>clap, twirl  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  <a:r>
              <a:rPr lang="en-US" sz="2000" dirty="0" smtClean="0"/>
              <a:t>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clap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Clap `n’ times say thanks and bow.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twirl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Twirl `n’ times say thanks and bow.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de-C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 curmudgeon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given any instruction (</a:t>
            </a:r>
            <a:r>
              <a:rPr lang="en-US" b="1" dirty="0" smtClean="0">
                <a:solidFill>
                  <a:schemeClr val="tx1"/>
                </a:solidFill>
              </a:rPr>
              <a:t>Twirl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b="1" dirty="0" smtClean="0">
                <a:solidFill>
                  <a:schemeClr val="tx1"/>
                </a:solidFill>
              </a:rPr>
              <a:t>Clap</a:t>
            </a:r>
            <a:r>
              <a:rPr lang="en-US" dirty="0" smtClean="0">
                <a:solidFill>
                  <a:schemeClr val="tx1"/>
                </a:solidFill>
              </a:rPr>
              <a:t>), ignore it, stand up and say (as dramatically as you can) “I REFUSE”.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you are asked for </a:t>
            </a:r>
            <a:r>
              <a:rPr lang="en-US" b="1" dirty="0" smtClean="0">
                <a:solidFill>
                  <a:schemeClr val="tx1"/>
                </a:solidFill>
              </a:rPr>
              <a:t>Count</a:t>
            </a:r>
            <a:r>
              <a:rPr lang="en-US" dirty="0" smtClean="0">
                <a:solidFill>
                  <a:schemeClr val="tx1"/>
                </a:solidFill>
              </a:rPr>
              <a:t>, always answer with 0.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SzTx/>
            </a:pPr>
            <a:r>
              <a:rPr lang="en-US" dirty="0" smtClean="0">
                <a:solidFill>
                  <a:schemeClr val="tx1"/>
                </a:solidFill>
              </a:rPr>
              <a:t>We will revisit classes, features and objects.</a:t>
            </a:r>
          </a:p>
          <a:p>
            <a:pPr marL="457200" lvl="1" indent="-457200">
              <a:buSzTx/>
            </a:pPr>
            <a:r>
              <a:rPr lang="en-US" dirty="0" smtClean="0">
                <a:solidFill>
                  <a:schemeClr val="tx1"/>
                </a:solidFill>
              </a:rPr>
              <a:t>We will see how program execution starts.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We will play a role game.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 </a:t>
            </a:r>
            <a:r>
              <a:rPr lang="de-CH" b="0" i="1" dirty="0" smtClean="0">
                <a:solidFill>
                  <a:srgbClr val="3333FF"/>
                </a:solidFill>
              </a:rPr>
              <a:t>CURMUDGEON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CURMUDGEON </a:t>
            </a:r>
          </a:p>
          <a:p>
            <a:pPr defTabSz="360000">
              <a:spcBef>
                <a:spcPts val="0"/>
              </a:spcBef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inherit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ACROBAT</a:t>
            </a: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		redefine </a:t>
            </a:r>
            <a:r>
              <a:rPr lang="en-US" sz="2000" i="1" dirty="0" smtClean="0"/>
              <a:t>clap, twirl  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clap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Say “I refuse”.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twirl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Say “I refuse”.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 am the root object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I got created by the runtime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by executing my creation feature.</a:t>
            </a: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 am a </a:t>
            </a:r>
            <a:r>
              <a:rPr lang="de-CH" b="0" i="1" dirty="0" smtClean="0">
                <a:solidFill>
                  <a:srgbClr val="3333FF"/>
                </a:solidFill>
              </a:rPr>
              <a:t>DIRECTOR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49238" y="866775"/>
            <a:ext cx="85947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class</a:t>
            </a:r>
            <a:endParaRPr lang="en-GB" dirty="0" smtClean="0">
              <a:solidFill>
                <a:srgbClr val="000099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i="1" dirty="0" smtClean="0">
                <a:solidFill>
                  <a:srgbClr val="000099"/>
                </a:solidFill>
                <a:latin typeface="+mn-lt"/>
                <a:cs typeface="Arial" charset="0"/>
              </a:rPr>
              <a:t>	</a:t>
            </a:r>
            <a:r>
              <a:rPr lang="en-GB" i="1" dirty="0" smtClean="0">
                <a:solidFill>
                  <a:srgbClr val="3333FF"/>
                </a:solidFill>
                <a:latin typeface="+mn-lt"/>
                <a:cs typeface="Arial" charset="0"/>
              </a:rPr>
              <a:t>DIRECTOR</a:t>
            </a: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endParaRPr lang="en-GB" b="1" dirty="0" smtClean="0">
              <a:solidFill>
                <a:srgbClr val="3333FF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create</a:t>
            </a:r>
            <a:endParaRPr lang="en-GB" dirty="0" smtClean="0">
              <a:solidFill>
                <a:srgbClr val="000099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</a:t>
            </a:r>
            <a:r>
              <a:rPr lang="en-GB" i="1" dirty="0" err="1" smtClean="0">
                <a:solidFill>
                  <a:srgbClr val="3333FF"/>
                </a:solidFill>
                <a:latin typeface="+mn-lt"/>
                <a:cs typeface="Arial" charset="0"/>
              </a:rPr>
              <a:t>prepare_and_play</a:t>
            </a:r>
            <a:endParaRPr lang="en-GB" i="1" dirty="0" smtClean="0">
              <a:solidFill>
                <a:srgbClr val="3333FF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endParaRPr lang="en-GB" dirty="0" smtClean="0">
              <a:solidFill>
                <a:srgbClr val="3333FF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feature</a:t>
            </a: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</a:t>
            </a:r>
            <a:r>
              <a:rPr lang="en-GB" i="1" dirty="0" err="1" smtClean="0">
                <a:solidFill>
                  <a:srgbClr val="3333FF"/>
                </a:solidFill>
                <a:latin typeface="+mn-lt"/>
                <a:cs typeface="Arial" charset="0"/>
              </a:rPr>
              <a:t>prepare_and_play</a:t>
            </a:r>
            <a:endParaRPr lang="en-GB" i="1" dirty="0" smtClean="0">
              <a:solidFill>
                <a:srgbClr val="3333FF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	</a:t>
            </a: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do</a:t>
            </a: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		</a:t>
            </a:r>
            <a:r>
              <a:rPr lang="en-GB" dirty="0" smtClean="0">
                <a:solidFill>
                  <a:srgbClr val="990000"/>
                </a:solidFill>
                <a:latin typeface="+mn-lt"/>
                <a:cs typeface="Arial" charset="0"/>
              </a:rPr>
              <a:t>-- See following slides.</a:t>
            </a: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	</a:t>
            </a: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end</a:t>
            </a:r>
            <a:endParaRPr lang="en-GB" b="1" dirty="0">
              <a:solidFill>
                <a:srgbClr val="000099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play</a:t>
            </a:r>
            <a:endParaRPr lang="de-CH" dirty="0"/>
          </a:p>
        </p:txBody>
      </p:sp>
      <p:pic>
        <p:nvPicPr>
          <p:cNvPr id="1026" name="Picture 2" descr="C:\Users\Benjamin\AppData\Local\Microsoft\Windows\Temporary Internet Files\Content.IE5\UO1K0UG7\MCj043468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7088" y="2255838"/>
            <a:ext cx="1914525" cy="194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 am the root object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de-CH" sz="1600" i="1" dirty="0" smtClean="0"/>
              <a:t>prepare_and_play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local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	</a:t>
            </a:r>
            <a:r>
              <a:rPr lang="de-CH" sz="1600" i="1" dirty="0" smtClean="0"/>
              <a:t>acrobat1, acrobat2, acrobat3 : ACROBAT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partner1, partner2: ACROBAT_WITH_BUDDY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author1: AUTHOR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curmudgeon1: CURMUDGEON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acrobat1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acrobat2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acrobat3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partner1.make (acrobat1)‏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partner2.make (partner1)‏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author1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curmudgeon1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author1.clap (4)‏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partner1.twirl (2)‏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curmudgeon1.clap (7)‏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acrobat2.clap (curmudgeon1.count)‏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acrobat3.twirl (partner2.count)‏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partner1.buddy.clap (partner1.count)‏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partner2.clap (2)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end</a:t>
            </a:r>
            <a:endParaRPr lang="de-CH" sz="16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Concepts seen</a:t>
            </a:r>
            <a:endParaRPr lang="de-CH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76194" y="910500"/>
          <a:ext cx="8061968" cy="4263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998"/>
                <a:gridCol w="6186970"/>
              </a:tblGrid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Eiffel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Game</a:t>
                      </a:r>
                      <a:endParaRPr lang="en-US" sz="2000" dirty="0"/>
                    </a:p>
                  </a:txBody>
                  <a:tcPr/>
                </a:tc>
              </a:tr>
              <a:tr h="4858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Classes with features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Telling person to behave according to a specification</a:t>
                      </a:r>
                      <a:endParaRPr lang="en-US" sz="2000" dirty="0"/>
                    </a:p>
                  </a:txBody>
                  <a:tcPr/>
                </a:tc>
              </a:tr>
              <a:tr h="4043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Inheritance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 people were some kind of ACROBAT</a:t>
                      </a:r>
                      <a:endParaRPr lang="en-US" sz="2000" dirty="0"/>
                    </a:p>
                  </a:txBody>
                  <a:tcPr/>
                </a:tc>
              </a:tr>
              <a:tr h="3501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Interface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Queries and commands that are applicable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People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Creation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People stand up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Entities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Names for the people</a:t>
                      </a:r>
                      <a:endParaRPr lang="en-US" sz="2000" dirty="0"/>
                    </a:p>
                  </a:txBody>
                  <a:tcPr/>
                </a:tc>
              </a:tr>
              <a:tr h="29372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Polymorphism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name can refer to different</a:t>
                      </a:r>
                      <a:r>
                        <a:rPr lang="en-US" sz="2000" baseline="0" dirty="0" smtClean="0"/>
                        <a:t> kind of ACROBATs</a:t>
                      </a:r>
                      <a:endParaRPr lang="en-US" sz="2000" dirty="0"/>
                    </a:p>
                  </a:txBody>
                  <a:tcPr/>
                </a:tc>
              </a:tr>
              <a:tr h="5468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Dynamic binding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Telling people by name to do the same</a:t>
                      </a:r>
                      <a:r>
                        <a:rPr lang="en-US" sz="2000" baseline="0" dirty="0" smtClean="0"/>
                        <a:t> has different outcome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Concepts seen</a:t>
            </a:r>
            <a:endParaRPr lang="de-CH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76194" y="1064712"/>
          <a:ext cx="7979082" cy="331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4140"/>
                <a:gridCol w="4784942"/>
              </a:tblGrid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Eiffel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Game</a:t>
                      </a:r>
                      <a:endParaRPr lang="en-US" sz="2000" dirty="0"/>
                    </a:p>
                  </a:txBody>
                  <a:tcPr/>
                </a:tc>
              </a:tr>
              <a:tr h="3605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Command</a:t>
                      </a:r>
                      <a:r>
                        <a:rPr lang="en-US" sz="2000" baseline="0" dirty="0" smtClean="0"/>
                        <a:t> call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Telling</a:t>
                      </a:r>
                      <a:r>
                        <a:rPr lang="en-US" sz="2000" baseline="0" dirty="0" smtClean="0"/>
                        <a:t> people to do something</a:t>
                      </a:r>
                      <a:endParaRPr lang="en-US" sz="2000" dirty="0"/>
                    </a:p>
                  </a:txBody>
                  <a:tcPr/>
                </a:tc>
              </a:tr>
              <a:tr h="36517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Query call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Asking a question to a person</a:t>
                      </a:r>
                      <a:endParaRPr lang="en-US" sz="2000" dirty="0"/>
                    </a:p>
                  </a:txBody>
                  <a:tcPr/>
                </a:tc>
              </a:tr>
              <a:tr h="3071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Arguments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E.g.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how many times to clap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Return value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E.g.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count in ACROBAT_WITH_BUDDY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Chains of feature calls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E.g.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partner1.buddy.clap</a:t>
                      </a:r>
                      <a:r>
                        <a:rPr lang="en-US" sz="2000" baseline="0" dirty="0" smtClean="0"/>
                        <a:t> (2)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Static view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 program consists of a set of classes.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Features are declared in classes. They define operations on objects created from classes.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Queries answer questions. The answer is provided in a variable called </a:t>
            </a:r>
            <a:r>
              <a:rPr lang="en-US" dirty="0" smtClean="0">
                <a:solidFill>
                  <a:srgbClr val="0000FF"/>
                </a:solidFill>
              </a:rPr>
              <a:t>Result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Commands execute actions. They do not provide any result, so there is </a:t>
            </a:r>
            <a:r>
              <a:rPr lang="en-US" dirty="0">
                <a:solidFill>
                  <a:schemeClr val="tx1"/>
                </a:solidFill>
              </a:rPr>
              <a:t>no a variable called </a:t>
            </a:r>
            <a:r>
              <a:rPr lang="en-US" dirty="0" smtClean="0">
                <a:solidFill>
                  <a:srgbClr val="0000FF"/>
                </a:solidFill>
              </a:rPr>
              <a:t>Result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that we can use.</a:t>
            </a:r>
          </a:p>
          <a:p>
            <a:pPr marL="342900" indent="-342900">
              <a:buFont typeface="Wingdings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Another name for a  class is also </a:t>
            </a:r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Class and Type are not exactly the same, but they are close enough for now, and we will learn the difference later on. 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Dynamic view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the program is being executed (at “runtime”) we have a set of objects (instances) created from the classes (types).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creation of an object implies that a piece </a:t>
            </a:r>
            <a:r>
              <a:rPr lang="en-US" dirty="0">
                <a:solidFill>
                  <a:schemeClr val="tx1"/>
                </a:solidFill>
              </a:rPr>
              <a:t>of memory </a:t>
            </a:r>
            <a:r>
              <a:rPr lang="en-US" dirty="0" smtClean="0">
                <a:solidFill>
                  <a:schemeClr val="tx1"/>
                </a:solidFill>
              </a:rPr>
              <a:t>is allocated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the computer to represent the object itself.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Objects interact with each other by calling features on each other.</a:t>
            </a:r>
          </a:p>
          <a:p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Static view vs. dynamic view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Queries (attributes and functions) have a result type. </a:t>
            </a:r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hen </a:t>
            </a:r>
            <a:r>
              <a:rPr lang="en-US" b="1" dirty="0" smtClean="0">
                <a:solidFill>
                  <a:schemeClr val="tx1"/>
                </a:solidFill>
              </a:rPr>
              <a:t>executing</a:t>
            </a:r>
            <a:r>
              <a:rPr lang="en-US" dirty="0" smtClean="0">
                <a:solidFill>
                  <a:schemeClr val="tx1"/>
                </a:solidFill>
              </a:rPr>
              <a:t> the query, you get an object of that type.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Routines have formal arguments of certain types. During the </a:t>
            </a:r>
            <a:r>
              <a:rPr lang="en-US" b="1" dirty="0" smtClean="0">
                <a:solidFill>
                  <a:schemeClr val="tx1"/>
                </a:solidFill>
              </a:rPr>
              <a:t>execution</a:t>
            </a:r>
            <a:r>
              <a:rPr lang="en-US" dirty="0" smtClean="0">
                <a:solidFill>
                  <a:schemeClr val="tx1"/>
                </a:solidFill>
              </a:rPr>
              <a:t> you pass objects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the same (or compatible) type as actual arguments to a routine call.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During the </a:t>
            </a:r>
            <a:r>
              <a:rPr lang="en-US" b="1" dirty="0" smtClean="0">
                <a:solidFill>
                  <a:schemeClr val="tx1"/>
                </a:solidFill>
              </a:rPr>
              <a:t>execution,</a:t>
            </a:r>
            <a:r>
              <a:rPr lang="en-US" dirty="0" smtClean="0">
                <a:solidFill>
                  <a:schemeClr val="tx1"/>
                </a:solidFill>
              </a:rPr>
              <a:t> local variables declared in a routine are objects. They all have certain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Declaring the type of an object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We are working with a strongly typed language: the type of any object you use in your program must be declared somewhere.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Where can such declarations appear in a program?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in feature declarations</a:t>
            </a:r>
          </a:p>
          <a:p>
            <a:pPr marL="1762125" lvl="2" indent="-457200"/>
            <a:r>
              <a:rPr lang="en-US" dirty="0" smtClean="0">
                <a:solidFill>
                  <a:schemeClr val="tx1"/>
                </a:solidFill>
              </a:rPr>
              <a:t>formal argument types</a:t>
            </a:r>
          </a:p>
          <a:p>
            <a:pPr marL="1762125" lvl="2" indent="-457200"/>
            <a:r>
              <a:rPr lang="en-US" dirty="0" smtClean="0">
                <a:solidFill>
                  <a:schemeClr val="tx1"/>
                </a:solidFill>
              </a:rPr>
              <a:t>return type for queries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in the local clauses of routines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5384205" y="4965027"/>
            <a:ext cx="2990850" cy="1266824"/>
          </a:xfrm>
          <a:prstGeom prst="wedgeRectCallout">
            <a:avLst>
              <a:gd name="adj1" fmla="val -119524"/>
              <a:gd name="adj2" fmla="val -11020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rgbClr val="333399"/>
                </a:solidFill>
              </a:rPr>
              <a:t>Here is where you declare objects that only the routine needs and knows about.</a:t>
            </a:r>
            <a:endParaRPr lang="en-US" sz="20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Declaring the type of an object</a:t>
            </a:r>
            <a:endParaRPr lang="de-C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399461" cy="5644924"/>
          </a:xfrm>
        </p:spPr>
        <p:txBody>
          <a:bodyPr/>
          <a:lstStyle/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GB" sz="1600" b="1" dirty="0" smtClean="0">
                <a:solidFill>
                  <a:srgbClr val="003399"/>
                </a:solidFill>
              </a:rPr>
              <a:t>class </a:t>
            </a:r>
            <a:r>
              <a:rPr lang="en-GB" sz="1600" i="1" dirty="0" smtClean="0">
                <a:solidFill>
                  <a:srgbClr val="0000FF"/>
                </a:solidFill>
              </a:rPr>
              <a:t>DEMO 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GB" sz="1600" b="1" dirty="0" smtClean="0">
                <a:solidFill>
                  <a:srgbClr val="003399"/>
                </a:solidFill>
              </a:rPr>
              <a:t>feature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</a:t>
            </a:r>
            <a:r>
              <a:rPr lang="en-US" sz="1600" i="1" dirty="0" err="1" smtClean="0"/>
              <a:t>procedure_name</a:t>
            </a:r>
            <a:r>
              <a:rPr lang="en-US" sz="1600" b="1" i="1" dirty="0" smtClean="0"/>
              <a:t> </a:t>
            </a:r>
            <a:r>
              <a:rPr lang="en-US" sz="1600" i="1" dirty="0" smtClean="0"/>
              <a:t>(a1: T1; a2, a3: T2)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	</a:t>
            </a:r>
            <a:r>
              <a:rPr lang="en-US" sz="1600" dirty="0" smtClean="0">
                <a:solidFill>
                  <a:srgbClr val="990000"/>
                </a:solidFill>
              </a:rPr>
              <a:t>-- Comment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local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	</a:t>
            </a:r>
            <a:r>
              <a:rPr lang="en-US" sz="1600" dirty="0" smtClean="0"/>
              <a:t>l1: T3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do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</a:t>
            </a:r>
            <a:r>
              <a:rPr lang="en-US" sz="1600" dirty="0" smtClean="0">
                <a:solidFill>
                  <a:srgbClr val="003399"/>
                </a:solidFill>
              </a:rPr>
              <a:t>		…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end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</a:t>
            </a:r>
            <a:r>
              <a:rPr lang="en-US" sz="1600" i="1" dirty="0" err="1" smtClean="0"/>
              <a:t>function_name</a:t>
            </a:r>
            <a:r>
              <a:rPr lang="en-US" sz="1600" b="1" i="1" dirty="0" smtClean="0"/>
              <a:t> </a:t>
            </a:r>
            <a:r>
              <a:rPr lang="en-US" sz="1600" i="1" dirty="0" smtClean="0"/>
              <a:t>(a1: T1; a2, a3: T2): T3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	</a:t>
            </a:r>
            <a:r>
              <a:rPr lang="en-US" sz="1600" dirty="0" smtClean="0">
                <a:solidFill>
                  <a:srgbClr val="990000"/>
                </a:solidFill>
              </a:rPr>
              <a:t>-- Comment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do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</a:t>
            </a:r>
            <a:r>
              <a:rPr lang="en-US" sz="1600" dirty="0" smtClean="0">
                <a:solidFill>
                  <a:srgbClr val="003399"/>
                </a:solidFill>
              </a:rPr>
              <a:t>		…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end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endParaRPr lang="en-US" sz="1600" b="1" dirty="0" smtClean="0">
              <a:solidFill>
                <a:srgbClr val="003399"/>
              </a:solidFill>
            </a:endParaRP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</a:t>
            </a:r>
            <a:r>
              <a:rPr lang="en-US" sz="1600" i="1" dirty="0" err="1" smtClean="0"/>
              <a:t>attribute_name</a:t>
            </a:r>
            <a:r>
              <a:rPr lang="en-US" sz="1600" i="1" dirty="0" smtClean="0"/>
              <a:t>: T3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i="1" dirty="0" smtClean="0">
                <a:solidFill>
                  <a:srgbClr val="003399"/>
                </a:solidFill>
              </a:rPr>
              <a:t>				</a:t>
            </a:r>
            <a:r>
              <a:rPr lang="en-US" sz="1600" dirty="0" smtClean="0">
                <a:solidFill>
                  <a:srgbClr val="990000"/>
                </a:solidFill>
              </a:rPr>
              <a:t>-- Comment</a:t>
            </a:r>
            <a:endParaRPr lang="en-GB" sz="1600" dirty="0" smtClean="0">
              <a:solidFill>
                <a:srgbClr val="990000"/>
              </a:solidFill>
            </a:endParaRPr>
          </a:p>
          <a:p>
            <a:pPr marL="339725" indent="-339725" defTabSz="360000">
              <a:buFont typeface="Wingdings" charset="2"/>
              <a:buNone/>
            </a:pPr>
            <a:r>
              <a:rPr lang="en-GB" sz="1600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sz="1600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3213296" y="1983985"/>
            <a:ext cx="2305051" cy="257175"/>
          </a:xfrm>
          <a:prstGeom prst="wedgeRectCallout">
            <a:avLst>
              <a:gd name="adj1" fmla="val -19669"/>
              <a:gd name="adj2" fmla="val -12268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6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formal </a:t>
            </a:r>
            <a:r>
              <a:rPr lang="de-CH" sz="16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argument</a:t>
            </a:r>
            <a:r>
              <a:rPr lang="de-CH" sz="16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type</a:t>
            </a:r>
            <a:endParaRPr lang="de-CH" sz="1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1847849" y="2695575"/>
            <a:ext cx="1971676" cy="257175"/>
          </a:xfrm>
          <a:prstGeom prst="wedgeRectCallout">
            <a:avLst>
              <a:gd name="adj1" fmla="val -43636"/>
              <a:gd name="adj2" fmla="val -1041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600" dirty="0" smtClean="0">
                <a:solidFill>
                  <a:srgbClr val="333399"/>
                </a:solidFill>
              </a:rPr>
              <a:t>l</a:t>
            </a:r>
            <a:r>
              <a:rPr lang="de-CH" sz="16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ocal variable type</a:t>
            </a:r>
            <a:endParaRPr lang="de-CH" sz="1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2800349" y="5581650"/>
            <a:ext cx="1200151" cy="257175"/>
          </a:xfrm>
          <a:prstGeom prst="wedgeRectCallout">
            <a:avLst>
              <a:gd name="adj1" fmla="val -62527"/>
              <a:gd name="adj2" fmla="val -1157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600" dirty="0" smtClean="0">
                <a:solidFill>
                  <a:srgbClr val="333399"/>
                </a:solidFill>
              </a:rPr>
              <a:t>return type</a:t>
            </a:r>
            <a:endParaRPr lang="de-CH" sz="1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562474" y="3867150"/>
            <a:ext cx="1200151" cy="257175"/>
          </a:xfrm>
          <a:prstGeom prst="wedgeRectCallout">
            <a:avLst>
              <a:gd name="adj1" fmla="val -62527"/>
              <a:gd name="adj2" fmla="val -1157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600" dirty="0" smtClean="0">
                <a:solidFill>
                  <a:srgbClr val="333399"/>
                </a:solidFill>
              </a:rPr>
              <a:t>return type</a:t>
            </a:r>
            <a:endParaRPr lang="de-CH" sz="1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Find the classes / objects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game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err="1" smtClean="0"/>
              <a:t>map_name</a:t>
            </a:r>
            <a:r>
              <a:rPr lang="en-US" sz="2000" i="1" dirty="0" smtClean="0"/>
              <a:t>: string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-- Name of the map to be loaded for the game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err="1" smtClean="0"/>
              <a:t>last_player</a:t>
            </a:r>
            <a:r>
              <a:rPr lang="en-US" sz="2000" i="1" dirty="0" smtClean="0"/>
              <a:t>: player 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-- Last player that moved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players: </a:t>
            </a:r>
            <a:r>
              <a:rPr lang="en-US" sz="2000" i="1" dirty="0" err="1" smtClean="0"/>
              <a:t>player_list</a:t>
            </a:r>
            <a:endParaRPr lang="en-US" sz="2000" i="1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-- List of players in this game.</a:t>
            </a:r>
          </a:p>
          <a:p>
            <a:pPr defTabSz="360000">
              <a:spcBef>
                <a:spcPts val="0"/>
              </a:spcBef>
            </a:pPr>
            <a:endParaRPr lang="en-US" sz="2000" i="1" dirty="0" smtClean="0"/>
          </a:p>
          <a:p>
            <a:pPr defTabSz="360000">
              <a:spcBef>
                <a:spcPts val="0"/>
              </a:spcBef>
            </a:pPr>
            <a:r>
              <a:rPr lang="en-US" sz="2000" i="1" dirty="0" smtClean="0"/>
              <a:t>...</a:t>
            </a:r>
          </a:p>
          <a:p>
            <a:pPr defTabSz="360000">
              <a:spcBef>
                <a:spcPts val="0"/>
              </a:spcBef>
            </a:pPr>
            <a:endParaRPr lang="de-CH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Find the classes / objects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 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err="1" smtClean="0"/>
              <a:t>is_occupied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a_location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traffic_place</a:t>
            </a:r>
            <a:r>
              <a:rPr lang="en-US" sz="2000" i="1" dirty="0" smtClean="0"/>
              <a:t>): boolean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Check if `</a:t>
            </a:r>
            <a:r>
              <a:rPr lang="en-US" sz="2000" dirty="0" err="1" smtClean="0">
                <a:solidFill>
                  <a:srgbClr val="990000"/>
                </a:solidFill>
              </a:rPr>
              <a:t>a_location</a:t>
            </a:r>
            <a:r>
              <a:rPr lang="en-US" sz="2000" dirty="0" smtClean="0">
                <a:solidFill>
                  <a:srgbClr val="990000"/>
                </a:solidFill>
              </a:rPr>
              <a:t>' is occupied.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require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i="1" dirty="0" err="1" smtClean="0"/>
              <a:t>a_location_exists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a_location</a:t>
            </a:r>
            <a:r>
              <a:rPr lang="en-US" sz="2000" i="1" dirty="0" smtClean="0"/>
              <a:t> /= </a:t>
            </a:r>
            <a:r>
              <a:rPr lang="en-US" sz="2000" b="1" dirty="0" smtClean="0">
                <a:solidFill>
                  <a:srgbClr val="000099"/>
                </a:solidFill>
              </a:rPr>
              <a:t>Void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local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i="1" dirty="0" err="1" smtClean="0"/>
              <a:t>old_cursor</a:t>
            </a:r>
            <a:r>
              <a:rPr lang="en-US" sz="2000" i="1" dirty="0" smtClean="0"/>
              <a:t>: cursor</a:t>
            </a:r>
            <a:r>
              <a:rPr lang="en-US" sz="2000" dirty="0" smtClean="0"/>
              <a:t>		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  <a:r>
              <a:rPr lang="en-US" sz="2000" i="1" dirty="0" smtClean="0"/>
              <a:t> :=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False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Remember old cursor position.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i="1" dirty="0" err="1" smtClean="0"/>
              <a:t>old_cursor</a:t>
            </a:r>
            <a:r>
              <a:rPr lang="en-US" sz="2000" i="1" dirty="0" smtClean="0"/>
              <a:t> := </a:t>
            </a:r>
            <a:r>
              <a:rPr lang="en-US" sz="2000" i="1" dirty="0" err="1" smtClean="0"/>
              <a:t>players.cursor</a:t>
            </a:r>
            <a:r>
              <a:rPr lang="en-US" sz="2000" dirty="0" smtClean="0"/>
              <a:t>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</a:p>
          <a:p>
            <a:pPr defTabSz="360000">
              <a:spcBef>
                <a:spcPts val="0"/>
              </a:spcBef>
            </a:pPr>
            <a:r>
              <a:rPr lang="en-US" sz="2000" i="1" dirty="0" smtClean="0"/>
              <a:t>                 ...</a:t>
            </a:r>
            <a:r>
              <a:rPr lang="en-US" sz="2000" dirty="0" smtClean="0"/>
              <a:t>	</a:t>
            </a:r>
          </a:p>
          <a:p>
            <a:pPr defTabSz="360000">
              <a:spcBef>
                <a:spcPts val="0"/>
              </a:spcBef>
            </a:pPr>
            <a:endParaRPr lang="de-CH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1296</Words>
  <Application>Microsoft Office PowerPoint</Application>
  <PresentationFormat>On-screen Show (4:3)</PresentationFormat>
  <Paragraphs>358</Paragraphs>
  <Slides>26</Slides>
  <Notes>13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Static view</vt:lpstr>
      <vt:lpstr>Dynamic view</vt:lpstr>
      <vt:lpstr>Static view vs. dynamic view</vt:lpstr>
      <vt:lpstr>Declaring the type of an object</vt:lpstr>
      <vt:lpstr>Declaring the type of an object</vt:lpstr>
      <vt:lpstr>Exercise: Find the classes / objects</vt:lpstr>
      <vt:lpstr>Exercise: Find the classes / objects</vt:lpstr>
      <vt:lpstr>Exercise: Find the classes / objects</vt:lpstr>
      <vt:lpstr>Who are Adam and Eve?</vt:lpstr>
      <vt:lpstr>Acrobat game</vt:lpstr>
      <vt:lpstr>You are an acrobat</vt:lpstr>
      <vt:lpstr>You are an ACROBAT</vt:lpstr>
      <vt:lpstr>You are an acrobat with a buddy</vt:lpstr>
      <vt:lpstr>You are an ACROBAT_WITH_BUDDY</vt:lpstr>
      <vt:lpstr>You are an author</vt:lpstr>
      <vt:lpstr>You are an AUTHOR </vt:lpstr>
      <vt:lpstr>You are a curmudgeon</vt:lpstr>
      <vt:lpstr>You are a CURMUDGEON</vt:lpstr>
      <vt:lpstr>I am the root object</vt:lpstr>
      <vt:lpstr>I am a DIRECTOR</vt:lpstr>
      <vt:lpstr>Let’s play</vt:lpstr>
      <vt:lpstr>I am the root object</vt:lpstr>
      <vt:lpstr>Concepts seen</vt:lpstr>
      <vt:lpstr>Concepts seen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Julian</cp:lastModifiedBy>
  <cp:revision>2282</cp:revision>
  <dcterms:created xsi:type="dcterms:W3CDTF">2010-10-11T14:26:04Z</dcterms:created>
  <dcterms:modified xsi:type="dcterms:W3CDTF">2011-09-26T08:54:49Z</dcterms:modified>
</cp:coreProperties>
</file>