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p:sldMasterIdLst>
    <p:sldMasterId id="2147483654" r:id="rId1"/>
    <p:sldMasterId id="2147483653" r:id="rId2"/>
    <p:sldMasterId id="2147483810" r:id="rId3"/>
  </p:sldMasterIdLst>
  <p:notesMasterIdLst>
    <p:notesMasterId r:id="rId43"/>
  </p:notesMasterIdLst>
  <p:handoutMasterIdLst>
    <p:handoutMasterId r:id="rId44"/>
  </p:handoutMasterIdLst>
  <p:sldIdLst>
    <p:sldId id="600" r:id="rId4"/>
    <p:sldId id="646" r:id="rId5"/>
    <p:sldId id="679" r:id="rId6"/>
    <p:sldId id="647" r:id="rId7"/>
    <p:sldId id="648" r:id="rId8"/>
    <p:sldId id="650" r:id="rId9"/>
    <p:sldId id="649" r:id="rId10"/>
    <p:sldId id="651" r:id="rId11"/>
    <p:sldId id="680" r:id="rId12"/>
    <p:sldId id="652" r:id="rId13"/>
    <p:sldId id="681" r:id="rId14"/>
    <p:sldId id="653" r:id="rId15"/>
    <p:sldId id="682" r:id="rId16"/>
    <p:sldId id="654" r:id="rId17"/>
    <p:sldId id="655" r:id="rId18"/>
    <p:sldId id="656" r:id="rId19"/>
    <p:sldId id="658" r:id="rId20"/>
    <p:sldId id="686" r:id="rId21"/>
    <p:sldId id="685" r:id="rId22"/>
    <p:sldId id="660" r:id="rId23"/>
    <p:sldId id="661" r:id="rId24"/>
    <p:sldId id="683" r:id="rId25"/>
    <p:sldId id="684" r:id="rId26"/>
    <p:sldId id="662" r:id="rId27"/>
    <p:sldId id="663" r:id="rId28"/>
    <p:sldId id="664" r:id="rId29"/>
    <p:sldId id="665" r:id="rId30"/>
    <p:sldId id="666" r:id="rId31"/>
    <p:sldId id="667" r:id="rId32"/>
    <p:sldId id="668" r:id="rId33"/>
    <p:sldId id="669" r:id="rId34"/>
    <p:sldId id="670" r:id="rId35"/>
    <p:sldId id="671" r:id="rId36"/>
    <p:sldId id="673" r:id="rId37"/>
    <p:sldId id="674" r:id="rId38"/>
    <p:sldId id="675" r:id="rId39"/>
    <p:sldId id="677" r:id="rId40"/>
    <p:sldId id="678" r:id="rId41"/>
    <p:sldId id="687" r:id="rId42"/>
  </p:sldIdLst>
  <p:sldSz cx="9144000" cy="6858000" type="screen4x3"/>
  <p:notesSz cx="7315200" cy="9601200"/>
  <p:custDataLst>
    <p:tags r:id="rId46"/>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3" clrIdx="0"/>
  <p:cmAuthor id="1" name="Till G. Bay" initials="TG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3333FF"/>
    <a:srgbClr val="333399"/>
    <a:srgbClr val="990000"/>
    <a:srgbClr val="006699"/>
    <a:srgbClr val="000099"/>
    <a:srgbClr val="92D050"/>
    <a:srgbClr val="FFCC99"/>
    <a:srgbClr val="FFCC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4" autoAdjust="0"/>
    <p:restoredTop sz="68945" autoAdjust="0"/>
  </p:normalViewPr>
  <p:slideViewPr>
    <p:cSldViewPr snapToGrid="0">
      <p:cViewPr varScale="1">
        <p:scale>
          <a:sx n="91" d="100"/>
          <a:sy n="91" d="100"/>
        </p:scale>
        <p:origin x="-159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a:t>
            </a:fld>
            <a:endParaRPr lang="en-US"/>
          </a:p>
        </p:txBody>
      </p:sp>
    </p:spTree>
    <p:extLst>
      <p:ext uri="{BB962C8B-B14F-4D97-AF65-F5344CB8AC3E}">
        <p14:creationId xmlns:p14="http://schemas.microsoft.com/office/powerpoint/2010/main" val="4217427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a:t>
            </a:fld>
            <a:endParaRPr lang="en-US"/>
          </a:p>
        </p:txBody>
      </p:sp>
    </p:spTree>
    <p:extLst>
      <p:ext uri="{BB962C8B-B14F-4D97-AF65-F5344CB8AC3E}">
        <p14:creationId xmlns:p14="http://schemas.microsoft.com/office/powerpoint/2010/main" val="30348114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ask students for examples of different</a:t>
            </a:r>
            <a:r>
              <a:rPr lang="en-US" baseline="0" dirty="0" smtClean="0"/>
              <a:t> kinds of formulae.</a:t>
            </a:r>
          </a:p>
          <a:p>
            <a:r>
              <a:rPr lang="en-US" baseline="0" dirty="0" smtClean="0"/>
              <a:t>A proposition is a</a:t>
            </a:r>
            <a:r>
              <a:rPr lang="en-US" dirty="0" smtClean="0"/>
              <a:t> </a:t>
            </a:r>
            <a:r>
              <a:rPr lang="en-US" i="1" dirty="0" smtClean="0"/>
              <a:t>statement</a:t>
            </a:r>
            <a:r>
              <a:rPr lang="en-US" dirty="0" smtClean="0"/>
              <a:t>  (not a question or a command) that affirms or denies something,</a:t>
            </a:r>
            <a:r>
              <a:rPr lang="en-US" baseline="0" dirty="0" smtClean="0"/>
              <a:t> i.e. we can tell either it is “True” or “False”. Logic studies general forms of reasoning, which forms are valid and which are not.</a:t>
            </a:r>
            <a:endParaRPr lang="de-CH"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AB1CD2AE-44B9-416C-AB7E-A3DCE64B38B4}" type="slidenum">
              <a:rPr lang="en-GB"/>
              <a:pPr/>
              <a:t>14</a:t>
            </a:fld>
            <a:endParaRPr lang="en-GB"/>
          </a:p>
        </p:txBody>
      </p:sp>
      <p:sp>
        <p:nvSpPr>
          <p:cNvPr id="10752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4C381737-3E5B-4C87-B7DC-430B37077D38}" type="slidenum">
              <a:rPr lang="en-GB" sz="1300">
                <a:solidFill>
                  <a:schemeClr val="tx1"/>
                </a:solidFill>
              </a:rPr>
              <a:pPr algn="r" defTabSz="966788">
                <a:lnSpc>
                  <a:spcPct val="100000"/>
                </a:lnSpc>
                <a:buClrTx/>
                <a:buSzTx/>
                <a:buFontTx/>
                <a:buNone/>
              </a:pPr>
              <a:t>14</a:t>
            </a:fld>
            <a:endParaRPr lang="en-GB" sz="1300">
              <a:solidFill>
                <a:schemeClr val="tx1"/>
              </a:solidFill>
            </a:endParaRPr>
          </a:p>
        </p:txBody>
      </p:sp>
      <p:sp>
        <p:nvSpPr>
          <p:cNvPr id="107523" name="Rectangle 1"/>
          <p:cNvSpPr>
            <a:spLocks noGrp="1" noRot="1" noChangeAspect="1" noChangeArrowheads="1" noTextEdit="1"/>
          </p:cNvSpPr>
          <p:nvPr>
            <p:ph type="sldImg"/>
          </p:nvPr>
        </p:nvSpPr>
        <p:spPr>
          <a:xfrm>
            <a:off x="1257300" y="720725"/>
            <a:ext cx="4800600" cy="3600450"/>
          </a:xfrm>
          <a:ln/>
        </p:spPr>
      </p:sp>
      <p:sp>
        <p:nvSpPr>
          <p:cNvPr id="107524"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A1C9218E-EEE4-43BC-A5C8-D28D4E3756E0}" type="slidenum">
              <a:rPr lang="en-GB"/>
              <a:pPr/>
              <a:t>15</a:t>
            </a:fld>
            <a:endParaRPr lang="en-GB"/>
          </a:p>
        </p:txBody>
      </p:sp>
      <p:sp>
        <p:nvSpPr>
          <p:cNvPr id="10547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5D405DFB-382B-4C92-8F4C-6898BDC6440E}" type="slidenum">
              <a:rPr lang="en-GB" sz="1300">
                <a:solidFill>
                  <a:schemeClr val="tx1"/>
                </a:solidFill>
              </a:rPr>
              <a:pPr algn="r" defTabSz="966788">
                <a:lnSpc>
                  <a:spcPct val="100000"/>
                </a:lnSpc>
                <a:buClrTx/>
                <a:buSzTx/>
                <a:buFontTx/>
                <a:buNone/>
              </a:pPr>
              <a:t>15</a:t>
            </a:fld>
            <a:endParaRPr lang="en-GB" sz="1300">
              <a:solidFill>
                <a:schemeClr val="tx1"/>
              </a:solidFill>
            </a:endParaRPr>
          </a:p>
        </p:txBody>
      </p:sp>
      <p:sp>
        <p:nvSpPr>
          <p:cNvPr id="105475" name="Rectangle 1"/>
          <p:cNvSpPr>
            <a:spLocks noGrp="1" noRot="1" noChangeAspect="1" noChangeArrowheads="1" noTextEdit="1"/>
          </p:cNvSpPr>
          <p:nvPr>
            <p:ph type="sldImg"/>
          </p:nvPr>
        </p:nvSpPr>
        <p:spPr>
          <a:xfrm>
            <a:off x="1257300" y="720725"/>
            <a:ext cx="4800600" cy="3600450"/>
          </a:xfrm>
          <a:ln/>
        </p:spPr>
      </p:sp>
      <p:sp>
        <p:nvSpPr>
          <p:cNvPr id="105476"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22E2C597-9926-4614-80BA-1967F49D0C73}" type="slidenum">
              <a:rPr lang="en-GB"/>
              <a:pPr/>
              <a:t>16</a:t>
            </a:fld>
            <a:endParaRPr lang="en-GB"/>
          </a:p>
        </p:txBody>
      </p:sp>
      <p:sp>
        <p:nvSpPr>
          <p:cNvPr id="11161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63884843-3A9E-4E50-BD84-642007F7B85E}" type="slidenum">
              <a:rPr lang="en-GB" sz="1300">
                <a:solidFill>
                  <a:schemeClr val="tx1"/>
                </a:solidFill>
              </a:rPr>
              <a:pPr algn="r" defTabSz="966788">
                <a:lnSpc>
                  <a:spcPct val="100000"/>
                </a:lnSpc>
                <a:buClrTx/>
                <a:buSzTx/>
                <a:buFontTx/>
                <a:buNone/>
              </a:pPr>
              <a:t>16</a:t>
            </a:fld>
            <a:endParaRPr lang="en-GB" sz="1300">
              <a:solidFill>
                <a:schemeClr val="tx1"/>
              </a:solidFill>
            </a:endParaRPr>
          </a:p>
        </p:txBody>
      </p:sp>
      <p:sp>
        <p:nvSpPr>
          <p:cNvPr id="111619" name="Rectangle 2"/>
          <p:cNvSpPr>
            <a:spLocks noGrp="1" noRot="1" noChangeAspect="1" noChangeArrowheads="1" noTextEdit="1"/>
          </p:cNvSpPr>
          <p:nvPr>
            <p:ph type="sldImg"/>
          </p:nvPr>
        </p:nvSpPr>
        <p:spPr>
          <a:xfrm>
            <a:off x="1257300" y="720725"/>
            <a:ext cx="4800600" cy="3600450"/>
          </a:xfrm>
          <a:ln/>
        </p:spPr>
      </p:sp>
      <p:sp>
        <p:nvSpPr>
          <p:cNvPr id="111620"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70866D90-7116-4E19-A12F-336C32ECA28E}" type="slidenum">
              <a:rPr lang="en-GB"/>
              <a:pPr/>
              <a:t>17</a:t>
            </a:fld>
            <a:endParaRPr lang="en-GB"/>
          </a:p>
        </p:txBody>
      </p:sp>
      <p:sp>
        <p:nvSpPr>
          <p:cNvPr id="11776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483DAF2C-B3FE-424F-88D8-FF6C2166E4E8}" type="slidenum">
              <a:rPr lang="en-GB" sz="1300">
                <a:solidFill>
                  <a:schemeClr val="tx1"/>
                </a:solidFill>
              </a:rPr>
              <a:pPr algn="r" defTabSz="966788">
                <a:lnSpc>
                  <a:spcPct val="100000"/>
                </a:lnSpc>
                <a:buClrTx/>
                <a:buSzTx/>
                <a:buFontTx/>
                <a:buNone/>
              </a:pPr>
              <a:t>17</a:t>
            </a:fld>
            <a:endParaRPr lang="en-GB" sz="1300">
              <a:solidFill>
                <a:schemeClr val="tx1"/>
              </a:solidFill>
            </a:endParaRPr>
          </a:p>
        </p:txBody>
      </p:sp>
      <p:sp>
        <p:nvSpPr>
          <p:cNvPr id="117763" name="Rectangle 2"/>
          <p:cNvSpPr>
            <a:spLocks noGrp="1" noRot="1" noChangeAspect="1" noChangeArrowheads="1" noTextEdit="1"/>
          </p:cNvSpPr>
          <p:nvPr>
            <p:ph type="sldImg"/>
          </p:nvPr>
        </p:nvSpPr>
        <p:spPr>
          <a:xfrm>
            <a:off x="1257300" y="720725"/>
            <a:ext cx="4800600" cy="3600450"/>
          </a:xfrm>
          <a:ln/>
        </p:spPr>
      </p:sp>
      <p:sp>
        <p:nvSpPr>
          <p:cNvPr id="117764"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7DC18A46-102C-4ABA-9977-DB3B6DCAA6D5}" type="slidenum">
              <a:rPr lang="en-GB"/>
              <a:pPr/>
              <a:t>19</a:t>
            </a:fld>
            <a:endParaRPr lang="en-GB"/>
          </a:p>
        </p:txBody>
      </p:sp>
      <p:sp>
        <p:nvSpPr>
          <p:cNvPr id="12185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A1291047-A2F3-4F06-ADC5-67D1F28C2AB3}" type="slidenum">
              <a:rPr lang="en-GB" sz="1300">
                <a:solidFill>
                  <a:schemeClr val="tx1"/>
                </a:solidFill>
              </a:rPr>
              <a:pPr algn="r" defTabSz="966788">
                <a:lnSpc>
                  <a:spcPct val="100000"/>
                </a:lnSpc>
                <a:buClrTx/>
                <a:buSzTx/>
                <a:buFontTx/>
                <a:buNone/>
              </a:pPr>
              <a:t>19</a:t>
            </a:fld>
            <a:endParaRPr lang="en-GB" sz="1300">
              <a:solidFill>
                <a:schemeClr val="tx1"/>
              </a:solidFill>
            </a:endParaRPr>
          </a:p>
        </p:txBody>
      </p:sp>
      <p:sp>
        <p:nvSpPr>
          <p:cNvPr id="121859" name="Rectangle 1"/>
          <p:cNvSpPr>
            <a:spLocks noGrp="1" noRot="1" noChangeAspect="1" noChangeArrowheads="1" noTextEdit="1"/>
          </p:cNvSpPr>
          <p:nvPr>
            <p:ph type="sldImg"/>
          </p:nvPr>
        </p:nvSpPr>
        <p:spPr>
          <a:xfrm>
            <a:off x="1257300" y="720725"/>
            <a:ext cx="4800600" cy="3600450"/>
          </a:xfrm>
          <a:ln/>
        </p:spPr>
      </p:sp>
      <p:sp>
        <p:nvSpPr>
          <p:cNvPr id="121860"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BE932F37-D5A3-43FE-80F9-FC20334AEBF0}" type="slidenum">
              <a:rPr lang="en-GB"/>
              <a:pPr/>
              <a:t>20</a:t>
            </a:fld>
            <a:endParaRPr lang="en-GB"/>
          </a:p>
        </p:txBody>
      </p:sp>
      <p:sp>
        <p:nvSpPr>
          <p:cNvPr id="12390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8D132058-A182-42B9-AF2F-2C050D34CDB6}" type="slidenum">
              <a:rPr lang="en-GB" sz="1300">
                <a:solidFill>
                  <a:schemeClr val="tx1"/>
                </a:solidFill>
              </a:rPr>
              <a:pPr algn="r" defTabSz="966788">
                <a:lnSpc>
                  <a:spcPct val="100000"/>
                </a:lnSpc>
                <a:buClrTx/>
                <a:buSzTx/>
                <a:buFontTx/>
                <a:buNone/>
              </a:pPr>
              <a:t>20</a:t>
            </a:fld>
            <a:endParaRPr lang="en-GB" sz="1300">
              <a:solidFill>
                <a:schemeClr val="tx1"/>
              </a:solidFill>
            </a:endParaRPr>
          </a:p>
        </p:txBody>
      </p:sp>
      <p:sp>
        <p:nvSpPr>
          <p:cNvPr id="123907" name="Rectangle 1"/>
          <p:cNvSpPr>
            <a:spLocks noGrp="1" noRot="1" noChangeAspect="1" noChangeArrowheads="1" noTextEdit="1"/>
          </p:cNvSpPr>
          <p:nvPr>
            <p:ph type="sldImg"/>
          </p:nvPr>
        </p:nvSpPr>
        <p:spPr>
          <a:xfrm>
            <a:off x="1257300" y="720725"/>
            <a:ext cx="4800600" cy="3600450"/>
          </a:xfrm>
          <a:ln/>
        </p:spPr>
      </p:sp>
      <p:sp>
        <p:nvSpPr>
          <p:cNvPr id="123908"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r>
              <a:rPr lang="en-US" noProof="0" dirty="0" smtClean="0"/>
              <a:t>Note: standard "^" in Eiffel actually returns a REAL, but we pretend that we are using a function power (n, m: NATURAL): NATURAL with an alias "^", which makes sense mathematically.</a:t>
            </a:r>
          </a:p>
          <a:p>
            <a:pPr defTabSz="914400"/>
            <a:endParaRPr lang="en-US" noProof="0" dirty="0" smtClean="0"/>
          </a:p>
          <a:p>
            <a:pPr defTabSz="914400"/>
            <a:r>
              <a:rPr lang="en-US" noProof="0" dirty="0" smtClean="0"/>
              <a:t>Preconditions are a bit tricky: </a:t>
            </a:r>
          </a:p>
          <a:p>
            <a:pPr defTabSz="914400"/>
            <a:r>
              <a:rPr lang="en-US" baseline="0" noProof="0" dirty="0" smtClean="0"/>
              <a:t> </a:t>
            </a:r>
            <a:r>
              <a:rPr lang="en-US" noProof="0" dirty="0" smtClean="0"/>
              <a:t>n &gt; 1 is needed so that there is always a solution. For example if n=1 and bound &gt;= 2 there would be no solution.</a:t>
            </a:r>
          </a:p>
          <a:p>
            <a:pPr defTabSz="914400"/>
            <a:r>
              <a:rPr lang="en-US" noProof="0" dirty="0" smtClean="0"/>
              <a:t> bound &gt; 1 is needed, because bound = 0 =&gt; Result = 0, so the postcondition "smallest" will underflow.</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C283944D-E2D4-4038-933D-6E32C8825296}" type="slidenum">
              <a:rPr lang="en-GB"/>
              <a:pPr/>
              <a:t>21</a:t>
            </a:fld>
            <a:endParaRPr lang="en-GB"/>
          </a:p>
        </p:txBody>
      </p:sp>
      <p:sp>
        <p:nvSpPr>
          <p:cNvPr id="12595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1A4C9D1E-6078-456F-A8D4-D1D24C7DE2FA}" type="slidenum">
              <a:rPr lang="en-GB" sz="1300">
                <a:solidFill>
                  <a:schemeClr val="tx1"/>
                </a:solidFill>
              </a:rPr>
              <a:pPr algn="r" defTabSz="966788">
                <a:lnSpc>
                  <a:spcPct val="100000"/>
                </a:lnSpc>
                <a:buClrTx/>
                <a:buSzTx/>
                <a:buFontTx/>
                <a:buNone/>
              </a:pPr>
              <a:t>21</a:t>
            </a:fld>
            <a:endParaRPr lang="en-GB" sz="1300">
              <a:solidFill>
                <a:schemeClr val="tx1"/>
              </a:solidFill>
            </a:endParaRPr>
          </a:p>
        </p:txBody>
      </p:sp>
      <p:sp>
        <p:nvSpPr>
          <p:cNvPr id="125955" name="Rectangle 2"/>
          <p:cNvSpPr>
            <a:spLocks noGrp="1" noRot="1" noChangeAspect="1" noChangeArrowheads="1" noTextEdit="1"/>
          </p:cNvSpPr>
          <p:nvPr>
            <p:ph type="sldImg"/>
          </p:nvPr>
        </p:nvSpPr>
        <p:spPr>
          <a:xfrm>
            <a:off x="1257300" y="720725"/>
            <a:ext cx="4800600" cy="3600450"/>
          </a:xfrm>
          <a:ln/>
        </p:spPr>
      </p:sp>
      <p:sp>
        <p:nvSpPr>
          <p:cNvPr id="125956"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CH"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24372FE-C46E-4811-9719-03709D8D4591}" type="slidenum">
              <a:rPr lang="en-GB" smtClean="0"/>
              <a:pPr/>
              <a:t>24</a:t>
            </a:fld>
            <a:endParaRPr lang="en-GB" smtClean="0"/>
          </a:p>
        </p:txBody>
      </p:sp>
      <p:sp>
        <p:nvSpPr>
          <p:cNvPr id="23555" name="Rectangle 1"/>
          <p:cNvSpPr>
            <a:spLocks noGrp="1" noRot="1" noChangeAspect="1" noChangeArrowheads="1" noTextEdit="1"/>
          </p:cNvSpPr>
          <p:nvPr>
            <p:ph type="sldImg"/>
          </p:nvPr>
        </p:nvSpPr>
        <p:spPr>
          <a:solidFill>
            <a:srgbClr val="FFFFFF"/>
          </a:solidFill>
          <a:ln/>
        </p:spPr>
      </p:sp>
      <p:sp>
        <p:nvSpPr>
          <p:cNvPr id="23556"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400"/>
            <a:r>
              <a:rPr lang="en-US" noProof="0" dirty="0" smtClean="0"/>
              <a:t>Emphasize</a:t>
            </a:r>
            <a:r>
              <a:rPr lang="en-US" dirty="0" smtClean="0"/>
              <a:t> that since any propositional formula involves</a:t>
            </a:r>
            <a:r>
              <a:rPr lang="en-US" baseline="0" dirty="0" smtClean="0"/>
              <a:t> finite number of variables and each variable has a finite small domain (True/False), we can easily define the semantics of such a formula by just enumerating its values for any possible combination of variable values. Such enumeration is also called a truth table. This also makes easy to reason about propositional formulae, in particular prove that a formula is </a:t>
            </a:r>
            <a:r>
              <a:rPr lang="en-US" baseline="0" dirty="0" err="1" smtClean="0"/>
              <a:t>satisfiable</a:t>
            </a:r>
            <a:r>
              <a:rPr lang="en-US" baseline="0" dirty="0" smtClean="0"/>
              <a:t>/contradiction/tautology. For this we just need to construct the truth table, which will explicitly show us, whether there are any assignments for which the formula is True or False.</a:t>
            </a:r>
          </a:p>
          <a:p>
            <a:pPr defTabSz="914400"/>
            <a:r>
              <a:rPr lang="en-US" baseline="0" dirty="0" smtClean="0"/>
              <a:t>To disprove equivalence we don’t need the entire table, but just need one example truth assignment under which the formulae have different value. The same approach will work for predicate calculus. However to prove equivalence we would need the whole table and the same approach would not work for predicate calculus (if the variable domain are infinite). </a:t>
            </a:r>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1A621E6-B160-4599-AB8E-4ED1483B3E54}" type="slidenum">
              <a:rPr lang="en-GB" smtClean="0"/>
              <a:pPr/>
              <a:t>25</a:t>
            </a:fld>
            <a:endParaRPr lang="en-GB" smtClean="0"/>
          </a:p>
        </p:txBody>
      </p:sp>
      <p:sp>
        <p:nvSpPr>
          <p:cNvPr id="24579" name="Rectangle 1"/>
          <p:cNvSpPr>
            <a:spLocks noGrp="1" noRot="1" noChangeAspect="1" noChangeArrowheads="1" noTextEdit="1"/>
          </p:cNvSpPr>
          <p:nvPr>
            <p:ph type="sldImg"/>
          </p:nvPr>
        </p:nvSpPr>
        <p:spPr>
          <a:solidFill>
            <a:srgbClr val="FFFFFF"/>
          </a:solidFill>
          <a:ln/>
        </p:spPr>
      </p:sp>
      <p:sp>
        <p:nvSpPr>
          <p:cNvPr id="24580"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D362D45-38CD-48AE-95EB-7EFE440AD805}" type="slidenum">
              <a:rPr lang="en-GB" smtClean="0"/>
              <a:pPr/>
              <a:t>26</a:t>
            </a:fld>
            <a:endParaRPr lang="en-GB" smtClean="0"/>
          </a:p>
        </p:txBody>
      </p:sp>
      <p:sp>
        <p:nvSpPr>
          <p:cNvPr id="25603" name="Rectangle 1"/>
          <p:cNvSpPr>
            <a:spLocks noGrp="1" noRot="1" noChangeAspect="1" noChangeArrowheads="1" noTextEdit="1"/>
          </p:cNvSpPr>
          <p:nvPr>
            <p:ph type="sldImg"/>
          </p:nvPr>
        </p:nvSpPr>
        <p:spPr>
          <a:solidFill>
            <a:srgbClr val="FFFFFF"/>
          </a:solidFill>
          <a:ln/>
        </p:spPr>
      </p:sp>
      <p:sp>
        <p:nvSpPr>
          <p:cNvPr id="25604"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68B438F-E4F8-414C-9B97-2CF52A71790A}" type="slidenum">
              <a:rPr lang="en-GB" smtClean="0"/>
              <a:pPr/>
              <a:t>27</a:t>
            </a:fld>
            <a:endParaRPr lang="en-GB" smtClean="0"/>
          </a:p>
        </p:txBody>
      </p:sp>
      <p:sp>
        <p:nvSpPr>
          <p:cNvPr id="26627" name="Rectangle 1"/>
          <p:cNvSpPr>
            <a:spLocks noGrp="1" noRot="1" noChangeAspect="1" noChangeArrowheads="1" noTextEdit="1"/>
          </p:cNvSpPr>
          <p:nvPr>
            <p:ph type="sldImg"/>
          </p:nvPr>
        </p:nvSpPr>
        <p:spPr>
          <a:solidFill>
            <a:srgbClr val="FFFFFF"/>
          </a:solidFill>
          <a:ln/>
        </p:spPr>
      </p:sp>
      <p:sp>
        <p:nvSpPr>
          <p:cNvPr id="26628"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E91D6F2-15D9-4713-A9D0-322965CFD528}" type="slidenum">
              <a:rPr lang="en-GB" smtClean="0"/>
              <a:pPr/>
              <a:t>28</a:t>
            </a:fld>
            <a:endParaRPr lang="en-GB" smtClean="0"/>
          </a:p>
        </p:txBody>
      </p:sp>
      <p:sp>
        <p:nvSpPr>
          <p:cNvPr id="27651" name="Rectangle 1"/>
          <p:cNvSpPr>
            <a:spLocks noGrp="1" noRot="1" noChangeAspect="1" noChangeArrowheads="1" noTextEdit="1"/>
          </p:cNvSpPr>
          <p:nvPr>
            <p:ph type="sldImg"/>
          </p:nvPr>
        </p:nvSpPr>
        <p:spPr>
          <a:solidFill>
            <a:srgbClr val="FFFFFF"/>
          </a:solidFill>
          <a:ln/>
        </p:spPr>
      </p:sp>
      <p:sp>
        <p:nvSpPr>
          <p:cNvPr id="27652"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9438B71-CD02-4B58-A28E-8EACA47EA84A}" type="slidenum">
              <a:rPr lang="en-GB" smtClean="0"/>
              <a:pPr/>
              <a:t>30</a:t>
            </a:fld>
            <a:endParaRPr lang="en-GB" smtClean="0"/>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5789718-947B-48EA-8A88-9A1E40C392C8}" type="slidenum">
              <a:rPr lang="en-GB" smtClean="0"/>
              <a:pPr/>
              <a:t>31</a:t>
            </a:fld>
            <a:endParaRPr lang="en-GB" smtClean="0"/>
          </a:p>
        </p:txBody>
      </p:sp>
      <p:sp>
        <p:nvSpPr>
          <p:cNvPr id="29699" name="Rectangle 1"/>
          <p:cNvSpPr>
            <a:spLocks noGrp="1" noRot="1" noChangeAspect="1" noChangeArrowheads="1" noTextEdit="1"/>
          </p:cNvSpPr>
          <p:nvPr>
            <p:ph type="sldImg"/>
          </p:nvPr>
        </p:nvSpPr>
        <p:spPr>
          <a:solidFill>
            <a:srgbClr val="FFFFFF"/>
          </a:solidFill>
          <a:ln/>
        </p:spPr>
      </p:sp>
      <p:sp>
        <p:nvSpPr>
          <p:cNvPr id="29700"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FBDF28F-D872-47BF-A964-AA36FFDB1556}" type="slidenum">
              <a:rPr lang="en-GB" smtClean="0"/>
              <a:pPr/>
              <a:t>32</a:t>
            </a:fld>
            <a:endParaRPr lang="en-GB" smtClean="0"/>
          </a:p>
        </p:txBody>
      </p:sp>
      <p:sp>
        <p:nvSpPr>
          <p:cNvPr id="30723" name="Rectangle 1"/>
          <p:cNvSpPr>
            <a:spLocks noGrp="1" noRot="1" noChangeAspect="1" noChangeArrowheads="1" noTextEdit="1"/>
          </p:cNvSpPr>
          <p:nvPr>
            <p:ph type="sldImg"/>
          </p:nvPr>
        </p:nvSpPr>
        <p:spPr>
          <a:solidFill>
            <a:srgbClr val="FFFFFF"/>
          </a:solidFill>
          <a:ln/>
        </p:spPr>
      </p:sp>
      <p:sp>
        <p:nvSpPr>
          <p:cNvPr id="30724"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A46D3B1-015D-44E7-8161-156A79D3E357}" type="slidenum">
              <a:rPr lang="en-GB" smtClean="0"/>
              <a:pPr/>
              <a:t>33</a:t>
            </a:fld>
            <a:endParaRPr lang="en-GB" smtClean="0"/>
          </a:p>
        </p:txBody>
      </p:sp>
      <p:sp>
        <p:nvSpPr>
          <p:cNvPr id="31747" name="Rectangle 1"/>
          <p:cNvSpPr>
            <a:spLocks noGrp="1" noRot="1" noChangeAspect="1" noChangeArrowheads="1" noTextEdit="1"/>
          </p:cNvSpPr>
          <p:nvPr>
            <p:ph type="sldImg"/>
          </p:nvPr>
        </p:nvSpPr>
        <p:spPr>
          <a:solidFill>
            <a:srgbClr val="FFFFFF"/>
          </a:solidFill>
          <a:ln/>
        </p:spPr>
      </p:sp>
      <p:sp>
        <p:nvSpPr>
          <p:cNvPr id="31748"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54F08F5-7B5F-45B4-A9BA-975E70DD5629}" type="slidenum">
              <a:rPr lang="en-GB" smtClean="0"/>
              <a:pPr/>
              <a:t>35</a:t>
            </a:fld>
            <a:endParaRPr lang="en-GB" smtClean="0"/>
          </a:p>
        </p:txBody>
      </p:sp>
      <p:sp>
        <p:nvSpPr>
          <p:cNvPr id="33795" name="Rectangle 1"/>
          <p:cNvSpPr>
            <a:spLocks noGrp="1" noRot="1" noChangeAspect="1" noChangeArrowheads="1" noTextEdit="1"/>
          </p:cNvSpPr>
          <p:nvPr>
            <p:ph type="sldImg"/>
          </p:nvPr>
        </p:nvSpPr>
        <p:spPr>
          <a:solidFill>
            <a:srgbClr val="FFFFFF"/>
          </a:solidFill>
          <a:ln/>
        </p:spPr>
      </p:sp>
      <p:sp>
        <p:nvSpPr>
          <p:cNvPr id="33796"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671D93A-B833-4D99-A792-CF550524167D}" type="slidenum">
              <a:rPr lang="en-GB" smtClean="0"/>
              <a:pPr/>
              <a:t>36</a:t>
            </a:fld>
            <a:endParaRPr lang="en-GB" smtClean="0"/>
          </a:p>
        </p:txBody>
      </p:sp>
      <p:sp>
        <p:nvSpPr>
          <p:cNvPr id="34819" name="Rectangle 1"/>
          <p:cNvSpPr>
            <a:spLocks noGrp="1" noRot="1" noChangeAspect="1" noChangeArrowheads="1" noTextEdit="1"/>
          </p:cNvSpPr>
          <p:nvPr>
            <p:ph type="sldImg"/>
          </p:nvPr>
        </p:nvSpPr>
        <p:spPr>
          <a:solidFill>
            <a:srgbClr val="FFFFFF"/>
          </a:solidFill>
          <a:ln/>
        </p:spPr>
      </p:sp>
      <p:sp>
        <p:nvSpPr>
          <p:cNvPr id="34820"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7650C5B2-CE14-463C-BC3A-9891E58B5D3B}" type="slidenum">
              <a:rPr lang="en-GB"/>
              <a:pPr/>
              <a:t>6</a:t>
            </a:fld>
            <a:endParaRPr lang="en-GB"/>
          </a:p>
        </p:txBody>
      </p:sp>
      <p:sp>
        <p:nvSpPr>
          <p:cNvPr id="14336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10107FA6-D911-4673-94C6-047E1E11773F}" type="slidenum">
              <a:rPr lang="en-GB" sz="1300">
                <a:solidFill>
                  <a:schemeClr val="tx1"/>
                </a:solidFill>
              </a:rPr>
              <a:pPr algn="r" defTabSz="966788">
                <a:lnSpc>
                  <a:spcPct val="100000"/>
                </a:lnSpc>
                <a:buClrTx/>
                <a:buSzTx/>
                <a:buFontTx/>
                <a:buNone/>
              </a:pPr>
              <a:t>6</a:t>
            </a:fld>
            <a:endParaRPr lang="en-GB" sz="1300">
              <a:solidFill>
                <a:schemeClr val="tx1"/>
              </a:solidFill>
            </a:endParaRPr>
          </a:p>
        </p:txBody>
      </p:sp>
      <p:sp>
        <p:nvSpPr>
          <p:cNvPr id="143363" name="Rectangle 2"/>
          <p:cNvSpPr>
            <a:spLocks noGrp="1" noRot="1" noChangeAspect="1" noChangeArrowheads="1" noTextEdit="1"/>
          </p:cNvSpPr>
          <p:nvPr>
            <p:ph type="sldImg"/>
          </p:nvPr>
        </p:nvSpPr>
        <p:spPr>
          <a:xfrm>
            <a:off x="1257300" y="720725"/>
            <a:ext cx="4800600" cy="3600450"/>
          </a:xfrm>
          <a:ln/>
        </p:spPr>
      </p:sp>
      <p:sp>
        <p:nvSpPr>
          <p:cNvPr id="143364"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r>
              <a:rPr lang="en-US" noProof="0" dirty="0" smtClean="0"/>
              <a:t>You can ask how to prove these things.</a:t>
            </a:r>
            <a:endParaRPr lang="en-US" noProof="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 students that Teddy will be their best friend when they need help to solve some technical/programming problem. The one to ask first. What they should do is to try to explain the problem to Teddy</a:t>
            </a:r>
            <a:r>
              <a:rPr lang="en-US" baseline="0" dirty="0" smtClean="0"/>
              <a:t> (really, out loud).</a:t>
            </a:r>
          </a:p>
          <a:p>
            <a:r>
              <a:rPr lang="en-US" baseline="0" dirty="0" smtClean="0"/>
              <a:t>Then</a:t>
            </a:r>
            <a:r>
              <a:rPr lang="en-US" dirty="0" smtClean="0"/>
              <a:t> Teddy</a:t>
            </a:r>
            <a:r>
              <a:rPr lang="en-US" baseline="0" dirty="0" smtClean="0"/>
              <a:t> (hopefully) will provide an answer by directly communicating with your head…For strange that it may seem, it works many times (credits to Andreas Zeller and his book ‘Why programs fail’, page 152, for mentioning the idea. The idea itself is reported from Kernighan and Pike (1999) who mentioned a university center help desk asking students with mysterious bugs to first explain them to the teddy bear before asking to a help </a:t>
            </a:r>
            <a:r>
              <a:rPr lang="en-US" baseline="0" smtClean="0"/>
              <a:t>desk guy.   </a:t>
            </a:r>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39</a:t>
            </a:fld>
            <a:endParaRPr lang="en-US"/>
          </a:p>
        </p:txBody>
      </p:sp>
    </p:spTree>
    <p:extLst>
      <p:ext uri="{BB962C8B-B14F-4D97-AF65-F5344CB8AC3E}">
        <p14:creationId xmlns:p14="http://schemas.microsoft.com/office/powerpoint/2010/main" val="449920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65440FFF-F2F5-4EF4-AF66-50F20B747DD8}" type="slidenum">
              <a:rPr lang="en-GB"/>
              <a:pPr/>
              <a:t>7</a:t>
            </a:fld>
            <a:endParaRPr lang="en-GB"/>
          </a:p>
        </p:txBody>
      </p:sp>
      <p:sp>
        <p:nvSpPr>
          <p:cNvPr id="13414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4163A272-4FCE-41DD-A73B-8DE56CB1A058}" type="slidenum">
              <a:rPr lang="en-GB" sz="1300">
                <a:solidFill>
                  <a:schemeClr val="tx1"/>
                </a:solidFill>
              </a:rPr>
              <a:pPr algn="r" defTabSz="966788">
                <a:lnSpc>
                  <a:spcPct val="100000"/>
                </a:lnSpc>
                <a:buClrTx/>
                <a:buSzTx/>
                <a:buFontTx/>
                <a:buNone/>
              </a:pPr>
              <a:t>7</a:t>
            </a:fld>
            <a:endParaRPr lang="en-GB" sz="1300">
              <a:solidFill>
                <a:schemeClr val="tx1"/>
              </a:solidFill>
            </a:endParaRPr>
          </a:p>
        </p:txBody>
      </p:sp>
      <p:sp>
        <p:nvSpPr>
          <p:cNvPr id="134147" name="Rectangle 2"/>
          <p:cNvSpPr>
            <a:spLocks noGrp="1" noRot="1" noChangeAspect="1" noChangeArrowheads="1" noTextEdit="1"/>
          </p:cNvSpPr>
          <p:nvPr>
            <p:ph type="sldImg"/>
          </p:nvPr>
        </p:nvSpPr>
        <p:spPr>
          <a:xfrm>
            <a:off x="1257300" y="720725"/>
            <a:ext cx="4800600" cy="3600450"/>
          </a:xfrm>
          <a:ln/>
        </p:spPr>
      </p:sp>
      <p:sp>
        <p:nvSpPr>
          <p:cNvPr id="134148"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57D64009-4B5C-477C-B93B-A069F089A0BA}" type="slidenum">
              <a:rPr lang="en-GB"/>
              <a:pPr/>
              <a:t>8</a:t>
            </a:fld>
            <a:endParaRPr lang="en-GB"/>
          </a:p>
        </p:txBody>
      </p:sp>
      <p:sp>
        <p:nvSpPr>
          <p:cNvPr id="13824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912FB5A9-3A6A-47C3-8971-E3D495AE120B}" type="slidenum">
              <a:rPr lang="en-GB" sz="1300">
                <a:solidFill>
                  <a:schemeClr val="tx1"/>
                </a:solidFill>
              </a:rPr>
              <a:pPr algn="r" defTabSz="966788">
                <a:lnSpc>
                  <a:spcPct val="100000"/>
                </a:lnSpc>
                <a:buClrTx/>
                <a:buSzTx/>
                <a:buFontTx/>
                <a:buNone/>
              </a:pPr>
              <a:t>8</a:t>
            </a:fld>
            <a:endParaRPr lang="en-GB" sz="1300">
              <a:solidFill>
                <a:schemeClr val="tx1"/>
              </a:solidFill>
            </a:endParaRPr>
          </a:p>
        </p:txBody>
      </p:sp>
      <p:sp>
        <p:nvSpPr>
          <p:cNvPr id="138243" name="Rectangle 2"/>
          <p:cNvSpPr>
            <a:spLocks noGrp="1" noRot="1" noChangeAspect="1" noChangeArrowheads="1" noTextEdit="1"/>
          </p:cNvSpPr>
          <p:nvPr>
            <p:ph type="sldImg"/>
          </p:nvPr>
        </p:nvSpPr>
        <p:spPr>
          <a:xfrm>
            <a:off x="1257300" y="720725"/>
            <a:ext cx="4800600" cy="3600450"/>
          </a:xfrm>
          <a:ln/>
        </p:spPr>
      </p:sp>
      <p:sp>
        <p:nvSpPr>
          <p:cNvPr id="138244"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 can ask students for examples of different</a:t>
            </a:r>
            <a:r>
              <a:rPr lang="en-US" baseline="0" dirty="0" smtClean="0"/>
              <a:t> kinds of formulae.</a:t>
            </a:r>
            <a:endParaRPr lang="de-CH" dirty="0" smtClean="0"/>
          </a:p>
          <a:p>
            <a:endParaRPr lang="en-US" dirty="0" smtClean="0"/>
          </a:p>
          <a:p>
            <a:r>
              <a:rPr lang="en-US" dirty="0" smtClean="0"/>
              <a:t>You can ask, why we don’t need constants from</a:t>
            </a:r>
            <a:r>
              <a:rPr lang="en-US" baseline="0" dirty="0" smtClean="0"/>
              <a:t> domain of discourse. For advanced students you can also ask how to represent predicates without referring to True and False and why we actually don’t need them either.</a:t>
            </a:r>
            <a:endParaRPr lang="de-CH"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598427DD-DBDE-4C18-BB24-52C858F08373}" type="slidenum">
              <a:rPr lang="en-GB"/>
              <a:pPr/>
              <a:t>10</a:t>
            </a:fld>
            <a:endParaRPr lang="en-GB"/>
          </a:p>
        </p:txBody>
      </p:sp>
      <p:sp>
        <p:nvSpPr>
          <p:cNvPr id="140290"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56AF0985-D0B6-449A-B595-66DEB2C22D0C}" type="slidenum">
              <a:rPr lang="en-GB" sz="1300">
                <a:solidFill>
                  <a:schemeClr val="tx1"/>
                </a:solidFill>
              </a:rPr>
              <a:pPr algn="r" defTabSz="966788">
                <a:lnSpc>
                  <a:spcPct val="100000"/>
                </a:lnSpc>
                <a:buClrTx/>
                <a:buSzTx/>
                <a:buFontTx/>
                <a:buNone/>
              </a:pPr>
              <a:t>10</a:t>
            </a:fld>
            <a:endParaRPr lang="en-GB" sz="1300">
              <a:solidFill>
                <a:schemeClr val="tx1"/>
              </a:solidFill>
            </a:endParaRPr>
          </a:p>
        </p:txBody>
      </p:sp>
      <p:sp>
        <p:nvSpPr>
          <p:cNvPr id="140291" name="Rectangle 2"/>
          <p:cNvSpPr>
            <a:spLocks noGrp="1" noRot="1" noChangeAspect="1" noChangeArrowheads="1" noTextEdit="1"/>
          </p:cNvSpPr>
          <p:nvPr>
            <p:ph type="sldImg"/>
          </p:nvPr>
        </p:nvSpPr>
        <p:spPr>
          <a:xfrm>
            <a:off x="1257300" y="720725"/>
            <a:ext cx="4800600" cy="3600450"/>
          </a:xfrm>
          <a:ln/>
        </p:spPr>
      </p:sp>
      <p:sp>
        <p:nvSpPr>
          <p:cNvPr id="140292"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7650C5B2-CE14-463C-BC3A-9891E58B5D3B}" type="slidenum">
              <a:rPr lang="en-GB"/>
              <a:pPr/>
              <a:t>11</a:t>
            </a:fld>
            <a:endParaRPr lang="en-GB"/>
          </a:p>
        </p:txBody>
      </p:sp>
      <p:sp>
        <p:nvSpPr>
          <p:cNvPr id="14336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10107FA6-D911-4673-94C6-047E1E11773F}" type="slidenum">
              <a:rPr lang="en-GB" sz="1300">
                <a:solidFill>
                  <a:schemeClr val="tx1"/>
                </a:solidFill>
              </a:rPr>
              <a:pPr algn="r" defTabSz="966788">
                <a:lnSpc>
                  <a:spcPct val="100000"/>
                </a:lnSpc>
                <a:buClrTx/>
                <a:buSzTx/>
                <a:buFontTx/>
                <a:buNone/>
              </a:pPr>
              <a:t>11</a:t>
            </a:fld>
            <a:endParaRPr lang="en-GB" sz="1300">
              <a:solidFill>
                <a:schemeClr val="tx1"/>
              </a:solidFill>
            </a:endParaRPr>
          </a:p>
        </p:txBody>
      </p:sp>
      <p:sp>
        <p:nvSpPr>
          <p:cNvPr id="143363" name="Rectangle 2"/>
          <p:cNvSpPr>
            <a:spLocks noGrp="1" noRot="1" noChangeAspect="1" noChangeArrowheads="1" noTextEdit="1"/>
          </p:cNvSpPr>
          <p:nvPr>
            <p:ph type="sldImg"/>
          </p:nvPr>
        </p:nvSpPr>
        <p:spPr>
          <a:xfrm>
            <a:off x="1257300" y="720725"/>
            <a:ext cx="4800600" cy="3600450"/>
          </a:xfrm>
          <a:ln/>
        </p:spPr>
      </p:sp>
      <p:sp>
        <p:nvSpPr>
          <p:cNvPr id="143364"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r>
              <a:rPr lang="en-US" noProof="0" dirty="0" smtClean="0"/>
              <a:t>You can also ask,</a:t>
            </a:r>
            <a:r>
              <a:rPr lang="en-US" baseline="0" noProof="0" dirty="0" smtClean="0"/>
              <a:t> which variables are free in these formulae and which assignments make the formula true (for </a:t>
            </a:r>
            <a:r>
              <a:rPr lang="en-US" baseline="0" noProof="0" dirty="0" err="1" smtClean="0"/>
              <a:t>satisfiable</a:t>
            </a:r>
            <a:r>
              <a:rPr lang="en-US" baseline="0" noProof="0" dirty="0" smtClean="0"/>
              <a:t> ones).</a:t>
            </a:r>
            <a:endParaRPr lang="en-US" noProof="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"implies" also has a semi-strict semantics in Eiffel</a:t>
            </a:r>
          </a:p>
          <a:p>
            <a:r>
              <a:rPr lang="en-US" sz="1200" kern="1200" dirty="0" smtClean="0">
                <a:solidFill>
                  <a:schemeClr val="tx1"/>
                </a:solidFill>
                <a:latin typeface="Arial" charset="0"/>
                <a:ea typeface="+mn-ea"/>
                <a:cs typeface="+mn-cs"/>
              </a:rPr>
              <a:t>Also note that in the current Eiffel implementation</a:t>
            </a:r>
            <a:r>
              <a:rPr lang="en-US" sz="1200" kern="1200" baseline="0" dirty="0" smtClean="0">
                <a:solidFill>
                  <a:schemeClr val="tx1"/>
                </a:solidFill>
                <a:latin typeface="Arial" charset="0"/>
                <a:ea typeface="+mn-ea"/>
                <a:cs typeface="+mn-cs"/>
              </a:rPr>
              <a:t> both “</a:t>
            </a:r>
            <a:r>
              <a:rPr lang="en-US" sz="1200" kern="1200" dirty="0" smtClean="0">
                <a:solidFill>
                  <a:schemeClr val="tx1"/>
                </a:solidFill>
                <a:latin typeface="Arial" charset="0"/>
                <a:ea typeface="+mn-ea"/>
                <a:cs typeface="+mn-cs"/>
              </a:rPr>
              <a:t>x and then y” and “x and y” are translated in the semi-strict C expression “</a:t>
            </a:r>
            <a:r>
              <a:rPr lang="en-US" sz="1200" kern="1200" baseline="0" dirty="0" smtClean="0">
                <a:solidFill>
                  <a:schemeClr val="tx1"/>
                </a:solidFill>
                <a:latin typeface="Arial" charset="0"/>
                <a:ea typeface="+mn-ea"/>
                <a:cs typeface="+mn-cs"/>
              </a:rPr>
              <a:t>x &amp;&amp; y”. Similarly for “or else”.</a:t>
            </a:r>
            <a:r>
              <a:rPr lang="en-US" sz="1200" kern="1200" dirty="0" smtClean="0">
                <a:solidFill>
                  <a:schemeClr val="tx1"/>
                </a:solidFill>
                <a:latin typeface="Arial" charset="0"/>
                <a:ea typeface="+mn-ea"/>
                <a:cs typeface="+mn-cs"/>
              </a:rPr>
              <a:t>   </a:t>
            </a:r>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6407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115888"/>
            <a:ext cx="6330950" cy="640715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69691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98450" y="1100138"/>
            <a:ext cx="8594725" cy="5422900"/>
          </a:xfr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268413"/>
            <a:ext cx="8424862" cy="5113337"/>
          </a:xfrm>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4135437"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67225" y="1268413"/>
            <a:ext cx="4137025"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67225" y="3900488"/>
            <a:ext cx="4137025"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a:xfrm>
            <a:off x="2771775" y="6527800"/>
            <a:ext cx="3886200" cy="336550"/>
          </a:xfrm>
          <a:prstGeom prst="rect">
            <a:avLst/>
          </a:prstGeom>
        </p:spPr>
        <p:txBody>
          <a:bodyPr/>
          <a:lstStyle>
            <a:lvl1pPr>
              <a:defRPr/>
            </a:lvl1pPr>
          </a:lstStyle>
          <a:p>
            <a:endParaRPr lang="en-GB"/>
          </a:p>
          <a:p>
            <a:endParaRPr lang="en-GB"/>
          </a:p>
        </p:txBody>
      </p:sp>
      <p:sp>
        <p:nvSpPr>
          <p:cNvPr id="3" name="Slide Number Placeholder 2"/>
          <p:cNvSpPr>
            <a:spLocks noGrp="1"/>
          </p:cNvSpPr>
          <p:nvPr>
            <p:ph type="sldNum" idx="11"/>
          </p:nvPr>
        </p:nvSpPr>
        <p:spPr>
          <a:xfrm>
            <a:off x="8459788" y="476250"/>
            <a:ext cx="503237" cy="244475"/>
          </a:xfrm>
          <a:prstGeom prst="rect">
            <a:avLst/>
          </a:prstGeom>
        </p:spPr>
        <p:txBody>
          <a:bodyPr/>
          <a:lstStyle>
            <a:lvl1pPr>
              <a:defRPr/>
            </a:lvl1pPr>
          </a:lstStyle>
          <a:p>
            <a:fld id="{5DE9C900-20A2-4AA0-8A2D-EDCBACDE2A72}"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1" baseline="0">
                <a:latin typeface="Arial Rounded MT 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SzPct val="80000"/>
              <a:defRPr/>
            </a:lvl2pPr>
            <a:lvl3pPr>
              <a:buFont typeface="Arial" pitchFamily="34" charset="0"/>
              <a:buChar cha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9063"/>
            <a:ext cx="4221163"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9063"/>
            <a:ext cx="4221162"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19063"/>
            <a:ext cx="2147887" cy="62626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450" y="119063"/>
            <a:ext cx="6294438" cy="6262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00138"/>
            <a:ext cx="4221163"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00138"/>
            <a:ext cx="4221162"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9.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9.xml"/><Relationship Id="rId2" Type="http://schemas.openxmlformats.org/officeDocument/2006/relationships/slideLayout" Target="../slideLayouts/slideLayout20.xml"/><Relationship Id="rId3" Type="http://schemas.openxmlformats.org/officeDocument/2006/relationships/slideLayout" Target="../slideLayouts/slideLayout21.xml"/><Relationship Id="rId4" Type="http://schemas.openxmlformats.org/officeDocument/2006/relationships/slideLayout" Target="../slideLayouts/slideLayout22.xml"/><Relationship Id="rId5" Type="http://schemas.openxmlformats.org/officeDocument/2006/relationships/slideLayout" Target="../slideLayouts/slideLayout23.xml"/><Relationship Id="rId6" Type="http://schemas.openxmlformats.org/officeDocument/2006/relationships/slideLayout" Target="../slideLayouts/slideLayout24.xml"/><Relationship Id="rId7" Type="http://schemas.openxmlformats.org/officeDocument/2006/relationships/slideLayout" Target="../slideLayouts/slideLayout25.xml"/><Relationship Id="rId8" Type="http://schemas.openxmlformats.org/officeDocument/2006/relationships/slideLayout" Target="../slideLayouts/slideLayout26.xml"/><Relationship Id="rId9" Type="http://schemas.openxmlformats.org/officeDocument/2006/relationships/slideLayout" Target="../slideLayouts/slideLayout27.xml"/><Relationship Id="rId10"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0.xml"/><Relationship Id="rId12" Type="http://schemas.openxmlformats.org/officeDocument/2006/relationships/theme" Target="../theme/theme3.xml"/><Relationship Id="rId13" Type="http://schemas.openxmlformats.org/officeDocument/2006/relationships/image" Target="../media/image2.png"/><Relationship Id="rId14" Type="http://schemas.openxmlformats.org/officeDocument/2006/relationships/image" Target="../media/image3.jpeg"/><Relationship Id="rId1" Type="http://schemas.openxmlformats.org/officeDocument/2006/relationships/slideLayout" Target="../slideLayouts/slideLayout30.xml"/><Relationship Id="rId2" Type="http://schemas.openxmlformats.org/officeDocument/2006/relationships/slideLayout" Target="../slideLayouts/slideLayout31.xml"/><Relationship Id="rId3" Type="http://schemas.openxmlformats.org/officeDocument/2006/relationships/slideLayout" Target="../slideLayouts/slideLayout32.xml"/><Relationship Id="rId4" Type="http://schemas.openxmlformats.org/officeDocument/2006/relationships/slideLayout" Target="../slideLayouts/slideLayout33.xml"/><Relationship Id="rId5" Type="http://schemas.openxmlformats.org/officeDocument/2006/relationships/slideLayout" Target="../slideLayouts/slideLayout34.xml"/><Relationship Id="rId6" Type="http://schemas.openxmlformats.org/officeDocument/2006/relationships/slideLayout" Target="../slideLayouts/slideLayout35.xml"/><Relationship Id="rId7" Type="http://schemas.openxmlformats.org/officeDocument/2006/relationships/slideLayout" Target="../slideLayouts/slideLayout36.xml"/><Relationship Id="rId8" Type="http://schemas.openxmlformats.org/officeDocument/2006/relationships/slideLayout" Target="../slideLayouts/slideLayout37.xml"/><Relationship Id="rId9" Type="http://schemas.openxmlformats.org/officeDocument/2006/relationships/slideLayout" Target="../slideLayouts/slideLayout38.xml"/><Relationship Id="rId10"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sp>
        <p:nvSpPr>
          <p:cNvPr id="1580045" name="Line 13"/>
          <p:cNvSpPr>
            <a:spLocks noChangeShapeType="1"/>
          </p:cNvSpPr>
          <p:nvPr userDrawn="1"/>
        </p:nvSpPr>
        <p:spPr bwMode="auto">
          <a:xfrm flipV="1">
            <a:off x="249238" y="609601"/>
            <a:ext cx="7200000" cy="458"/>
          </a:xfrm>
          <a:prstGeom prst="line">
            <a:avLst/>
          </a:prstGeom>
          <a:noFill/>
          <a:ln w="3175">
            <a:solidFill>
              <a:srgbClr val="006699"/>
            </a:solidFill>
            <a:round/>
            <a:headEnd/>
            <a:tailEnd/>
          </a:ln>
          <a:effectLst/>
        </p:spPr>
        <p:txBody>
          <a:bodyPr/>
          <a:lstStyle/>
          <a:p>
            <a:endParaRPr lang="en-US"/>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latin typeface="Arial" pitchFamily="34" charset="0"/>
                <a:cs typeface="Arial" pitchFamily="34" charset="0"/>
              </a:rPr>
              <a:pPr algn="r">
                <a:spcBef>
                  <a:spcPct val="0"/>
                </a:spcBef>
              </a:pPr>
              <a:t>‹#›</a:t>
            </a:fld>
            <a:endParaRPr lang="en-US" sz="1400" dirty="0">
              <a:latin typeface="Arial" pitchFamily="34" charset="0"/>
              <a:cs typeface="Arial" pitchFamily="34" charset="0"/>
            </a:endParaRPr>
          </a:p>
        </p:txBody>
      </p:sp>
      <p:pic>
        <p:nvPicPr>
          <p:cNvPr id="9" name="Picture 13"/>
          <p:cNvPicPr>
            <a:picLocks noChangeAspect="1" noChangeArrowheads="1"/>
          </p:cNvPicPr>
          <p:nvPr userDrawn="1"/>
        </p:nvPicPr>
        <p:blipFill>
          <a:blip r:embed="rId20" cstate="print"/>
          <a:srcRect/>
          <a:stretch>
            <a:fillRect/>
          </a:stretch>
        </p:blipFill>
        <p:spPr bwMode="auto">
          <a:xfrm>
            <a:off x="8711868" y="122239"/>
            <a:ext cx="280528" cy="313530"/>
          </a:xfrm>
          <a:prstGeom prst="rect">
            <a:avLst/>
          </a:prstGeom>
          <a:noFill/>
          <a:ln w="19050" algn="ctr">
            <a:noFill/>
            <a:miter lim="800000"/>
            <a:headEnd type="none" w="lg" len="lg"/>
            <a:tailEnd type="none" w="lg" len="lg"/>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722" r:id="rId3"/>
    <p:sldLayoutId id="2147483723"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 id="2147483717" r:id="rId13"/>
    <p:sldLayoutId id="2147483822" r:id="rId14"/>
    <p:sldLayoutId id="2147483823" r:id="rId15"/>
    <p:sldLayoutId id="2147483824" r:id="rId16"/>
    <p:sldLayoutId id="2147483825" r:id="rId17"/>
    <p:sldLayoutId id="2147483826" r:id="rId18"/>
  </p:sldLayoutIdLst>
  <p:timing>
    <p:tnLst>
      <p:par>
        <p:cTn xmlns:p14="http://schemas.microsoft.com/office/powerpoint/2010/main" id="1" dur="indefinite" restart="never" nodeType="tmRoot"/>
      </p:par>
    </p:tnLst>
  </p:timing>
  <p:hf sldNum="0" hdr="0" ftr="0" dt="0"/>
  <p:txStyles>
    <p:titleStyle>
      <a:lvl1pPr algn="l" rtl="0" fontAlgn="base">
        <a:spcBef>
          <a:spcPct val="0"/>
        </a:spcBef>
        <a:spcAft>
          <a:spcPct val="0"/>
        </a:spcAft>
        <a:defRPr sz="2800" baseline="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3pPr>
      <a:lvl4pPr marL="1712913"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4pPr>
      <a:lvl5pPr marL="2120900"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73539" name="Rectangle 3"/>
          <p:cNvSpPr>
            <a:spLocks noGrp="1" noChangeArrowheads="1"/>
          </p:cNvSpPr>
          <p:nvPr>
            <p:ph type="body" idx="1"/>
          </p:nvPr>
        </p:nvSpPr>
        <p:spPr bwMode="auto">
          <a:xfrm>
            <a:off x="298450" y="119063"/>
            <a:ext cx="8594725" cy="6262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73540" name="Rectangle 4"/>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pic>
        <p:nvPicPr>
          <p:cNvPr id="5" name="Picture 16" descr="se_logo"/>
          <p:cNvPicPr>
            <a:picLocks noChangeAspect="1" noChangeArrowheads="1"/>
          </p:cNvPicPr>
          <p:nvPr userDrawn="1"/>
        </p:nvPicPr>
        <p:blipFill>
          <a:blip r:embed="rId13" cstate="print"/>
          <a:srcRect/>
          <a:stretch>
            <a:fillRect/>
          </a:stretch>
        </p:blipFill>
        <p:spPr bwMode="auto">
          <a:xfrm>
            <a:off x="8659813" y="117475"/>
            <a:ext cx="334962" cy="377825"/>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xmlns:p14="http://schemas.microsoft.com/office/powerpoint/2010/main" id="1" dur="indefinite" restart="never" nodeType="tmRoot"/>
      </p:par>
    </p:tnLst>
  </p:timing>
  <p:hf sldNum="0" hdr="0" ftr="0" dt="0"/>
  <p:txStyles>
    <p:titleStyle>
      <a:lvl1pPr algn="l" rtl="0" fontAlgn="base">
        <a:spcBef>
          <a:spcPct val="0"/>
        </a:spcBef>
        <a:spcAft>
          <a:spcPct val="0"/>
        </a:spcAft>
        <a:defRPr sz="280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57188"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Font typeface="Wingdings" pitchFamily="2" charset="2"/>
        <a:defRPr sz="2000">
          <a:solidFill>
            <a:srgbClr val="3333FF"/>
          </a:solidFill>
          <a:latin typeface="+mn-lt"/>
          <a:cs typeface="+mn-cs"/>
        </a:defRPr>
      </a:lvl3pPr>
      <a:lvl4pPr marL="1712913" indent="-228600" algn="l" rtl="0" fontAlgn="base">
        <a:spcBef>
          <a:spcPct val="20000"/>
        </a:spcBef>
        <a:spcAft>
          <a:spcPct val="0"/>
        </a:spcAft>
        <a:buFont typeface="Wingdings" pitchFamily="2" charset="2"/>
        <a:defRPr>
          <a:solidFill>
            <a:srgbClr val="3333FF"/>
          </a:solidFill>
          <a:latin typeface="+mn-lt"/>
          <a:cs typeface="+mn-cs"/>
        </a:defRPr>
      </a:lvl4pPr>
      <a:lvl5pPr marL="2120900" indent="-228600" algn="l" rtl="0" fontAlgn="base">
        <a:spcBef>
          <a:spcPct val="20000"/>
        </a:spcBef>
        <a:spcAft>
          <a:spcPct val="0"/>
        </a:spcAft>
        <a:buFont typeface="Wingdings" pitchFamily="2" charset="2"/>
        <a:defRPr>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6" descr="se_logo"/>
          <p:cNvPicPr>
            <a:picLocks noChangeAspect="1" noChangeArrowheads="1"/>
          </p:cNvPicPr>
          <p:nvPr userDrawn="1"/>
        </p:nvPicPr>
        <p:blipFill>
          <a:blip r:embed="rId13" cstate="print"/>
          <a:srcRect/>
          <a:stretch>
            <a:fillRect/>
          </a:stretch>
        </p:blipFill>
        <p:spPr bwMode="auto">
          <a:xfrm>
            <a:off x="8388626" y="183735"/>
            <a:ext cx="500132" cy="518630"/>
          </a:xfrm>
          <a:prstGeom prst="rect">
            <a:avLst/>
          </a:prstGeom>
          <a:noFill/>
        </p:spPr>
      </p:pic>
      <p:pic>
        <p:nvPicPr>
          <p:cNvPr id="8" name="Picture 14" descr="eth_zurich_pic"/>
          <p:cNvPicPr>
            <a:picLocks noChangeAspect="1" noChangeArrowheads="1"/>
          </p:cNvPicPr>
          <p:nvPr userDrawn="1"/>
        </p:nvPicPr>
        <p:blipFill>
          <a:blip r:embed="rId14" cstate="print"/>
          <a:srcRect/>
          <a:stretch>
            <a:fillRect/>
          </a:stretch>
        </p:blipFill>
        <p:spPr bwMode="auto">
          <a:xfrm>
            <a:off x="492195" y="279124"/>
            <a:ext cx="720725" cy="219075"/>
          </a:xfrm>
          <a:prstGeom prst="rect">
            <a:avLst/>
          </a:prstGeom>
          <a:noFill/>
        </p:spPr>
      </p:pic>
      <p:sp>
        <p:nvSpPr>
          <p:cNvPr id="9" name="Text Box 15"/>
          <p:cNvSpPr txBox="1">
            <a:spLocks noChangeArrowheads="1"/>
          </p:cNvSpPr>
          <p:nvPr userDrawn="1"/>
        </p:nvSpPr>
        <p:spPr bwMode="auto">
          <a:xfrm>
            <a:off x="429248" y="55659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654" y="1700934"/>
            <a:ext cx="7772400" cy="1790411"/>
          </a:xfrm>
        </p:spPr>
        <p:txBody>
          <a:bodyPr>
            <a:normAutofit fontScale="90000"/>
          </a:bodyPr>
          <a:lstStyle/>
          <a:p>
            <a:r>
              <a:rPr lang="en-US" dirty="0" err="1" smtClean="0">
                <a:solidFill>
                  <a:srgbClr val="990000"/>
                </a:solidFill>
                <a:latin typeface="Comic Sans MS" pitchFamily="66" charset="0"/>
              </a:rPr>
              <a:t>Einführung</a:t>
            </a:r>
            <a:r>
              <a:rPr lang="en-US" dirty="0" smtClean="0">
                <a:solidFill>
                  <a:srgbClr val="990000"/>
                </a:solidFill>
                <a:latin typeface="Comic Sans MS" pitchFamily="66" charset="0"/>
              </a:rPr>
              <a:t> in die </a:t>
            </a:r>
            <a:r>
              <a:rPr lang="en-US" dirty="0" err="1" smtClean="0">
                <a:solidFill>
                  <a:srgbClr val="990000"/>
                </a:solidFill>
                <a:latin typeface="Comic Sans MS" pitchFamily="66" charset="0"/>
              </a:rPr>
              <a:t>Programmierung</a:t>
            </a:r>
            <a:r>
              <a:rPr lang="en-US" dirty="0" smtClean="0">
                <a:solidFill>
                  <a:srgbClr val="990000"/>
                </a:solidFill>
                <a:latin typeface="Comic Sans MS" pitchFamily="66" charset="0"/>
              </a:rPr>
              <a:t/>
            </a:r>
            <a:br>
              <a:rPr lang="en-US" dirty="0" smtClean="0">
                <a:solidFill>
                  <a:srgbClr val="990000"/>
                </a:solidFill>
                <a:latin typeface="Comic Sans MS" pitchFamily="66" charset="0"/>
              </a:rPr>
            </a:br>
            <a:r>
              <a:rPr lang="en-US" dirty="0" smtClean="0">
                <a:solidFill>
                  <a:srgbClr val="990000"/>
                </a:solidFill>
                <a:latin typeface="Comic Sans MS" pitchFamily="66" charset="0"/>
              </a:rPr>
              <a:t>Introduction to Programming</a:t>
            </a:r>
            <a:br>
              <a:rPr lang="en-US" dirty="0" smtClean="0">
                <a:solidFill>
                  <a:srgbClr val="990000"/>
                </a:solidFill>
                <a:latin typeface="Comic Sans MS" pitchFamily="66" charset="0"/>
              </a:rPr>
            </a:br>
            <a:r>
              <a:rPr lang="en-US" dirty="0" smtClean="0">
                <a:solidFill>
                  <a:srgbClr val="990000"/>
                </a:solidFill>
                <a:latin typeface="Comic Sans MS" pitchFamily="66" charset="0"/>
              </a:rPr>
              <a:t/>
            </a:r>
            <a:br>
              <a:rPr lang="en-US" dirty="0" smtClean="0">
                <a:solidFill>
                  <a:srgbClr val="990000"/>
                </a:solidFill>
                <a:latin typeface="Comic Sans MS" pitchFamily="66" charset="0"/>
              </a:rPr>
            </a:br>
            <a:r>
              <a:rPr lang="en-US" sz="2800" dirty="0" smtClean="0">
                <a:latin typeface="Comic Sans MS" pitchFamily="66" charset="0"/>
              </a:rPr>
              <a:t>Prof. Dr. Bertrand Meyer</a:t>
            </a:r>
            <a:endParaRPr lang="en-US" dirty="0"/>
          </a:p>
        </p:txBody>
      </p:sp>
      <p:sp>
        <p:nvSpPr>
          <p:cNvPr id="3" name="Subtitle 2"/>
          <p:cNvSpPr>
            <a:spLocks noGrp="1"/>
          </p:cNvSpPr>
          <p:nvPr>
            <p:ph type="subTitle" idx="1"/>
          </p:nvPr>
        </p:nvSpPr>
        <p:spPr>
          <a:xfrm>
            <a:off x="1011383" y="4184072"/>
            <a:ext cx="7301344" cy="1163783"/>
          </a:xfrm>
        </p:spPr>
        <p:txBody>
          <a:bodyPr>
            <a:normAutofit fontScale="92500" lnSpcReduction="10000"/>
          </a:bodyPr>
          <a:lstStyle/>
          <a:p>
            <a:pPr>
              <a:spcBef>
                <a:spcPct val="50000"/>
              </a:spcBef>
            </a:pPr>
            <a:endParaRPr lang="en-US" dirty="0" smtClean="0">
              <a:solidFill>
                <a:srgbClr val="3E609E"/>
              </a:solidFill>
              <a:latin typeface="Verdana" pitchFamily="34" charset="0"/>
            </a:endParaRPr>
          </a:p>
          <a:p>
            <a:pPr>
              <a:spcBef>
                <a:spcPct val="50000"/>
              </a:spcBef>
            </a:pPr>
            <a:r>
              <a:rPr lang="en-US" dirty="0" smtClean="0">
                <a:solidFill>
                  <a:srgbClr val="3E609E"/>
                </a:solidFill>
                <a:latin typeface="Comic Sans MS" pitchFamily="66" charset="0"/>
              </a:rPr>
              <a:t>Exercise Session 4</a:t>
            </a:r>
          </a:p>
          <a:p>
            <a:pPr>
              <a:spcBef>
                <a:spcPct val="50000"/>
              </a:spcBef>
            </a:pPr>
            <a:endParaRPr lang="en-US" dirty="0">
              <a:solidFill>
                <a:srgbClr val="3E609E"/>
              </a:solidFill>
              <a:latin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dirty="0">
              <a:solidFill>
                <a:schemeClr val="tx1"/>
              </a:solidFill>
              <a:latin typeface="+mn-lt"/>
            </a:endParaRPr>
          </a:p>
          <a:p>
            <a:pPr algn="ctr" defTabSz="914400">
              <a:lnSpc>
                <a:spcPct val="100000"/>
              </a:lnSpc>
              <a:buClrTx/>
              <a:buSzTx/>
              <a:buFontTx/>
              <a:buNone/>
              <a:defRPr/>
            </a:pPr>
            <a:endParaRPr lang="en-GB" sz="800" dirty="0">
              <a:solidFill>
                <a:schemeClr val="tx1"/>
              </a:solidFill>
              <a:latin typeface="+mn-lt"/>
            </a:endParaRPr>
          </a:p>
        </p:txBody>
      </p:sp>
      <p:sp>
        <p:nvSpPr>
          <p:cNvPr id="13926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2A47976E-FEF5-44B1-916E-D116B375042A}" type="slidenum">
              <a:rPr lang="en-GB" sz="1000">
                <a:solidFill>
                  <a:schemeClr val="tx1"/>
                </a:solidFill>
                <a:latin typeface="ETH Light" pitchFamily="2" charset="0"/>
              </a:rPr>
              <a:pPr algn="r" defTabSz="914400">
                <a:lnSpc>
                  <a:spcPct val="100000"/>
                </a:lnSpc>
                <a:buClrTx/>
                <a:buSzTx/>
                <a:buFontTx/>
                <a:buNone/>
              </a:pPr>
              <a:t>10</a:t>
            </a:fld>
            <a:endParaRPr lang="en-GB" sz="1000">
              <a:solidFill>
                <a:schemeClr val="tx1"/>
              </a:solidFill>
              <a:latin typeface="ETH Light" pitchFamily="2" charset="0"/>
            </a:endParaRPr>
          </a:p>
        </p:txBody>
      </p:sp>
      <p:sp>
        <p:nvSpPr>
          <p:cNvPr id="139268" name="Rectangle 2"/>
          <p:cNvSpPr>
            <a:spLocks noGrp="1" noChangeArrowheads="1"/>
          </p:cNvSpPr>
          <p:nvPr>
            <p:ph type="title" idx="4294967295"/>
          </p:nvPr>
        </p:nvSpPr>
        <p:spPr>
          <a:xfrm>
            <a:off x="238125" y="112078"/>
            <a:ext cx="7394575"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Existential and universal quantification</a:t>
            </a:r>
          </a:p>
        </p:txBody>
      </p:sp>
      <p:sp>
        <p:nvSpPr>
          <p:cNvPr id="87043" name="Rectangle 3"/>
          <p:cNvSpPr>
            <a:spLocks noGrp="1" noChangeArrowheads="1"/>
          </p:cNvSpPr>
          <p:nvPr>
            <p:ph type="body" idx="4294967295"/>
          </p:nvPr>
        </p:nvSpPr>
        <p:spPr>
          <a:xfrm>
            <a:off x="457200" y="1005840"/>
            <a:ext cx="8424863" cy="5336846"/>
          </a:xfrm>
        </p:spPr>
        <p:txBody>
          <a:bodyPr lIns="91440" tIns="45720" rIns="91440" bIns="45720">
            <a:spAutoFit/>
          </a:bodyPr>
          <a:lstStyle/>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There exists a human whose name is Bill Gates</a:t>
            </a: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dirty="0">
                <a:sym typeface="Symbol" pitchFamily="18" charset="2"/>
              </a:rPr>
              <a:t> </a:t>
            </a:r>
            <a:r>
              <a:rPr lang="en-GB" dirty="0"/>
              <a:t>h:</a:t>
            </a:r>
            <a:r>
              <a:rPr lang="en-GB" b="1" dirty="0"/>
              <a:t> </a:t>
            </a:r>
            <a:r>
              <a:rPr lang="en-GB" dirty="0"/>
              <a:t>Human | h.name = “Bill Gates”</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All persons have a name</a:t>
            </a: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dirty="0">
                <a:latin typeface="Symbol" pitchFamily="18" charset="2"/>
              </a:rPr>
              <a:t></a:t>
            </a:r>
            <a:r>
              <a:rPr lang="en-GB" b="1" dirty="0"/>
              <a:t> </a:t>
            </a:r>
            <a:r>
              <a:rPr lang="en-GB" dirty="0"/>
              <a:t>p:</a:t>
            </a:r>
            <a:r>
              <a:rPr lang="en-GB" b="1" dirty="0"/>
              <a:t> </a:t>
            </a:r>
            <a:r>
              <a:rPr lang="en-GB" dirty="0"/>
              <a:t>Person | p.name /= </a:t>
            </a:r>
            <a:r>
              <a:rPr lang="en-GB" b="1" dirty="0">
                <a:solidFill>
                  <a:srgbClr val="333399"/>
                </a:solidFill>
              </a:rPr>
              <a:t>Void</a:t>
            </a:r>
            <a:endParaRPr lang="en-GB" dirty="0">
              <a:solidFill>
                <a:srgbClr val="333399"/>
              </a:solidFill>
            </a:endParaRP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Some people are students</a:t>
            </a: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dirty="0">
                <a:sym typeface="Symbol" pitchFamily="18" charset="2"/>
              </a:rPr>
              <a:t></a:t>
            </a:r>
            <a:r>
              <a:rPr lang="en-GB" b="1" dirty="0">
                <a:sym typeface="Symbol" pitchFamily="18" charset="2"/>
              </a:rPr>
              <a:t> </a:t>
            </a:r>
            <a:r>
              <a:rPr lang="en-GB" dirty="0"/>
              <a:t>p:</a:t>
            </a:r>
            <a:r>
              <a:rPr lang="en-GB" b="1" dirty="0"/>
              <a:t> </a:t>
            </a:r>
            <a:r>
              <a:rPr lang="en-GB" dirty="0"/>
              <a:t>Person | </a:t>
            </a:r>
            <a:r>
              <a:rPr lang="en-GB" dirty="0" err="1"/>
              <a:t>p.is_student</a:t>
            </a: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The age of any person is at least 0</a:t>
            </a: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dirty="0">
                <a:sym typeface="Symbol" pitchFamily="18" charset="2"/>
              </a:rPr>
              <a:t></a:t>
            </a:r>
            <a:r>
              <a:rPr lang="en-GB" b="1" dirty="0">
                <a:sym typeface="Symbol" pitchFamily="18" charset="2"/>
              </a:rPr>
              <a:t> </a:t>
            </a:r>
            <a:r>
              <a:rPr lang="en-GB" dirty="0"/>
              <a:t>p:</a:t>
            </a:r>
            <a:r>
              <a:rPr lang="en-GB" b="1" dirty="0"/>
              <a:t> </a:t>
            </a:r>
            <a:r>
              <a:rPr lang="en-GB" dirty="0"/>
              <a:t>Person | </a:t>
            </a:r>
            <a:r>
              <a:rPr lang="en-GB" dirty="0" err="1"/>
              <a:t>p.age</a:t>
            </a:r>
            <a:r>
              <a:rPr lang="en-GB" dirty="0"/>
              <a:t> &gt;= 0</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Nobody likes </a:t>
            </a:r>
            <a:r>
              <a:rPr lang="en-GB" dirty="0" err="1">
                <a:solidFill>
                  <a:schemeClr val="tx1"/>
                </a:solidFill>
              </a:rPr>
              <a:t>Rivella</a:t>
            </a:r>
            <a:endParaRPr lang="en-GB" dirty="0">
              <a:solidFill>
                <a:schemeClr val="tx1"/>
              </a:solidFill>
            </a:endParaRPr>
          </a:p>
          <a:p>
            <a:pPr marL="342900" indent="-342900">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dirty="0" smtClean="0">
                <a:latin typeface="Symbol" pitchFamily="18" charset="2"/>
              </a:rPr>
              <a:t></a:t>
            </a:r>
            <a:r>
              <a:rPr lang="en-GB" b="1" dirty="0" smtClean="0"/>
              <a:t> </a:t>
            </a:r>
            <a:r>
              <a:rPr lang="en-GB" dirty="0" smtClean="0"/>
              <a:t>p:</a:t>
            </a:r>
            <a:r>
              <a:rPr lang="en-GB" b="1" dirty="0" smtClean="0"/>
              <a:t> </a:t>
            </a:r>
            <a:r>
              <a:rPr lang="en-GB" dirty="0" smtClean="0"/>
              <a:t>Person | </a:t>
            </a:r>
            <a:r>
              <a:rPr lang="en-GB" b="1" dirty="0" smtClean="0">
                <a:solidFill>
                  <a:srgbClr val="333399"/>
                </a:solidFill>
              </a:rPr>
              <a:t>not </a:t>
            </a:r>
            <a:r>
              <a:rPr lang="en-GB" dirty="0" err="1" smtClean="0"/>
              <a:t>p.likes</a:t>
            </a:r>
            <a:r>
              <a:rPr lang="en-GB" dirty="0" smtClean="0"/>
              <a:t> (</a:t>
            </a:r>
            <a:r>
              <a:rPr lang="en-GB" dirty="0" err="1" smtClean="0"/>
              <a:t>Rivella</a:t>
            </a:r>
            <a:r>
              <a:rPr lang="en-GB" dirty="0" smtClean="0"/>
              <a:t>)</a:t>
            </a:r>
            <a:endParaRPr lang="en-GB" b="1" dirty="0" smtClean="0">
              <a:solidFill>
                <a:srgbClr val="333399"/>
              </a:solidFill>
            </a:endParaRP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olidFill>
                  <a:srgbClr val="333399"/>
                </a:solidFill>
              </a:rPr>
              <a:t>not</a:t>
            </a:r>
            <a:r>
              <a:rPr lang="en-GB" dirty="0" smtClean="0">
                <a:solidFill>
                  <a:srgbClr val="333399"/>
                </a:solidFill>
              </a:rPr>
              <a:t> </a:t>
            </a:r>
            <a:r>
              <a:rPr lang="en-GB" dirty="0"/>
              <a:t>(</a:t>
            </a:r>
            <a:r>
              <a:rPr lang="en-GB" sz="2800" b="1" dirty="0">
                <a:latin typeface="Symbol" pitchFamily="18" charset="2"/>
              </a:rPr>
              <a:t></a:t>
            </a:r>
            <a:r>
              <a:rPr lang="en-GB" b="1" dirty="0"/>
              <a:t> </a:t>
            </a:r>
            <a:r>
              <a:rPr lang="en-GB" dirty="0"/>
              <a:t>p:</a:t>
            </a:r>
            <a:r>
              <a:rPr lang="en-GB" b="1" dirty="0"/>
              <a:t> </a:t>
            </a:r>
            <a:r>
              <a:rPr lang="en-GB" dirty="0"/>
              <a:t>Person | </a:t>
            </a:r>
            <a:r>
              <a:rPr lang="en-GB" dirty="0" err="1"/>
              <a:t>p.likes</a:t>
            </a:r>
            <a:r>
              <a:rPr lang="en-GB" dirty="0"/>
              <a:t> (</a:t>
            </a:r>
            <a:r>
              <a:rPr lang="en-GB" dirty="0" err="1"/>
              <a:t>Rivella</a:t>
            </a:r>
            <a:r>
              <a:rPr lang="en-GB" dirty="0" smtClean="0"/>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870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870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8704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870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870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870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42339"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A1FD87A-2276-4F74-867B-778DF5DEBBFA}" type="slidenum">
              <a:rPr lang="en-GB" sz="1000">
                <a:solidFill>
                  <a:schemeClr val="tx1"/>
                </a:solidFill>
                <a:latin typeface="ETH Light" pitchFamily="2" charset="0"/>
              </a:rPr>
              <a:pPr algn="r" defTabSz="914400">
                <a:lnSpc>
                  <a:spcPct val="100000"/>
                </a:lnSpc>
                <a:buClrTx/>
                <a:buSzTx/>
                <a:buFontTx/>
                <a:buNone/>
              </a:pPr>
              <a:t>11</a:t>
            </a:fld>
            <a:endParaRPr lang="en-GB" sz="1000">
              <a:solidFill>
                <a:schemeClr val="tx1"/>
              </a:solidFill>
              <a:latin typeface="ETH Light" pitchFamily="2" charset="0"/>
            </a:endParaRPr>
          </a:p>
        </p:txBody>
      </p:sp>
      <p:sp>
        <p:nvSpPr>
          <p:cNvPr id="142340" name="Rectangle 2"/>
          <p:cNvSpPr>
            <a:spLocks noGrp="1" noChangeArrowheads="1"/>
          </p:cNvSpPr>
          <p:nvPr>
            <p:ph type="title" idx="4294967295"/>
          </p:nvPr>
        </p:nvSpPr>
        <p:spPr>
          <a:xfrm>
            <a:off x="238125" y="127000"/>
            <a:ext cx="7780338" cy="52705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Tautology / contradiction / </a:t>
            </a:r>
            <a:r>
              <a:rPr lang="en-GB" sz="2800" b="1" dirty="0" err="1">
                <a:latin typeface="Arial Rounded MT Bold" pitchFamily="34" charset="0"/>
              </a:rPr>
              <a:t>satisfiable</a:t>
            </a:r>
            <a:r>
              <a:rPr lang="en-GB" sz="2800" b="1" dirty="0">
                <a:latin typeface="Arial Rounded MT Bold" pitchFamily="34" charset="0"/>
              </a:rPr>
              <a:t>?</a:t>
            </a:r>
          </a:p>
        </p:txBody>
      </p:sp>
      <p:sp>
        <p:nvSpPr>
          <p:cNvPr id="142341" name="Rectangle 3"/>
          <p:cNvSpPr>
            <a:spLocks noGrp="1" noChangeArrowheads="1"/>
          </p:cNvSpPr>
          <p:nvPr>
            <p:ph type="body" idx="4294967295"/>
          </p:nvPr>
        </p:nvSpPr>
        <p:spPr>
          <a:xfrm>
            <a:off x="533400" y="937260"/>
            <a:ext cx="8423275" cy="4893647"/>
          </a:xfrm>
        </p:spPr>
        <p:txBody>
          <a:bodyPr lIns="91440" tIns="45720" rIns="91440" bIns="45720">
            <a:spAutoFit/>
          </a:bodyPr>
          <a:lstStyle/>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Let the domain of discourse be </a:t>
            </a:r>
            <a:r>
              <a:rPr lang="en-GB" dirty="0" smtClean="0"/>
              <a:t>INTEGER</a:t>
            </a: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x &lt; </a:t>
            </a:r>
            <a:r>
              <a:rPr lang="en-GB" dirty="0"/>
              <a:t>0 </a:t>
            </a:r>
            <a:r>
              <a:rPr lang="en-GB" b="1" dirty="0">
                <a:solidFill>
                  <a:srgbClr val="333399"/>
                </a:solidFill>
              </a:rPr>
              <a:t>or</a:t>
            </a:r>
            <a:r>
              <a:rPr lang="en-GB" dirty="0">
                <a:solidFill>
                  <a:schemeClr val="tx1"/>
                </a:solidFill>
              </a:rPr>
              <a:t> </a:t>
            </a:r>
            <a:r>
              <a:rPr lang="en-GB" dirty="0"/>
              <a:t>x</a:t>
            </a:r>
            <a:r>
              <a:rPr lang="en-GB" dirty="0" smtClean="0"/>
              <a:t> </a:t>
            </a:r>
            <a:r>
              <a:rPr lang="en-GB" dirty="0"/>
              <a:t>&gt;= </a:t>
            </a:r>
            <a:r>
              <a:rPr lang="en-GB" dirty="0" smtClean="0"/>
              <a:t>0</a:t>
            </a: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		</a:t>
            </a:r>
            <a:r>
              <a:rPr lang="en-GB" dirty="0" smtClean="0">
                <a:solidFill>
                  <a:schemeClr val="tx1"/>
                </a:solidFill>
              </a:rPr>
              <a:t>tautology</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x &gt; 0 </a:t>
            </a:r>
            <a:r>
              <a:rPr lang="en-GB" b="1" dirty="0" smtClean="0">
                <a:solidFill>
                  <a:srgbClr val="333399"/>
                </a:solidFill>
              </a:rPr>
              <a:t>implies</a:t>
            </a:r>
            <a:r>
              <a:rPr lang="en-GB" dirty="0" smtClean="0"/>
              <a:t> x &gt; 1</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		</a:t>
            </a:r>
            <a:r>
              <a:rPr lang="en-GB" dirty="0" err="1" smtClean="0">
                <a:solidFill>
                  <a:schemeClr val="tx1"/>
                </a:solidFill>
              </a:rPr>
              <a:t>satisfiable</a:t>
            </a:r>
            <a:endParaRPr lang="en-GB" dirty="0" smtClean="0">
              <a:solidFill>
                <a:schemeClr val="tx1"/>
              </a:solidFill>
            </a:endParaRP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latin typeface="Symbol" pitchFamily="18" charset="2"/>
              </a:rPr>
              <a:t></a:t>
            </a:r>
            <a:r>
              <a:rPr lang="en-GB" dirty="0" smtClean="0"/>
              <a:t>x | x &gt; 0 </a:t>
            </a:r>
            <a:r>
              <a:rPr lang="en-GB" b="1" dirty="0" smtClean="0">
                <a:solidFill>
                  <a:srgbClr val="333399"/>
                </a:solidFill>
              </a:rPr>
              <a:t>implies</a:t>
            </a:r>
            <a:r>
              <a:rPr lang="en-GB" dirty="0" smtClean="0"/>
              <a:t> x &gt; 1</a:t>
            </a: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		contradiction</a:t>
            </a: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latin typeface="Symbol" pitchFamily="18" charset="2"/>
              </a:rPr>
              <a:t></a:t>
            </a:r>
            <a:r>
              <a:rPr lang="en-GB" dirty="0" smtClean="0"/>
              <a:t>x | x*y = y</a:t>
            </a: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		</a:t>
            </a:r>
            <a:r>
              <a:rPr lang="en-GB" dirty="0" err="1" smtClean="0">
                <a:solidFill>
                  <a:schemeClr val="tx1"/>
                </a:solidFill>
              </a:rPr>
              <a:t>satisfiable</a:t>
            </a:r>
            <a:endParaRPr lang="en-GB" dirty="0" smtClean="0">
              <a:solidFill>
                <a:schemeClr val="tx1"/>
              </a:solidFill>
            </a:endParaRP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sym typeface="Symbol" pitchFamily="18" charset="2"/>
              </a:rPr>
              <a:t></a:t>
            </a:r>
            <a:r>
              <a:rPr lang="en-GB" dirty="0" smtClean="0">
                <a:sym typeface="Symbol" pitchFamily="18" charset="2"/>
              </a:rPr>
              <a:t>y |</a:t>
            </a:r>
            <a:r>
              <a:rPr lang="en-GB" b="1" dirty="0" smtClean="0">
                <a:latin typeface="Symbol" pitchFamily="18" charset="2"/>
              </a:rPr>
              <a:t> </a:t>
            </a:r>
            <a:r>
              <a:rPr lang="en-GB" dirty="0" smtClean="0"/>
              <a:t>x | x*y = y</a:t>
            </a: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		tautology</a:t>
            </a:r>
            <a:endParaRPr lang="en-GB" dirty="0">
              <a:solidFill>
                <a:schemeClr val="tx1"/>
              </a:solidFill>
            </a:endParaRPr>
          </a:p>
        </p:txBody>
      </p:sp>
      <p:sp>
        <p:nvSpPr>
          <p:cNvPr id="142342" name="Text Box 3"/>
          <p:cNvSpPr txBox="1">
            <a:spLocks noChangeArrowheads="1"/>
          </p:cNvSpPr>
          <p:nvPr/>
        </p:nvSpPr>
        <p:spPr bwMode="auto">
          <a:xfrm rot="2280000">
            <a:off x="6482656" y="1100940"/>
            <a:ext cx="2728913" cy="765175"/>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34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34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234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34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234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234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234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234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234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41314" name="Title 1"/>
          <p:cNvSpPr>
            <a:spLocks noGrp="1"/>
          </p:cNvSpPr>
          <p:nvPr>
            <p:ph type="title" idx="4294967295"/>
          </p:nvPr>
        </p:nvSpPr>
        <p:spPr/>
        <p:txBody>
          <a:bodyPr lIns="91440" tIns="45720" rIns="91440" bIns="45720"/>
          <a:lstStyle/>
          <a:p>
            <a:pPr defTabSz="914400"/>
            <a:r>
              <a:rPr lang="en-US" b="1" dirty="0" smtClean="0">
                <a:latin typeface="Arial Rounded MT Bold" pitchFamily="34" charset="0"/>
              </a:rPr>
              <a:t>Semi-strict operations</a:t>
            </a:r>
            <a:endParaRPr lang="en-US" b="1" dirty="0">
              <a:latin typeface="Arial Rounded MT Bold" pitchFamily="34" charset="0"/>
            </a:endParaRPr>
          </a:p>
        </p:txBody>
      </p:sp>
      <p:sp>
        <p:nvSpPr>
          <p:cNvPr id="13315" name="Content Placeholder 2"/>
          <p:cNvSpPr>
            <a:spLocks noGrp="1"/>
          </p:cNvSpPr>
          <p:nvPr>
            <p:ph idx="4294967295"/>
          </p:nvPr>
        </p:nvSpPr>
        <p:spPr>
          <a:xfrm>
            <a:off x="176733" y="878114"/>
            <a:ext cx="8567698" cy="5644924"/>
          </a:xfrm>
        </p:spPr>
        <p:txBody>
          <a:bodyPr lIns="91440" tIns="45720" rIns="91440" bIns="45720"/>
          <a:lstStyle/>
          <a:p>
            <a:pPr marL="342900" indent="-342900" defTabSz="914400">
              <a:buFont typeface="Wingdings" pitchFamily="2" charset="2"/>
              <a:buNone/>
            </a:pPr>
            <a:r>
              <a:rPr lang="en-US" dirty="0">
                <a:solidFill>
                  <a:schemeClr val="tx1"/>
                </a:solidFill>
                <a:latin typeface="Comic Sans MS" pitchFamily="66" charset="0"/>
              </a:rPr>
              <a:t>Semi-strict operators (</a:t>
            </a:r>
            <a:r>
              <a:rPr lang="en-US" b="1" dirty="0">
                <a:solidFill>
                  <a:srgbClr val="333399"/>
                </a:solidFill>
                <a:latin typeface="Comic Sans MS" pitchFamily="66" charset="0"/>
              </a:rPr>
              <a:t>and then</a:t>
            </a:r>
            <a:r>
              <a:rPr lang="en-US" b="1" dirty="0">
                <a:solidFill>
                  <a:schemeClr val="tx1"/>
                </a:solidFill>
                <a:latin typeface="Comic Sans MS" pitchFamily="66" charset="0"/>
              </a:rPr>
              <a:t>, </a:t>
            </a:r>
            <a:r>
              <a:rPr lang="en-US" b="1" dirty="0">
                <a:solidFill>
                  <a:srgbClr val="333399"/>
                </a:solidFill>
                <a:latin typeface="Comic Sans MS" pitchFamily="66" charset="0"/>
              </a:rPr>
              <a:t>or else</a:t>
            </a:r>
            <a:r>
              <a:rPr lang="en-US" dirty="0">
                <a:solidFill>
                  <a:schemeClr val="tx1"/>
                </a:solidFill>
                <a:latin typeface="Comic Sans MS" pitchFamily="66" charset="0"/>
              </a:rPr>
              <a:t>)</a:t>
            </a:r>
          </a:p>
          <a:p>
            <a:pPr marL="742950" lvl="1" indent="-285750" defTabSz="914400"/>
            <a:r>
              <a:rPr lang="en-US" i="1" dirty="0">
                <a:latin typeface="Comic Sans MS" pitchFamily="66" charset="0"/>
              </a:rPr>
              <a:t>a</a:t>
            </a:r>
            <a:r>
              <a:rPr lang="en-US" dirty="0">
                <a:latin typeface="Comic Sans MS" pitchFamily="66" charset="0"/>
              </a:rPr>
              <a:t> </a:t>
            </a:r>
            <a:r>
              <a:rPr lang="en-US" b="1" dirty="0">
                <a:solidFill>
                  <a:srgbClr val="333399"/>
                </a:solidFill>
                <a:latin typeface="Comic Sans MS" pitchFamily="66" charset="0"/>
              </a:rPr>
              <a:t>and then</a:t>
            </a:r>
            <a:r>
              <a:rPr lang="en-US" b="1" dirty="0">
                <a:latin typeface="Comic Sans MS" pitchFamily="66" charset="0"/>
              </a:rPr>
              <a:t> </a:t>
            </a:r>
            <a:r>
              <a:rPr lang="en-US" i="1" dirty="0" smtClean="0">
                <a:latin typeface="Comic Sans MS" pitchFamily="66" charset="0"/>
              </a:rPr>
              <a:t>b</a:t>
            </a:r>
          </a:p>
          <a:p>
            <a:pPr marL="742950" lvl="1" indent="-285750" defTabSz="914400">
              <a:buNone/>
            </a:pPr>
            <a:r>
              <a:rPr lang="en-US" dirty="0" smtClean="0">
                <a:solidFill>
                  <a:schemeClr val="tx1"/>
                </a:solidFill>
                <a:latin typeface="Comic Sans MS" pitchFamily="66" charset="0"/>
              </a:rPr>
              <a:t>	has </a:t>
            </a:r>
            <a:r>
              <a:rPr lang="en-US" dirty="0">
                <a:solidFill>
                  <a:schemeClr val="tx1"/>
                </a:solidFill>
                <a:latin typeface="Comic Sans MS" pitchFamily="66" charset="0"/>
              </a:rPr>
              <a:t>same value as </a:t>
            </a:r>
            <a:r>
              <a:rPr lang="en-US" i="1" dirty="0" smtClean="0">
                <a:latin typeface="Comic Sans MS" pitchFamily="66" charset="0"/>
              </a:rPr>
              <a:t>a</a:t>
            </a:r>
            <a:r>
              <a:rPr lang="en-US" dirty="0" smtClean="0">
                <a:latin typeface="Comic Sans MS" pitchFamily="66" charset="0"/>
              </a:rPr>
              <a:t> </a:t>
            </a:r>
            <a:r>
              <a:rPr lang="en-US" b="1" dirty="0">
                <a:solidFill>
                  <a:srgbClr val="333399"/>
                </a:solidFill>
                <a:latin typeface="Comic Sans MS" pitchFamily="66" charset="0"/>
              </a:rPr>
              <a:t>and</a:t>
            </a:r>
            <a:r>
              <a:rPr lang="en-US" dirty="0">
                <a:latin typeface="Comic Sans MS" pitchFamily="66" charset="0"/>
              </a:rPr>
              <a:t> </a:t>
            </a:r>
            <a:r>
              <a:rPr lang="en-US" i="1" dirty="0" smtClean="0">
                <a:latin typeface="Comic Sans MS" pitchFamily="66" charset="0"/>
              </a:rPr>
              <a:t>b</a:t>
            </a:r>
            <a:r>
              <a:rPr lang="en-US" dirty="0" smtClean="0">
                <a:latin typeface="Comic Sans MS" pitchFamily="66" charset="0"/>
              </a:rPr>
              <a:t> </a:t>
            </a:r>
            <a:r>
              <a:rPr lang="en-US" dirty="0" smtClean="0">
                <a:solidFill>
                  <a:schemeClr val="tx1"/>
                </a:solidFill>
                <a:latin typeface="Comic Sans MS" pitchFamily="66" charset="0"/>
              </a:rPr>
              <a:t>if </a:t>
            </a:r>
            <a:r>
              <a:rPr lang="en-US" i="1" dirty="0">
                <a:latin typeface="Comic Sans MS" pitchFamily="66" charset="0"/>
              </a:rPr>
              <a:t>a</a:t>
            </a:r>
            <a:r>
              <a:rPr lang="en-US" dirty="0">
                <a:solidFill>
                  <a:schemeClr val="tx1"/>
                </a:solidFill>
                <a:latin typeface="Comic Sans MS" pitchFamily="66" charset="0"/>
              </a:rPr>
              <a:t> and </a:t>
            </a:r>
            <a:r>
              <a:rPr lang="en-US" i="1" dirty="0">
                <a:latin typeface="Comic Sans MS" pitchFamily="66" charset="0"/>
              </a:rPr>
              <a:t>b</a:t>
            </a:r>
            <a:r>
              <a:rPr lang="en-US" dirty="0">
                <a:solidFill>
                  <a:schemeClr val="tx1"/>
                </a:solidFill>
                <a:latin typeface="Comic Sans MS" pitchFamily="66" charset="0"/>
              </a:rPr>
              <a:t> are defined, </a:t>
            </a:r>
            <a:r>
              <a:rPr lang="en-US" dirty="0" smtClean="0">
                <a:solidFill>
                  <a:schemeClr val="tx1"/>
                </a:solidFill>
                <a:latin typeface="Comic Sans MS" pitchFamily="66" charset="0"/>
              </a:rPr>
              <a:t>and  </a:t>
            </a:r>
            <a:br>
              <a:rPr lang="en-US" dirty="0" smtClean="0">
                <a:solidFill>
                  <a:schemeClr val="tx1"/>
                </a:solidFill>
                <a:latin typeface="Comic Sans MS" pitchFamily="66" charset="0"/>
              </a:rPr>
            </a:br>
            <a:r>
              <a:rPr lang="en-US" dirty="0" smtClean="0">
                <a:solidFill>
                  <a:schemeClr val="tx1"/>
                </a:solidFill>
                <a:latin typeface="Comic Sans MS" pitchFamily="66" charset="0"/>
              </a:rPr>
              <a:t>has </a:t>
            </a:r>
            <a:r>
              <a:rPr lang="en-US" dirty="0">
                <a:solidFill>
                  <a:schemeClr val="tx1"/>
                </a:solidFill>
                <a:latin typeface="Comic Sans MS" pitchFamily="66" charset="0"/>
              </a:rPr>
              <a:t>value </a:t>
            </a:r>
            <a:r>
              <a:rPr lang="en-US" b="1" dirty="0">
                <a:solidFill>
                  <a:srgbClr val="333399"/>
                </a:solidFill>
                <a:latin typeface="Comic Sans MS" pitchFamily="66" charset="0"/>
              </a:rPr>
              <a:t>False</a:t>
            </a:r>
            <a:r>
              <a:rPr lang="en-US" dirty="0">
                <a:solidFill>
                  <a:schemeClr val="tx1"/>
                </a:solidFill>
                <a:latin typeface="Comic Sans MS" pitchFamily="66" charset="0"/>
              </a:rPr>
              <a:t> whenever </a:t>
            </a:r>
            <a:r>
              <a:rPr lang="en-US" i="1" dirty="0">
                <a:latin typeface="Comic Sans MS" pitchFamily="66" charset="0"/>
              </a:rPr>
              <a:t>a</a:t>
            </a:r>
            <a:r>
              <a:rPr lang="en-US" dirty="0">
                <a:solidFill>
                  <a:schemeClr val="tx1"/>
                </a:solidFill>
                <a:latin typeface="Comic Sans MS" pitchFamily="66" charset="0"/>
              </a:rPr>
              <a:t> has value </a:t>
            </a:r>
            <a:r>
              <a:rPr lang="en-US" b="1" dirty="0">
                <a:solidFill>
                  <a:srgbClr val="333399"/>
                </a:solidFill>
                <a:latin typeface="Comic Sans MS" pitchFamily="66" charset="0"/>
              </a:rPr>
              <a:t>False</a:t>
            </a:r>
            <a:r>
              <a:rPr lang="en-US" dirty="0" smtClean="0">
                <a:solidFill>
                  <a:schemeClr val="tx1"/>
                </a:solidFill>
                <a:latin typeface="Comic Sans MS" pitchFamily="66" charset="0"/>
              </a:rPr>
              <a:t>.</a:t>
            </a:r>
          </a:p>
          <a:p>
            <a:pPr marL="742950" lvl="1" indent="-285750" defTabSz="914400">
              <a:buNone/>
            </a:pPr>
            <a:endParaRPr lang="en-US" dirty="0" smtClean="0">
              <a:solidFill>
                <a:schemeClr val="tx1"/>
              </a:solidFill>
              <a:latin typeface="Comic Sans MS" pitchFamily="66" charset="0"/>
            </a:endParaRPr>
          </a:p>
          <a:p>
            <a:pPr marL="742950" lvl="1" indent="-285750" algn="ctr" defTabSz="914400">
              <a:buNone/>
            </a:pPr>
            <a:r>
              <a:rPr lang="en-US" i="1" dirty="0" smtClean="0">
                <a:latin typeface="Comic Sans MS" pitchFamily="66" charset="0"/>
              </a:rPr>
              <a:t>text</a:t>
            </a:r>
            <a:r>
              <a:rPr lang="en-US" dirty="0" smtClean="0">
                <a:latin typeface="Comic Sans MS" pitchFamily="66" charset="0"/>
              </a:rPr>
              <a:t> /= </a:t>
            </a:r>
            <a:r>
              <a:rPr lang="en-US" b="1" dirty="0" smtClean="0">
                <a:solidFill>
                  <a:srgbClr val="333399"/>
                </a:solidFill>
                <a:latin typeface="Comic Sans MS" pitchFamily="66" charset="0"/>
              </a:rPr>
              <a:t>Void</a:t>
            </a:r>
            <a:r>
              <a:rPr lang="en-US" dirty="0" smtClean="0">
                <a:latin typeface="Comic Sans MS" pitchFamily="66" charset="0"/>
              </a:rPr>
              <a:t> </a:t>
            </a:r>
            <a:r>
              <a:rPr lang="en-US" b="1" dirty="0" smtClean="0">
                <a:solidFill>
                  <a:srgbClr val="333399"/>
                </a:solidFill>
                <a:latin typeface="Comic Sans MS" pitchFamily="66" charset="0"/>
              </a:rPr>
              <a:t>and then</a:t>
            </a:r>
            <a:r>
              <a:rPr lang="en-US" dirty="0" smtClean="0">
                <a:latin typeface="Comic Sans MS" pitchFamily="66" charset="0"/>
              </a:rPr>
              <a:t> </a:t>
            </a:r>
            <a:r>
              <a:rPr lang="en-US" i="1" dirty="0" err="1" smtClean="0">
                <a:latin typeface="Comic Sans MS" pitchFamily="66" charset="0"/>
              </a:rPr>
              <a:t>text.contains</a:t>
            </a:r>
            <a:r>
              <a:rPr lang="en-US" dirty="0" smtClean="0">
                <a:latin typeface="Comic Sans MS" pitchFamily="66" charset="0"/>
              </a:rPr>
              <a:t> (“Joe”)</a:t>
            </a:r>
          </a:p>
          <a:p>
            <a:pPr marL="742950" lvl="1" indent="-285750" defTabSz="914400"/>
            <a:endParaRPr lang="en-US" dirty="0">
              <a:solidFill>
                <a:schemeClr val="tx1"/>
              </a:solidFill>
              <a:latin typeface="Comic Sans MS" pitchFamily="66" charset="0"/>
            </a:endParaRPr>
          </a:p>
          <a:p>
            <a:pPr marL="742950" lvl="1" indent="-285750" defTabSz="914400"/>
            <a:r>
              <a:rPr lang="en-US" i="1" dirty="0">
                <a:latin typeface="Comic Sans MS" pitchFamily="66" charset="0"/>
              </a:rPr>
              <a:t>a</a:t>
            </a:r>
            <a:r>
              <a:rPr lang="en-US" dirty="0">
                <a:latin typeface="Comic Sans MS" pitchFamily="66" charset="0"/>
              </a:rPr>
              <a:t> </a:t>
            </a:r>
            <a:r>
              <a:rPr lang="en-US" b="1" dirty="0">
                <a:solidFill>
                  <a:srgbClr val="333399"/>
                </a:solidFill>
                <a:latin typeface="Comic Sans MS" pitchFamily="66" charset="0"/>
              </a:rPr>
              <a:t>or else</a:t>
            </a:r>
            <a:r>
              <a:rPr lang="en-US" b="1" dirty="0">
                <a:latin typeface="Comic Sans MS" pitchFamily="66" charset="0"/>
              </a:rPr>
              <a:t> </a:t>
            </a:r>
            <a:r>
              <a:rPr lang="en-US" i="1" dirty="0" smtClean="0">
                <a:latin typeface="Comic Sans MS" pitchFamily="66" charset="0"/>
              </a:rPr>
              <a:t>b</a:t>
            </a:r>
          </a:p>
          <a:p>
            <a:pPr marL="742950" lvl="1" indent="-285750" defTabSz="914400">
              <a:buNone/>
            </a:pPr>
            <a:r>
              <a:rPr lang="en-US" dirty="0" smtClean="0">
                <a:solidFill>
                  <a:schemeClr val="tx1"/>
                </a:solidFill>
                <a:latin typeface="Comic Sans MS" pitchFamily="66" charset="0"/>
              </a:rPr>
              <a:t>	has </a:t>
            </a:r>
            <a:r>
              <a:rPr lang="en-US" dirty="0">
                <a:solidFill>
                  <a:schemeClr val="tx1"/>
                </a:solidFill>
                <a:latin typeface="Comic Sans MS" pitchFamily="66" charset="0"/>
              </a:rPr>
              <a:t>same value as </a:t>
            </a:r>
            <a:r>
              <a:rPr lang="en-US" i="1" dirty="0" smtClean="0">
                <a:latin typeface="Comic Sans MS" pitchFamily="66" charset="0"/>
              </a:rPr>
              <a:t>a</a:t>
            </a:r>
            <a:r>
              <a:rPr lang="en-US" b="1" dirty="0" smtClean="0">
                <a:latin typeface="Comic Sans MS" pitchFamily="66" charset="0"/>
              </a:rPr>
              <a:t> </a:t>
            </a:r>
            <a:r>
              <a:rPr lang="en-US" b="1" dirty="0">
                <a:solidFill>
                  <a:srgbClr val="333399"/>
                </a:solidFill>
                <a:latin typeface="Comic Sans MS" pitchFamily="66" charset="0"/>
              </a:rPr>
              <a:t>or</a:t>
            </a:r>
            <a:r>
              <a:rPr lang="en-US" b="1" dirty="0">
                <a:latin typeface="Comic Sans MS" pitchFamily="66" charset="0"/>
              </a:rPr>
              <a:t> </a:t>
            </a:r>
            <a:r>
              <a:rPr lang="en-US" i="1" dirty="0" smtClean="0">
                <a:latin typeface="Comic Sans MS" pitchFamily="66" charset="0"/>
              </a:rPr>
              <a:t>b</a:t>
            </a:r>
            <a:r>
              <a:rPr lang="en-US" dirty="0" smtClean="0">
                <a:latin typeface="Comic Sans MS" pitchFamily="66" charset="0"/>
              </a:rPr>
              <a:t> </a:t>
            </a:r>
            <a:r>
              <a:rPr lang="en-US" dirty="0">
                <a:solidFill>
                  <a:schemeClr val="tx1"/>
                </a:solidFill>
                <a:latin typeface="Comic Sans MS" pitchFamily="66" charset="0"/>
              </a:rPr>
              <a:t>if </a:t>
            </a:r>
            <a:r>
              <a:rPr lang="en-US" i="1" dirty="0">
                <a:latin typeface="Comic Sans MS" pitchFamily="66" charset="0"/>
              </a:rPr>
              <a:t>a</a:t>
            </a:r>
            <a:r>
              <a:rPr lang="en-US" dirty="0">
                <a:solidFill>
                  <a:schemeClr val="tx1"/>
                </a:solidFill>
                <a:latin typeface="Comic Sans MS" pitchFamily="66" charset="0"/>
              </a:rPr>
              <a:t> and </a:t>
            </a:r>
            <a:r>
              <a:rPr lang="en-US" i="1" dirty="0">
                <a:latin typeface="Comic Sans MS" pitchFamily="66" charset="0"/>
              </a:rPr>
              <a:t>b</a:t>
            </a:r>
            <a:r>
              <a:rPr lang="en-US" dirty="0">
                <a:solidFill>
                  <a:schemeClr val="tx1"/>
                </a:solidFill>
                <a:latin typeface="Comic Sans MS" pitchFamily="66" charset="0"/>
              </a:rPr>
              <a:t> are defined, and </a:t>
            </a:r>
            <a:r>
              <a:rPr lang="en-US" dirty="0" smtClean="0">
                <a:solidFill>
                  <a:schemeClr val="tx1"/>
                </a:solidFill>
                <a:latin typeface="Comic Sans MS" pitchFamily="66" charset="0"/>
              </a:rPr>
              <a:t/>
            </a:r>
            <a:br>
              <a:rPr lang="en-US" dirty="0" smtClean="0">
                <a:solidFill>
                  <a:schemeClr val="tx1"/>
                </a:solidFill>
                <a:latin typeface="Comic Sans MS" pitchFamily="66" charset="0"/>
              </a:rPr>
            </a:br>
            <a:r>
              <a:rPr lang="en-US" dirty="0" smtClean="0">
                <a:solidFill>
                  <a:schemeClr val="tx1"/>
                </a:solidFill>
                <a:latin typeface="Comic Sans MS" pitchFamily="66" charset="0"/>
              </a:rPr>
              <a:t>has </a:t>
            </a:r>
            <a:r>
              <a:rPr lang="en-US" dirty="0">
                <a:solidFill>
                  <a:schemeClr val="tx1"/>
                </a:solidFill>
                <a:latin typeface="Comic Sans MS" pitchFamily="66" charset="0"/>
              </a:rPr>
              <a:t>value </a:t>
            </a:r>
            <a:r>
              <a:rPr lang="en-US" b="1" dirty="0">
                <a:solidFill>
                  <a:srgbClr val="333399"/>
                </a:solidFill>
                <a:latin typeface="Comic Sans MS" pitchFamily="66" charset="0"/>
              </a:rPr>
              <a:t>True</a:t>
            </a:r>
            <a:r>
              <a:rPr lang="en-US" dirty="0">
                <a:solidFill>
                  <a:schemeClr val="tx1"/>
                </a:solidFill>
                <a:latin typeface="Comic Sans MS" pitchFamily="66" charset="0"/>
              </a:rPr>
              <a:t> whenever </a:t>
            </a:r>
            <a:r>
              <a:rPr lang="en-US" i="1" dirty="0">
                <a:latin typeface="Comic Sans MS" pitchFamily="66" charset="0"/>
              </a:rPr>
              <a:t>a</a:t>
            </a:r>
            <a:r>
              <a:rPr lang="en-US" dirty="0">
                <a:solidFill>
                  <a:schemeClr val="tx1"/>
                </a:solidFill>
                <a:latin typeface="Comic Sans MS" pitchFamily="66" charset="0"/>
              </a:rPr>
              <a:t> has value </a:t>
            </a:r>
            <a:r>
              <a:rPr lang="en-US" b="1" dirty="0">
                <a:solidFill>
                  <a:srgbClr val="333399"/>
                </a:solidFill>
                <a:latin typeface="Comic Sans MS" pitchFamily="66" charset="0"/>
              </a:rPr>
              <a:t>True</a:t>
            </a:r>
            <a:r>
              <a:rPr lang="en-US" dirty="0" smtClean="0">
                <a:solidFill>
                  <a:schemeClr val="tx1"/>
                </a:solidFill>
                <a:latin typeface="Comic Sans MS" pitchFamily="66" charset="0"/>
              </a:rPr>
              <a:t>.</a:t>
            </a:r>
          </a:p>
          <a:p>
            <a:pPr marL="742950" lvl="1" indent="-285750" defTabSz="914400">
              <a:buNone/>
            </a:pPr>
            <a:endParaRPr lang="en-US" dirty="0" smtClean="0">
              <a:solidFill>
                <a:schemeClr val="tx1"/>
              </a:solidFill>
              <a:latin typeface="Comic Sans MS" pitchFamily="66" charset="0"/>
            </a:endParaRPr>
          </a:p>
          <a:p>
            <a:pPr marL="742950" lvl="1" indent="-285750" algn="ctr" defTabSz="914400">
              <a:buNone/>
            </a:pPr>
            <a:r>
              <a:rPr lang="en-US" i="1" dirty="0" smtClean="0">
                <a:latin typeface="Comic Sans MS" pitchFamily="66" charset="0"/>
              </a:rPr>
              <a:t>list</a:t>
            </a:r>
            <a:r>
              <a:rPr lang="en-US" dirty="0" smtClean="0">
                <a:latin typeface="Comic Sans MS" pitchFamily="66" charset="0"/>
              </a:rPr>
              <a:t> = </a:t>
            </a:r>
            <a:r>
              <a:rPr lang="en-US" b="1" dirty="0" smtClean="0">
                <a:solidFill>
                  <a:srgbClr val="333399"/>
                </a:solidFill>
                <a:latin typeface="Comic Sans MS" pitchFamily="66" charset="0"/>
              </a:rPr>
              <a:t>Void or else </a:t>
            </a:r>
            <a:r>
              <a:rPr lang="en-US" i="1" dirty="0" err="1" smtClean="0">
                <a:latin typeface="Comic Sans MS" pitchFamily="66" charset="0"/>
              </a:rPr>
              <a:t>list.is_empty</a:t>
            </a:r>
            <a:endParaRPr lang="en-US" i="1" dirty="0">
              <a:latin typeface="Comic Sans MS" pitchFamily="66" charset="0"/>
            </a:endParaRPr>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4131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0535C2A8-422B-4545-BDBC-9CF21BD6A84C}" type="slidenum">
              <a:rPr lang="en-US" sz="1000">
                <a:solidFill>
                  <a:schemeClr val="tx1"/>
                </a:solidFill>
                <a:latin typeface="ETH Light" pitchFamily="2" charset="0"/>
              </a:rPr>
              <a:pPr algn="r" defTabSz="914400">
                <a:lnSpc>
                  <a:spcPct val="100000"/>
                </a:lnSpc>
                <a:buClrTx/>
                <a:buSzTx/>
                <a:buFontTx/>
                <a:buNone/>
              </a:pPr>
              <a:t>12</a:t>
            </a:fld>
            <a:endParaRPr lang="en-US" sz="1000">
              <a:solidFill>
                <a:schemeClr val="tx1"/>
              </a:solidFill>
              <a:latin typeface="ETH Light"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41314" name="Title 1"/>
          <p:cNvSpPr>
            <a:spLocks noGrp="1"/>
          </p:cNvSpPr>
          <p:nvPr>
            <p:ph type="title" idx="4294967295"/>
          </p:nvPr>
        </p:nvSpPr>
        <p:spPr/>
        <p:txBody>
          <a:bodyPr lIns="91440" tIns="45720" rIns="91440" bIns="45720"/>
          <a:lstStyle/>
          <a:p>
            <a:pPr defTabSz="914400"/>
            <a:r>
              <a:rPr lang="en-US" b="1" dirty="0" smtClean="0">
                <a:latin typeface="Arial Rounded MT Bold" pitchFamily="34" charset="0"/>
              </a:rPr>
              <a:t>Strict or semi-strict?</a:t>
            </a:r>
            <a:endParaRPr lang="en-US" b="1" dirty="0">
              <a:latin typeface="Arial Rounded MT Bold" pitchFamily="34" charset="0"/>
            </a:endParaRPr>
          </a:p>
        </p:txBody>
      </p:sp>
      <p:sp>
        <p:nvSpPr>
          <p:cNvPr id="13315" name="Content Placeholder 2"/>
          <p:cNvSpPr>
            <a:spLocks noGrp="1"/>
          </p:cNvSpPr>
          <p:nvPr>
            <p:ph idx="4294967295"/>
          </p:nvPr>
        </p:nvSpPr>
        <p:spPr>
          <a:xfrm>
            <a:off x="176733" y="878114"/>
            <a:ext cx="8567698" cy="5644924"/>
          </a:xfrm>
        </p:spPr>
        <p:txBody>
          <a:bodyPr lIns="91440" tIns="45720" rIns="91440" bIns="45720"/>
          <a:lstStyle/>
          <a:p>
            <a:pPr marL="342900" indent="-342900">
              <a:spcBef>
                <a:spcPts val="1200"/>
              </a:spcBef>
              <a:buFont typeface="Wingdings" pitchFamily="2" charset="2"/>
              <a:buChar char="Ø"/>
            </a:pPr>
            <a:r>
              <a:rPr lang="en-US" i="1" dirty="0" smtClean="0">
                <a:latin typeface="Comic Sans MS" pitchFamily="66" charset="0"/>
              </a:rPr>
              <a:t>a</a:t>
            </a:r>
            <a:r>
              <a:rPr lang="en-US" dirty="0" smtClean="0">
                <a:latin typeface="Comic Sans MS" pitchFamily="66" charset="0"/>
              </a:rPr>
              <a:t> = 0 </a:t>
            </a:r>
            <a:r>
              <a:rPr lang="en-US" b="1" dirty="0" smtClean="0">
                <a:solidFill>
                  <a:srgbClr val="333399"/>
                </a:solidFill>
                <a:latin typeface="Comic Sans MS" pitchFamily="66" charset="0"/>
              </a:rPr>
              <a:t>or</a:t>
            </a:r>
            <a:r>
              <a:rPr lang="en-US" b="1" dirty="0" smtClean="0">
                <a:solidFill>
                  <a:schemeClr val="tx1"/>
                </a:solidFill>
                <a:latin typeface="Comic Sans MS" pitchFamily="66" charset="0"/>
              </a:rPr>
              <a:t>      </a:t>
            </a:r>
            <a:r>
              <a:rPr lang="en-US" i="1" dirty="0" smtClean="0">
                <a:latin typeface="Comic Sans MS" pitchFamily="66" charset="0"/>
              </a:rPr>
              <a:t>b</a:t>
            </a:r>
            <a:r>
              <a:rPr lang="en-US" dirty="0" smtClean="0">
                <a:latin typeface="Comic Sans MS" pitchFamily="66" charset="0"/>
              </a:rPr>
              <a:t> = 0</a:t>
            </a:r>
          </a:p>
          <a:p>
            <a:pPr marL="342900" indent="-342900">
              <a:spcBef>
                <a:spcPts val="1200"/>
              </a:spcBef>
              <a:buFont typeface="Wingdings" pitchFamily="2" charset="2"/>
              <a:buChar char="Ø"/>
            </a:pPr>
            <a:r>
              <a:rPr lang="en-US" i="1" dirty="0" smtClean="0">
                <a:latin typeface="Comic Sans MS" pitchFamily="66" charset="0"/>
              </a:rPr>
              <a:t>a</a:t>
            </a:r>
            <a:r>
              <a:rPr lang="en-US" dirty="0" smtClean="0">
                <a:latin typeface="Comic Sans MS" pitchFamily="66" charset="0"/>
              </a:rPr>
              <a:t> /= 0 </a:t>
            </a:r>
            <a:r>
              <a:rPr lang="en-US" b="1" dirty="0" smtClean="0">
                <a:solidFill>
                  <a:srgbClr val="333399"/>
                </a:solidFill>
                <a:latin typeface="Comic Sans MS" pitchFamily="66" charset="0"/>
              </a:rPr>
              <a:t>and then </a:t>
            </a:r>
            <a:r>
              <a:rPr lang="en-US" i="1" dirty="0" smtClean="0">
                <a:latin typeface="Comic Sans MS" pitchFamily="66" charset="0"/>
              </a:rPr>
              <a:t>b</a:t>
            </a:r>
            <a:r>
              <a:rPr lang="en-US" dirty="0" smtClean="0">
                <a:latin typeface="Comic Sans MS" pitchFamily="66" charset="0"/>
              </a:rPr>
              <a:t> // </a:t>
            </a:r>
            <a:r>
              <a:rPr lang="en-US" i="1" dirty="0" smtClean="0">
                <a:latin typeface="Comic Sans MS" pitchFamily="66" charset="0"/>
              </a:rPr>
              <a:t>a</a:t>
            </a:r>
            <a:r>
              <a:rPr lang="en-US" dirty="0" smtClean="0">
                <a:latin typeface="Comic Sans MS" pitchFamily="66" charset="0"/>
              </a:rPr>
              <a:t> /= 0</a:t>
            </a:r>
          </a:p>
          <a:p>
            <a:pPr marL="342900" indent="-342900">
              <a:spcBef>
                <a:spcPts val="1200"/>
              </a:spcBef>
              <a:buFont typeface="Wingdings" pitchFamily="2" charset="2"/>
              <a:buChar char="Ø"/>
            </a:pPr>
            <a:r>
              <a:rPr lang="en-US" i="1" dirty="0" smtClean="0">
                <a:latin typeface="Comic Sans MS" pitchFamily="66" charset="0"/>
              </a:rPr>
              <a:t>a</a:t>
            </a:r>
            <a:r>
              <a:rPr lang="en-US" dirty="0" smtClean="0">
                <a:latin typeface="Comic Sans MS" pitchFamily="66" charset="0"/>
              </a:rPr>
              <a:t> /= </a:t>
            </a:r>
            <a:r>
              <a:rPr lang="en-US" b="1" dirty="0" smtClean="0">
                <a:solidFill>
                  <a:srgbClr val="333399"/>
                </a:solidFill>
                <a:latin typeface="Comic Sans MS" pitchFamily="66" charset="0"/>
              </a:rPr>
              <a:t>Void and      </a:t>
            </a:r>
            <a:r>
              <a:rPr lang="en-US" i="1" dirty="0" smtClean="0">
                <a:latin typeface="Comic Sans MS" pitchFamily="66" charset="0"/>
              </a:rPr>
              <a:t>b</a:t>
            </a:r>
            <a:r>
              <a:rPr lang="en-US" dirty="0" smtClean="0">
                <a:latin typeface="Comic Sans MS" pitchFamily="66" charset="0"/>
              </a:rPr>
              <a:t> /= </a:t>
            </a:r>
            <a:r>
              <a:rPr lang="en-US" b="1" dirty="0" smtClean="0">
                <a:solidFill>
                  <a:srgbClr val="333399"/>
                </a:solidFill>
                <a:latin typeface="Comic Sans MS" pitchFamily="66" charset="0"/>
              </a:rPr>
              <a:t>Void</a:t>
            </a:r>
          </a:p>
          <a:p>
            <a:pPr marL="342900" indent="-342900">
              <a:spcBef>
                <a:spcPts val="1200"/>
              </a:spcBef>
              <a:buFont typeface="Wingdings" pitchFamily="2" charset="2"/>
              <a:buChar char="Ø"/>
            </a:pPr>
            <a:r>
              <a:rPr lang="en-US" i="1" dirty="0" smtClean="0">
                <a:latin typeface="Comic Sans MS" pitchFamily="66" charset="0"/>
              </a:rPr>
              <a:t>a</a:t>
            </a:r>
            <a:r>
              <a:rPr lang="en-US" dirty="0" smtClean="0">
                <a:latin typeface="Comic Sans MS" pitchFamily="66" charset="0"/>
              </a:rPr>
              <a:t> &lt; 0 </a:t>
            </a:r>
            <a:r>
              <a:rPr lang="en-US" b="1" dirty="0" smtClean="0">
                <a:solidFill>
                  <a:srgbClr val="333399"/>
                </a:solidFill>
                <a:latin typeface="Comic Sans MS" pitchFamily="66" charset="0"/>
              </a:rPr>
              <a:t>or else </a:t>
            </a:r>
            <a:r>
              <a:rPr lang="en-US" i="1" dirty="0" err="1" smtClean="0">
                <a:latin typeface="Comic Sans MS" pitchFamily="66" charset="0"/>
              </a:rPr>
              <a:t>sqrt</a:t>
            </a:r>
            <a:r>
              <a:rPr lang="en-US" dirty="0" smtClean="0">
                <a:latin typeface="Comic Sans MS" pitchFamily="66" charset="0"/>
              </a:rPr>
              <a:t> (</a:t>
            </a:r>
            <a:r>
              <a:rPr lang="en-US" i="1" dirty="0" smtClean="0">
                <a:latin typeface="Comic Sans MS" pitchFamily="66" charset="0"/>
              </a:rPr>
              <a:t>a</a:t>
            </a:r>
            <a:r>
              <a:rPr lang="en-US" dirty="0" smtClean="0">
                <a:latin typeface="Comic Sans MS" pitchFamily="66" charset="0"/>
              </a:rPr>
              <a:t>) &gt; 2</a:t>
            </a:r>
          </a:p>
          <a:p>
            <a:pPr marL="342900" indent="-342900">
              <a:spcBef>
                <a:spcPts val="1200"/>
              </a:spcBef>
              <a:buFont typeface="Wingdings" pitchFamily="2" charset="2"/>
              <a:buChar char="Ø"/>
            </a:pPr>
            <a:r>
              <a:rPr lang="en-US" dirty="0" smtClean="0">
                <a:latin typeface="Comic Sans MS" pitchFamily="66" charset="0"/>
              </a:rPr>
              <a:t>(</a:t>
            </a:r>
            <a:r>
              <a:rPr lang="en-US" i="1" dirty="0" smtClean="0">
                <a:latin typeface="Comic Sans MS" pitchFamily="66" charset="0"/>
              </a:rPr>
              <a:t>a</a:t>
            </a:r>
            <a:r>
              <a:rPr lang="en-US" dirty="0" smtClean="0">
                <a:latin typeface="Comic Sans MS" pitchFamily="66" charset="0"/>
              </a:rPr>
              <a:t> = </a:t>
            </a:r>
            <a:r>
              <a:rPr lang="en-US" i="1" dirty="0" smtClean="0">
                <a:latin typeface="Comic Sans MS" pitchFamily="66" charset="0"/>
              </a:rPr>
              <a:t>b</a:t>
            </a:r>
            <a:r>
              <a:rPr lang="en-US" dirty="0" smtClean="0">
                <a:latin typeface="Comic Sans MS" pitchFamily="66" charset="0"/>
              </a:rPr>
              <a:t> </a:t>
            </a:r>
            <a:r>
              <a:rPr lang="en-US" b="1" dirty="0" smtClean="0">
                <a:solidFill>
                  <a:srgbClr val="333399"/>
                </a:solidFill>
                <a:latin typeface="Comic Sans MS" pitchFamily="66" charset="0"/>
              </a:rPr>
              <a:t>and      </a:t>
            </a:r>
            <a:r>
              <a:rPr lang="en-US" dirty="0" smtClean="0">
                <a:solidFill>
                  <a:schemeClr val="tx1"/>
                </a:solidFill>
                <a:latin typeface="Comic Sans MS" pitchFamily="66" charset="0"/>
              </a:rPr>
              <a:t> </a:t>
            </a:r>
            <a:r>
              <a:rPr lang="en-US" i="1" dirty="0" smtClean="0">
                <a:latin typeface="Comic Sans MS" pitchFamily="66" charset="0"/>
              </a:rPr>
              <a:t>b</a:t>
            </a:r>
            <a:r>
              <a:rPr lang="en-US" dirty="0" smtClean="0">
                <a:latin typeface="Comic Sans MS" pitchFamily="66" charset="0"/>
              </a:rPr>
              <a:t> /= </a:t>
            </a:r>
            <a:r>
              <a:rPr lang="en-US" b="1" dirty="0" smtClean="0">
                <a:solidFill>
                  <a:srgbClr val="333399"/>
                </a:solidFill>
                <a:latin typeface="Comic Sans MS" pitchFamily="66" charset="0"/>
              </a:rPr>
              <a:t>Void</a:t>
            </a:r>
            <a:r>
              <a:rPr lang="en-US" dirty="0" smtClean="0">
                <a:latin typeface="Comic Sans MS" pitchFamily="66" charset="0"/>
              </a:rPr>
              <a:t>) </a:t>
            </a:r>
            <a:r>
              <a:rPr lang="en-US" b="1" dirty="0" smtClean="0">
                <a:solidFill>
                  <a:srgbClr val="333399"/>
                </a:solidFill>
                <a:latin typeface="Comic Sans MS" pitchFamily="66" charset="0"/>
              </a:rPr>
              <a:t>and then not </a:t>
            </a:r>
          </a:p>
          <a:p>
            <a:pPr marL="342900" indent="-342900">
              <a:spcBef>
                <a:spcPts val="1200"/>
              </a:spcBef>
            </a:pPr>
            <a:r>
              <a:rPr lang="en-US" b="1" i="1" dirty="0" smtClean="0">
                <a:solidFill>
                  <a:srgbClr val="333399"/>
                </a:solidFill>
                <a:latin typeface="Comic Sans MS" pitchFamily="66" charset="0"/>
              </a:rPr>
              <a:t>	</a:t>
            </a:r>
            <a:r>
              <a:rPr lang="en-US" i="1" dirty="0" smtClean="0">
                <a:latin typeface="Comic Sans MS" pitchFamily="66" charset="0"/>
              </a:rPr>
              <a:t>a.name</a:t>
            </a:r>
            <a:r>
              <a:rPr lang="en-US" dirty="0" smtClean="0">
                <a:latin typeface="Comic Sans MS" pitchFamily="66" charset="0"/>
              </a:rPr>
              <a:t> .</a:t>
            </a:r>
            <a:r>
              <a:rPr lang="en-US" dirty="0" err="1" smtClean="0">
                <a:latin typeface="Comic Sans MS" pitchFamily="66" charset="0"/>
              </a:rPr>
              <a:t>is_equal</a:t>
            </a:r>
            <a:r>
              <a:rPr lang="en-US" dirty="0" smtClean="0">
                <a:latin typeface="Comic Sans MS" pitchFamily="66" charset="0"/>
              </a:rPr>
              <a:t> (“”)</a:t>
            </a:r>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4131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0535C2A8-422B-4545-BDBC-9CF21BD6A84C}" type="slidenum">
              <a:rPr lang="en-US" sz="1000">
                <a:solidFill>
                  <a:schemeClr val="tx1"/>
                </a:solidFill>
                <a:latin typeface="ETH Light" pitchFamily="2" charset="0"/>
              </a:rPr>
              <a:pPr algn="r" defTabSz="914400">
                <a:lnSpc>
                  <a:spcPct val="100000"/>
                </a:lnSpc>
                <a:buClrTx/>
                <a:buSzTx/>
                <a:buFontTx/>
                <a:buNone/>
              </a:pPr>
              <a:t>13</a:t>
            </a:fld>
            <a:endParaRPr lang="en-US" sz="1000">
              <a:solidFill>
                <a:schemeClr val="tx1"/>
              </a:solidFill>
              <a:latin typeface="ETH Light" pitchFamily="2" charset="0"/>
            </a:endParaRPr>
          </a:p>
        </p:txBody>
      </p:sp>
      <p:sp>
        <p:nvSpPr>
          <p:cNvPr id="7" name="Text Box 3"/>
          <p:cNvSpPr txBox="1">
            <a:spLocks noChangeArrowheads="1"/>
          </p:cNvSpPr>
          <p:nvPr/>
        </p:nvSpPr>
        <p:spPr bwMode="auto">
          <a:xfrm rot="2280000">
            <a:off x="6415088" y="876300"/>
            <a:ext cx="2728912" cy="762000"/>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
        <p:nvSpPr>
          <p:cNvPr id="8" name="Rectangle 7"/>
          <p:cNvSpPr/>
          <p:nvPr/>
        </p:nvSpPr>
        <p:spPr bwMode="auto">
          <a:xfrm>
            <a:off x="1714500" y="960120"/>
            <a:ext cx="697230" cy="308610"/>
          </a:xfrm>
          <a:prstGeom prst="rect">
            <a:avLst/>
          </a:prstGeom>
          <a:solidFill>
            <a:srgbClr val="99FF99"/>
          </a:solidFill>
          <a:ln w="12700" algn="ctr">
            <a:noFill/>
            <a:miter lim="800000"/>
            <a:headEnd/>
            <a:tailEnd/>
          </a:ln>
          <a:effectLst/>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1" name="Rectangle 10"/>
          <p:cNvSpPr/>
          <p:nvPr/>
        </p:nvSpPr>
        <p:spPr bwMode="auto">
          <a:xfrm>
            <a:off x="2571750" y="1977390"/>
            <a:ext cx="697230" cy="308610"/>
          </a:xfrm>
          <a:prstGeom prst="rect">
            <a:avLst/>
          </a:prstGeom>
          <a:solidFill>
            <a:srgbClr val="99FF99"/>
          </a:solidFill>
          <a:ln w="12700" algn="ctr">
            <a:noFill/>
            <a:miter lim="800000"/>
            <a:headEnd/>
            <a:tailEnd/>
          </a:ln>
          <a:effectLst/>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2" name="Rectangle 11"/>
          <p:cNvSpPr/>
          <p:nvPr/>
        </p:nvSpPr>
        <p:spPr bwMode="auto">
          <a:xfrm>
            <a:off x="2148840" y="1474470"/>
            <a:ext cx="697230" cy="308610"/>
          </a:xfrm>
          <a:prstGeom prst="rect">
            <a:avLst/>
          </a:prstGeom>
          <a:solidFill>
            <a:srgbClr val="99FF99"/>
          </a:solidFill>
          <a:ln w="12700" algn="ctr">
            <a:noFill/>
            <a:miter lim="800000"/>
            <a:headEnd/>
            <a:tailEnd/>
          </a:ln>
          <a:effectLst/>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3" name="Rectangle 12"/>
          <p:cNvSpPr/>
          <p:nvPr/>
        </p:nvSpPr>
        <p:spPr bwMode="auto">
          <a:xfrm>
            <a:off x="1691640" y="2491740"/>
            <a:ext cx="697230" cy="308610"/>
          </a:xfrm>
          <a:prstGeom prst="rect">
            <a:avLst/>
          </a:prstGeom>
          <a:solidFill>
            <a:srgbClr val="99FF99"/>
          </a:solidFill>
          <a:ln w="12700" algn="ctr">
            <a:noFill/>
            <a:miter lim="800000"/>
            <a:headEnd/>
            <a:tailEnd/>
          </a:ln>
          <a:effectLst/>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4" name="Rectangle 13"/>
          <p:cNvSpPr/>
          <p:nvPr/>
        </p:nvSpPr>
        <p:spPr bwMode="auto">
          <a:xfrm>
            <a:off x="2091690" y="3028950"/>
            <a:ext cx="697230" cy="308610"/>
          </a:xfrm>
          <a:prstGeom prst="rect">
            <a:avLst/>
          </a:prstGeom>
          <a:solidFill>
            <a:srgbClr val="99FF99"/>
          </a:solidFill>
          <a:ln w="12700" algn="ctr">
            <a:noFill/>
            <a:miter lim="800000"/>
            <a:headEnd/>
            <a:tailEnd/>
          </a:ln>
          <a:effectLst/>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5" name="Rectangle 14"/>
          <p:cNvSpPr/>
          <p:nvPr/>
        </p:nvSpPr>
        <p:spPr bwMode="auto">
          <a:xfrm>
            <a:off x="5006340" y="3028950"/>
            <a:ext cx="697230" cy="308610"/>
          </a:xfrm>
          <a:prstGeom prst="rect">
            <a:avLst/>
          </a:prstGeom>
          <a:solidFill>
            <a:srgbClr val="99FF99"/>
          </a:solidFill>
          <a:ln w="12700" algn="ctr">
            <a:noFill/>
            <a:miter lim="800000"/>
            <a:headEnd/>
            <a:tailEnd/>
          </a:ln>
          <a:effectLst/>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idx="10"/>
          </p:nvPr>
        </p:nvSpPr>
        <p:spPr/>
        <p:txBody>
          <a:bodyPr/>
          <a:lstStyle/>
          <a:p>
            <a:endParaRPr lang="en-GB"/>
          </a:p>
          <a:p>
            <a:endParaRPr lang="en-GB"/>
          </a:p>
        </p:txBody>
      </p:sp>
      <p:sp>
        <p:nvSpPr>
          <p:cNvPr id="8"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06499"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ACF1C720-7D68-4879-9D93-867A125D7CB3}" type="slidenum">
              <a:rPr lang="en-GB" sz="1000">
                <a:solidFill>
                  <a:schemeClr val="tx1"/>
                </a:solidFill>
                <a:latin typeface="ETH Light" pitchFamily="2" charset="0"/>
              </a:rPr>
              <a:pPr algn="r" defTabSz="914400">
                <a:lnSpc>
                  <a:spcPct val="100000"/>
                </a:lnSpc>
                <a:buClrTx/>
                <a:buSzTx/>
                <a:buFontTx/>
                <a:buNone/>
              </a:pPr>
              <a:t>14</a:t>
            </a:fld>
            <a:endParaRPr lang="en-GB" sz="1000">
              <a:solidFill>
                <a:schemeClr val="tx1"/>
              </a:solidFill>
              <a:latin typeface="ETH Light" pitchFamily="2" charset="0"/>
            </a:endParaRPr>
          </a:p>
        </p:txBody>
      </p:sp>
      <p:sp>
        <p:nvSpPr>
          <p:cNvPr id="106500" name="Rectangle 1"/>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Assertions</a:t>
            </a:r>
          </a:p>
        </p:txBody>
      </p:sp>
      <p:sp>
        <p:nvSpPr>
          <p:cNvPr id="106501" name="AutoShape 2"/>
          <p:cNvSpPr>
            <a:spLocks/>
          </p:cNvSpPr>
          <p:nvPr/>
        </p:nvSpPr>
        <p:spPr bwMode="auto">
          <a:xfrm rot="5400000" flipV="1">
            <a:off x="4533900" y="952500"/>
            <a:ext cx="304800" cy="5715000"/>
          </a:xfrm>
          <a:prstGeom prst="rightBrace">
            <a:avLst>
              <a:gd name="adj1" fmla="val 156250"/>
              <a:gd name="adj2" fmla="val 50000"/>
            </a:avLst>
          </a:prstGeom>
          <a:noFill/>
          <a:ln w="9360">
            <a:solidFill>
              <a:srgbClr val="000000"/>
            </a:solidFill>
            <a:miter lim="800000"/>
            <a:headEnd/>
            <a:tailEnd/>
          </a:ln>
        </p:spPr>
        <p:txBody>
          <a:bodyPr vert="eaVert" wrap="none" anchor="ctr"/>
          <a:lstStyle/>
          <a:p>
            <a:pPr defTabSz="914400">
              <a:lnSpc>
                <a:spcPct val="100000"/>
              </a:lnSpc>
              <a:buClrTx/>
              <a:buSzTx/>
              <a:buFontTx/>
              <a:buNone/>
            </a:pPr>
            <a:endParaRPr lang="de-CH" sz="2400">
              <a:solidFill>
                <a:schemeClr val="tx1"/>
              </a:solidFill>
            </a:endParaRPr>
          </a:p>
        </p:txBody>
      </p:sp>
      <p:sp>
        <p:nvSpPr>
          <p:cNvPr id="106502" name="Text Box 3"/>
          <p:cNvSpPr txBox="1">
            <a:spLocks noChangeArrowheads="1"/>
          </p:cNvSpPr>
          <p:nvPr/>
        </p:nvSpPr>
        <p:spPr bwMode="auto">
          <a:xfrm>
            <a:off x="1676400" y="3124200"/>
            <a:ext cx="6063176" cy="525401"/>
          </a:xfrm>
          <a:prstGeom prst="rect">
            <a:avLst/>
          </a:prstGeom>
          <a:noFill/>
          <a:ln w="9525">
            <a:noFill/>
            <a:round/>
            <a:headEnd/>
            <a:tailEnd/>
          </a:ln>
        </p:spPr>
        <p:txBody>
          <a:bodyPr wrap="none" lIns="90000" tIns="46800" rIns="90000" bIns="46800">
            <a:spAutoFit/>
          </a:bodyPr>
          <a:lstStyle/>
          <a:p>
            <a:pPr defTabSz="914400">
              <a:lnSpc>
                <a:spcPct val="100000"/>
              </a:lnSpc>
              <a:spcBef>
                <a:spcPts val="700"/>
              </a:spcBef>
              <a:buClr>
                <a:srgbClr val="800080"/>
              </a:buClr>
              <a:buSzTx/>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a:solidFill>
                  <a:srgbClr val="3333FF"/>
                </a:solidFill>
              </a:rPr>
              <a:t>balance_non_negative</a:t>
            </a:r>
            <a:r>
              <a:rPr lang="en-GB" sz="2800" dirty="0">
                <a:solidFill>
                  <a:srgbClr val="3333FF"/>
                </a:solidFill>
              </a:rPr>
              <a:t>: </a:t>
            </a:r>
            <a:r>
              <a:rPr lang="en-GB" sz="2800" i="1" dirty="0">
                <a:solidFill>
                  <a:srgbClr val="3333FF"/>
                </a:solidFill>
              </a:rPr>
              <a:t>balance</a:t>
            </a:r>
            <a:r>
              <a:rPr lang="en-GB" sz="2800" dirty="0">
                <a:solidFill>
                  <a:srgbClr val="3333FF"/>
                </a:solidFill>
              </a:rPr>
              <a:t> &gt;= 0</a:t>
            </a:r>
          </a:p>
        </p:txBody>
      </p:sp>
      <p:sp>
        <p:nvSpPr>
          <p:cNvPr id="106503" name="Text Box 4"/>
          <p:cNvSpPr txBox="1">
            <a:spLocks noChangeArrowheads="1"/>
          </p:cNvSpPr>
          <p:nvPr/>
        </p:nvSpPr>
        <p:spPr bwMode="auto">
          <a:xfrm>
            <a:off x="3387453" y="4080168"/>
            <a:ext cx="2607102" cy="463846"/>
          </a:xfrm>
          <a:prstGeom prst="rect">
            <a:avLst/>
          </a:prstGeom>
          <a:noFill/>
          <a:ln w="9525">
            <a:noFill/>
            <a:round/>
            <a:headEnd/>
            <a:tailEnd/>
          </a:ln>
        </p:spPr>
        <p:txBody>
          <a:bodyPr wrap="none" lIns="90000" tIns="46800" rIns="90000" bIns="46800">
            <a:spAutoFit/>
          </a:bodyPr>
          <a:lstStyle/>
          <a:p>
            <a:pPr defTabSz="914400">
              <a:lnSpc>
                <a:spcPct val="100000"/>
              </a:lnSpc>
              <a:buClr>
                <a:srgbClr val="A50021"/>
              </a:buClr>
              <a:buSzTx/>
              <a:buFont typeface="Verdan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smtClean="0">
                <a:solidFill>
                  <a:schemeClr val="tx1"/>
                </a:solidFill>
              </a:rPr>
              <a:t>Assertion clause</a:t>
            </a:r>
            <a:endParaRPr lang="en-GB" sz="2400" b="1" dirty="0">
              <a:solidFill>
                <a:schemeClr val="tx1"/>
              </a:solidFill>
            </a:endParaRPr>
          </a:p>
        </p:txBody>
      </p:sp>
      <p:sp>
        <p:nvSpPr>
          <p:cNvPr id="106506" name="AutoShape 2"/>
          <p:cNvSpPr>
            <a:spLocks/>
          </p:cNvSpPr>
          <p:nvPr/>
        </p:nvSpPr>
        <p:spPr bwMode="auto">
          <a:xfrm rot="-5400000">
            <a:off x="3467100" y="1181100"/>
            <a:ext cx="228600" cy="3657600"/>
          </a:xfrm>
          <a:prstGeom prst="rightBrace">
            <a:avLst>
              <a:gd name="adj1" fmla="val 133333"/>
              <a:gd name="adj2" fmla="val 50000"/>
            </a:avLst>
          </a:prstGeom>
          <a:noFill/>
          <a:ln w="9360">
            <a:solidFill>
              <a:srgbClr val="000000"/>
            </a:solidFill>
            <a:miter lim="800000"/>
            <a:headEnd/>
            <a:tailEnd/>
          </a:ln>
        </p:spPr>
        <p:txBody>
          <a:bodyPr vert="eaVert" wrap="none" anchor="ctr"/>
          <a:lstStyle/>
          <a:p>
            <a:pPr defTabSz="914400">
              <a:lnSpc>
                <a:spcPct val="100000"/>
              </a:lnSpc>
              <a:buClrTx/>
              <a:buSzTx/>
              <a:buFontTx/>
              <a:buNone/>
            </a:pPr>
            <a:endParaRPr lang="de-CH" sz="2400">
              <a:solidFill>
                <a:schemeClr val="tx1"/>
              </a:solidFill>
            </a:endParaRPr>
          </a:p>
        </p:txBody>
      </p:sp>
      <p:sp>
        <p:nvSpPr>
          <p:cNvPr id="106507" name="Text Box 11"/>
          <p:cNvSpPr txBox="1">
            <a:spLocks noChangeArrowheads="1"/>
          </p:cNvSpPr>
          <p:nvPr/>
        </p:nvSpPr>
        <p:spPr bwMode="auto">
          <a:xfrm>
            <a:off x="2240280" y="1828800"/>
            <a:ext cx="2697480" cy="1107996"/>
          </a:xfrm>
          <a:prstGeom prst="rect">
            <a:avLst/>
          </a:prstGeom>
          <a:noFill/>
          <a:ln w="9525">
            <a:noFill/>
            <a:miter lim="800000"/>
            <a:headEnd/>
            <a:tailEnd/>
          </a:ln>
          <a:effectLst/>
        </p:spPr>
        <p:txBody>
          <a:bodyPr wrap="square">
            <a:spAutoFit/>
          </a:bodyPr>
          <a:lstStyle/>
          <a:p>
            <a:pPr algn="ctr">
              <a:spcBef>
                <a:spcPct val="50000"/>
              </a:spcBef>
            </a:pPr>
            <a:r>
              <a:rPr lang="en-US" sz="2200" dirty="0">
                <a:solidFill>
                  <a:schemeClr val="tx1"/>
                </a:solidFill>
              </a:rPr>
              <a:t>Assertion </a:t>
            </a:r>
            <a:r>
              <a:rPr lang="en-US" sz="2200" b="1" dirty="0">
                <a:solidFill>
                  <a:schemeClr val="tx1"/>
                </a:solidFill>
              </a:rPr>
              <a:t>tag</a:t>
            </a:r>
            <a:r>
              <a:rPr lang="en-US" sz="2200" dirty="0">
                <a:solidFill>
                  <a:schemeClr val="tx1"/>
                </a:solidFill>
              </a:rPr>
              <a:t> (not required, but recommended)</a:t>
            </a:r>
          </a:p>
        </p:txBody>
      </p:sp>
      <p:sp>
        <p:nvSpPr>
          <p:cNvPr id="106508" name="AutoShape 2"/>
          <p:cNvSpPr>
            <a:spLocks/>
          </p:cNvSpPr>
          <p:nvPr/>
        </p:nvSpPr>
        <p:spPr bwMode="auto">
          <a:xfrm rot="-5400000">
            <a:off x="6438900" y="2019300"/>
            <a:ext cx="228600" cy="1981200"/>
          </a:xfrm>
          <a:prstGeom prst="rightBrace">
            <a:avLst>
              <a:gd name="adj1" fmla="val 72222"/>
              <a:gd name="adj2" fmla="val 50000"/>
            </a:avLst>
          </a:prstGeom>
          <a:noFill/>
          <a:ln w="9360">
            <a:solidFill>
              <a:srgbClr val="000000"/>
            </a:solidFill>
            <a:miter lim="800000"/>
            <a:headEnd/>
            <a:tailEnd/>
          </a:ln>
        </p:spPr>
        <p:txBody>
          <a:bodyPr vert="eaVert" wrap="none" anchor="ctr"/>
          <a:lstStyle/>
          <a:p>
            <a:pPr defTabSz="914400">
              <a:lnSpc>
                <a:spcPct val="100000"/>
              </a:lnSpc>
              <a:buClrTx/>
              <a:buSzTx/>
              <a:buFontTx/>
              <a:buNone/>
            </a:pPr>
            <a:endParaRPr lang="de-CH" sz="2400">
              <a:solidFill>
                <a:schemeClr val="tx1"/>
              </a:solidFill>
            </a:endParaRPr>
          </a:p>
        </p:txBody>
      </p:sp>
      <p:sp>
        <p:nvSpPr>
          <p:cNvPr id="106509" name="Text Box 13"/>
          <p:cNvSpPr txBox="1">
            <a:spLocks noChangeArrowheads="1"/>
          </p:cNvSpPr>
          <p:nvPr/>
        </p:nvSpPr>
        <p:spPr bwMode="auto">
          <a:xfrm>
            <a:off x="5760720" y="2133600"/>
            <a:ext cx="1600200" cy="769441"/>
          </a:xfrm>
          <a:prstGeom prst="rect">
            <a:avLst/>
          </a:prstGeom>
          <a:noFill/>
          <a:ln w="9525">
            <a:noFill/>
            <a:miter lim="800000"/>
            <a:headEnd/>
            <a:tailEnd/>
          </a:ln>
          <a:effectLst/>
        </p:spPr>
        <p:txBody>
          <a:bodyPr>
            <a:spAutoFit/>
          </a:bodyPr>
          <a:lstStyle/>
          <a:p>
            <a:pPr algn="ctr">
              <a:spcBef>
                <a:spcPct val="50000"/>
              </a:spcBef>
            </a:pPr>
            <a:r>
              <a:rPr lang="en-US" sz="2200" b="1" dirty="0">
                <a:solidFill>
                  <a:schemeClr val="tx1"/>
                </a:solidFill>
              </a:rPr>
              <a:t>Condition</a:t>
            </a:r>
            <a:r>
              <a:rPr lang="en-US" sz="2200" dirty="0">
                <a:solidFill>
                  <a:schemeClr val="tx1"/>
                </a:solidFill>
              </a:rPr>
              <a:t> (required)</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5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5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5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5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animBg="1"/>
      <p:bldP spid="106503" grpId="0"/>
      <p:bldP spid="106506" grpId="0" animBg="1"/>
      <p:bldP spid="106507" grpId="0"/>
      <p:bldP spid="106508" grpId="0" animBg="1"/>
      <p:bldP spid="10650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804429" y="2598221"/>
            <a:ext cx="5436084" cy="1017815"/>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04451" name="Text Box 4"/>
          <p:cNvSpPr txBox="1">
            <a:spLocks noChangeArrowheads="1"/>
          </p:cNvSpPr>
          <p:nvPr/>
        </p:nvSpPr>
        <p:spPr bwMode="auto">
          <a:xfrm>
            <a:off x="708659" y="1920240"/>
            <a:ext cx="6972911" cy="1625600"/>
          </a:xfrm>
          <a:prstGeom prst="rect">
            <a:avLst/>
          </a:prstGeom>
          <a:noFill/>
          <a:ln w="9360">
            <a:noFill/>
            <a:miter lim="800000"/>
            <a:headEnd/>
            <a:tailEnd/>
          </a:ln>
        </p:spPr>
        <p:txBody>
          <a:bodyPr wrap="square" lIns="90000" tIns="46800" rIns="90000" bIns="46800">
            <a:spAutoFit/>
          </a:bodyPr>
          <a:lstStyle/>
          <a:p>
            <a:pPr defTabSz="914400">
              <a:lnSpc>
                <a:spcPct val="100000"/>
              </a:lnSpc>
              <a:spcBef>
                <a:spcPts val="0"/>
              </a:spcBef>
              <a:buClr>
                <a:srgbClr val="0099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clap</a:t>
            </a:r>
            <a:r>
              <a:rPr lang="en-GB" sz="2000" dirty="0">
                <a:solidFill>
                  <a:srgbClr val="3333FF"/>
                </a:solidFill>
              </a:rPr>
              <a:t> (</a:t>
            </a:r>
            <a:r>
              <a:rPr lang="en-GB" sz="2000" i="1" dirty="0">
                <a:solidFill>
                  <a:srgbClr val="3333FF"/>
                </a:solidFill>
              </a:rPr>
              <a:t>n</a:t>
            </a:r>
            <a:r>
              <a:rPr lang="en-GB" sz="2000" dirty="0">
                <a:solidFill>
                  <a:srgbClr val="3333FF"/>
                </a:solidFill>
              </a:rPr>
              <a:t>: </a:t>
            </a:r>
            <a:r>
              <a:rPr lang="en-GB" sz="2000" i="1" dirty="0">
                <a:solidFill>
                  <a:srgbClr val="3333FF"/>
                </a:solidFill>
              </a:rPr>
              <a:t>INTEGER</a:t>
            </a:r>
            <a:r>
              <a:rPr lang="en-GB" sz="2000" dirty="0">
                <a:solidFill>
                  <a:srgbClr val="3333FF"/>
                </a:solidFill>
              </a:rPr>
              <a:t>) </a:t>
            </a:r>
            <a:endParaRPr lang="en-GB" sz="2000" i="1" dirty="0">
              <a:solidFill>
                <a:srgbClr val="3333FF"/>
              </a:solidFill>
            </a:endParaRPr>
          </a:p>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0000"/>
                </a:solidFill>
              </a:rPr>
              <a:t>	</a:t>
            </a:r>
            <a:r>
              <a:rPr lang="en-GB" sz="2000" dirty="0">
                <a:solidFill>
                  <a:srgbClr val="000000"/>
                </a:solidFill>
              </a:rPr>
              <a:t>	</a:t>
            </a:r>
            <a:r>
              <a:rPr lang="en-GB" sz="2000" dirty="0">
                <a:solidFill>
                  <a:srgbClr val="990000"/>
                </a:solidFill>
              </a:rPr>
              <a:t>-- Clap </a:t>
            </a:r>
            <a:r>
              <a:rPr lang="en-GB" sz="2000" i="1" dirty="0">
                <a:solidFill>
                  <a:srgbClr val="990000"/>
                </a:solidFill>
              </a:rPr>
              <a:t>n</a:t>
            </a:r>
            <a:r>
              <a:rPr lang="en-GB" sz="2000" dirty="0">
                <a:solidFill>
                  <a:srgbClr val="990000"/>
                </a:solidFill>
              </a:rPr>
              <a:t> times and update </a:t>
            </a:r>
            <a:r>
              <a:rPr lang="en-GB" sz="2000" i="1" dirty="0">
                <a:solidFill>
                  <a:srgbClr val="990000"/>
                </a:solidFill>
              </a:rPr>
              <a:t>count</a:t>
            </a:r>
            <a:r>
              <a:rPr lang="en-GB" sz="2000" dirty="0">
                <a:solidFill>
                  <a:srgbClr val="990000"/>
                </a:solidFill>
              </a:rPr>
              <a:t>.</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C0000"/>
                </a:solidFill>
              </a:rPr>
              <a:t>       </a:t>
            </a:r>
            <a:r>
              <a:rPr lang="en-GB" sz="2000" b="1" dirty="0">
                <a:solidFill>
                  <a:srgbClr val="333399"/>
                </a:solidFill>
              </a:rPr>
              <a:t>require</a:t>
            </a:r>
          </a:p>
          <a:p>
            <a:pPr defTabSz="914400">
              <a:lnSpc>
                <a:spcPct val="100000"/>
              </a:lnSpc>
              <a:spcBef>
                <a:spcPts val="0"/>
              </a:spcBef>
              <a:buClr>
                <a:srgbClr val="3333FF"/>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not_too_tired</a:t>
            </a:r>
            <a:r>
              <a:rPr lang="en-GB" sz="2000" dirty="0">
                <a:solidFill>
                  <a:srgbClr val="3333FF"/>
                </a:solidFill>
              </a:rPr>
              <a:t>:</a:t>
            </a:r>
            <a:r>
              <a:rPr lang="en-GB" sz="2000" i="1" dirty="0">
                <a:solidFill>
                  <a:srgbClr val="3333FF"/>
                </a:solidFill>
              </a:rPr>
              <a:t> count &lt;= </a:t>
            </a:r>
            <a:r>
              <a:rPr lang="en-GB" sz="2000" dirty="0">
                <a:solidFill>
                  <a:srgbClr val="3333FF"/>
                </a:solidFill>
              </a:rPr>
              <a:t>10</a:t>
            </a:r>
          </a:p>
          <a:p>
            <a:pPr defTabSz="914400">
              <a:lnSpc>
                <a:spcPct val="100000"/>
              </a:lnSpc>
              <a:spcBef>
                <a:spcPts val="0"/>
              </a:spcBef>
              <a:buClr>
                <a:srgbClr val="80008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800080"/>
                </a:solidFill>
              </a:rPr>
              <a:t>	</a:t>
            </a:r>
            <a:r>
              <a:rPr lang="en-GB" sz="2000" dirty="0" smtClean="0">
                <a:solidFill>
                  <a:srgbClr val="800080"/>
                </a:solidFill>
              </a:rPr>
              <a:t>	</a:t>
            </a:r>
            <a:r>
              <a:rPr lang="en-GB" sz="2000" dirty="0" err="1" smtClean="0">
                <a:solidFill>
                  <a:srgbClr val="3333FF"/>
                </a:solidFill>
              </a:rPr>
              <a:t>n_positive</a:t>
            </a:r>
            <a:r>
              <a:rPr lang="en-GB" sz="2000" dirty="0">
                <a:solidFill>
                  <a:srgbClr val="3333FF"/>
                </a:solidFill>
              </a:rPr>
              <a:t>:</a:t>
            </a:r>
            <a:r>
              <a:rPr lang="en-GB" sz="2000" i="1" dirty="0">
                <a:solidFill>
                  <a:srgbClr val="3333FF"/>
                </a:solidFill>
              </a:rPr>
              <a:t> n &gt; </a:t>
            </a:r>
            <a:r>
              <a:rPr lang="en-GB" sz="2000" dirty="0">
                <a:solidFill>
                  <a:srgbClr val="3333FF"/>
                </a:solidFill>
              </a:rPr>
              <a:t>0</a:t>
            </a:r>
            <a:r>
              <a:rPr lang="en-GB" sz="2000" i="1" dirty="0">
                <a:solidFill>
                  <a:srgbClr val="800080"/>
                </a:solidFill>
              </a:rPr>
              <a:t>	</a:t>
            </a:r>
          </a:p>
        </p:txBody>
      </p:sp>
      <p:sp>
        <p:nvSpPr>
          <p:cNvPr id="104452" name="Rectangle 3"/>
          <p:cNvSpPr>
            <a:spLocks noGrp="1" noChangeArrowheads="1"/>
          </p:cNvSpPr>
          <p:nvPr>
            <p:ph type="body" idx="4294967295"/>
          </p:nvPr>
        </p:nvSpPr>
        <p:spPr>
          <a:xfrm>
            <a:off x="576263" y="1257300"/>
            <a:ext cx="7801412" cy="4376582"/>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Property that a feature imposes on every client</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 feature with no </a:t>
            </a:r>
            <a:r>
              <a:rPr lang="en-GB" b="1" dirty="0">
                <a:solidFill>
                  <a:srgbClr val="333399"/>
                </a:solidFill>
              </a:rPr>
              <a:t>require</a:t>
            </a:r>
            <a:r>
              <a:rPr lang="en-GB" dirty="0"/>
              <a:t> </a:t>
            </a:r>
            <a:r>
              <a:rPr lang="en-GB" dirty="0">
                <a:solidFill>
                  <a:schemeClr val="tx1"/>
                </a:solidFill>
              </a:rPr>
              <a:t>clause is </a:t>
            </a:r>
            <a:endParaRPr lang="en-GB" dirty="0" smtClean="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always </a:t>
            </a:r>
            <a:r>
              <a:rPr lang="en-GB" dirty="0">
                <a:solidFill>
                  <a:schemeClr val="tx1"/>
                </a:solidFill>
              </a:rPr>
              <a:t>applicable, as if the precondition reads</a:t>
            </a:r>
          </a:p>
          <a:p>
            <a:pPr marL="742950" lvl="1" indent="-28575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a:solidFill>
                  <a:srgbClr val="333399"/>
                </a:solidFill>
              </a:rPr>
              <a:t>	</a:t>
            </a:r>
            <a:r>
              <a:rPr lang="en-GB" sz="2000" b="1" dirty="0">
                <a:solidFill>
                  <a:srgbClr val="333399"/>
                </a:solidFill>
              </a:rPr>
              <a:t>require</a:t>
            </a:r>
          </a:p>
          <a:p>
            <a:pPr lvl="2"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solidFill>
                  <a:srgbClr val="333399"/>
                </a:solidFill>
              </a:rPr>
              <a:t>	</a:t>
            </a:r>
            <a:r>
              <a:rPr lang="en-GB" sz="2000" dirty="0" err="1"/>
              <a:t>always_OK</a:t>
            </a:r>
            <a:r>
              <a:rPr lang="en-GB" sz="2000" dirty="0"/>
              <a:t>:</a:t>
            </a:r>
            <a:r>
              <a:rPr lang="en-GB" sz="2000" i="1" dirty="0"/>
              <a:t> </a:t>
            </a:r>
            <a:r>
              <a:rPr lang="en-GB" sz="2000" b="1" dirty="0">
                <a:solidFill>
                  <a:srgbClr val="333399"/>
                </a:solidFill>
              </a:rPr>
              <a:t>True</a:t>
            </a:r>
          </a:p>
        </p:txBody>
      </p:sp>
      <p:sp>
        <p:nvSpPr>
          <p:cNvPr id="8" name="Footer Placeholder 1"/>
          <p:cNvSpPr>
            <a:spLocks noGrp="1"/>
          </p:cNvSpPr>
          <p:nvPr>
            <p:ph type="ftr" idx="10"/>
          </p:nvPr>
        </p:nvSpPr>
        <p:spPr/>
        <p:txBody>
          <a:bodyPr/>
          <a:lstStyle/>
          <a:p>
            <a:endParaRPr lang="en-GB"/>
          </a:p>
          <a:p>
            <a:endParaRPr lang="en-GB"/>
          </a:p>
        </p:txBody>
      </p:sp>
      <p:sp>
        <p:nvSpPr>
          <p:cNvPr id="6"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04454"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6EBF3512-CFA2-4735-945C-D98A09C4174F}" type="slidenum">
              <a:rPr lang="en-GB" sz="1000">
                <a:solidFill>
                  <a:schemeClr val="tx1"/>
                </a:solidFill>
                <a:latin typeface="ETH Light" pitchFamily="2" charset="0"/>
              </a:rPr>
              <a:pPr algn="r" defTabSz="914400">
                <a:lnSpc>
                  <a:spcPct val="100000"/>
                </a:lnSpc>
                <a:buClrTx/>
                <a:buSzTx/>
                <a:buFontTx/>
                <a:buNone/>
              </a:pPr>
              <a:t>15</a:t>
            </a:fld>
            <a:endParaRPr lang="en-GB" sz="1000">
              <a:solidFill>
                <a:schemeClr val="tx1"/>
              </a:solidFill>
              <a:latin typeface="ETH Light" pitchFamily="2" charset="0"/>
            </a:endParaRPr>
          </a:p>
        </p:txBody>
      </p:sp>
      <p:sp>
        <p:nvSpPr>
          <p:cNvPr id="104455" name="Rectangle 2"/>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Precondition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963757" y="3429494"/>
            <a:ext cx="6791088" cy="72687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10596" name="Text Box 5"/>
          <p:cNvSpPr txBox="1">
            <a:spLocks noChangeArrowheads="1"/>
          </p:cNvSpPr>
          <p:nvPr/>
        </p:nvSpPr>
        <p:spPr bwMode="auto">
          <a:xfrm>
            <a:off x="798830" y="1844041"/>
            <a:ext cx="6697980" cy="2248950"/>
          </a:xfrm>
          <a:prstGeom prst="rect">
            <a:avLst/>
          </a:prstGeom>
          <a:noFill/>
          <a:ln w="9360">
            <a:noFill/>
            <a:miter lim="800000"/>
            <a:headEnd/>
            <a:tailEnd/>
          </a:ln>
        </p:spPr>
        <p:txBody>
          <a:bodyPr wrap="square" lIns="90000" tIns="46800" rIns="90000" bIns="46800">
            <a:spAutoFit/>
          </a:bodyPr>
          <a:lstStyle/>
          <a:p>
            <a:pPr defTabSz="914400">
              <a:lnSpc>
                <a:spcPct val="100000"/>
              </a:lnSpc>
              <a:spcBef>
                <a:spcPts val="0"/>
              </a:spcBef>
              <a:buClr>
                <a:srgbClr val="0099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3333FF"/>
                </a:solidFill>
              </a:rPr>
              <a:t>clap</a:t>
            </a:r>
            <a:r>
              <a:rPr lang="en-GB" sz="2000" dirty="0" smtClean="0">
                <a:solidFill>
                  <a:srgbClr val="3333FF"/>
                </a:solidFill>
              </a:rPr>
              <a:t> </a:t>
            </a:r>
            <a:r>
              <a:rPr lang="en-GB" sz="2000" dirty="0">
                <a:solidFill>
                  <a:srgbClr val="3333FF"/>
                </a:solidFill>
              </a:rPr>
              <a:t>(</a:t>
            </a:r>
            <a:r>
              <a:rPr lang="en-GB" sz="2000" i="1" dirty="0">
                <a:solidFill>
                  <a:srgbClr val="3333FF"/>
                </a:solidFill>
              </a:rPr>
              <a:t>n</a:t>
            </a:r>
            <a:r>
              <a:rPr lang="en-GB" sz="2000" dirty="0">
                <a:solidFill>
                  <a:srgbClr val="3333FF"/>
                </a:solidFill>
              </a:rPr>
              <a:t>: </a:t>
            </a:r>
            <a:r>
              <a:rPr lang="en-GB" sz="2000" i="1" dirty="0">
                <a:solidFill>
                  <a:srgbClr val="3333FF"/>
                </a:solidFill>
              </a:rPr>
              <a:t>INTEGER</a:t>
            </a:r>
            <a:r>
              <a:rPr lang="en-GB" sz="2000" dirty="0">
                <a:solidFill>
                  <a:srgbClr val="3333FF"/>
                </a:solidFill>
              </a:rPr>
              <a:t>) </a:t>
            </a:r>
            <a:endParaRPr lang="en-GB" sz="2000" i="1" dirty="0">
              <a:solidFill>
                <a:srgbClr val="3333FF"/>
              </a:solidFill>
            </a:endParaRPr>
          </a:p>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000000"/>
                </a:solidFill>
              </a:rPr>
              <a:t>	</a:t>
            </a:r>
            <a:r>
              <a:rPr lang="en-GB" sz="2000" dirty="0" smtClean="0">
                <a:solidFill>
                  <a:srgbClr val="000000"/>
                </a:solidFill>
              </a:rPr>
              <a:t>	</a:t>
            </a:r>
            <a:r>
              <a:rPr lang="en-GB" sz="2000" dirty="0" smtClean="0">
                <a:solidFill>
                  <a:srgbClr val="990000"/>
                </a:solidFill>
              </a:rPr>
              <a:t>-- </a:t>
            </a:r>
            <a:r>
              <a:rPr lang="en-GB" sz="2000" dirty="0">
                <a:solidFill>
                  <a:srgbClr val="990000"/>
                </a:solidFill>
              </a:rPr>
              <a:t>Clap </a:t>
            </a:r>
            <a:r>
              <a:rPr lang="en-GB" sz="2000" i="1" dirty="0">
                <a:solidFill>
                  <a:srgbClr val="990000"/>
                </a:solidFill>
              </a:rPr>
              <a:t>n</a:t>
            </a:r>
            <a:r>
              <a:rPr lang="en-GB" sz="2000" dirty="0">
                <a:solidFill>
                  <a:srgbClr val="990000"/>
                </a:solidFill>
              </a:rPr>
              <a:t> times and update </a:t>
            </a:r>
            <a:r>
              <a:rPr lang="en-GB" sz="2000" i="1" dirty="0">
                <a:solidFill>
                  <a:srgbClr val="990000"/>
                </a:solidFill>
              </a:rPr>
              <a:t>count</a:t>
            </a:r>
            <a:r>
              <a:rPr lang="en-GB" sz="2000" dirty="0">
                <a:solidFill>
                  <a:srgbClr val="990000"/>
                </a:solidFill>
              </a:rPr>
              <a:t>.</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C0000"/>
                </a:solidFill>
              </a:rPr>
              <a:t>       </a:t>
            </a:r>
            <a:r>
              <a:rPr lang="en-GB" sz="2000" b="1" dirty="0">
                <a:solidFill>
                  <a:srgbClr val="333399"/>
                </a:solidFill>
              </a:rPr>
              <a:t>require</a:t>
            </a:r>
          </a:p>
          <a:p>
            <a:pPr defTabSz="914400">
              <a:lnSpc>
                <a:spcPct val="100000"/>
              </a:lnSpc>
              <a:spcBef>
                <a:spcPts val="0"/>
              </a:spcBef>
              <a:buClr>
                <a:srgbClr val="3333FF"/>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not_too_tired</a:t>
            </a:r>
            <a:r>
              <a:rPr lang="en-GB" sz="2000" dirty="0">
                <a:solidFill>
                  <a:srgbClr val="3333FF"/>
                </a:solidFill>
              </a:rPr>
              <a:t>:</a:t>
            </a:r>
            <a:r>
              <a:rPr lang="en-GB" sz="2000" i="1" dirty="0">
                <a:solidFill>
                  <a:srgbClr val="3333FF"/>
                </a:solidFill>
              </a:rPr>
              <a:t> count &lt;= </a:t>
            </a:r>
            <a:r>
              <a:rPr lang="en-GB" sz="2000" dirty="0">
                <a:solidFill>
                  <a:srgbClr val="3333FF"/>
                </a:solidFill>
              </a:rPr>
              <a:t>10</a:t>
            </a:r>
          </a:p>
          <a:p>
            <a:pPr defTabSz="914400">
              <a:lnSpc>
                <a:spcPct val="100000"/>
              </a:lnSpc>
              <a:spcBef>
                <a:spcPts val="0"/>
              </a:spcBef>
              <a:buClr>
                <a:srgbClr val="80008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n_positive</a:t>
            </a:r>
            <a:r>
              <a:rPr lang="en-GB" sz="2000" dirty="0">
                <a:solidFill>
                  <a:srgbClr val="3333FF"/>
                </a:solidFill>
              </a:rPr>
              <a:t>:</a:t>
            </a:r>
            <a:r>
              <a:rPr lang="en-GB" sz="2000" i="1" dirty="0">
                <a:solidFill>
                  <a:srgbClr val="3333FF"/>
                </a:solidFill>
              </a:rPr>
              <a:t> n &gt; </a:t>
            </a:r>
            <a:r>
              <a:rPr lang="en-GB" sz="2000" dirty="0">
                <a:solidFill>
                  <a:srgbClr val="3333FF"/>
                </a:solidFill>
              </a:rPr>
              <a:t>0</a:t>
            </a:r>
            <a:r>
              <a:rPr lang="en-GB" sz="2000" i="1" dirty="0">
                <a:solidFill>
                  <a:srgbClr val="800080"/>
                </a:solidFill>
              </a:rPr>
              <a:t>	</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C0000"/>
                </a:solidFill>
              </a:rPr>
              <a:t>       </a:t>
            </a:r>
            <a:r>
              <a:rPr lang="en-GB" sz="2000" b="1" dirty="0">
                <a:solidFill>
                  <a:srgbClr val="333399"/>
                </a:solidFill>
              </a:rPr>
              <a:t>ensure</a:t>
            </a:r>
          </a:p>
          <a:p>
            <a:pPr defTabSz="914400">
              <a:lnSpc>
                <a:spcPct val="100000"/>
              </a:lnSpc>
              <a:spcBef>
                <a:spcPts val="0"/>
              </a:spcBef>
              <a:buClr>
                <a:srgbClr val="3333FF"/>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count_updated</a:t>
            </a:r>
            <a:r>
              <a:rPr lang="en-GB" sz="2000" dirty="0">
                <a:solidFill>
                  <a:srgbClr val="3333FF"/>
                </a:solidFill>
              </a:rPr>
              <a:t>:</a:t>
            </a:r>
            <a:r>
              <a:rPr lang="en-GB" sz="2000" i="1" dirty="0">
                <a:solidFill>
                  <a:srgbClr val="3333FF"/>
                </a:solidFill>
              </a:rPr>
              <a:t> count = </a:t>
            </a:r>
            <a:r>
              <a:rPr lang="en-GB" sz="2000" b="1" dirty="0">
                <a:solidFill>
                  <a:srgbClr val="333399"/>
                </a:solidFill>
              </a:rPr>
              <a:t>old</a:t>
            </a:r>
            <a:r>
              <a:rPr lang="en-GB" sz="2000" i="1" dirty="0">
                <a:solidFill>
                  <a:schemeClr val="accent2"/>
                </a:solidFill>
              </a:rPr>
              <a:t> </a:t>
            </a:r>
            <a:r>
              <a:rPr lang="en-GB" sz="2000" i="1" dirty="0">
                <a:solidFill>
                  <a:srgbClr val="3333FF"/>
                </a:solidFill>
              </a:rPr>
              <a:t>count + </a:t>
            </a:r>
            <a:r>
              <a:rPr lang="en-GB" sz="2000" i="1" dirty="0" smtClean="0">
                <a:solidFill>
                  <a:srgbClr val="3333FF"/>
                </a:solidFill>
              </a:rPr>
              <a:t>n</a:t>
            </a:r>
            <a:endParaRPr lang="en-GB" sz="2000" dirty="0">
              <a:solidFill>
                <a:srgbClr val="3333FF"/>
              </a:solidFill>
            </a:endParaRPr>
          </a:p>
        </p:txBody>
      </p:sp>
      <p:sp>
        <p:nvSpPr>
          <p:cNvPr id="110594" name="Rectangle 4"/>
          <p:cNvSpPr>
            <a:spLocks noGrp="1" noChangeArrowheads="1"/>
          </p:cNvSpPr>
          <p:nvPr>
            <p:ph type="body" idx="4294967295"/>
          </p:nvPr>
        </p:nvSpPr>
        <p:spPr>
          <a:xfrm>
            <a:off x="552450" y="1155699"/>
            <a:ext cx="8338144" cy="5041380"/>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Property that a feature guarantees on termination</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 feature with no </a:t>
            </a:r>
            <a:r>
              <a:rPr lang="en-GB" b="1" dirty="0">
                <a:solidFill>
                  <a:srgbClr val="333399"/>
                </a:solidFill>
              </a:rPr>
              <a:t>ensure</a:t>
            </a:r>
            <a:r>
              <a:rPr lang="en-GB" dirty="0">
                <a:solidFill>
                  <a:schemeClr val="tx1"/>
                </a:solidFill>
              </a:rPr>
              <a:t> clause always satisfies </a:t>
            </a:r>
            <a:endParaRPr lang="en-GB" dirty="0" smtClean="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its </a:t>
            </a:r>
            <a:r>
              <a:rPr lang="en-GB" dirty="0">
                <a:solidFill>
                  <a:schemeClr val="tx1"/>
                </a:solidFill>
              </a:rPr>
              <a:t>postcondition, as if the postcondition reads</a:t>
            </a:r>
          </a:p>
          <a:p>
            <a:pPr marL="742950" lvl="1" indent="-28575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a:solidFill>
                  <a:srgbClr val="333399"/>
                </a:solidFill>
              </a:rPr>
              <a:t>	</a:t>
            </a:r>
            <a:r>
              <a:rPr lang="en-GB" sz="2000" b="1" dirty="0" smtClean="0">
                <a:solidFill>
                  <a:srgbClr val="333399"/>
                </a:solidFill>
              </a:rPr>
              <a:t>ensure</a:t>
            </a:r>
            <a:endParaRPr lang="en-GB" sz="2000" b="1" dirty="0">
              <a:solidFill>
                <a:srgbClr val="333399"/>
              </a:solidFill>
            </a:endParaRPr>
          </a:p>
          <a:p>
            <a:pPr lvl="2"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solidFill>
                  <a:srgbClr val="333399"/>
                </a:solidFill>
              </a:rPr>
              <a:t>	</a:t>
            </a:r>
            <a:r>
              <a:rPr lang="en-GB" sz="2000" dirty="0" err="1"/>
              <a:t>always_OK</a:t>
            </a:r>
            <a:r>
              <a:rPr lang="en-GB" sz="2000" dirty="0"/>
              <a:t>:</a:t>
            </a:r>
            <a:r>
              <a:rPr lang="en-GB" sz="2000" i="1" dirty="0">
                <a:solidFill>
                  <a:srgbClr val="333399"/>
                </a:solidFill>
              </a:rPr>
              <a:t> </a:t>
            </a:r>
            <a:r>
              <a:rPr lang="en-GB" sz="2000" b="1" dirty="0">
                <a:solidFill>
                  <a:srgbClr val="333399"/>
                </a:solidFill>
              </a:rPr>
              <a:t>True</a:t>
            </a:r>
          </a:p>
        </p:txBody>
      </p:sp>
      <p:sp>
        <p:nvSpPr>
          <p:cNvPr id="8" name="Footer Placeholder 1"/>
          <p:cNvSpPr>
            <a:spLocks noGrp="1"/>
          </p:cNvSpPr>
          <p:nvPr>
            <p:ph type="ftr" idx="10"/>
          </p:nvPr>
        </p:nvSpPr>
        <p:spPr/>
        <p:txBody>
          <a:bodyPr/>
          <a:lstStyle/>
          <a:p>
            <a:endParaRPr lang="en-GB"/>
          </a:p>
          <a:p>
            <a:endParaRPr lang="en-GB"/>
          </a:p>
        </p:txBody>
      </p:sp>
      <p:sp>
        <p:nvSpPr>
          <p:cNvPr id="6"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10598"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1174625-2FF7-40E9-8ABC-F31B859D9C9B}" type="slidenum">
              <a:rPr lang="en-GB" sz="1000">
                <a:solidFill>
                  <a:schemeClr val="tx1"/>
                </a:solidFill>
                <a:latin typeface="ETH Light" pitchFamily="2" charset="0"/>
              </a:rPr>
              <a:pPr algn="r" defTabSz="914400">
                <a:lnSpc>
                  <a:spcPct val="100000"/>
                </a:lnSpc>
                <a:buClrTx/>
                <a:buSzTx/>
                <a:buFontTx/>
                <a:buNone/>
              </a:pPr>
              <a:t>16</a:t>
            </a:fld>
            <a:endParaRPr lang="en-GB" sz="1000">
              <a:solidFill>
                <a:schemeClr val="tx1"/>
              </a:solidFill>
              <a:latin typeface="ETH Light" pitchFamily="2" charset="0"/>
            </a:endParaRPr>
          </a:p>
        </p:txBody>
      </p:sp>
      <p:sp>
        <p:nvSpPr>
          <p:cNvPr id="110599" name="Rectangle 3"/>
          <p:cNvSpPr>
            <a:spLocks noGrp="1" noChangeArrowheads="1"/>
          </p:cNvSpPr>
          <p:nvPr>
            <p:ph type="title" idx="4294967295"/>
          </p:nvPr>
        </p:nvSpPr>
        <p:spPr>
          <a:xfrm>
            <a:off x="238125" y="120650"/>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Postcondition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Rectangle 4"/>
          <p:cNvSpPr>
            <a:spLocks noGrp="1" noChangeArrowheads="1"/>
          </p:cNvSpPr>
          <p:nvPr>
            <p:ph type="body" idx="4294967295"/>
          </p:nvPr>
        </p:nvSpPr>
        <p:spPr>
          <a:xfrm>
            <a:off x="533400" y="1156856"/>
            <a:ext cx="7211291" cy="5189113"/>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Property that is true of the current object at any observable point</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 class with no </a:t>
            </a:r>
            <a:r>
              <a:rPr lang="en-GB" b="1" dirty="0">
                <a:solidFill>
                  <a:srgbClr val="333399"/>
                </a:solidFill>
              </a:rPr>
              <a:t>invariant</a:t>
            </a:r>
            <a:r>
              <a:rPr lang="en-GB" dirty="0"/>
              <a:t> </a:t>
            </a:r>
            <a:r>
              <a:rPr lang="en-GB" dirty="0">
                <a:solidFill>
                  <a:schemeClr val="tx1"/>
                </a:solidFill>
              </a:rPr>
              <a:t>clause has a trivial invariant</a:t>
            </a:r>
          </a:p>
          <a:p>
            <a:pPr lvl="2"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rgbClr val="333399"/>
                </a:solidFill>
              </a:rPr>
              <a:t>	</a:t>
            </a:r>
            <a:r>
              <a:rPr lang="en-GB" sz="2000" dirty="0" err="1"/>
              <a:t>always_OK</a:t>
            </a:r>
            <a:r>
              <a:rPr lang="en-GB" sz="2000" dirty="0"/>
              <a:t>:</a:t>
            </a:r>
            <a:r>
              <a:rPr lang="en-GB" sz="2000" i="1" dirty="0"/>
              <a:t> </a:t>
            </a:r>
            <a:r>
              <a:rPr lang="en-GB" sz="2000" b="1" dirty="0">
                <a:solidFill>
                  <a:srgbClr val="333399"/>
                </a:solidFill>
              </a:rPr>
              <a:t>True</a:t>
            </a:r>
            <a:endParaRPr lang="en-GB" sz="2000" i="1" dirty="0">
              <a:solidFill>
                <a:srgbClr val="333399"/>
              </a:solidFill>
            </a:endParaRP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a:solidFill>
                <a:srgbClr val="333399"/>
              </a:solidFill>
            </a:endParaRPr>
          </a:p>
        </p:txBody>
      </p:sp>
      <p:sp>
        <p:nvSpPr>
          <p:cNvPr id="9" name="Rounded Rectangle 8"/>
          <p:cNvSpPr/>
          <p:nvPr/>
        </p:nvSpPr>
        <p:spPr bwMode="auto">
          <a:xfrm>
            <a:off x="804431" y="2930235"/>
            <a:ext cx="4654260" cy="699655"/>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16743" name="Text Box 5"/>
          <p:cNvSpPr txBox="1">
            <a:spLocks noChangeArrowheads="1"/>
          </p:cNvSpPr>
          <p:nvPr/>
        </p:nvSpPr>
        <p:spPr bwMode="auto">
          <a:xfrm>
            <a:off x="800809" y="2280072"/>
            <a:ext cx="6098755" cy="1694952"/>
          </a:xfrm>
          <a:prstGeom prst="rect">
            <a:avLst/>
          </a:prstGeom>
          <a:noFill/>
          <a:ln w="9360">
            <a:noFill/>
            <a:miter lim="800000"/>
            <a:headEnd/>
            <a:tailEnd/>
          </a:ln>
        </p:spPr>
        <p:txBody>
          <a:bodyPr wrap="square" lIns="90000" tIns="46800" rIns="90000" bIns="46800">
            <a:spAutoFit/>
          </a:bodyPr>
          <a:lstStyle/>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solidFill>
                  <a:srgbClr val="333399"/>
                </a:solidFill>
              </a:rPr>
              <a:t>class </a:t>
            </a:r>
            <a:r>
              <a:rPr lang="en-GB" sz="2000" i="1" dirty="0">
                <a:solidFill>
                  <a:srgbClr val="3333FF"/>
                </a:solidFill>
              </a:rPr>
              <a:t>ACROBAT</a:t>
            </a:r>
            <a:r>
              <a:rPr lang="en-GB" sz="2000" dirty="0">
                <a:solidFill>
                  <a:schemeClr val="tx1"/>
                </a:solidFill>
              </a:rPr>
              <a:t> </a:t>
            </a:r>
          </a:p>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i="1" dirty="0">
                <a:solidFill>
                  <a:srgbClr val="800080"/>
                </a:solidFill>
              </a:rPr>
              <a:t>	</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solidFill>
                  <a:srgbClr val="333399"/>
                </a:solidFill>
              </a:rPr>
              <a:t>invariant</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solidFill>
                  <a:srgbClr val="800080"/>
                </a:solidFill>
              </a:rPr>
              <a:t>     </a:t>
            </a:r>
            <a:r>
              <a:rPr lang="en-GB" sz="2000" dirty="0" err="1">
                <a:solidFill>
                  <a:srgbClr val="3333FF"/>
                </a:solidFill>
              </a:rPr>
              <a:t>count_non_negative</a:t>
            </a:r>
            <a:r>
              <a:rPr lang="en-GB" sz="2000" dirty="0">
                <a:solidFill>
                  <a:srgbClr val="3333FF"/>
                </a:solidFill>
              </a:rPr>
              <a:t>:</a:t>
            </a:r>
            <a:r>
              <a:rPr lang="en-GB" sz="2000" i="1" dirty="0">
                <a:solidFill>
                  <a:srgbClr val="3333FF"/>
                </a:solidFill>
              </a:rPr>
              <a:t> count &gt;= </a:t>
            </a:r>
            <a:r>
              <a:rPr lang="en-GB" sz="2000" dirty="0">
                <a:solidFill>
                  <a:srgbClr val="3333FF"/>
                </a:solidFill>
              </a:rPr>
              <a:t>0</a:t>
            </a:r>
            <a:endParaRPr lang="en-GB" sz="2000" b="1" dirty="0">
              <a:solidFill>
                <a:srgbClr val="3333FF"/>
              </a:solidFill>
            </a:endParaRP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smtClean="0">
                <a:solidFill>
                  <a:srgbClr val="333399"/>
                </a:solidFill>
              </a:rPr>
              <a:t>end</a:t>
            </a:r>
            <a:endParaRPr lang="en-GB" sz="2000" b="1" dirty="0">
              <a:solidFill>
                <a:srgbClr val="333399"/>
              </a:solidFill>
            </a:endParaRPr>
          </a:p>
        </p:txBody>
      </p:sp>
      <p:sp>
        <p:nvSpPr>
          <p:cNvPr id="8" name="Footer Placeholder 1"/>
          <p:cNvSpPr>
            <a:spLocks noGrp="1"/>
          </p:cNvSpPr>
          <p:nvPr>
            <p:ph type="ftr" idx="10"/>
          </p:nvPr>
        </p:nvSpPr>
        <p:spPr/>
        <p:txBody>
          <a:bodyPr/>
          <a:lstStyle/>
          <a:p>
            <a:endParaRPr lang="en-GB"/>
          </a:p>
          <a:p>
            <a:endParaRPr lang="en-GB"/>
          </a:p>
        </p:txBody>
      </p:sp>
      <p:sp>
        <p:nvSpPr>
          <p:cNvPr id="6"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16739"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DD892216-3DDC-4C68-A1D9-658F80B130DA}" type="slidenum">
              <a:rPr lang="en-GB" sz="1000">
                <a:solidFill>
                  <a:schemeClr val="tx1"/>
                </a:solidFill>
                <a:latin typeface="ETH Light" pitchFamily="2" charset="0"/>
              </a:rPr>
              <a:pPr algn="r" defTabSz="914400">
                <a:lnSpc>
                  <a:spcPct val="100000"/>
                </a:lnSpc>
                <a:buClrTx/>
                <a:buSzTx/>
                <a:buFontTx/>
                <a:buNone/>
              </a:pPr>
              <a:t>17</a:t>
            </a:fld>
            <a:endParaRPr lang="en-GB" sz="1000">
              <a:solidFill>
                <a:schemeClr val="tx1"/>
              </a:solidFill>
              <a:latin typeface="ETH Light" pitchFamily="2" charset="0"/>
            </a:endParaRPr>
          </a:p>
        </p:txBody>
      </p:sp>
      <p:sp>
        <p:nvSpPr>
          <p:cNvPr id="116741" name="Rectangle 3"/>
          <p:cNvSpPr>
            <a:spLocks noGrp="1" noChangeArrowheads="1"/>
          </p:cNvSpPr>
          <p:nvPr>
            <p:ph type="title" idx="4294967295"/>
          </p:nvPr>
        </p:nvSpPr>
        <p:spPr>
          <a:xfrm>
            <a:off x="238125" y="122238"/>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latin typeface="Arial Rounded MT Bold" pitchFamily="34" charset="0"/>
              </a:rPr>
              <a:t>Class Invariant</a:t>
            </a:r>
            <a:endParaRPr lang="en-GB" b="1" dirty="0">
              <a:latin typeface="Arial Rounded MT Bold" pitchFamily="34"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41314" name="Title 1"/>
          <p:cNvSpPr>
            <a:spLocks noGrp="1"/>
          </p:cNvSpPr>
          <p:nvPr>
            <p:ph type="title" idx="4294967295"/>
          </p:nvPr>
        </p:nvSpPr>
        <p:spPr/>
        <p:txBody>
          <a:bodyPr lIns="91440" tIns="45720" rIns="91440" bIns="45720"/>
          <a:lstStyle/>
          <a:p>
            <a:pPr defTabSz="914400"/>
            <a:r>
              <a:rPr lang="en-US" b="1" dirty="0" smtClean="0">
                <a:latin typeface="Arial Rounded MT Bold" pitchFamily="34" charset="0"/>
              </a:rPr>
              <a:t>Why do we need contracts at all?</a:t>
            </a:r>
            <a:endParaRPr lang="en-US" b="1" dirty="0">
              <a:latin typeface="Arial Rounded MT Bold" pitchFamily="34" charset="0"/>
            </a:endParaRPr>
          </a:p>
        </p:txBody>
      </p:sp>
      <p:sp>
        <p:nvSpPr>
          <p:cNvPr id="13315" name="Content Placeholder 2"/>
          <p:cNvSpPr>
            <a:spLocks noGrp="1"/>
          </p:cNvSpPr>
          <p:nvPr>
            <p:ph idx="4294967295"/>
          </p:nvPr>
        </p:nvSpPr>
        <p:spPr>
          <a:xfrm>
            <a:off x="176732" y="878114"/>
            <a:ext cx="8738285" cy="5644924"/>
          </a:xfrm>
        </p:spPr>
        <p:txBody>
          <a:bodyPr lIns="91440" tIns="45720" rIns="91440" bIns="45720"/>
          <a:lstStyle/>
          <a:p>
            <a:pPr marL="342900" indent="-342900" defTabSz="914400">
              <a:buFont typeface="Wingdings" pitchFamily="2" charset="2"/>
              <a:buNone/>
            </a:pPr>
            <a:r>
              <a:rPr lang="en-US" dirty="0" smtClean="0">
                <a:solidFill>
                  <a:schemeClr val="tx1"/>
                </a:solidFill>
                <a:latin typeface="Comic Sans MS" pitchFamily="66" charset="0"/>
              </a:rPr>
              <a:t>Together with tests, they are a great tool for finding bugs</a:t>
            </a:r>
          </a:p>
          <a:p>
            <a:pPr marL="342900" indent="-342900" defTabSz="914400">
              <a:buFont typeface="Wingdings" pitchFamily="2" charset="2"/>
              <a:buNone/>
            </a:pPr>
            <a:endParaRPr lang="en-US" dirty="0" smtClean="0">
              <a:solidFill>
                <a:schemeClr val="tx1"/>
              </a:solidFill>
              <a:latin typeface="Comic Sans MS" pitchFamily="66" charset="0"/>
            </a:endParaRPr>
          </a:p>
          <a:p>
            <a:pPr marL="342900" indent="-342900"/>
            <a:r>
              <a:rPr lang="en-US" dirty="0">
                <a:solidFill>
                  <a:schemeClr val="tx1"/>
                </a:solidFill>
                <a:latin typeface="Comic Sans MS" pitchFamily="66" charset="0"/>
              </a:rPr>
              <a:t>They help us </a:t>
            </a:r>
            <a:r>
              <a:rPr lang="en-US" dirty="0" smtClean="0">
                <a:solidFill>
                  <a:schemeClr val="tx1"/>
                </a:solidFill>
                <a:latin typeface="Comic Sans MS" pitchFamily="66" charset="0"/>
              </a:rPr>
              <a:t>to reason about an O-O program at </a:t>
            </a:r>
            <a:r>
              <a:rPr lang="en-US" dirty="0">
                <a:solidFill>
                  <a:schemeClr val="tx1"/>
                </a:solidFill>
                <a:latin typeface="Comic Sans MS" pitchFamily="66" charset="0"/>
              </a:rPr>
              <a:t>a class- and routine-level of granularity</a:t>
            </a:r>
          </a:p>
          <a:p>
            <a:pPr marL="342900" indent="-342900"/>
            <a:endParaRPr lang="en-US" dirty="0" smtClean="0">
              <a:solidFill>
                <a:schemeClr val="tx1"/>
              </a:solidFill>
              <a:latin typeface="Comic Sans MS" pitchFamily="66" charset="0"/>
            </a:endParaRPr>
          </a:p>
          <a:p>
            <a:pPr marL="342900" indent="-342900"/>
            <a:r>
              <a:rPr lang="en-US" dirty="0" smtClean="0">
                <a:solidFill>
                  <a:schemeClr val="tx1"/>
                </a:solidFill>
                <a:latin typeface="Comic Sans MS" pitchFamily="66" charset="0"/>
              </a:rPr>
              <a:t>They are executable specifications that evolve together with the code</a:t>
            </a:r>
          </a:p>
          <a:p>
            <a:pPr marL="342900" indent="-342900" defTabSz="914400">
              <a:buFont typeface="Wingdings" pitchFamily="2" charset="2"/>
              <a:buNone/>
            </a:pPr>
            <a:r>
              <a:rPr lang="en-US" dirty="0" smtClean="0">
                <a:solidFill>
                  <a:schemeClr val="tx1"/>
                </a:solidFill>
                <a:latin typeface="Comic Sans MS" pitchFamily="66" charset="0"/>
              </a:rPr>
              <a:t> </a:t>
            </a:r>
          </a:p>
          <a:p>
            <a:pPr marL="342900" indent="-342900"/>
            <a:r>
              <a:rPr lang="en-US" dirty="0" smtClean="0">
                <a:solidFill>
                  <a:schemeClr val="tx1"/>
                </a:solidFill>
                <a:latin typeface="Comic Sans MS" pitchFamily="66" charset="0"/>
              </a:rPr>
              <a:t>Proving (part of) programs correct without executing them is what cool people are trying to do nowadays. This is easier to achieve if the program properties are clearly specified </a:t>
            </a:r>
            <a:r>
              <a:rPr lang="en-US" smtClean="0">
                <a:solidFill>
                  <a:schemeClr val="tx1"/>
                </a:solidFill>
                <a:latin typeface="Comic Sans MS" pitchFamily="66" charset="0"/>
              </a:rPr>
              <a:t>through contracts</a:t>
            </a:r>
            <a:endParaRPr lang="en-US" dirty="0" smtClean="0">
              <a:solidFill>
                <a:schemeClr val="tx1"/>
              </a:solidFill>
              <a:latin typeface="Comic Sans MS" pitchFamily="66" charset="0"/>
            </a:endParaRPr>
          </a:p>
          <a:p>
            <a:pPr marL="342900" indent="-342900"/>
            <a:endParaRPr lang="en-US" dirty="0">
              <a:solidFill>
                <a:schemeClr val="tx1"/>
              </a:solidFill>
              <a:latin typeface="Comic Sans MS" pitchFamily="66" charset="0"/>
            </a:endParaRPr>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4131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0535C2A8-422B-4545-BDBC-9CF21BD6A84C}" type="slidenum">
              <a:rPr lang="en-US" sz="1000">
                <a:solidFill>
                  <a:schemeClr val="tx1"/>
                </a:solidFill>
                <a:latin typeface="ETH Light" pitchFamily="2" charset="0"/>
              </a:rPr>
              <a:pPr algn="r" defTabSz="914400">
                <a:lnSpc>
                  <a:spcPct val="100000"/>
                </a:lnSpc>
                <a:buClrTx/>
                <a:buSzTx/>
                <a:buFontTx/>
                <a:buNone/>
              </a:pPr>
              <a:t>18</a:t>
            </a:fld>
            <a:endParaRPr lang="en-US" sz="1000">
              <a:solidFill>
                <a:schemeClr val="tx1"/>
              </a:solidFill>
              <a:latin typeface="ETH Light" pitchFamily="2" charset="0"/>
            </a:endParaRPr>
          </a:p>
        </p:txBody>
      </p:sp>
    </p:spTree>
    <p:extLst>
      <p:ext uri="{BB962C8B-B14F-4D97-AF65-F5344CB8AC3E}">
        <p14:creationId xmlns:p14="http://schemas.microsoft.com/office/powerpoint/2010/main" val="6234398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20835"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12630B7F-19F4-49A5-BF1C-67622736638C}" type="slidenum">
              <a:rPr lang="en-GB" sz="1000">
                <a:solidFill>
                  <a:schemeClr val="tx1"/>
                </a:solidFill>
                <a:latin typeface="ETH Light" pitchFamily="2" charset="0"/>
              </a:rPr>
              <a:pPr algn="r" defTabSz="914400">
                <a:lnSpc>
                  <a:spcPct val="100000"/>
                </a:lnSpc>
                <a:buClrTx/>
                <a:buSzTx/>
                <a:buFontTx/>
                <a:buNone/>
              </a:pPr>
              <a:t>19</a:t>
            </a:fld>
            <a:endParaRPr lang="en-GB" sz="1000">
              <a:solidFill>
                <a:schemeClr val="tx1"/>
              </a:solidFill>
              <a:latin typeface="ETH Light" pitchFamily="2" charset="0"/>
            </a:endParaRPr>
          </a:p>
        </p:txBody>
      </p:sp>
      <p:sp>
        <p:nvSpPr>
          <p:cNvPr id="120836" name="Rectangle 1"/>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Pre- and postcondition example</a:t>
            </a:r>
          </a:p>
        </p:txBody>
      </p:sp>
      <p:sp>
        <p:nvSpPr>
          <p:cNvPr id="120837" name="Rectangle 2"/>
          <p:cNvSpPr>
            <a:spLocks noGrp="1" noChangeArrowheads="1"/>
          </p:cNvSpPr>
          <p:nvPr>
            <p:ph type="body" idx="4294967295"/>
          </p:nvPr>
        </p:nvSpPr>
        <p:spPr>
          <a:xfrm>
            <a:off x="468313" y="1268413"/>
            <a:ext cx="8510434" cy="3674852"/>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Add pre- and postconditions to:</a:t>
            </a:r>
          </a:p>
          <a:p>
            <a:pPr marL="342900" indent="-342900" defTabSz="914400">
              <a:buClr>
                <a:srgbClr val="0000FF"/>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a:solidFill>
                <a:srgbClr val="0000FF"/>
              </a:solidFill>
            </a:endParaRPr>
          </a:p>
          <a:p>
            <a:pPr lvl="0">
              <a:spcBef>
                <a:spcPts val="0"/>
              </a:spcBef>
            </a:pPr>
            <a:r>
              <a:rPr lang="en-US" sz="2000" dirty="0" smtClean="0"/>
              <a:t> </a:t>
            </a:r>
            <a:r>
              <a:rPr lang="en-US" sz="2000" i="1" dirty="0" err="1" smtClean="0"/>
              <a:t>smallest_power</a:t>
            </a:r>
            <a:r>
              <a:rPr lang="en-US" sz="2000" i="1" dirty="0" smtClean="0"/>
              <a:t> (n, bound: NATURAL): NATURAL</a:t>
            </a:r>
          </a:p>
          <a:p>
            <a:pPr lvl="0">
              <a:spcBef>
                <a:spcPts val="0"/>
              </a:spcBef>
            </a:pPr>
            <a:r>
              <a:rPr lang="en-US" sz="2000" dirty="0" smtClean="0"/>
              <a:t>       </a:t>
            </a:r>
            <a:r>
              <a:rPr lang="en-US" sz="2000" dirty="0" smtClean="0">
                <a:solidFill>
                  <a:srgbClr val="990000"/>
                </a:solidFill>
              </a:rPr>
              <a:t>-- Smallest x such that `</a:t>
            </a:r>
            <a:r>
              <a:rPr lang="en-US" sz="2000" dirty="0" err="1" smtClean="0">
                <a:solidFill>
                  <a:srgbClr val="990000"/>
                </a:solidFill>
              </a:rPr>
              <a:t>n'^x</a:t>
            </a:r>
            <a:r>
              <a:rPr lang="en-US" sz="2000" dirty="0" smtClean="0">
                <a:solidFill>
                  <a:srgbClr val="990000"/>
                </a:solidFill>
              </a:rPr>
              <a:t> is greater or equal `bound'.</a:t>
            </a:r>
          </a:p>
          <a:p>
            <a:pPr lvl="0">
              <a:spcBef>
                <a:spcPts val="0"/>
              </a:spcBef>
            </a:pPr>
            <a:r>
              <a:rPr lang="en-US" sz="2000" dirty="0" smtClean="0"/>
              <a:t>    </a:t>
            </a:r>
            <a:r>
              <a:rPr lang="en-US" sz="2000" b="1" dirty="0" smtClean="0">
                <a:solidFill>
                  <a:srgbClr val="333399"/>
                </a:solidFill>
              </a:rPr>
              <a:t>require</a:t>
            </a:r>
          </a:p>
          <a:p>
            <a:pPr lvl="0">
              <a:spcBef>
                <a:spcPts val="0"/>
              </a:spcBef>
            </a:pPr>
            <a:r>
              <a:rPr lang="en-US" sz="2000" b="1" dirty="0" smtClean="0">
                <a:solidFill>
                  <a:srgbClr val="333399"/>
                </a:solidFill>
              </a:rPr>
              <a:t>      </a:t>
            </a:r>
            <a:r>
              <a:rPr lang="en-US" sz="2000" i="1" dirty="0" smtClean="0"/>
              <a:t>???</a:t>
            </a:r>
          </a:p>
          <a:p>
            <a:pPr lvl="0">
              <a:spcBef>
                <a:spcPts val="0"/>
              </a:spcBef>
            </a:pPr>
            <a:r>
              <a:rPr lang="en-US" sz="2000" b="1" dirty="0" smtClean="0">
                <a:solidFill>
                  <a:srgbClr val="333399"/>
                </a:solidFill>
              </a:rPr>
              <a:t>   do</a:t>
            </a:r>
          </a:p>
          <a:p>
            <a:pPr lvl="0">
              <a:spcBef>
                <a:spcPts val="0"/>
              </a:spcBef>
            </a:pPr>
            <a:r>
              <a:rPr lang="en-US" sz="2000" dirty="0" smtClean="0"/>
              <a:t>       ...</a:t>
            </a:r>
          </a:p>
          <a:p>
            <a:pPr lvl="0">
              <a:spcBef>
                <a:spcPts val="0"/>
              </a:spcBef>
            </a:pPr>
            <a:r>
              <a:rPr lang="en-US" sz="2000" dirty="0" smtClean="0"/>
              <a:t>    </a:t>
            </a:r>
            <a:r>
              <a:rPr lang="en-US" sz="2000" b="1" dirty="0" smtClean="0">
                <a:solidFill>
                  <a:srgbClr val="333399"/>
                </a:solidFill>
              </a:rPr>
              <a:t>ensure</a:t>
            </a:r>
          </a:p>
          <a:p>
            <a:pPr lvl="0">
              <a:spcBef>
                <a:spcPts val="0"/>
              </a:spcBef>
            </a:pPr>
            <a:r>
              <a:rPr lang="en-US" sz="2000" b="1" dirty="0" smtClean="0">
                <a:solidFill>
                  <a:srgbClr val="333399"/>
                </a:solidFill>
              </a:rPr>
              <a:t>      </a:t>
            </a:r>
            <a:r>
              <a:rPr lang="en-US" sz="2000" i="1" dirty="0" smtClean="0"/>
              <a:t>???</a:t>
            </a:r>
          </a:p>
          <a:p>
            <a:pPr lvl="0">
              <a:spcBef>
                <a:spcPts val="0"/>
              </a:spcBef>
            </a:pPr>
            <a:r>
              <a:rPr lang="en-US" sz="2000" dirty="0" smtClean="0"/>
              <a:t>    </a:t>
            </a:r>
            <a:r>
              <a:rPr lang="en-US" sz="2000" b="1" dirty="0" smtClean="0">
                <a:solidFill>
                  <a:srgbClr val="333399"/>
                </a:solidFill>
              </a:rPr>
              <a:t>end</a:t>
            </a:r>
          </a:p>
        </p:txBody>
      </p:sp>
      <p:sp>
        <p:nvSpPr>
          <p:cNvPr id="120838" name="Text Box 3"/>
          <p:cNvSpPr txBox="1">
            <a:spLocks noChangeArrowheads="1"/>
          </p:cNvSpPr>
          <p:nvPr/>
        </p:nvSpPr>
        <p:spPr bwMode="auto">
          <a:xfrm rot="2280000">
            <a:off x="6469771" y="899711"/>
            <a:ext cx="2728912" cy="762000"/>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Today</a:t>
            </a:r>
            <a:endParaRPr lang="de-CH" dirty="0"/>
          </a:p>
        </p:txBody>
      </p:sp>
      <p:sp>
        <p:nvSpPr>
          <p:cNvPr id="3" name="Content Placeholder 2"/>
          <p:cNvSpPr>
            <a:spLocks noGrp="1"/>
          </p:cNvSpPr>
          <p:nvPr>
            <p:ph idx="1"/>
          </p:nvPr>
        </p:nvSpPr>
        <p:spPr/>
        <p:txBody>
          <a:bodyPr/>
          <a:lstStyle/>
          <a:p>
            <a:pPr marL="457200" lvl="1" indent="-457200">
              <a:buSzTx/>
            </a:pPr>
            <a:r>
              <a:rPr lang="en-US" dirty="0" smtClean="0">
                <a:solidFill>
                  <a:schemeClr val="tx1"/>
                </a:solidFill>
              </a:rPr>
              <a:t>A bit of logic</a:t>
            </a:r>
          </a:p>
          <a:p>
            <a:pPr marL="457200" lvl="1" indent="-457200">
              <a:buSzTx/>
            </a:pPr>
            <a:r>
              <a:rPr lang="en-GB" dirty="0" smtClean="0">
                <a:solidFill>
                  <a:schemeClr val="tx1"/>
                </a:solidFill>
              </a:rPr>
              <a:t>Understanding contracts (preconditions, postconditions, and class invariants)</a:t>
            </a:r>
            <a:endParaRPr lang="en-US" dirty="0" smtClean="0">
              <a:solidFill>
                <a:schemeClr val="tx1"/>
              </a:solidFill>
            </a:endParaRPr>
          </a:p>
          <a:p>
            <a:pPr marL="457200" indent="-457200">
              <a:buFont typeface="Wingdings" pitchFamily="2" charset="2"/>
              <a:buChar char="Ø"/>
            </a:pPr>
            <a:r>
              <a:rPr lang="en-US" dirty="0" smtClean="0">
                <a:solidFill>
                  <a:schemeClr val="tx1"/>
                </a:solidFill>
              </a:rPr>
              <a:t>Entities and objects</a:t>
            </a:r>
          </a:p>
          <a:p>
            <a:pPr marL="457200" indent="-457200">
              <a:buFont typeface="Wingdings" pitchFamily="2" charset="2"/>
              <a:buChar char="Ø"/>
            </a:pPr>
            <a:r>
              <a:rPr lang="en-US" dirty="0" smtClean="0">
                <a:solidFill>
                  <a:schemeClr val="tx1"/>
                </a:solidFill>
              </a:rPr>
              <a:t>Object creation</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22883"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113795C0-0FC4-4C1D-9CF4-41707FAFB1EA}" type="slidenum">
              <a:rPr lang="en-GB" sz="1000">
                <a:solidFill>
                  <a:schemeClr val="tx1"/>
                </a:solidFill>
                <a:latin typeface="ETH Light" pitchFamily="2" charset="0"/>
              </a:rPr>
              <a:pPr algn="r" defTabSz="914400">
                <a:lnSpc>
                  <a:spcPct val="100000"/>
                </a:lnSpc>
                <a:buClrTx/>
                <a:buSzTx/>
                <a:buFontTx/>
                <a:buNone/>
              </a:pPr>
              <a:t>20</a:t>
            </a:fld>
            <a:endParaRPr lang="en-GB" sz="1000">
              <a:solidFill>
                <a:schemeClr val="tx1"/>
              </a:solidFill>
              <a:latin typeface="ETH Light" pitchFamily="2" charset="0"/>
            </a:endParaRPr>
          </a:p>
        </p:txBody>
      </p:sp>
      <p:sp>
        <p:nvSpPr>
          <p:cNvPr id="122884" name="Rectangle 1"/>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One possible solution</a:t>
            </a:r>
          </a:p>
        </p:txBody>
      </p:sp>
      <p:sp>
        <p:nvSpPr>
          <p:cNvPr id="122885" name="Rectangle 2"/>
          <p:cNvSpPr>
            <a:spLocks noGrp="1" noChangeArrowheads="1"/>
          </p:cNvSpPr>
          <p:nvPr>
            <p:ph type="body" idx="4294967295"/>
          </p:nvPr>
        </p:nvSpPr>
        <p:spPr>
          <a:xfrm>
            <a:off x="468313" y="1268413"/>
            <a:ext cx="8543485" cy="3850285"/>
          </a:xfrm>
        </p:spPr>
        <p:txBody>
          <a:bodyPr wrap="square" lIns="91440" tIns="45720" rIns="91440" bIns="45720">
            <a:spAutoFit/>
          </a:bodyPr>
          <a:lstStyle/>
          <a:p>
            <a:pPr>
              <a:spcBef>
                <a:spcPts val="0"/>
              </a:spcBef>
            </a:pPr>
            <a:r>
              <a:rPr lang="en-US" sz="2000" dirty="0" smtClean="0"/>
              <a:t> </a:t>
            </a:r>
            <a:r>
              <a:rPr lang="en-US" sz="2000" i="1" dirty="0" err="1" smtClean="0"/>
              <a:t>smallest_power</a:t>
            </a:r>
            <a:r>
              <a:rPr lang="en-US" sz="2000" i="1" dirty="0" smtClean="0"/>
              <a:t> (n, bound: NATURAL): NATURAL</a:t>
            </a:r>
          </a:p>
          <a:p>
            <a:pPr>
              <a:spcBef>
                <a:spcPts val="0"/>
              </a:spcBef>
            </a:pPr>
            <a:r>
              <a:rPr lang="en-US" sz="2000" dirty="0" smtClean="0"/>
              <a:t> 	</a:t>
            </a:r>
            <a:r>
              <a:rPr lang="en-US" sz="2000" dirty="0" smtClean="0">
                <a:solidFill>
                  <a:srgbClr val="990000"/>
                </a:solidFill>
              </a:rPr>
              <a:t>-- Smallest x such that `</a:t>
            </a:r>
            <a:r>
              <a:rPr lang="en-US" sz="2000" dirty="0" err="1" smtClean="0">
                <a:solidFill>
                  <a:srgbClr val="990000"/>
                </a:solidFill>
              </a:rPr>
              <a:t>n'^x</a:t>
            </a:r>
            <a:r>
              <a:rPr lang="en-US" sz="2000" dirty="0" smtClean="0">
                <a:solidFill>
                  <a:srgbClr val="990000"/>
                </a:solidFill>
              </a:rPr>
              <a:t> is greater or equal `bound'.</a:t>
            </a:r>
          </a:p>
          <a:p>
            <a:pPr>
              <a:spcBef>
                <a:spcPts val="0"/>
              </a:spcBef>
            </a:pPr>
            <a:r>
              <a:rPr lang="en-US" sz="2000" dirty="0" smtClean="0"/>
              <a:t>    </a:t>
            </a:r>
            <a:r>
              <a:rPr lang="en-US" sz="2000" b="1" dirty="0" smtClean="0">
                <a:solidFill>
                  <a:srgbClr val="333399"/>
                </a:solidFill>
              </a:rPr>
              <a:t>require</a:t>
            </a:r>
          </a:p>
          <a:p>
            <a:pPr>
              <a:spcBef>
                <a:spcPts val="0"/>
              </a:spcBef>
            </a:pPr>
            <a:r>
              <a:rPr lang="en-US" sz="2000" dirty="0" smtClean="0"/>
              <a:t>       </a:t>
            </a:r>
            <a:r>
              <a:rPr lang="en-US" sz="2000" dirty="0" err="1" smtClean="0"/>
              <a:t>n_large_enough</a:t>
            </a:r>
            <a:r>
              <a:rPr lang="en-US" sz="2000" dirty="0" smtClean="0"/>
              <a:t>: n &gt; 1</a:t>
            </a:r>
          </a:p>
          <a:p>
            <a:pPr>
              <a:spcBef>
                <a:spcPts val="0"/>
              </a:spcBef>
            </a:pPr>
            <a:r>
              <a:rPr lang="en-US" sz="2000" dirty="0" smtClean="0"/>
              <a:t>       </a:t>
            </a:r>
            <a:r>
              <a:rPr lang="en-US" sz="2000" dirty="0" err="1" smtClean="0"/>
              <a:t>bound_large_enough</a:t>
            </a:r>
            <a:r>
              <a:rPr lang="en-US" sz="2000" dirty="0" smtClean="0"/>
              <a:t>: bound &gt; 1</a:t>
            </a:r>
          </a:p>
          <a:p>
            <a:pPr>
              <a:spcBef>
                <a:spcPts val="0"/>
              </a:spcBef>
            </a:pPr>
            <a:r>
              <a:rPr lang="en-US" sz="2000" b="1" dirty="0" smtClean="0">
                <a:solidFill>
                  <a:srgbClr val="333399"/>
                </a:solidFill>
              </a:rPr>
              <a:t>   do</a:t>
            </a:r>
          </a:p>
          <a:p>
            <a:pPr>
              <a:spcBef>
                <a:spcPts val="0"/>
              </a:spcBef>
            </a:pPr>
            <a:r>
              <a:rPr lang="en-US" sz="2000" dirty="0" smtClean="0"/>
              <a:t>       ...</a:t>
            </a:r>
          </a:p>
          <a:p>
            <a:pPr>
              <a:spcBef>
                <a:spcPts val="0"/>
              </a:spcBef>
            </a:pPr>
            <a:r>
              <a:rPr lang="en-US" sz="2000" dirty="0" smtClean="0"/>
              <a:t>    </a:t>
            </a:r>
            <a:r>
              <a:rPr lang="en-US" sz="2000" b="1" dirty="0" smtClean="0">
                <a:solidFill>
                  <a:srgbClr val="333399"/>
                </a:solidFill>
              </a:rPr>
              <a:t>ensure</a:t>
            </a:r>
          </a:p>
          <a:p>
            <a:pPr>
              <a:spcBef>
                <a:spcPts val="0"/>
              </a:spcBef>
            </a:pPr>
            <a:r>
              <a:rPr lang="en-US" sz="2000" dirty="0" smtClean="0"/>
              <a:t>       </a:t>
            </a:r>
            <a:r>
              <a:rPr lang="en-US" sz="2000" dirty="0" err="1" smtClean="0"/>
              <a:t>greater_equal_bound</a:t>
            </a:r>
            <a:r>
              <a:rPr lang="en-US" sz="2000" dirty="0" smtClean="0"/>
              <a:t>: n ^ </a:t>
            </a:r>
            <a:r>
              <a:rPr lang="en-US" sz="2000" b="1" dirty="0" smtClean="0">
                <a:solidFill>
                  <a:srgbClr val="333399"/>
                </a:solidFill>
              </a:rPr>
              <a:t>Result</a:t>
            </a:r>
            <a:r>
              <a:rPr lang="en-US" sz="2000" dirty="0" smtClean="0"/>
              <a:t> &gt;= bound</a:t>
            </a:r>
          </a:p>
          <a:p>
            <a:pPr>
              <a:spcBef>
                <a:spcPts val="0"/>
              </a:spcBef>
            </a:pPr>
            <a:r>
              <a:rPr lang="en-US" sz="2000" dirty="0" smtClean="0"/>
              <a:t>       smallest: n ^ (</a:t>
            </a:r>
            <a:r>
              <a:rPr lang="en-US" sz="2000" b="1" dirty="0" smtClean="0">
                <a:solidFill>
                  <a:srgbClr val="333399"/>
                </a:solidFill>
              </a:rPr>
              <a:t>Result</a:t>
            </a:r>
            <a:r>
              <a:rPr lang="en-US" sz="2000" dirty="0" smtClean="0"/>
              <a:t> - 1) &lt; bound</a:t>
            </a:r>
          </a:p>
          <a:p>
            <a:pPr>
              <a:spcBef>
                <a:spcPts val="0"/>
              </a:spcBef>
            </a:pPr>
            <a:r>
              <a:rPr lang="en-US" sz="2000" dirty="0" smtClean="0"/>
              <a:t>    </a:t>
            </a:r>
            <a:r>
              <a:rPr lang="en-US" sz="2000" b="1" dirty="0" smtClean="0">
                <a:solidFill>
                  <a:srgbClr val="333399"/>
                </a:solidFill>
              </a:rPr>
              <a:t>end</a:t>
            </a:r>
          </a:p>
          <a:p>
            <a:pPr marL="342900" indent="-342900" defTabSz="914400">
              <a:lnSpc>
                <a:spcPct val="90000"/>
              </a:lnSpc>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200" b="1" dirty="0">
              <a:solidFill>
                <a:srgbClr val="333399"/>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dirty="0">
              <a:solidFill>
                <a:schemeClr val="tx1"/>
              </a:solidFill>
              <a:latin typeface="+mn-lt"/>
            </a:endParaRPr>
          </a:p>
          <a:p>
            <a:pPr algn="ctr" defTabSz="914400">
              <a:lnSpc>
                <a:spcPct val="100000"/>
              </a:lnSpc>
              <a:buClrTx/>
              <a:buSzTx/>
              <a:buFontTx/>
              <a:buNone/>
              <a:defRPr/>
            </a:pPr>
            <a:endParaRPr lang="en-GB" sz="800" dirty="0">
              <a:solidFill>
                <a:schemeClr val="tx1"/>
              </a:solidFill>
              <a:latin typeface="+mn-lt"/>
            </a:endParaRPr>
          </a:p>
        </p:txBody>
      </p:sp>
      <p:sp>
        <p:nvSpPr>
          <p:cNvPr id="124931"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02836065-FE58-4D2A-9824-555B5158B732}" type="slidenum">
              <a:rPr lang="en-GB" sz="1000">
                <a:solidFill>
                  <a:schemeClr val="tx1"/>
                </a:solidFill>
                <a:latin typeface="ETH Light" pitchFamily="2" charset="0"/>
              </a:rPr>
              <a:pPr algn="r" defTabSz="914400">
                <a:lnSpc>
                  <a:spcPct val="100000"/>
                </a:lnSpc>
                <a:buClrTx/>
                <a:buSzTx/>
                <a:buFontTx/>
                <a:buNone/>
              </a:pPr>
              <a:t>21</a:t>
            </a:fld>
            <a:endParaRPr lang="en-GB" sz="1000">
              <a:solidFill>
                <a:schemeClr val="tx1"/>
              </a:solidFill>
              <a:latin typeface="ETH Light" pitchFamily="2" charset="0"/>
            </a:endParaRPr>
          </a:p>
        </p:txBody>
      </p:sp>
      <p:sp>
        <p:nvSpPr>
          <p:cNvPr id="124932" name="Rectangle 2"/>
          <p:cNvSpPr>
            <a:spLocks noGrp="1" noChangeArrowheads="1"/>
          </p:cNvSpPr>
          <p:nvPr>
            <p:ph type="title" idx="4294967295"/>
          </p:nvPr>
        </p:nvSpPr>
        <p:spPr>
          <a:xfrm>
            <a:off x="247650" y="117475"/>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Hands-on exercise</a:t>
            </a:r>
          </a:p>
        </p:txBody>
      </p:sp>
      <p:sp>
        <p:nvSpPr>
          <p:cNvPr id="76803" name="Rectangle 3"/>
          <p:cNvSpPr>
            <a:spLocks noGrp="1" noChangeArrowheads="1"/>
          </p:cNvSpPr>
          <p:nvPr>
            <p:ph type="body" idx="4294967295"/>
          </p:nvPr>
        </p:nvSpPr>
        <p:spPr>
          <a:xfrm>
            <a:off x="468313" y="1268413"/>
            <a:ext cx="8424862" cy="3906837"/>
          </a:xfrm>
        </p:spPr>
        <p:txBody>
          <a:bodyPr lIns="91440" tIns="45720" rIns="91440" bIns="45720">
            <a:spAutoFit/>
          </a:bodyPr>
          <a:lstStyle/>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Add invariants to classes </a:t>
            </a:r>
            <a:r>
              <a:rPr lang="en-GB" i="1" dirty="0"/>
              <a:t>ACROBAT_WITH_BUDDY</a:t>
            </a:r>
            <a:r>
              <a:rPr lang="en-GB" dirty="0"/>
              <a:t> </a:t>
            </a:r>
            <a:r>
              <a:rPr lang="en-GB" dirty="0">
                <a:solidFill>
                  <a:schemeClr val="tx1"/>
                </a:solidFill>
              </a:rPr>
              <a:t>and</a:t>
            </a:r>
            <a:r>
              <a:rPr lang="en-GB" dirty="0"/>
              <a:t> </a:t>
            </a:r>
            <a:r>
              <a:rPr lang="en-GB" i="1" dirty="0"/>
              <a:t>CURMUDGEON</a:t>
            </a:r>
            <a:r>
              <a:rPr lang="en-GB" dirty="0">
                <a:solidFill>
                  <a:schemeClr val="tx1"/>
                </a:solidFill>
              </a:rPr>
              <a:t>.</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Add preconditions and postconditions to feature </a:t>
            </a:r>
            <a:r>
              <a:rPr lang="en-GB" i="1" dirty="0" smtClean="0"/>
              <a:t>make</a:t>
            </a:r>
            <a:r>
              <a:rPr lang="en-GB" dirty="0" smtClean="0"/>
              <a:t> </a:t>
            </a:r>
            <a:r>
              <a:rPr lang="en-GB" dirty="0">
                <a:solidFill>
                  <a:schemeClr val="tx1"/>
                </a:solidFill>
              </a:rPr>
              <a:t>in </a:t>
            </a:r>
            <a:r>
              <a:rPr lang="en-GB" i="1" dirty="0"/>
              <a:t>ACROBAT_WITH_BUDDY</a:t>
            </a:r>
            <a:r>
              <a:rPr lang="en-GB" dirty="0">
                <a:solidFill>
                  <a:schemeClr val="tx1"/>
                </a:solidFill>
              </a:rPr>
              <a:t>.</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a:t>
            </a:r>
          </a:p>
        </p:txBody>
      </p:sp>
      <p:sp>
        <p:nvSpPr>
          <p:cNvPr id="124934" name="Text Box 3"/>
          <p:cNvSpPr txBox="1">
            <a:spLocks noChangeArrowheads="1"/>
          </p:cNvSpPr>
          <p:nvPr/>
        </p:nvSpPr>
        <p:spPr bwMode="auto">
          <a:xfrm rot="2280000">
            <a:off x="6415088" y="762000"/>
            <a:ext cx="2728912" cy="762000"/>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Class </a:t>
            </a:r>
            <a:r>
              <a:rPr lang="en-US" b="0" i="1" dirty="0" smtClean="0">
                <a:solidFill>
                  <a:srgbClr val="3333FF"/>
                </a:solidFill>
              </a:rPr>
              <a:t>ACROBAT_WITH_BUDDY</a:t>
            </a:r>
            <a:endParaRPr lang="de-CH" b="0" i="1" dirty="0">
              <a:solidFill>
                <a:srgbClr val="3333FF"/>
              </a:solidFill>
            </a:endParaRPr>
          </a:p>
        </p:txBody>
      </p:sp>
      <p:sp>
        <p:nvSpPr>
          <p:cNvPr id="3" name="Content Placeholder 2"/>
          <p:cNvSpPr>
            <a:spLocks noGrp="1"/>
          </p:cNvSpPr>
          <p:nvPr>
            <p:ph idx="1"/>
          </p:nvPr>
        </p:nvSpPr>
        <p:spPr/>
        <p:txBody>
          <a:bodyPr/>
          <a:lstStyle/>
          <a:p>
            <a:pPr defTabSz="360000">
              <a:spcBef>
                <a:spcPts val="0"/>
              </a:spcBef>
            </a:pPr>
            <a:r>
              <a:rPr lang="en-US" sz="1800" b="1" dirty="0" smtClean="0">
                <a:solidFill>
                  <a:srgbClr val="000099"/>
                </a:solidFill>
              </a:rPr>
              <a:t>class</a:t>
            </a:r>
            <a:endParaRPr lang="en-US" sz="1800" dirty="0" smtClean="0"/>
          </a:p>
          <a:p>
            <a:pPr defTabSz="360000">
              <a:spcBef>
                <a:spcPts val="0"/>
              </a:spcBef>
            </a:pPr>
            <a:r>
              <a:rPr lang="en-US" sz="1800" i="1" dirty="0" smtClean="0"/>
              <a:t>	ACROBAT_WITH_BUDDY </a:t>
            </a:r>
          </a:p>
          <a:p>
            <a:pPr defTabSz="360000">
              <a:spcBef>
                <a:spcPts val="0"/>
              </a:spcBef>
            </a:pPr>
            <a:endParaRPr lang="en-US" sz="1800" b="1" dirty="0" smtClean="0">
              <a:solidFill>
                <a:srgbClr val="000099"/>
              </a:solidFill>
            </a:endParaRPr>
          </a:p>
          <a:p>
            <a:pPr defTabSz="360000">
              <a:spcBef>
                <a:spcPts val="0"/>
              </a:spcBef>
            </a:pPr>
            <a:r>
              <a:rPr lang="en-US" sz="1800" b="1" dirty="0" smtClean="0">
                <a:solidFill>
                  <a:srgbClr val="000099"/>
                </a:solidFill>
              </a:rPr>
              <a:t>inherit</a:t>
            </a:r>
            <a:endParaRPr lang="en-US" sz="1800" dirty="0" smtClean="0"/>
          </a:p>
          <a:p>
            <a:pPr defTabSz="360000">
              <a:spcBef>
                <a:spcPts val="0"/>
              </a:spcBef>
            </a:pPr>
            <a:r>
              <a:rPr lang="en-US" sz="1800" i="1" dirty="0" smtClean="0"/>
              <a:t>	ACROBAT</a:t>
            </a:r>
            <a:r>
              <a:rPr lang="en-US" sz="1800" dirty="0" smtClean="0"/>
              <a:t> </a:t>
            </a:r>
          </a:p>
          <a:p>
            <a:pPr defTabSz="360000">
              <a:spcBef>
                <a:spcPts val="0"/>
              </a:spcBef>
            </a:pPr>
            <a:r>
              <a:rPr lang="en-US" sz="1800" b="1" dirty="0" smtClean="0">
                <a:solidFill>
                  <a:srgbClr val="000099"/>
                </a:solidFill>
              </a:rPr>
              <a:t>		redefine</a:t>
            </a:r>
            <a:endParaRPr lang="en-US" sz="1800" dirty="0" smtClean="0"/>
          </a:p>
          <a:p>
            <a:pPr defTabSz="360000">
              <a:spcBef>
                <a:spcPts val="0"/>
              </a:spcBef>
            </a:pPr>
            <a:r>
              <a:rPr lang="en-US" sz="1800" i="1" dirty="0" smtClean="0"/>
              <a:t>			twirl, clap, count </a:t>
            </a:r>
          </a:p>
          <a:p>
            <a:pPr defTabSz="360000">
              <a:spcBef>
                <a:spcPts val="0"/>
              </a:spcBef>
            </a:pPr>
            <a:r>
              <a:rPr lang="en-US" sz="1800" b="1" i="1" dirty="0" smtClean="0">
                <a:solidFill>
                  <a:srgbClr val="000099"/>
                </a:solidFill>
              </a:rPr>
              <a:t>		</a:t>
            </a:r>
            <a:r>
              <a:rPr lang="en-US" sz="1800" b="1" dirty="0" smtClean="0">
                <a:solidFill>
                  <a:srgbClr val="000099"/>
                </a:solidFill>
              </a:rPr>
              <a:t>end</a:t>
            </a:r>
          </a:p>
          <a:p>
            <a:pPr defTabSz="360000">
              <a:spcBef>
                <a:spcPts val="0"/>
              </a:spcBef>
            </a:pPr>
            <a:endParaRPr lang="en-US" sz="1800" b="1" dirty="0" smtClean="0">
              <a:solidFill>
                <a:srgbClr val="000099"/>
              </a:solidFill>
            </a:endParaRPr>
          </a:p>
          <a:p>
            <a:pPr defTabSz="360000">
              <a:spcBef>
                <a:spcPts val="0"/>
              </a:spcBef>
            </a:pPr>
            <a:r>
              <a:rPr lang="en-US" sz="1800" b="1" dirty="0" smtClean="0">
                <a:solidFill>
                  <a:srgbClr val="000099"/>
                </a:solidFill>
              </a:rPr>
              <a:t>create</a:t>
            </a:r>
            <a:endParaRPr lang="en-US" sz="1800" dirty="0" smtClean="0"/>
          </a:p>
          <a:p>
            <a:pPr defTabSz="360000">
              <a:spcBef>
                <a:spcPts val="0"/>
              </a:spcBef>
            </a:pPr>
            <a:r>
              <a:rPr lang="en-US" sz="1800" i="1" dirty="0" smtClean="0"/>
              <a:t>	make</a:t>
            </a:r>
          </a:p>
          <a:p>
            <a:pPr defTabSz="360000">
              <a:spcBef>
                <a:spcPts val="0"/>
              </a:spcBef>
            </a:pPr>
            <a:endParaRPr lang="en-US" sz="1800" dirty="0" smtClean="0"/>
          </a:p>
          <a:p>
            <a:pPr defTabSz="360000">
              <a:spcBef>
                <a:spcPts val="0"/>
              </a:spcBef>
            </a:pPr>
            <a:r>
              <a:rPr lang="en-US" sz="1800" b="1" dirty="0" smtClean="0">
                <a:solidFill>
                  <a:srgbClr val="000099"/>
                </a:solidFill>
              </a:rPr>
              <a:t>feature </a:t>
            </a:r>
          </a:p>
          <a:p>
            <a:pPr defTabSz="360000">
              <a:spcBef>
                <a:spcPts val="0"/>
              </a:spcBef>
            </a:pPr>
            <a:r>
              <a:rPr lang="en-US" sz="1800" dirty="0" smtClean="0"/>
              <a:t>	</a:t>
            </a:r>
            <a:r>
              <a:rPr lang="en-US" sz="1800" i="1" dirty="0" smtClean="0"/>
              <a:t>make (p: ACROBAT)</a:t>
            </a:r>
          </a:p>
          <a:p>
            <a:pPr defTabSz="360000">
              <a:spcBef>
                <a:spcPts val="0"/>
              </a:spcBef>
            </a:pPr>
            <a:r>
              <a:rPr lang="en-US" sz="1800" dirty="0" smtClean="0"/>
              <a:t>		</a:t>
            </a:r>
            <a:r>
              <a:rPr lang="en-US" sz="1800" b="1" dirty="0" smtClean="0">
                <a:solidFill>
                  <a:srgbClr val="000099"/>
                </a:solidFill>
              </a:rPr>
              <a:t>do</a:t>
            </a:r>
          </a:p>
          <a:p>
            <a:pPr defTabSz="360000">
              <a:spcBef>
                <a:spcPts val="0"/>
              </a:spcBef>
            </a:pPr>
            <a:r>
              <a:rPr lang="en-US" sz="1800" dirty="0" smtClean="0"/>
              <a:t>			</a:t>
            </a:r>
            <a:r>
              <a:rPr lang="en-US" sz="1800" dirty="0" smtClean="0">
                <a:solidFill>
                  <a:srgbClr val="990000"/>
                </a:solidFill>
              </a:rPr>
              <a:t>-- Remember `p’ being </a:t>
            </a:r>
          </a:p>
          <a:p>
            <a:pPr defTabSz="360000">
              <a:spcBef>
                <a:spcPts val="0"/>
              </a:spcBef>
            </a:pPr>
            <a:r>
              <a:rPr lang="en-US" sz="1800" dirty="0" smtClean="0">
                <a:solidFill>
                  <a:srgbClr val="990000"/>
                </a:solidFill>
              </a:rPr>
              <a:t>			-- the buddy.</a:t>
            </a:r>
          </a:p>
          <a:p>
            <a:pPr defTabSz="360000">
              <a:spcBef>
                <a:spcPts val="0"/>
              </a:spcBef>
            </a:pPr>
            <a:r>
              <a:rPr lang="en-US" sz="1800" b="1" dirty="0" smtClean="0">
                <a:solidFill>
                  <a:srgbClr val="000099"/>
                </a:solidFill>
              </a:rPr>
              <a:t>		end</a:t>
            </a:r>
          </a:p>
          <a:p>
            <a:pPr defTabSz="360000">
              <a:spcBef>
                <a:spcPts val="0"/>
              </a:spcBef>
            </a:pPr>
            <a:r>
              <a:rPr lang="en-US" sz="1800" dirty="0" smtClean="0"/>
              <a:t>	</a:t>
            </a:r>
          </a:p>
          <a:p>
            <a:pPr defTabSz="360000">
              <a:spcBef>
                <a:spcPts val="0"/>
              </a:spcBef>
            </a:pPr>
            <a:r>
              <a:rPr lang="en-US" sz="2000" b="1" dirty="0" smtClean="0">
                <a:solidFill>
                  <a:srgbClr val="000099"/>
                </a:solidFill>
              </a:rPr>
              <a:t>	</a:t>
            </a:r>
          </a:p>
          <a:p>
            <a:pPr defTabSz="360000">
              <a:spcBef>
                <a:spcPts val="0"/>
              </a:spcBef>
            </a:pPr>
            <a:endParaRPr lang="de-CH" sz="2800" dirty="0"/>
          </a:p>
        </p:txBody>
      </p:sp>
      <p:sp>
        <p:nvSpPr>
          <p:cNvPr id="4" name="Content Placeholder 2"/>
          <p:cNvSpPr txBox="1">
            <a:spLocks/>
          </p:cNvSpPr>
          <p:nvPr/>
        </p:nvSpPr>
        <p:spPr bwMode="auto">
          <a:xfrm>
            <a:off x="4747364" y="1030514"/>
            <a:ext cx="4249000"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1" u="none" strike="noStrike" kern="0" cap="none" spc="0" normalizeH="0" baseline="0" noProof="0" dirty="0" smtClean="0">
                <a:ln>
                  <a:noFill/>
                </a:ln>
                <a:solidFill>
                  <a:srgbClr val="3333FF"/>
                </a:solidFill>
                <a:effectLst/>
                <a:uLnTx/>
                <a:uFillTx/>
                <a:latin typeface="+mn-lt"/>
                <a:ea typeface="+mn-ea"/>
                <a:cs typeface="+mn-cs"/>
              </a:rPr>
              <a:t>	clap (n: INTEGER)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0" u="none" strike="noStrike" kern="0" cap="none" spc="0" normalizeH="0" baseline="0" noProof="0" dirty="0" smtClean="0">
                <a:ln>
                  <a:noFill/>
                </a:ln>
                <a:solidFill>
                  <a:srgbClr val="3333FF"/>
                </a:solidFill>
                <a:effectLst/>
                <a:uLnTx/>
                <a:uFillTx/>
                <a:latin typeface="+mn-lt"/>
                <a:ea typeface="+mn-ea"/>
                <a:cs typeface="+mn-cs"/>
              </a:rPr>
              <a:t>		</a:t>
            </a:r>
            <a:r>
              <a:rPr kumimoji="0" lang="en-US" sz="1800" b="1" i="0" u="none" strike="noStrike" kern="0" cap="none" spc="0" normalizeH="0" baseline="0" noProof="0" dirty="0" smtClean="0">
                <a:ln>
                  <a:noFill/>
                </a:ln>
                <a:solidFill>
                  <a:srgbClr val="000099"/>
                </a:solidFill>
                <a:effectLst/>
                <a:uLnTx/>
                <a:uFillTx/>
                <a:latin typeface="+mn-lt"/>
                <a:ea typeface="+mn-ea"/>
                <a:cs typeface="+mn-cs"/>
              </a:rPr>
              <a:t>do</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0" u="none" strike="noStrike" kern="0" cap="none" spc="0" normalizeH="0" baseline="0" noProof="0" dirty="0" smtClean="0">
                <a:ln>
                  <a:noFill/>
                </a:ln>
                <a:solidFill>
                  <a:srgbClr val="3333FF"/>
                </a:solidFill>
                <a:effectLst/>
                <a:uLnTx/>
                <a:uFillTx/>
                <a:latin typeface="+mn-lt"/>
                <a:ea typeface="+mn-ea"/>
                <a:cs typeface="+mn-cs"/>
              </a:rPr>
              <a:t>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 Clap `n’ times and </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lang="en-US" sz="1800" kern="0" dirty="0" smtClean="0">
                <a:solidFill>
                  <a:srgbClr val="990000"/>
                </a:solidFill>
                <a:latin typeface="+mn-lt"/>
              </a:rPr>
              <a:t>			--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forward to buddy.</a:t>
            </a:r>
            <a:endParaRPr kumimoji="0" lang="en-US" sz="1800" b="0" i="0" u="none" strike="noStrike" kern="0" cap="none" spc="0" normalizeH="0" baseline="0" noProof="0" dirty="0" smtClean="0">
              <a:ln>
                <a:noFill/>
              </a:ln>
              <a:solidFill>
                <a:srgbClr val="3333FF"/>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0" u="none" strike="noStrike" kern="0" cap="none" spc="0" normalizeH="0" baseline="0" noProof="0" dirty="0" smtClean="0">
                <a:ln>
                  <a:noFill/>
                </a:ln>
                <a:solidFill>
                  <a:srgbClr val="3333FF"/>
                </a:solidFill>
                <a:effectLst/>
                <a:uLnTx/>
                <a:uFillTx/>
                <a:latin typeface="+mn-lt"/>
                <a:ea typeface="+mn-ea"/>
                <a:cs typeface="+mn-cs"/>
              </a:rPr>
              <a:t>		</a:t>
            </a:r>
            <a:r>
              <a:rPr kumimoji="0" lang="en-US" sz="1800" b="1" i="0" u="none" strike="noStrike" kern="0" cap="none" spc="0" normalizeH="0" baseline="0" noProof="0" dirty="0" smtClean="0">
                <a:ln>
                  <a:noFill/>
                </a:ln>
                <a:solidFill>
                  <a:srgbClr val="000099"/>
                </a:solidFill>
                <a:effectLst/>
                <a:uLnTx/>
                <a:uFillTx/>
                <a:latin typeface="+mn-lt"/>
                <a:ea typeface="+mn-ea"/>
                <a:cs typeface="+mn-cs"/>
              </a:rPr>
              <a:t>end</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endParaRPr kumimoji="0" lang="en-US" sz="1800" b="0" i="1" u="none" strike="noStrike" kern="0" cap="none" spc="0" normalizeH="0" baseline="0" noProof="0" dirty="0" smtClean="0">
              <a:ln>
                <a:noFill/>
              </a:ln>
              <a:solidFill>
                <a:srgbClr val="3333FF"/>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1" u="none" strike="noStrike" kern="0" cap="none" spc="0" normalizeH="0" baseline="0" noProof="0" dirty="0" smtClean="0">
                <a:ln>
                  <a:noFill/>
                </a:ln>
                <a:solidFill>
                  <a:srgbClr val="3333FF"/>
                </a:solidFill>
                <a:effectLst/>
                <a:uLnTx/>
                <a:uFillTx/>
                <a:latin typeface="+mn-lt"/>
                <a:ea typeface="+mn-ea"/>
                <a:cs typeface="+mn-cs"/>
              </a:rPr>
              <a:t>	twirl (n: INTEGER)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do</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 Twirl `n’ times and </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lang="en-US" sz="1800" kern="0" dirty="0" smtClean="0">
                <a:solidFill>
                  <a:srgbClr val="990000"/>
                </a:solidFill>
                <a:latin typeface="+mn-lt"/>
              </a:rPr>
              <a:t>			--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forward to buddy.</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end</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endParaRPr kumimoji="0" lang="en-US" sz="1800" b="1" i="0" u="none" strike="noStrike" kern="0" cap="none" spc="0" normalizeH="0" baseline="0" noProof="0" dirty="0" smtClean="0">
              <a:ln>
                <a:noFill/>
              </a:ln>
              <a:solidFill>
                <a:srgbClr val="000099"/>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1" u="none" strike="noStrike" kern="0" cap="none" spc="0" normalizeH="0" baseline="0" noProof="0" dirty="0" smtClean="0">
                <a:ln>
                  <a:noFill/>
                </a:ln>
                <a:solidFill>
                  <a:srgbClr val="3333FF"/>
                </a:solidFill>
                <a:effectLst/>
                <a:uLnTx/>
                <a:uFillTx/>
                <a:latin typeface="+mn-lt"/>
                <a:ea typeface="+mn-ea"/>
                <a:cs typeface="+mn-cs"/>
              </a:rPr>
              <a:t>count: INTEGER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do</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 Ask buddy and return his </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lang="en-US" sz="1800" kern="0" dirty="0" smtClean="0">
                <a:solidFill>
                  <a:srgbClr val="990000"/>
                </a:solidFill>
                <a:latin typeface="+mn-lt"/>
              </a:rPr>
              <a:t>			--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answer.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end</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endParaRPr kumimoji="0" lang="en-US" sz="1800" b="1" i="0" u="none" strike="noStrike" kern="0" cap="none" spc="0" normalizeH="0" baseline="0" noProof="0" dirty="0" smtClean="0">
              <a:ln>
                <a:noFill/>
              </a:ln>
              <a:solidFill>
                <a:srgbClr val="000099"/>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1" u="none" strike="noStrike" kern="0" cap="none" spc="0" normalizeH="0" baseline="0" noProof="0" dirty="0" smtClean="0">
                <a:ln>
                  <a:noFill/>
                </a:ln>
                <a:solidFill>
                  <a:srgbClr val="3333FF"/>
                </a:solidFill>
                <a:effectLst/>
                <a:uLnTx/>
                <a:uFillTx/>
                <a:latin typeface="+mn-lt"/>
                <a:ea typeface="+mn-ea"/>
                <a:cs typeface="+mn-cs"/>
              </a:rPr>
              <a:t>buddy: ACROBAT</a:t>
            </a:r>
            <a:endParaRPr kumimoji="0" lang="en-US" sz="1800" b="1" i="0" u="none" strike="noStrike" kern="0" cap="none" spc="0" normalizeH="0" baseline="0" noProof="0" dirty="0" smtClean="0">
              <a:ln>
                <a:noFill/>
              </a:ln>
              <a:solidFill>
                <a:srgbClr val="000099"/>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end</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endParaRPr kumimoji="0" lang="de-CH" sz="2800" b="0" i="0" u="none" strike="noStrike" kern="0" cap="none" spc="0" normalizeH="0" baseline="0" noProof="0" dirty="0">
              <a:ln>
                <a:noFill/>
              </a:ln>
              <a:solidFill>
                <a:srgbClr val="3333FF"/>
              </a:solidFill>
              <a:effectLst/>
              <a:uLnTx/>
              <a:uFillTx/>
              <a:latin typeface="+mn-lt"/>
              <a:ea typeface="+mn-ea"/>
              <a:cs typeface="+mn-cs"/>
            </a:endParaRPr>
          </a:p>
        </p:txBody>
      </p:sp>
      <p:cxnSp>
        <p:nvCxnSpPr>
          <p:cNvPr id="6" name="Straight Connector 5"/>
          <p:cNvCxnSpPr>
            <a:stCxn id="3" idx="0"/>
            <a:endCxn id="3" idx="2"/>
          </p:cNvCxnSpPr>
          <p:nvPr/>
        </p:nvCxnSpPr>
        <p:spPr bwMode="auto">
          <a:xfrm rot="16200000" flipH="1">
            <a:off x="1724139" y="3700576"/>
            <a:ext cx="5644924" cy="0"/>
          </a:xfrm>
          <a:prstGeom prst="line">
            <a:avLst/>
          </a:prstGeom>
          <a:noFill/>
          <a:ln w="28575" cap="flat" cmpd="sng" algn="ctr">
            <a:solidFill>
              <a:schemeClr val="tx1"/>
            </a:solidFill>
            <a:prstDash val="solid"/>
            <a:round/>
            <a:headEnd type="none" w="med" len="med"/>
            <a:tailEnd type="none" w="med" len="med"/>
          </a:ln>
          <a:effectLst/>
        </p:spPr>
      </p:cxn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Class </a:t>
            </a:r>
            <a:r>
              <a:rPr lang="de-CH" b="0" i="1" dirty="0" smtClean="0">
                <a:solidFill>
                  <a:srgbClr val="3333FF"/>
                </a:solidFill>
              </a:rPr>
              <a:t>CURMUDGEON</a:t>
            </a:r>
            <a:endParaRPr lang="de-CH" b="0" i="1" dirty="0">
              <a:solidFill>
                <a:srgbClr val="3333FF"/>
              </a:solidFill>
            </a:endParaRPr>
          </a:p>
        </p:txBody>
      </p:sp>
      <p:sp>
        <p:nvSpPr>
          <p:cNvPr id="3" name="Content Placeholder 2"/>
          <p:cNvSpPr>
            <a:spLocks noGrp="1"/>
          </p:cNvSpPr>
          <p:nvPr>
            <p:ph idx="1"/>
          </p:nvPr>
        </p:nvSpPr>
        <p:spPr/>
        <p:txBody>
          <a:bodyPr/>
          <a:lstStyle/>
          <a:p>
            <a:pPr defTabSz="360000">
              <a:spcBef>
                <a:spcPts val="0"/>
              </a:spcBef>
            </a:pPr>
            <a:r>
              <a:rPr lang="en-US" sz="2000" b="1" dirty="0" smtClean="0">
                <a:solidFill>
                  <a:srgbClr val="000099"/>
                </a:solidFill>
              </a:rPr>
              <a:t>class</a:t>
            </a:r>
            <a:endParaRPr lang="en-US" sz="2000" dirty="0" smtClean="0"/>
          </a:p>
          <a:p>
            <a:pPr defTabSz="360000">
              <a:spcBef>
                <a:spcPts val="0"/>
              </a:spcBef>
            </a:pPr>
            <a:r>
              <a:rPr lang="en-US" sz="2000" dirty="0" smtClean="0"/>
              <a:t>	</a:t>
            </a:r>
            <a:r>
              <a:rPr lang="en-US" sz="2000" i="1" dirty="0" smtClean="0"/>
              <a:t>CURMUDGEON </a:t>
            </a:r>
          </a:p>
          <a:p>
            <a:pPr defTabSz="360000">
              <a:spcBef>
                <a:spcPts val="0"/>
              </a:spcBef>
            </a:pPr>
            <a:endParaRPr lang="en-US" sz="2000" b="1" dirty="0" smtClean="0">
              <a:solidFill>
                <a:srgbClr val="000099"/>
              </a:solidFill>
            </a:endParaRPr>
          </a:p>
          <a:p>
            <a:pPr defTabSz="360000">
              <a:spcBef>
                <a:spcPts val="0"/>
              </a:spcBef>
            </a:pPr>
            <a:r>
              <a:rPr lang="en-US" sz="2000" b="1" dirty="0" smtClean="0">
                <a:solidFill>
                  <a:srgbClr val="000099"/>
                </a:solidFill>
              </a:rPr>
              <a:t>inherit</a:t>
            </a:r>
            <a:endParaRPr lang="en-US" sz="2000" dirty="0" smtClean="0"/>
          </a:p>
          <a:p>
            <a:pPr defTabSz="360000">
              <a:spcBef>
                <a:spcPts val="0"/>
              </a:spcBef>
            </a:pPr>
            <a:r>
              <a:rPr lang="en-US" sz="2000" dirty="0" smtClean="0"/>
              <a:t>	</a:t>
            </a:r>
            <a:r>
              <a:rPr lang="en-US" sz="2000" i="1" dirty="0" smtClean="0"/>
              <a:t>ACROBAT</a:t>
            </a:r>
          </a:p>
          <a:p>
            <a:pPr defTabSz="360000">
              <a:spcBef>
                <a:spcPts val="0"/>
              </a:spcBef>
            </a:pPr>
            <a:r>
              <a:rPr lang="en-US" sz="2000" b="1" dirty="0" smtClean="0">
                <a:solidFill>
                  <a:srgbClr val="000099"/>
                </a:solidFill>
              </a:rPr>
              <a:t>		redefine </a:t>
            </a:r>
            <a:r>
              <a:rPr lang="en-US" sz="2000" i="1" dirty="0" smtClean="0"/>
              <a:t>clap, twirl  </a:t>
            </a:r>
            <a:r>
              <a:rPr lang="en-US" sz="2000" b="1" dirty="0" smtClean="0">
                <a:solidFill>
                  <a:srgbClr val="000099"/>
                </a:solidFill>
              </a:rPr>
              <a:t>end</a:t>
            </a:r>
          </a:p>
          <a:p>
            <a:pPr defTabSz="360000">
              <a:spcBef>
                <a:spcPts val="0"/>
              </a:spcBef>
            </a:pPr>
            <a:endParaRPr lang="en-US" sz="2000" dirty="0" smtClean="0"/>
          </a:p>
          <a:p>
            <a:pPr defTabSz="360000">
              <a:spcBef>
                <a:spcPts val="0"/>
              </a:spcBef>
            </a:pPr>
            <a:r>
              <a:rPr lang="en-US" sz="2000" b="1" dirty="0" smtClean="0">
                <a:solidFill>
                  <a:srgbClr val="000099"/>
                </a:solidFill>
              </a:rPr>
              <a:t>feature</a:t>
            </a:r>
            <a:endParaRPr lang="en-US" sz="2000" dirty="0" smtClean="0"/>
          </a:p>
          <a:p>
            <a:pPr defTabSz="360000">
              <a:spcBef>
                <a:spcPts val="0"/>
              </a:spcBef>
            </a:pPr>
            <a:r>
              <a:rPr lang="en-US" sz="2000" dirty="0" smtClean="0"/>
              <a:t>	</a:t>
            </a:r>
            <a:r>
              <a:rPr lang="en-US" sz="2000" i="1" dirty="0" smtClean="0"/>
              <a:t>clap (n: INTEGER)</a:t>
            </a:r>
          </a:p>
          <a:p>
            <a:pPr defTabSz="360000">
              <a:spcBef>
                <a:spcPts val="0"/>
              </a:spcBef>
            </a:pPr>
            <a:r>
              <a:rPr lang="en-US" sz="2000" dirty="0" smtClean="0"/>
              <a:t>		</a:t>
            </a:r>
            <a:r>
              <a:rPr lang="en-US" sz="2000" b="1" dirty="0" smtClean="0">
                <a:solidFill>
                  <a:srgbClr val="000099"/>
                </a:solidFill>
              </a:rPr>
              <a:t>do</a:t>
            </a:r>
          </a:p>
          <a:p>
            <a:pPr defTabSz="360000">
              <a:spcBef>
                <a:spcPts val="0"/>
              </a:spcBef>
            </a:pPr>
            <a:r>
              <a:rPr lang="en-US" sz="2000" dirty="0" smtClean="0"/>
              <a:t>			</a:t>
            </a:r>
            <a:r>
              <a:rPr lang="en-US" sz="2000" dirty="0" smtClean="0">
                <a:solidFill>
                  <a:srgbClr val="990000"/>
                </a:solidFill>
              </a:rPr>
              <a:t>-- Say “I refuse”.</a:t>
            </a:r>
          </a:p>
          <a:p>
            <a:pPr defTabSz="360000">
              <a:spcBef>
                <a:spcPts val="0"/>
              </a:spcBef>
            </a:pPr>
            <a:r>
              <a:rPr lang="en-US" sz="2000" dirty="0" smtClean="0"/>
              <a:t>		</a:t>
            </a:r>
            <a:r>
              <a:rPr lang="en-US" sz="2000" b="1" dirty="0" smtClean="0">
                <a:solidFill>
                  <a:srgbClr val="000099"/>
                </a:solidFill>
              </a:rPr>
              <a:t>end</a:t>
            </a:r>
          </a:p>
          <a:p>
            <a:pPr defTabSz="360000">
              <a:spcBef>
                <a:spcPts val="0"/>
              </a:spcBef>
            </a:pPr>
            <a:endParaRPr lang="en-US" sz="2000" b="1" dirty="0" smtClean="0">
              <a:solidFill>
                <a:srgbClr val="000099"/>
              </a:solidFill>
            </a:endParaRPr>
          </a:p>
          <a:p>
            <a:pPr defTabSz="360000">
              <a:spcBef>
                <a:spcPts val="0"/>
              </a:spcBef>
            </a:pPr>
            <a:r>
              <a:rPr lang="en-US" sz="2000" dirty="0" smtClean="0"/>
              <a:t>	</a:t>
            </a:r>
            <a:r>
              <a:rPr lang="en-US" sz="2000" i="1" dirty="0" smtClean="0"/>
              <a:t>twirl (n: INTEGER)</a:t>
            </a:r>
          </a:p>
          <a:p>
            <a:pPr defTabSz="360000">
              <a:spcBef>
                <a:spcPts val="0"/>
              </a:spcBef>
            </a:pPr>
            <a:r>
              <a:rPr lang="en-US" sz="2000" dirty="0" smtClean="0"/>
              <a:t>		</a:t>
            </a:r>
            <a:r>
              <a:rPr lang="en-US" sz="2000" b="1" dirty="0" smtClean="0">
                <a:solidFill>
                  <a:srgbClr val="000099"/>
                </a:solidFill>
              </a:rPr>
              <a:t>do</a:t>
            </a:r>
          </a:p>
          <a:p>
            <a:pPr defTabSz="360000">
              <a:spcBef>
                <a:spcPts val="0"/>
              </a:spcBef>
            </a:pPr>
            <a:r>
              <a:rPr lang="en-US" sz="2000" dirty="0" smtClean="0"/>
              <a:t>			</a:t>
            </a:r>
            <a:r>
              <a:rPr lang="en-US" sz="2000" dirty="0" smtClean="0">
                <a:solidFill>
                  <a:srgbClr val="990000"/>
                </a:solidFill>
              </a:rPr>
              <a:t>-- Say “I refuse”.</a:t>
            </a:r>
          </a:p>
          <a:p>
            <a:pPr defTabSz="360000">
              <a:spcBef>
                <a:spcPts val="0"/>
              </a:spcBef>
            </a:pPr>
            <a:r>
              <a:rPr lang="en-US" sz="2000" dirty="0" smtClean="0"/>
              <a:t>		</a:t>
            </a:r>
            <a:r>
              <a:rPr lang="en-US" sz="2000" b="1" dirty="0" smtClean="0">
                <a:solidFill>
                  <a:srgbClr val="000099"/>
                </a:solidFill>
              </a:rPr>
              <a:t>end</a:t>
            </a:r>
            <a:endParaRPr lang="en-US" sz="2000" dirty="0" smtClean="0"/>
          </a:p>
          <a:p>
            <a:pPr defTabSz="360000">
              <a:spcBef>
                <a:spcPts val="0"/>
              </a:spcBef>
            </a:pPr>
            <a:r>
              <a:rPr lang="en-US" sz="2000" b="1" dirty="0" smtClean="0">
                <a:solidFill>
                  <a:srgbClr val="000099"/>
                </a:solidFill>
              </a:rPr>
              <a:t>end</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2" name="Rectangle 5"/>
          <p:cNvSpPr>
            <a:spLocks noGrp="1" noChangeArrowheads="1"/>
          </p:cNvSpPr>
          <p:nvPr>
            <p:ph type="body" idx="1"/>
          </p:nvPr>
        </p:nvSpPr>
        <p:spPr>
          <a:xfrm>
            <a:off x="381000" y="824358"/>
            <a:ext cx="8424863" cy="2234458"/>
          </a:xfrm>
        </p:spPr>
        <p:txBody>
          <a:bodyPr>
            <a:spAutoFit/>
          </a:bodyPr>
          <a:lstStyle/>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In the class text:</a:t>
            </a:r>
            <a:r>
              <a:rPr lang="en-GB" dirty="0" smtClean="0"/>
              <a:t> </a:t>
            </a:r>
            <a:r>
              <a:rPr lang="en-GB" b="1" dirty="0" smtClean="0">
                <a:solidFill>
                  <a:schemeClr val="tx1"/>
                </a:solidFill>
              </a:rPr>
              <a:t>an entity</a:t>
            </a:r>
          </a:p>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accent2"/>
                </a:solidFill>
              </a:rPr>
              <a:t>		</a:t>
            </a:r>
            <a:r>
              <a:rPr lang="en-GB" i="1" dirty="0" err="1" smtClean="0"/>
              <a:t>joe</a:t>
            </a:r>
            <a:r>
              <a:rPr lang="en-GB" dirty="0" smtClean="0"/>
              <a:t>:</a:t>
            </a:r>
            <a:r>
              <a:rPr lang="en-GB" i="1" dirty="0" smtClean="0"/>
              <a:t> STUDENT</a:t>
            </a:r>
          </a:p>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In memory, during execution: </a:t>
            </a:r>
            <a:r>
              <a:rPr lang="en-GB" b="1" dirty="0" smtClean="0">
                <a:solidFill>
                  <a:schemeClr val="tx1"/>
                </a:solidFill>
              </a:rPr>
              <a:t>an object</a:t>
            </a:r>
          </a:p>
          <a:p>
            <a:pPr lvl="1">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
        <p:nvSpPr>
          <p:cNvPr id="24" name="Cloud 23"/>
          <p:cNvSpPr/>
          <p:nvPr/>
        </p:nvSpPr>
        <p:spPr>
          <a:xfrm>
            <a:off x="635000" y="2921000"/>
            <a:ext cx="7442200" cy="3251200"/>
          </a:xfrm>
          <a:prstGeom prst="cloud">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dirty="0">
              <a:solidFill>
                <a:srgbClr val="DFEBF3"/>
              </a:solidFill>
            </a:endParaRPr>
          </a:p>
        </p:txBody>
      </p:sp>
      <p:sp>
        <p:nvSpPr>
          <p:cNvPr id="21"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4102" name="Rectangle 2"/>
          <p:cNvSpPr>
            <a:spLocks noChangeArrowheads="1"/>
          </p:cNvSpPr>
          <p:nvPr/>
        </p:nvSpPr>
        <p:spPr bwMode="auto">
          <a:xfrm>
            <a:off x="3532188" y="4513263"/>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4103" name="Rectangle 3"/>
          <p:cNvSpPr>
            <a:spLocks noChangeArrowheads="1"/>
          </p:cNvSpPr>
          <p:nvPr/>
        </p:nvSpPr>
        <p:spPr bwMode="auto">
          <a:xfrm>
            <a:off x="3532188" y="3751263"/>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4104" name="Rectangle 4"/>
          <p:cNvSpPr>
            <a:spLocks noGrp="1" noChangeArrowheads="1"/>
          </p:cNvSpPr>
          <p:nvPr>
            <p:ph type="title"/>
          </p:nvPr>
        </p:nvSpPr>
        <p:spPr>
          <a:xfrm>
            <a:off x="299604" y="46618"/>
            <a:ext cx="6480175" cy="584200"/>
          </a:xfrm>
        </p:spPr>
        <p:txBody>
          <a:bodyP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Entity vs. object</a:t>
            </a:r>
          </a:p>
        </p:txBody>
      </p:sp>
      <p:sp>
        <p:nvSpPr>
          <p:cNvPr id="4105" name="Text Box 15"/>
          <p:cNvSpPr txBox="1">
            <a:spLocks noChangeArrowheads="1"/>
          </p:cNvSpPr>
          <p:nvPr/>
        </p:nvSpPr>
        <p:spPr bwMode="auto">
          <a:xfrm>
            <a:off x="994071" y="4607795"/>
            <a:ext cx="1270000" cy="279400"/>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rPr>
              <a:t>(COURSE)</a:t>
            </a:r>
          </a:p>
        </p:txBody>
      </p:sp>
      <p:sp>
        <p:nvSpPr>
          <p:cNvPr id="4107" name="Rectangle 18"/>
          <p:cNvSpPr>
            <a:spLocks noChangeArrowheads="1"/>
          </p:cNvSpPr>
          <p:nvPr/>
        </p:nvSpPr>
        <p:spPr bwMode="auto">
          <a:xfrm>
            <a:off x="3532188" y="4132263"/>
            <a:ext cx="1676400" cy="381000"/>
          </a:xfrm>
          <a:prstGeom prst="rect">
            <a:avLst/>
          </a:prstGeom>
          <a:solidFill>
            <a:schemeClr val="bg1"/>
          </a:solidFill>
          <a:ln w="9360">
            <a:solidFill>
              <a:srgbClr val="000000"/>
            </a:solidFill>
            <a:miter lim="800000"/>
            <a:headEnd/>
            <a:tailEnd/>
          </a:ln>
        </p:spPr>
        <p:txBody>
          <a:bodyPr wrap="none" anchor="ctr"/>
          <a:lstStyle/>
          <a:p>
            <a:endParaRPr lang="de-CH"/>
          </a:p>
        </p:txBody>
      </p:sp>
      <p:sp>
        <p:nvSpPr>
          <p:cNvPr id="4108" name="TextBox 24"/>
          <p:cNvSpPr txBox="1">
            <a:spLocks noChangeArrowheads="1"/>
          </p:cNvSpPr>
          <p:nvPr/>
        </p:nvSpPr>
        <p:spPr bwMode="auto">
          <a:xfrm>
            <a:off x="1574800" y="3416300"/>
            <a:ext cx="1168400" cy="338138"/>
          </a:xfrm>
          <a:prstGeom prst="rect">
            <a:avLst/>
          </a:prstGeom>
          <a:noFill/>
          <a:ln w="9525">
            <a:noFill/>
            <a:miter lim="800000"/>
            <a:headEnd/>
            <a:tailEnd/>
          </a:ln>
        </p:spPr>
        <p:txBody>
          <a:bodyPr>
            <a:spAutoFit/>
          </a:bodyPr>
          <a:lstStyle/>
          <a:p>
            <a:r>
              <a:rPr lang="en-US" sz="1600" b="1">
                <a:solidFill>
                  <a:srgbClr val="FFC000"/>
                </a:solidFill>
              </a:rPr>
              <a:t>MEMORY</a:t>
            </a:r>
            <a:endParaRPr lang="de-CH" sz="1600" b="1">
              <a:solidFill>
                <a:srgbClr val="FFC000"/>
              </a:solidFill>
            </a:endParaRPr>
          </a:p>
        </p:txBody>
      </p:sp>
      <p:cxnSp>
        <p:nvCxnSpPr>
          <p:cNvPr id="38" name="Straight Connector 37"/>
          <p:cNvCxnSpPr/>
          <p:nvPr/>
        </p:nvCxnSpPr>
        <p:spPr>
          <a:xfrm rot="16200000" flipH="1">
            <a:off x="5184775" y="3540125"/>
            <a:ext cx="615950" cy="596900"/>
          </a:xfrm>
          <a:prstGeom prst="line">
            <a:avLst/>
          </a:prstGeom>
          <a:ln w="127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94300" y="3898900"/>
            <a:ext cx="596900" cy="247650"/>
          </a:xfrm>
          <a:prstGeom prst="line">
            <a:avLst/>
          </a:prstGeom>
          <a:ln w="127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5194300" y="4146550"/>
            <a:ext cx="596900" cy="146050"/>
          </a:xfrm>
          <a:prstGeom prst="line">
            <a:avLst/>
          </a:prstGeom>
          <a:ln w="127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5207000" y="4146550"/>
            <a:ext cx="584200" cy="539750"/>
          </a:xfrm>
          <a:prstGeom prst="line">
            <a:avLst/>
          </a:prstGeom>
          <a:ln w="12700">
            <a:solidFill>
              <a:srgbClr val="990000"/>
            </a:solidFill>
          </a:ln>
        </p:spPr>
        <p:style>
          <a:lnRef idx="1">
            <a:schemeClr val="accent1"/>
          </a:lnRef>
          <a:fillRef idx="0">
            <a:schemeClr val="accent1"/>
          </a:fillRef>
          <a:effectRef idx="0">
            <a:schemeClr val="accent1"/>
          </a:effectRef>
          <a:fontRef idx="minor">
            <a:schemeClr val="tx1"/>
          </a:fontRef>
        </p:style>
      </p:cxnSp>
      <p:sp>
        <p:nvSpPr>
          <p:cNvPr id="4114" name="Rectangle 18"/>
          <p:cNvSpPr>
            <a:spLocks noChangeArrowheads="1"/>
          </p:cNvSpPr>
          <p:nvPr/>
        </p:nvSpPr>
        <p:spPr bwMode="auto">
          <a:xfrm>
            <a:off x="3536950" y="3370263"/>
            <a:ext cx="1676400" cy="381000"/>
          </a:xfrm>
          <a:prstGeom prst="rect">
            <a:avLst/>
          </a:prstGeom>
          <a:solidFill>
            <a:schemeClr val="bg1"/>
          </a:solidFill>
          <a:ln w="9360">
            <a:solidFill>
              <a:srgbClr val="000000"/>
            </a:solidFill>
            <a:miter lim="800000"/>
            <a:headEnd/>
            <a:tailEnd/>
          </a:ln>
        </p:spPr>
        <p:txBody>
          <a:bodyPr wrap="none" anchor="ctr"/>
          <a:lstStyle/>
          <a:p>
            <a:endParaRPr lang="de-CH"/>
          </a:p>
        </p:txBody>
      </p:sp>
      <p:sp>
        <p:nvSpPr>
          <p:cNvPr id="4115" name="Rectangle 1"/>
          <p:cNvSpPr>
            <a:spLocks noChangeArrowheads="1"/>
          </p:cNvSpPr>
          <p:nvPr/>
        </p:nvSpPr>
        <p:spPr bwMode="auto">
          <a:xfrm>
            <a:off x="1327446" y="4193458"/>
            <a:ext cx="568325" cy="427037"/>
          </a:xfrm>
          <a:prstGeom prst="rect">
            <a:avLst/>
          </a:prstGeom>
          <a:solidFill>
            <a:schemeClr val="bg1"/>
          </a:solidFill>
          <a:ln w="25400">
            <a:solidFill>
              <a:srgbClr val="C00000"/>
            </a:solidFill>
            <a:miter lim="800000"/>
            <a:headEnd/>
            <a:tailEnd/>
          </a:ln>
        </p:spPr>
        <p:txBody>
          <a:bodyPr wrap="none" anchor="ctr"/>
          <a:lstStyle/>
          <a:p>
            <a:endParaRPr lang="de-CH"/>
          </a:p>
        </p:txBody>
      </p:sp>
      <p:sp>
        <p:nvSpPr>
          <p:cNvPr id="4116" name="Rectangle 1"/>
          <p:cNvSpPr>
            <a:spLocks noChangeArrowheads="1"/>
          </p:cNvSpPr>
          <p:nvPr/>
        </p:nvSpPr>
        <p:spPr bwMode="auto">
          <a:xfrm>
            <a:off x="3532188" y="3370263"/>
            <a:ext cx="1676400" cy="1524000"/>
          </a:xfrm>
          <a:prstGeom prst="rect">
            <a:avLst/>
          </a:prstGeom>
          <a:noFill/>
          <a:ln w="25400">
            <a:solidFill>
              <a:srgbClr val="C00000"/>
            </a:solidFill>
            <a:miter lim="800000"/>
            <a:headEnd/>
            <a:tailEnd/>
          </a:ln>
        </p:spPr>
        <p:txBody>
          <a:bodyPr wrap="none" anchor="ctr"/>
          <a:lstStyle/>
          <a:p>
            <a:endParaRPr lang="de-CH"/>
          </a:p>
        </p:txBody>
      </p:sp>
      <p:sp>
        <p:nvSpPr>
          <p:cNvPr id="4117" name="Rectangle 1"/>
          <p:cNvSpPr>
            <a:spLocks noChangeArrowheads="1"/>
          </p:cNvSpPr>
          <p:nvPr/>
        </p:nvSpPr>
        <p:spPr bwMode="auto">
          <a:xfrm>
            <a:off x="2289175" y="3789363"/>
            <a:ext cx="568325" cy="427037"/>
          </a:xfrm>
          <a:prstGeom prst="rect">
            <a:avLst/>
          </a:prstGeom>
          <a:solidFill>
            <a:schemeClr val="bg1"/>
          </a:solidFill>
          <a:ln w="25400">
            <a:solidFill>
              <a:srgbClr val="C00000"/>
            </a:solidFill>
            <a:miter lim="800000"/>
            <a:headEnd/>
            <a:tailEnd/>
          </a:ln>
        </p:spPr>
        <p:txBody>
          <a:bodyPr wrap="none" anchor="ctr"/>
          <a:lstStyle/>
          <a:p>
            <a:endParaRPr lang="de-CH"/>
          </a:p>
        </p:txBody>
      </p:sp>
      <p:sp>
        <p:nvSpPr>
          <p:cNvPr id="53" name="Rectangle 52"/>
          <p:cNvSpPr/>
          <p:nvPr/>
        </p:nvSpPr>
        <p:spPr>
          <a:xfrm>
            <a:off x="2289175" y="3789363"/>
            <a:ext cx="568325" cy="2159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4119" name="Rectangle 1"/>
          <p:cNvSpPr>
            <a:spLocks noChangeArrowheads="1"/>
          </p:cNvSpPr>
          <p:nvPr/>
        </p:nvSpPr>
        <p:spPr bwMode="auto">
          <a:xfrm>
            <a:off x="2403475" y="4487863"/>
            <a:ext cx="568325" cy="427037"/>
          </a:xfrm>
          <a:prstGeom prst="rect">
            <a:avLst/>
          </a:prstGeom>
          <a:solidFill>
            <a:schemeClr val="bg1"/>
          </a:solidFill>
          <a:ln w="25400">
            <a:solidFill>
              <a:srgbClr val="C00000"/>
            </a:solidFill>
            <a:miter lim="800000"/>
            <a:headEnd/>
            <a:tailEnd/>
          </a:ln>
        </p:spPr>
        <p:txBody>
          <a:bodyPr wrap="none" anchor="ctr"/>
          <a:lstStyle/>
          <a:p>
            <a:endParaRPr lang="de-CH"/>
          </a:p>
        </p:txBody>
      </p:sp>
      <p:sp>
        <p:nvSpPr>
          <p:cNvPr id="55" name="Rectangle 54"/>
          <p:cNvSpPr/>
          <p:nvPr/>
        </p:nvSpPr>
        <p:spPr>
          <a:xfrm>
            <a:off x="2403475" y="4487863"/>
            <a:ext cx="568325" cy="2159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4121" name="Rectangle 1"/>
          <p:cNvSpPr>
            <a:spLocks noChangeArrowheads="1"/>
          </p:cNvSpPr>
          <p:nvPr/>
        </p:nvSpPr>
        <p:spPr bwMode="auto">
          <a:xfrm>
            <a:off x="3038475" y="4970463"/>
            <a:ext cx="568325" cy="427037"/>
          </a:xfrm>
          <a:prstGeom prst="rect">
            <a:avLst/>
          </a:prstGeom>
          <a:solidFill>
            <a:schemeClr val="bg1"/>
          </a:solidFill>
          <a:ln w="25400">
            <a:solidFill>
              <a:srgbClr val="C00000"/>
            </a:solidFill>
            <a:miter lim="800000"/>
            <a:headEnd/>
            <a:tailEnd/>
          </a:ln>
        </p:spPr>
        <p:txBody>
          <a:bodyPr wrap="none" anchor="ctr"/>
          <a:lstStyle/>
          <a:p>
            <a:endParaRPr lang="de-CH"/>
          </a:p>
        </p:txBody>
      </p:sp>
      <p:sp>
        <p:nvSpPr>
          <p:cNvPr id="4123" name="Text Box 15"/>
          <p:cNvSpPr txBox="1">
            <a:spLocks noChangeArrowheads="1"/>
          </p:cNvSpPr>
          <p:nvPr/>
        </p:nvSpPr>
        <p:spPr bwMode="auto">
          <a:xfrm>
            <a:off x="1978892" y="4203700"/>
            <a:ext cx="1249218"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rPr>
              <a:t>(</a:t>
            </a:r>
            <a:r>
              <a:rPr lang="en-GB" sz="1200" i="1" dirty="0">
                <a:solidFill>
                  <a:srgbClr val="3333FF"/>
                </a:solidFill>
              </a:rPr>
              <a:t>ASSISTANT</a:t>
            </a:r>
            <a:r>
              <a:rPr lang="en-GB" sz="1200" dirty="0">
                <a:solidFill>
                  <a:srgbClr val="3333FF"/>
                </a:solidFill>
              </a:rPr>
              <a:t>)</a:t>
            </a:r>
          </a:p>
        </p:txBody>
      </p:sp>
      <p:sp>
        <p:nvSpPr>
          <p:cNvPr id="4124" name="Text Box 15"/>
          <p:cNvSpPr txBox="1">
            <a:spLocks noChangeArrowheads="1"/>
          </p:cNvSpPr>
          <p:nvPr/>
        </p:nvSpPr>
        <p:spPr bwMode="auto">
          <a:xfrm>
            <a:off x="3517900" y="4889500"/>
            <a:ext cx="1689100" cy="401638"/>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FF"/>
                </a:solidFill>
              </a:rPr>
              <a:t>(</a:t>
            </a:r>
            <a:r>
              <a:rPr lang="en-GB" sz="2000" i="1">
                <a:solidFill>
                  <a:srgbClr val="3333FF"/>
                </a:solidFill>
              </a:rPr>
              <a:t>STUDENT</a:t>
            </a:r>
            <a:r>
              <a:rPr lang="en-GB" sz="2000">
                <a:solidFill>
                  <a:srgbClr val="3333FF"/>
                </a:solidFill>
              </a:rPr>
              <a:t>)</a:t>
            </a:r>
          </a:p>
        </p:txBody>
      </p:sp>
      <p:sp>
        <p:nvSpPr>
          <p:cNvPr id="50" name="Rectangle 49"/>
          <p:cNvSpPr/>
          <p:nvPr/>
        </p:nvSpPr>
        <p:spPr>
          <a:xfrm>
            <a:off x="1327446" y="4193458"/>
            <a:ext cx="568325" cy="2159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4126" name="Text Box 15"/>
          <p:cNvSpPr txBox="1">
            <a:spLocks noChangeArrowheads="1"/>
          </p:cNvSpPr>
          <p:nvPr/>
        </p:nvSpPr>
        <p:spPr bwMode="auto">
          <a:xfrm>
            <a:off x="2159000" y="4914900"/>
            <a:ext cx="1028700" cy="279400"/>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3333FF"/>
                </a:solidFill>
              </a:rPr>
              <a:t>(</a:t>
            </a:r>
            <a:r>
              <a:rPr lang="en-GB" sz="1200" i="1">
                <a:solidFill>
                  <a:srgbClr val="3333FF"/>
                </a:solidFill>
              </a:rPr>
              <a:t>MARK</a:t>
            </a:r>
            <a:r>
              <a:rPr lang="en-GB" sz="1200">
                <a:solidFill>
                  <a:srgbClr val="3333FF"/>
                </a:solidFill>
              </a:rPr>
              <a:t>)</a:t>
            </a:r>
          </a:p>
        </p:txBody>
      </p:sp>
      <p:sp>
        <p:nvSpPr>
          <p:cNvPr id="57" name="Rectangle 56"/>
          <p:cNvSpPr/>
          <p:nvPr/>
        </p:nvSpPr>
        <p:spPr>
          <a:xfrm>
            <a:off x="3038475" y="4970463"/>
            <a:ext cx="568325" cy="2159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4128" name="Text Box 15"/>
          <p:cNvSpPr txBox="1">
            <a:spLocks noChangeArrowheads="1"/>
          </p:cNvSpPr>
          <p:nvPr/>
        </p:nvSpPr>
        <p:spPr bwMode="auto">
          <a:xfrm>
            <a:off x="2692400" y="5397500"/>
            <a:ext cx="1244600" cy="279400"/>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3333FF"/>
                </a:solidFill>
              </a:rPr>
              <a:t>(</a:t>
            </a:r>
            <a:r>
              <a:rPr lang="en-GB" sz="1200" i="1">
                <a:solidFill>
                  <a:srgbClr val="3333FF"/>
                </a:solidFill>
              </a:rPr>
              <a:t>PROFESSOR</a:t>
            </a:r>
            <a:r>
              <a:rPr lang="en-GB" sz="1200">
                <a:solidFill>
                  <a:srgbClr val="3333FF"/>
                </a:solidFill>
              </a:rPr>
              <a:t>)</a:t>
            </a:r>
          </a:p>
        </p:txBody>
      </p:sp>
      <p:sp>
        <p:nvSpPr>
          <p:cNvPr id="33" name="Rounded Rectangle 32"/>
          <p:cNvSpPr/>
          <p:nvPr/>
        </p:nvSpPr>
        <p:spPr bwMode="auto">
          <a:xfrm>
            <a:off x="5792067" y="3983182"/>
            <a:ext cx="1398442" cy="353292"/>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Fields</a:t>
            </a:r>
            <a:endParaRPr lang="de-CH" sz="1800" kern="1200" dirty="0">
              <a:solidFill>
                <a:srgbClr val="333399"/>
              </a:solidFill>
              <a:latin typeface="Comic Sans MS" pitchFamily="66" charset="0"/>
              <a:ea typeface="+mn-ea"/>
              <a:cs typeface="+mn-cs"/>
            </a:endParaRPr>
          </a:p>
        </p:txBody>
      </p:sp>
      <p:sp>
        <p:nvSpPr>
          <p:cNvPr id="34" name="Rectangular Callout 33"/>
          <p:cNvSpPr/>
          <p:nvPr/>
        </p:nvSpPr>
        <p:spPr bwMode="auto">
          <a:xfrm>
            <a:off x="4655992" y="5687291"/>
            <a:ext cx="2305051" cy="318655"/>
          </a:xfrm>
          <a:prstGeom prst="wedgeRectCallout">
            <a:avLst>
              <a:gd name="adj1" fmla="val -55432"/>
              <a:gd name="adj2" fmla="val -18520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Generating </a:t>
            </a:r>
            <a:r>
              <a:rPr lang="de-CH" sz="1800" kern="1200" dirty="0" err="1" smtClean="0">
                <a:solidFill>
                  <a:srgbClr val="333399"/>
                </a:solidFill>
                <a:latin typeface="Comic Sans MS" pitchFamily="66" charset="0"/>
                <a:ea typeface="+mn-ea"/>
                <a:cs typeface="+mn-cs"/>
              </a:rPr>
              <a:t>class</a:t>
            </a:r>
            <a:endParaRPr lang="de-CH" sz="1800" kern="1200" dirty="0">
              <a:solidFill>
                <a:srgbClr val="333399"/>
              </a:solidFill>
              <a:latin typeface="Comic Sans MS" pitchFamily="66" charset="0"/>
              <a:ea typeface="+mn-ea"/>
              <a:cs typeface="+mn-cs"/>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1156845"/>
            <a:ext cx="8534400" cy="4708981"/>
          </a:xfrm>
        </p:spPr>
        <p:txBody>
          <a:bodyPr wrap="square">
            <a:spAutoFit/>
          </a:bodyPr>
          <a:lstStyle/>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rgbClr val="333399"/>
                </a:solidFill>
              </a:rPr>
              <a:t>class </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i="1" dirty="0" smtClean="0">
                <a:solidFill>
                  <a:srgbClr val="333399"/>
                </a:solidFill>
              </a:rPr>
              <a:t>	</a:t>
            </a:r>
            <a:r>
              <a:rPr lang="en-GB" sz="2000" i="1" dirty="0" smtClean="0"/>
              <a:t>INTRODUCTION_TO_PROGRAMMING</a:t>
            </a:r>
            <a:r>
              <a:rPr lang="en-GB" sz="2000" i="1" dirty="0" smtClean="0">
                <a:solidFill>
                  <a:srgbClr val="0000FF"/>
                </a:solidFill>
              </a:rPr>
              <a:t> </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rgbClr val="333399"/>
                </a:solidFill>
              </a:rPr>
              <a:t>inherit</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smtClean="0">
                <a:solidFill>
                  <a:srgbClr val="0000FF"/>
                </a:solidFill>
              </a:rPr>
              <a:t>	</a:t>
            </a:r>
            <a:r>
              <a:rPr lang="en-GB" sz="2000" i="1" dirty="0" smtClean="0"/>
              <a:t>COURSE</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rgbClr val="333399"/>
                </a:solidFill>
              </a:rPr>
              <a:t>feature</a:t>
            </a:r>
          </a:p>
          <a:p>
            <a:pPr>
              <a:spcBef>
                <a:spcPts val="0"/>
              </a:spcBef>
              <a:buClr>
                <a:srgbClr val="009900"/>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smtClean="0">
                <a:solidFill>
                  <a:srgbClr val="009900"/>
                </a:solidFill>
              </a:rPr>
              <a:t>	</a:t>
            </a:r>
            <a:r>
              <a:rPr lang="en-GB" sz="2000" i="1" dirty="0" smtClean="0"/>
              <a:t>execute</a:t>
            </a:r>
            <a:endParaRPr lang="en-GB" sz="2000" b="1" dirty="0" smtClean="0">
              <a:solidFill>
                <a:srgbClr val="333399"/>
              </a:solidFill>
            </a:endParaRPr>
          </a:p>
          <a:p>
            <a:pPr>
              <a:spcBef>
                <a:spcPts val="0"/>
              </a:spcBef>
              <a:buClr>
                <a:srgbClr val="CC0000"/>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solidFill>
                  <a:srgbClr val="CC0000"/>
                </a:solidFill>
              </a:rPr>
              <a:t>			</a:t>
            </a:r>
            <a:r>
              <a:rPr lang="en-GB" sz="2000" dirty="0" smtClean="0">
                <a:solidFill>
                  <a:srgbClr val="990000"/>
                </a:solidFill>
              </a:rPr>
              <a:t>-- Teach `</a:t>
            </a:r>
            <a:r>
              <a:rPr lang="en-GB" sz="2000" dirty="0" err="1" smtClean="0">
                <a:solidFill>
                  <a:srgbClr val="990000"/>
                </a:solidFill>
              </a:rPr>
              <a:t>joe</a:t>
            </a:r>
            <a:r>
              <a:rPr lang="en-GB" sz="2000" dirty="0" smtClean="0">
                <a:solidFill>
                  <a:srgbClr val="990000"/>
                </a:solidFill>
              </a:rPr>
              <a:t>’ programming.</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rgbClr val="003399"/>
                </a:solidFill>
              </a:rPr>
              <a:t>		</a:t>
            </a:r>
            <a:r>
              <a:rPr lang="en-GB" sz="2000" b="1" dirty="0" smtClean="0">
                <a:solidFill>
                  <a:srgbClr val="333399"/>
                </a:solidFill>
              </a:rPr>
              <a:t>do</a:t>
            </a:r>
          </a:p>
          <a:p>
            <a:pPr>
              <a:spcBef>
                <a:spcPts val="0"/>
              </a:spcBef>
              <a:buClr>
                <a:srgbClr val="3333FF"/>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smtClean="0">
                <a:solidFill>
                  <a:srgbClr val="3333FF"/>
                </a:solidFill>
              </a:rPr>
              <a:t>			</a:t>
            </a:r>
            <a:r>
              <a:rPr lang="en-GB" sz="2000" dirty="0" smtClean="0">
                <a:solidFill>
                  <a:srgbClr val="990000"/>
                </a:solidFill>
              </a:rPr>
              <a:t>-- ???</a:t>
            </a:r>
          </a:p>
          <a:p>
            <a:pPr>
              <a:spcBef>
                <a:spcPts val="0"/>
              </a:spcBef>
              <a:buClr>
                <a:srgbClr val="3333FF"/>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smtClean="0">
                <a:solidFill>
                  <a:srgbClr val="3333FF"/>
                </a:solidFill>
              </a:rPr>
              <a:t>			</a:t>
            </a:r>
            <a:r>
              <a:rPr lang="en-GB" sz="2000" i="1" dirty="0" err="1" smtClean="0"/>
              <a:t>joe.solve_all_assignments</a:t>
            </a:r>
            <a:endParaRPr lang="en-GB" sz="2000" i="1" dirty="0" smtClean="0"/>
          </a:p>
          <a:p>
            <a:pPr>
              <a:spcBef>
                <a:spcPts val="0"/>
              </a:spcBef>
              <a:buClr>
                <a:srgbClr val="3333FF"/>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smtClean="0">
                <a:solidFill>
                  <a:srgbClr val="3333FF"/>
                </a:solidFill>
              </a:rPr>
              <a:t>		</a:t>
            </a:r>
            <a:r>
              <a:rPr lang="en-GB" sz="2000" b="1" dirty="0" smtClean="0">
                <a:solidFill>
                  <a:srgbClr val="333399"/>
                </a:solidFill>
              </a:rPr>
              <a:t>end</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smtClean="0">
              <a:solidFill>
                <a:srgbClr val="003399"/>
              </a:solidFill>
            </a:endParaRP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rgbClr val="003399"/>
                </a:solidFill>
              </a:rPr>
              <a:t>	</a:t>
            </a:r>
            <a:r>
              <a:rPr lang="en-GB" sz="2000" i="1" dirty="0" err="1" smtClean="0"/>
              <a:t>joe</a:t>
            </a:r>
            <a:r>
              <a:rPr lang="en-GB" sz="2000" dirty="0" smtClean="0"/>
              <a:t>: </a:t>
            </a:r>
            <a:r>
              <a:rPr lang="en-GB" sz="2000" i="1" dirty="0" smtClean="0"/>
              <a:t>STUDENT</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solidFill>
                  <a:srgbClr val="003399"/>
                </a:solidFill>
              </a:rPr>
              <a:t>		</a:t>
            </a:r>
            <a:r>
              <a:rPr lang="en-GB" sz="2000" dirty="0" smtClean="0">
                <a:solidFill>
                  <a:srgbClr val="990000"/>
                </a:solidFill>
              </a:rPr>
              <a:t>-- A first year computer science student</a:t>
            </a:r>
          </a:p>
          <a:p>
            <a:pPr>
              <a:spcBef>
                <a:spcPts val="0"/>
              </a:spcBef>
              <a:buClr>
                <a:srgbClr val="003399"/>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smtClean="0">
                <a:solidFill>
                  <a:srgbClr val="333399"/>
                </a:solidFill>
              </a:rPr>
              <a:t>end</a:t>
            </a:r>
          </a:p>
        </p:txBody>
      </p:sp>
      <p:sp>
        <p:nvSpPr>
          <p:cNvPr id="5"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5125" name="Rectangle 2"/>
          <p:cNvSpPr>
            <a:spLocks noGrp="1" noChangeArrowheads="1"/>
          </p:cNvSpPr>
          <p:nvPr>
            <p:ph type="title"/>
          </p:nvPr>
        </p:nvSpPr>
        <p:spPr>
          <a:xfrm>
            <a:off x="355047" y="46618"/>
            <a:ext cx="7766050" cy="584200"/>
          </a:xfrm>
        </p:spPr>
        <p:txBody>
          <a:bodyPr>
            <a:spAutoFit/>
          </a:bodyPr>
          <a:lstStyle/>
          <a:p>
            <a:pPr>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smtClean="0"/>
              <a:t>INTRODUCTION_TO_PROGRAMMING</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loud 20"/>
          <p:cNvSpPr/>
          <p:nvPr/>
        </p:nvSpPr>
        <p:spPr>
          <a:xfrm>
            <a:off x="342900" y="2984500"/>
            <a:ext cx="8343900" cy="3441700"/>
          </a:xfrm>
          <a:prstGeom prst="cloud">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dirty="0">
              <a:solidFill>
                <a:srgbClr val="DFEBF3"/>
              </a:solidFill>
            </a:endParaRPr>
          </a:p>
        </p:txBody>
      </p:sp>
      <p:sp>
        <p:nvSpPr>
          <p:cNvPr id="19"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6149" name="Rectangle 2"/>
          <p:cNvSpPr>
            <a:spLocks noChangeArrowheads="1"/>
          </p:cNvSpPr>
          <p:nvPr/>
        </p:nvSpPr>
        <p:spPr bwMode="auto">
          <a:xfrm>
            <a:off x="4876800" y="4953000"/>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6150" name="Rectangle 3"/>
          <p:cNvSpPr>
            <a:spLocks noChangeArrowheads="1"/>
          </p:cNvSpPr>
          <p:nvPr/>
        </p:nvSpPr>
        <p:spPr bwMode="auto">
          <a:xfrm>
            <a:off x="4876800" y="4191000"/>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6151" name="Rectangle 4"/>
          <p:cNvSpPr>
            <a:spLocks noGrp="1" noChangeArrowheads="1"/>
          </p:cNvSpPr>
          <p:nvPr>
            <p:ph type="title"/>
          </p:nvPr>
        </p:nvSpPr>
        <p:spPr>
          <a:xfrm>
            <a:off x="297727" y="178231"/>
            <a:ext cx="7942262" cy="435655"/>
          </a:xfrm>
        </p:spPr>
        <p:txBody>
          <a:bodyP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Initial state of a reference?</a:t>
            </a:r>
          </a:p>
        </p:txBody>
      </p:sp>
      <p:sp>
        <p:nvSpPr>
          <p:cNvPr id="6152" name="Rectangle 5"/>
          <p:cNvSpPr>
            <a:spLocks noGrp="1" noChangeArrowheads="1"/>
          </p:cNvSpPr>
          <p:nvPr>
            <p:ph type="body" idx="1"/>
          </p:nvPr>
        </p:nvSpPr>
        <p:spPr>
          <a:xfrm>
            <a:off x="190500" y="1143000"/>
            <a:ext cx="8713788" cy="1200329"/>
          </a:xfrm>
        </p:spPr>
        <p:txBody>
          <a:bodyPr>
            <a:spAutoFit/>
          </a:bodyPr>
          <a:lstStyle/>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In an instance of </a:t>
            </a:r>
            <a:r>
              <a:rPr lang="en-GB" i="1" dirty="0" smtClean="0"/>
              <a:t>INTRODUCTION_TO_PROGRAMMING</a:t>
            </a:r>
            <a:r>
              <a:rPr lang="en-GB" dirty="0" smtClean="0">
                <a:solidFill>
                  <a:schemeClr val="tx1"/>
                </a:solidFill>
              </a:rPr>
              <a:t>,</a:t>
            </a:r>
            <a:r>
              <a:rPr lang="en-GB" dirty="0" smtClean="0"/>
              <a:t> </a:t>
            </a:r>
            <a:r>
              <a:rPr lang="en-GB" dirty="0" smtClean="0">
                <a:solidFill>
                  <a:schemeClr val="tx1"/>
                </a:solidFill>
              </a:rPr>
              <a:t>may we assume that </a:t>
            </a:r>
            <a:r>
              <a:rPr lang="en-GB" i="1" dirty="0" err="1" smtClean="0"/>
              <a:t>joe</a:t>
            </a:r>
            <a:r>
              <a:rPr lang="en-GB" dirty="0" smtClean="0"/>
              <a:t> </a:t>
            </a:r>
            <a:r>
              <a:rPr lang="en-GB" dirty="0" smtClean="0">
                <a:solidFill>
                  <a:schemeClr val="tx1"/>
                </a:solidFill>
              </a:rPr>
              <a:t>is attached to an instance of </a:t>
            </a:r>
            <a:r>
              <a:rPr lang="en-GB" i="1" dirty="0" smtClean="0"/>
              <a:t>STUDENT</a:t>
            </a:r>
            <a:r>
              <a:rPr lang="en-GB" dirty="0" smtClean="0">
                <a:solidFill>
                  <a:schemeClr val="tx1"/>
                </a:solidFill>
              </a:rPr>
              <a:t>?</a:t>
            </a:r>
          </a:p>
        </p:txBody>
      </p:sp>
      <p:sp>
        <p:nvSpPr>
          <p:cNvPr id="6153" name="Rectangle 6"/>
          <p:cNvSpPr>
            <a:spLocks noChangeArrowheads="1"/>
          </p:cNvSpPr>
          <p:nvPr/>
        </p:nvSpPr>
        <p:spPr bwMode="auto">
          <a:xfrm>
            <a:off x="1676400" y="3971108"/>
            <a:ext cx="1676400" cy="448491"/>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6154" name="Line 7"/>
          <p:cNvSpPr>
            <a:spLocks noChangeShapeType="1"/>
          </p:cNvSpPr>
          <p:nvPr/>
        </p:nvSpPr>
        <p:spPr bwMode="auto">
          <a:xfrm>
            <a:off x="2743200" y="4114800"/>
            <a:ext cx="2133600" cy="1588"/>
          </a:xfrm>
          <a:prstGeom prst="line">
            <a:avLst/>
          </a:prstGeom>
          <a:noFill/>
          <a:ln w="19080">
            <a:solidFill>
              <a:srgbClr val="A50021"/>
            </a:solidFill>
            <a:miter lim="800000"/>
            <a:headEnd/>
            <a:tailEnd type="triangle" w="lg" len="lg"/>
          </a:ln>
        </p:spPr>
        <p:txBody>
          <a:bodyPr/>
          <a:lstStyle/>
          <a:p>
            <a:endParaRPr lang="de-CH"/>
          </a:p>
        </p:txBody>
      </p:sp>
      <p:sp>
        <p:nvSpPr>
          <p:cNvPr id="6155" name="Text Box 8"/>
          <p:cNvSpPr txBox="1">
            <a:spLocks noChangeArrowheads="1"/>
          </p:cNvSpPr>
          <p:nvPr/>
        </p:nvSpPr>
        <p:spPr bwMode="auto">
          <a:xfrm>
            <a:off x="2115768" y="3992408"/>
            <a:ext cx="790666" cy="398463"/>
          </a:xfrm>
          <a:prstGeom prst="rect">
            <a:avLst/>
          </a:prstGeom>
          <a:noFill/>
          <a:ln w="9525">
            <a:noFill/>
            <a:round/>
            <a:headEnd/>
            <a:tailEnd/>
          </a:ln>
        </p:spPr>
        <p:txBody>
          <a:bodyPr wrap="square"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err="1">
                <a:solidFill>
                  <a:srgbClr val="3333FF"/>
                </a:solidFill>
              </a:rPr>
              <a:t>joe</a:t>
            </a:r>
            <a:endParaRPr lang="en-GB" sz="2000" i="1" dirty="0">
              <a:solidFill>
                <a:srgbClr val="3333FF"/>
              </a:solidFill>
            </a:endParaRPr>
          </a:p>
        </p:txBody>
      </p:sp>
      <p:sp>
        <p:nvSpPr>
          <p:cNvPr id="6156" name="Text Box 9"/>
          <p:cNvSpPr txBox="1">
            <a:spLocks noChangeArrowheads="1"/>
          </p:cNvSpPr>
          <p:nvPr/>
        </p:nvSpPr>
        <p:spPr bwMode="auto">
          <a:xfrm>
            <a:off x="4813300" y="5334000"/>
            <a:ext cx="1803400" cy="401638"/>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STUDENT </a:t>
            </a:r>
            <a:r>
              <a:rPr lang="en-GB" sz="2000" dirty="0">
                <a:solidFill>
                  <a:srgbClr val="3333FF"/>
                </a:solidFill>
              </a:rPr>
              <a:t>)</a:t>
            </a:r>
          </a:p>
        </p:txBody>
      </p:sp>
      <p:sp>
        <p:nvSpPr>
          <p:cNvPr id="6157" name="Text Box 10"/>
          <p:cNvSpPr txBox="1">
            <a:spLocks noChangeArrowheads="1"/>
          </p:cNvSpPr>
          <p:nvPr/>
        </p:nvSpPr>
        <p:spPr bwMode="auto">
          <a:xfrm>
            <a:off x="3406775" y="3635375"/>
            <a:ext cx="1447800" cy="401638"/>
          </a:xfrm>
          <a:prstGeom prst="rect">
            <a:avLst/>
          </a:prstGeom>
          <a:noFill/>
          <a:ln w="9525">
            <a:noFill/>
            <a:round/>
            <a:headEnd/>
            <a:tailEnd/>
          </a:ln>
        </p:spPr>
        <p:txBody>
          <a:bodyPr lIns="90000" tIns="46800" rIns="90000" bIns="46800">
            <a:spAutoFit/>
          </a:bodyPr>
          <a:lstStyle/>
          <a:p>
            <a:pPr>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reference</a:t>
            </a:r>
          </a:p>
        </p:txBody>
      </p:sp>
      <p:sp>
        <p:nvSpPr>
          <p:cNvPr id="6158" name="Text Box 11"/>
          <p:cNvSpPr txBox="1">
            <a:spLocks noChangeArrowheads="1"/>
          </p:cNvSpPr>
          <p:nvPr/>
        </p:nvSpPr>
        <p:spPr bwMode="auto">
          <a:xfrm>
            <a:off x="1084119" y="4419600"/>
            <a:ext cx="2892136" cy="709613"/>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INTRODUCTION</a:t>
            </a:r>
            <a:r>
              <a:rPr lang="en-GB" sz="2000" i="1" dirty="0">
                <a:solidFill>
                  <a:srgbClr val="3333FF"/>
                </a:solidFill>
              </a:rPr>
              <a:t>_ </a:t>
            </a:r>
            <a:r>
              <a:rPr lang="en-GB" sz="2000" i="1" dirty="0" smtClean="0">
                <a:solidFill>
                  <a:srgbClr val="3333FF"/>
                </a:solidFill>
              </a:rPr>
              <a:t>TO_PROGRAMMING</a:t>
            </a:r>
            <a:r>
              <a:rPr lang="en-GB" sz="2000" dirty="0" smtClean="0">
                <a:solidFill>
                  <a:srgbClr val="3333FF"/>
                </a:solidFill>
              </a:rPr>
              <a:t>)</a:t>
            </a:r>
            <a:endParaRPr lang="en-GB" sz="2000" dirty="0">
              <a:solidFill>
                <a:srgbClr val="3333FF"/>
              </a:solidFill>
            </a:endParaRPr>
          </a:p>
        </p:txBody>
      </p:sp>
      <p:sp>
        <p:nvSpPr>
          <p:cNvPr id="6161" name="Rectangle 14"/>
          <p:cNvSpPr>
            <a:spLocks noChangeArrowheads="1"/>
          </p:cNvSpPr>
          <p:nvPr/>
        </p:nvSpPr>
        <p:spPr bwMode="auto">
          <a:xfrm>
            <a:off x="4876800" y="4572000"/>
            <a:ext cx="1676400" cy="381000"/>
          </a:xfrm>
          <a:prstGeom prst="rect">
            <a:avLst/>
          </a:prstGeom>
          <a:solidFill>
            <a:srgbClr val="FFFFFF"/>
          </a:solidFill>
          <a:ln w="9360">
            <a:solidFill>
              <a:srgbClr val="000000"/>
            </a:solidFill>
            <a:miter lim="800000"/>
            <a:headEnd/>
            <a:tailEnd/>
          </a:ln>
        </p:spPr>
        <p:txBody>
          <a:bodyPr wrap="none" anchor="ctr"/>
          <a:lstStyle/>
          <a:p>
            <a:endParaRPr lang="de-CH"/>
          </a:p>
        </p:txBody>
      </p:sp>
      <p:grpSp>
        <p:nvGrpSpPr>
          <p:cNvPr id="2" name="Group 15"/>
          <p:cNvGrpSpPr>
            <a:grpSpLocks/>
          </p:cNvGrpSpPr>
          <p:nvPr/>
        </p:nvGrpSpPr>
        <p:grpSpPr bwMode="auto">
          <a:xfrm>
            <a:off x="4572000" y="3810000"/>
            <a:ext cx="2284413" cy="1674813"/>
            <a:chOff x="2880" y="2400"/>
            <a:chExt cx="1439" cy="1055"/>
          </a:xfrm>
        </p:grpSpPr>
        <p:sp>
          <p:nvSpPr>
            <p:cNvPr id="6165" name="Line 16"/>
            <p:cNvSpPr>
              <a:spLocks noChangeShapeType="1"/>
            </p:cNvSpPr>
            <p:nvPr/>
          </p:nvSpPr>
          <p:spPr bwMode="auto">
            <a:xfrm>
              <a:off x="2928" y="2400"/>
              <a:ext cx="1392" cy="1056"/>
            </a:xfrm>
            <a:prstGeom prst="line">
              <a:avLst/>
            </a:prstGeom>
            <a:noFill/>
            <a:ln w="63360">
              <a:solidFill>
                <a:srgbClr val="FF0000"/>
              </a:solidFill>
              <a:miter lim="800000"/>
              <a:headEnd/>
              <a:tailEnd/>
            </a:ln>
          </p:spPr>
          <p:txBody>
            <a:bodyPr/>
            <a:lstStyle/>
            <a:p>
              <a:endParaRPr lang="de-CH"/>
            </a:p>
          </p:txBody>
        </p:sp>
        <p:sp>
          <p:nvSpPr>
            <p:cNvPr id="6166" name="Line 17"/>
            <p:cNvSpPr>
              <a:spLocks noChangeShapeType="1"/>
            </p:cNvSpPr>
            <p:nvPr/>
          </p:nvSpPr>
          <p:spPr bwMode="auto">
            <a:xfrm flipV="1">
              <a:off x="2880" y="2447"/>
              <a:ext cx="1392" cy="914"/>
            </a:xfrm>
            <a:prstGeom prst="line">
              <a:avLst/>
            </a:prstGeom>
            <a:noFill/>
            <a:ln w="63360">
              <a:solidFill>
                <a:srgbClr val="FF0000"/>
              </a:solidFill>
              <a:miter lim="800000"/>
              <a:headEnd/>
              <a:tailEnd/>
            </a:ln>
          </p:spPr>
          <p:txBody>
            <a:bodyPr/>
            <a:lstStyle/>
            <a:p>
              <a:endParaRPr lang="de-CH"/>
            </a:p>
          </p:txBody>
        </p:sp>
      </p:grpSp>
      <p:sp>
        <p:nvSpPr>
          <p:cNvPr id="6163" name="Rectangle 1"/>
          <p:cNvSpPr>
            <a:spLocks noChangeArrowheads="1"/>
          </p:cNvSpPr>
          <p:nvPr/>
        </p:nvSpPr>
        <p:spPr bwMode="auto">
          <a:xfrm>
            <a:off x="4876800" y="3810000"/>
            <a:ext cx="1676400" cy="1524000"/>
          </a:xfrm>
          <a:prstGeom prst="rect">
            <a:avLst/>
          </a:prstGeom>
          <a:noFill/>
          <a:ln w="25560">
            <a:solidFill>
              <a:srgbClr val="000000"/>
            </a:solidFill>
            <a:miter lim="800000"/>
            <a:headEnd/>
            <a:tailEnd/>
          </a:ln>
        </p:spPr>
        <p:txBody>
          <a:bodyPr wrap="none" anchor="ctr"/>
          <a:lstStyle/>
          <a:p>
            <a:endParaRPr lang="de-CH"/>
          </a:p>
        </p:txBody>
      </p:sp>
      <p:sp>
        <p:nvSpPr>
          <p:cNvPr id="6164" name="TextBox 21"/>
          <p:cNvSpPr txBox="1">
            <a:spLocks noChangeArrowheads="1"/>
          </p:cNvSpPr>
          <p:nvPr/>
        </p:nvSpPr>
        <p:spPr bwMode="auto">
          <a:xfrm>
            <a:off x="2133600" y="5727700"/>
            <a:ext cx="1168400" cy="338138"/>
          </a:xfrm>
          <a:prstGeom prst="rect">
            <a:avLst/>
          </a:prstGeom>
          <a:noFill/>
          <a:ln w="9525">
            <a:noFill/>
            <a:miter lim="800000"/>
            <a:headEnd/>
            <a:tailEnd/>
          </a:ln>
        </p:spPr>
        <p:txBody>
          <a:bodyPr>
            <a:spAutoFit/>
          </a:bodyPr>
          <a:lstStyle/>
          <a:p>
            <a:r>
              <a:rPr lang="en-US" sz="1600" b="1">
                <a:solidFill>
                  <a:srgbClr val="FFC000"/>
                </a:solidFill>
              </a:rPr>
              <a:t>MEMORY</a:t>
            </a:r>
            <a:endParaRPr lang="de-CH" sz="1600" b="1">
              <a:solidFill>
                <a:srgbClr val="FFC000"/>
              </a:solidFill>
            </a:endParaRPr>
          </a:p>
        </p:txBody>
      </p:sp>
      <p:sp>
        <p:nvSpPr>
          <p:cNvPr id="24" name="Rectangular Callout 23"/>
          <p:cNvSpPr/>
          <p:nvPr/>
        </p:nvSpPr>
        <p:spPr bwMode="auto">
          <a:xfrm>
            <a:off x="6404204" y="2440550"/>
            <a:ext cx="2282596" cy="759850"/>
          </a:xfrm>
          <a:prstGeom prst="wedgeRectCallout">
            <a:avLst>
              <a:gd name="adj1" fmla="val -41154"/>
              <a:gd name="adj2" fmla="val 132251"/>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Where does this one come from?</a:t>
            </a:r>
            <a:endParaRPr lang="en-US" sz="1800" kern="1200" dirty="0">
              <a:solidFill>
                <a:srgbClr val="333399"/>
              </a:solidFill>
              <a:latin typeface="Comic Sans MS" pitchFamily="66" charset="0"/>
              <a:ea typeface="+mn-ea"/>
              <a:cs typeface="+mn-cs"/>
            </a:endParaRPr>
          </a:p>
        </p:txBody>
      </p:sp>
      <p:sp>
        <p:nvSpPr>
          <p:cNvPr id="26" name="TextBox 25"/>
          <p:cNvSpPr txBox="1"/>
          <p:nvPr/>
        </p:nvSpPr>
        <p:spPr>
          <a:xfrm>
            <a:off x="1675854" y="3500845"/>
            <a:ext cx="1676945" cy="461665"/>
          </a:xfrm>
          <a:prstGeom prst="rect">
            <a:avLst/>
          </a:prstGeom>
          <a:solidFill>
            <a:schemeClr val="bg1"/>
          </a:solidFill>
          <a:ln w="25560">
            <a:solidFill>
              <a:srgbClr val="000000"/>
            </a:solidFill>
            <a:miter lim="800000"/>
            <a:headEnd/>
            <a:tailEnd/>
          </a:ln>
        </p:spPr>
        <p:txBody>
          <a:bodyPr wrap="none" anchor="ctr"/>
          <a:lstStyle/>
          <a:p>
            <a:pPr algn="ctr"/>
            <a:r>
              <a:rPr lang="en-US" dirty="0" smtClean="0"/>
              <a:t>…</a:t>
            </a:r>
            <a:endParaRPr lang="en-US" dirty="0"/>
          </a:p>
        </p:txBody>
      </p:sp>
      <p:sp>
        <p:nvSpPr>
          <p:cNvPr id="23" name="Rectangular Callout 22"/>
          <p:cNvSpPr/>
          <p:nvPr/>
        </p:nvSpPr>
        <p:spPr bwMode="auto">
          <a:xfrm>
            <a:off x="381865" y="2437535"/>
            <a:ext cx="3254953" cy="845992"/>
          </a:xfrm>
          <a:prstGeom prst="wedgeRectCallout">
            <a:avLst>
              <a:gd name="adj1" fmla="val -2005"/>
              <a:gd name="adj2" fmla="val 12951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This object has been created (by someone else)</a:t>
            </a:r>
            <a:endParaRPr lang="en-US" sz="1800" kern="1200" dirty="0">
              <a:solidFill>
                <a:srgbClr val="333399"/>
              </a:solidFill>
              <a:latin typeface="Comic Sans MS" pitchFamily="66" charset="0"/>
              <a:ea typeface="+mn-ea"/>
              <a:cs typeface="+mn-cs"/>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7172" name="Rectangle 1"/>
          <p:cNvSpPr>
            <a:spLocks noGrp="1" noChangeArrowheads="1"/>
          </p:cNvSpPr>
          <p:nvPr>
            <p:ph type="title"/>
          </p:nvPr>
        </p:nvSpPr>
        <p:spPr>
          <a:xfrm>
            <a:off x="283873" y="171304"/>
            <a:ext cx="7942262" cy="435655"/>
          </a:xfrm>
        </p:spPr>
        <p:txBody>
          <a:bodyP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Default of references</a:t>
            </a:r>
          </a:p>
        </p:txBody>
      </p:sp>
      <p:sp>
        <p:nvSpPr>
          <p:cNvPr id="7173" name="Rectangle 2"/>
          <p:cNvSpPr>
            <a:spLocks noGrp="1" noChangeArrowheads="1"/>
          </p:cNvSpPr>
          <p:nvPr>
            <p:ph type="body" idx="1"/>
          </p:nvPr>
        </p:nvSpPr>
        <p:spPr>
          <a:xfrm>
            <a:off x="381000" y="1143000"/>
            <a:ext cx="8523288" cy="904863"/>
          </a:xfrm>
        </p:spPr>
        <p:txBody>
          <a:bodyPr>
            <a:spAutoFit/>
          </a:bodyPr>
          <a:lstStyle/>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Initially, </a:t>
            </a:r>
            <a:r>
              <a:rPr lang="en-GB" i="1" dirty="0" err="1" smtClean="0"/>
              <a:t>joe</a:t>
            </a:r>
            <a:r>
              <a:rPr lang="en-GB" dirty="0" smtClean="0">
                <a:solidFill>
                  <a:schemeClr val="tx1"/>
                </a:solidFill>
              </a:rPr>
              <a:t> is not attached to any object:</a:t>
            </a:r>
          </a:p>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its value is a </a:t>
            </a:r>
            <a:r>
              <a:rPr lang="en-GB" b="1" dirty="0" smtClean="0">
                <a:solidFill>
                  <a:srgbClr val="333399"/>
                </a:solidFill>
              </a:rPr>
              <a:t>Void</a:t>
            </a:r>
            <a:r>
              <a:rPr lang="en-GB" dirty="0" smtClean="0">
                <a:solidFill>
                  <a:schemeClr val="tx1"/>
                </a:solidFill>
              </a:rPr>
              <a:t> reference.</a:t>
            </a:r>
          </a:p>
        </p:txBody>
      </p:sp>
      <p:sp>
        <p:nvSpPr>
          <p:cNvPr id="7174" name="Rectangle 3"/>
          <p:cNvSpPr>
            <a:spLocks noChangeArrowheads="1"/>
          </p:cNvSpPr>
          <p:nvPr/>
        </p:nvSpPr>
        <p:spPr bwMode="auto">
          <a:xfrm>
            <a:off x="2667000" y="3380517"/>
            <a:ext cx="1676400" cy="609600"/>
          </a:xfrm>
          <a:prstGeom prst="rect">
            <a:avLst/>
          </a:prstGeom>
          <a:noFill/>
          <a:ln w="25560">
            <a:solidFill>
              <a:srgbClr val="000000"/>
            </a:solidFill>
            <a:miter lim="800000"/>
            <a:headEnd/>
            <a:tailEnd/>
          </a:ln>
        </p:spPr>
        <p:txBody>
          <a:bodyPr wrap="none" anchor="ctr"/>
          <a:lstStyle/>
          <a:p>
            <a:endParaRPr lang="de-CH"/>
          </a:p>
        </p:txBody>
      </p:sp>
      <p:sp>
        <p:nvSpPr>
          <p:cNvPr id="7175" name="Line 4"/>
          <p:cNvSpPr>
            <a:spLocks noChangeShapeType="1"/>
          </p:cNvSpPr>
          <p:nvPr/>
        </p:nvSpPr>
        <p:spPr bwMode="auto">
          <a:xfrm>
            <a:off x="3976688" y="3685317"/>
            <a:ext cx="2667000" cy="1588"/>
          </a:xfrm>
          <a:prstGeom prst="line">
            <a:avLst/>
          </a:prstGeom>
          <a:noFill/>
          <a:ln w="19080">
            <a:solidFill>
              <a:srgbClr val="A50021"/>
            </a:solidFill>
            <a:miter lim="800000"/>
            <a:headEnd/>
            <a:tailEnd/>
          </a:ln>
        </p:spPr>
        <p:txBody>
          <a:bodyPr/>
          <a:lstStyle/>
          <a:p>
            <a:endParaRPr lang="de-CH"/>
          </a:p>
        </p:txBody>
      </p:sp>
      <p:sp>
        <p:nvSpPr>
          <p:cNvPr id="7176" name="Text Box 6"/>
          <p:cNvSpPr txBox="1">
            <a:spLocks noChangeArrowheads="1"/>
          </p:cNvSpPr>
          <p:nvPr/>
        </p:nvSpPr>
        <p:spPr bwMode="auto">
          <a:xfrm>
            <a:off x="2773095" y="3493350"/>
            <a:ext cx="1244600" cy="398463"/>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err="1">
                <a:solidFill>
                  <a:srgbClr val="3333FF"/>
                </a:solidFill>
              </a:rPr>
              <a:t>joe</a:t>
            </a:r>
            <a:endParaRPr lang="en-GB" sz="2000" i="1" dirty="0">
              <a:solidFill>
                <a:srgbClr val="3333FF"/>
              </a:solidFill>
            </a:endParaRPr>
          </a:p>
        </p:txBody>
      </p:sp>
      <p:sp>
        <p:nvSpPr>
          <p:cNvPr id="7177" name="Text Box 7"/>
          <p:cNvSpPr txBox="1">
            <a:spLocks noChangeArrowheads="1"/>
          </p:cNvSpPr>
          <p:nvPr/>
        </p:nvSpPr>
        <p:spPr bwMode="auto">
          <a:xfrm>
            <a:off x="4330700" y="3151917"/>
            <a:ext cx="2311400" cy="974725"/>
          </a:xfrm>
          <a:prstGeom prst="rect">
            <a:avLst/>
          </a:prstGeom>
          <a:noFill/>
          <a:ln w="9525">
            <a:noFill/>
            <a:round/>
            <a:headEnd/>
            <a:tailEnd/>
          </a:ln>
        </p:spPr>
        <p:txBody>
          <a:bodyPr lIns="90000" tIns="46800" rIns="90000" bIns="46800">
            <a:spAutoFit/>
          </a:bodyPr>
          <a:lstStyle/>
          <a:p>
            <a:pPr algn="ctr">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solidFill>
                  <a:srgbClr val="333399"/>
                </a:solidFill>
              </a:rPr>
              <a:t>Void</a:t>
            </a:r>
            <a:r>
              <a:rPr lang="en-GB" dirty="0" smtClean="0">
                <a:solidFill>
                  <a:srgbClr val="000000"/>
                </a:solidFill>
              </a:rPr>
              <a:t> </a:t>
            </a:r>
            <a:endParaRPr lang="en-GB" dirty="0">
              <a:solidFill>
                <a:srgbClr val="000000"/>
              </a:solidFill>
            </a:endParaRPr>
          </a:p>
          <a:p>
            <a:pPr algn="ctr">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rPr>
              <a:t>reference</a:t>
            </a:r>
          </a:p>
        </p:txBody>
      </p:sp>
      <p:sp>
        <p:nvSpPr>
          <p:cNvPr id="7178" name="Text Box 8"/>
          <p:cNvSpPr txBox="1">
            <a:spLocks noChangeArrowheads="1"/>
          </p:cNvSpPr>
          <p:nvPr/>
        </p:nvSpPr>
        <p:spPr bwMode="auto">
          <a:xfrm>
            <a:off x="2015835" y="4002817"/>
            <a:ext cx="2909455" cy="710067"/>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INTRODUCTION</a:t>
            </a:r>
            <a:r>
              <a:rPr lang="en-GB" sz="2000" i="1" dirty="0">
                <a:solidFill>
                  <a:srgbClr val="3333FF"/>
                </a:solidFill>
              </a:rPr>
              <a:t>_ </a:t>
            </a:r>
            <a:r>
              <a:rPr lang="en-GB" sz="2000" i="1" dirty="0" smtClean="0">
                <a:solidFill>
                  <a:srgbClr val="3333FF"/>
                </a:solidFill>
              </a:rPr>
              <a:t>TO_PROGRAMMING</a:t>
            </a:r>
            <a:r>
              <a:rPr lang="en-GB" sz="2000" dirty="0" smtClean="0">
                <a:solidFill>
                  <a:srgbClr val="3333FF"/>
                </a:solidFill>
              </a:rPr>
              <a:t>)</a:t>
            </a:r>
            <a:endParaRPr lang="en-GB" sz="2000" dirty="0">
              <a:solidFill>
                <a:srgbClr val="3333FF"/>
              </a:solidFill>
            </a:endParaRPr>
          </a:p>
        </p:txBody>
      </p:sp>
      <p:sp>
        <p:nvSpPr>
          <p:cNvPr id="7179" name="Line 9"/>
          <p:cNvSpPr>
            <a:spLocks noChangeShapeType="1"/>
          </p:cNvSpPr>
          <p:nvPr/>
        </p:nvSpPr>
        <p:spPr bwMode="auto">
          <a:xfrm flipV="1">
            <a:off x="6477000" y="3455130"/>
            <a:ext cx="457200" cy="460375"/>
          </a:xfrm>
          <a:prstGeom prst="line">
            <a:avLst/>
          </a:prstGeom>
          <a:noFill/>
          <a:ln w="92160">
            <a:solidFill>
              <a:srgbClr val="A50021"/>
            </a:solidFill>
            <a:prstDash val="sysDot"/>
            <a:miter lim="800000"/>
            <a:headEnd/>
            <a:tailEnd/>
          </a:ln>
        </p:spPr>
        <p:txBody>
          <a:bodyPr/>
          <a:lstStyle/>
          <a:p>
            <a:endParaRPr lang="de-CH"/>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8196" name="Rectangle 1"/>
          <p:cNvSpPr>
            <a:spLocks noGrp="1" noChangeArrowheads="1"/>
          </p:cNvSpPr>
          <p:nvPr>
            <p:ph type="title"/>
          </p:nvPr>
        </p:nvSpPr>
        <p:spPr>
          <a:xfrm>
            <a:off x="297727" y="171304"/>
            <a:ext cx="7942262" cy="435655"/>
          </a:xfrm>
        </p:spPr>
        <p:txBody>
          <a:bodyP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States of an entity</a:t>
            </a:r>
          </a:p>
        </p:txBody>
      </p:sp>
      <p:sp>
        <p:nvSpPr>
          <p:cNvPr id="8197" name="Rectangle 2"/>
          <p:cNvSpPr>
            <a:spLocks noGrp="1" noChangeArrowheads="1"/>
          </p:cNvSpPr>
          <p:nvPr>
            <p:ph type="body" idx="1"/>
          </p:nvPr>
        </p:nvSpPr>
        <p:spPr>
          <a:xfrm>
            <a:off x="609600" y="990600"/>
            <a:ext cx="7924800" cy="2455863"/>
          </a:xfrm>
          <a:noFill/>
          <a:ln w="9360">
            <a:noFill/>
          </a:ln>
        </p:spPr>
        <p:txBody>
          <a:bodyPr>
            <a:spAutoFit/>
          </a:bodyPr>
          <a:lstStyle/>
          <a:p>
            <a:pPr marL="0" indent="0">
              <a:lnSpc>
                <a:spcPct val="90000"/>
              </a:lnSpc>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During execution, an entity can:</a:t>
            </a:r>
          </a:p>
          <a:p>
            <a:pPr marL="0" indent="0">
              <a:lnSpc>
                <a:spcPct val="90000"/>
              </a:lnSpc>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solidFill>
                <a:schemeClr val="tx1"/>
              </a:solidFill>
            </a:endParaRPr>
          </a:p>
          <a:p>
            <a:pPr lvl="1">
              <a:lnSpc>
                <a:spcPct val="90000"/>
              </a:lnSpc>
              <a:buClr>
                <a:srgbClr val="A50021"/>
              </a:buClr>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Be </a:t>
            </a:r>
            <a:r>
              <a:rPr lang="en-GB" b="1" dirty="0" smtClean="0">
                <a:solidFill>
                  <a:schemeClr val="tx1"/>
                </a:solidFill>
              </a:rPr>
              <a:t>attached</a:t>
            </a:r>
            <a:r>
              <a:rPr lang="en-GB" dirty="0" smtClean="0">
                <a:solidFill>
                  <a:schemeClr val="tx1"/>
                </a:solidFill>
              </a:rPr>
              <a:t> to a certain object</a:t>
            </a:r>
          </a:p>
          <a:p>
            <a:pPr lvl="1">
              <a:lnSpc>
                <a:spcPct val="90000"/>
              </a:lnSpc>
              <a:buClr>
                <a:srgbClr val="A50021"/>
              </a:buClr>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solidFill>
                <a:schemeClr val="tx1"/>
              </a:solidFill>
            </a:endParaRPr>
          </a:p>
          <a:p>
            <a:pPr lvl="1">
              <a:lnSpc>
                <a:spcPct val="90000"/>
              </a:lnSpc>
              <a:buClr>
                <a:srgbClr val="A50021"/>
              </a:buClr>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Have the value </a:t>
            </a:r>
            <a:r>
              <a:rPr lang="en-GB" b="1" dirty="0" smtClean="0">
                <a:solidFill>
                  <a:srgbClr val="333399"/>
                </a:solidFill>
              </a:rPr>
              <a:t>Void</a:t>
            </a:r>
          </a:p>
          <a:p>
            <a:pPr lvl="1">
              <a:lnSpc>
                <a:spcPct val="90000"/>
              </a:lnSpc>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t> </a:t>
            </a:r>
          </a:p>
        </p:txBody>
      </p:sp>
      <p:cxnSp>
        <p:nvCxnSpPr>
          <p:cNvPr id="10" name="Straight Connector 9"/>
          <p:cNvCxnSpPr/>
          <p:nvPr/>
        </p:nvCxnSpPr>
        <p:spPr>
          <a:xfrm>
            <a:off x="6350000" y="2895600"/>
            <a:ext cx="1143000" cy="1588"/>
          </a:xfrm>
          <a:prstGeom prst="line">
            <a:avLst/>
          </a:prstGeom>
          <a:ln w="25400">
            <a:solidFill>
              <a:srgbClr val="990000"/>
            </a:solidFill>
          </a:ln>
        </p:spPr>
        <p:style>
          <a:lnRef idx="1">
            <a:schemeClr val="accent1"/>
          </a:lnRef>
          <a:fillRef idx="0">
            <a:schemeClr val="accent1"/>
          </a:fillRef>
          <a:effectRef idx="0">
            <a:schemeClr val="accent1"/>
          </a:effectRef>
          <a:fontRef idx="minor">
            <a:schemeClr val="tx1"/>
          </a:fontRef>
        </p:style>
      </p:cxnSp>
      <p:sp>
        <p:nvSpPr>
          <p:cNvPr id="8199" name="Line 9"/>
          <p:cNvSpPr>
            <a:spLocks noChangeShapeType="1"/>
          </p:cNvSpPr>
          <p:nvPr/>
        </p:nvSpPr>
        <p:spPr bwMode="auto">
          <a:xfrm flipV="1">
            <a:off x="7353300" y="2741613"/>
            <a:ext cx="330200" cy="331787"/>
          </a:xfrm>
          <a:prstGeom prst="line">
            <a:avLst/>
          </a:prstGeom>
          <a:noFill/>
          <a:ln w="92160">
            <a:solidFill>
              <a:srgbClr val="A50021"/>
            </a:solidFill>
            <a:prstDash val="sysDot"/>
            <a:miter lim="800000"/>
            <a:headEnd/>
            <a:tailEnd/>
          </a:ln>
        </p:spPr>
        <p:txBody>
          <a:bodyPr/>
          <a:lstStyle/>
          <a:p>
            <a:endParaRPr lang="de-CH"/>
          </a:p>
        </p:txBody>
      </p:sp>
      <p:cxnSp>
        <p:nvCxnSpPr>
          <p:cNvPr id="14" name="Straight Connector 13"/>
          <p:cNvCxnSpPr/>
          <p:nvPr/>
        </p:nvCxnSpPr>
        <p:spPr>
          <a:xfrm>
            <a:off x="6350000" y="2044700"/>
            <a:ext cx="1143000" cy="1588"/>
          </a:xfrm>
          <a:prstGeom prst="line">
            <a:avLst/>
          </a:prstGeom>
          <a:ln w="25400">
            <a:solidFill>
              <a:srgbClr val="99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8201" name="Rectangle 1"/>
          <p:cNvSpPr>
            <a:spLocks noChangeArrowheads="1"/>
          </p:cNvSpPr>
          <p:nvPr/>
        </p:nvSpPr>
        <p:spPr bwMode="auto">
          <a:xfrm>
            <a:off x="7496175" y="1935163"/>
            <a:ext cx="568325" cy="427037"/>
          </a:xfrm>
          <a:prstGeom prst="rect">
            <a:avLst/>
          </a:prstGeom>
          <a:solidFill>
            <a:schemeClr val="bg1"/>
          </a:solidFill>
          <a:ln w="25400">
            <a:solidFill>
              <a:srgbClr val="C00000"/>
            </a:solidFill>
            <a:miter lim="800000"/>
            <a:headEnd/>
            <a:tailEnd/>
          </a:ln>
        </p:spPr>
        <p:txBody>
          <a:bodyPr wrap="none" anchor="ctr"/>
          <a:lstStyle/>
          <a:p>
            <a:endParaRPr lang="de-CH"/>
          </a:p>
        </p:txBody>
      </p:sp>
      <p:sp>
        <p:nvSpPr>
          <p:cNvPr id="16" name="Rectangle 15"/>
          <p:cNvSpPr/>
          <p:nvPr/>
        </p:nvSpPr>
        <p:spPr>
          <a:xfrm>
            <a:off x="7496175" y="1935163"/>
            <a:ext cx="568325" cy="2159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endParaRPr lang="en-US" smtClean="0"/>
          </a:p>
          <a:p>
            <a:pPr>
              <a:defRPr/>
            </a:pPr>
            <a:endParaRPr lang="en-US"/>
          </a:p>
        </p:txBody>
      </p:sp>
      <p:sp>
        <p:nvSpPr>
          <p:cNvPr id="9220" name="Text Box 3"/>
          <p:cNvSpPr txBox="1">
            <a:spLocks noChangeArrowheads="1"/>
          </p:cNvSpPr>
          <p:nvPr/>
        </p:nvSpPr>
        <p:spPr bwMode="auto">
          <a:xfrm>
            <a:off x="609600" y="1368425"/>
            <a:ext cx="8001000" cy="4049713"/>
          </a:xfrm>
          <a:prstGeom prst="rect">
            <a:avLst/>
          </a:prstGeom>
          <a:noFill/>
          <a:ln w="9525">
            <a:noFill/>
            <a:round/>
            <a:headEnd/>
            <a:tailEnd/>
          </a:ln>
        </p:spPr>
        <p:txBody>
          <a:bodyPr lIns="90000" tIns="46800" rIns="90000" bIns="46800">
            <a:spAutoFit/>
          </a:bodyPr>
          <a:lstStyle/>
          <a:p>
            <a:pPr marL="174625" indent="-174625">
              <a:spcBef>
                <a:spcPts val="1250"/>
              </a:spcBef>
              <a:buClr>
                <a:srgbClr val="990000"/>
              </a:buClr>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a:solidFill>
                  <a:srgbClr val="000000"/>
                </a:solidFill>
              </a:rPr>
              <a:t> To denote a void reference: use </a:t>
            </a:r>
            <a:r>
              <a:rPr lang="en-GB" b="1" dirty="0">
                <a:solidFill>
                  <a:srgbClr val="333399"/>
                </a:solidFill>
              </a:rPr>
              <a:t>Void </a:t>
            </a:r>
            <a:r>
              <a:rPr lang="en-GB" dirty="0"/>
              <a:t>keyword</a:t>
            </a:r>
          </a:p>
          <a:p>
            <a:pPr marL="174625" indent="-174625">
              <a:spcBef>
                <a:spcPts val="1250"/>
              </a:spcBef>
              <a:buClr>
                <a:srgbClr val="990000"/>
              </a:buClr>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a:t> To create a new object in memory and attach </a:t>
            </a:r>
            <a:r>
              <a:rPr lang="en-GB" i="1" dirty="0" smtClean="0">
                <a:solidFill>
                  <a:srgbClr val="3333FF"/>
                </a:solidFill>
              </a:rPr>
              <a:t>x </a:t>
            </a:r>
            <a:r>
              <a:rPr lang="en-GB" dirty="0" smtClean="0"/>
              <a:t>to it: </a:t>
            </a:r>
            <a:r>
              <a:rPr lang="en-GB" dirty="0"/>
              <a:t>use </a:t>
            </a:r>
            <a:r>
              <a:rPr lang="en-GB" b="1" dirty="0">
                <a:solidFill>
                  <a:srgbClr val="333399"/>
                </a:solidFill>
              </a:rPr>
              <a:t>create</a:t>
            </a:r>
            <a:r>
              <a:rPr lang="en-GB" dirty="0"/>
              <a:t> keyword </a:t>
            </a:r>
          </a:p>
          <a:p>
            <a:pPr marL="174625" indent="-174625" algn="ctr">
              <a:spcBef>
                <a:spcPts val="1250"/>
              </a:spcBef>
              <a:buClr>
                <a:srgbClr val="990000"/>
              </a:buClr>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b="1" dirty="0">
                <a:solidFill>
                  <a:srgbClr val="333399"/>
                </a:solidFill>
              </a:rPr>
              <a:t>create</a:t>
            </a:r>
            <a:r>
              <a:rPr lang="en-GB" dirty="0"/>
              <a:t> </a:t>
            </a:r>
            <a:r>
              <a:rPr lang="en-GB" i="1" dirty="0">
                <a:solidFill>
                  <a:srgbClr val="3333FF"/>
                </a:solidFill>
              </a:rPr>
              <a:t>x</a:t>
            </a:r>
          </a:p>
          <a:p>
            <a:pPr marL="174625" indent="-174625">
              <a:spcBef>
                <a:spcPts val="1250"/>
              </a:spcBef>
              <a:buClr>
                <a:srgbClr val="990000"/>
              </a:buClr>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a:solidFill>
                  <a:srgbClr val="000000"/>
                </a:solidFill>
              </a:rPr>
              <a:t> To find out if </a:t>
            </a:r>
            <a:r>
              <a:rPr lang="en-GB" i="1" dirty="0">
                <a:solidFill>
                  <a:srgbClr val="3333FF"/>
                </a:solidFill>
              </a:rPr>
              <a:t>x</a:t>
            </a:r>
            <a:r>
              <a:rPr lang="en-GB" dirty="0">
                <a:solidFill>
                  <a:srgbClr val="000000"/>
                </a:solidFill>
              </a:rPr>
              <a:t> is void: use the expressions</a:t>
            </a:r>
          </a:p>
          <a:p>
            <a:pPr marL="174625" indent="-174625" algn="ctr">
              <a:spcBef>
                <a:spcPts val="1250"/>
              </a:spcBef>
              <a:buClr>
                <a:srgbClr val="990000"/>
              </a:buClr>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i="1" dirty="0">
                <a:solidFill>
                  <a:srgbClr val="3333FF"/>
                </a:solidFill>
              </a:rPr>
              <a:t>x </a:t>
            </a:r>
            <a:r>
              <a:rPr lang="en-GB" dirty="0">
                <a:solidFill>
                  <a:srgbClr val="3333FF"/>
                </a:solidFill>
              </a:rPr>
              <a:t>=</a:t>
            </a:r>
            <a:r>
              <a:rPr lang="en-GB" i="1" dirty="0">
                <a:solidFill>
                  <a:srgbClr val="3333FF"/>
                </a:solidFill>
              </a:rPr>
              <a:t> </a:t>
            </a:r>
            <a:r>
              <a:rPr lang="en-GB" b="1" dirty="0">
                <a:solidFill>
                  <a:srgbClr val="333399"/>
                </a:solidFill>
              </a:rPr>
              <a:t>Void</a:t>
            </a:r>
            <a:r>
              <a:rPr lang="en-GB" i="1" dirty="0">
                <a:solidFill>
                  <a:srgbClr val="3E609E"/>
                </a:solidFill>
              </a:rPr>
              <a:t> </a:t>
            </a:r>
            <a:r>
              <a:rPr lang="en-GB" dirty="0"/>
              <a:t>(true </a:t>
            </a:r>
            <a:r>
              <a:rPr lang="en-GB" dirty="0" err="1"/>
              <a:t>iff</a:t>
            </a:r>
            <a:r>
              <a:rPr lang="en-GB" dirty="0"/>
              <a:t> </a:t>
            </a:r>
            <a:r>
              <a:rPr lang="en-GB" dirty="0">
                <a:solidFill>
                  <a:srgbClr val="3333FF"/>
                </a:solidFill>
              </a:rPr>
              <a:t>x</a:t>
            </a:r>
            <a:r>
              <a:rPr lang="en-GB" dirty="0"/>
              <a:t> is void)</a:t>
            </a:r>
          </a:p>
          <a:p>
            <a:pPr marL="174625" indent="-174625" algn="ctr">
              <a:spcBef>
                <a:spcPts val="1250"/>
              </a:spcBef>
              <a:buClr>
                <a:srgbClr val="990000"/>
              </a:buClr>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i="1" dirty="0">
                <a:solidFill>
                  <a:srgbClr val="3333FF"/>
                </a:solidFill>
              </a:rPr>
              <a:t>x </a:t>
            </a:r>
            <a:r>
              <a:rPr lang="en-GB" dirty="0">
                <a:solidFill>
                  <a:srgbClr val="3333FF"/>
                </a:solidFill>
              </a:rPr>
              <a:t>/=</a:t>
            </a:r>
            <a:r>
              <a:rPr lang="en-GB" i="1" dirty="0">
                <a:solidFill>
                  <a:srgbClr val="3333FF"/>
                </a:solidFill>
              </a:rPr>
              <a:t> </a:t>
            </a:r>
            <a:r>
              <a:rPr lang="en-GB" b="1" dirty="0">
                <a:solidFill>
                  <a:srgbClr val="333399"/>
                </a:solidFill>
              </a:rPr>
              <a:t>Void</a:t>
            </a:r>
            <a:r>
              <a:rPr lang="en-GB" dirty="0"/>
              <a:t> (true </a:t>
            </a:r>
            <a:r>
              <a:rPr lang="en-GB" dirty="0" err="1"/>
              <a:t>iff</a:t>
            </a:r>
            <a:r>
              <a:rPr lang="en-GB" dirty="0"/>
              <a:t> </a:t>
            </a:r>
            <a:r>
              <a:rPr lang="en-GB" dirty="0">
                <a:solidFill>
                  <a:srgbClr val="3333FF"/>
                </a:solidFill>
              </a:rPr>
              <a:t>x</a:t>
            </a:r>
            <a:r>
              <a:rPr lang="en-GB" dirty="0"/>
              <a:t> is </a:t>
            </a:r>
            <a:r>
              <a:rPr lang="en-GB" dirty="0">
                <a:solidFill>
                  <a:srgbClr val="FF0000"/>
                </a:solidFill>
              </a:rPr>
              <a:t>attached</a:t>
            </a:r>
            <a:r>
              <a:rPr lang="en-GB" dirty="0"/>
              <a:t>)</a:t>
            </a:r>
          </a:p>
          <a:p>
            <a:pPr marL="174625" indent="-174625">
              <a:spcBef>
                <a:spcPts val="1250"/>
              </a:spcBef>
              <a:buClr>
                <a:srgbClr val="3333FF"/>
              </a:buClr>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endParaRPr lang="en-GB" dirty="0"/>
          </a:p>
        </p:txBody>
      </p:sp>
      <p:sp>
        <p:nvSpPr>
          <p:cNvPr id="6" name="Rectangle 1"/>
          <p:cNvSpPr txBox="1">
            <a:spLocks noChangeArrowheads="1"/>
          </p:cNvSpPr>
          <p:nvPr/>
        </p:nvSpPr>
        <p:spPr>
          <a:xfrm>
            <a:off x="271907" y="117764"/>
            <a:ext cx="6480175" cy="523220"/>
          </a:xfrm>
          <a:prstGeom prst="rect">
            <a:avLst/>
          </a:prstGeom>
        </p:spPr>
        <p:txBody>
          <a:bodyPr wrap="square">
            <a:spAutoFit/>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kern="0" dirty="0">
                <a:solidFill>
                  <a:srgbClr val="006699"/>
                </a:solidFill>
                <a:latin typeface="Arial Rounded MT Bold" pitchFamily="34" charset="0"/>
                <a:ea typeface="+mj-ea"/>
                <a:cs typeface="+mj-cs"/>
              </a:rPr>
              <a:t>States of </a:t>
            </a:r>
            <a:r>
              <a:rPr lang="en-GB" sz="2800" b="1" kern="0" dirty="0" smtClean="0">
                <a:solidFill>
                  <a:srgbClr val="006699"/>
                </a:solidFill>
                <a:latin typeface="Arial Rounded MT Bold" pitchFamily="34" charset="0"/>
                <a:ea typeface="+mj-ea"/>
                <a:cs typeface="+mj-cs"/>
              </a:rPr>
              <a:t>an entity</a:t>
            </a:r>
            <a:endParaRPr lang="en-GB" sz="2800" b="1" kern="0" dirty="0">
              <a:solidFill>
                <a:srgbClr val="006699"/>
              </a:solidFill>
              <a:latin typeface="Arial Rounded MT Bold" pitchFamily="34" charset="0"/>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31074" name="Title 1"/>
          <p:cNvSpPr>
            <a:spLocks noGrp="1"/>
          </p:cNvSpPr>
          <p:nvPr>
            <p:ph type="title" idx="4294967295"/>
          </p:nvPr>
        </p:nvSpPr>
        <p:spPr/>
        <p:txBody>
          <a:bodyPr lIns="91440" tIns="45720" rIns="91440" bIns="45720"/>
          <a:lstStyle/>
          <a:p>
            <a:pPr defTabSz="914400"/>
            <a:r>
              <a:rPr lang="en-US" b="1" smtClean="0">
                <a:latin typeface="Arial Rounded MT Bold" pitchFamily="34" charset="0"/>
              </a:rPr>
              <a:t>Propositional Logic</a:t>
            </a:r>
            <a:endParaRPr lang="en-US" b="1">
              <a:latin typeface="Arial Rounded MT Bold" pitchFamily="34" charset="0"/>
            </a:endParaRPr>
          </a:p>
        </p:txBody>
      </p:sp>
      <p:sp>
        <p:nvSpPr>
          <p:cNvPr id="131075" name="Content Placeholder 2"/>
          <p:cNvSpPr>
            <a:spLocks noGrp="1"/>
          </p:cNvSpPr>
          <p:nvPr>
            <p:ph idx="4294967295"/>
          </p:nvPr>
        </p:nvSpPr>
        <p:spPr/>
        <p:txBody>
          <a:bodyPr lIns="91440" tIns="45720" rIns="91440" bIns="45720"/>
          <a:lstStyle/>
          <a:p>
            <a:pPr marL="342900" indent="-342900" defTabSz="914400">
              <a:buFont typeface="Wingdings" pitchFamily="2" charset="2"/>
              <a:buChar char="Ø"/>
            </a:pPr>
            <a:r>
              <a:rPr lang="en-US" dirty="0" smtClean="0">
                <a:solidFill>
                  <a:schemeClr val="tx1"/>
                </a:solidFill>
              </a:rPr>
              <a:t>Constants: </a:t>
            </a:r>
            <a:r>
              <a:rPr lang="en-US" b="1" dirty="0" smtClean="0">
                <a:solidFill>
                  <a:srgbClr val="333399"/>
                </a:solidFill>
              </a:rPr>
              <a:t>True</a:t>
            </a:r>
            <a:r>
              <a:rPr lang="en-US" dirty="0" smtClean="0">
                <a:solidFill>
                  <a:schemeClr val="tx1"/>
                </a:solidFill>
              </a:rPr>
              <a:t>, </a:t>
            </a:r>
            <a:r>
              <a:rPr lang="en-US" b="1" dirty="0" smtClean="0">
                <a:solidFill>
                  <a:srgbClr val="333399"/>
                </a:solidFill>
              </a:rPr>
              <a:t>False</a:t>
            </a:r>
          </a:p>
          <a:p>
            <a:pPr marL="342900" indent="-342900" defTabSz="914400">
              <a:buFont typeface="Wingdings" pitchFamily="2" charset="2"/>
              <a:buChar char="Ø"/>
            </a:pPr>
            <a:r>
              <a:rPr lang="en-US" dirty="0" smtClean="0">
                <a:solidFill>
                  <a:schemeClr val="tx1"/>
                </a:solidFill>
              </a:rPr>
              <a:t>Atomic formulae (propositional variables): </a:t>
            </a:r>
            <a:r>
              <a:rPr lang="en-US" dirty="0" smtClean="0"/>
              <a:t>P</a:t>
            </a:r>
            <a:r>
              <a:rPr lang="en-US" dirty="0" smtClean="0">
                <a:solidFill>
                  <a:schemeClr val="tx1"/>
                </a:solidFill>
              </a:rPr>
              <a:t>,</a:t>
            </a:r>
            <a:r>
              <a:rPr lang="en-US" dirty="0" smtClean="0"/>
              <a:t> Q</a:t>
            </a:r>
            <a:r>
              <a:rPr lang="en-US" dirty="0" smtClean="0">
                <a:solidFill>
                  <a:schemeClr val="tx1"/>
                </a:solidFill>
              </a:rPr>
              <a:t>, ...</a:t>
            </a:r>
          </a:p>
          <a:p>
            <a:pPr marL="342900" indent="-342900" defTabSz="914400">
              <a:buFont typeface="Wingdings" pitchFamily="2" charset="2"/>
              <a:buChar char="Ø"/>
            </a:pPr>
            <a:r>
              <a:rPr lang="en-US" dirty="0" smtClean="0">
                <a:solidFill>
                  <a:schemeClr val="tx1"/>
                </a:solidFill>
              </a:rPr>
              <a:t>Logical connectives: </a:t>
            </a:r>
            <a:r>
              <a:rPr lang="en-US" b="1" dirty="0" smtClean="0">
                <a:solidFill>
                  <a:srgbClr val="333399"/>
                </a:solidFill>
              </a:rPr>
              <a:t>not</a:t>
            </a:r>
            <a:r>
              <a:rPr lang="en-US" dirty="0" smtClean="0">
                <a:solidFill>
                  <a:schemeClr val="tx1"/>
                </a:solidFill>
              </a:rPr>
              <a:t>, </a:t>
            </a:r>
            <a:r>
              <a:rPr lang="en-US" b="1" dirty="0" smtClean="0">
                <a:solidFill>
                  <a:srgbClr val="333399"/>
                </a:solidFill>
              </a:rPr>
              <a:t>and</a:t>
            </a:r>
            <a:r>
              <a:rPr lang="en-US" dirty="0" smtClean="0">
                <a:solidFill>
                  <a:schemeClr val="tx1"/>
                </a:solidFill>
              </a:rPr>
              <a:t>, </a:t>
            </a:r>
            <a:r>
              <a:rPr lang="en-US" b="1" dirty="0" smtClean="0">
                <a:solidFill>
                  <a:srgbClr val="333399"/>
                </a:solidFill>
              </a:rPr>
              <a:t>or</a:t>
            </a:r>
            <a:r>
              <a:rPr lang="en-US" dirty="0" smtClean="0">
                <a:solidFill>
                  <a:schemeClr val="tx1"/>
                </a:solidFill>
              </a:rPr>
              <a:t>, </a:t>
            </a:r>
            <a:r>
              <a:rPr lang="en-US" b="1" dirty="0" smtClean="0">
                <a:solidFill>
                  <a:srgbClr val="333399"/>
                </a:solidFill>
              </a:rPr>
              <a:t>implies</a:t>
            </a:r>
            <a:r>
              <a:rPr lang="en-US" dirty="0" smtClean="0">
                <a:solidFill>
                  <a:schemeClr val="tx1"/>
                </a:solidFill>
              </a:rPr>
              <a:t>, </a:t>
            </a:r>
            <a:r>
              <a:rPr lang="en-US" dirty="0" smtClean="0"/>
              <a:t>=</a:t>
            </a:r>
          </a:p>
          <a:p>
            <a:pPr marL="342900" indent="-342900">
              <a:buFont typeface="Wingdings" pitchFamily="2" charset="2"/>
              <a:buChar char="Ø"/>
            </a:pPr>
            <a:r>
              <a:rPr lang="en-US" dirty="0" smtClean="0">
                <a:solidFill>
                  <a:schemeClr val="tx1"/>
                </a:solidFill>
              </a:rPr>
              <a:t>Formulae: </a:t>
            </a:r>
            <a:r>
              <a:rPr lang="el-GR" dirty="0" smtClean="0"/>
              <a:t>φ</a:t>
            </a:r>
            <a:r>
              <a:rPr lang="en-US" dirty="0" smtClean="0">
                <a:solidFill>
                  <a:schemeClr val="tx1"/>
                </a:solidFill>
              </a:rPr>
              <a:t>,</a:t>
            </a:r>
            <a:r>
              <a:rPr lang="en-US" dirty="0" smtClean="0"/>
              <a:t> </a:t>
            </a:r>
            <a:r>
              <a:rPr lang="el-GR" dirty="0" smtClean="0"/>
              <a:t>χ</a:t>
            </a:r>
            <a:r>
              <a:rPr lang="en-US" dirty="0" smtClean="0">
                <a:solidFill>
                  <a:schemeClr val="tx1"/>
                </a:solidFill>
              </a:rPr>
              <a:t>, ... are of the form</a:t>
            </a:r>
          </a:p>
          <a:p>
            <a:pPr marL="1239838" lvl="1" indent="-342900"/>
            <a:r>
              <a:rPr lang="en-US" b="1" dirty="0" smtClean="0">
                <a:solidFill>
                  <a:srgbClr val="333399"/>
                </a:solidFill>
              </a:rPr>
              <a:t>True</a:t>
            </a:r>
          </a:p>
          <a:p>
            <a:pPr marL="1239838" lvl="1" indent="-342900"/>
            <a:r>
              <a:rPr lang="en-US" b="1" dirty="0" smtClean="0">
                <a:solidFill>
                  <a:srgbClr val="333399"/>
                </a:solidFill>
              </a:rPr>
              <a:t>False</a:t>
            </a:r>
          </a:p>
          <a:p>
            <a:pPr marL="1239838" lvl="1" indent="-342900"/>
            <a:r>
              <a:rPr lang="en-US" dirty="0" smtClean="0"/>
              <a:t>P</a:t>
            </a:r>
          </a:p>
          <a:p>
            <a:pPr marL="1239838" lvl="1" indent="-342900"/>
            <a:r>
              <a:rPr lang="en-US" b="1" dirty="0" smtClean="0">
                <a:solidFill>
                  <a:srgbClr val="333399"/>
                </a:solidFill>
              </a:rPr>
              <a:t>not</a:t>
            </a:r>
            <a:r>
              <a:rPr lang="en-US" dirty="0" smtClean="0"/>
              <a:t> </a:t>
            </a:r>
            <a:r>
              <a:rPr lang="el-GR" dirty="0" smtClean="0"/>
              <a:t>φ</a:t>
            </a:r>
            <a:endParaRPr lang="en-US" dirty="0" smtClean="0"/>
          </a:p>
          <a:p>
            <a:pPr marL="1239838" lvl="1" indent="-342900"/>
            <a:r>
              <a:rPr lang="el-GR" dirty="0" smtClean="0"/>
              <a:t>φ</a:t>
            </a:r>
            <a:r>
              <a:rPr lang="en-US" dirty="0" smtClean="0"/>
              <a:t> </a:t>
            </a:r>
            <a:r>
              <a:rPr lang="en-US" b="1" dirty="0" smtClean="0">
                <a:solidFill>
                  <a:srgbClr val="333399"/>
                </a:solidFill>
              </a:rPr>
              <a:t>and</a:t>
            </a:r>
            <a:r>
              <a:rPr lang="en-US" dirty="0" smtClean="0"/>
              <a:t> </a:t>
            </a:r>
            <a:r>
              <a:rPr lang="el-GR" dirty="0" smtClean="0"/>
              <a:t>χ</a:t>
            </a:r>
            <a:endParaRPr lang="en-US" dirty="0" smtClean="0"/>
          </a:p>
          <a:p>
            <a:pPr marL="1239838" lvl="1" indent="-342900"/>
            <a:r>
              <a:rPr lang="el-GR" dirty="0" smtClean="0"/>
              <a:t>φ</a:t>
            </a:r>
            <a:r>
              <a:rPr lang="en-US" dirty="0" smtClean="0"/>
              <a:t> </a:t>
            </a:r>
            <a:r>
              <a:rPr lang="en-US" b="1" dirty="0" smtClean="0">
                <a:solidFill>
                  <a:srgbClr val="333399"/>
                </a:solidFill>
              </a:rPr>
              <a:t>or</a:t>
            </a:r>
            <a:r>
              <a:rPr lang="en-US" dirty="0" smtClean="0"/>
              <a:t> </a:t>
            </a:r>
            <a:r>
              <a:rPr lang="el-GR" dirty="0" smtClean="0"/>
              <a:t>χ</a:t>
            </a:r>
            <a:endParaRPr lang="en-US" dirty="0" smtClean="0"/>
          </a:p>
          <a:p>
            <a:pPr marL="1239838" lvl="1" indent="-342900"/>
            <a:r>
              <a:rPr lang="el-GR" dirty="0" smtClean="0"/>
              <a:t>φ</a:t>
            </a:r>
            <a:r>
              <a:rPr lang="en-US" dirty="0" smtClean="0"/>
              <a:t> </a:t>
            </a:r>
            <a:r>
              <a:rPr lang="en-US" b="1" dirty="0" smtClean="0">
                <a:solidFill>
                  <a:srgbClr val="333399"/>
                </a:solidFill>
              </a:rPr>
              <a:t>implies</a:t>
            </a:r>
            <a:r>
              <a:rPr lang="en-US" dirty="0" smtClean="0"/>
              <a:t> </a:t>
            </a:r>
            <a:r>
              <a:rPr lang="el-GR" dirty="0" smtClean="0"/>
              <a:t>χ</a:t>
            </a:r>
            <a:endParaRPr lang="en-US" dirty="0" smtClean="0"/>
          </a:p>
          <a:p>
            <a:pPr marL="1239838" lvl="1" indent="-342900"/>
            <a:r>
              <a:rPr lang="el-GR" dirty="0" smtClean="0"/>
              <a:t>φ</a:t>
            </a:r>
            <a:r>
              <a:rPr lang="en-US" dirty="0" smtClean="0"/>
              <a:t> = </a:t>
            </a:r>
            <a:r>
              <a:rPr lang="el-GR" dirty="0" smtClean="0"/>
              <a:t>χ</a:t>
            </a:r>
            <a:endParaRPr lang="en-US" dirty="0" smtClean="0"/>
          </a:p>
          <a:p>
            <a:pPr marL="1239838" lvl="1" indent="-342900"/>
            <a:endParaRPr lang="en-US" dirty="0" smtClean="0"/>
          </a:p>
          <a:p>
            <a:pPr marL="342900" indent="-342900" defTabSz="914400"/>
            <a:r>
              <a:rPr lang="en-US" dirty="0" smtClean="0"/>
              <a:t> </a:t>
            </a:r>
            <a:endParaRPr lang="en-US" dirty="0"/>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3107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FF70A11-060A-47E2-9DAE-66857EC38850}" type="slidenum">
              <a:rPr lang="en-US" sz="1000">
                <a:solidFill>
                  <a:schemeClr val="tx1"/>
                </a:solidFill>
                <a:latin typeface="ETH Light" pitchFamily="2" charset="0"/>
              </a:rPr>
              <a:pPr algn="r" defTabSz="914400">
                <a:lnSpc>
                  <a:spcPct val="100000"/>
                </a:lnSpc>
                <a:buClrTx/>
                <a:buSzTx/>
                <a:buFontTx/>
                <a:buNone/>
              </a:pPr>
              <a:t>3</a:t>
            </a:fld>
            <a:endParaRPr lang="en-US" sz="1000">
              <a:solidFill>
                <a:schemeClr val="tx1"/>
              </a:solidFill>
              <a:latin typeface="ETH Light"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10244" name="Rectangle 1"/>
          <p:cNvSpPr>
            <a:spLocks noGrp="1" noChangeArrowheads="1"/>
          </p:cNvSpPr>
          <p:nvPr>
            <p:ph type="title"/>
          </p:nvPr>
        </p:nvSpPr>
        <p:spPr>
          <a:xfrm>
            <a:off x="258069" y="178237"/>
            <a:ext cx="6480175" cy="430887"/>
          </a:xfrm>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Those mean void references!</a:t>
            </a:r>
          </a:p>
        </p:txBody>
      </p:sp>
      <p:sp>
        <p:nvSpPr>
          <p:cNvPr id="26626" name="Rectangle 2"/>
          <p:cNvSpPr>
            <a:spLocks noGrp="1" noChangeArrowheads="1"/>
          </p:cNvSpPr>
          <p:nvPr>
            <p:ph type="body" idx="1"/>
          </p:nvPr>
        </p:nvSpPr>
        <p:spPr>
          <a:xfrm>
            <a:off x="304800" y="990600"/>
            <a:ext cx="8534400" cy="5159375"/>
          </a:xfrm>
        </p:spPr>
        <p:txBody>
          <a:bodyPr>
            <a:spAutoFit/>
          </a:bodyPr>
          <a:lstStyle/>
          <a:p>
            <a:pPr algn="ctr">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The basic mechanism of computation is feature call</a:t>
            </a:r>
          </a:p>
          <a:p>
            <a:pPr algn="ctr">
              <a:lnSpc>
                <a:spcPct val="80000"/>
              </a:lnSpc>
              <a:spcBef>
                <a:spcPts val="500"/>
              </a:spcBef>
              <a:buClr>
                <a:srgbClr val="A50021"/>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Clr>
                <a:srgbClr val="A50021"/>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Clr>
                <a:srgbClr val="A50021"/>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Clr>
                <a:srgbClr val="A50021"/>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i="1" dirty="0" err="1" smtClean="0"/>
              <a:t>x</a:t>
            </a:r>
            <a:r>
              <a:rPr lang="en-GB" sz="4000" dirty="0" err="1" smtClean="0"/>
              <a:t>.</a:t>
            </a:r>
            <a:r>
              <a:rPr lang="en-GB" sz="3200" i="1" dirty="0" err="1" smtClean="0"/>
              <a:t>f</a:t>
            </a:r>
            <a:r>
              <a:rPr lang="en-GB" sz="3200" i="1" dirty="0" smtClean="0"/>
              <a:t> </a:t>
            </a:r>
            <a:r>
              <a:rPr lang="en-GB" sz="3200" dirty="0" smtClean="0"/>
              <a:t>(</a:t>
            </a:r>
            <a:r>
              <a:rPr lang="en-GB" sz="3200" i="1" dirty="0" smtClean="0"/>
              <a:t>a</a:t>
            </a:r>
            <a:r>
              <a:rPr lang="en-GB" sz="3200" dirty="0" smtClean="0"/>
              <a:t>,</a:t>
            </a:r>
            <a:r>
              <a:rPr lang="en-GB" sz="3200" i="1" dirty="0" smtClean="0"/>
              <a:t> …</a:t>
            </a:r>
            <a:r>
              <a:rPr lang="en-GB" sz="3200" dirty="0" smtClean="0"/>
              <a:t>)</a:t>
            </a:r>
            <a:r>
              <a:rPr lang="en-GB" sz="2000" dirty="0" smtClean="0"/>
              <a:t> </a:t>
            </a:r>
          </a:p>
          <a:p>
            <a:pPr algn="ctr">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spcBef>
                <a:spcPts val="5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smtClean="0">
              <a:solidFill>
                <a:schemeClr val="tx1"/>
              </a:solidFill>
            </a:endParaRPr>
          </a:p>
          <a:p>
            <a:pPr algn="ctr">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Since references may be void, </a:t>
            </a:r>
            <a:r>
              <a:rPr lang="en-GB" i="1" dirty="0" smtClean="0"/>
              <a:t>x</a:t>
            </a:r>
            <a:r>
              <a:rPr lang="en-GB" dirty="0" smtClean="0">
                <a:solidFill>
                  <a:schemeClr val="tx1"/>
                </a:solidFill>
              </a:rPr>
              <a:t> might be attached to no object</a:t>
            </a:r>
          </a:p>
          <a:p>
            <a:pPr algn="ctr">
              <a:lnSpc>
                <a:spcPct val="80000"/>
              </a:lnSpc>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chemeClr val="tx1"/>
              </a:solidFill>
            </a:endParaRPr>
          </a:p>
          <a:p>
            <a:pPr algn="ctr">
              <a:lnSpc>
                <a:spcPct val="80000"/>
              </a:lnSpc>
              <a:buClr>
                <a:srgbClr val="A50021"/>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The call is erroneous in such cases!</a:t>
            </a:r>
          </a:p>
          <a:p>
            <a:pPr algn="ctr">
              <a:lnSpc>
                <a:spcPct val="80000"/>
              </a:lnSpc>
              <a:buClr>
                <a:srgbClr val="A50021"/>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rgbClr val="A50021"/>
              </a:solidFill>
            </a:endParaRPr>
          </a:p>
        </p:txBody>
      </p:sp>
      <p:sp>
        <p:nvSpPr>
          <p:cNvPr id="10" name="Rectangular Callout 9"/>
          <p:cNvSpPr/>
          <p:nvPr/>
        </p:nvSpPr>
        <p:spPr bwMode="auto">
          <a:xfrm>
            <a:off x="4644677" y="1553859"/>
            <a:ext cx="2282596" cy="455050"/>
          </a:xfrm>
          <a:prstGeom prst="wedgeRectCallout">
            <a:avLst>
              <a:gd name="adj1" fmla="val -61487"/>
              <a:gd name="adj2" fmla="val 118550"/>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Apply feature </a:t>
            </a:r>
            <a:r>
              <a:rPr lang="en-US" sz="1800" i="1" kern="1200" dirty="0" smtClean="0">
                <a:solidFill>
                  <a:srgbClr val="3333FF"/>
                </a:solidFill>
                <a:latin typeface="Comic Sans MS" pitchFamily="66" charset="0"/>
                <a:ea typeface="+mn-ea"/>
                <a:cs typeface="+mn-cs"/>
              </a:rPr>
              <a:t>f</a:t>
            </a:r>
            <a:endParaRPr lang="en-US" sz="1800" i="1" kern="1200" dirty="0">
              <a:solidFill>
                <a:srgbClr val="3333FF"/>
              </a:solidFill>
              <a:latin typeface="Comic Sans MS" pitchFamily="66" charset="0"/>
              <a:ea typeface="+mn-ea"/>
              <a:cs typeface="+mn-cs"/>
            </a:endParaRPr>
          </a:p>
        </p:txBody>
      </p:sp>
      <p:sp>
        <p:nvSpPr>
          <p:cNvPr id="11" name="Rectangular Callout 10"/>
          <p:cNvSpPr/>
          <p:nvPr/>
        </p:nvSpPr>
        <p:spPr bwMode="auto">
          <a:xfrm>
            <a:off x="741217" y="3438076"/>
            <a:ext cx="2660073" cy="752923"/>
          </a:xfrm>
          <a:prstGeom prst="wedgeRectCallout">
            <a:avLst>
              <a:gd name="adj1" fmla="val 60648"/>
              <a:gd name="adj2" fmla="val -145504"/>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To object to which </a:t>
            </a:r>
            <a:r>
              <a:rPr lang="en-US" sz="1800" i="1" kern="1200" dirty="0" smtClean="0">
                <a:solidFill>
                  <a:srgbClr val="3333FF"/>
                </a:solidFill>
                <a:latin typeface="Comic Sans MS" pitchFamily="66" charset="0"/>
                <a:ea typeface="+mn-ea"/>
                <a:cs typeface="+mn-cs"/>
              </a:rPr>
              <a:t>x</a:t>
            </a:r>
            <a:r>
              <a:rPr lang="en-US" sz="1800" kern="1200" dirty="0" smtClean="0">
                <a:solidFill>
                  <a:srgbClr val="333399"/>
                </a:solidFill>
                <a:latin typeface="Comic Sans MS" pitchFamily="66" charset="0"/>
                <a:ea typeface="+mn-ea"/>
                <a:cs typeface="+mn-cs"/>
              </a:rPr>
              <a:t> is attached</a:t>
            </a:r>
            <a:endParaRPr lang="en-US" sz="1800" i="1" kern="1200" dirty="0">
              <a:solidFill>
                <a:srgbClr val="3333FF"/>
              </a:solidFill>
              <a:latin typeface="Comic Sans MS" pitchFamily="66" charset="0"/>
              <a:ea typeface="+mn-ea"/>
              <a:cs typeface="+mn-cs"/>
            </a:endParaRPr>
          </a:p>
        </p:txBody>
      </p:sp>
      <p:sp>
        <p:nvSpPr>
          <p:cNvPr id="12" name="Rectangular Callout 11"/>
          <p:cNvSpPr/>
          <p:nvPr/>
        </p:nvSpPr>
        <p:spPr bwMode="auto">
          <a:xfrm>
            <a:off x="6258732" y="3278750"/>
            <a:ext cx="2206395" cy="759850"/>
          </a:xfrm>
          <a:prstGeom prst="wedgeRectCallout">
            <a:avLst>
              <a:gd name="adj1" fmla="val -118314"/>
              <a:gd name="adj2" fmla="val -116659"/>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Possibly with arguments</a:t>
            </a:r>
            <a:endParaRPr lang="en-US" sz="1800" i="1" kern="1200" dirty="0">
              <a:solidFill>
                <a:srgbClr val="3333FF"/>
              </a:solidFill>
              <a:latin typeface="Comic Sans MS" pitchFamily="66" charset="0"/>
              <a:ea typeface="+mn-ea"/>
              <a:cs typeface="+mn-cs"/>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6626">
                                            <p:txEl>
                                              <p:pRg st="10" end="10"/>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2662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ChangeArrowheads="1"/>
          </p:cNvSpPr>
          <p:nvPr>
            <p:ph type="body" idx="1"/>
          </p:nvPr>
        </p:nvSpPr>
        <p:spPr>
          <a:xfrm>
            <a:off x="468313" y="1268413"/>
            <a:ext cx="8424862" cy="2234458"/>
          </a:xfrm>
        </p:spPr>
        <p:txBody>
          <a:bodyPr>
            <a:spAutoFit/>
          </a:bodyPr>
          <a:lstStyle/>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Shouldn’t we assume that a declaration</a:t>
            </a:r>
          </a:p>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a:buClr>
                <a:srgbClr val="3333FF"/>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smtClean="0">
                <a:solidFill>
                  <a:srgbClr val="3333FF"/>
                </a:solidFill>
              </a:rPr>
              <a:t>	</a:t>
            </a:r>
            <a:r>
              <a:rPr lang="en-GB" i="1" dirty="0" err="1" smtClean="0"/>
              <a:t>joe</a:t>
            </a:r>
            <a:r>
              <a:rPr lang="en-GB" dirty="0" smtClean="0"/>
              <a:t>: </a:t>
            </a:r>
            <a:r>
              <a:rPr lang="en-GB" i="1" dirty="0" smtClean="0"/>
              <a:t>STUDENT</a:t>
            </a:r>
          </a:p>
          <a:p>
            <a:pPr>
              <a:buClr>
                <a:srgbClr val="3333FF"/>
              </a:buCl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smtClean="0">
              <a:solidFill>
                <a:srgbClr val="3333FF"/>
              </a:solidFill>
            </a:endParaRPr>
          </a:p>
          <a:p>
            <a:pPr>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creates an instance of </a:t>
            </a:r>
            <a:r>
              <a:rPr lang="en-GB" i="1" dirty="0" smtClean="0"/>
              <a:t>STUDENT</a:t>
            </a:r>
            <a:r>
              <a:rPr lang="en-GB" dirty="0" smtClean="0"/>
              <a:t> </a:t>
            </a:r>
            <a:r>
              <a:rPr lang="en-GB" dirty="0" smtClean="0">
                <a:solidFill>
                  <a:schemeClr val="tx1"/>
                </a:solidFill>
              </a:rPr>
              <a:t>and attaches it to </a:t>
            </a:r>
            <a:r>
              <a:rPr lang="en-GB" i="1" dirty="0" err="1" smtClean="0"/>
              <a:t>joe</a:t>
            </a:r>
            <a:r>
              <a:rPr lang="en-GB" dirty="0" smtClean="0">
                <a:solidFill>
                  <a:schemeClr val="tx1"/>
                </a:solidFill>
              </a:rPr>
              <a:t>?</a:t>
            </a: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11269" name="Rectangle 1"/>
          <p:cNvSpPr>
            <a:spLocks noGrp="1" noChangeArrowheads="1"/>
          </p:cNvSpPr>
          <p:nvPr>
            <p:ph type="title"/>
          </p:nvPr>
        </p:nvSpPr>
        <p:spPr>
          <a:xfrm>
            <a:off x="334266" y="115889"/>
            <a:ext cx="7562850" cy="430887"/>
          </a:xfrm>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Why do we need to create objects?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4294967295"/>
          </p:nvPr>
        </p:nvSpPr>
        <p:spPr>
          <a:xfrm>
            <a:off x="2759075" y="6477000"/>
            <a:ext cx="3887788" cy="214313"/>
          </a:xfrm>
          <a:prstGeom prst="rect">
            <a:avLst/>
          </a:prstGeom>
        </p:spPr>
        <p:txBody>
          <a:bodyPr/>
          <a:lstStyle/>
          <a:p>
            <a:pPr>
              <a:defRPr/>
            </a:pPr>
            <a:endParaRPr lang="en-GB" dirty="0"/>
          </a:p>
          <a:p>
            <a:pPr>
              <a:defRPr/>
            </a:pPr>
            <a:endParaRPr lang="en-GB" dirty="0"/>
          </a:p>
        </p:txBody>
      </p:sp>
      <p:sp>
        <p:nvSpPr>
          <p:cNvPr id="12292" name="Rectangle 1"/>
          <p:cNvSpPr>
            <a:spLocks noGrp="1" noChangeArrowheads="1"/>
          </p:cNvSpPr>
          <p:nvPr>
            <p:ph type="title"/>
          </p:nvPr>
        </p:nvSpPr>
        <p:spPr>
          <a:xfrm>
            <a:off x="306531" y="108960"/>
            <a:ext cx="7639050" cy="584200"/>
          </a:xfrm>
        </p:spPr>
        <p:txBody>
          <a:bodyP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Those wonderful void references!</a:t>
            </a:r>
          </a:p>
        </p:txBody>
      </p:sp>
      <p:sp>
        <p:nvSpPr>
          <p:cNvPr id="12293" name="Rectangle 2"/>
          <p:cNvSpPr>
            <a:spLocks noGrp="1" noChangeArrowheads="1"/>
          </p:cNvSpPr>
          <p:nvPr>
            <p:ph type="body" idx="1"/>
          </p:nvPr>
        </p:nvSpPr>
        <p:spPr>
          <a:xfrm>
            <a:off x="457200" y="990600"/>
            <a:ext cx="8424863" cy="5113338"/>
          </a:xfrm>
        </p:spPr>
        <p:txBody>
          <a:bodyPr>
            <a:spAutoFit/>
          </a:bodyPr>
          <a:lstStyle/>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spcBef>
                <a:spcPts val="3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1200" dirty="0" smtClean="0"/>
          </a:p>
          <a:p>
            <a:pPr marL="0" indent="0">
              <a:buClr>
                <a:srgbClr val="3333FF"/>
              </a:buClr>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i="1" dirty="0" smtClean="0">
              <a:solidFill>
                <a:srgbClr val="3333FF"/>
              </a:solidFill>
            </a:endParaRPr>
          </a:p>
          <a:p>
            <a:pPr marL="0" indent="0">
              <a:buClr>
                <a:srgbClr val="3333FF"/>
              </a:buClr>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i="1" dirty="0" smtClean="0">
              <a:solidFill>
                <a:srgbClr val="3333FF"/>
              </a:solidFill>
            </a:endParaRPr>
          </a:p>
          <a:p>
            <a:pPr marL="0" indent="0">
              <a:buClr>
                <a:srgbClr val="3333FF"/>
              </a:buClr>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i="1" dirty="0" smtClean="0">
              <a:solidFill>
                <a:srgbClr val="3333FF"/>
              </a:solidFill>
            </a:endParaRPr>
          </a:p>
          <a:p>
            <a:pPr marL="0" indent="0">
              <a:buClr>
                <a:srgbClr val="3333FF"/>
              </a:buClr>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i="1" dirty="0" smtClean="0">
              <a:solidFill>
                <a:srgbClr val="3333FF"/>
              </a:solidFill>
            </a:endParaRPr>
          </a:p>
          <a:p>
            <a:pPr marL="0" indent="0">
              <a:spcBef>
                <a:spcPts val="3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1200" dirty="0" smtClean="0"/>
          </a:p>
          <a:p>
            <a:pPr marL="0" indent="0">
              <a:spcBef>
                <a:spcPts val="3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1200" dirty="0" smtClean="0"/>
          </a:p>
          <a:p>
            <a:pPr marL="0" indent="0">
              <a:buClr>
                <a:srgbClr val="009999"/>
              </a:buClr>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rgbClr val="009999"/>
                </a:solidFill>
              </a:rPr>
              <a:t> </a:t>
            </a:r>
          </a:p>
        </p:txBody>
      </p:sp>
      <p:sp>
        <p:nvSpPr>
          <p:cNvPr id="12294" name="Rectangle 3"/>
          <p:cNvSpPr>
            <a:spLocks noChangeArrowheads="1"/>
          </p:cNvSpPr>
          <p:nvPr/>
        </p:nvSpPr>
        <p:spPr bwMode="auto">
          <a:xfrm>
            <a:off x="1752600" y="1574800"/>
            <a:ext cx="1676400" cy="1371600"/>
          </a:xfrm>
          <a:prstGeom prst="rect">
            <a:avLst/>
          </a:prstGeom>
          <a:noFill/>
          <a:ln w="25560">
            <a:solidFill>
              <a:srgbClr val="000000"/>
            </a:solidFill>
            <a:miter lim="800000"/>
            <a:headEnd/>
            <a:tailEnd/>
          </a:ln>
        </p:spPr>
        <p:txBody>
          <a:bodyPr wrap="none" anchor="ctr"/>
          <a:lstStyle/>
          <a:p>
            <a:endParaRPr lang="de-CH"/>
          </a:p>
        </p:txBody>
      </p:sp>
      <p:sp>
        <p:nvSpPr>
          <p:cNvPr id="12295" name="Rectangle 4"/>
          <p:cNvSpPr>
            <a:spLocks noChangeArrowheads="1"/>
          </p:cNvSpPr>
          <p:nvPr/>
        </p:nvSpPr>
        <p:spPr bwMode="auto">
          <a:xfrm>
            <a:off x="1752600" y="2184400"/>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12296" name="Text Box 5"/>
          <p:cNvSpPr txBox="1">
            <a:spLocks noChangeArrowheads="1"/>
          </p:cNvSpPr>
          <p:nvPr/>
        </p:nvSpPr>
        <p:spPr bwMode="auto">
          <a:xfrm>
            <a:off x="1739900" y="2946400"/>
            <a:ext cx="1689100" cy="398463"/>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a:t>
            </a:r>
            <a:r>
              <a:rPr lang="en-GB" sz="2000" i="1" dirty="0">
                <a:solidFill>
                  <a:srgbClr val="3333FF"/>
                </a:solidFill>
              </a:rPr>
              <a:t>PERSON</a:t>
            </a:r>
            <a:r>
              <a:rPr lang="en-GB" sz="2000" dirty="0">
                <a:solidFill>
                  <a:srgbClr val="3333FF"/>
                </a:solidFill>
              </a:rPr>
              <a:t>)</a:t>
            </a:r>
          </a:p>
        </p:txBody>
      </p:sp>
      <p:sp>
        <p:nvSpPr>
          <p:cNvPr id="12297" name="Rectangle 6"/>
          <p:cNvSpPr>
            <a:spLocks noChangeArrowheads="1"/>
          </p:cNvSpPr>
          <p:nvPr/>
        </p:nvSpPr>
        <p:spPr bwMode="auto">
          <a:xfrm>
            <a:off x="5181600" y="1574800"/>
            <a:ext cx="1676400" cy="1371600"/>
          </a:xfrm>
          <a:prstGeom prst="rect">
            <a:avLst/>
          </a:prstGeom>
          <a:noFill/>
          <a:ln w="25560">
            <a:solidFill>
              <a:srgbClr val="000000"/>
            </a:solidFill>
            <a:miter lim="800000"/>
            <a:headEnd/>
            <a:tailEnd/>
          </a:ln>
        </p:spPr>
        <p:txBody>
          <a:bodyPr wrap="none" anchor="ctr"/>
          <a:lstStyle/>
          <a:p>
            <a:endParaRPr lang="de-CH"/>
          </a:p>
        </p:txBody>
      </p:sp>
      <p:sp>
        <p:nvSpPr>
          <p:cNvPr id="12298" name="Rectangle 7"/>
          <p:cNvSpPr>
            <a:spLocks noChangeArrowheads="1"/>
          </p:cNvSpPr>
          <p:nvPr/>
        </p:nvSpPr>
        <p:spPr bwMode="auto">
          <a:xfrm>
            <a:off x="5181600" y="2184400"/>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12299" name="Text Box 8"/>
          <p:cNvSpPr txBox="1">
            <a:spLocks noChangeArrowheads="1"/>
          </p:cNvSpPr>
          <p:nvPr/>
        </p:nvSpPr>
        <p:spPr bwMode="auto">
          <a:xfrm>
            <a:off x="5168900" y="2933700"/>
            <a:ext cx="1689100" cy="398463"/>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a:t>
            </a:r>
            <a:r>
              <a:rPr lang="en-GB" sz="2000" i="1" dirty="0">
                <a:solidFill>
                  <a:srgbClr val="3333FF"/>
                </a:solidFill>
              </a:rPr>
              <a:t>PERSON</a:t>
            </a:r>
            <a:r>
              <a:rPr lang="en-GB" sz="2000" dirty="0">
                <a:solidFill>
                  <a:srgbClr val="3333FF"/>
                </a:solidFill>
              </a:rPr>
              <a:t>)</a:t>
            </a:r>
          </a:p>
        </p:txBody>
      </p:sp>
      <p:sp>
        <p:nvSpPr>
          <p:cNvPr id="12300" name="Text Box 9"/>
          <p:cNvSpPr txBox="1">
            <a:spLocks noChangeArrowheads="1"/>
          </p:cNvSpPr>
          <p:nvPr/>
        </p:nvSpPr>
        <p:spPr bwMode="auto">
          <a:xfrm>
            <a:off x="762000" y="1803400"/>
            <a:ext cx="1219200" cy="398463"/>
          </a:xfrm>
          <a:prstGeom prst="rect">
            <a:avLst/>
          </a:prstGeom>
          <a:noFill/>
          <a:ln w="9525">
            <a:noFill/>
            <a:round/>
            <a:headEnd/>
            <a:tailEnd/>
          </a:ln>
        </p:spPr>
        <p:txBody>
          <a:bodyPr lIns="90000" tIns="46800" rIns="90000" bIns="46800">
            <a:spAutoFit/>
          </a:bodyPr>
          <a:lstStyle/>
          <a:p>
            <a:pP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spouse</a:t>
            </a:r>
          </a:p>
        </p:txBody>
      </p:sp>
      <p:sp>
        <p:nvSpPr>
          <p:cNvPr id="12301" name="Text Box 10"/>
          <p:cNvSpPr txBox="1">
            <a:spLocks noChangeArrowheads="1"/>
          </p:cNvSpPr>
          <p:nvPr/>
        </p:nvSpPr>
        <p:spPr bwMode="auto">
          <a:xfrm>
            <a:off x="6858000" y="1803400"/>
            <a:ext cx="1219200" cy="398463"/>
          </a:xfrm>
          <a:prstGeom prst="rect">
            <a:avLst/>
          </a:prstGeom>
          <a:noFill/>
          <a:ln w="9525">
            <a:noFill/>
            <a:round/>
            <a:headEnd/>
            <a:tailEnd/>
          </a:ln>
        </p:spPr>
        <p:txBody>
          <a:bodyPr lIns="90000" tIns="46800" rIns="90000" bIns="46800">
            <a:spAutoFit/>
          </a:bodyPr>
          <a:lstStyle/>
          <a:p>
            <a:pP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spouse</a:t>
            </a:r>
          </a:p>
        </p:txBody>
      </p:sp>
      <p:sp>
        <p:nvSpPr>
          <p:cNvPr id="12302" name="Line 11"/>
          <p:cNvSpPr>
            <a:spLocks noChangeShapeType="1"/>
          </p:cNvSpPr>
          <p:nvPr/>
        </p:nvSpPr>
        <p:spPr bwMode="auto">
          <a:xfrm>
            <a:off x="3048000" y="1727200"/>
            <a:ext cx="2133600" cy="1588"/>
          </a:xfrm>
          <a:prstGeom prst="line">
            <a:avLst/>
          </a:prstGeom>
          <a:noFill/>
          <a:ln w="25560">
            <a:solidFill>
              <a:srgbClr val="A50021"/>
            </a:solidFill>
            <a:miter lim="800000"/>
            <a:headEnd/>
            <a:tailEnd type="triangle" w="lg" len="lg"/>
          </a:ln>
        </p:spPr>
        <p:txBody>
          <a:bodyPr/>
          <a:lstStyle/>
          <a:p>
            <a:endParaRPr lang="de-CH"/>
          </a:p>
        </p:txBody>
      </p:sp>
      <p:sp>
        <p:nvSpPr>
          <p:cNvPr id="12303" name="Line 12"/>
          <p:cNvSpPr>
            <a:spLocks noChangeShapeType="1"/>
          </p:cNvSpPr>
          <p:nvPr/>
        </p:nvSpPr>
        <p:spPr bwMode="auto">
          <a:xfrm flipH="1">
            <a:off x="3427413" y="1955800"/>
            <a:ext cx="2060575" cy="1588"/>
          </a:xfrm>
          <a:prstGeom prst="line">
            <a:avLst/>
          </a:prstGeom>
          <a:noFill/>
          <a:ln w="25560">
            <a:solidFill>
              <a:srgbClr val="A50021"/>
            </a:solidFill>
            <a:miter lim="800000"/>
            <a:headEnd/>
            <a:tailEnd type="triangle" w="lg" len="lg"/>
          </a:ln>
        </p:spPr>
        <p:txBody>
          <a:bodyPr/>
          <a:lstStyle/>
          <a:p>
            <a:endParaRPr lang="de-CH"/>
          </a:p>
        </p:txBody>
      </p:sp>
      <p:sp>
        <p:nvSpPr>
          <p:cNvPr id="12304" name="Text Box 13"/>
          <p:cNvSpPr txBox="1">
            <a:spLocks noChangeArrowheads="1"/>
          </p:cNvSpPr>
          <p:nvPr/>
        </p:nvSpPr>
        <p:spPr bwMode="auto">
          <a:xfrm>
            <a:off x="304800" y="990600"/>
            <a:ext cx="8534400" cy="460375"/>
          </a:xfrm>
          <a:prstGeom prst="rect">
            <a:avLst/>
          </a:prstGeom>
          <a:noFill/>
          <a:ln w="9525">
            <a:noFill/>
            <a:round/>
            <a:headEnd/>
            <a:tailEnd/>
          </a:ln>
        </p:spPr>
        <p:txBody>
          <a:bodyPr lIns="90000" tIns="46800" rIns="90000" bIns="46800">
            <a:spAutoFit/>
          </a:bodyPr>
          <a:lstStyle/>
          <a:p>
            <a: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Married persons:</a:t>
            </a:r>
          </a:p>
        </p:txBody>
      </p:sp>
      <p:sp>
        <p:nvSpPr>
          <p:cNvPr id="24" name="Rectangle 3"/>
          <p:cNvSpPr>
            <a:spLocks noChangeArrowheads="1"/>
          </p:cNvSpPr>
          <p:nvPr/>
        </p:nvSpPr>
        <p:spPr bwMode="auto">
          <a:xfrm>
            <a:off x="3505200" y="4381500"/>
            <a:ext cx="1676400" cy="1371600"/>
          </a:xfrm>
          <a:prstGeom prst="rect">
            <a:avLst/>
          </a:prstGeom>
          <a:noFill/>
          <a:ln w="25560">
            <a:solidFill>
              <a:srgbClr val="000000"/>
            </a:solidFill>
            <a:miter lim="800000"/>
            <a:headEnd/>
            <a:tailEnd/>
          </a:ln>
        </p:spPr>
        <p:txBody>
          <a:bodyPr wrap="none" anchor="ctr"/>
          <a:lstStyle/>
          <a:p>
            <a:endParaRPr lang="de-CH"/>
          </a:p>
        </p:txBody>
      </p:sp>
      <p:sp>
        <p:nvSpPr>
          <p:cNvPr id="25" name="Rectangle 4"/>
          <p:cNvSpPr>
            <a:spLocks noChangeArrowheads="1"/>
          </p:cNvSpPr>
          <p:nvPr/>
        </p:nvSpPr>
        <p:spPr bwMode="auto">
          <a:xfrm>
            <a:off x="3505200" y="4991100"/>
            <a:ext cx="1676400" cy="381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26" name="Text Box 5"/>
          <p:cNvSpPr txBox="1">
            <a:spLocks noChangeArrowheads="1"/>
          </p:cNvSpPr>
          <p:nvPr/>
        </p:nvSpPr>
        <p:spPr bwMode="auto">
          <a:xfrm>
            <a:off x="3492500" y="5765800"/>
            <a:ext cx="1689100" cy="398463"/>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a:t>
            </a:r>
            <a:r>
              <a:rPr lang="en-GB" sz="2000" i="1" dirty="0">
                <a:solidFill>
                  <a:srgbClr val="3333FF"/>
                </a:solidFill>
              </a:rPr>
              <a:t>PERSON</a:t>
            </a:r>
            <a:r>
              <a:rPr lang="en-GB" sz="2000" dirty="0">
                <a:solidFill>
                  <a:srgbClr val="3333FF"/>
                </a:solidFill>
              </a:rPr>
              <a:t>)</a:t>
            </a:r>
          </a:p>
        </p:txBody>
      </p:sp>
      <p:sp>
        <p:nvSpPr>
          <p:cNvPr id="27" name="Text Box 6"/>
          <p:cNvSpPr txBox="1">
            <a:spLocks noChangeArrowheads="1"/>
          </p:cNvSpPr>
          <p:nvPr/>
        </p:nvSpPr>
        <p:spPr bwMode="auto">
          <a:xfrm>
            <a:off x="2514600" y="4610100"/>
            <a:ext cx="1219200" cy="398463"/>
          </a:xfrm>
          <a:prstGeom prst="rect">
            <a:avLst/>
          </a:prstGeom>
          <a:noFill/>
          <a:ln w="9525">
            <a:noFill/>
            <a:round/>
            <a:headEnd/>
            <a:tailEnd/>
          </a:ln>
        </p:spPr>
        <p:txBody>
          <a:bodyPr lIns="90000" tIns="46800" rIns="90000" bIns="46800">
            <a:spAutoFit/>
          </a:bodyPr>
          <a:lstStyle/>
          <a:p>
            <a:pP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spouse</a:t>
            </a:r>
          </a:p>
        </p:txBody>
      </p:sp>
      <p:sp>
        <p:nvSpPr>
          <p:cNvPr id="28" name="Line 7"/>
          <p:cNvSpPr>
            <a:spLocks noChangeShapeType="1"/>
          </p:cNvSpPr>
          <p:nvPr/>
        </p:nvSpPr>
        <p:spPr bwMode="auto">
          <a:xfrm>
            <a:off x="4800600" y="4533900"/>
            <a:ext cx="2133600" cy="1588"/>
          </a:xfrm>
          <a:prstGeom prst="line">
            <a:avLst/>
          </a:prstGeom>
          <a:noFill/>
          <a:ln w="25560">
            <a:solidFill>
              <a:srgbClr val="A50021"/>
            </a:solidFill>
            <a:miter lim="800000"/>
            <a:headEnd/>
            <a:tailEnd/>
          </a:ln>
        </p:spPr>
        <p:txBody>
          <a:bodyPr/>
          <a:lstStyle/>
          <a:p>
            <a:endParaRPr lang="de-CH"/>
          </a:p>
        </p:txBody>
      </p:sp>
      <p:sp>
        <p:nvSpPr>
          <p:cNvPr id="29" name="Text Box 8"/>
          <p:cNvSpPr txBox="1">
            <a:spLocks noChangeArrowheads="1"/>
          </p:cNvSpPr>
          <p:nvPr/>
        </p:nvSpPr>
        <p:spPr bwMode="auto">
          <a:xfrm>
            <a:off x="368300" y="3733800"/>
            <a:ext cx="8534400" cy="460375"/>
          </a:xfrm>
          <a:prstGeom prst="rect">
            <a:avLst/>
          </a:prstGeom>
          <a:noFill/>
          <a:ln w="9525">
            <a:noFill/>
            <a:round/>
            <a:headEnd/>
            <a:tailEnd/>
          </a:ln>
        </p:spPr>
        <p:txBody>
          <a:bodyPr lIns="90000" tIns="46800" rIns="90000" bIns="46800">
            <a:spAutoFit/>
          </a:bodyPr>
          <a:lstStyle/>
          <a:p>
            <a: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Unmarried person:</a:t>
            </a:r>
          </a:p>
        </p:txBody>
      </p:sp>
      <p:sp>
        <p:nvSpPr>
          <p:cNvPr id="30" name="Line 9"/>
          <p:cNvSpPr>
            <a:spLocks noChangeShapeType="1"/>
          </p:cNvSpPr>
          <p:nvPr/>
        </p:nvSpPr>
        <p:spPr bwMode="auto">
          <a:xfrm flipV="1">
            <a:off x="6705600" y="4379913"/>
            <a:ext cx="457200" cy="460375"/>
          </a:xfrm>
          <a:prstGeom prst="line">
            <a:avLst/>
          </a:prstGeom>
          <a:noFill/>
          <a:ln w="92160">
            <a:solidFill>
              <a:srgbClr val="A50021"/>
            </a:solidFill>
            <a:prstDash val="sysDot"/>
            <a:miter lim="800000"/>
            <a:headEnd/>
            <a:tailEnd/>
          </a:ln>
        </p:spPr>
        <p:txBody>
          <a:bodyPr/>
          <a:lstStyle/>
          <a:p>
            <a:endParaRPr lang="de-CH"/>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p:bldP spid="27" grpId="0"/>
      <p:bldP spid="28" grpId="0" animBg="1"/>
      <p:bldP spid="29" grpId="0"/>
      <p:bldP spid="3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13316" name="Rectangle 1"/>
          <p:cNvSpPr>
            <a:spLocks noGrp="1" noChangeArrowheads="1"/>
          </p:cNvSpPr>
          <p:nvPr>
            <p:ph type="title"/>
          </p:nvPr>
        </p:nvSpPr>
        <p:spPr>
          <a:xfrm>
            <a:off x="368878" y="108960"/>
            <a:ext cx="7639050" cy="584200"/>
          </a:xfrm>
        </p:spPr>
        <p:txBody>
          <a:bodyP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Those wonderful void references!</a:t>
            </a:r>
          </a:p>
        </p:txBody>
      </p:sp>
      <p:sp>
        <p:nvSpPr>
          <p:cNvPr id="13317" name="Rectangle 2"/>
          <p:cNvSpPr>
            <a:spLocks noGrp="1" noChangeArrowheads="1"/>
          </p:cNvSpPr>
          <p:nvPr>
            <p:ph type="body" idx="1"/>
          </p:nvPr>
        </p:nvSpPr>
        <p:spPr>
          <a:xfrm>
            <a:off x="457200" y="990600"/>
            <a:ext cx="8424863" cy="4415055"/>
          </a:xfrm>
        </p:spPr>
        <p:txBody>
          <a:bodyPr>
            <a:spAutoFit/>
          </a:bodyPr>
          <a:lstStyle/>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a:solidFill>
                  <a:schemeClr val="tx1"/>
                </a:solidFill>
              </a:rPr>
              <a:t>Imagine a DECK as a list of CARD objects</a:t>
            </a:r>
          </a:p>
          <a:p>
            <a:pPr marL="0" indent="0">
              <a:spcBef>
                <a:spcPts val="3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a:solidFill>
                <a:schemeClr val="tx1"/>
              </a:solidFill>
            </a:endParaRPr>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Last </a:t>
            </a:r>
            <a:r>
              <a:rPr lang="en-GB" i="1" dirty="0" smtClean="0"/>
              <a:t>next</a:t>
            </a:r>
            <a:r>
              <a:rPr lang="en-GB" i="1" dirty="0" smtClean="0">
                <a:solidFill>
                  <a:schemeClr val="tx1"/>
                </a:solidFill>
              </a:rPr>
              <a:t> </a:t>
            </a:r>
            <a:r>
              <a:rPr lang="en-GB" dirty="0" smtClean="0">
                <a:solidFill>
                  <a:schemeClr val="tx1"/>
                </a:solidFill>
              </a:rPr>
              <a:t>reference is void to terminate the list.</a:t>
            </a:r>
          </a:p>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dirty="0" smtClean="0"/>
          </a:p>
        </p:txBody>
      </p:sp>
      <p:sp>
        <p:nvSpPr>
          <p:cNvPr id="13318" name="Rectangle 3"/>
          <p:cNvSpPr>
            <a:spLocks noChangeArrowheads="1"/>
          </p:cNvSpPr>
          <p:nvPr/>
        </p:nvSpPr>
        <p:spPr bwMode="auto">
          <a:xfrm>
            <a:off x="685800" y="2286000"/>
            <a:ext cx="1447800" cy="1143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13319" name="Rectangle 4"/>
          <p:cNvSpPr>
            <a:spLocks noChangeArrowheads="1"/>
          </p:cNvSpPr>
          <p:nvPr/>
        </p:nvSpPr>
        <p:spPr bwMode="auto">
          <a:xfrm>
            <a:off x="685800" y="2286000"/>
            <a:ext cx="1447800" cy="381000"/>
          </a:xfrm>
          <a:prstGeom prst="rect">
            <a:avLst/>
          </a:prstGeom>
          <a:solidFill>
            <a:srgbClr val="FFFFFF"/>
          </a:solidFill>
          <a:ln w="25560">
            <a:solidFill>
              <a:srgbClr val="000000"/>
            </a:solidFill>
            <a:miter lim="800000"/>
            <a:headEnd/>
            <a:tailEnd/>
          </a:ln>
        </p:spPr>
        <p:txBody>
          <a:bodyPr wrap="none" anchor="ctr"/>
          <a:lstStyle/>
          <a:p>
            <a:endParaRPr lang="de-CH"/>
          </a:p>
        </p:txBody>
      </p:sp>
      <p:sp>
        <p:nvSpPr>
          <p:cNvPr id="13320" name="Text Box 5"/>
          <p:cNvSpPr txBox="1">
            <a:spLocks noChangeArrowheads="1"/>
          </p:cNvSpPr>
          <p:nvPr/>
        </p:nvSpPr>
        <p:spPr bwMode="auto">
          <a:xfrm>
            <a:off x="673100" y="3441700"/>
            <a:ext cx="1460500" cy="398463"/>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CARD </a:t>
            </a:r>
            <a:r>
              <a:rPr lang="en-GB" sz="2000" dirty="0">
                <a:solidFill>
                  <a:srgbClr val="3333FF"/>
                </a:solidFill>
              </a:rPr>
              <a:t>)</a:t>
            </a:r>
          </a:p>
        </p:txBody>
      </p:sp>
      <p:sp>
        <p:nvSpPr>
          <p:cNvPr id="30726" name="Line 6"/>
          <p:cNvSpPr>
            <a:spLocks noChangeShapeType="1"/>
          </p:cNvSpPr>
          <p:nvPr/>
        </p:nvSpPr>
        <p:spPr bwMode="auto">
          <a:xfrm>
            <a:off x="1371600" y="2438400"/>
            <a:ext cx="1600200" cy="1588"/>
          </a:xfrm>
          <a:prstGeom prst="line">
            <a:avLst/>
          </a:prstGeom>
          <a:noFill/>
          <a:ln w="25560">
            <a:solidFill>
              <a:srgbClr val="A50021"/>
            </a:solidFill>
            <a:miter lim="800000"/>
            <a:headEnd/>
            <a:tailEnd type="triangle" w="med" len="med"/>
          </a:ln>
        </p:spPr>
        <p:txBody>
          <a:bodyPr/>
          <a:lstStyle/>
          <a:p>
            <a:endParaRPr lang="de-CH"/>
          </a:p>
        </p:txBody>
      </p:sp>
      <p:sp>
        <p:nvSpPr>
          <p:cNvPr id="30727" name="Text Box 7"/>
          <p:cNvSpPr txBox="1">
            <a:spLocks noChangeArrowheads="1"/>
          </p:cNvSpPr>
          <p:nvPr/>
        </p:nvSpPr>
        <p:spPr bwMode="auto">
          <a:xfrm>
            <a:off x="2133600" y="1981200"/>
            <a:ext cx="1219200" cy="398463"/>
          </a:xfrm>
          <a:prstGeom prst="rect">
            <a:avLst/>
          </a:prstGeom>
          <a:noFill/>
          <a:ln w="9525">
            <a:noFill/>
            <a:round/>
            <a:headEnd/>
            <a:tailEnd/>
          </a:ln>
        </p:spPr>
        <p:txBody>
          <a:bodyPr lIns="90000" tIns="46800" rIns="90000" bIns="46800">
            <a:spAutoFit/>
          </a:bodyPr>
          <a:lstStyle/>
          <a:p>
            <a:pP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E609E"/>
                </a:solidFill>
              </a:rPr>
              <a:t> </a:t>
            </a:r>
            <a:r>
              <a:rPr lang="en-GB" sz="2000" i="1" dirty="0">
                <a:solidFill>
                  <a:srgbClr val="3333FF"/>
                </a:solidFill>
              </a:rPr>
              <a:t>next</a:t>
            </a:r>
          </a:p>
        </p:txBody>
      </p:sp>
      <p:sp>
        <p:nvSpPr>
          <p:cNvPr id="13323" name="Rectangle 8"/>
          <p:cNvSpPr>
            <a:spLocks noChangeArrowheads="1"/>
          </p:cNvSpPr>
          <p:nvPr/>
        </p:nvSpPr>
        <p:spPr bwMode="auto">
          <a:xfrm>
            <a:off x="2971800" y="2286000"/>
            <a:ext cx="1447800" cy="1143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13324" name="Rectangle 9"/>
          <p:cNvSpPr>
            <a:spLocks noChangeArrowheads="1"/>
          </p:cNvSpPr>
          <p:nvPr/>
        </p:nvSpPr>
        <p:spPr bwMode="auto">
          <a:xfrm>
            <a:off x="2971800" y="2286000"/>
            <a:ext cx="1447800" cy="381000"/>
          </a:xfrm>
          <a:prstGeom prst="rect">
            <a:avLst/>
          </a:prstGeom>
          <a:solidFill>
            <a:srgbClr val="FFFFFF"/>
          </a:solidFill>
          <a:ln w="25560">
            <a:solidFill>
              <a:srgbClr val="000000"/>
            </a:solidFill>
            <a:miter lim="800000"/>
            <a:headEnd/>
            <a:tailEnd/>
          </a:ln>
        </p:spPr>
        <p:txBody>
          <a:bodyPr wrap="none" anchor="ctr"/>
          <a:lstStyle/>
          <a:p>
            <a:endParaRPr lang="de-CH"/>
          </a:p>
        </p:txBody>
      </p:sp>
      <p:sp>
        <p:nvSpPr>
          <p:cNvPr id="30731" name="Line 11"/>
          <p:cNvSpPr>
            <a:spLocks noChangeShapeType="1"/>
          </p:cNvSpPr>
          <p:nvPr/>
        </p:nvSpPr>
        <p:spPr bwMode="auto">
          <a:xfrm>
            <a:off x="3657600" y="2438400"/>
            <a:ext cx="1600200" cy="1588"/>
          </a:xfrm>
          <a:prstGeom prst="line">
            <a:avLst/>
          </a:prstGeom>
          <a:noFill/>
          <a:ln w="25560">
            <a:solidFill>
              <a:srgbClr val="A50021"/>
            </a:solidFill>
            <a:miter lim="800000"/>
            <a:headEnd/>
            <a:tailEnd type="triangle" w="med" len="med"/>
          </a:ln>
        </p:spPr>
        <p:txBody>
          <a:bodyPr/>
          <a:lstStyle/>
          <a:p>
            <a:endParaRPr lang="de-CH"/>
          </a:p>
        </p:txBody>
      </p:sp>
      <p:sp>
        <p:nvSpPr>
          <p:cNvPr id="30732" name="Text Box 12"/>
          <p:cNvSpPr txBox="1">
            <a:spLocks noChangeArrowheads="1"/>
          </p:cNvSpPr>
          <p:nvPr/>
        </p:nvSpPr>
        <p:spPr bwMode="auto">
          <a:xfrm>
            <a:off x="4419600" y="1981200"/>
            <a:ext cx="1219200" cy="398463"/>
          </a:xfrm>
          <a:prstGeom prst="rect">
            <a:avLst/>
          </a:prstGeom>
          <a:noFill/>
          <a:ln w="9525">
            <a:noFill/>
            <a:round/>
            <a:headEnd/>
            <a:tailEnd/>
          </a:ln>
        </p:spPr>
        <p:txBody>
          <a:bodyPr lIns="90000" tIns="46800" rIns="90000" bIns="46800">
            <a:spAutoFit/>
          </a:bodyPr>
          <a:lstStyle/>
          <a:p>
            <a:pP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 next</a:t>
            </a:r>
          </a:p>
        </p:txBody>
      </p:sp>
      <p:sp>
        <p:nvSpPr>
          <p:cNvPr id="13327" name="Rectangle 13"/>
          <p:cNvSpPr>
            <a:spLocks noChangeArrowheads="1"/>
          </p:cNvSpPr>
          <p:nvPr/>
        </p:nvSpPr>
        <p:spPr bwMode="auto">
          <a:xfrm>
            <a:off x="5257800" y="2286000"/>
            <a:ext cx="1447800" cy="11430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13328" name="Rectangle 14"/>
          <p:cNvSpPr>
            <a:spLocks noChangeArrowheads="1"/>
          </p:cNvSpPr>
          <p:nvPr/>
        </p:nvSpPr>
        <p:spPr bwMode="auto">
          <a:xfrm>
            <a:off x="5257800" y="2286000"/>
            <a:ext cx="1447800" cy="381000"/>
          </a:xfrm>
          <a:prstGeom prst="rect">
            <a:avLst/>
          </a:prstGeom>
          <a:solidFill>
            <a:srgbClr val="FFFFFF"/>
          </a:solidFill>
          <a:ln w="25560">
            <a:solidFill>
              <a:srgbClr val="000000"/>
            </a:solidFill>
            <a:miter lim="800000"/>
            <a:headEnd/>
            <a:tailEnd/>
          </a:ln>
        </p:spPr>
        <p:txBody>
          <a:bodyPr wrap="none" anchor="ctr"/>
          <a:lstStyle/>
          <a:p>
            <a:endParaRPr lang="de-CH"/>
          </a:p>
        </p:txBody>
      </p:sp>
      <p:sp>
        <p:nvSpPr>
          <p:cNvPr id="30736" name="Text Box 16"/>
          <p:cNvSpPr txBox="1">
            <a:spLocks noChangeArrowheads="1"/>
          </p:cNvSpPr>
          <p:nvPr/>
        </p:nvSpPr>
        <p:spPr bwMode="auto">
          <a:xfrm>
            <a:off x="6705600" y="1981200"/>
            <a:ext cx="1219200" cy="398463"/>
          </a:xfrm>
          <a:prstGeom prst="rect">
            <a:avLst/>
          </a:prstGeom>
          <a:noFill/>
          <a:ln w="9525">
            <a:noFill/>
            <a:round/>
            <a:headEnd/>
            <a:tailEnd/>
          </a:ln>
        </p:spPr>
        <p:txBody>
          <a:bodyPr lIns="90000" tIns="46800" rIns="90000" bIns="46800">
            <a:spAutoFit/>
          </a:bodyPr>
          <a:lstStyle/>
          <a:p>
            <a:pP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 next</a:t>
            </a:r>
          </a:p>
        </p:txBody>
      </p:sp>
      <p:sp>
        <p:nvSpPr>
          <p:cNvPr id="30737" name="Line 17"/>
          <p:cNvSpPr>
            <a:spLocks noChangeShapeType="1"/>
          </p:cNvSpPr>
          <p:nvPr/>
        </p:nvSpPr>
        <p:spPr bwMode="auto">
          <a:xfrm>
            <a:off x="6019800" y="2438400"/>
            <a:ext cx="1828800" cy="1588"/>
          </a:xfrm>
          <a:prstGeom prst="line">
            <a:avLst/>
          </a:prstGeom>
          <a:noFill/>
          <a:ln w="25560">
            <a:solidFill>
              <a:srgbClr val="A50021"/>
            </a:solidFill>
            <a:miter lim="800000"/>
            <a:headEnd/>
            <a:tailEnd/>
          </a:ln>
        </p:spPr>
        <p:txBody>
          <a:bodyPr/>
          <a:lstStyle/>
          <a:p>
            <a:endParaRPr lang="de-CH"/>
          </a:p>
        </p:txBody>
      </p:sp>
      <p:sp>
        <p:nvSpPr>
          <p:cNvPr id="30738" name="Line 18"/>
          <p:cNvSpPr>
            <a:spLocks noChangeShapeType="1"/>
          </p:cNvSpPr>
          <p:nvPr/>
        </p:nvSpPr>
        <p:spPr bwMode="auto">
          <a:xfrm flipV="1">
            <a:off x="7620000" y="2208213"/>
            <a:ext cx="457200" cy="460375"/>
          </a:xfrm>
          <a:prstGeom prst="line">
            <a:avLst/>
          </a:prstGeom>
          <a:noFill/>
          <a:ln w="92160">
            <a:solidFill>
              <a:srgbClr val="A50021"/>
            </a:solidFill>
            <a:prstDash val="sysDot"/>
            <a:miter lim="800000"/>
            <a:headEnd/>
            <a:tailEnd/>
          </a:ln>
        </p:spPr>
        <p:txBody>
          <a:bodyPr/>
          <a:lstStyle/>
          <a:p>
            <a:endParaRPr lang="de-CH"/>
          </a:p>
        </p:txBody>
      </p:sp>
      <p:sp>
        <p:nvSpPr>
          <p:cNvPr id="13332" name="Text Box 5"/>
          <p:cNvSpPr txBox="1">
            <a:spLocks noChangeArrowheads="1"/>
          </p:cNvSpPr>
          <p:nvPr/>
        </p:nvSpPr>
        <p:spPr bwMode="auto">
          <a:xfrm>
            <a:off x="2971800" y="3429000"/>
            <a:ext cx="1460500" cy="398463"/>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CARD </a:t>
            </a:r>
            <a:r>
              <a:rPr lang="en-GB" sz="2000" dirty="0">
                <a:solidFill>
                  <a:srgbClr val="3333FF"/>
                </a:solidFill>
              </a:rPr>
              <a:t>)</a:t>
            </a:r>
          </a:p>
        </p:txBody>
      </p:sp>
      <p:sp>
        <p:nvSpPr>
          <p:cNvPr id="13333" name="Text Box 5"/>
          <p:cNvSpPr txBox="1">
            <a:spLocks noChangeArrowheads="1"/>
          </p:cNvSpPr>
          <p:nvPr/>
        </p:nvSpPr>
        <p:spPr bwMode="auto">
          <a:xfrm>
            <a:off x="5257800" y="3441700"/>
            <a:ext cx="1460500" cy="398463"/>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CARD</a:t>
            </a:r>
            <a:r>
              <a:rPr lang="en-GB" sz="2000" dirty="0" smtClean="0">
                <a:solidFill>
                  <a:srgbClr val="3333FF"/>
                </a:solidFill>
              </a:rPr>
              <a:t>)</a:t>
            </a:r>
            <a:endParaRPr lang="en-GB" sz="2000" dirty="0">
              <a:solidFill>
                <a:srgbClr val="3333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307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30732"/>
                                        </p:tgtEl>
                                        <p:attrNameLst>
                                          <p:attrName>style.visibility</p:attrName>
                                        </p:attrNameLst>
                                      </p:cBhvr>
                                      <p:to>
                                        <p:strVal val="visible"/>
                                      </p:to>
                                    </p:set>
                                  </p:childTnLst>
                                </p:cTn>
                              </p:par>
                              <p:par>
                                <p:cTn id="13" presetID="1" presetClass="entr" fill="hold" grpId="0" nodeType="withEffect">
                                  <p:stCondLst>
                                    <p:cond delay="0"/>
                                  </p:stCondLst>
                                  <p:childTnLst>
                                    <p:set>
                                      <p:cBhvr>
                                        <p:cTn id="14" dur="1" fill="hold">
                                          <p:stCondLst>
                                            <p:cond delay="0"/>
                                          </p:stCondLst>
                                        </p:cTn>
                                        <p:tgtEl>
                                          <p:spTgt spid="307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5" presetClass="entr" fill="hold" nodeType="clickEffect">
                                  <p:stCondLst>
                                    <p:cond delay="0"/>
                                  </p:stCondLst>
                                  <p:childTnLst>
                                    <p:set>
                                      <p:cBhvr>
                                        <p:cTn id="18" dur="1" fill="hold">
                                          <p:stCondLst>
                                            <p:cond delay="0"/>
                                          </p:stCondLst>
                                        </p:cTn>
                                        <p:tgtEl>
                                          <p:spTgt spid="30736"/>
                                        </p:tgtEl>
                                        <p:attrNameLst>
                                          <p:attrName>style.visibility</p:attrName>
                                        </p:attrNameLst>
                                      </p:cBhvr>
                                      <p:to>
                                        <p:strVal val="visible"/>
                                      </p:to>
                                    </p:set>
                                    <p:anim calcmode="lin" valueType="num">
                                      <p:cBhvr>
                                        <p:cTn id="19" dur="1000" fill="hold"/>
                                        <p:tgtEl>
                                          <p:spTgt spid="30736"/>
                                        </p:tgtEl>
                                        <p:attrNameLst>
                                          <p:attrName>ppt_w</p:attrName>
                                        </p:attrNameLst>
                                      </p:cBhvr>
                                      <p:tavLst>
                                        <p:tav tm="100000">
                                          <p:val>
                                            <p:strVal val="#ppt_w*0.70"/>
                                          </p:val>
                                        </p:tav>
                                        <p:tav tm="100000">
                                          <p:val>
                                            <p:strVal val="#ppt_w"/>
                                          </p:val>
                                        </p:tav>
                                      </p:tavLst>
                                    </p:anim>
                                    <p:anim calcmode="lin" valueType="num">
                                      <p:cBhvr>
                                        <p:cTn id="20" dur="1000" fill="hold"/>
                                        <p:tgtEl>
                                          <p:spTgt spid="30736"/>
                                        </p:tgtEl>
                                        <p:attrNameLst>
                                          <p:attrName>ppt_h</p:attrName>
                                        </p:attrNameLst>
                                      </p:cBhvr>
                                      <p:tavLst>
                                        <p:tav tm="100000">
                                          <p:val>
                                            <p:strVal val="#ppt_h"/>
                                          </p:val>
                                        </p:tav>
                                        <p:tav tm="100000">
                                          <p:val>
                                            <p:strVal val="#ppt_h"/>
                                          </p:val>
                                        </p:tav>
                                      </p:tavLst>
                                    </p:anim>
                                    <p:animEffect transition="in" filter="fade">
                                      <p:cBhvr>
                                        <p:cTn id="21" dur="1000"/>
                                        <p:tgtEl>
                                          <p:spTgt spid="30736"/>
                                        </p:tgtEl>
                                      </p:cBhvr>
                                    </p:animEffect>
                                  </p:childTnLst>
                                </p:cTn>
                              </p:par>
                              <p:par>
                                <p:cTn id="22" presetID="55" presetClass="entr" fill="hold" grpId="0" nodeType="withEffect">
                                  <p:stCondLst>
                                    <p:cond delay="0"/>
                                  </p:stCondLst>
                                  <p:childTnLst>
                                    <p:set>
                                      <p:cBhvr>
                                        <p:cTn id="23" dur="1" fill="hold">
                                          <p:stCondLst>
                                            <p:cond delay="0"/>
                                          </p:stCondLst>
                                        </p:cTn>
                                        <p:tgtEl>
                                          <p:spTgt spid="30737"/>
                                        </p:tgtEl>
                                        <p:attrNameLst>
                                          <p:attrName>style.visibility</p:attrName>
                                        </p:attrNameLst>
                                      </p:cBhvr>
                                      <p:to>
                                        <p:strVal val="visible"/>
                                      </p:to>
                                    </p:set>
                                    <p:anim calcmode="lin" valueType="num">
                                      <p:cBhvr>
                                        <p:cTn id="24" dur="1000" fill="hold"/>
                                        <p:tgtEl>
                                          <p:spTgt spid="30737"/>
                                        </p:tgtEl>
                                        <p:attrNameLst>
                                          <p:attrName>ppt_w</p:attrName>
                                        </p:attrNameLst>
                                      </p:cBhvr>
                                      <p:tavLst>
                                        <p:tav tm="100000">
                                          <p:val>
                                            <p:strVal val="#ppt_w*0.70"/>
                                          </p:val>
                                        </p:tav>
                                        <p:tav tm="100000">
                                          <p:val>
                                            <p:strVal val="#ppt_w"/>
                                          </p:val>
                                        </p:tav>
                                      </p:tavLst>
                                    </p:anim>
                                    <p:anim calcmode="lin" valueType="num">
                                      <p:cBhvr>
                                        <p:cTn id="25" dur="1000" fill="hold"/>
                                        <p:tgtEl>
                                          <p:spTgt spid="30737"/>
                                        </p:tgtEl>
                                        <p:attrNameLst>
                                          <p:attrName>ppt_h</p:attrName>
                                        </p:attrNameLst>
                                      </p:cBhvr>
                                      <p:tavLst>
                                        <p:tav tm="100000">
                                          <p:val>
                                            <p:strVal val="#ppt_h"/>
                                          </p:val>
                                        </p:tav>
                                        <p:tav tm="100000">
                                          <p:val>
                                            <p:strVal val="#ppt_h"/>
                                          </p:val>
                                        </p:tav>
                                      </p:tavLst>
                                    </p:anim>
                                    <p:animEffect transition="in" filter="fade">
                                      <p:cBhvr>
                                        <p:cTn id="26" dur="1000"/>
                                        <p:tgtEl>
                                          <p:spTgt spid="30737"/>
                                        </p:tgtEl>
                                      </p:cBhvr>
                                    </p:animEffect>
                                  </p:childTnLst>
                                </p:cTn>
                              </p:par>
                              <p:par>
                                <p:cTn id="27" presetID="55" presetClass="entr" fill="hold" grpId="0" nodeType="withEffect">
                                  <p:stCondLst>
                                    <p:cond delay="0"/>
                                  </p:stCondLst>
                                  <p:childTnLst>
                                    <p:set>
                                      <p:cBhvr>
                                        <p:cTn id="28" dur="1" fill="hold">
                                          <p:stCondLst>
                                            <p:cond delay="0"/>
                                          </p:stCondLst>
                                        </p:cTn>
                                        <p:tgtEl>
                                          <p:spTgt spid="30738"/>
                                        </p:tgtEl>
                                        <p:attrNameLst>
                                          <p:attrName>style.visibility</p:attrName>
                                        </p:attrNameLst>
                                      </p:cBhvr>
                                      <p:to>
                                        <p:strVal val="visible"/>
                                      </p:to>
                                    </p:set>
                                    <p:anim calcmode="lin" valueType="num">
                                      <p:cBhvr>
                                        <p:cTn id="29" dur="1000" fill="hold"/>
                                        <p:tgtEl>
                                          <p:spTgt spid="30738"/>
                                        </p:tgtEl>
                                        <p:attrNameLst>
                                          <p:attrName>ppt_w</p:attrName>
                                        </p:attrNameLst>
                                      </p:cBhvr>
                                      <p:tavLst>
                                        <p:tav tm="100000">
                                          <p:val>
                                            <p:strVal val="#ppt_w*0.70"/>
                                          </p:val>
                                        </p:tav>
                                        <p:tav tm="100000">
                                          <p:val>
                                            <p:strVal val="#ppt_w"/>
                                          </p:val>
                                        </p:tav>
                                      </p:tavLst>
                                    </p:anim>
                                    <p:anim calcmode="lin" valueType="num">
                                      <p:cBhvr>
                                        <p:cTn id="30" dur="1000" fill="hold"/>
                                        <p:tgtEl>
                                          <p:spTgt spid="30738"/>
                                        </p:tgtEl>
                                        <p:attrNameLst>
                                          <p:attrName>ppt_h</p:attrName>
                                        </p:attrNameLst>
                                      </p:cBhvr>
                                      <p:tavLst>
                                        <p:tav tm="100000">
                                          <p:val>
                                            <p:strVal val="#ppt_h"/>
                                          </p:val>
                                        </p:tav>
                                        <p:tav tm="100000">
                                          <p:val>
                                            <p:strVal val="#ppt_h"/>
                                          </p:val>
                                        </p:tav>
                                      </p:tavLst>
                                    </p:anim>
                                    <p:animEffect transition="in" filter="fade">
                                      <p:cBhvr>
                                        <p:cTn id="31" dur="1000"/>
                                        <p:tgtEl>
                                          <p:spTgt spid="30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nimBg="1"/>
      <p:bldP spid="30731" grpId="0" animBg="1"/>
      <p:bldP spid="30737" grpId="0" animBg="1"/>
      <p:bldP spid="3073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Creation procedures</a:t>
            </a:r>
            <a:endParaRPr lang="de-CH"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dirty="0" smtClean="0"/>
          </a:p>
          <a:p>
            <a:pPr>
              <a:defRPr/>
            </a:pPr>
            <a:endParaRPr lang="en-US" dirty="0"/>
          </a:p>
        </p:txBody>
      </p:sp>
      <p:sp>
        <p:nvSpPr>
          <p:cNvPr id="15365" name="Text Box 3"/>
          <p:cNvSpPr>
            <a:spLocks noGrp="1" noChangeArrowheads="1"/>
          </p:cNvSpPr>
          <p:nvPr>
            <p:ph idx="1"/>
          </p:nvPr>
        </p:nvSpPr>
        <p:spPr>
          <a:xfrm>
            <a:off x="454358" y="759865"/>
            <a:ext cx="8424862" cy="1738312"/>
          </a:xfrm>
        </p:spPr>
        <p:txBody>
          <a:bodyPr lIns="90000" tIns="46800" rIns="90000" bIns="46800">
            <a:spAutoFit/>
          </a:bodyPr>
          <a:lstStyle/>
          <a:p>
            <a:pPr marL="174625" indent="-174625">
              <a:spcBef>
                <a:spcPts val="1250"/>
              </a:spcBef>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smtClean="0">
                <a:solidFill>
                  <a:srgbClr val="000000"/>
                </a:solidFill>
              </a:rPr>
              <a:t> Instruction </a:t>
            </a:r>
            <a:r>
              <a:rPr lang="en-GB" b="1" dirty="0" smtClean="0">
                <a:solidFill>
                  <a:srgbClr val="003399"/>
                </a:solidFill>
              </a:rPr>
              <a:t>create</a:t>
            </a:r>
            <a:r>
              <a:rPr lang="en-GB" dirty="0" smtClean="0"/>
              <a:t> </a:t>
            </a:r>
            <a:r>
              <a:rPr lang="en-GB" i="1" dirty="0" smtClean="0"/>
              <a:t>x</a:t>
            </a:r>
            <a:r>
              <a:rPr lang="en-GB" dirty="0" smtClean="0"/>
              <a:t> </a:t>
            </a:r>
            <a:r>
              <a:rPr lang="en-GB" dirty="0" smtClean="0">
                <a:solidFill>
                  <a:srgbClr val="000000"/>
                </a:solidFill>
              </a:rPr>
              <a:t>will initialize all the fields of the new object attached to</a:t>
            </a:r>
            <a:r>
              <a:rPr lang="en-GB" dirty="0" smtClean="0"/>
              <a:t> </a:t>
            </a:r>
            <a:r>
              <a:rPr lang="en-GB" i="1" dirty="0" smtClean="0"/>
              <a:t>x</a:t>
            </a:r>
            <a:r>
              <a:rPr lang="en-GB" dirty="0" smtClean="0"/>
              <a:t> </a:t>
            </a:r>
            <a:r>
              <a:rPr lang="en-GB" dirty="0" smtClean="0">
                <a:solidFill>
                  <a:srgbClr val="000000"/>
                </a:solidFill>
              </a:rPr>
              <a:t>with default values</a:t>
            </a:r>
          </a:p>
          <a:p>
            <a:pPr marL="174625" indent="-174625">
              <a:spcBef>
                <a:spcPts val="1250"/>
              </a:spcBef>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smtClean="0">
                <a:solidFill>
                  <a:srgbClr val="000000"/>
                </a:solidFill>
              </a:rPr>
              <a:t> What if we want some specific initialization? E.g., to make object consistent with its class invariant?</a:t>
            </a:r>
          </a:p>
        </p:txBody>
      </p:sp>
      <p:sp>
        <p:nvSpPr>
          <p:cNvPr id="7" name="Rectangle 6"/>
          <p:cNvSpPr/>
          <p:nvPr/>
        </p:nvSpPr>
        <p:spPr>
          <a:xfrm>
            <a:off x="508000" y="3229271"/>
            <a:ext cx="4279900" cy="1549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defRPr/>
            </a:pPr>
            <a:r>
              <a:rPr lang="en-US" sz="2000" b="1" dirty="0" smtClean="0">
                <a:solidFill>
                  <a:srgbClr val="333399"/>
                </a:solidFill>
                <a:latin typeface="Comic Sans MS" pitchFamily="66" charset="0"/>
                <a:cs typeface="Arial" pitchFamily="34" charset="0"/>
              </a:rPr>
              <a:t>Class </a:t>
            </a:r>
            <a:r>
              <a:rPr lang="en-US" sz="2000" i="1" dirty="0" smtClean="0">
                <a:solidFill>
                  <a:srgbClr val="3333FF"/>
                </a:solidFill>
                <a:latin typeface="Comic Sans MS" pitchFamily="66" charset="0"/>
                <a:cs typeface="Arial" pitchFamily="34" charset="0"/>
              </a:rPr>
              <a:t>CUSTOMER</a:t>
            </a:r>
            <a:endParaRPr lang="en-US" sz="2000" i="1" dirty="0">
              <a:solidFill>
                <a:srgbClr val="3333FF"/>
              </a:solidFill>
              <a:latin typeface="Comic Sans MS" pitchFamily="66" charset="0"/>
              <a:cs typeface="Arial" pitchFamily="34" charset="0"/>
            </a:endParaRPr>
          </a:p>
          <a:p>
            <a:pPr>
              <a:spcBef>
                <a:spcPts val="0"/>
              </a:spcBef>
              <a:defRPr/>
            </a:pPr>
            <a:r>
              <a:rPr lang="en-US" sz="2000" dirty="0">
                <a:solidFill>
                  <a:schemeClr val="tx1"/>
                </a:solidFill>
                <a:latin typeface="Comic Sans MS" pitchFamily="66" charset="0"/>
                <a:cs typeface="Arial" pitchFamily="34" charset="0"/>
              </a:rPr>
              <a:t>…</a:t>
            </a:r>
          </a:p>
          <a:p>
            <a:pPr>
              <a:spcBef>
                <a:spcPts val="0"/>
              </a:spcBef>
              <a:defRPr/>
            </a:pPr>
            <a:r>
              <a:rPr lang="en-US" sz="2000" dirty="0">
                <a:solidFill>
                  <a:schemeClr val="tx1"/>
                </a:solidFill>
                <a:latin typeface="Comic Sans MS" pitchFamily="66" charset="0"/>
                <a:cs typeface="Arial" pitchFamily="34" charset="0"/>
              </a:rPr>
              <a:t>	</a:t>
            </a:r>
            <a:r>
              <a:rPr lang="en-US" sz="2000" i="1" dirty="0" smtClean="0">
                <a:solidFill>
                  <a:srgbClr val="3333FF"/>
                </a:solidFill>
                <a:latin typeface="Comic Sans MS" pitchFamily="66" charset="0"/>
                <a:cs typeface="Arial" pitchFamily="34" charset="0"/>
              </a:rPr>
              <a:t>id</a:t>
            </a:r>
            <a:r>
              <a:rPr lang="en-US" sz="2000" dirty="0" smtClean="0">
                <a:solidFill>
                  <a:srgbClr val="3333FF"/>
                </a:solidFill>
                <a:latin typeface="Comic Sans MS" pitchFamily="66" charset="0"/>
                <a:cs typeface="Arial" pitchFamily="34" charset="0"/>
              </a:rPr>
              <a:t>: </a:t>
            </a:r>
            <a:r>
              <a:rPr lang="en-US" sz="2000" i="1" dirty="0" smtClean="0">
                <a:solidFill>
                  <a:srgbClr val="3333FF"/>
                </a:solidFill>
                <a:latin typeface="Comic Sans MS" pitchFamily="66" charset="0"/>
                <a:cs typeface="Arial" pitchFamily="34" charset="0"/>
              </a:rPr>
              <a:t>STRING</a:t>
            </a:r>
            <a:endParaRPr lang="en-US" sz="2000" i="1" dirty="0">
              <a:solidFill>
                <a:srgbClr val="3333FF"/>
              </a:solidFill>
              <a:latin typeface="Comic Sans MS" pitchFamily="66" charset="0"/>
              <a:cs typeface="Arial" pitchFamily="34" charset="0"/>
            </a:endParaRPr>
          </a:p>
          <a:p>
            <a:pPr>
              <a:spcBef>
                <a:spcPts val="0"/>
              </a:spcBef>
              <a:defRPr/>
            </a:pPr>
            <a:r>
              <a:rPr lang="en-US" sz="2000" b="1" dirty="0">
                <a:solidFill>
                  <a:srgbClr val="333399"/>
                </a:solidFill>
                <a:latin typeface="Comic Sans MS" pitchFamily="66" charset="0"/>
                <a:cs typeface="Arial" pitchFamily="34" charset="0"/>
              </a:rPr>
              <a:t>invariant</a:t>
            </a:r>
          </a:p>
          <a:p>
            <a:pPr>
              <a:spcBef>
                <a:spcPts val="0"/>
              </a:spcBef>
              <a:defRPr/>
            </a:pPr>
            <a:r>
              <a:rPr lang="en-US" sz="2000" dirty="0">
                <a:solidFill>
                  <a:schemeClr val="tx1"/>
                </a:solidFill>
                <a:latin typeface="Comic Sans MS" pitchFamily="66" charset="0"/>
                <a:cs typeface="Arial" pitchFamily="34" charset="0"/>
              </a:rPr>
              <a:t>	</a:t>
            </a:r>
            <a:r>
              <a:rPr lang="en-GB" sz="2000" i="1" dirty="0">
                <a:solidFill>
                  <a:srgbClr val="003399"/>
                </a:solidFill>
                <a:latin typeface="Comic Sans MS" pitchFamily="66" charset="0"/>
              </a:rPr>
              <a:t> </a:t>
            </a:r>
            <a:r>
              <a:rPr lang="en-GB" sz="2000" i="1" dirty="0" smtClean="0">
                <a:solidFill>
                  <a:srgbClr val="3333FF"/>
                </a:solidFill>
                <a:latin typeface="Comic Sans MS" pitchFamily="66" charset="0"/>
                <a:cs typeface="Arial" pitchFamily="34" charset="0"/>
              </a:rPr>
              <a:t>id </a:t>
            </a:r>
            <a:r>
              <a:rPr lang="en-GB" sz="2000" dirty="0">
                <a:solidFill>
                  <a:srgbClr val="3333FF"/>
                </a:solidFill>
                <a:latin typeface="Comic Sans MS" pitchFamily="66" charset="0"/>
                <a:cs typeface="Arial" pitchFamily="34" charset="0"/>
              </a:rPr>
              <a:t>/=</a:t>
            </a:r>
            <a:r>
              <a:rPr lang="en-GB" sz="2000" b="1" i="1" dirty="0">
                <a:solidFill>
                  <a:srgbClr val="333399"/>
                </a:solidFill>
                <a:latin typeface="Comic Sans MS" pitchFamily="66" charset="0"/>
                <a:cs typeface="Arial" pitchFamily="34" charset="0"/>
              </a:rPr>
              <a:t> </a:t>
            </a:r>
            <a:r>
              <a:rPr lang="en-GB" sz="2000" b="1" dirty="0">
                <a:solidFill>
                  <a:srgbClr val="333399"/>
                </a:solidFill>
                <a:latin typeface="Comic Sans MS" pitchFamily="66" charset="0"/>
                <a:cs typeface="Arial" pitchFamily="34" charset="0"/>
              </a:rPr>
              <a:t>Void</a:t>
            </a:r>
            <a:endParaRPr lang="en-US" sz="2000" b="1" i="1" dirty="0">
              <a:solidFill>
                <a:srgbClr val="333399"/>
              </a:solidFill>
              <a:latin typeface="Comic Sans MS" pitchFamily="66" charset="0"/>
              <a:cs typeface="Arial" pitchFamily="34" charset="0"/>
            </a:endParaRPr>
          </a:p>
        </p:txBody>
      </p:sp>
      <p:sp>
        <p:nvSpPr>
          <p:cNvPr id="9" name="Rectangle 8"/>
          <p:cNvSpPr/>
          <p:nvPr/>
        </p:nvSpPr>
        <p:spPr>
          <a:xfrm>
            <a:off x="6300788" y="3318171"/>
            <a:ext cx="1676400" cy="461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10" name="Rectangle 9"/>
          <p:cNvSpPr/>
          <p:nvPr/>
        </p:nvSpPr>
        <p:spPr>
          <a:xfrm>
            <a:off x="6300788" y="3780134"/>
            <a:ext cx="1674812"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dirty="0">
              <a:solidFill>
                <a:schemeClr val="tx1"/>
              </a:solidFill>
            </a:endParaRPr>
          </a:p>
        </p:txBody>
      </p:sp>
      <p:sp>
        <p:nvSpPr>
          <p:cNvPr id="15369" name="Rectangle 6"/>
          <p:cNvSpPr>
            <a:spLocks noChangeArrowheads="1"/>
          </p:cNvSpPr>
          <p:nvPr/>
        </p:nvSpPr>
        <p:spPr bwMode="auto">
          <a:xfrm>
            <a:off x="6299200" y="3330871"/>
            <a:ext cx="1676400" cy="1371600"/>
          </a:xfrm>
          <a:prstGeom prst="rect">
            <a:avLst/>
          </a:prstGeom>
          <a:noFill/>
          <a:ln w="25560">
            <a:solidFill>
              <a:srgbClr val="000000"/>
            </a:solidFill>
            <a:miter lim="800000"/>
            <a:headEnd/>
            <a:tailEnd/>
          </a:ln>
        </p:spPr>
        <p:txBody>
          <a:bodyPr wrap="none" anchor="ctr"/>
          <a:lstStyle/>
          <a:p>
            <a:endParaRPr lang="de-CH"/>
          </a:p>
        </p:txBody>
      </p:sp>
      <p:sp>
        <p:nvSpPr>
          <p:cNvPr id="15370" name="TextBox 10"/>
          <p:cNvSpPr txBox="1">
            <a:spLocks noChangeArrowheads="1"/>
          </p:cNvSpPr>
          <p:nvPr/>
        </p:nvSpPr>
        <p:spPr bwMode="auto">
          <a:xfrm>
            <a:off x="5153892" y="3813471"/>
            <a:ext cx="1128280" cy="400110"/>
          </a:xfrm>
          <a:prstGeom prst="rect">
            <a:avLst/>
          </a:prstGeom>
          <a:noFill/>
          <a:ln w="9525">
            <a:noFill/>
            <a:miter lim="800000"/>
            <a:headEnd/>
            <a:tailEnd/>
          </a:ln>
        </p:spPr>
        <p:txBody>
          <a:bodyPr wrap="square">
            <a:spAutoFit/>
          </a:bodyPr>
          <a:lstStyle/>
          <a:p>
            <a:pPr algn="r"/>
            <a:r>
              <a:rPr lang="en-US" sz="2000" i="1" dirty="0" smtClean="0">
                <a:solidFill>
                  <a:srgbClr val="3333FF"/>
                </a:solidFill>
              </a:rPr>
              <a:t>id</a:t>
            </a:r>
            <a:endParaRPr lang="de-CH" sz="2000" i="1" dirty="0">
              <a:solidFill>
                <a:srgbClr val="3333FF"/>
              </a:solidFill>
            </a:endParaRPr>
          </a:p>
        </p:txBody>
      </p:sp>
      <p:sp>
        <p:nvSpPr>
          <p:cNvPr id="15" name="Text Box 3"/>
          <p:cNvSpPr txBox="1">
            <a:spLocks noChangeArrowheads="1"/>
          </p:cNvSpPr>
          <p:nvPr/>
        </p:nvSpPr>
        <p:spPr bwMode="auto">
          <a:xfrm>
            <a:off x="455613" y="5113054"/>
            <a:ext cx="8424862" cy="1000125"/>
          </a:xfrm>
          <a:prstGeom prst="rect">
            <a:avLst/>
          </a:prstGeom>
          <a:noFill/>
          <a:ln w="9525">
            <a:noFill/>
            <a:round/>
            <a:headEnd/>
            <a:tailEnd/>
          </a:ln>
        </p:spPr>
        <p:txBody>
          <a:bodyPr lIns="90000" tIns="46800" rIns="90000" bIns="46800">
            <a:spAutoFit/>
          </a:bodyPr>
          <a:lstStyle/>
          <a:p>
            <a:pPr marL="174625" indent="-174625">
              <a:spcBef>
                <a:spcPts val="1250"/>
              </a:spcBef>
              <a:buClr>
                <a:srgbClr val="8B0000"/>
              </a:buClr>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defRPr/>
            </a:pPr>
            <a:r>
              <a:rPr lang="en-GB" kern="0" dirty="0">
                <a:solidFill>
                  <a:srgbClr val="000000"/>
                </a:solidFill>
              </a:rPr>
              <a:t> </a:t>
            </a:r>
            <a:r>
              <a:rPr lang="en-GB" dirty="0">
                <a:solidFill>
                  <a:srgbClr val="000000"/>
                </a:solidFill>
              </a:rPr>
              <a:t> Use creation procedure:</a:t>
            </a:r>
          </a:p>
          <a:p>
            <a:pPr marL="174625" indent="-174625" algn="ctr">
              <a:spcBef>
                <a:spcPts val="1250"/>
              </a:spcBef>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defRPr/>
            </a:pPr>
            <a:r>
              <a:rPr lang="en-GB" b="1" dirty="0">
                <a:solidFill>
                  <a:srgbClr val="333399"/>
                </a:solidFill>
              </a:rPr>
              <a:t>c</a:t>
            </a:r>
            <a:r>
              <a:rPr lang="en-GB" b="1" dirty="0" smtClean="0">
                <a:solidFill>
                  <a:srgbClr val="333399"/>
                </a:solidFill>
              </a:rPr>
              <a:t>reate</a:t>
            </a:r>
            <a:r>
              <a:rPr lang="en-GB" dirty="0" smtClean="0">
                <a:solidFill>
                  <a:srgbClr val="000000"/>
                </a:solidFill>
              </a:rPr>
              <a:t> </a:t>
            </a:r>
            <a:r>
              <a:rPr lang="en-GB" i="1" dirty="0" err="1" smtClean="0">
                <a:solidFill>
                  <a:srgbClr val="3333FF"/>
                </a:solidFill>
              </a:rPr>
              <a:t>a_customer</a:t>
            </a:r>
            <a:r>
              <a:rPr lang="en-GB" dirty="0" err="1" smtClean="0">
                <a:solidFill>
                  <a:srgbClr val="3333FF"/>
                </a:solidFill>
              </a:rPr>
              <a:t>.</a:t>
            </a:r>
            <a:r>
              <a:rPr lang="en-GB" i="1" dirty="0" err="1" smtClean="0">
                <a:solidFill>
                  <a:srgbClr val="3333FF"/>
                </a:solidFill>
              </a:rPr>
              <a:t>set_id</a:t>
            </a:r>
            <a:r>
              <a:rPr lang="en-GB" i="1" dirty="0" smtClean="0">
                <a:solidFill>
                  <a:srgbClr val="3333FF"/>
                </a:solidFill>
              </a:rPr>
              <a:t> </a:t>
            </a:r>
            <a:r>
              <a:rPr lang="en-GB" dirty="0" smtClean="0">
                <a:solidFill>
                  <a:srgbClr val="3333FF"/>
                </a:solidFill>
              </a:rPr>
              <a:t>(“13400002”)</a:t>
            </a:r>
            <a:r>
              <a:rPr lang="en-GB" i="1" dirty="0" smtClean="0">
                <a:solidFill>
                  <a:srgbClr val="3333FF"/>
                </a:solidFill>
              </a:rPr>
              <a:t> </a:t>
            </a:r>
            <a:endParaRPr lang="en-GB" i="1" dirty="0">
              <a:solidFill>
                <a:srgbClr val="3333FF"/>
              </a:solidFill>
            </a:endParaRPr>
          </a:p>
        </p:txBody>
      </p:sp>
      <p:cxnSp>
        <p:nvCxnSpPr>
          <p:cNvPr id="18" name="Straight Connector 17"/>
          <p:cNvCxnSpPr/>
          <p:nvPr/>
        </p:nvCxnSpPr>
        <p:spPr>
          <a:xfrm>
            <a:off x="7378700" y="4016671"/>
            <a:ext cx="1143000" cy="1588"/>
          </a:xfrm>
          <a:prstGeom prst="line">
            <a:avLst/>
          </a:prstGeom>
          <a:ln w="25400">
            <a:solidFill>
              <a:srgbClr val="990000"/>
            </a:solidFill>
          </a:ln>
        </p:spPr>
        <p:style>
          <a:lnRef idx="1">
            <a:schemeClr val="accent1"/>
          </a:lnRef>
          <a:fillRef idx="0">
            <a:schemeClr val="accent1"/>
          </a:fillRef>
          <a:effectRef idx="0">
            <a:schemeClr val="accent1"/>
          </a:effectRef>
          <a:fontRef idx="minor">
            <a:schemeClr val="tx1"/>
          </a:fontRef>
        </p:style>
      </p:cxnSp>
      <p:sp>
        <p:nvSpPr>
          <p:cNvPr id="15373" name="Line 9"/>
          <p:cNvSpPr>
            <a:spLocks noChangeShapeType="1"/>
          </p:cNvSpPr>
          <p:nvPr/>
        </p:nvSpPr>
        <p:spPr bwMode="auto">
          <a:xfrm flipV="1">
            <a:off x="8382000" y="3862684"/>
            <a:ext cx="330200" cy="331787"/>
          </a:xfrm>
          <a:prstGeom prst="line">
            <a:avLst/>
          </a:prstGeom>
          <a:noFill/>
          <a:ln w="92160">
            <a:solidFill>
              <a:srgbClr val="A50021"/>
            </a:solidFill>
            <a:prstDash val="sysDot"/>
            <a:miter lim="800000"/>
            <a:headEnd/>
            <a:tailEnd/>
          </a:ln>
        </p:spPr>
        <p:txBody>
          <a:bodyPr/>
          <a:lstStyle/>
          <a:p>
            <a:endParaRPr lang="de-CH"/>
          </a:p>
        </p:txBody>
      </p:sp>
      <p:sp>
        <p:nvSpPr>
          <p:cNvPr id="14" name="Rounded Rectangle 13"/>
          <p:cNvSpPr/>
          <p:nvPr/>
        </p:nvSpPr>
        <p:spPr>
          <a:xfrm rot="2374280">
            <a:off x="5981700" y="3661071"/>
            <a:ext cx="2349500"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00"/>
                </a:solidFill>
              </a:rPr>
              <a:t>Incorrect!</a:t>
            </a:r>
            <a:endParaRPr lang="de-CH" dirty="0">
              <a:solidFill>
                <a:srgbClr val="FFFF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bwMode="auto">
          <a:xfrm>
            <a:off x="423432" y="2909455"/>
            <a:ext cx="6247048" cy="1648689"/>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2" name="Rounded Rectangle 11"/>
          <p:cNvSpPr/>
          <p:nvPr/>
        </p:nvSpPr>
        <p:spPr bwMode="auto">
          <a:xfrm>
            <a:off x="409576" y="1004456"/>
            <a:ext cx="2617642" cy="568034"/>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4" name="Rounded Rectangle 13"/>
          <p:cNvSpPr/>
          <p:nvPr/>
        </p:nvSpPr>
        <p:spPr bwMode="auto">
          <a:xfrm>
            <a:off x="334919" y="4892353"/>
            <a:ext cx="4894969" cy="553687"/>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9"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16391" name="Rectangle 5"/>
          <p:cNvSpPr>
            <a:spLocks noGrp="1" noChangeArrowheads="1"/>
          </p:cNvSpPr>
          <p:nvPr>
            <p:ph type="title"/>
          </p:nvPr>
        </p:nvSpPr>
        <p:spPr>
          <a:xfrm>
            <a:off x="306534" y="178233"/>
            <a:ext cx="7639050" cy="431367"/>
          </a:xfrm>
        </p:spPr>
        <p:txBody>
          <a:bodyPr wrap="square">
            <a:spAutoFit/>
          </a:bodyPr>
          <a:lstStyle/>
          <a:p>
            <a:pPr>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smtClean="0"/>
              <a:t>STOP</a:t>
            </a:r>
          </a:p>
        </p:txBody>
      </p:sp>
      <p:sp>
        <p:nvSpPr>
          <p:cNvPr id="15" name="Rectangular Callout 14"/>
          <p:cNvSpPr/>
          <p:nvPr/>
        </p:nvSpPr>
        <p:spPr bwMode="auto">
          <a:xfrm>
            <a:off x="5801531" y="909621"/>
            <a:ext cx="2815996" cy="912251"/>
          </a:xfrm>
          <a:prstGeom prst="wedgeRectCallout">
            <a:avLst>
              <a:gd name="adj1" fmla="val -143650"/>
              <a:gd name="adj2" fmla="val -826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List one or more creation procedures</a:t>
            </a:r>
            <a:endParaRPr lang="en-US" sz="1800" i="1" kern="1200" dirty="0">
              <a:solidFill>
                <a:srgbClr val="3333FF"/>
              </a:solidFill>
              <a:latin typeface="Comic Sans MS" pitchFamily="66" charset="0"/>
              <a:ea typeface="+mn-ea"/>
              <a:cs typeface="+mn-cs"/>
            </a:endParaRPr>
          </a:p>
        </p:txBody>
      </p:sp>
      <p:sp>
        <p:nvSpPr>
          <p:cNvPr id="16" name="Rectangular Callout 15"/>
          <p:cNvSpPr/>
          <p:nvPr/>
        </p:nvSpPr>
        <p:spPr bwMode="auto">
          <a:xfrm>
            <a:off x="6570459" y="2287309"/>
            <a:ext cx="2573541" cy="1251686"/>
          </a:xfrm>
          <a:prstGeom prst="wedgeRectCallout">
            <a:avLst>
              <a:gd name="adj1" fmla="val -97825"/>
              <a:gd name="adj2" fmla="val -13721"/>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May be used as a regular command and as a creation procedure</a:t>
            </a:r>
            <a:endParaRPr lang="en-US" sz="1800" i="1" kern="1200" dirty="0">
              <a:solidFill>
                <a:srgbClr val="3333FF"/>
              </a:solidFill>
              <a:latin typeface="Comic Sans MS" pitchFamily="66" charset="0"/>
              <a:ea typeface="+mn-ea"/>
              <a:cs typeface="+mn-cs"/>
            </a:endParaRPr>
          </a:p>
        </p:txBody>
      </p:sp>
      <p:sp>
        <p:nvSpPr>
          <p:cNvPr id="17" name="Rectangular Callout 16"/>
          <p:cNvSpPr/>
          <p:nvPr/>
        </p:nvSpPr>
        <p:spPr bwMode="auto">
          <a:xfrm>
            <a:off x="6598469" y="4748739"/>
            <a:ext cx="2414213" cy="725213"/>
          </a:xfrm>
          <a:prstGeom prst="wedgeRectCallout">
            <a:avLst>
              <a:gd name="adj1" fmla="val -101084"/>
              <a:gd name="adj2" fmla="val 774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Is established by </a:t>
            </a:r>
            <a:r>
              <a:rPr lang="en-US" sz="1800" i="1" kern="1200" dirty="0" err="1" smtClean="0">
                <a:solidFill>
                  <a:srgbClr val="3333FF"/>
                </a:solidFill>
                <a:latin typeface="Comic Sans MS" pitchFamily="66" charset="0"/>
                <a:ea typeface="+mn-ea"/>
                <a:cs typeface="+mn-cs"/>
              </a:rPr>
              <a:t>set_id</a:t>
            </a:r>
            <a:endParaRPr lang="en-US" sz="1800" i="1" kern="1200" dirty="0">
              <a:solidFill>
                <a:srgbClr val="3333FF"/>
              </a:solidFill>
              <a:latin typeface="Comic Sans MS" pitchFamily="66" charset="0"/>
              <a:ea typeface="+mn-ea"/>
              <a:cs typeface="+mn-cs"/>
            </a:endParaRPr>
          </a:p>
        </p:txBody>
      </p:sp>
      <p:sp>
        <p:nvSpPr>
          <p:cNvPr id="16394" name="Rectangle 4"/>
          <p:cNvSpPr>
            <a:spLocks noChangeArrowheads="1"/>
          </p:cNvSpPr>
          <p:nvPr/>
        </p:nvSpPr>
        <p:spPr bwMode="auto">
          <a:xfrm>
            <a:off x="530288" y="678879"/>
            <a:ext cx="8232711" cy="5080495"/>
          </a:xfrm>
          <a:prstGeom prst="rect">
            <a:avLst/>
          </a:prstGeom>
          <a:noFill/>
          <a:ln w="9525">
            <a:noFill/>
            <a:round/>
            <a:headEnd/>
            <a:tailEnd/>
          </a:ln>
        </p:spPr>
        <p:txBody>
          <a:bodyPr wrap="square" lIns="90000" tIns="46800" rIns="90000" bIns="46800">
            <a:spAutoFit/>
          </a:bodyPr>
          <a:lstStyle/>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333399"/>
                </a:solidFill>
              </a:rPr>
              <a:t>Class</a:t>
            </a:r>
            <a:r>
              <a:rPr lang="en-GB" sz="1800" b="1" dirty="0" smtClean="0">
                <a:solidFill>
                  <a:srgbClr val="3333FF"/>
                </a:solidFill>
              </a:rPr>
              <a:t> </a:t>
            </a:r>
            <a:r>
              <a:rPr lang="en-GB" sz="1800" i="1" dirty="0" smtClean="0">
                <a:solidFill>
                  <a:srgbClr val="3333FF"/>
                </a:solidFill>
              </a:rPr>
              <a:t>CUSTOMER</a:t>
            </a:r>
            <a:r>
              <a:rPr lang="en-GB" sz="1800" dirty="0" smtClean="0">
                <a:solidFill>
                  <a:srgbClr val="3333FF"/>
                </a:solidFill>
              </a:rPr>
              <a:t> </a:t>
            </a:r>
            <a:r>
              <a:rPr lang="en-GB" sz="1800" dirty="0">
                <a:solidFill>
                  <a:srgbClr val="0000FF"/>
                </a:solidFill>
              </a:rPr>
              <a:t/>
            </a:r>
            <a:br>
              <a:rPr lang="en-GB" sz="1800" dirty="0">
                <a:solidFill>
                  <a:srgbClr val="0000FF"/>
                </a:solidFill>
              </a:rPr>
            </a:br>
            <a:r>
              <a:rPr lang="en-GB" sz="1800" b="1" dirty="0">
                <a:solidFill>
                  <a:srgbClr val="333399"/>
                </a:solidFill>
              </a:rPr>
              <a:t>create</a:t>
            </a: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99"/>
                </a:solidFill>
              </a:rPr>
              <a:t>	</a:t>
            </a:r>
            <a:r>
              <a:rPr lang="en-GB" sz="1800" b="1" dirty="0">
                <a:solidFill>
                  <a:srgbClr val="3333FF"/>
                </a:solidFill>
              </a:rPr>
              <a:t> </a:t>
            </a:r>
            <a:r>
              <a:rPr lang="en-GB" sz="1800" b="1" dirty="0" smtClean="0">
                <a:solidFill>
                  <a:srgbClr val="3333FF"/>
                </a:solidFill>
              </a:rPr>
              <a:t>  </a:t>
            </a:r>
            <a:r>
              <a:rPr lang="en-GB" sz="1800" i="1" dirty="0" err="1" smtClean="0">
                <a:solidFill>
                  <a:srgbClr val="3333FF"/>
                </a:solidFill>
              </a:rPr>
              <a:t>set_id</a:t>
            </a:r>
            <a:endParaRPr lang="en-GB" sz="1800" i="1" dirty="0">
              <a:solidFill>
                <a:srgbClr val="3333FF"/>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333399"/>
                </a:solidFill>
              </a:rPr>
              <a:t>feature</a:t>
            </a:r>
          </a:p>
          <a:p>
            <a:pPr>
              <a:spcBef>
                <a:spcPts val="0"/>
              </a:spcBef>
              <a:buClr>
                <a:srgbClr val="00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smtClean="0">
                <a:solidFill>
                  <a:srgbClr val="3333FF"/>
                </a:solidFill>
              </a:rPr>
              <a:t>id</a:t>
            </a:r>
            <a:r>
              <a:rPr lang="en-GB" sz="1800" dirty="0" smtClean="0">
                <a:solidFill>
                  <a:srgbClr val="3333FF"/>
                </a:solidFill>
              </a:rPr>
              <a:t>: </a:t>
            </a:r>
            <a:r>
              <a:rPr lang="en-GB" sz="1800" i="1" dirty="0" smtClean="0">
                <a:solidFill>
                  <a:srgbClr val="3333FF"/>
                </a:solidFill>
              </a:rPr>
              <a:t>STRING</a:t>
            </a:r>
            <a:endParaRPr lang="en-GB" sz="1800" i="1" dirty="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C0000"/>
                </a:solidFill>
              </a:rPr>
              <a:t>		</a:t>
            </a:r>
            <a:r>
              <a:rPr lang="en-GB" sz="1800" dirty="0">
                <a:solidFill>
                  <a:srgbClr val="990000"/>
                </a:solidFill>
              </a:rPr>
              <a:t>-- </a:t>
            </a:r>
            <a:r>
              <a:rPr lang="en-GB" sz="1800" dirty="0" smtClean="0">
                <a:solidFill>
                  <a:srgbClr val="990000"/>
                </a:solidFill>
              </a:rPr>
              <a:t>Unique identifier for Current.</a:t>
            </a:r>
            <a:endParaRPr lang="en-GB" sz="1800" dirty="0">
              <a:solidFill>
                <a:srgbClr val="990000"/>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smtClean="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err="1" smtClean="0">
                <a:solidFill>
                  <a:srgbClr val="3333FF"/>
                </a:solidFill>
              </a:rPr>
              <a:t>set_id</a:t>
            </a:r>
            <a:r>
              <a:rPr lang="en-GB" sz="1800" dirty="0" smtClean="0">
                <a:solidFill>
                  <a:srgbClr val="3333FF"/>
                </a:solidFill>
              </a:rPr>
              <a:t> (</a:t>
            </a:r>
            <a:r>
              <a:rPr lang="en-GB" sz="1800" dirty="0" err="1" smtClean="0">
                <a:solidFill>
                  <a:srgbClr val="3333FF"/>
                </a:solidFill>
              </a:rPr>
              <a:t>a_</a:t>
            </a:r>
            <a:r>
              <a:rPr lang="en-GB" sz="1800" i="1" dirty="0" err="1" smtClean="0">
                <a:solidFill>
                  <a:srgbClr val="3333FF"/>
                </a:solidFill>
              </a:rPr>
              <a:t>id</a:t>
            </a:r>
            <a:r>
              <a:rPr lang="en-GB" sz="1800" dirty="0" smtClean="0">
                <a:solidFill>
                  <a:srgbClr val="3333FF"/>
                </a:solidFill>
              </a:rPr>
              <a:t>: </a:t>
            </a:r>
            <a:r>
              <a:rPr lang="en-GB" sz="1800" i="1" dirty="0" smtClean="0">
                <a:solidFill>
                  <a:srgbClr val="3333FF"/>
                </a:solidFill>
              </a:rPr>
              <a:t>STRING</a:t>
            </a:r>
            <a:r>
              <a:rPr lang="en-GB" sz="1800" dirty="0" smtClean="0">
                <a:solidFill>
                  <a:srgbClr val="3333FF"/>
                </a:solidFill>
              </a:rPr>
              <a:t>)</a:t>
            </a:r>
            <a:endParaRPr lang="en-GB" sz="1800" dirty="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C0000"/>
                </a:solidFill>
              </a:rPr>
              <a:t>		</a:t>
            </a:r>
            <a:r>
              <a:rPr lang="en-GB" sz="1800" dirty="0">
                <a:solidFill>
                  <a:srgbClr val="990000"/>
                </a:solidFill>
              </a:rPr>
              <a:t>-- Associate this </a:t>
            </a:r>
            <a:r>
              <a:rPr lang="en-GB" sz="1800" dirty="0" smtClean="0">
                <a:solidFill>
                  <a:srgbClr val="990000"/>
                </a:solidFill>
              </a:rPr>
              <a:t>customer with `</a:t>
            </a:r>
            <a:r>
              <a:rPr lang="en-GB" sz="1800" dirty="0" err="1" smtClean="0">
                <a:solidFill>
                  <a:srgbClr val="990000"/>
                </a:solidFill>
              </a:rPr>
              <a:t>a_id</a:t>
            </a:r>
            <a:r>
              <a:rPr lang="en-GB" sz="1800" dirty="0" smtClean="0">
                <a:solidFill>
                  <a:srgbClr val="990000"/>
                </a:solidFill>
              </a:rPr>
              <a:t>’.</a:t>
            </a:r>
            <a:endParaRPr lang="en-GB" sz="1800" dirty="0">
              <a:solidFill>
                <a:srgbClr val="990000"/>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99"/>
                </a:solidFill>
              </a:rPr>
              <a:t>		</a:t>
            </a:r>
            <a:r>
              <a:rPr lang="en-GB" sz="1800" b="1" dirty="0">
                <a:solidFill>
                  <a:srgbClr val="333399"/>
                </a:solidFill>
              </a:rPr>
              <a:t>require</a:t>
            </a: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i="1" dirty="0" err="1" smtClean="0">
                <a:solidFill>
                  <a:srgbClr val="3333FF"/>
                </a:solidFill>
              </a:rPr>
              <a:t>a_id_exists</a:t>
            </a:r>
            <a:r>
              <a:rPr lang="en-GB" sz="1800" dirty="0" smtClean="0">
                <a:solidFill>
                  <a:srgbClr val="3333FF"/>
                </a:solidFill>
              </a:rPr>
              <a:t>: </a:t>
            </a:r>
            <a:r>
              <a:rPr lang="en-GB" sz="1800" dirty="0" err="1" smtClean="0">
                <a:solidFill>
                  <a:srgbClr val="3333FF"/>
                </a:solidFill>
              </a:rPr>
              <a:t>a_</a:t>
            </a:r>
            <a:r>
              <a:rPr lang="en-GB" sz="1800" i="1" dirty="0" err="1" smtClean="0">
                <a:solidFill>
                  <a:srgbClr val="3333FF"/>
                </a:solidFill>
              </a:rPr>
              <a:t>id</a:t>
            </a:r>
            <a:r>
              <a:rPr lang="en-GB" sz="1800" dirty="0" smtClean="0">
                <a:solidFill>
                  <a:srgbClr val="3333FF"/>
                </a:solidFill>
              </a:rPr>
              <a:t> </a:t>
            </a:r>
            <a:r>
              <a:rPr lang="en-GB" sz="1800" dirty="0">
                <a:solidFill>
                  <a:srgbClr val="3333FF"/>
                </a:solidFill>
              </a:rPr>
              <a:t>/= </a:t>
            </a:r>
            <a:r>
              <a:rPr lang="en-GB" sz="1800" b="1" dirty="0">
                <a:solidFill>
                  <a:srgbClr val="333399"/>
                </a:solidFill>
              </a:rPr>
              <a:t>Void</a:t>
            </a: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id := </a:t>
            </a:r>
            <a:r>
              <a:rPr lang="en-GB" sz="1800" dirty="0" err="1" smtClean="0">
                <a:solidFill>
                  <a:srgbClr val="3333FF"/>
                </a:solidFill>
              </a:rPr>
              <a:t>a_id</a:t>
            </a:r>
            <a:endParaRPr lang="en-GB" sz="1800" dirty="0" smtClean="0">
              <a:solidFill>
                <a:srgbClr val="3333FF"/>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3333FF"/>
                </a:solidFill>
              </a:rPr>
              <a:t>		</a:t>
            </a:r>
            <a:r>
              <a:rPr lang="en-GB" sz="1800" b="1" dirty="0" smtClean="0">
                <a:solidFill>
                  <a:srgbClr val="333399"/>
                </a:solidFill>
              </a:rPr>
              <a:t>ensure</a:t>
            </a:r>
            <a:endParaRPr lang="en-GB" sz="1800" b="1" dirty="0">
              <a:solidFill>
                <a:srgbClr val="333399"/>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i="1" dirty="0" err="1" smtClean="0">
                <a:solidFill>
                  <a:srgbClr val="3333FF"/>
                </a:solidFill>
              </a:rPr>
              <a:t>id_set</a:t>
            </a:r>
            <a:r>
              <a:rPr lang="en-GB" sz="1800" dirty="0">
                <a:solidFill>
                  <a:srgbClr val="3333FF"/>
                </a:solidFill>
              </a:rPr>
              <a:t>: </a:t>
            </a:r>
            <a:r>
              <a:rPr lang="en-GB" sz="1800" i="1" dirty="0" smtClean="0">
                <a:solidFill>
                  <a:srgbClr val="3333FF"/>
                </a:solidFill>
              </a:rPr>
              <a:t>id</a:t>
            </a:r>
            <a:r>
              <a:rPr lang="en-GB" sz="1800" dirty="0" smtClean="0">
                <a:solidFill>
                  <a:srgbClr val="3333FF"/>
                </a:solidFill>
              </a:rPr>
              <a:t> </a:t>
            </a:r>
            <a:r>
              <a:rPr lang="en-GB" sz="1800" dirty="0">
                <a:solidFill>
                  <a:srgbClr val="3333FF"/>
                </a:solidFill>
              </a:rPr>
              <a:t>= </a:t>
            </a:r>
            <a:r>
              <a:rPr lang="en-GB" sz="1800" i="1" dirty="0" err="1" smtClean="0">
                <a:solidFill>
                  <a:srgbClr val="3333FF"/>
                </a:solidFill>
              </a:rPr>
              <a:t>a_id</a:t>
            </a:r>
            <a:endParaRPr lang="en-GB" sz="1800" i="1" dirty="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smtClean="0">
                <a:solidFill>
                  <a:srgbClr val="3333FF"/>
                </a:solidFill>
              </a:rPr>
              <a:t> </a:t>
            </a:r>
            <a:r>
              <a:rPr lang="en-GB" sz="1800" b="1" dirty="0" smtClean="0">
                <a:solidFill>
                  <a:srgbClr val="333399"/>
                </a:solidFill>
              </a:rPr>
              <a:t>invariant</a:t>
            </a:r>
            <a:endParaRPr lang="en-GB" sz="1800" b="1" dirty="0">
              <a:solidFill>
                <a:srgbClr val="333399"/>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3333FF"/>
                </a:solidFill>
              </a:rPr>
              <a:t>	</a:t>
            </a:r>
            <a:r>
              <a:rPr lang="en-GB" sz="1800" b="1" dirty="0" smtClean="0">
                <a:solidFill>
                  <a:srgbClr val="3333FF"/>
                </a:solidFill>
              </a:rPr>
              <a:t>    </a:t>
            </a:r>
            <a:r>
              <a:rPr lang="en-GB" sz="1800" i="1" dirty="0" err="1" smtClean="0">
                <a:solidFill>
                  <a:srgbClr val="3333FF"/>
                </a:solidFill>
              </a:rPr>
              <a:t>id_exists</a:t>
            </a:r>
            <a:r>
              <a:rPr lang="en-GB" sz="1800" dirty="0">
                <a:solidFill>
                  <a:srgbClr val="3333FF"/>
                </a:solidFill>
              </a:rPr>
              <a:t>: </a:t>
            </a:r>
            <a:r>
              <a:rPr lang="en-GB" sz="1800" dirty="0" smtClean="0">
                <a:solidFill>
                  <a:srgbClr val="3333FF"/>
                </a:solidFill>
              </a:rPr>
              <a:t>id </a:t>
            </a:r>
            <a:r>
              <a:rPr lang="en-GB" sz="1800" dirty="0">
                <a:solidFill>
                  <a:srgbClr val="3333FF"/>
                </a:solidFill>
              </a:rPr>
              <a:t>/= </a:t>
            </a:r>
            <a:r>
              <a:rPr lang="en-GB" sz="1800" b="1" dirty="0">
                <a:solidFill>
                  <a:srgbClr val="333399"/>
                </a:solidFill>
              </a:rPr>
              <a:t>Void</a:t>
            </a: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333399"/>
                </a:solidFill>
              </a:rPr>
              <a:t>end</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2" grpId="0" animBg="1"/>
      <p:bldP spid="12" grpId="1" animBg="1"/>
      <p:bldP spid="14" grpId="0" animBg="1"/>
      <p:bldP spid="15" grpId="0" animBg="1"/>
      <p:bldP spid="16" grpId="0" animBg="1"/>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17412" name="Rectangle 1"/>
          <p:cNvSpPr>
            <a:spLocks noGrp="1" noChangeArrowheads="1"/>
          </p:cNvSpPr>
          <p:nvPr>
            <p:ph type="title"/>
          </p:nvPr>
        </p:nvSpPr>
        <p:spPr>
          <a:xfrm>
            <a:off x="327313" y="173182"/>
            <a:ext cx="7639050" cy="430887"/>
          </a:xfrm>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Object creation: summary</a:t>
            </a:r>
          </a:p>
        </p:txBody>
      </p:sp>
      <p:sp>
        <p:nvSpPr>
          <p:cNvPr id="17413" name="Rectangle 2"/>
          <p:cNvSpPr>
            <a:spLocks noGrp="1" noChangeArrowheads="1"/>
          </p:cNvSpPr>
          <p:nvPr>
            <p:ph type="body" idx="1"/>
          </p:nvPr>
        </p:nvSpPr>
        <p:spPr>
          <a:xfrm>
            <a:off x="457200" y="1295400"/>
            <a:ext cx="8229600" cy="3713837"/>
          </a:xfrm>
        </p:spPr>
        <p:txBody>
          <a:bodyPr>
            <a:spAutoFit/>
          </a:bodyPr>
          <a:lstStyle/>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To create an object:</a:t>
            </a:r>
          </a:p>
          <a:p>
            <a:pPr marL="0" indent="0">
              <a:spcBef>
                <a:spcPts val="2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800" dirty="0" smtClean="0">
              <a:solidFill>
                <a:schemeClr val="tx1"/>
              </a:solidFill>
            </a:endParaRPr>
          </a:p>
          <a:p>
            <a:pPr lvl="1">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If class has no </a:t>
            </a:r>
            <a:r>
              <a:rPr lang="en-GB" b="1" dirty="0" smtClean="0">
                <a:solidFill>
                  <a:srgbClr val="333399"/>
                </a:solidFill>
              </a:rPr>
              <a:t>create</a:t>
            </a:r>
            <a:r>
              <a:rPr lang="en-GB" dirty="0" smtClean="0">
                <a:solidFill>
                  <a:schemeClr val="tx1"/>
                </a:solidFill>
              </a:rPr>
              <a:t> clause, use basic form:</a:t>
            </a:r>
          </a:p>
          <a:p>
            <a:pPr lvl="1" algn="ctr">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b="1" dirty="0" smtClean="0">
                <a:solidFill>
                  <a:srgbClr val="333399"/>
                </a:solidFill>
              </a:rPr>
              <a:t>create</a:t>
            </a:r>
            <a:r>
              <a:rPr lang="en-GB" dirty="0" smtClean="0">
                <a:solidFill>
                  <a:schemeClr val="tx1"/>
                </a:solidFill>
              </a:rPr>
              <a:t> </a:t>
            </a:r>
            <a:r>
              <a:rPr lang="en-GB" i="1" dirty="0" smtClean="0"/>
              <a:t>x</a:t>
            </a:r>
            <a:endParaRPr lang="en-GB" dirty="0" smtClean="0">
              <a:solidFill>
                <a:schemeClr val="tx1"/>
              </a:solidFill>
            </a:endParaRPr>
          </a:p>
          <a:p>
            <a:pPr lvl="1">
              <a:spcBef>
                <a:spcPts val="2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800" dirty="0" smtClean="0">
              <a:solidFill>
                <a:schemeClr val="tx1"/>
              </a:solidFill>
            </a:endParaRPr>
          </a:p>
          <a:p>
            <a:pPr lvl="1">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If the class has a </a:t>
            </a:r>
            <a:r>
              <a:rPr lang="en-GB" b="1" dirty="0" smtClean="0">
                <a:solidFill>
                  <a:srgbClr val="333399"/>
                </a:solidFill>
              </a:rPr>
              <a:t>create</a:t>
            </a:r>
            <a:r>
              <a:rPr lang="en-GB" dirty="0" smtClean="0">
                <a:solidFill>
                  <a:schemeClr val="tx1"/>
                </a:solidFill>
              </a:rPr>
              <a:t> clause listing one or more procedures, use</a:t>
            </a:r>
          </a:p>
          <a:p>
            <a:pPr lvl="1" algn="ctr">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b="1" dirty="0" smtClean="0">
                <a:solidFill>
                  <a:srgbClr val="333399"/>
                </a:solidFill>
              </a:rPr>
              <a:t>create</a:t>
            </a:r>
            <a:r>
              <a:rPr lang="en-GB" dirty="0" smtClean="0">
                <a:solidFill>
                  <a:schemeClr val="tx1"/>
                </a:solidFill>
              </a:rPr>
              <a:t> </a:t>
            </a:r>
            <a:r>
              <a:rPr lang="en-GB" i="1" dirty="0" err="1" smtClean="0"/>
              <a:t>x</a:t>
            </a:r>
            <a:r>
              <a:rPr lang="en-GB" dirty="0" err="1" smtClean="0"/>
              <a:t>.</a:t>
            </a:r>
            <a:r>
              <a:rPr lang="en-GB" i="1" dirty="0" err="1" smtClean="0"/>
              <a:t>make</a:t>
            </a:r>
            <a:r>
              <a:rPr lang="en-GB" i="1" dirty="0" smtClean="0"/>
              <a:t> </a:t>
            </a:r>
            <a:r>
              <a:rPr lang="en-GB" dirty="0" smtClean="0"/>
              <a:t>(</a:t>
            </a:r>
            <a:r>
              <a:rPr lang="en-GB" i="1" dirty="0" smtClean="0"/>
              <a:t>…</a:t>
            </a:r>
            <a:r>
              <a:rPr lang="en-GB" dirty="0" smtClean="0"/>
              <a:t>)</a:t>
            </a:r>
          </a:p>
          <a:p>
            <a:pPr lvl="1">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		where </a:t>
            </a:r>
            <a:r>
              <a:rPr lang="en-GB" i="1" dirty="0" smtClean="0"/>
              <a:t>make</a:t>
            </a:r>
            <a:r>
              <a:rPr lang="en-GB" dirty="0" smtClean="0">
                <a:solidFill>
                  <a:schemeClr val="tx1"/>
                </a:solidFill>
              </a:rPr>
              <a:t> is one of the creation procedures, and </a:t>
            </a:r>
            <a:r>
              <a:rPr lang="en-GB" dirty="0" smtClean="0"/>
              <a:t>(</a:t>
            </a:r>
            <a:r>
              <a:rPr lang="en-GB" i="1" dirty="0" smtClean="0"/>
              <a:t>…</a:t>
            </a:r>
            <a:r>
              <a:rPr lang="en-GB" dirty="0" smtClean="0"/>
              <a:t>)</a:t>
            </a:r>
            <a:r>
              <a:rPr lang="en-GB" dirty="0" smtClean="0">
                <a:solidFill>
                  <a:schemeClr val="tx1"/>
                </a:solidFill>
              </a:rPr>
              <a:t> stands for arguments if any.</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18508" y="171304"/>
            <a:ext cx="7942262" cy="435655"/>
          </a:xfrm>
        </p:spPr>
        <p:txBody>
          <a:bodyPr/>
          <a:lstStyle/>
          <a:p>
            <a:r>
              <a:rPr lang="en-US" dirty="0" smtClean="0"/>
              <a:t>Some acrobatics</a:t>
            </a:r>
            <a:endParaRPr lang="de-CH" dirty="0" smtClean="0"/>
          </a:p>
        </p:txBody>
      </p:sp>
      <p:sp>
        <p:nvSpPr>
          <p:cNvPr id="19459" name="Content Placeholder 2"/>
          <p:cNvSpPr>
            <a:spLocks noGrp="1"/>
          </p:cNvSpPr>
          <p:nvPr>
            <p:ph idx="1"/>
          </p:nvPr>
        </p:nvSpPr>
        <p:spPr>
          <a:xfrm>
            <a:off x="343627" y="1050199"/>
            <a:ext cx="8424862" cy="5336729"/>
          </a:xfrm>
        </p:spPr>
        <p:txBody>
          <a:bodyPr/>
          <a:lstStyle/>
          <a:p>
            <a:pPr>
              <a:spcBef>
                <a:spcPts val="0"/>
              </a:spcBef>
              <a:buFont typeface="Wingdings" charset="2"/>
              <a:buNone/>
            </a:pPr>
            <a:r>
              <a:rPr lang="en-US" sz="1800" b="1" dirty="0" smtClean="0">
                <a:solidFill>
                  <a:srgbClr val="333399"/>
                </a:solidFill>
                <a:latin typeface="Comic Sans MS" pitchFamily="66" charset="0"/>
                <a:cs typeface="Arial" charset="0"/>
              </a:rPr>
              <a:t>class</a:t>
            </a:r>
            <a:r>
              <a:rPr lang="en-US" sz="1800" dirty="0" smtClean="0">
                <a:latin typeface="Comic Sans MS" pitchFamily="66" charset="0"/>
                <a:cs typeface="Arial" charset="0"/>
              </a:rPr>
              <a:t> </a:t>
            </a:r>
            <a:r>
              <a:rPr lang="en-US" sz="1800" i="1" dirty="0" smtClean="0">
                <a:latin typeface="Comic Sans MS" pitchFamily="66" charset="0"/>
                <a:cs typeface="Arial" charset="0"/>
              </a:rPr>
              <a:t>DIRECTOR</a:t>
            </a:r>
          </a:p>
          <a:p>
            <a:pPr>
              <a:spcBef>
                <a:spcPts val="0"/>
              </a:spcBef>
              <a:buFont typeface="Wingdings" charset="2"/>
              <a:buNone/>
            </a:pPr>
            <a:r>
              <a:rPr lang="en-US" sz="1800" b="1" dirty="0" smtClean="0">
                <a:solidFill>
                  <a:srgbClr val="333399"/>
                </a:solidFill>
                <a:latin typeface="Comic Sans MS" pitchFamily="66" charset="0"/>
                <a:cs typeface="Arial" charset="0"/>
              </a:rPr>
              <a:t>create</a:t>
            </a:r>
            <a:r>
              <a:rPr lang="en-US" sz="1800" dirty="0" smtClean="0">
                <a:latin typeface="Comic Sans MS" pitchFamily="66" charset="0"/>
                <a:cs typeface="Arial" charset="0"/>
              </a:rPr>
              <a:t> </a:t>
            </a:r>
            <a:r>
              <a:rPr lang="en-US" sz="1800" i="1" dirty="0" err="1" smtClean="0">
                <a:latin typeface="Comic Sans MS" pitchFamily="66" charset="0"/>
                <a:cs typeface="Arial" charset="0"/>
              </a:rPr>
              <a:t>prepare_and_play</a:t>
            </a:r>
            <a:endParaRPr lang="en-US" sz="1800" i="1" dirty="0" smtClean="0">
              <a:latin typeface="Comic Sans MS" pitchFamily="66" charset="0"/>
              <a:cs typeface="Arial" charset="0"/>
            </a:endParaRPr>
          </a:p>
          <a:p>
            <a:pPr>
              <a:spcBef>
                <a:spcPts val="0"/>
              </a:spcBef>
              <a:buFont typeface="Wingdings" charset="2"/>
              <a:buNone/>
            </a:pPr>
            <a:r>
              <a:rPr lang="en-US" sz="1800" b="1" dirty="0" smtClean="0">
                <a:solidFill>
                  <a:srgbClr val="333399"/>
                </a:solidFill>
                <a:latin typeface="Comic Sans MS" pitchFamily="66" charset="0"/>
                <a:cs typeface="Arial" charset="0"/>
              </a:rPr>
              <a:t>feature</a:t>
            </a:r>
          </a:p>
          <a:p>
            <a:pPr>
              <a:spcBef>
                <a:spcPts val="0"/>
              </a:spcBef>
              <a:buFont typeface="Wingdings" charset="2"/>
              <a:buNone/>
            </a:pPr>
            <a:r>
              <a:rPr lang="en-US" sz="1800" i="1" dirty="0" smtClean="0">
                <a:latin typeface="Comic Sans MS" pitchFamily="66" charset="0"/>
                <a:cs typeface="Arial" charset="0"/>
              </a:rPr>
              <a:t>    acrobat1</a:t>
            </a:r>
            <a:r>
              <a:rPr lang="en-US" sz="1800" dirty="0" smtClean="0">
                <a:latin typeface="Comic Sans MS" pitchFamily="66" charset="0"/>
                <a:cs typeface="Arial" charset="0"/>
              </a:rPr>
              <a:t>, </a:t>
            </a:r>
            <a:r>
              <a:rPr lang="en-US" sz="1800" i="1" dirty="0" smtClean="0">
                <a:latin typeface="Comic Sans MS" pitchFamily="66" charset="0"/>
                <a:cs typeface="Arial" charset="0"/>
              </a:rPr>
              <a:t>acrobat2</a:t>
            </a:r>
            <a:r>
              <a:rPr lang="en-US" sz="1800" dirty="0" smtClean="0">
                <a:latin typeface="Comic Sans MS" pitchFamily="66" charset="0"/>
                <a:cs typeface="Arial" charset="0"/>
              </a:rPr>
              <a:t>, </a:t>
            </a:r>
            <a:r>
              <a:rPr lang="en-US" sz="1800" i="1" dirty="0" smtClean="0">
                <a:latin typeface="Comic Sans MS" pitchFamily="66" charset="0"/>
                <a:cs typeface="Arial" charset="0"/>
              </a:rPr>
              <a:t>acrobat3</a:t>
            </a:r>
            <a:r>
              <a:rPr lang="en-US" sz="1800" dirty="0" smtClean="0">
                <a:latin typeface="Comic Sans MS" pitchFamily="66" charset="0"/>
                <a:cs typeface="Arial" charset="0"/>
              </a:rPr>
              <a:t>: </a:t>
            </a:r>
            <a:r>
              <a:rPr lang="en-US" sz="1800" i="1" dirty="0" smtClean="0">
                <a:latin typeface="Comic Sans MS" pitchFamily="66" charset="0"/>
                <a:cs typeface="Arial" charset="0"/>
              </a:rPr>
              <a:t>ACROBAT</a:t>
            </a:r>
          </a:p>
          <a:p>
            <a:pPr>
              <a:spcBef>
                <a:spcPts val="0"/>
              </a:spcBef>
              <a:buFont typeface="Wingdings" charset="2"/>
              <a:buNone/>
            </a:pPr>
            <a:r>
              <a:rPr lang="en-US" sz="1800" i="1" dirty="0" smtClean="0">
                <a:latin typeface="Comic Sans MS" pitchFamily="66" charset="0"/>
                <a:cs typeface="Arial" charset="0"/>
              </a:rPr>
              <a:t>    friend1</a:t>
            </a:r>
            <a:r>
              <a:rPr lang="en-US" sz="1800" dirty="0" smtClean="0">
                <a:latin typeface="Comic Sans MS" pitchFamily="66" charset="0"/>
                <a:cs typeface="Arial" charset="0"/>
              </a:rPr>
              <a:t>, </a:t>
            </a:r>
            <a:r>
              <a:rPr lang="en-US" sz="1800" i="1" dirty="0" smtClean="0">
                <a:latin typeface="Comic Sans MS" pitchFamily="66" charset="0"/>
                <a:cs typeface="Arial" charset="0"/>
              </a:rPr>
              <a:t>friend2</a:t>
            </a:r>
            <a:r>
              <a:rPr lang="en-US" sz="1800" dirty="0" smtClean="0">
                <a:latin typeface="Comic Sans MS" pitchFamily="66" charset="0"/>
                <a:cs typeface="Arial" charset="0"/>
              </a:rPr>
              <a:t>: </a:t>
            </a:r>
            <a:r>
              <a:rPr lang="en-US" sz="1800" i="1" dirty="0" smtClean="0">
                <a:latin typeface="Comic Sans MS" pitchFamily="66" charset="0"/>
                <a:cs typeface="Arial" charset="0"/>
              </a:rPr>
              <a:t>ACROBAT_WITH_BUDDY</a:t>
            </a:r>
          </a:p>
          <a:p>
            <a:pPr>
              <a:spcBef>
                <a:spcPts val="0"/>
              </a:spcBef>
              <a:buFont typeface="Wingdings" charset="2"/>
              <a:buNone/>
            </a:pPr>
            <a:r>
              <a:rPr lang="en-US" sz="1800" i="1" dirty="0" smtClean="0">
                <a:latin typeface="Comic Sans MS" pitchFamily="66" charset="0"/>
                <a:cs typeface="Arial" charset="0"/>
              </a:rPr>
              <a:t>    author1</a:t>
            </a:r>
            <a:r>
              <a:rPr lang="en-US" sz="1800" dirty="0" smtClean="0">
                <a:latin typeface="Comic Sans MS" pitchFamily="66" charset="0"/>
                <a:cs typeface="Arial" charset="0"/>
              </a:rPr>
              <a:t>: </a:t>
            </a:r>
            <a:r>
              <a:rPr lang="en-US" sz="1800" i="1" dirty="0" smtClean="0">
                <a:latin typeface="Comic Sans MS" pitchFamily="66" charset="0"/>
                <a:cs typeface="Arial" charset="0"/>
              </a:rPr>
              <a:t>AUTHOR</a:t>
            </a:r>
          </a:p>
          <a:p>
            <a:pPr>
              <a:spcBef>
                <a:spcPts val="0"/>
              </a:spcBef>
              <a:buFont typeface="Wingdings" charset="2"/>
              <a:buNone/>
            </a:pPr>
            <a:r>
              <a:rPr lang="en-US" sz="1800" i="1" dirty="0" smtClean="0">
                <a:latin typeface="Comic Sans MS" pitchFamily="66" charset="0"/>
                <a:cs typeface="Arial" charset="0"/>
              </a:rPr>
              <a:t>    curmudgeon1</a:t>
            </a:r>
            <a:r>
              <a:rPr lang="en-US" sz="1800" dirty="0" smtClean="0">
                <a:latin typeface="Comic Sans MS" pitchFamily="66" charset="0"/>
                <a:cs typeface="Arial" charset="0"/>
              </a:rPr>
              <a:t>: </a:t>
            </a:r>
            <a:r>
              <a:rPr lang="en-US" sz="1800" i="1" dirty="0" smtClean="0">
                <a:latin typeface="Comic Sans MS" pitchFamily="66" charset="0"/>
                <a:cs typeface="Arial" charset="0"/>
              </a:rPr>
              <a:t>CURMUDGEON</a:t>
            </a:r>
          </a:p>
          <a:p>
            <a:pPr>
              <a:spcBef>
                <a:spcPts val="0"/>
              </a:spcBef>
              <a:buFont typeface="Wingdings" charset="2"/>
              <a:buNone/>
            </a:pPr>
            <a:endParaRPr lang="en-US" sz="1800" b="1" dirty="0" smtClean="0">
              <a:latin typeface="Comic Sans MS" pitchFamily="66" charset="0"/>
              <a:cs typeface="Arial" charset="0"/>
            </a:endParaRPr>
          </a:p>
          <a:p>
            <a:pPr>
              <a:spcBef>
                <a:spcPts val="0"/>
              </a:spcBef>
              <a:buFont typeface="Wingdings" charset="2"/>
              <a:buNone/>
            </a:pPr>
            <a:r>
              <a:rPr lang="en-US" sz="1800" dirty="0" smtClean="0">
                <a:latin typeface="Comic Sans MS" pitchFamily="66" charset="0"/>
                <a:cs typeface="Arial" charset="0"/>
              </a:rPr>
              <a:t>    </a:t>
            </a:r>
            <a:r>
              <a:rPr lang="en-US" sz="1800" i="1" dirty="0" err="1" smtClean="0">
                <a:latin typeface="Comic Sans MS" pitchFamily="66" charset="0"/>
                <a:cs typeface="Arial" charset="0"/>
              </a:rPr>
              <a:t>prepare_and_play</a:t>
            </a:r>
            <a:endParaRPr lang="en-US" sz="1800" b="1" dirty="0" smtClean="0">
              <a:solidFill>
                <a:srgbClr val="333399"/>
              </a:solidFill>
              <a:latin typeface="Comic Sans MS" pitchFamily="66" charset="0"/>
              <a:cs typeface="Arial" charset="0"/>
            </a:endParaRPr>
          </a:p>
          <a:p>
            <a:pPr>
              <a:spcBef>
                <a:spcPts val="0"/>
              </a:spcBef>
              <a:buFont typeface="Wingdings" charset="2"/>
              <a:buNone/>
            </a:pPr>
            <a:r>
              <a:rPr lang="en-US" sz="1800" dirty="0" smtClean="0">
                <a:latin typeface="Comic Sans MS" pitchFamily="66" charset="0"/>
                <a:cs typeface="Arial" charset="0"/>
              </a:rPr>
              <a:t>	</a:t>
            </a:r>
            <a:r>
              <a:rPr lang="en-US" sz="1800" b="1" dirty="0" smtClean="0">
                <a:solidFill>
                  <a:srgbClr val="333399"/>
                </a:solidFill>
                <a:latin typeface="Comic Sans MS" pitchFamily="66" charset="0"/>
                <a:cs typeface="Arial" charset="0"/>
              </a:rPr>
              <a:t>do</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author1</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(4)</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friend1</a:t>
            </a:r>
            <a:r>
              <a:rPr lang="en-US" sz="1800" dirty="0" smtClean="0">
                <a:latin typeface="Comic Sans MS" pitchFamily="66" charset="0"/>
                <a:cs typeface="Arial" charset="0"/>
              </a:rPr>
              <a:t>.</a:t>
            </a:r>
            <a:r>
              <a:rPr lang="en-US" sz="1800" i="1" dirty="0" smtClean="0">
                <a:latin typeface="Comic Sans MS" pitchFamily="66" charset="0"/>
                <a:cs typeface="Arial" charset="0"/>
              </a:rPr>
              <a:t>twirl</a:t>
            </a:r>
            <a:r>
              <a:rPr lang="en-US" sz="1800" dirty="0" smtClean="0">
                <a:latin typeface="Comic Sans MS" pitchFamily="66" charset="0"/>
                <a:cs typeface="Arial" charset="0"/>
              </a:rPr>
              <a:t> (2)</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curmudgeon1</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(7)</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acrobat2</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a:t>
            </a:r>
            <a:r>
              <a:rPr lang="en-US" sz="1800" i="1" dirty="0" smtClean="0">
                <a:latin typeface="Comic Sans MS" pitchFamily="66" charset="0"/>
                <a:cs typeface="Arial" charset="0"/>
              </a:rPr>
              <a:t>curmudgeon1</a:t>
            </a:r>
            <a:r>
              <a:rPr lang="en-US" sz="1800" dirty="0" smtClean="0">
                <a:latin typeface="Comic Sans MS" pitchFamily="66" charset="0"/>
                <a:cs typeface="Arial" charset="0"/>
              </a:rPr>
              <a:t>.</a:t>
            </a:r>
            <a:r>
              <a:rPr lang="en-US" sz="1800" i="1" dirty="0" smtClean="0">
                <a:latin typeface="Comic Sans MS" pitchFamily="66" charset="0"/>
                <a:cs typeface="Arial" charset="0"/>
              </a:rPr>
              <a:t>count</a:t>
            </a:r>
            <a:r>
              <a:rPr lang="en-US" sz="1800" dirty="0" smtClean="0">
                <a:latin typeface="Comic Sans MS" pitchFamily="66" charset="0"/>
                <a:cs typeface="Arial" charset="0"/>
              </a:rPr>
              <a:t>)</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acrobat3</a:t>
            </a:r>
            <a:r>
              <a:rPr lang="en-US" sz="1800" dirty="0" smtClean="0">
                <a:latin typeface="Comic Sans MS" pitchFamily="66" charset="0"/>
                <a:cs typeface="Arial" charset="0"/>
              </a:rPr>
              <a:t>.</a:t>
            </a:r>
            <a:r>
              <a:rPr lang="en-US" sz="1800" i="1" dirty="0" smtClean="0">
                <a:latin typeface="Comic Sans MS" pitchFamily="66" charset="0"/>
                <a:cs typeface="Arial" charset="0"/>
              </a:rPr>
              <a:t>twirl</a:t>
            </a:r>
            <a:r>
              <a:rPr lang="en-US" sz="1800" dirty="0" smtClean="0">
                <a:latin typeface="Comic Sans MS" pitchFamily="66" charset="0"/>
                <a:cs typeface="Arial" charset="0"/>
              </a:rPr>
              <a:t> (</a:t>
            </a:r>
            <a:r>
              <a:rPr lang="en-US" sz="1800" i="1" dirty="0" smtClean="0">
                <a:latin typeface="Comic Sans MS" pitchFamily="66" charset="0"/>
                <a:cs typeface="Arial" charset="0"/>
              </a:rPr>
              <a:t>friend2</a:t>
            </a:r>
            <a:r>
              <a:rPr lang="en-US" sz="1800" dirty="0" smtClean="0">
                <a:latin typeface="Comic Sans MS" pitchFamily="66" charset="0"/>
                <a:cs typeface="Arial" charset="0"/>
              </a:rPr>
              <a:t>.</a:t>
            </a:r>
            <a:r>
              <a:rPr lang="en-US" sz="1800" i="1" dirty="0" smtClean="0">
                <a:latin typeface="Comic Sans MS" pitchFamily="66" charset="0"/>
                <a:cs typeface="Arial" charset="0"/>
              </a:rPr>
              <a:t>count</a:t>
            </a:r>
            <a:r>
              <a:rPr lang="en-US" sz="1800" dirty="0" smtClean="0">
                <a:latin typeface="Comic Sans MS" pitchFamily="66" charset="0"/>
                <a:cs typeface="Arial" charset="0"/>
              </a:rPr>
              <a:t>)</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friend1</a:t>
            </a:r>
            <a:r>
              <a:rPr lang="en-US" sz="1800" dirty="0" smtClean="0">
                <a:latin typeface="Comic Sans MS" pitchFamily="66" charset="0"/>
                <a:cs typeface="Arial" charset="0"/>
              </a:rPr>
              <a:t>.</a:t>
            </a:r>
            <a:r>
              <a:rPr lang="en-US" sz="1800" i="1" dirty="0" smtClean="0">
                <a:latin typeface="Comic Sans MS" pitchFamily="66" charset="0"/>
                <a:cs typeface="Arial" charset="0"/>
              </a:rPr>
              <a:t>buddy</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a:t>
            </a:r>
            <a:r>
              <a:rPr lang="en-US" sz="1800" i="1" dirty="0" smtClean="0">
                <a:latin typeface="Comic Sans MS" pitchFamily="66" charset="0"/>
                <a:cs typeface="Arial" charset="0"/>
              </a:rPr>
              <a:t>friend1</a:t>
            </a:r>
            <a:r>
              <a:rPr lang="en-US" sz="1800" dirty="0" smtClean="0">
                <a:latin typeface="Comic Sans MS" pitchFamily="66" charset="0"/>
                <a:cs typeface="Arial" charset="0"/>
              </a:rPr>
              <a:t>.</a:t>
            </a:r>
            <a:r>
              <a:rPr lang="en-US" sz="1800" i="1" dirty="0" smtClean="0">
                <a:latin typeface="Comic Sans MS" pitchFamily="66" charset="0"/>
                <a:cs typeface="Arial" charset="0"/>
              </a:rPr>
              <a:t>count</a:t>
            </a:r>
            <a:r>
              <a:rPr lang="en-US" sz="1800" dirty="0" smtClean="0">
                <a:latin typeface="Comic Sans MS" pitchFamily="66" charset="0"/>
                <a:cs typeface="Arial" charset="0"/>
              </a:rPr>
              <a:t>)</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friend2</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(2)</a:t>
            </a:r>
          </a:p>
          <a:p>
            <a:pPr>
              <a:spcBef>
                <a:spcPts val="0"/>
              </a:spcBef>
              <a:buFont typeface="Wingdings" charset="2"/>
              <a:buNone/>
            </a:pPr>
            <a:r>
              <a:rPr lang="en-US" sz="1800" dirty="0" smtClean="0">
                <a:latin typeface="Comic Sans MS" pitchFamily="66" charset="0"/>
                <a:cs typeface="Arial" charset="0"/>
              </a:rPr>
              <a:t>	</a:t>
            </a:r>
            <a:r>
              <a:rPr lang="en-US" sz="1800" b="1" dirty="0" smtClean="0">
                <a:solidFill>
                  <a:srgbClr val="333399"/>
                </a:solidFill>
                <a:latin typeface="Comic Sans MS" pitchFamily="66" charset="0"/>
                <a:cs typeface="Arial" charset="0"/>
              </a:rPr>
              <a:t>end</a:t>
            </a:r>
          </a:p>
          <a:p>
            <a:pPr>
              <a:spcBef>
                <a:spcPts val="0"/>
              </a:spcBef>
              <a:buFont typeface="Wingdings" charset="2"/>
              <a:buNone/>
            </a:pPr>
            <a:r>
              <a:rPr lang="en-US" sz="1800" b="1" dirty="0" smtClean="0">
                <a:solidFill>
                  <a:srgbClr val="333399"/>
                </a:solidFill>
                <a:latin typeface="Comic Sans MS" pitchFamily="66" charset="0"/>
                <a:cs typeface="Arial" charset="0"/>
              </a:rPr>
              <a:t>end</a:t>
            </a: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dirty="0" smtClean="0"/>
          </a:p>
          <a:p>
            <a:pPr>
              <a:defRPr/>
            </a:pPr>
            <a:endParaRPr lang="en-US" dirty="0"/>
          </a:p>
        </p:txBody>
      </p:sp>
      <p:sp>
        <p:nvSpPr>
          <p:cNvPr id="19462"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9" name="Rounded Rectangle 8"/>
          <p:cNvSpPr/>
          <p:nvPr/>
        </p:nvSpPr>
        <p:spPr bwMode="auto">
          <a:xfrm>
            <a:off x="5916755" y="2549236"/>
            <a:ext cx="2783900" cy="568034"/>
          </a:xfrm>
          <a:prstGeom prst="roundRect">
            <a:avLst>
              <a:gd name="adj" fmla="val 2032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What entities are used in this class?</a:t>
            </a:r>
            <a:endParaRPr lang="de-CH" sz="1800" kern="1200" dirty="0">
              <a:solidFill>
                <a:srgbClr val="333399"/>
              </a:solidFill>
              <a:latin typeface="Comic Sans MS" pitchFamily="66" charset="0"/>
              <a:ea typeface="+mn-ea"/>
              <a:cs typeface="+mn-cs"/>
            </a:endParaRPr>
          </a:p>
        </p:txBody>
      </p:sp>
      <p:sp>
        <p:nvSpPr>
          <p:cNvPr id="10" name="Rounded Rectangle 9"/>
          <p:cNvSpPr/>
          <p:nvPr/>
        </p:nvSpPr>
        <p:spPr bwMode="auto">
          <a:xfrm>
            <a:off x="5909827" y="3560618"/>
            <a:ext cx="2818535" cy="990598"/>
          </a:xfrm>
          <a:prstGeom prst="roundRect">
            <a:avLst>
              <a:gd name="adj" fmla="val 2032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What’s wrong with the feature </a:t>
            </a:r>
            <a:r>
              <a:rPr lang="en-US" sz="1800" i="1" kern="1200" dirty="0" err="1" smtClean="0">
                <a:solidFill>
                  <a:srgbClr val="3333FF"/>
                </a:solidFill>
                <a:latin typeface="Comic Sans MS" pitchFamily="66" charset="0"/>
                <a:ea typeface="+mn-ea"/>
                <a:cs typeface="+mn-cs"/>
              </a:rPr>
              <a:t>prepare_and_play</a:t>
            </a:r>
            <a:r>
              <a:rPr lang="en-US" sz="1800" kern="1200" dirty="0" smtClean="0">
                <a:solidFill>
                  <a:srgbClr val="333399"/>
                </a:solidFill>
                <a:latin typeface="Comic Sans MS" pitchFamily="66" charset="0"/>
                <a:ea typeface="+mn-ea"/>
                <a:cs typeface="+mn-cs"/>
              </a:rPr>
              <a:t>?</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18508" y="171304"/>
            <a:ext cx="7942262" cy="435655"/>
          </a:xfrm>
        </p:spPr>
        <p:txBody>
          <a:bodyPr/>
          <a:lstStyle/>
          <a:p>
            <a:r>
              <a:rPr lang="en-US" dirty="0" smtClean="0"/>
              <a:t>Some acrobatics</a:t>
            </a:r>
            <a:endParaRPr lang="de-CH" dirty="0"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sp>
        <p:nvSpPr>
          <p:cNvPr id="20485" name="Content Placeholder 2"/>
          <p:cNvSpPr>
            <a:spLocks noGrp="1"/>
          </p:cNvSpPr>
          <p:nvPr>
            <p:ph idx="1"/>
          </p:nvPr>
        </p:nvSpPr>
        <p:spPr>
          <a:xfrm>
            <a:off x="468313" y="925513"/>
            <a:ext cx="8424862" cy="5576887"/>
          </a:xfrm>
        </p:spPr>
        <p:txBody>
          <a:bodyPr/>
          <a:lstStyle/>
          <a:p>
            <a:pPr>
              <a:buFont typeface="Wingdings" charset="2"/>
              <a:buNone/>
            </a:pPr>
            <a:r>
              <a:rPr lang="de-CH" sz="1600" b="1" dirty="0" err="1" smtClean="0">
                <a:solidFill>
                  <a:srgbClr val="003399"/>
                </a:solidFill>
                <a:latin typeface="Comic Sans MS" pitchFamily="66" charset="0"/>
                <a:cs typeface="Arial" charset="0"/>
              </a:rPr>
              <a:t>class</a:t>
            </a:r>
            <a:r>
              <a:rPr lang="de-CH" sz="1600" dirty="0" smtClean="0">
                <a:latin typeface="Comic Sans MS" pitchFamily="66" charset="0"/>
                <a:cs typeface="Arial" charset="0"/>
              </a:rPr>
              <a:t> </a:t>
            </a:r>
            <a:r>
              <a:rPr lang="de-CH" sz="1600" i="1" dirty="0" smtClean="0">
                <a:latin typeface="Comic Sans MS" pitchFamily="66" charset="0"/>
                <a:cs typeface="Arial" charset="0"/>
              </a:rPr>
              <a:t>DIRECTOR</a:t>
            </a:r>
          </a:p>
          <a:p>
            <a:pPr>
              <a:buFont typeface="Wingdings" charset="2"/>
              <a:buNone/>
            </a:pP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err="1" smtClean="0">
                <a:latin typeface="Comic Sans MS" pitchFamily="66" charset="0"/>
                <a:cs typeface="Arial" charset="0"/>
              </a:rPr>
              <a:t>prepare_and_play</a:t>
            </a:r>
            <a:endParaRPr lang="de-CH" sz="1600" i="1" dirty="0" smtClean="0">
              <a:latin typeface="Comic Sans MS" pitchFamily="66" charset="0"/>
              <a:cs typeface="Arial" charset="0"/>
            </a:endParaRPr>
          </a:p>
          <a:p>
            <a:pPr>
              <a:buFont typeface="Wingdings" charset="2"/>
              <a:buNone/>
            </a:pPr>
            <a:r>
              <a:rPr lang="de-CH" sz="1600" b="1" dirty="0" err="1" smtClean="0">
                <a:solidFill>
                  <a:srgbClr val="003399"/>
                </a:solidFill>
                <a:latin typeface="Comic Sans MS" pitchFamily="66" charset="0"/>
                <a:cs typeface="Arial" charset="0"/>
              </a:rPr>
              <a:t>feature</a:t>
            </a:r>
            <a:endParaRPr lang="de-CH" sz="1600" b="1" dirty="0" smtClean="0">
              <a:solidFill>
                <a:srgbClr val="003399"/>
              </a:solidFill>
              <a:latin typeface="Comic Sans MS" pitchFamily="66" charset="0"/>
              <a:cs typeface="Arial" charset="0"/>
            </a:endParaRPr>
          </a:p>
          <a:p>
            <a:pPr>
              <a:buFont typeface="Wingdings" charset="2"/>
              <a:buNone/>
            </a:pPr>
            <a:r>
              <a:rPr lang="de-CH" sz="1600" dirty="0" smtClean="0">
                <a:latin typeface="Comic Sans MS" pitchFamily="66" charset="0"/>
                <a:cs typeface="Arial" charset="0"/>
              </a:rPr>
              <a:t>    </a:t>
            </a:r>
            <a:r>
              <a:rPr lang="de-CH" sz="1600" i="1" dirty="0" smtClean="0">
                <a:latin typeface="Comic Sans MS" pitchFamily="66" charset="0"/>
                <a:cs typeface="Arial" charset="0"/>
              </a:rPr>
              <a:t>acrobat1</a:t>
            </a:r>
            <a:r>
              <a:rPr lang="de-CH" sz="1600" dirty="0" smtClean="0">
                <a:latin typeface="Comic Sans MS" pitchFamily="66" charset="0"/>
                <a:cs typeface="Arial" charset="0"/>
              </a:rPr>
              <a:t>, </a:t>
            </a:r>
            <a:r>
              <a:rPr lang="de-CH" sz="1600" i="1" dirty="0" smtClean="0">
                <a:latin typeface="Comic Sans MS" pitchFamily="66" charset="0"/>
                <a:cs typeface="Arial" charset="0"/>
              </a:rPr>
              <a:t>acrobat2</a:t>
            </a:r>
            <a:r>
              <a:rPr lang="de-CH" sz="1600" dirty="0" smtClean="0">
                <a:latin typeface="Comic Sans MS" pitchFamily="66" charset="0"/>
                <a:cs typeface="Arial" charset="0"/>
              </a:rPr>
              <a:t>, </a:t>
            </a:r>
            <a:r>
              <a:rPr lang="de-CH" sz="1600" i="1" dirty="0" smtClean="0">
                <a:latin typeface="Comic Sans MS" pitchFamily="66" charset="0"/>
                <a:cs typeface="Arial" charset="0"/>
              </a:rPr>
              <a:t>acrobat3</a:t>
            </a:r>
            <a:r>
              <a:rPr lang="de-CH" sz="1600" dirty="0" smtClean="0">
                <a:latin typeface="Comic Sans MS" pitchFamily="66" charset="0"/>
                <a:cs typeface="Arial" charset="0"/>
              </a:rPr>
              <a:t>: </a:t>
            </a:r>
            <a:r>
              <a:rPr lang="de-CH" sz="1600" i="1" dirty="0" smtClean="0">
                <a:latin typeface="Comic Sans MS" pitchFamily="66" charset="0"/>
                <a:cs typeface="Arial" charset="0"/>
              </a:rPr>
              <a:t>ACROBAT</a:t>
            </a:r>
          </a:p>
          <a:p>
            <a:pPr>
              <a:buFont typeface="Wingdings" charset="2"/>
              <a:buNone/>
            </a:pPr>
            <a:r>
              <a:rPr lang="de-CH" sz="1600" dirty="0" smtClean="0">
                <a:latin typeface="Comic Sans MS" pitchFamily="66" charset="0"/>
                <a:cs typeface="Arial" charset="0"/>
              </a:rPr>
              <a:t>    </a:t>
            </a:r>
            <a:r>
              <a:rPr lang="de-CH" sz="1600" i="1" dirty="0" smtClean="0">
                <a:latin typeface="Comic Sans MS" pitchFamily="66" charset="0"/>
                <a:cs typeface="Arial" charset="0"/>
              </a:rPr>
              <a:t>friend1</a:t>
            </a:r>
            <a:r>
              <a:rPr lang="de-CH" sz="1600" dirty="0" smtClean="0">
                <a:latin typeface="Comic Sans MS" pitchFamily="66" charset="0"/>
                <a:cs typeface="Arial" charset="0"/>
              </a:rPr>
              <a:t>, </a:t>
            </a:r>
            <a:r>
              <a:rPr lang="de-CH" sz="1600" i="1" dirty="0" smtClean="0">
                <a:latin typeface="Comic Sans MS" pitchFamily="66" charset="0"/>
                <a:cs typeface="Arial" charset="0"/>
              </a:rPr>
              <a:t>friend2</a:t>
            </a:r>
            <a:r>
              <a:rPr lang="de-CH" sz="1600" dirty="0" smtClean="0">
                <a:latin typeface="Comic Sans MS" pitchFamily="66" charset="0"/>
                <a:cs typeface="Arial" charset="0"/>
              </a:rPr>
              <a:t>: </a:t>
            </a:r>
            <a:r>
              <a:rPr lang="de-CH" sz="1600" i="1" dirty="0" smtClean="0">
                <a:latin typeface="Comic Sans MS" pitchFamily="66" charset="0"/>
                <a:cs typeface="Arial" charset="0"/>
              </a:rPr>
              <a:t>ACROBAT_WITH_BUDDY</a:t>
            </a:r>
          </a:p>
          <a:p>
            <a:pPr>
              <a:buFont typeface="Wingdings" charset="2"/>
              <a:buNone/>
            </a:pPr>
            <a:r>
              <a:rPr lang="de-CH" sz="1600" dirty="0" smtClean="0">
                <a:latin typeface="Comic Sans MS" pitchFamily="66" charset="0"/>
                <a:cs typeface="Arial" charset="0"/>
              </a:rPr>
              <a:t>    </a:t>
            </a:r>
            <a:r>
              <a:rPr lang="de-CH" sz="1600" i="1" dirty="0" smtClean="0">
                <a:latin typeface="Comic Sans MS" pitchFamily="66" charset="0"/>
                <a:cs typeface="Arial" charset="0"/>
              </a:rPr>
              <a:t>author1</a:t>
            </a:r>
            <a:r>
              <a:rPr lang="de-CH" sz="1600" dirty="0" smtClean="0">
                <a:latin typeface="Comic Sans MS" pitchFamily="66" charset="0"/>
                <a:cs typeface="Arial" charset="0"/>
              </a:rPr>
              <a:t>: </a:t>
            </a:r>
            <a:r>
              <a:rPr lang="de-CH" sz="1600" i="1" dirty="0" smtClean="0">
                <a:latin typeface="Comic Sans MS" pitchFamily="66" charset="0"/>
                <a:cs typeface="Arial" charset="0"/>
              </a:rPr>
              <a:t>AUTHOR</a:t>
            </a:r>
          </a:p>
          <a:p>
            <a:pPr>
              <a:buFont typeface="Wingdings" charset="2"/>
              <a:buNone/>
            </a:pPr>
            <a:r>
              <a:rPr lang="de-CH" sz="1600" i="1" dirty="0" smtClean="0">
                <a:latin typeface="Comic Sans MS" pitchFamily="66" charset="0"/>
                <a:cs typeface="Arial" charset="0"/>
              </a:rPr>
              <a:t>    curmudgeon1</a:t>
            </a:r>
            <a:r>
              <a:rPr lang="de-CH" sz="1600" dirty="0" smtClean="0">
                <a:latin typeface="Comic Sans MS" pitchFamily="66" charset="0"/>
                <a:cs typeface="Arial" charset="0"/>
              </a:rPr>
              <a:t>: </a:t>
            </a:r>
            <a:r>
              <a:rPr lang="de-CH" sz="1600" i="1" dirty="0" smtClean="0">
                <a:latin typeface="Comic Sans MS" pitchFamily="66" charset="0"/>
                <a:cs typeface="Arial" charset="0"/>
              </a:rPr>
              <a:t>CURMUDGEON</a:t>
            </a:r>
          </a:p>
          <a:p>
            <a:pPr>
              <a:buFont typeface="Wingdings" charset="2"/>
              <a:buNone/>
            </a:pPr>
            <a:endParaRPr lang="de-CH" sz="1600" b="1" dirty="0" smtClean="0">
              <a:latin typeface="Comic Sans MS" pitchFamily="66" charset="0"/>
              <a:cs typeface="Arial" charset="0"/>
            </a:endParaRPr>
          </a:p>
          <a:p>
            <a:pPr>
              <a:buFont typeface="Wingdings" charset="2"/>
              <a:buNone/>
            </a:pPr>
            <a:r>
              <a:rPr lang="de-CH" sz="1600" dirty="0" smtClean="0">
                <a:latin typeface="Comic Sans MS" pitchFamily="66" charset="0"/>
                <a:cs typeface="Arial" charset="0"/>
              </a:rPr>
              <a:t>    </a:t>
            </a:r>
            <a:r>
              <a:rPr lang="de-CH" sz="1600" i="1" dirty="0" err="1" smtClean="0">
                <a:latin typeface="Comic Sans MS" pitchFamily="66" charset="0"/>
                <a:cs typeface="Arial" charset="0"/>
              </a:rPr>
              <a:t>prepare_and_play</a:t>
            </a:r>
            <a:endParaRPr lang="de-CH" sz="1600" b="1" dirty="0" smtClean="0">
              <a:solidFill>
                <a:srgbClr val="003399"/>
              </a:solidFill>
              <a:latin typeface="Comic Sans MS" pitchFamily="66" charset="0"/>
              <a:cs typeface="Arial" charset="0"/>
            </a:endParaRPr>
          </a:p>
          <a:p>
            <a:pPr>
              <a:buFont typeface="Wingdings" charset="2"/>
              <a:buNone/>
            </a:pPr>
            <a:r>
              <a:rPr lang="de-CH" sz="1600" dirty="0" smtClean="0">
                <a:latin typeface="Comic Sans MS" pitchFamily="66" charset="0"/>
                <a:cs typeface="Arial" charset="0"/>
              </a:rPr>
              <a:t>	</a:t>
            </a:r>
            <a:r>
              <a:rPr lang="de-CH" sz="1600" b="1" dirty="0" smtClean="0">
                <a:solidFill>
                  <a:srgbClr val="003399"/>
                </a:solidFill>
                <a:latin typeface="Comic Sans MS" pitchFamily="66" charset="0"/>
                <a:cs typeface="Arial" charset="0"/>
              </a:rPr>
              <a:t>do</a:t>
            </a:r>
          </a:p>
          <a:p>
            <a:pPr>
              <a:buFont typeface="Wingdings" charset="2"/>
              <a:buNone/>
            </a:pPr>
            <a:r>
              <a:rPr lang="de-CH" sz="1600" dirty="0" smtClean="0">
                <a:solidFill>
                  <a:srgbClr val="990000"/>
                </a:solidFill>
                <a:latin typeface="Comic Sans MS" pitchFamily="66" charset="0"/>
                <a:cs typeface="Arial" charset="0"/>
              </a:rPr>
              <a:t>1</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acrobat1</a:t>
            </a:r>
          </a:p>
          <a:p>
            <a:pPr>
              <a:buFont typeface="Wingdings" charset="2"/>
              <a:buNone/>
            </a:pPr>
            <a:r>
              <a:rPr lang="de-CH" sz="1600" dirty="0" smtClean="0">
                <a:solidFill>
                  <a:srgbClr val="990000"/>
                </a:solidFill>
                <a:latin typeface="Comic Sans MS" pitchFamily="66" charset="0"/>
                <a:cs typeface="Arial" charset="0"/>
              </a:rPr>
              <a:t>2</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acrobat2</a:t>
            </a:r>
          </a:p>
          <a:p>
            <a:pPr>
              <a:buFont typeface="Wingdings" charset="2"/>
              <a:buNone/>
            </a:pPr>
            <a:r>
              <a:rPr lang="de-CH" sz="1600" dirty="0" smtClean="0">
                <a:solidFill>
                  <a:srgbClr val="990000"/>
                </a:solidFill>
                <a:latin typeface="Comic Sans MS" pitchFamily="66" charset="0"/>
                <a:cs typeface="Arial" charset="0"/>
              </a:rPr>
              <a:t>3</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acrobat3</a:t>
            </a:r>
          </a:p>
          <a:p>
            <a:pPr>
              <a:buFont typeface="Wingdings" charset="2"/>
              <a:buNone/>
            </a:pPr>
            <a:r>
              <a:rPr lang="de-CH" sz="1600" dirty="0" smtClean="0">
                <a:solidFill>
                  <a:srgbClr val="990000"/>
                </a:solidFill>
                <a:latin typeface="Comic Sans MS" pitchFamily="66" charset="0"/>
                <a:cs typeface="Arial" charset="0"/>
              </a:rPr>
              <a:t>4</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friend1</a:t>
            </a:r>
            <a:r>
              <a:rPr lang="de-CH" sz="1600" dirty="0" smtClean="0">
                <a:latin typeface="Comic Sans MS" pitchFamily="66" charset="0"/>
                <a:cs typeface="Arial" charset="0"/>
              </a:rPr>
              <a:t>.</a:t>
            </a:r>
            <a:r>
              <a:rPr lang="de-CH" sz="1600" i="1" dirty="0" smtClean="0">
                <a:latin typeface="Comic Sans MS" pitchFamily="66" charset="0"/>
                <a:cs typeface="Arial" charset="0"/>
              </a:rPr>
              <a:t>make_with_buddy</a:t>
            </a:r>
            <a:r>
              <a:rPr lang="de-CH" sz="1600" dirty="0" smtClean="0">
                <a:latin typeface="Comic Sans MS" pitchFamily="66" charset="0"/>
                <a:cs typeface="Arial" charset="0"/>
              </a:rPr>
              <a:t> (</a:t>
            </a:r>
            <a:r>
              <a:rPr lang="de-CH" sz="1600" i="1" dirty="0" smtClean="0">
                <a:latin typeface="Comic Sans MS" pitchFamily="66" charset="0"/>
                <a:cs typeface="Arial" charset="0"/>
              </a:rPr>
              <a:t>acrobat1</a:t>
            </a:r>
            <a:r>
              <a:rPr lang="de-CH" sz="1600" dirty="0" smtClean="0">
                <a:latin typeface="Comic Sans MS" pitchFamily="66" charset="0"/>
                <a:cs typeface="Arial" charset="0"/>
              </a:rPr>
              <a:t>)</a:t>
            </a:r>
          </a:p>
          <a:p>
            <a:pPr>
              <a:buFont typeface="Wingdings" charset="2"/>
              <a:buNone/>
            </a:pPr>
            <a:r>
              <a:rPr lang="de-CH" sz="1600" dirty="0" smtClean="0">
                <a:solidFill>
                  <a:srgbClr val="990000"/>
                </a:solidFill>
                <a:latin typeface="Comic Sans MS" pitchFamily="66" charset="0"/>
                <a:cs typeface="Arial" charset="0"/>
              </a:rPr>
              <a:t>5</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friend2</a:t>
            </a:r>
            <a:r>
              <a:rPr lang="de-CH" sz="1600" dirty="0" smtClean="0">
                <a:latin typeface="Comic Sans MS" pitchFamily="66" charset="0"/>
                <a:cs typeface="Arial" charset="0"/>
              </a:rPr>
              <a:t>.</a:t>
            </a:r>
            <a:r>
              <a:rPr lang="de-CH" sz="1600" i="1" dirty="0" smtClean="0">
                <a:latin typeface="Comic Sans MS" pitchFamily="66" charset="0"/>
                <a:cs typeface="Arial" charset="0"/>
              </a:rPr>
              <a:t>make_with_buddy</a:t>
            </a:r>
            <a:r>
              <a:rPr lang="de-CH" sz="1600" dirty="0" smtClean="0">
                <a:latin typeface="Comic Sans MS" pitchFamily="66" charset="0"/>
                <a:cs typeface="Arial" charset="0"/>
              </a:rPr>
              <a:t> (</a:t>
            </a:r>
            <a:r>
              <a:rPr lang="de-CH" sz="1600" i="1" dirty="0" smtClean="0">
                <a:latin typeface="Comic Sans MS" pitchFamily="66" charset="0"/>
                <a:cs typeface="Arial" charset="0"/>
              </a:rPr>
              <a:t>friend1</a:t>
            </a:r>
            <a:r>
              <a:rPr lang="de-CH" sz="1600" dirty="0" smtClean="0">
                <a:latin typeface="Comic Sans MS" pitchFamily="66" charset="0"/>
                <a:cs typeface="Arial" charset="0"/>
              </a:rPr>
              <a:t>)</a:t>
            </a:r>
          </a:p>
          <a:p>
            <a:pPr>
              <a:buFont typeface="Wingdings" charset="2"/>
              <a:buNone/>
            </a:pPr>
            <a:r>
              <a:rPr lang="de-CH" sz="1600" dirty="0" smtClean="0">
                <a:solidFill>
                  <a:srgbClr val="990000"/>
                </a:solidFill>
                <a:latin typeface="Comic Sans MS" pitchFamily="66" charset="0"/>
                <a:cs typeface="Arial" charset="0"/>
              </a:rPr>
              <a:t>6</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author1</a:t>
            </a:r>
          </a:p>
          <a:p>
            <a:pPr>
              <a:buFont typeface="Wingdings" charset="2"/>
              <a:buNone/>
            </a:pPr>
            <a:r>
              <a:rPr lang="de-CH" sz="1600" dirty="0" smtClean="0">
                <a:solidFill>
                  <a:srgbClr val="990000"/>
                </a:solidFill>
                <a:latin typeface="Comic Sans MS" pitchFamily="66" charset="0"/>
                <a:cs typeface="Arial" charset="0"/>
              </a:rPr>
              <a:t>7</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curmudgeon1	</a:t>
            </a:r>
            <a:r>
              <a:rPr lang="de-CH" sz="1600" dirty="0" smtClean="0">
                <a:latin typeface="Comic Sans MS" pitchFamily="66" charset="0"/>
                <a:cs typeface="Arial" charset="0"/>
              </a:rPr>
              <a:t>	</a:t>
            </a:r>
          </a:p>
          <a:p>
            <a:pPr>
              <a:buFont typeface="Wingdings" charset="2"/>
              <a:buNone/>
            </a:pPr>
            <a:r>
              <a:rPr lang="de-CH" sz="1600" b="1" dirty="0" smtClean="0">
                <a:solidFill>
                  <a:srgbClr val="003399"/>
                </a:solidFill>
                <a:latin typeface="Comic Sans MS" pitchFamily="66" charset="0"/>
                <a:cs typeface="Arial" charset="0"/>
              </a:rPr>
              <a:t>	end</a:t>
            </a:r>
          </a:p>
          <a:p>
            <a:pPr>
              <a:buFont typeface="Wingdings" charset="2"/>
              <a:buNone/>
            </a:pPr>
            <a:r>
              <a:rPr lang="de-CH" sz="1600" b="1" dirty="0" smtClean="0">
                <a:solidFill>
                  <a:srgbClr val="003399"/>
                </a:solidFill>
                <a:latin typeface="Comic Sans MS" pitchFamily="66" charset="0"/>
                <a:cs typeface="Arial" charset="0"/>
              </a:rPr>
              <a:t>end</a:t>
            </a:r>
          </a:p>
        </p:txBody>
      </p:sp>
      <p:sp>
        <p:nvSpPr>
          <p:cNvPr id="20489"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10" name="Rounded Rectangle 9"/>
          <p:cNvSpPr/>
          <p:nvPr/>
        </p:nvSpPr>
        <p:spPr bwMode="auto">
          <a:xfrm>
            <a:off x="5251728" y="2729345"/>
            <a:ext cx="3206460" cy="70658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Which entities are still </a:t>
            </a:r>
            <a:r>
              <a:rPr lang="en-US" sz="1800" b="1" kern="1200" dirty="0" smtClean="0">
                <a:solidFill>
                  <a:srgbClr val="333399"/>
                </a:solidFill>
                <a:latin typeface="Comic Sans MS" pitchFamily="66" charset="0"/>
                <a:ea typeface="+mn-ea"/>
                <a:cs typeface="+mn-cs"/>
              </a:rPr>
              <a:t>Void</a:t>
            </a:r>
            <a:r>
              <a:rPr lang="en-US" sz="1800" kern="1200" dirty="0" smtClean="0">
                <a:solidFill>
                  <a:srgbClr val="333399"/>
                </a:solidFill>
                <a:latin typeface="Comic Sans MS" pitchFamily="66" charset="0"/>
                <a:ea typeface="+mn-ea"/>
                <a:cs typeface="+mn-cs"/>
              </a:rPr>
              <a:t> after execution of line 4?</a:t>
            </a:r>
            <a:endParaRPr lang="de-CH" sz="1800" kern="1200" dirty="0">
              <a:solidFill>
                <a:srgbClr val="333399"/>
              </a:solidFill>
              <a:latin typeface="Comic Sans MS" pitchFamily="66" charset="0"/>
              <a:ea typeface="+mn-ea"/>
              <a:cs typeface="+mn-cs"/>
            </a:endParaRPr>
          </a:p>
        </p:txBody>
      </p:sp>
      <p:sp>
        <p:nvSpPr>
          <p:cNvPr id="11" name="Rounded Rectangle 10"/>
          <p:cNvSpPr/>
          <p:nvPr/>
        </p:nvSpPr>
        <p:spPr bwMode="auto">
          <a:xfrm>
            <a:off x="5258655" y="3830782"/>
            <a:ext cx="3206460" cy="858784"/>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Which of the classes mentioned here have </a:t>
            </a:r>
            <a:r>
              <a:rPr lang="en-US" sz="1800" dirty="0" smtClean="0">
                <a:solidFill>
                  <a:srgbClr val="333399"/>
                </a:solidFill>
              </a:rPr>
              <a:t>creation procedures</a:t>
            </a:r>
            <a:r>
              <a:rPr lang="en-US" sz="1800" kern="1200" dirty="0" smtClean="0">
                <a:solidFill>
                  <a:srgbClr val="333399"/>
                </a:solidFill>
                <a:latin typeface="Comic Sans MS" pitchFamily="66" charset="0"/>
                <a:ea typeface="+mn-ea"/>
                <a:cs typeface="+mn-cs"/>
              </a:rPr>
              <a:t>?</a:t>
            </a:r>
            <a:endParaRPr lang="de-CH" sz="1800" kern="1200" dirty="0">
              <a:solidFill>
                <a:srgbClr val="333399"/>
              </a:solidFill>
              <a:latin typeface="Comic Sans MS" pitchFamily="66" charset="0"/>
              <a:ea typeface="+mn-ea"/>
              <a:cs typeface="+mn-cs"/>
            </a:endParaRPr>
          </a:p>
        </p:txBody>
      </p:sp>
      <p:sp>
        <p:nvSpPr>
          <p:cNvPr id="12" name="Rounded Rectangle 11"/>
          <p:cNvSpPr/>
          <p:nvPr/>
        </p:nvSpPr>
        <p:spPr bwMode="auto">
          <a:xfrm>
            <a:off x="5258656" y="5645726"/>
            <a:ext cx="3206460" cy="70658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Why is </a:t>
            </a:r>
            <a:r>
              <a:rPr lang="en-US" sz="1800" kern="1200" smtClean="0">
                <a:solidFill>
                  <a:srgbClr val="333399"/>
                </a:solidFill>
                <a:latin typeface="Comic Sans MS" pitchFamily="66" charset="0"/>
                <a:ea typeface="+mn-ea"/>
                <a:cs typeface="+mn-cs"/>
              </a:rPr>
              <a:t>the creation </a:t>
            </a:r>
            <a:r>
              <a:rPr lang="en-US" sz="1800" kern="1200" dirty="0" smtClean="0">
                <a:solidFill>
                  <a:srgbClr val="333399"/>
                </a:solidFill>
                <a:latin typeface="Comic Sans MS" pitchFamily="66" charset="0"/>
                <a:ea typeface="+mn-ea"/>
                <a:cs typeface="+mn-cs"/>
              </a:rPr>
              <a:t>procedure necessary?</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18508" y="171304"/>
            <a:ext cx="7942262" cy="435655"/>
          </a:xfrm>
        </p:spPr>
        <p:txBody>
          <a:bodyPr/>
          <a:lstStyle/>
          <a:p>
            <a:r>
              <a:rPr lang="en-US" dirty="0" smtClean="0"/>
              <a:t>Meet Teddy</a:t>
            </a:r>
            <a:endParaRPr lang="de-CH" dirty="0"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pic>
        <p:nvPicPr>
          <p:cNvPr id="3" name="Content Placeholder 2" descr="images.jpg"/>
          <p:cNvPicPr>
            <a:picLocks noGrp="1" noChangeAspect="1"/>
          </p:cNvPicPr>
          <p:nvPr>
            <p:ph idx="1"/>
          </p:nvPr>
        </p:nvPicPr>
        <p:blipFill>
          <a:blip r:embed="rId3">
            <a:extLst>
              <a:ext uri="{28A0092B-C50C-407E-A947-70E740481C1C}">
                <a14:useLocalDpi xmlns:a14="http://schemas.microsoft.com/office/drawing/2010/main" val="0"/>
              </a:ext>
            </a:extLst>
          </a:blip>
          <a:srcRect l="-31796" r="-31796"/>
          <a:stretch>
            <a:fillRect/>
          </a:stretch>
        </p:blipFill>
        <p:spPr>
          <a:xfrm>
            <a:off x="249238" y="877888"/>
            <a:ext cx="8518525" cy="5645150"/>
          </a:xfrm>
        </p:spPr>
      </p:pic>
    </p:spTree>
    <p:extLst>
      <p:ext uri="{BB962C8B-B14F-4D97-AF65-F5344CB8AC3E}">
        <p14:creationId xmlns:p14="http://schemas.microsoft.com/office/powerpoint/2010/main" val="38520590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31074" name="Title 1"/>
          <p:cNvSpPr>
            <a:spLocks noGrp="1"/>
          </p:cNvSpPr>
          <p:nvPr>
            <p:ph type="title" idx="4294967295"/>
          </p:nvPr>
        </p:nvSpPr>
        <p:spPr/>
        <p:txBody>
          <a:bodyPr lIns="91440" tIns="45720" rIns="91440" bIns="45720"/>
          <a:lstStyle/>
          <a:p>
            <a:pPr defTabSz="914400"/>
            <a:r>
              <a:rPr lang="en-US" b="1" smtClean="0">
                <a:latin typeface="Arial Rounded MT Bold" pitchFamily="34" charset="0"/>
              </a:rPr>
              <a:t>Propositional Logic</a:t>
            </a:r>
            <a:endParaRPr lang="en-US" b="1">
              <a:latin typeface="Arial Rounded MT Bold" pitchFamily="34" charset="0"/>
            </a:endParaRPr>
          </a:p>
        </p:txBody>
      </p:sp>
      <p:sp>
        <p:nvSpPr>
          <p:cNvPr id="131075" name="Content Placeholder 2"/>
          <p:cNvSpPr>
            <a:spLocks noGrp="1"/>
          </p:cNvSpPr>
          <p:nvPr>
            <p:ph idx="4294967295"/>
          </p:nvPr>
        </p:nvSpPr>
        <p:spPr/>
        <p:txBody>
          <a:bodyPr lIns="91440" tIns="45720" rIns="91440" bIns="45720"/>
          <a:lstStyle/>
          <a:p>
            <a:pPr marL="342900" indent="-342900" defTabSz="914400"/>
            <a:r>
              <a:rPr lang="en-US" i="1" dirty="0" smtClean="0">
                <a:solidFill>
                  <a:schemeClr val="tx1"/>
                </a:solidFill>
              </a:rPr>
              <a:t>Truth assignment and truth table</a:t>
            </a:r>
          </a:p>
          <a:p>
            <a:pPr marL="742950" lvl="1" indent="-342900"/>
            <a:r>
              <a:rPr lang="en-US" dirty="0" smtClean="0">
                <a:solidFill>
                  <a:schemeClr val="tx1"/>
                </a:solidFill>
              </a:rPr>
              <a:t>Assigning a truth value to each propositional variable</a:t>
            </a:r>
          </a:p>
          <a:p>
            <a:pPr marL="742950" lvl="1" indent="-342900"/>
            <a:endParaRPr lang="en-US" dirty="0" smtClean="0">
              <a:solidFill>
                <a:schemeClr val="tx1"/>
              </a:solidFill>
            </a:endParaRPr>
          </a:p>
          <a:p>
            <a:pPr marL="342900" indent="-342900" defTabSz="914400"/>
            <a:r>
              <a:rPr lang="en-US" i="1" dirty="0" smtClean="0">
                <a:solidFill>
                  <a:schemeClr val="tx1"/>
                </a:solidFill>
              </a:rPr>
              <a:t>Tautology</a:t>
            </a:r>
            <a:endParaRPr lang="en-US" i="1" dirty="0">
              <a:solidFill>
                <a:schemeClr val="tx1"/>
              </a:solidFill>
            </a:endParaRPr>
          </a:p>
          <a:p>
            <a:pPr marL="742950" lvl="1" indent="-285750" defTabSz="914400"/>
            <a:r>
              <a:rPr lang="en-US" b="1" dirty="0">
                <a:solidFill>
                  <a:srgbClr val="333399"/>
                </a:solidFill>
              </a:rPr>
              <a:t>True</a:t>
            </a:r>
            <a:r>
              <a:rPr lang="de-CH" dirty="0">
                <a:solidFill>
                  <a:schemeClr val="tx1"/>
                </a:solidFill>
              </a:rPr>
              <a:t> </a:t>
            </a:r>
            <a:r>
              <a:rPr lang="en-US" dirty="0">
                <a:solidFill>
                  <a:schemeClr val="tx1"/>
                </a:solidFill>
              </a:rPr>
              <a:t>for all truth assignments</a:t>
            </a:r>
          </a:p>
          <a:p>
            <a:pPr lvl="2" defTabSz="914400"/>
            <a:r>
              <a:rPr lang="en-US" dirty="0" smtClean="0"/>
              <a:t>P</a:t>
            </a:r>
            <a:r>
              <a:rPr lang="en-US" dirty="0" smtClean="0">
                <a:solidFill>
                  <a:schemeClr val="tx1"/>
                </a:solidFill>
              </a:rPr>
              <a:t> </a:t>
            </a:r>
            <a:r>
              <a:rPr lang="en-US" b="1" dirty="0" smtClean="0">
                <a:solidFill>
                  <a:srgbClr val="333399"/>
                </a:solidFill>
              </a:rPr>
              <a:t>or</a:t>
            </a:r>
            <a:r>
              <a:rPr lang="en-US" dirty="0">
                <a:solidFill>
                  <a:schemeClr val="tx1"/>
                </a:solidFill>
              </a:rPr>
              <a:t> </a:t>
            </a:r>
            <a:r>
              <a:rPr lang="en-US" dirty="0"/>
              <a:t>(</a:t>
            </a:r>
            <a:r>
              <a:rPr lang="en-US" b="1" dirty="0" smtClean="0">
                <a:solidFill>
                  <a:srgbClr val="333399"/>
                </a:solidFill>
              </a:rPr>
              <a:t>not</a:t>
            </a:r>
            <a:r>
              <a:rPr lang="en-US" dirty="0">
                <a:solidFill>
                  <a:schemeClr val="tx1"/>
                </a:solidFill>
              </a:rPr>
              <a:t> </a:t>
            </a:r>
            <a:r>
              <a:rPr lang="en-US" dirty="0"/>
              <a:t>P</a:t>
            </a:r>
            <a:r>
              <a:rPr lang="en-US" dirty="0" smtClean="0"/>
              <a:t>)</a:t>
            </a:r>
            <a:endParaRPr lang="en-US" dirty="0"/>
          </a:p>
          <a:p>
            <a:pPr lvl="2" defTabSz="914400"/>
            <a:r>
              <a:rPr lang="en-US" b="1" dirty="0" smtClean="0">
                <a:solidFill>
                  <a:srgbClr val="333399"/>
                </a:solidFill>
              </a:rPr>
              <a:t>not</a:t>
            </a:r>
            <a:r>
              <a:rPr lang="en-US" dirty="0">
                <a:solidFill>
                  <a:schemeClr val="tx1"/>
                </a:solidFill>
              </a:rPr>
              <a:t> </a:t>
            </a:r>
            <a:r>
              <a:rPr lang="en-US" dirty="0" smtClean="0"/>
              <a:t>(</a:t>
            </a:r>
            <a:r>
              <a:rPr lang="en-US" dirty="0"/>
              <a:t>P</a:t>
            </a:r>
            <a:r>
              <a:rPr lang="en-US" dirty="0" smtClean="0"/>
              <a:t> </a:t>
            </a:r>
            <a:r>
              <a:rPr lang="en-US" b="1" dirty="0">
                <a:solidFill>
                  <a:srgbClr val="333399"/>
                </a:solidFill>
              </a:rPr>
              <a:t>and</a:t>
            </a:r>
            <a:r>
              <a:rPr lang="en-US" dirty="0">
                <a:solidFill>
                  <a:schemeClr val="tx1"/>
                </a:solidFill>
              </a:rPr>
              <a:t> </a:t>
            </a:r>
            <a:r>
              <a:rPr lang="en-US" dirty="0"/>
              <a:t>(</a:t>
            </a:r>
            <a:r>
              <a:rPr lang="en-US" b="1" dirty="0">
                <a:solidFill>
                  <a:srgbClr val="333399"/>
                </a:solidFill>
              </a:rPr>
              <a:t>not</a:t>
            </a:r>
            <a:r>
              <a:rPr lang="en-US" dirty="0"/>
              <a:t> P</a:t>
            </a:r>
            <a:r>
              <a:rPr lang="en-US" dirty="0" smtClean="0"/>
              <a:t>))</a:t>
            </a:r>
            <a:endParaRPr lang="en-US" dirty="0"/>
          </a:p>
          <a:p>
            <a:pPr lvl="2" defTabSz="914400"/>
            <a:r>
              <a:rPr lang="en-US" dirty="0" smtClean="0"/>
              <a:t>(</a:t>
            </a:r>
            <a:r>
              <a:rPr lang="en-US" dirty="0"/>
              <a:t>P</a:t>
            </a:r>
            <a:r>
              <a:rPr lang="en-US" dirty="0" smtClean="0"/>
              <a:t> </a:t>
            </a:r>
            <a:r>
              <a:rPr lang="en-US" b="1" dirty="0">
                <a:solidFill>
                  <a:srgbClr val="333399"/>
                </a:solidFill>
              </a:rPr>
              <a:t>and</a:t>
            </a:r>
            <a:r>
              <a:rPr lang="en-US" dirty="0">
                <a:solidFill>
                  <a:schemeClr val="tx1"/>
                </a:solidFill>
              </a:rPr>
              <a:t> </a:t>
            </a:r>
            <a:r>
              <a:rPr lang="en-US" dirty="0"/>
              <a:t>Q</a:t>
            </a:r>
            <a:r>
              <a:rPr lang="en-US" dirty="0" smtClean="0"/>
              <a:t>) </a:t>
            </a:r>
            <a:r>
              <a:rPr lang="en-US" b="1" dirty="0">
                <a:solidFill>
                  <a:srgbClr val="333399"/>
                </a:solidFill>
              </a:rPr>
              <a:t>or</a:t>
            </a:r>
            <a:r>
              <a:rPr lang="en-US" dirty="0">
                <a:solidFill>
                  <a:schemeClr val="tx1"/>
                </a:solidFill>
              </a:rPr>
              <a:t> </a:t>
            </a:r>
            <a:r>
              <a:rPr lang="en-US" dirty="0"/>
              <a:t>((</a:t>
            </a:r>
            <a:r>
              <a:rPr lang="en-US" b="1" dirty="0">
                <a:solidFill>
                  <a:srgbClr val="333399"/>
                </a:solidFill>
              </a:rPr>
              <a:t>not</a:t>
            </a:r>
            <a:r>
              <a:rPr lang="en-US" dirty="0">
                <a:solidFill>
                  <a:schemeClr val="tx1"/>
                </a:solidFill>
              </a:rPr>
              <a:t> </a:t>
            </a:r>
            <a:r>
              <a:rPr lang="en-US" dirty="0"/>
              <a:t>P</a:t>
            </a:r>
            <a:r>
              <a:rPr lang="en-US" dirty="0" smtClean="0"/>
              <a:t>) </a:t>
            </a:r>
            <a:r>
              <a:rPr lang="en-US" b="1" dirty="0">
                <a:solidFill>
                  <a:srgbClr val="333399"/>
                </a:solidFill>
              </a:rPr>
              <a:t>or</a:t>
            </a:r>
            <a:r>
              <a:rPr lang="en-US" dirty="0">
                <a:solidFill>
                  <a:schemeClr val="tx1"/>
                </a:solidFill>
              </a:rPr>
              <a:t> </a:t>
            </a:r>
            <a:r>
              <a:rPr lang="en-US" dirty="0"/>
              <a:t>(</a:t>
            </a:r>
            <a:r>
              <a:rPr lang="en-US" b="1" dirty="0">
                <a:solidFill>
                  <a:srgbClr val="333399"/>
                </a:solidFill>
              </a:rPr>
              <a:t>not</a:t>
            </a:r>
            <a:r>
              <a:rPr lang="en-US" dirty="0">
                <a:solidFill>
                  <a:schemeClr val="tx1"/>
                </a:solidFill>
              </a:rPr>
              <a:t> </a:t>
            </a:r>
            <a:r>
              <a:rPr lang="en-US" dirty="0"/>
              <a:t>Q</a:t>
            </a:r>
            <a:r>
              <a:rPr lang="en-US" dirty="0" smtClean="0"/>
              <a:t>))</a:t>
            </a:r>
            <a:endParaRPr lang="en-US" dirty="0"/>
          </a:p>
          <a:p>
            <a:pPr marL="342900" indent="-342900" defTabSz="914400"/>
            <a:endParaRPr lang="en-US" dirty="0"/>
          </a:p>
          <a:p>
            <a:pPr marL="342900" indent="-342900" defTabSz="914400"/>
            <a:r>
              <a:rPr lang="en-US" i="1" dirty="0">
                <a:solidFill>
                  <a:schemeClr val="tx1"/>
                </a:solidFill>
              </a:rPr>
              <a:t>Contradiction</a:t>
            </a:r>
          </a:p>
          <a:p>
            <a:pPr marL="742950" lvl="1" indent="-285750" defTabSz="914400"/>
            <a:r>
              <a:rPr lang="en-US" b="1" dirty="0">
                <a:solidFill>
                  <a:srgbClr val="333399"/>
                </a:solidFill>
              </a:rPr>
              <a:t>False</a:t>
            </a:r>
            <a:r>
              <a:rPr lang="en-US" dirty="0">
                <a:solidFill>
                  <a:schemeClr val="tx1"/>
                </a:solidFill>
              </a:rPr>
              <a:t> for all truth assignments</a:t>
            </a:r>
          </a:p>
          <a:p>
            <a:pPr lvl="2" defTabSz="914400"/>
            <a:r>
              <a:rPr lang="en-US" dirty="0"/>
              <a:t>P</a:t>
            </a:r>
            <a:r>
              <a:rPr lang="en-US" dirty="0" smtClean="0"/>
              <a:t> </a:t>
            </a:r>
            <a:r>
              <a:rPr lang="en-US" b="1" dirty="0">
                <a:solidFill>
                  <a:srgbClr val="333399"/>
                </a:solidFill>
              </a:rPr>
              <a:t>and</a:t>
            </a:r>
            <a:r>
              <a:rPr lang="en-US" dirty="0">
                <a:solidFill>
                  <a:schemeClr val="tx1"/>
                </a:solidFill>
              </a:rPr>
              <a:t> </a:t>
            </a:r>
            <a:r>
              <a:rPr lang="en-US" dirty="0"/>
              <a:t>(</a:t>
            </a:r>
            <a:r>
              <a:rPr lang="en-US" b="1" dirty="0">
                <a:solidFill>
                  <a:srgbClr val="333399"/>
                </a:solidFill>
              </a:rPr>
              <a:t>not</a:t>
            </a:r>
            <a:r>
              <a:rPr lang="en-US" dirty="0">
                <a:solidFill>
                  <a:schemeClr val="tx1"/>
                </a:solidFill>
              </a:rPr>
              <a:t> </a:t>
            </a:r>
            <a:r>
              <a:rPr lang="en-US" dirty="0"/>
              <a:t>P</a:t>
            </a:r>
            <a:r>
              <a:rPr lang="en-US" dirty="0" smtClean="0"/>
              <a:t>)</a:t>
            </a:r>
            <a:endParaRPr lang="en-US" dirty="0"/>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3107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FF70A11-060A-47E2-9DAE-66857EC38850}" type="slidenum">
              <a:rPr lang="en-US" sz="1000">
                <a:solidFill>
                  <a:schemeClr val="tx1"/>
                </a:solidFill>
                <a:latin typeface="ETH Light" pitchFamily="2" charset="0"/>
              </a:rPr>
              <a:pPr algn="r" defTabSz="914400">
                <a:lnSpc>
                  <a:spcPct val="100000"/>
                </a:lnSpc>
                <a:buClrTx/>
                <a:buSzTx/>
                <a:buFontTx/>
                <a:buNone/>
              </a:pPr>
              <a:t>4</a:t>
            </a:fld>
            <a:endParaRPr lang="en-US" sz="1000">
              <a:solidFill>
                <a:schemeClr val="tx1"/>
              </a:solidFill>
              <a:latin typeface="ETH Light" pitchFamily="2" charset="0"/>
            </a:endParaRPr>
          </a:p>
        </p:txBody>
      </p:sp>
      <p:graphicFrame>
        <p:nvGraphicFramePr>
          <p:cNvPr id="7" name="Table 6"/>
          <p:cNvGraphicFramePr>
            <a:graphicFrameLocks noGrp="1"/>
          </p:cNvGraphicFramePr>
          <p:nvPr/>
        </p:nvGraphicFramePr>
        <p:xfrm>
          <a:off x="6109063" y="1906451"/>
          <a:ext cx="2417128" cy="1854200"/>
        </p:xfrm>
        <a:graphic>
          <a:graphicData uri="http://schemas.openxmlformats.org/drawingml/2006/table">
            <a:tbl>
              <a:tblPr firstRow="1" bandRow="1">
                <a:tableStyleId>{5C22544A-7EE6-4342-B048-85BDC9FD1C3A}</a:tableStyleId>
              </a:tblPr>
              <a:tblGrid>
                <a:gridCol w="406718"/>
                <a:gridCol w="481330"/>
                <a:gridCol w="1529080"/>
              </a:tblGrid>
              <a:tr h="370840">
                <a:tc>
                  <a:txBody>
                    <a:bodyPr/>
                    <a:lstStyle/>
                    <a:p>
                      <a:pPr algn="ctr"/>
                      <a:r>
                        <a:rPr lang="en-US" dirty="0" smtClean="0"/>
                        <a:t>P</a:t>
                      </a:r>
                      <a:endParaRPr lang="en-US" dirty="0"/>
                    </a:p>
                  </a:txBody>
                  <a:tcPr>
                    <a:solidFill>
                      <a:schemeClr val="accent6"/>
                    </a:solidFill>
                  </a:tcPr>
                </a:tc>
                <a:tc>
                  <a:txBody>
                    <a:bodyPr/>
                    <a:lstStyle/>
                    <a:p>
                      <a:pPr algn="ctr"/>
                      <a:r>
                        <a:rPr lang="en-US" dirty="0" smtClean="0"/>
                        <a:t>Q</a:t>
                      </a:r>
                      <a:endParaRPr lang="en-US" dirty="0"/>
                    </a:p>
                  </a:txBody>
                  <a:tcPr>
                    <a:solidFill>
                      <a:schemeClr val="accent6"/>
                    </a:solidFill>
                  </a:tcPr>
                </a:tc>
                <a:tc>
                  <a:txBody>
                    <a:bodyPr/>
                    <a:lstStyle/>
                    <a:p>
                      <a:pPr algn="ctr"/>
                      <a:r>
                        <a:rPr lang="en-US" dirty="0" smtClean="0"/>
                        <a:t>P</a:t>
                      </a:r>
                      <a:r>
                        <a:rPr lang="en-US" baseline="0" dirty="0" smtClean="0"/>
                        <a:t> implies Q</a:t>
                      </a:r>
                      <a:endParaRPr lang="en-US" dirty="0"/>
                    </a:p>
                  </a:txBody>
                  <a:tcPr>
                    <a:solidFill>
                      <a:schemeClr val="accent6"/>
                    </a:solidFill>
                  </a:tcPr>
                </a:tc>
              </a:tr>
              <a:tr h="370840">
                <a:tc>
                  <a:txBody>
                    <a:bodyPr/>
                    <a:lstStyle/>
                    <a:p>
                      <a:pPr algn="ctr"/>
                      <a:r>
                        <a:rPr lang="en-US" dirty="0" smtClean="0"/>
                        <a:t>T</a:t>
                      </a:r>
                      <a:endParaRPr lang="en-US" dirty="0"/>
                    </a:p>
                  </a:txBody>
                  <a:tcPr/>
                </a:tc>
                <a:tc>
                  <a:txBody>
                    <a:bodyPr/>
                    <a:lstStyle/>
                    <a:p>
                      <a:pPr algn="ctr"/>
                      <a:r>
                        <a:rPr lang="en-US" dirty="0" smtClean="0"/>
                        <a:t>F</a:t>
                      </a:r>
                      <a:endParaRPr lang="en-US" dirty="0"/>
                    </a:p>
                  </a:txBody>
                  <a:tcPr/>
                </a:tc>
                <a:tc>
                  <a:txBody>
                    <a:bodyPr/>
                    <a:lstStyle/>
                    <a:p>
                      <a:pPr algn="ctr"/>
                      <a:r>
                        <a:rPr lang="en-US" dirty="0" smtClean="0"/>
                        <a:t>F</a:t>
                      </a:r>
                      <a:endParaRPr lang="en-US" dirty="0"/>
                    </a:p>
                  </a:txBody>
                  <a:tcPr/>
                </a:tc>
              </a:tr>
              <a:tr h="370840">
                <a:tc>
                  <a:txBody>
                    <a:bodyPr/>
                    <a:lstStyle/>
                    <a:p>
                      <a:pPr algn="ctr"/>
                      <a:r>
                        <a:rPr lang="en-US" dirty="0" smtClean="0"/>
                        <a:t>T</a:t>
                      </a:r>
                      <a:endParaRPr lang="en-US" dirty="0"/>
                    </a:p>
                  </a:txBody>
                  <a:tcPr/>
                </a:tc>
                <a:tc>
                  <a:txBody>
                    <a:bodyPr/>
                    <a:lstStyle/>
                    <a:p>
                      <a:pPr algn="ctr"/>
                      <a:r>
                        <a:rPr lang="en-US" dirty="0" smtClean="0"/>
                        <a:t>T</a:t>
                      </a:r>
                      <a:endParaRPr lang="en-US" dirty="0"/>
                    </a:p>
                  </a:txBody>
                  <a:tcPr/>
                </a:tc>
                <a:tc>
                  <a:txBody>
                    <a:bodyPr/>
                    <a:lstStyle/>
                    <a:p>
                      <a:pPr algn="ctr"/>
                      <a:r>
                        <a:rPr lang="en-US" dirty="0" smtClean="0"/>
                        <a:t>T</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T</a:t>
                      </a:r>
                      <a:endParaRPr lang="en-US" dirty="0"/>
                    </a:p>
                  </a:txBody>
                  <a:tcPr/>
                </a:tc>
                <a:tc>
                  <a:txBody>
                    <a:bodyPr/>
                    <a:lstStyle/>
                    <a:p>
                      <a:pPr algn="ctr"/>
                      <a:r>
                        <a:rPr lang="en-US" dirty="0" smtClean="0"/>
                        <a:t>T</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F</a:t>
                      </a:r>
                      <a:endParaRPr lang="en-US" dirty="0"/>
                    </a:p>
                  </a:txBody>
                  <a:tcPr/>
                </a:tc>
                <a:tc>
                  <a:txBody>
                    <a:bodyPr/>
                    <a:lstStyle/>
                    <a:p>
                      <a:pPr algn="ctr"/>
                      <a:r>
                        <a:rPr lang="en-US" dirty="0" smtClean="0"/>
                        <a:t>T</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32098" name="Title 1"/>
          <p:cNvSpPr>
            <a:spLocks noGrp="1"/>
          </p:cNvSpPr>
          <p:nvPr>
            <p:ph type="title" idx="4294967295"/>
          </p:nvPr>
        </p:nvSpPr>
        <p:spPr/>
        <p:txBody>
          <a:bodyPr lIns="91440" tIns="45720" rIns="91440" bIns="45720"/>
          <a:lstStyle/>
          <a:p>
            <a:pPr defTabSz="914400"/>
            <a:r>
              <a:rPr lang="de-CH" b="1" dirty="0" smtClean="0">
                <a:latin typeface="Arial Rounded MT Bold" pitchFamily="34" charset="0"/>
              </a:rPr>
              <a:t>Propositional </a:t>
            </a:r>
            <a:r>
              <a:rPr lang="de-CH" b="1" dirty="0" err="1" smtClean="0">
                <a:latin typeface="Arial Rounded MT Bold" pitchFamily="34" charset="0"/>
              </a:rPr>
              <a:t>Logic</a:t>
            </a:r>
            <a:endParaRPr lang="de-CH" b="1" dirty="0">
              <a:latin typeface="Arial Rounded MT Bold" pitchFamily="34" charset="0"/>
            </a:endParaRPr>
          </a:p>
        </p:txBody>
      </p:sp>
      <p:sp>
        <p:nvSpPr>
          <p:cNvPr id="132099" name="Content Placeholder 2"/>
          <p:cNvSpPr>
            <a:spLocks noGrp="1"/>
          </p:cNvSpPr>
          <p:nvPr>
            <p:ph idx="4294967295"/>
          </p:nvPr>
        </p:nvSpPr>
        <p:spPr/>
        <p:txBody>
          <a:bodyPr lIns="91440" tIns="45720" rIns="91440" bIns="45720"/>
          <a:lstStyle/>
          <a:p>
            <a:pPr marL="342900" indent="-342900" defTabSz="914400"/>
            <a:r>
              <a:rPr lang="en-US" i="1" dirty="0" err="1">
                <a:solidFill>
                  <a:schemeClr val="tx1"/>
                </a:solidFill>
              </a:rPr>
              <a:t>Satisfiable</a:t>
            </a:r>
            <a:endParaRPr lang="en-US" i="1" dirty="0">
              <a:solidFill>
                <a:schemeClr val="tx1"/>
              </a:solidFill>
            </a:endParaRPr>
          </a:p>
          <a:p>
            <a:pPr marL="742950" lvl="1" indent="-285750" defTabSz="914400"/>
            <a:r>
              <a:rPr lang="en-US" b="1" dirty="0">
                <a:solidFill>
                  <a:srgbClr val="333399"/>
                </a:solidFill>
              </a:rPr>
              <a:t>True</a:t>
            </a:r>
            <a:r>
              <a:rPr lang="en-US" dirty="0">
                <a:solidFill>
                  <a:schemeClr val="tx1"/>
                </a:solidFill>
              </a:rPr>
              <a:t> for at least one truth assignment</a:t>
            </a:r>
          </a:p>
          <a:p>
            <a:pPr marL="342900" indent="-342900" defTabSz="914400"/>
            <a:endParaRPr lang="en-US" b="1" dirty="0">
              <a:solidFill>
                <a:schemeClr val="tx1"/>
              </a:solidFill>
            </a:endParaRPr>
          </a:p>
          <a:p>
            <a:pPr marL="342900" indent="-342900" defTabSz="914400"/>
            <a:r>
              <a:rPr lang="en-US" i="1" dirty="0">
                <a:solidFill>
                  <a:schemeClr val="tx1"/>
                </a:solidFill>
              </a:rPr>
              <a:t>Equivalent</a:t>
            </a:r>
          </a:p>
          <a:p>
            <a:pPr marL="742950" lvl="1" indent="-285750" defTabSz="914400"/>
            <a:r>
              <a:rPr lang="el-GR" dirty="0" smtClean="0"/>
              <a:t>φ</a:t>
            </a:r>
            <a:r>
              <a:rPr lang="en-US" dirty="0" smtClean="0">
                <a:solidFill>
                  <a:schemeClr val="tx1"/>
                </a:solidFill>
              </a:rPr>
              <a:t> </a:t>
            </a:r>
            <a:r>
              <a:rPr lang="en-US" dirty="0">
                <a:solidFill>
                  <a:schemeClr val="tx1"/>
                </a:solidFill>
              </a:rPr>
              <a:t>and </a:t>
            </a:r>
            <a:r>
              <a:rPr lang="el-GR" dirty="0" smtClean="0"/>
              <a:t>χ</a:t>
            </a:r>
            <a:r>
              <a:rPr lang="en-US" dirty="0" smtClean="0">
                <a:solidFill>
                  <a:schemeClr val="tx1"/>
                </a:solidFill>
              </a:rPr>
              <a:t> </a:t>
            </a:r>
            <a:r>
              <a:rPr lang="en-US" dirty="0">
                <a:solidFill>
                  <a:schemeClr val="tx1"/>
                </a:solidFill>
              </a:rPr>
              <a:t>are equivalent if they are satisfied under exactly the same truth assignments, or if </a:t>
            </a:r>
            <a:r>
              <a:rPr lang="el-GR" dirty="0" smtClean="0"/>
              <a:t>φ</a:t>
            </a:r>
            <a:r>
              <a:rPr lang="en-US" dirty="0" smtClean="0"/>
              <a:t> = </a:t>
            </a:r>
            <a:r>
              <a:rPr lang="el-GR" dirty="0" smtClean="0"/>
              <a:t>χ</a:t>
            </a:r>
            <a:r>
              <a:rPr lang="en-US" dirty="0" smtClean="0"/>
              <a:t> </a:t>
            </a:r>
            <a:r>
              <a:rPr lang="en-US" dirty="0">
                <a:solidFill>
                  <a:schemeClr val="tx1"/>
                </a:solidFill>
              </a:rPr>
              <a:t>is a tautology</a:t>
            </a:r>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32101"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00C5D1AC-66B3-40E6-A5E2-9715F9497234}" type="slidenum">
              <a:rPr lang="en-US" sz="1000">
                <a:solidFill>
                  <a:schemeClr val="tx1"/>
                </a:solidFill>
                <a:latin typeface="ETH Light" pitchFamily="2" charset="0"/>
              </a:rPr>
              <a:pPr algn="r" defTabSz="914400">
                <a:lnSpc>
                  <a:spcPct val="100000"/>
                </a:lnSpc>
                <a:buClrTx/>
                <a:buSzTx/>
                <a:buFontTx/>
                <a:buNone/>
              </a:pPr>
              <a:t>5</a:t>
            </a:fld>
            <a:endParaRPr lang="en-US" sz="1000">
              <a:solidFill>
                <a:schemeClr val="tx1"/>
              </a:solidFill>
              <a:latin typeface="ETH Light"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42339"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A1FD87A-2276-4F74-867B-778DF5DEBBFA}" type="slidenum">
              <a:rPr lang="en-GB" sz="1000">
                <a:solidFill>
                  <a:schemeClr val="tx1"/>
                </a:solidFill>
                <a:latin typeface="ETH Light" pitchFamily="2" charset="0"/>
              </a:rPr>
              <a:pPr algn="r" defTabSz="914400">
                <a:lnSpc>
                  <a:spcPct val="100000"/>
                </a:lnSpc>
                <a:buClrTx/>
                <a:buSzTx/>
                <a:buFontTx/>
                <a:buNone/>
              </a:pPr>
              <a:t>6</a:t>
            </a:fld>
            <a:endParaRPr lang="en-GB" sz="1000">
              <a:solidFill>
                <a:schemeClr val="tx1"/>
              </a:solidFill>
              <a:latin typeface="ETH Light" pitchFamily="2" charset="0"/>
            </a:endParaRPr>
          </a:p>
        </p:txBody>
      </p:sp>
      <p:sp>
        <p:nvSpPr>
          <p:cNvPr id="142340" name="Rectangle 2"/>
          <p:cNvSpPr>
            <a:spLocks noGrp="1" noChangeArrowheads="1"/>
          </p:cNvSpPr>
          <p:nvPr>
            <p:ph type="title" idx="4294967295"/>
          </p:nvPr>
        </p:nvSpPr>
        <p:spPr>
          <a:xfrm>
            <a:off x="238125" y="127000"/>
            <a:ext cx="7780338" cy="52705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Tautology / contradiction / </a:t>
            </a:r>
            <a:r>
              <a:rPr lang="en-GB" sz="2800" b="1" dirty="0" err="1">
                <a:latin typeface="Arial Rounded MT Bold" pitchFamily="34" charset="0"/>
              </a:rPr>
              <a:t>satisfiable</a:t>
            </a:r>
            <a:r>
              <a:rPr lang="en-GB" sz="2800" b="1" dirty="0">
                <a:latin typeface="Arial Rounded MT Bold" pitchFamily="34" charset="0"/>
              </a:rPr>
              <a:t>?</a:t>
            </a:r>
          </a:p>
        </p:txBody>
      </p:sp>
      <p:sp>
        <p:nvSpPr>
          <p:cNvPr id="142341" name="Rectangle 3"/>
          <p:cNvSpPr>
            <a:spLocks noGrp="1" noChangeArrowheads="1"/>
          </p:cNvSpPr>
          <p:nvPr>
            <p:ph type="body" idx="4294967295"/>
          </p:nvPr>
        </p:nvSpPr>
        <p:spPr>
          <a:xfrm>
            <a:off x="533400" y="937260"/>
            <a:ext cx="8423275" cy="4450449"/>
          </a:xfrm>
        </p:spPr>
        <p:txBody>
          <a:bodyPr lIns="91440" tIns="45720" rIns="91440" bIns="45720">
            <a:spAutoFit/>
          </a:bodyPr>
          <a:lstStyle/>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 </a:t>
            </a:r>
            <a:r>
              <a:rPr lang="en-GB" b="1" dirty="0">
                <a:solidFill>
                  <a:srgbClr val="333399"/>
                </a:solidFill>
              </a:rPr>
              <a:t>or</a:t>
            </a:r>
            <a:r>
              <a:rPr lang="en-GB" dirty="0">
                <a:solidFill>
                  <a:schemeClr val="tx1"/>
                </a:solidFill>
              </a:rPr>
              <a:t> </a:t>
            </a:r>
            <a:r>
              <a:rPr lang="en-GB" dirty="0" smtClean="0"/>
              <a:t>Q</a:t>
            </a: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		</a:t>
            </a:r>
            <a:r>
              <a:rPr lang="en-GB" dirty="0" err="1">
                <a:solidFill>
                  <a:schemeClr val="tx1"/>
                </a:solidFill>
              </a:rPr>
              <a:t>satisfiable</a:t>
            </a:r>
            <a:endParaRPr lang="en-GB" dirty="0">
              <a:solidFill>
                <a:schemeClr val="tx1"/>
              </a:solidFill>
            </a:endParaRP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 </a:t>
            </a:r>
            <a:r>
              <a:rPr lang="en-GB" b="1" dirty="0">
                <a:solidFill>
                  <a:srgbClr val="333399"/>
                </a:solidFill>
              </a:rPr>
              <a:t>and</a:t>
            </a:r>
            <a:r>
              <a:rPr lang="en-GB" dirty="0">
                <a:solidFill>
                  <a:schemeClr val="tx1"/>
                </a:solidFill>
              </a:rPr>
              <a:t> </a:t>
            </a:r>
            <a:r>
              <a:rPr lang="en-GB" dirty="0" smtClean="0"/>
              <a:t>Q</a:t>
            </a: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		</a:t>
            </a:r>
            <a:r>
              <a:rPr lang="en-GB" dirty="0" err="1">
                <a:solidFill>
                  <a:schemeClr val="tx1"/>
                </a:solidFill>
              </a:rPr>
              <a:t>satisfiable</a:t>
            </a:r>
            <a:endParaRPr lang="en-GB" dirty="0">
              <a:solidFill>
                <a:schemeClr val="tx1"/>
              </a:solidFill>
            </a:endParaRP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 </a:t>
            </a:r>
            <a:r>
              <a:rPr lang="en-GB" b="1" dirty="0">
                <a:solidFill>
                  <a:srgbClr val="333399"/>
                </a:solidFill>
              </a:rPr>
              <a:t>or</a:t>
            </a:r>
            <a:r>
              <a:rPr lang="en-GB" dirty="0">
                <a:solidFill>
                  <a:schemeClr val="tx1"/>
                </a:solidFill>
              </a:rPr>
              <a:t> </a:t>
            </a:r>
            <a:r>
              <a:rPr lang="en-GB" dirty="0"/>
              <a:t>(</a:t>
            </a:r>
            <a:r>
              <a:rPr lang="en-GB" b="1" dirty="0">
                <a:solidFill>
                  <a:srgbClr val="333399"/>
                </a:solidFill>
              </a:rPr>
              <a:t>not</a:t>
            </a:r>
            <a:r>
              <a:rPr lang="en-GB" dirty="0"/>
              <a:t> </a:t>
            </a:r>
            <a:r>
              <a:rPr lang="en-GB" dirty="0" smtClean="0"/>
              <a:t>P)</a:t>
            </a: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		tautology</a:t>
            </a:r>
          </a:p>
          <a:p>
            <a:pPr marL="342900" indent="-342900" defTabSz="914400">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 </a:t>
            </a:r>
            <a:r>
              <a:rPr lang="en-GB" b="1" dirty="0" smtClean="0">
                <a:solidFill>
                  <a:srgbClr val="333399"/>
                </a:solidFill>
              </a:rPr>
              <a:t>and</a:t>
            </a:r>
            <a:r>
              <a:rPr lang="en-GB" dirty="0" smtClean="0">
                <a:solidFill>
                  <a:schemeClr val="tx1"/>
                </a:solidFill>
              </a:rPr>
              <a:t> </a:t>
            </a:r>
            <a:r>
              <a:rPr lang="en-GB" dirty="0" smtClean="0"/>
              <a:t>(</a:t>
            </a:r>
            <a:r>
              <a:rPr lang="en-GB" b="1" dirty="0" smtClean="0">
                <a:solidFill>
                  <a:srgbClr val="333399"/>
                </a:solidFill>
              </a:rPr>
              <a:t>not</a:t>
            </a:r>
            <a:r>
              <a:rPr lang="en-GB" dirty="0" smtClean="0"/>
              <a:t> P) </a:t>
            </a:r>
            <a:r>
              <a:rPr lang="en-GB" dirty="0">
                <a:solidFill>
                  <a:schemeClr val="tx1"/>
                </a:solidFill>
              </a:rPr>
              <a:t>		</a:t>
            </a:r>
            <a:endParaRPr lang="en-GB" dirty="0" smtClean="0">
              <a:solidFill>
                <a:schemeClr val="tx1"/>
              </a:solidFill>
            </a:endParaRPr>
          </a:p>
          <a:p>
            <a:pPr marL="342900" indent="-342900" defTabSz="914400">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		contradiction</a:t>
            </a:r>
          </a:p>
          <a:p>
            <a:pPr marL="342900" indent="-342900" defTabSz="914400">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Q </a:t>
            </a:r>
            <a:r>
              <a:rPr lang="en-GB" b="1" dirty="0" smtClean="0">
                <a:solidFill>
                  <a:srgbClr val="333399"/>
                </a:solidFill>
              </a:rPr>
              <a:t>implies</a:t>
            </a:r>
            <a:r>
              <a:rPr lang="en-GB" dirty="0" smtClean="0"/>
              <a:t> (P </a:t>
            </a:r>
            <a:r>
              <a:rPr lang="en-GB" b="1" dirty="0" smtClean="0">
                <a:solidFill>
                  <a:srgbClr val="333399"/>
                </a:solidFill>
              </a:rPr>
              <a:t>and</a:t>
            </a:r>
            <a:r>
              <a:rPr lang="en-GB" dirty="0" smtClean="0">
                <a:solidFill>
                  <a:schemeClr val="tx1"/>
                </a:solidFill>
              </a:rPr>
              <a:t> </a:t>
            </a:r>
            <a:r>
              <a:rPr lang="en-GB" dirty="0" smtClean="0"/>
              <a:t>(</a:t>
            </a:r>
            <a:r>
              <a:rPr lang="en-GB" b="1" dirty="0" smtClean="0">
                <a:solidFill>
                  <a:srgbClr val="333399"/>
                </a:solidFill>
              </a:rPr>
              <a:t>not</a:t>
            </a:r>
            <a:r>
              <a:rPr lang="en-GB" dirty="0" smtClean="0"/>
              <a:t> P))</a:t>
            </a:r>
          </a:p>
          <a:p>
            <a:pPr marL="342900" indent="-342900" defTabSz="914400">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		</a:t>
            </a:r>
            <a:r>
              <a:rPr lang="en-GB" dirty="0" err="1" smtClean="0">
                <a:solidFill>
                  <a:schemeClr val="tx1"/>
                </a:solidFill>
              </a:rPr>
              <a:t>satisfiable</a:t>
            </a:r>
            <a:endParaRPr lang="en-GB" dirty="0">
              <a:solidFill>
                <a:schemeClr val="tx1"/>
              </a:solidFill>
            </a:endParaRPr>
          </a:p>
        </p:txBody>
      </p:sp>
      <p:sp>
        <p:nvSpPr>
          <p:cNvPr id="142342" name="Text Box 3"/>
          <p:cNvSpPr txBox="1">
            <a:spLocks noChangeArrowheads="1"/>
          </p:cNvSpPr>
          <p:nvPr/>
        </p:nvSpPr>
        <p:spPr bwMode="auto">
          <a:xfrm rot="2280000">
            <a:off x="6459604" y="1177780"/>
            <a:ext cx="2728913" cy="765175"/>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34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34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234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34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234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234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234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234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234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33123"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7CC4A4B4-A965-4744-B76F-8E6B56E502CA}" type="slidenum">
              <a:rPr lang="en-GB" sz="1000">
                <a:solidFill>
                  <a:schemeClr val="tx1"/>
                </a:solidFill>
                <a:latin typeface="ETH Light" pitchFamily="2" charset="0"/>
              </a:rPr>
              <a:pPr algn="r" defTabSz="914400">
                <a:lnSpc>
                  <a:spcPct val="100000"/>
                </a:lnSpc>
                <a:buClrTx/>
                <a:buSzTx/>
                <a:buFontTx/>
                <a:buNone/>
              </a:pPr>
              <a:t>7</a:t>
            </a:fld>
            <a:endParaRPr lang="en-GB" sz="1000">
              <a:solidFill>
                <a:schemeClr val="tx1"/>
              </a:solidFill>
              <a:latin typeface="ETH Light" pitchFamily="2" charset="0"/>
            </a:endParaRPr>
          </a:p>
        </p:txBody>
      </p:sp>
      <p:sp>
        <p:nvSpPr>
          <p:cNvPr id="133124" name="Rectangle 2"/>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latin typeface="Arial Rounded MT Bold" pitchFamily="34" charset="0"/>
              </a:rPr>
              <a:t>Equivalence</a:t>
            </a:r>
            <a:endParaRPr lang="en-GB" b="1" dirty="0">
              <a:latin typeface="Arial Rounded MT Bold" pitchFamily="34" charset="0"/>
            </a:endParaRPr>
          </a:p>
        </p:txBody>
      </p:sp>
      <p:sp>
        <p:nvSpPr>
          <p:cNvPr id="133125" name="Rectangle 3"/>
          <p:cNvSpPr>
            <a:spLocks noGrp="1" noChangeArrowheads="1"/>
          </p:cNvSpPr>
          <p:nvPr>
            <p:ph type="body" idx="4294967295"/>
          </p:nvPr>
        </p:nvSpPr>
        <p:spPr>
          <a:xfrm>
            <a:off x="468313" y="1268413"/>
            <a:ext cx="8423275" cy="2234458"/>
          </a:xfrm>
        </p:spPr>
        <p:txBody>
          <a:bodyPr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Does the following equivalence hold</a:t>
            </a:r>
            <a:r>
              <a:rPr lang="en-GB" dirty="0" smtClean="0">
                <a:solidFill>
                  <a:schemeClr val="tx1"/>
                </a:solidFill>
              </a:rPr>
              <a:t>? Prove.</a:t>
            </a:r>
            <a:endParaRPr lang="en-GB" dirty="0">
              <a:solidFill>
                <a:schemeClr val="tx1"/>
              </a:solidFill>
            </a:endParaRP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a:t>
            </a:r>
            <a:r>
              <a:rPr lang="en-GB" dirty="0" smtClean="0">
                <a:solidFill>
                  <a:schemeClr val="tx1"/>
                </a:solidFill>
              </a:rPr>
              <a:t> </a:t>
            </a:r>
            <a:r>
              <a:rPr lang="en-GB" b="1" dirty="0">
                <a:solidFill>
                  <a:srgbClr val="333399"/>
                </a:solidFill>
              </a:rPr>
              <a:t>implies</a:t>
            </a:r>
            <a:r>
              <a:rPr lang="en-GB" dirty="0">
                <a:solidFill>
                  <a:schemeClr val="tx1"/>
                </a:solidFill>
              </a:rPr>
              <a:t> </a:t>
            </a:r>
            <a:r>
              <a:rPr lang="en-GB" dirty="0"/>
              <a:t>Q) = (</a:t>
            </a:r>
            <a:r>
              <a:rPr lang="en-GB" b="1" dirty="0">
                <a:solidFill>
                  <a:srgbClr val="333399"/>
                </a:solidFill>
              </a:rPr>
              <a:t>not</a:t>
            </a:r>
            <a:r>
              <a:rPr lang="en-GB" dirty="0">
                <a:solidFill>
                  <a:schemeClr val="tx1"/>
                </a:solidFill>
              </a:rPr>
              <a:t> </a:t>
            </a:r>
            <a:r>
              <a:rPr lang="en-GB" dirty="0"/>
              <a:t>P </a:t>
            </a:r>
            <a:r>
              <a:rPr lang="en-GB" b="1" dirty="0">
                <a:solidFill>
                  <a:srgbClr val="333399"/>
                </a:solidFill>
              </a:rPr>
              <a:t>implies</a:t>
            </a:r>
            <a:r>
              <a:rPr lang="en-GB" dirty="0">
                <a:solidFill>
                  <a:schemeClr val="tx1"/>
                </a:solidFill>
              </a:rPr>
              <a:t> </a:t>
            </a:r>
            <a:r>
              <a:rPr lang="en-GB" b="1" dirty="0">
                <a:solidFill>
                  <a:srgbClr val="333399"/>
                </a:solidFill>
              </a:rPr>
              <a:t>not</a:t>
            </a:r>
            <a:r>
              <a:rPr lang="en-GB" dirty="0">
                <a:solidFill>
                  <a:schemeClr val="tx1"/>
                </a:solidFill>
              </a:rPr>
              <a:t> </a:t>
            </a:r>
            <a:r>
              <a:rPr lang="en-GB" dirty="0"/>
              <a:t>Q</a:t>
            </a:r>
            <a:r>
              <a:rPr lang="en-GB" dirty="0" smtClean="0"/>
              <a:t>)</a:t>
            </a: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chemeClr val="tx1"/>
              </a:solidFill>
            </a:endParaRPr>
          </a:p>
          <a:p>
            <a:pPr marL="342900" indent="-3429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Does the following equivalence hold? Prove.</a:t>
            </a:r>
          </a:p>
          <a:p>
            <a:pPr marL="342900" indent="-342900">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a:t>
            </a:r>
            <a:r>
              <a:rPr lang="en-GB" dirty="0" smtClean="0">
                <a:solidFill>
                  <a:schemeClr val="tx1"/>
                </a:solidFill>
              </a:rPr>
              <a:t> </a:t>
            </a:r>
            <a:r>
              <a:rPr lang="en-GB" b="1" dirty="0" smtClean="0">
                <a:solidFill>
                  <a:srgbClr val="333399"/>
                </a:solidFill>
              </a:rPr>
              <a:t>implies</a:t>
            </a:r>
            <a:r>
              <a:rPr lang="en-GB" dirty="0" smtClean="0">
                <a:solidFill>
                  <a:schemeClr val="tx1"/>
                </a:solidFill>
              </a:rPr>
              <a:t> </a:t>
            </a:r>
            <a:r>
              <a:rPr lang="en-GB" dirty="0" smtClean="0"/>
              <a:t>Q) = (</a:t>
            </a:r>
            <a:r>
              <a:rPr lang="en-GB" b="1" dirty="0" smtClean="0">
                <a:solidFill>
                  <a:srgbClr val="333399"/>
                </a:solidFill>
              </a:rPr>
              <a:t>not</a:t>
            </a:r>
            <a:r>
              <a:rPr lang="en-GB" dirty="0" smtClean="0">
                <a:solidFill>
                  <a:schemeClr val="tx1"/>
                </a:solidFill>
              </a:rPr>
              <a:t> </a:t>
            </a:r>
            <a:r>
              <a:rPr lang="en-GB" dirty="0" smtClean="0"/>
              <a:t>Q </a:t>
            </a:r>
            <a:r>
              <a:rPr lang="en-GB" b="1" dirty="0" smtClean="0">
                <a:solidFill>
                  <a:srgbClr val="333399"/>
                </a:solidFill>
              </a:rPr>
              <a:t>implies</a:t>
            </a:r>
            <a:r>
              <a:rPr lang="en-GB" dirty="0" smtClean="0">
                <a:solidFill>
                  <a:schemeClr val="tx1"/>
                </a:solidFill>
              </a:rPr>
              <a:t> </a:t>
            </a:r>
            <a:r>
              <a:rPr lang="en-GB" b="1" dirty="0" smtClean="0">
                <a:solidFill>
                  <a:srgbClr val="333399"/>
                </a:solidFill>
              </a:rPr>
              <a:t>not</a:t>
            </a:r>
            <a:r>
              <a:rPr lang="en-GB" dirty="0" smtClean="0">
                <a:solidFill>
                  <a:schemeClr val="tx1"/>
                </a:solidFill>
              </a:rPr>
              <a:t> </a:t>
            </a:r>
            <a:r>
              <a:rPr lang="en-GB" dirty="0" smtClean="0"/>
              <a:t>P)</a:t>
            </a:r>
            <a:endParaRPr lang="en-GB" dirty="0" smtClean="0">
              <a:solidFill>
                <a:schemeClr val="tx1"/>
              </a:solidFill>
            </a:endParaRPr>
          </a:p>
        </p:txBody>
      </p:sp>
      <p:sp>
        <p:nvSpPr>
          <p:cNvPr id="133126"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graphicFrame>
        <p:nvGraphicFramePr>
          <p:cNvPr id="8" name="Table 7"/>
          <p:cNvGraphicFramePr>
            <a:graphicFrameLocks noGrp="1"/>
          </p:cNvGraphicFramePr>
          <p:nvPr/>
        </p:nvGraphicFramePr>
        <p:xfrm>
          <a:off x="463424" y="3921834"/>
          <a:ext cx="8146365" cy="1854200"/>
        </p:xfrm>
        <a:graphic>
          <a:graphicData uri="http://schemas.openxmlformats.org/drawingml/2006/table">
            <a:tbl>
              <a:tblPr firstRow="1" bandRow="1">
                <a:tableStyleId>{5C22544A-7EE6-4342-B048-85BDC9FD1C3A}</a:tableStyleId>
              </a:tblPr>
              <a:tblGrid>
                <a:gridCol w="600730"/>
                <a:gridCol w="669387"/>
                <a:gridCol w="1458921"/>
                <a:gridCol w="2533360"/>
                <a:gridCol w="2883967"/>
              </a:tblGrid>
              <a:tr h="370840">
                <a:tc>
                  <a:txBody>
                    <a:bodyPr/>
                    <a:lstStyle/>
                    <a:p>
                      <a:pPr algn="ctr"/>
                      <a:r>
                        <a:rPr lang="en-US" dirty="0" smtClean="0"/>
                        <a:t>P</a:t>
                      </a:r>
                      <a:endParaRPr lang="en-US" dirty="0"/>
                    </a:p>
                  </a:txBody>
                  <a:tcPr anchor="ctr">
                    <a:solidFill>
                      <a:schemeClr val="accent6"/>
                    </a:solidFill>
                  </a:tcPr>
                </a:tc>
                <a:tc>
                  <a:txBody>
                    <a:bodyPr/>
                    <a:lstStyle/>
                    <a:p>
                      <a:pPr algn="ctr"/>
                      <a:r>
                        <a:rPr lang="en-US" dirty="0" smtClean="0"/>
                        <a:t>Q</a:t>
                      </a:r>
                      <a:endParaRPr lang="en-US" dirty="0"/>
                    </a:p>
                  </a:txBody>
                  <a:tcPr anchor="ctr">
                    <a:solidFill>
                      <a:schemeClr val="accent6"/>
                    </a:solidFill>
                  </a:tcPr>
                </a:tc>
                <a:tc>
                  <a:txBody>
                    <a:bodyPr/>
                    <a:lstStyle/>
                    <a:p>
                      <a:pPr algn="ctr"/>
                      <a:r>
                        <a:rPr lang="en-US" dirty="0" smtClean="0"/>
                        <a:t>P implies</a:t>
                      </a:r>
                      <a:r>
                        <a:rPr lang="en-US" baseline="0" dirty="0" smtClean="0"/>
                        <a:t> Q</a:t>
                      </a:r>
                      <a:endParaRPr lang="en-US" dirty="0"/>
                    </a:p>
                  </a:txBody>
                  <a:tcPr anchor="ctr">
                    <a:solidFill>
                      <a:schemeClr val="accent6"/>
                    </a:solidFill>
                  </a:tcPr>
                </a:tc>
                <a:tc>
                  <a:txBody>
                    <a:bodyPr/>
                    <a:lstStyle/>
                    <a:p>
                      <a:pPr algn="ctr"/>
                      <a:r>
                        <a:rPr lang="en-US" dirty="0" smtClean="0"/>
                        <a:t>not</a:t>
                      </a:r>
                      <a:r>
                        <a:rPr lang="en-US" baseline="0" dirty="0" smtClean="0"/>
                        <a:t> P implies not Q</a:t>
                      </a:r>
                      <a:endParaRPr lang="en-US" dirty="0"/>
                    </a:p>
                  </a:txBody>
                  <a:tcPr anchor="ctr">
                    <a:solidFill>
                      <a:schemeClr val="accent6"/>
                    </a:solidFill>
                  </a:tcPr>
                </a:tc>
                <a:tc>
                  <a:txBody>
                    <a:bodyPr/>
                    <a:lstStyle/>
                    <a:p>
                      <a:pPr algn="ctr"/>
                      <a:r>
                        <a:rPr lang="en-US" dirty="0" smtClean="0"/>
                        <a:t>not Q implies not P</a:t>
                      </a:r>
                      <a:endParaRPr lang="en-US" dirty="0"/>
                    </a:p>
                  </a:txBody>
                  <a:tcPr anchor="ctr">
                    <a:solidFill>
                      <a:schemeClr val="accent6"/>
                    </a:solidFill>
                  </a:tcPr>
                </a:tc>
              </a:tr>
              <a:tr h="370840">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r>
              <a:tr h="370840">
                <a:tc>
                  <a:txBody>
                    <a:bodyPr/>
                    <a:lstStyle/>
                    <a:p>
                      <a:pPr algn="ctr"/>
                      <a:r>
                        <a:rPr lang="en-US" dirty="0" smtClean="0"/>
                        <a:t>T</a:t>
                      </a:r>
                      <a:endParaRPr lang="en-US" dirty="0"/>
                    </a:p>
                  </a:txBody>
                  <a:tcPr anchor="ctr"/>
                </a:tc>
                <a:tc>
                  <a:txBody>
                    <a:bodyPr/>
                    <a:lstStyle/>
                    <a:p>
                      <a:pPr algn="ctr"/>
                      <a:r>
                        <a:rPr lang="en-US" dirty="0" smtClean="0"/>
                        <a:t>F</a:t>
                      </a:r>
                      <a:endParaRPr lang="en-US" dirty="0"/>
                    </a:p>
                  </a:txBody>
                  <a:tcPr anchor="ctr"/>
                </a:tc>
                <a:tc>
                  <a:txBody>
                    <a:bodyPr/>
                    <a:lstStyle/>
                    <a:p>
                      <a:pPr algn="ctr"/>
                      <a:r>
                        <a:rPr lang="en-US" dirty="0" smtClean="0"/>
                        <a:t>F</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F</a:t>
                      </a:r>
                      <a:endParaRPr lang="en-US" dirty="0"/>
                    </a:p>
                  </a:txBody>
                  <a:tcPr anchor="ctr"/>
                </a:tc>
              </a:tr>
              <a:tr h="370840">
                <a:tc>
                  <a:txBody>
                    <a:bodyPr/>
                    <a:lstStyle/>
                    <a:p>
                      <a:pPr algn="ctr"/>
                      <a:r>
                        <a:rPr lang="en-US" dirty="0" smtClean="0"/>
                        <a:t>F</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F</a:t>
                      </a:r>
                      <a:endParaRPr lang="en-US" dirty="0"/>
                    </a:p>
                  </a:txBody>
                  <a:tcPr anchor="ctr"/>
                </a:tc>
                <a:tc>
                  <a:txBody>
                    <a:bodyPr/>
                    <a:lstStyle/>
                    <a:p>
                      <a:pPr algn="ctr"/>
                      <a:r>
                        <a:rPr lang="en-US" dirty="0" smtClean="0"/>
                        <a:t>T</a:t>
                      </a:r>
                      <a:endParaRPr lang="en-US" dirty="0"/>
                    </a:p>
                  </a:txBody>
                  <a:tcPr anchor="ctr"/>
                </a:tc>
              </a:tr>
              <a:tr h="370840">
                <a:tc>
                  <a:txBody>
                    <a:bodyPr/>
                    <a:lstStyle/>
                    <a:p>
                      <a:pPr algn="ctr"/>
                      <a:r>
                        <a:rPr lang="en-US" dirty="0" smtClean="0"/>
                        <a:t>F</a:t>
                      </a:r>
                      <a:endParaRPr lang="en-US" dirty="0"/>
                    </a:p>
                  </a:txBody>
                  <a:tcPr anchor="ctr"/>
                </a:tc>
                <a:tc>
                  <a:txBody>
                    <a:bodyPr/>
                    <a:lstStyle/>
                    <a:p>
                      <a:pPr algn="ctr"/>
                      <a:r>
                        <a:rPr lang="en-US" dirty="0" smtClean="0"/>
                        <a:t>F</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c>
                  <a:txBody>
                    <a:bodyPr/>
                    <a:lstStyle/>
                    <a:p>
                      <a:pPr algn="ctr"/>
                      <a:r>
                        <a:rPr lang="en-US" dirty="0" smtClean="0"/>
                        <a:t>T</a:t>
                      </a:r>
                      <a:endParaRPr lang="en-US" dirty="0"/>
                    </a:p>
                  </a:txBody>
                  <a:tcPr anchor="ctr"/>
                </a:tc>
              </a:tr>
            </a:tbl>
          </a:graphicData>
        </a:graphic>
      </p:graphicFrame>
      <p:sp>
        <p:nvSpPr>
          <p:cNvPr id="9" name="TextBox 8"/>
          <p:cNvSpPr txBox="1"/>
          <p:nvPr/>
        </p:nvSpPr>
        <p:spPr>
          <a:xfrm>
            <a:off x="7001696" y="1724297"/>
            <a:ext cx="679269" cy="461665"/>
          </a:xfrm>
          <a:prstGeom prst="rect">
            <a:avLst/>
          </a:prstGeom>
          <a:noFill/>
        </p:spPr>
        <p:txBody>
          <a:bodyPr wrap="square" rtlCol="0">
            <a:spAutoFit/>
          </a:bodyPr>
          <a:lstStyle/>
          <a:p>
            <a:r>
              <a:rPr lang="en-US" dirty="0" smtClean="0"/>
              <a:t>F</a:t>
            </a:r>
            <a:endParaRPr lang="en-US" dirty="0"/>
          </a:p>
        </p:txBody>
      </p:sp>
      <p:sp>
        <p:nvSpPr>
          <p:cNvPr id="10" name="TextBox 9"/>
          <p:cNvSpPr txBox="1"/>
          <p:nvPr/>
        </p:nvSpPr>
        <p:spPr>
          <a:xfrm>
            <a:off x="7001696" y="2560320"/>
            <a:ext cx="679269" cy="461665"/>
          </a:xfrm>
          <a:prstGeom prst="rect">
            <a:avLst/>
          </a:prstGeom>
          <a:noFill/>
        </p:spPr>
        <p:txBody>
          <a:bodyPr wrap="square" rtlCol="0">
            <a:spAutoFit/>
          </a:bodyPr>
          <a:lstStyle/>
          <a:p>
            <a:r>
              <a:rPr lang="en-US" dirty="0" smtClean="0"/>
              <a:t>T</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dirty="0"/>
          </a:p>
          <a:p>
            <a:endParaRPr lang="en-GB" dirty="0"/>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37219"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31D8702-7961-4B7B-9AB0-21F17F446698}" type="slidenum">
              <a:rPr lang="en-GB" sz="1000">
                <a:solidFill>
                  <a:schemeClr val="tx1"/>
                </a:solidFill>
                <a:latin typeface="ETH Light" pitchFamily="2" charset="0"/>
              </a:rPr>
              <a:pPr algn="r" defTabSz="914400">
                <a:lnSpc>
                  <a:spcPct val="100000"/>
                </a:lnSpc>
                <a:buClrTx/>
                <a:buSzTx/>
                <a:buFontTx/>
                <a:buNone/>
              </a:pPr>
              <a:t>8</a:t>
            </a:fld>
            <a:endParaRPr lang="en-GB" sz="1000">
              <a:solidFill>
                <a:schemeClr val="tx1"/>
              </a:solidFill>
              <a:latin typeface="ETH Light" pitchFamily="2" charset="0"/>
            </a:endParaRPr>
          </a:p>
        </p:txBody>
      </p:sp>
      <p:sp>
        <p:nvSpPr>
          <p:cNvPr id="137220" name="Rectangle 2"/>
          <p:cNvSpPr>
            <a:spLocks noGrp="1" noChangeArrowheads="1"/>
          </p:cNvSpPr>
          <p:nvPr>
            <p:ph type="title" idx="4294967295"/>
          </p:nvPr>
        </p:nvSpPr>
        <p:spPr>
          <a:xfrm>
            <a:off x="238125" y="120650"/>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Useful stuff</a:t>
            </a:r>
          </a:p>
        </p:txBody>
      </p:sp>
      <p:sp>
        <p:nvSpPr>
          <p:cNvPr id="137221" name="Rectangle 3"/>
          <p:cNvSpPr>
            <a:spLocks noGrp="1" noChangeArrowheads="1"/>
          </p:cNvSpPr>
          <p:nvPr>
            <p:ph type="body" idx="4294967295"/>
          </p:nvPr>
        </p:nvSpPr>
        <p:spPr>
          <a:xfrm>
            <a:off x="460693" y="1108393"/>
            <a:ext cx="8423275" cy="4429125"/>
          </a:xfrm>
        </p:spPr>
        <p:txBody>
          <a:bodyPr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De Morgan laws</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a:solidFill>
                  <a:srgbClr val="333399"/>
                </a:solidFill>
              </a:rPr>
              <a:t>not</a:t>
            </a:r>
            <a:r>
              <a:rPr lang="en-GB" dirty="0">
                <a:solidFill>
                  <a:schemeClr val="tx1"/>
                </a:solidFill>
              </a:rPr>
              <a:t> </a:t>
            </a:r>
            <a:r>
              <a:rPr lang="en-GB" dirty="0"/>
              <a:t>(P </a:t>
            </a:r>
            <a:r>
              <a:rPr lang="en-GB" b="1" dirty="0">
                <a:solidFill>
                  <a:srgbClr val="333399"/>
                </a:solidFill>
              </a:rPr>
              <a:t>or</a:t>
            </a:r>
            <a:r>
              <a:rPr lang="en-GB" dirty="0">
                <a:solidFill>
                  <a:schemeClr val="tx1"/>
                </a:solidFill>
              </a:rPr>
              <a:t> </a:t>
            </a:r>
            <a:r>
              <a:rPr lang="en-GB" dirty="0"/>
              <a:t>Q)  </a:t>
            </a:r>
            <a:r>
              <a:rPr lang="en-GB" dirty="0" smtClean="0"/>
              <a:t>=  </a:t>
            </a:r>
            <a:r>
              <a:rPr lang="en-GB" dirty="0"/>
              <a:t>(</a:t>
            </a:r>
            <a:r>
              <a:rPr lang="en-GB" b="1" dirty="0">
                <a:solidFill>
                  <a:srgbClr val="333399"/>
                </a:solidFill>
              </a:rPr>
              <a:t>not</a:t>
            </a:r>
            <a:r>
              <a:rPr lang="en-GB" dirty="0">
                <a:solidFill>
                  <a:schemeClr val="tx1"/>
                </a:solidFill>
              </a:rPr>
              <a:t> </a:t>
            </a:r>
            <a:r>
              <a:rPr lang="en-GB" dirty="0"/>
              <a:t>P) </a:t>
            </a:r>
            <a:r>
              <a:rPr lang="en-GB" b="1" dirty="0">
                <a:solidFill>
                  <a:srgbClr val="333399"/>
                </a:solidFill>
              </a:rPr>
              <a:t>and</a:t>
            </a:r>
            <a:r>
              <a:rPr lang="en-GB" dirty="0">
                <a:solidFill>
                  <a:schemeClr val="tx1"/>
                </a:solidFill>
              </a:rPr>
              <a:t> </a:t>
            </a:r>
            <a:r>
              <a:rPr lang="en-GB" dirty="0"/>
              <a:t>(</a:t>
            </a:r>
            <a:r>
              <a:rPr lang="en-GB" b="1" dirty="0">
                <a:solidFill>
                  <a:srgbClr val="333399"/>
                </a:solidFill>
              </a:rPr>
              <a:t>not</a:t>
            </a:r>
            <a:r>
              <a:rPr lang="en-GB" dirty="0">
                <a:solidFill>
                  <a:schemeClr val="tx1"/>
                </a:solidFill>
              </a:rPr>
              <a:t> </a:t>
            </a:r>
            <a:r>
              <a:rPr lang="en-GB" dirty="0"/>
              <a:t>Q)</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a:solidFill>
                  <a:srgbClr val="333399"/>
                </a:solidFill>
              </a:rPr>
              <a:t>not</a:t>
            </a:r>
            <a:r>
              <a:rPr lang="en-GB" dirty="0">
                <a:solidFill>
                  <a:schemeClr val="tx1"/>
                </a:solidFill>
              </a:rPr>
              <a:t> </a:t>
            </a:r>
            <a:r>
              <a:rPr lang="en-GB" dirty="0"/>
              <a:t>(P </a:t>
            </a:r>
            <a:r>
              <a:rPr lang="en-GB" b="1" dirty="0">
                <a:solidFill>
                  <a:srgbClr val="333399"/>
                </a:solidFill>
              </a:rPr>
              <a:t>and</a:t>
            </a:r>
            <a:r>
              <a:rPr lang="en-GB" dirty="0">
                <a:solidFill>
                  <a:schemeClr val="tx1"/>
                </a:solidFill>
              </a:rPr>
              <a:t> </a:t>
            </a:r>
            <a:r>
              <a:rPr lang="en-GB" dirty="0"/>
              <a:t>Q</a:t>
            </a:r>
            <a:r>
              <a:rPr lang="en-GB" dirty="0" smtClean="0"/>
              <a:t>)  =  </a:t>
            </a:r>
            <a:r>
              <a:rPr lang="en-GB" dirty="0"/>
              <a:t>(</a:t>
            </a:r>
            <a:r>
              <a:rPr lang="en-GB" b="1" dirty="0">
                <a:solidFill>
                  <a:srgbClr val="333399"/>
                </a:solidFill>
              </a:rPr>
              <a:t>not</a:t>
            </a:r>
            <a:r>
              <a:rPr lang="en-GB" dirty="0">
                <a:solidFill>
                  <a:schemeClr val="tx1"/>
                </a:solidFill>
              </a:rPr>
              <a:t> </a:t>
            </a:r>
            <a:r>
              <a:rPr lang="en-GB" dirty="0"/>
              <a:t>P) </a:t>
            </a:r>
            <a:r>
              <a:rPr lang="en-GB" b="1" dirty="0">
                <a:solidFill>
                  <a:srgbClr val="333399"/>
                </a:solidFill>
              </a:rPr>
              <a:t>or</a:t>
            </a:r>
            <a:r>
              <a:rPr lang="en-GB" dirty="0"/>
              <a:t> (</a:t>
            </a:r>
            <a:r>
              <a:rPr lang="en-GB" b="1" dirty="0">
                <a:solidFill>
                  <a:srgbClr val="333399"/>
                </a:solidFill>
              </a:rPr>
              <a:t>not</a:t>
            </a:r>
            <a:r>
              <a:rPr lang="en-GB" dirty="0"/>
              <a:t> Q)</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Implications</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 </a:t>
            </a:r>
            <a:r>
              <a:rPr lang="en-GB" b="1" dirty="0">
                <a:solidFill>
                  <a:srgbClr val="333399"/>
                </a:solidFill>
              </a:rPr>
              <a:t>implies</a:t>
            </a:r>
            <a:r>
              <a:rPr lang="en-GB" b="1" dirty="0"/>
              <a:t> </a:t>
            </a:r>
            <a:r>
              <a:rPr lang="en-GB" dirty="0" smtClean="0"/>
              <a:t>Q  =  </a:t>
            </a:r>
            <a:r>
              <a:rPr lang="en-GB" dirty="0"/>
              <a:t>(</a:t>
            </a:r>
            <a:r>
              <a:rPr lang="en-GB" b="1" dirty="0">
                <a:solidFill>
                  <a:srgbClr val="333399"/>
                </a:solidFill>
              </a:rPr>
              <a:t>not</a:t>
            </a:r>
            <a:r>
              <a:rPr lang="en-GB" b="1" dirty="0">
                <a:solidFill>
                  <a:schemeClr val="tx1"/>
                </a:solidFill>
              </a:rPr>
              <a:t> </a:t>
            </a:r>
            <a:r>
              <a:rPr lang="en-GB" dirty="0"/>
              <a:t>P) </a:t>
            </a:r>
            <a:r>
              <a:rPr lang="en-GB" b="1" dirty="0">
                <a:solidFill>
                  <a:srgbClr val="333399"/>
                </a:solidFill>
              </a:rPr>
              <a:t>or</a:t>
            </a:r>
            <a:r>
              <a:rPr lang="en-GB" b="1" dirty="0">
                <a:solidFill>
                  <a:schemeClr val="tx1"/>
                </a:solidFill>
              </a:rPr>
              <a:t> </a:t>
            </a:r>
            <a:r>
              <a:rPr lang="en-GB" dirty="0"/>
              <a:t>Q</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 </a:t>
            </a:r>
            <a:r>
              <a:rPr lang="en-GB" b="1" dirty="0">
                <a:solidFill>
                  <a:srgbClr val="333399"/>
                </a:solidFill>
              </a:rPr>
              <a:t>implies</a:t>
            </a:r>
            <a:r>
              <a:rPr lang="en-GB" b="1" dirty="0">
                <a:solidFill>
                  <a:schemeClr val="tx1"/>
                </a:solidFill>
              </a:rPr>
              <a:t> </a:t>
            </a:r>
            <a:r>
              <a:rPr lang="en-GB" dirty="0"/>
              <a:t>Q </a:t>
            </a:r>
            <a:r>
              <a:rPr lang="en-GB" dirty="0" smtClean="0"/>
              <a:t> =  </a:t>
            </a:r>
            <a:r>
              <a:rPr lang="en-GB" dirty="0"/>
              <a:t>(</a:t>
            </a:r>
            <a:r>
              <a:rPr lang="en-GB" b="1" dirty="0">
                <a:solidFill>
                  <a:srgbClr val="333399"/>
                </a:solidFill>
              </a:rPr>
              <a:t>not</a:t>
            </a:r>
            <a:r>
              <a:rPr lang="en-GB" dirty="0">
                <a:solidFill>
                  <a:schemeClr val="tx1"/>
                </a:solidFill>
              </a:rPr>
              <a:t> </a:t>
            </a:r>
            <a:r>
              <a:rPr lang="en-GB" dirty="0"/>
              <a:t>Q) </a:t>
            </a:r>
            <a:r>
              <a:rPr lang="en-GB" b="1" dirty="0">
                <a:solidFill>
                  <a:srgbClr val="333399"/>
                </a:solidFill>
              </a:rPr>
              <a:t>implies</a:t>
            </a:r>
            <a:r>
              <a:rPr lang="en-GB" b="1" dirty="0">
                <a:solidFill>
                  <a:schemeClr val="tx1"/>
                </a:solidFill>
              </a:rPr>
              <a:t> </a:t>
            </a:r>
            <a:r>
              <a:rPr lang="en-GB" dirty="0"/>
              <a:t>(</a:t>
            </a:r>
            <a:r>
              <a:rPr lang="en-GB" b="1" dirty="0">
                <a:solidFill>
                  <a:srgbClr val="333399"/>
                </a:solidFill>
              </a:rPr>
              <a:t>not</a:t>
            </a:r>
            <a:r>
              <a:rPr lang="en-GB" b="1" dirty="0">
                <a:solidFill>
                  <a:schemeClr val="tx1"/>
                </a:solidFill>
              </a:rPr>
              <a:t> </a:t>
            </a:r>
            <a:r>
              <a:rPr lang="en-GB" dirty="0"/>
              <a:t>P)</a:t>
            </a:r>
            <a:r>
              <a:rPr lang="en-GB" b="1" dirty="0"/>
              <a:t> </a:t>
            </a: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Equality on Boolean expressions</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 = Q</a:t>
            </a:r>
            <a:r>
              <a:rPr lang="en-GB" dirty="0" smtClean="0"/>
              <a:t>)  =  (</a:t>
            </a:r>
            <a:r>
              <a:rPr lang="en-GB" dirty="0"/>
              <a:t>P </a:t>
            </a:r>
            <a:r>
              <a:rPr lang="en-GB" b="1" dirty="0">
                <a:solidFill>
                  <a:srgbClr val="333399"/>
                </a:solidFill>
              </a:rPr>
              <a:t>implies</a:t>
            </a:r>
            <a:r>
              <a:rPr lang="en-GB" b="1" dirty="0">
                <a:solidFill>
                  <a:schemeClr val="tx1"/>
                </a:solidFill>
              </a:rPr>
              <a:t> </a:t>
            </a:r>
            <a:r>
              <a:rPr lang="en-GB" dirty="0"/>
              <a:t>Q) </a:t>
            </a:r>
            <a:r>
              <a:rPr lang="en-GB" b="1" dirty="0">
                <a:solidFill>
                  <a:srgbClr val="333399"/>
                </a:solidFill>
              </a:rPr>
              <a:t>and</a:t>
            </a:r>
            <a:r>
              <a:rPr lang="en-GB" dirty="0"/>
              <a:t> (Q </a:t>
            </a:r>
            <a:r>
              <a:rPr lang="en-GB" b="1" dirty="0">
                <a:solidFill>
                  <a:srgbClr val="333399"/>
                </a:solidFill>
              </a:rPr>
              <a:t>implies</a:t>
            </a:r>
            <a:r>
              <a:rPr lang="en-GB" b="1" dirty="0"/>
              <a:t> </a:t>
            </a:r>
            <a:r>
              <a:rPr lang="en-GB" dirty="0"/>
              <a:t>P)</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2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2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22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722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722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31074" name="Title 1"/>
          <p:cNvSpPr>
            <a:spLocks noGrp="1"/>
          </p:cNvSpPr>
          <p:nvPr>
            <p:ph type="title" idx="4294967295"/>
          </p:nvPr>
        </p:nvSpPr>
        <p:spPr/>
        <p:txBody>
          <a:bodyPr lIns="91440" tIns="45720" rIns="91440" bIns="45720"/>
          <a:lstStyle/>
          <a:p>
            <a:pPr defTabSz="914400"/>
            <a:r>
              <a:rPr lang="en-US" b="1" dirty="0" smtClean="0">
                <a:latin typeface="Arial Rounded MT Bold" pitchFamily="34" charset="0"/>
              </a:rPr>
              <a:t>Predicate Logic</a:t>
            </a:r>
            <a:endParaRPr lang="en-US" b="1" dirty="0">
              <a:latin typeface="Arial Rounded MT Bold" pitchFamily="34" charset="0"/>
            </a:endParaRPr>
          </a:p>
        </p:txBody>
      </p:sp>
      <p:sp>
        <p:nvSpPr>
          <p:cNvPr id="131075" name="Content Placeholder 2"/>
          <p:cNvSpPr>
            <a:spLocks noGrp="1"/>
          </p:cNvSpPr>
          <p:nvPr>
            <p:ph idx="4294967295"/>
          </p:nvPr>
        </p:nvSpPr>
        <p:spPr>
          <a:xfrm>
            <a:off x="249238" y="845244"/>
            <a:ext cx="8594725" cy="5677794"/>
          </a:xfrm>
        </p:spPr>
        <p:txBody>
          <a:bodyPr lIns="91440" tIns="45720" rIns="91440" bIns="45720"/>
          <a:lstStyle/>
          <a:p>
            <a:pPr marL="342900" indent="-342900" defTabSz="914400">
              <a:buFont typeface="Wingdings" pitchFamily="2" charset="2"/>
              <a:buChar char="Ø"/>
            </a:pPr>
            <a:r>
              <a:rPr lang="en-US" dirty="0" smtClean="0">
                <a:solidFill>
                  <a:schemeClr val="tx1"/>
                </a:solidFill>
              </a:rPr>
              <a:t>Domain of discourse: </a:t>
            </a:r>
            <a:r>
              <a:rPr lang="en-US" dirty="0" smtClean="0"/>
              <a:t>D</a:t>
            </a:r>
          </a:p>
          <a:p>
            <a:pPr marL="342900" indent="-342900" defTabSz="914400">
              <a:buFont typeface="Wingdings" pitchFamily="2" charset="2"/>
              <a:buChar char="Ø"/>
            </a:pPr>
            <a:r>
              <a:rPr lang="en-US" dirty="0" smtClean="0">
                <a:solidFill>
                  <a:schemeClr val="tx1"/>
                </a:solidFill>
              </a:rPr>
              <a:t>Variables: </a:t>
            </a:r>
            <a:r>
              <a:rPr lang="en-US" dirty="0" smtClean="0"/>
              <a:t>x: D</a:t>
            </a:r>
          </a:p>
          <a:p>
            <a:pPr marL="342900" indent="-342900" defTabSz="914400">
              <a:buFont typeface="Wingdings" pitchFamily="2" charset="2"/>
              <a:buChar char="Ø"/>
            </a:pPr>
            <a:r>
              <a:rPr lang="en-US" dirty="0" smtClean="0">
                <a:solidFill>
                  <a:schemeClr val="tx1"/>
                </a:solidFill>
              </a:rPr>
              <a:t>Functions:</a:t>
            </a:r>
            <a:r>
              <a:rPr lang="en-US" dirty="0" smtClean="0"/>
              <a:t> f: D</a:t>
            </a:r>
            <a:r>
              <a:rPr lang="en-US" baseline="30000" dirty="0" smtClean="0"/>
              <a:t>n</a:t>
            </a:r>
            <a:r>
              <a:rPr lang="en-US" dirty="0" smtClean="0"/>
              <a:t> -&gt; D</a:t>
            </a:r>
          </a:p>
          <a:p>
            <a:pPr marL="342900" indent="-342900">
              <a:buFont typeface="Wingdings" pitchFamily="2" charset="2"/>
              <a:buChar char="Ø"/>
            </a:pPr>
            <a:r>
              <a:rPr lang="en-US" dirty="0" smtClean="0">
                <a:solidFill>
                  <a:schemeClr val="tx1"/>
                </a:solidFill>
              </a:rPr>
              <a:t>Predicates:</a:t>
            </a:r>
            <a:r>
              <a:rPr lang="en-US" dirty="0" smtClean="0"/>
              <a:t> P: D</a:t>
            </a:r>
            <a:r>
              <a:rPr lang="en-US" baseline="30000" dirty="0" smtClean="0"/>
              <a:t>n</a:t>
            </a:r>
            <a:r>
              <a:rPr lang="en-US" dirty="0" smtClean="0"/>
              <a:t> -&gt; {</a:t>
            </a:r>
            <a:r>
              <a:rPr lang="en-US" b="1" dirty="0" smtClean="0">
                <a:solidFill>
                  <a:srgbClr val="333399"/>
                </a:solidFill>
              </a:rPr>
              <a:t>True</a:t>
            </a:r>
            <a:r>
              <a:rPr lang="en-US" dirty="0" smtClean="0"/>
              <a:t>, </a:t>
            </a:r>
            <a:r>
              <a:rPr lang="en-US" b="1" dirty="0" smtClean="0">
                <a:solidFill>
                  <a:srgbClr val="333399"/>
                </a:solidFill>
              </a:rPr>
              <a:t>False</a:t>
            </a:r>
            <a:r>
              <a:rPr lang="en-US" dirty="0" smtClean="0"/>
              <a:t>}</a:t>
            </a:r>
          </a:p>
          <a:p>
            <a:pPr marL="342900" indent="-342900" defTabSz="914400">
              <a:buFont typeface="Wingdings" pitchFamily="2" charset="2"/>
              <a:buChar char="Ø"/>
            </a:pPr>
            <a:r>
              <a:rPr lang="en-US" dirty="0" smtClean="0">
                <a:solidFill>
                  <a:schemeClr val="tx1"/>
                </a:solidFill>
              </a:rPr>
              <a:t>Logical connectives: </a:t>
            </a:r>
            <a:r>
              <a:rPr lang="en-US" b="1" dirty="0" smtClean="0">
                <a:solidFill>
                  <a:srgbClr val="333399"/>
                </a:solidFill>
              </a:rPr>
              <a:t>not</a:t>
            </a:r>
            <a:r>
              <a:rPr lang="en-US" dirty="0" smtClean="0">
                <a:solidFill>
                  <a:schemeClr val="tx1"/>
                </a:solidFill>
              </a:rPr>
              <a:t>, </a:t>
            </a:r>
            <a:r>
              <a:rPr lang="en-US" b="1" dirty="0" smtClean="0">
                <a:solidFill>
                  <a:srgbClr val="333399"/>
                </a:solidFill>
              </a:rPr>
              <a:t>and</a:t>
            </a:r>
            <a:r>
              <a:rPr lang="en-US" dirty="0" smtClean="0">
                <a:solidFill>
                  <a:schemeClr val="tx1"/>
                </a:solidFill>
              </a:rPr>
              <a:t>, </a:t>
            </a:r>
            <a:r>
              <a:rPr lang="en-US" b="1" dirty="0" smtClean="0">
                <a:solidFill>
                  <a:srgbClr val="333399"/>
                </a:solidFill>
              </a:rPr>
              <a:t>or</a:t>
            </a:r>
            <a:r>
              <a:rPr lang="en-US" dirty="0" smtClean="0">
                <a:solidFill>
                  <a:schemeClr val="tx1"/>
                </a:solidFill>
              </a:rPr>
              <a:t>, </a:t>
            </a:r>
            <a:r>
              <a:rPr lang="en-US" b="1" dirty="0" smtClean="0">
                <a:solidFill>
                  <a:srgbClr val="333399"/>
                </a:solidFill>
              </a:rPr>
              <a:t>implies</a:t>
            </a:r>
            <a:r>
              <a:rPr lang="en-US" dirty="0" smtClean="0">
                <a:solidFill>
                  <a:schemeClr val="tx1"/>
                </a:solidFill>
              </a:rPr>
              <a:t>, </a:t>
            </a:r>
            <a:r>
              <a:rPr lang="en-US" dirty="0" smtClean="0"/>
              <a:t>=</a:t>
            </a:r>
          </a:p>
          <a:p>
            <a:pPr marL="342900" indent="-342900">
              <a:buFont typeface="Wingdings" pitchFamily="2" charset="2"/>
              <a:buChar char="Ø"/>
            </a:pPr>
            <a:r>
              <a:rPr lang="en-US" dirty="0" smtClean="0">
                <a:solidFill>
                  <a:schemeClr val="tx1"/>
                </a:solidFill>
              </a:rPr>
              <a:t>Quantifiers:</a:t>
            </a:r>
            <a:r>
              <a:rPr lang="en-US" dirty="0" smtClean="0"/>
              <a:t> </a:t>
            </a:r>
            <a:r>
              <a:rPr lang="en-GB" b="1" dirty="0" smtClean="0">
                <a:latin typeface="Symbol" pitchFamily="18" charset="2"/>
              </a:rPr>
              <a:t>, </a:t>
            </a:r>
            <a:r>
              <a:rPr lang="en-GB" b="1" dirty="0" smtClean="0">
                <a:sym typeface="Symbol" pitchFamily="18" charset="2"/>
              </a:rPr>
              <a:t></a:t>
            </a:r>
            <a:endParaRPr lang="en-US" dirty="0" smtClean="0"/>
          </a:p>
          <a:p>
            <a:pPr marL="342900" indent="-342900">
              <a:buFont typeface="Wingdings" pitchFamily="2" charset="2"/>
              <a:buChar char="Ø"/>
            </a:pPr>
            <a:r>
              <a:rPr lang="en-US" dirty="0" smtClean="0">
                <a:solidFill>
                  <a:schemeClr val="tx1"/>
                </a:solidFill>
              </a:rPr>
              <a:t>Formulae: </a:t>
            </a:r>
            <a:r>
              <a:rPr lang="el-GR" dirty="0" smtClean="0"/>
              <a:t>φ</a:t>
            </a:r>
            <a:r>
              <a:rPr lang="en-US" dirty="0" smtClean="0">
                <a:solidFill>
                  <a:schemeClr val="tx1"/>
                </a:solidFill>
              </a:rPr>
              <a:t>,</a:t>
            </a:r>
            <a:r>
              <a:rPr lang="en-US" dirty="0" smtClean="0"/>
              <a:t> </a:t>
            </a:r>
            <a:r>
              <a:rPr lang="el-GR" dirty="0" smtClean="0"/>
              <a:t>χ</a:t>
            </a:r>
            <a:r>
              <a:rPr lang="en-US" dirty="0" smtClean="0">
                <a:solidFill>
                  <a:schemeClr val="tx1"/>
                </a:solidFill>
              </a:rPr>
              <a:t>, ... are of the form</a:t>
            </a:r>
          </a:p>
          <a:p>
            <a:pPr marL="1239838" lvl="1" indent="-342900"/>
            <a:r>
              <a:rPr lang="en-US" dirty="0" smtClean="0"/>
              <a:t>P (x, ...)</a:t>
            </a:r>
          </a:p>
          <a:p>
            <a:pPr marL="1239838" lvl="1" indent="-342900"/>
            <a:r>
              <a:rPr lang="en-US" b="1" dirty="0" smtClean="0">
                <a:solidFill>
                  <a:srgbClr val="333399"/>
                </a:solidFill>
              </a:rPr>
              <a:t>not</a:t>
            </a:r>
            <a:r>
              <a:rPr lang="en-US" dirty="0" smtClean="0"/>
              <a:t> </a:t>
            </a:r>
            <a:r>
              <a:rPr lang="el-GR" dirty="0" smtClean="0"/>
              <a:t>φ</a:t>
            </a:r>
            <a:r>
              <a:rPr lang="en-US" dirty="0" smtClean="0"/>
              <a:t> | </a:t>
            </a:r>
            <a:r>
              <a:rPr lang="el-GR" dirty="0" smtClean="0"/>
              <a:t>φ</a:t>
            </a:r>
            <a:r>
              <a:rPr lang="en-US" dirty="0" smtClean="0"/>
              <a:t> </a:t>
            </a:r>
            <a:r>
              <a:rPr lang="en-US" b="1" dirty="0" smtClean="0">
                <a:solidFill>
                  <a:srgbClr val="333399"/>
                </a:solidFill>
              </a:rPr>
              <a:t>and</a:t>
            </a:r>
            <a:r>
              <a:rPr lang="en-US" dirty="0" smtClean="0"/>
              <a:t> </a:t>
            </a:r>
            <a:r>
              <a:rPr lang="el-GR" dirty="0" smtClean="0"/>
              <a:t>χ</a:t>
            </a:r>
            <a:r>
              <a:rPr lang="en-US" dirty="0" smtClean="0"/>
              <a:t> | </a:t>
            </a:r>
            <a:r>
              <a:rPr lang="el-GR" dirty="0" smtClean="0"/>
              <a:t>φ</a:t>
            </a:r>
            <a:r>
              <a:rPr lang="en-US" dirty="0" smtClean="0"/>
              <a:t> </a:t>
            </a:r>
            <a:r>
              <a:rPr lang="en-US" b="1" dirty="0" smtClean="0">
                <a:solidFill>
                  <a:srgbClr val="333399"/>
                </a:solidFill>
              </a:rPr>
              <a:t>or</a:t>
            </a:r>
            <a:r>
              <a:rPr lang="en-US" dirty="0" smtClean="0"/>
              <a:t> </a:t>
            </a:r>
            <a:r>
              <a:rPr lang="el-GR" dirty="0" smtClean="0"/>
              <a:t>χ</a:t>
            </a:r>
            <a:r>
              <a:rPr lang="en-US" dirty="0" smtClean="0"/>
              <a:t> | </a:t>
            </a:r>
            <a:r>
              <a:rPr lang="el-GR" dirty="0" smtClean="0"/>
              <a:t>φ</a:t>
            </a:r>
            <a:r>
              <a:rPr lang="en-US" dirty="0" smtClean="0"/>
              <a:t> </a:t>
            </a:r>
            <a:r>
              <a:rPr lang="en-US" b="1" dirty="0" smtClean="0">
                <a:solidFill>
                  <a:srgbClr val="333399"/>
                </a:solidFill>
              </a:rPr>
              <a:t>implies</a:t>
            </a:r>
            <a:r>
              <a:rPr lang="en-US" dirty="0" smtClean="0"/>
              <a:t> </a:t>
            </a:r>
            <a:r>
              <a:rPr lang="el-GR" dirty="0" smtClean="0"/>
              <a:t>χ</a:t>
            </a:r>
            <a:r>
              <a:rPr lang="en-US" dirty="0" smtClean="0"/>
              <a:t> | </a:t>
            </a:r>
            <a:r>
              <a:rPr lang="el-GR" dirty="0" smtClean="0"/>
              <a:t>φ</a:t>
            </a:r>
            <a:r>
              <a:rPr lang="en-US" dirty="0" smtClean="0"/>
              <a:t> = </a:t>
            </a:r>
            <a:r>
              <a:rPr lang="el-GR" dirty="0" smtClean="0"/>
              <a:t>χ</a:t>
            </a:r>
            <a:endParaRPr lang="en-US" dirty="0" smtClean="0"/>
          </a:p>
          <a:p>
            <a:pPr marL="1239838" lvl="1" indent="-342900"/>
            <a:r>
              <a:rPr lang="en-GB" b="1" dirty="0" smtClean="0">
                <a:latin typeface="Symbol" pitchFamily="18" charset="2"/>
              </a:rPr>
              <a:t></a:t>
            </a:r>
            <a:r>
              <a:rPr lang="en-US" dirty="0" smtClean="0"/>
              <a:t>x</a:t>
            </a:r>
            <a:r>
              <a:rPr lang="el-GR" dirty="0" smtClean="0"/>
              <a:t> φ</a:t>
            </a:r>
            <a:endParaRPr lang="en-US" dirty="0" smtClean="0"/>
          </a:p>
          <a:p>
            <a:pPr marL="1239838" lvl="1" indent="-342900"/>
            <a:r>
              <a:rPr lang="en-GB" b="1" dirty="0" smtClean="0">
                <a:sym typeface="Symbol" pitchFamily="18" charset="2"/>
              </a:rPr>
              <a:t></a:t>
            </a:r>
            <a:r>
              <a:rPr lang="en-US" dirty="0" smtClean="0"/>
              <a:t>x</a:t>
            </a:r>
            <a:r>
              <a:rPr lang="el-GR" smtClean="0"/>
              <a:t> φ</a:t>
            </a:r>
            <a:endParaRPr lang="en-US" dirty="0" smtClean="0"/>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
        <p:nvSpPr>
          <p:cNvPr id="131077" name="Slide Number Placeholder 4"/>
          <p:cNvSpPr txBox="1">
            <a:spLocks noGrp="1"/>
          </p:cNvSpPr>
          <p:nvPr/>
        </p:nvSpPr>
        <p:spPr bwMode="auto">
          <a:xfrm>
            <a:off x="8459788" y="476250"/>
            <a:ext cx="504825" cy="215900"/>
          </a:xfrm>
          <a:prstGeom prst="rect">
            <a:avLst/>
          </a:prstGeom>
          <a:noFill/>
          <a:ln w="9525">
            <a:noFill/>
            <a:miter lim="800000"/>
            <a:headEnd/>
            <a:tailEnd/>
          </a:ln>
        </p:spPr>
        <p:txBody>
          <a:bodyPr/>
          <a:lstStyle/>
          <a:p>
            <a:pPr algn="r" defTabSz="914400">
              <a:lnSpc>
                <a:spcPct val="100000"/>
              </a:lnSpc>
              <a:buClrTx/>
              <a:buSzTx/>
              <a:buFontTx/>
              <a:buNone/>
            </a:pPr>
            <a:fld id="{3FF70A11-060A-47E2-9DAE-66857EC38850}" type="slidenum">
              <a:rPr lang="en-US" sz="1000">
                <a:solidFill>
                  <a:schemeClr val="tx1"/>
                </a:solidFill>
                <a:latin typeface="ETH Light" pitchFamily="2" charset="0"/>
              </a:rPr>
              <a:pPr algn="r" defTabSz="914400">
                <a:lnSpc>
                  <a:spcPct val="100000"/>
                </a:lnSpc>
                <a:buClrTx/>
                <a:buSzTx/>
                <a:buFontTx/>
                <a:buNone/>
              </a:pPr>
              <a:t>9</a:t>
            </a:fld>
            <a:endParaRPr lang="en-US" sz="1000">
              <a:solidFill>
                <a:schemeClr val="tx1"/>
              </a:solidFill>
              <a:latin typeface="ETH Light" pitchFamily="2" charset="0"/>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MEYER">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96600"/>
      </a:hlink>
      <a:folHlink>
        <a:srgbClr val="CC9900"/>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lIns="0" rIns="0"/>
      <a:lstStyle>
        <a:defPPr algn="ctr" rtl="0" fontAlgn="base">
          <a:lnSpc>
            <a:spcPct val="80000"/>
          </a:lnSpc>
          <a:spcBef>
            <a:spcPct val="50000"/>
          </a:spcBef>
          <a:spcAft>
            <a:spcPct val="0"/>
          </a:spcAft>
          <a:defRPr sz="2400" kern="1200">
            <a:solidFill>
              <a:srgbClr val="333399"/>
            </a:solidFill>
            <a:latin typeface="Comic Sans MS" pitchFamily="66" charset="0"/>
            <a:ea typeface="+mn-ea"/>
            <a:cs typeface="+mn-cs"/>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NIMAL">
  <a:themeElements>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NIMAL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NIMAL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NIMAL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NIMAL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NIMAL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NIMAL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NIMAL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NIMAL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NIMAL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NIMAL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NIMAL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NIMAL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NIMAL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2238</Words>
  <Application>Microsoft Macintosh PowerPoint</Application>
  <PresentationFormat>On-screen Show (4:3)</PresentationFormat>
  <Paragraphs>615</Paragraphs>
  <Slides>39</Slides>
  <Notes>30</Notes>
  <HiddenSlides>0</HiddenSlides>
  <MMClips>0</MMClips>
  <ScaleCrop>false</ScaleCrop>
  <HeadingPairs>
    <vt:vector size="4" baseType="variant">
      <vt:variant>
        <vt:lpstr>Theme</vt:lpstr>
      </vt:variant>
      <vt:variant>
        <vt:i4>3</vt:i4>
      </vt:variant>
      <vt:variant>
        <vt:lpstr>Slide Titles</vt:lpstr>
      </vt:variant>
      <vt:variant>
        <vt:i4>39</vt:i4>
      </vt:variant>
    </vt:vector>
  </HeadingPairs>
  <TitlesOfParts>
    <vt:vector size="42" baseType="lpstr">
      <vt:lpstr>NORMAL</vt:lpstr>
      <vt:lpstr>MINIMAL</vt:lpstr>
      <vt:lpstr>TITLE</vt:lpstr>
      <vt:lpstr>Einführung in die Programmierung Introduction to Programming  Prof. Dr. Bertrand Meyer</vt:lpstr>
      <vt:lpstr>Today</vt:lpstr>
      <vt:lpstr>Propositional Logic</vt:lpstr>
      <vt:lpstr>Propositional Logic</vt:lpstr>
      <vt:lpstr>Propositional Logic</vt:lpstr>
      <vt:lpstr>Tautology / contradiction / satisfiable?</vt:lpstr>
      <vt:lpstr>Equivalence</vt:lpstr>
      <vt:lpstr>Useful stuff</vt:lpstr>
      <vt:lpstr>Predicate Logic</vt:lpstr>
      <vt:lpstr>Existential and universal quantification</vt:lpstr>
      <vt:lpstr>Tautology / contradiction / satisfiable?</vt:lpstr>
      <vt:lpstr>Semi-strict operations</vt:lpstr>
      <vt:lpstr>Strict or semi-strict?</vt:lpstr>
      <vt:lpstr>Assertions</vt:lpstr>
      <vt:lpstr>Precondition</vt:lpstr>
      <vt:lpstr>Postcondition</vt:lpstr>
      <vt:lpstr>Class Invariant</vt:lpstr>
      <vt:lpstr>Why do we need contracts at all?</vt:lpstr>
      <vt:lpstr>Pre- and postcondition example</vt:lpstr>
      <vt:lpstr>One possible solution</vt:lpstr>
      <vt:lpstr>Hands-on exercise</vt:lpstr>
      <vt:lpstr>Class ACROBAT_WITH_BUDDY</vt:lpstr>
      <vt:lpstr>Class CURMUDGEON</vt:lpstr>
      <vt:lpstr>Entity vs. object</vt:lpstr>
      <vt:lpstr>INTRODUCTION_TO_PROGRAMMING</vt:lpstr>
      <vt:lpstr>Initial state of a reference?</vt:lpstr>
      <vt:lpstr>Default of references</vt:lpstr>
      <vt:lpstr>States of an entity</vt:lpstr>
      <vt:lpstr>PowerPoint Presentation</vt:lpstr>
      <vt:lpstr>Those mean void references!</vt:lpstr>
      <vt:lpstr>Why do we need to create objects?</vt:lpstr>
      <vt:lpstr>Those wonderful void references!</vt:lpstr>
      <vt:lpstr>Those wonderful void references!</vt:lpstr>
      <vt:lpstr>Creation procedures</vt:lpstr>
      <vt:lpstr>STOP</vt:lpstr>
      <vt:lpstr>Object creation: summary</vt:lpstr>
      <vt:lpstr>Some acrobatics</vt:lpstr>
      <vt:lpstr>Some acrobatics</vt:lpstr>
      <vt:lpstr>Meet Teddy</vt:lpstr>
    </vt:vector>
  </TitlesOfParts>
  <Company>ETH Zürich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session 3</dc:title>
  <dc:creator>Prof. Dr. Bertrand Meyer</dc:creator>
  <cp:lastModifiedBy>Marco Piccioni</cp:lastModifiedBy>
  <cp:revision>2399</cp:revision>
  <dcterms:created xsi:type="dcterms:W3CDTF">2011-10-07T12:43:34Z</dcterms:created>
  <dcterms:modified xsi:type="dcterms:W3CDTF">2011-10-11T12:31:14Z</dcterms:modified>
</cp:coreProperties>
</file>