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3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39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theme/theme5.xml" ContentType="application/vnd.openxmlformats-officedocument.theme+xml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Layouts/slideLayout1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6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31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Default Extension="rels" ContentType="application/vnd.openxmlformats-package.relationships+xml"/>
  <Override PartName="/ppt/tags/tag1.xml" ContentType="application/vnd.openxmlformats-officedocument.presentationml.tags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2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18"/>
  </p:notesMasterIdLst>
  <p:handoutMasterIdLst>
    <p:handoutMasterId r:id="rId19"/>
  </p:handoutMasterIdLst>
  <p:sldIdLst>
    <p:sldId id="600" r:id="rId4"/>
    <p:sldId id="745" r:id="rId5"/>
    <p:sldId id="746" r:id="rId6"/>
    <p:sldId id="747" r:id="rId7"/>
    <p:sldId id="755" r:id="rId8"/>
    <p:sldId id="703" r:id="rId9"/>
    <p:sldId id="702" r:id="rId10"/>
    <p:sldId id="704" r:id="rId11"/>
    <p:sldId id="705" r:id="rId12"/>
    <p:sldId id="706" r:id="rId13"/>
    <p:sldId id="707" r:id="rId14"/>
    <p:sldId id="708" r:id="rId15"/>
    <p:sldId id="709" r:id="rId16"/>
    <p:sldId id="710" r:id="rId17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008000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0099"/>
    <a:srgbClr val="3333FF"/>
    <a:srgbClr val="990000"/>
    <a:srgbClr val="99FF99"/>
    <a:srgbClr val="92D050"/>
    <a:srgbClr val="FFCC99"/>
    <a:srgbClr val="FFCCCC"/>
    <a:srgbClr val="FF9966"/>
    <a:srgbClr val="CC66FF"/>
    <a:srgbClr val="9966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vertBarState="maximized">
    <p:restoredLeft sz="12644" autoAdjust="0"/>
    <p:restoredTop sz="87143" autoAdjust="0"/>
  </p:normalViewPr>
  <p:slideViewPr>
    <p:cSldViewPr snapToGrid="0">
      <p:cViewPr>
        <p:scale>
          <a:sx n="100" d="100"/>
          <a:sy n="100" d="100"/>
        </p:scale>
        <p:origin x="-88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4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0" Type="http://schemas.openxmlformats.org/officeDocument/2006/relationships/slide" Target="slides/slide7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9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4" Type="http://schemas.openxmlformats.org/officeDocument/2006/relationships/slide" Target="slides/slide11.xml"/><Relationship Id="rId23" Type="http://schemas.openxmlformats.org/officeDocument/2006/relationships/presProps" Target="presProps.xml"/><Relationship Id="rId4" Type="http://schemas.openxmlformats.org/officeDocument/2006/relationships/slide" Target="slides/slide1.xml"/><Relationship Id="rId26" Type="http://schemas.openxmlformats.org/officeDocument/2006/relationships/tableStyles" Target="tableStyles.xml"/><Relationship Id="rId11" Type="http://schemas.openxmlformats.org/officeDocument/2006/relationships/slide" Target="slides/slide8.xml"/><Relationship Id="rId6" Type="http://schemas.openxmlformats.org/officeDocument/2006/relationships/slide" Target="slides/slide3.xml"/><Relationship Id="rId16" Type="http://schemas.openxmlformats.org/officeDocument/2006/relationships/slide" Target="slides/slide1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9" Type="http://schemas.openxmlformats.org/officeDocument/2006/relationships/handoutMaster" Target="handoutMasters/handoutMaster1.xml"/><Relationship Id="rId20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1" Type="http://schemas.openxmlformats.org/officeDocument/2006/relationships/tags" Target="tags/tag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1656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8067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Use the Fibonacci</a:t>
            </a:r>
            <a:r>
              <a:rPr lang="de-DE" baseline="0" dirty="0" smtClean="0"/>
              <a:t> example as a simple remainder of what recursion is about (Fibonacci was also used on one of the lecture slides).</a:t>
            </a:r>
          </a:p>
          <a:p>
            <a:r>
              <a:rPr lang="de-DE" baseline="0" dirty="0" smtClean="0"/>
              <a:t>F(0) and F(1) are also called „base case“.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4284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8FBC9-E0DC-436D-8981-638C5E76ECFA}" type="slidenum">
              <a:rPr lang="en-US"/>
              <a:pPr/>
              <a:t>6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12.11.2011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14" Type="http://schemas.openxmlformats.org/officeDocument/2006/relationships/image" Target="../media/image3.jpeg"/><Relationship Id="rId4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‹Nr.›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Comic Sans MS" pitchFamily="66" charset="0"/>
              </a:rPr>
              <a:t>Exercise Session 9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Reverse string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9" y="878114"/>
            <a:ext cx="6837362" cy="564492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Print a given string in reverse order using a recursive function.</a:t>
            </a:r>
          </a:p>
          <a:p>
            <a:endParaRPr lang="de-CH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Solution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class</a:t>
            </a:r>
            <a:r>
              <a:rPr lang="en-US" sz="1400" i="1" dirty="0" smtClean="0"/>
              <a:t> APPLICATION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create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make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feature</a:t>
            </a:r>
            <a:endParaRPr lang="en-US" sz="1400" i="1" dirty="0" smtClean="0"/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make 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local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	s: STRING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	</a:t>
            </a:r>
            <a:r>
              <a:rPr lang="en-US" sz="1400" b="1" dirty="0" smtClean="0">
                <a:solidFill>
                  <a:srgbClr val="000099"/>
                </a:solidFill>
              </a:rPr>
              <a:t>create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s.make_from_string</a:t>
            </a:r>
            <a:r>
              <a:rPr lang="en-US" sz="1400" i="1" dirty="0" smtClean="0"/>
              <a:t> ("</a:t>
            </a:r>
            <a:r>
              <a:rPr lang="en-US" sz="1400" i="1" dirty="0" err="1" smtClean="0"/>
              <a:t>poldomangia</a:t>
            </a:r>
            <a:r>
              <a:rPr lang="en-US" sz="1400" i="1" dirty="0" smtClean="0"/>
              <a:t>")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	invert(s)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invert (s: STRING) 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require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	s /= </a:t>
            </a:r>
            <a:r>
              <a:rPr lang="en-US" sz="1400" b="1" dirty="0" smtClean="0">
                <a:solidFill>
                  <a:srgbClr val="000099"/>
                </a:solidFill>
              </a:rPr>
              <a:t>Void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			if not </a:t>
            </a:r>
            <a:r>
              <a:rPr lang="en-US" sz="1400" i="1" dirty="0" err="1" smtClean="0"/>
              <a:t>s.is_empty</a:t>
            </a:r>
            <a:r>
              <a:rPr lang="en-US" sz="1400" b="1" dirty="0" smtClean="0">
                <a:solidFill>
                  <a:srgbClr val="000099"/>
                </a:solidFill>
              </a:rPr>
              <a:t> then</a:t>
            </a: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				</a:t>
            </a:r>
            <a:r>
              <a:rPr lang="en-US" sz="1400" i="1" dirty="0" smtClean="0"/>
              <a:t>invert (</a:t>
            </a:r>
            <a:r>
              <a:rPr lang="en-US" sz="1400" i="1" dirty="0" err="1" smtClean="0"/>
              <a:t>s.substring</a:t>
            </a:r>
            <a:r>
              <a:rPr lang="en-US" sz="1400" i="1" dirty="0" smtClean="0"/>
              <a:t> (2, </a:t>
            </a:r>
            <a:r>
              <a:rPr lang="en-US" sz="1400" i="1" dirty="0" err="1" smtClean="0"/>
              <a:t>s.count</a:t>
            </a:r>
            <a:r>
              <a:rPr lang="en-US" sz="1400" i="1" dirty="0" smtClean="0"/>
              <a:t>))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		print (s[1])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  <a:endParaRPr lang="en-US" sz="1400" i="1" dirty="0" smtClean="0"/>
          </a:p>
          <a:p>
            <a:pPr defTabSz="360000">
              <a:spcBef>
                <a:spcPts val="0"/>
              </a:spcBef>
            </a:pPr>
            <a:endParaRPr lang="de-CH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Sequences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9" y="878114"/>
            <a:ext cx="7662862" cy="564492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Write a recursive and an iterative program to print the following: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111,112,113,121,122,123,131,132,133,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211,212,213,221,222,223,231,232,233, </a:t>
            </a: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	311,312,313,321,322,323,331,332,333,</a:t>
            </a:r>
          </a:p>
          <a:p>
            <a:pPr marL="457200" indent="-457200"/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Note that the recursive solution can use loops too.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endParaRPr lang="de-CH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Recursive solution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de-CH" sz="1800" i="1" dirty="0" smtClean="0"/>
              <a:t>cells: ARRAY [INTEGER]</a:t>
            </a:r>
          </a:p>
          <a:p>
            <a:pPr defTabSz="360000">
              <a:spcBef>
                <a:spcPts val="0"/>
              </a:spcBef>
            </a:pPr>
            <a:endParaRPr lang="de-CH" sz="1800" i="1" dirty="0" smtClean="0"/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handle_cell (n: INTEGER)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</a:t>
            </a:r>
            <a:r>
              <a:rPr lang="de-CH" sz="1800" b="1" dirty="0" smtClean="0">
                <a:solidFill>
                  <a:srgbClr val="000099"/>
                </a:solidFill>
              </a:rPr>
              <a:t>local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i: INTEGER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</a:t>
            </a:r>
            <a:r>
              <a:rPr lang="de-CH" sz="18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</a:t>
            </a:r>
            <a:r>
              <a:rPr lang="de-CH" sz="1800" b="1" dirty="0" smtClean="0">
                <a:solidFill>
                  <a:srgbClr val="000099"/>
                </a:solidFill>
              </a:rPr>
              <a:t>from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i := 1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</a:t>
            </a:r>
            <a:r>
              <a:rPr lang="de-CH" sz="1800" b="1" dirty="0" smtClean="0">
                <a:solidFill>
                  <a:srgbClr val="000099"/>
                </a:solidFill>
              </a:rPr>
              <a:t>until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i &gt; 3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</a:t>
            </a:r>
            <a:r>
              <a:rPr lang="de-CH" sz="1800" b="1" dirty="0" smtClean="0">
                <a:solidFill>
                  <a:srgbClr val="000099"/>
                </a:solidFill>
              </a:rPr>
              <a:t>loop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cells [n] := i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</a:t>
            </a:r>
            <a:r>
              <a:rPr lang="de-CH" sz="1800" b="1" dirty="0" smtClean="0">
                <a:solidFill>
                  <a:srgbClr val="000099"/>
                </a:solidFill>
              </a:rPr>
              <a:t>if</a:t>
            </a:r>
            <a:r>
              <a:rPr lang="de-CH" sz="1800" b="1" i="1" dirty="0" smtClean="0">
                <a:solidFill>
                  <a:srgbClr val="000099"/>
                </a:solidFill>
              </a:rPr>
              <a:t> </a:t>
            </a:r>
            <a:r>
              <a:rPr lang="de-CH" sz="1800" i="1" dirty="0" smtClean="0"/>
              <a:t>(n &lt; 3) </a:t>
            </a:r>
            <a:r>
              <a:rPr lang="de-CH" sz="1800" b="1" dirty="0" smtClean="0">
                <a:solidFill>
                  <a:srgbClr val="000099"/>
                </a:solidFill>
              </a:rPr>
              <a:t>then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	handle_cell  (n+1)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</a:t>
            </a:r>
            <a:r>
              <a:rPr lang="de-CH" sz="1800" b="1" dirty="0" smtClean="0">
                <a:solidFill>
                  <a:srgbClr val="000099"/>
                </a:solidFill>
              </a:rPr>
              <a:t>else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	</a:t>
            </a:r>
            <a:r>
              <a:rPr lang="de-DE" sz="1800" i="1" dirty="0" smtClean="0"/>
              <a:t>print (cells [1].out+cells [2].out+cells [3].out+",")</a:t>
            </a:r>
            <a:endParaRPr lang="de-CH" sz="1800" i="1" dirty="0" smtClean="0"/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</a:t>
            </a:r>
            <a:r>
              <a:rPr lang="de-CH" sz="18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	i := i + 1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	</a:t>
            </a:r>
            <a:r>
              <a:rPr lang="de-CH" sz="18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de-CH" sz="1800" i="1" dirty="0" smtClean="0"/>
              <a:t>	</a:t>
            </a:r>
            <a:r>
              <a:rPr lang="de-CH" sz="18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de-CH" sz="11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Iterative solution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de-CH" sz="1600" b="1" dirty="0" smtClean="0">
                <a:solidFill>
                  <a:srgbClr val="000099"/>
                </a:solidFill>
              </a:rPr>
              <a:t>from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i := 1</a:t>
            </a:r>
          </a:p>
          <a:p>
            <a:pPr defTabSz="360000">
              <a:spcBef>
                <a:spcPts val="0"/>
              </a:spcBef>
            </a:pPr>
            <a:r>
              <a:rPr lang="de-CH" sz="1600" b="1" dirty="0" smtClean="0">
                <a:solidFill>
                  <a:srgbClr val="000099"/>
                </a:solidFill>
              </a:rPr>
              <a:t>until</a:t>
            </a:r>
          </a:p>
          <a:p>
            <a:pPr defTabSz="360000">
              <a:spcBef>
                <a:spcPts val="0"/>
              </a:spcBef>
            </a:pPr>
            <a:r>
              <a:rPr lang="de-CH" sz="1600" b="1" i="1" dirty="0" smtClean="0">
                <a:solidFill>
                  <a:srgbClr val="000099"/>
                </a:solidFill>
              </a:rPr>
              <a:t>	</a:t>
            </a:r>
            <a:r>
              <a:rPr lang="de-CH" sz="1600" i="1" dirty="0" smtClean="0"/>
              <a:t>i &gt; 3</a:t>
            </a:r>
          </a:p>
          <a:p>
            <a:pPr defTabSz="360000">
              <a:spcBef>
                <a:spcPts val="0"/>
              </a:spcBef>
            </a:pPr>
            <a:r>
              <a:rPr lang="de-CH" sz="1600" b="1" dirty="0" smtClean="0">
                <a:solidFill>
                  <a:srgbClr val="000099"/>
                </a:solidFill>
              </a:rPr>
              <a:t>loop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</a:t>
            </a:r>
            <a:r>
              <a:rPr lang="de-CH" sz="1600" b="1" dirty="0" smtClean="0">
                <a:solidFill>
                  <a:srgbClr val="000099"/>
                </a:solidFill>
              </a:rPr>
              <a:t>from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j := 1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</a:t>
            </a:r>
            <a:r>
              <a:rPr lang="de-CH" sz="1600" b="1" dirty="0" smtClean="0">
                <a:solidFill>
                  <a:srgbClr val="000099"/>
                </a:solidFill>
              </a:rPr>
              <a:t>until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j &gt; 3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</a:t>
            </a:r>
            <a:r>
              <a:rPr lang="de-CH" sz="1600" b="1" dirty="0" smtClean="0">
                <a:solidFill>
                  <a:srgbClr val="000099"/>
                </a:solidFill>
              </a:rPr>
              <a:t>loop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</a:t>
            </a:r>
            <a:r>
              <a:rPr lang="de-CH" sz="1600" b="1" dirty="0" smtClean="0">
                <a:solidFill>
                  <a:srgbClr val="000099"/>
                </a:solidFill>
              </a:rPr>
              <a:t>from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k := 1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</a:t>
            </a:r>
            <a:r>
              <a:rPr lang="de-CH" sz="1600" b="1" dirty="0" smtClean="0">
                <a:solidFill>
                  <a:srgbClr val="000099"/>
                </a:solidFill>
              </a:rPr>
              <a:t>until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k &gt; 3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</a:t>
            </a:r>
            <a:r>
              <a:rPr lang="de-CH" sz="1600" b="1" dirty="0" smtClean="0">
                <a:solidFill>
                  <a:srgbClr val="000099"/>
                </a:solidFill>
              </a:rPr>
              <a:t>loop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print (i.out+j.out+k.out+“,")					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k := k + 1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</a:t>
            </a:r>
            <a:r>
              <a:rPr lang="de-CH" sz="16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j := j + 1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</a:t>
            </a:r>
            <a:r>
              <a:rPr lang="de-CH" sz="16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i := i + 1</a:t>
            </a:r>
          </a:p>
          <a:p>
            <a:pPr defTabSz="360000">
              <a:spcBef>
                <a:spcPts val="0"/>
              </a:spcBef>
            </a:pPr>
            <a:r>
              <a:rPr lang="de-CH" sz="16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de-CH" sz="1200" dirty="0" smtClean="0"/>
          </a:p>
          <a:p>
            <a:endParaRPr lang="de-CH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Feedback on the mock exam</a:t>
            </a:r>
          </a:p>
          <a:p>
            <a:pPr marL="457200" indent="-457200">
              <a:buFont typeface="Wingdings" pitchFamily="2" charset="2"/>
              <a:buChar char="Ø"/>
            </a:pPr>
            <a:endParaRPr lang="de-CH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Recursion</a:t>
            </a:r>
          </a:p>
          <a:p>
            <a:pPr marL="1354138" lvl="1" indent="-457200"/>
            <a:r>
              <a:rPr lang="de-CH" sz="2200" dirty="0" smtClean="0">
                <a:solidFill>
                  <a:schemeClr val="tx1"/>
                </a:solidFill>
              </a:rPr>
              <a:t>Recursion</a:t>
            </a:r>
          </a:p>
          <a:p>
            <a:pPr marL="1762125" lvl="2" indent="-457200"/>
            <a:r>
              <a:rPr lang="de-CH" sz="2000" dirty="0" smtClean="0">
                <a:solidFill>
                  <a:schemeClr val="tx1"/>
                </a:solidFill>
              </a:rPr>
              <a:t>Recursion</a:t>
            </a:r>
          </a:p>
          <a:p>
            <a:pPr marL="2170113" lvl="3" indent="-457200"/>
            <a:r>
              <a:rPr lang="de-CH" sz="1800" dirty="0" smtClean="0">
                <a:solidFill>
                  <a:schemeClr val="tx1"/>
                </a:solidFill>
              </a:rPr>
              <a:t>Recursion</a:t>
            </a:r>
          </a:p>
          <a:p>
            <a:pPr marL="2578100" lvl="4" indent="-457200"/>
            <a:r>
              <a:rPr lang="de-CH" sz="1600" dirty="0" smtClean="0">
                <a:solidFill>
                  <a:schemeClr val="tx1"/>
                </a:solidFill>
              </a:rPr>
              <a:t>Recursion</a:t>
            </a:r>
          </a:p>
          <a:p>
            <a:pPr marL="457200" indent="-457200">
              <a:buFont typeface="Wingdings" pitchFamily="2" charset="2"/>
              <a:buChar char="Ø"/>
            </a:pPr>
            <a:endParaRPr lang="de-CH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Recursion: an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de-DE" dirty="0" smtClean="0">
                <a:solidFill>
                  <a:sysClr val="windowText" lastClr="000000"/>
                </a:solidFill>
              </a:rPr>
              <a:t>Fibonacci numbers:</a:t>
            </a:r>
          </a:p>
          <a:p>
            <a:r>
              <a:rPr lang="de-DE" dirty="0">
                <a:solidFill>
                  <a:sysClr val="windowText" lastClr="000000"/>
                </a:solidFill>
              </a:rPr>
              <a:t>	</a:t>
            </a:r>
            <a:r>
              <a:rPr lang="de-DE" dirty="0" smtClean="0">
                <a:solidFill>
                  <a:sysClr val="windowText" lastClr="000000"/>
                </a:solidFill>
              </a:rPr>
              <a:t>0, 1, 1, 2, 3, 5, 8, 13, 21, 34, 55, ...</a:t>
            </a:r>
          </a:p>
          <a:p>
            <a:pPr marL="342900" indent="-342900">
              <a:buFont typeface="Wingdings" pitchFamily="2" charset="2"/>
              <a:buChar char="Ø"/>
            </a:pPr>
            <a:endParaRPr lang="de-DE" dirty="0">
              <a:solidFill>
                <a:sysClr val="windowText" lastClr="00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de-DE" dirty="0" smtClean="0">
                <a:solidFill>
                  <a:sysClr val="windowText" lastClr="000000"/>
                </a:solidFill>
              </a:rPr>
              <a:t>How can we calculate the n-th Fibonacci number?</a:t>
            </a:r>
          </a:p>
          <a:p>
            <a:pPr marL="342900" indent="-342900">
              <a:buFont typeface="Wingdings" pitchFamily="2" charset="2"/>
              <a:buChar char="Ø"/>
            </a:pPr>
            <a:endParaRPr lang="de-DE" dirty="0">
              <a:solidFill>
                <a:sysClr val="windowText" lastClr="00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de-DE" dirty="0" smtClean="0">
                <a:solidFill>
                  <a:sysClr val="windowText" lastClr="000000"/>
                </a:solidFill>
              </a:rPr>
              <a:t>Recursive formula:</a:t>
            </a:r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3588" y="3706813"/>
            <a:ext cx="7504112" cy="1458992"/>
          </a:xfrm>
          <a:prstGeom prst="roundRect">
            <a:avLst>
              <a:gd name="adj" fmla="val 12638"/>
            </a:avLst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en-US" sz="2800" i="0" dirty="0" smtClean="0">
                <a:solidFill>
                  <a:schemeClr val="tx1"/>
                </a:solidFill>
              </a:rPr>
              <a:t>F(n) = F(n-1) + F(n-2)	for n &gt; 1</a:t>
            </a:r>
            <a:endParaRPr lang="en-US" sz="800" i="0" dirty="0" smtClean="0">
              <a:solidFill>
                <a:schemeClr val="tx1"/>
              </a:solidFill>
            </a:endParaRPr>
          </a:p>
          <a:p>
            <a:pPr algn="ctr"/>
            <a:endParaRPr lang="en-US" sz="800" dirty="0"/>
          </a:p>
          <a:p>
            <a:pPr algn="ctr"/>
            <a:r>
              <a:rPr lang="en-US" sz="2800" dirty="0"/>
              <a:t>w</a:t>
            </a:r>
            <a:r>
              <a:rPr lang="en-US" sz="2800" i="0" dirty="0" smtClean="0">
                <a:solidFill>
                  <a:schemeClr val="tx1"/>
                </a:solidFill>
              </a:rPr>
              <a:t>ith F(0) = 0, F(1) = 1</a:t>
            </a:r>
            <a:endParaRPr lang="en-US" sz="280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61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Recursion: a second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de-DE" dirty="0" smtClean="0">
                <a:solidFill>
                  <a:sysClr val="windowText" lastClr="000000"/>
                </a:solidFill>
              </a:rPr>
              <a:t>Another example of recursion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150" y="1647825"/>
            <a:ext cx="280035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86150" y="5939165"/>
            <a:ext cx="28003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Source</a:t>
            </a:r>
            <a:r>
              <a:rPr lang="de-DE" sz="1100" dirty="0"/>
              <a:t>: en.wikipedia.org/wiki/Recursion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560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recursive feature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878114"/>
            <a:ext cx="8577263" cy="5644924"/>
          </a:xfrm>
        </p:spPr>
        <p:txBody>
          <a:bodyPr/>
          <a:lstStyle/>
          <a:p>
            <a:r>
              <a:rPr lang="de-DE" sz="2000" dirty="0" smtClean="0"/>
              <a:t>fibonacci(n</a:t>
            </a:r>
            <a:r>
              <a:rPr lang="de-DE" sz="2000" dirty="0"/>
              <a:t>: INTEGER): </a:t>
            </a:r>
            <a:r>
              <a:rPr lang="de-DE" sz="2000" dirty="0" smtClean="0"/>
              <a:t>INTEGER</a:t>
            </a:r>
          </a:p>
          <a:p>
            <a:r>
              <a:rPr lang="de-DE" sz="2000" dirty="0" smtClean="0">
                <a:solidFill>
                  <a:srgbClr val="000099"/>
                </a:solidFill>
              </a:rPr>
              <a:t>   do</a:t>
            </a:r>
          </a:p>
          <a:p>
            <a:r>
              <a:rPr lang="de-DE" sz="2000" dirty="0">
                <a:solidFill>
                  <a:srgbClr val="000099"/>
                </a:solidFill>
              </a:rPr>
              <a:t> </a:t>
            </a:r>
            <a:r>
              <a:rPr lang="de-DE" sz="2000" dirty="0" smtClean="0">
                <a:solidFill>
                  <a:srgbClr val="000099"/>
                </a:solidFill>
              </a:rPr>
              <a:t>     if</a:t>
            </a:r>
            <a:r>
              <a:rPr lang="de-DE" sz="2000" dirty="0" smtClean="0"/>
              <a:t> </a:t>
            </a:r>
            <a:r>
              <a:rPr lang="de-DE" sz="2000" dirty="0"/>
              <a:t>n = 0 </a:t>
            </a:r>
            <a:r>
              <a:rPr lang="de-DE" sz="2000" dirty="0" smtClean="0">
                <a:solidFill>
                  <a:srgbClr val="000099"/>
                </a:solidFill>
              </a:rPr>
              <a:t>then</a:t>
            </a:r>
          </a:p>
          <a:p>
            <a:r>
              <a:rPr lang="de-DE" sz="2000" dirty="0">
                <a:solidFill>
                  <a:srgbClr val="000099"/>
                </a:solidFill>
              </a:rPr>
              <a:t> </a:t>
            </a:r>
            <a:r>
              <a:rPr lang="de-DE" sz="2000" dirty="0" smtClean="0">
                <a:solidFill>
                  <a:srgbClr val="000099"/>
                </a:solidFill>
              </a:rPr>
              <a:t>        Result</a:t>
            </a:r>
            <a:r>
              <a:rPr lang="de-DE" sz="2000" dirty="0" smtClean="0"/>
              <a:t> </a:t>
            </a:r>
            <a:r>
              <a:rPr lang="de-DE" sz="2000" dirty="0"/>
              <a:t>:= 0</a:t>
            </a:r>
          </a:p>
          <a:p>
            <a:r>
              <a:rPr lang="de-DE" sz="2000" dirty="0" smtClean="0"/>
              <a:t>      </a:t>
            </a:r>
            <a:r>
              <a:rPr lang="de-DE" sz="2000" dirty="0" smtClean="0">
                <a:solidFill>
                  <a:srgbClr val="000099"/>
                </a:solidFill>
              </a:rPr>
              <a:t>elseif</a:t>
            </a:r>
            <a:r>
              <a:rPr lang="de-DE" sz="2000" dirty="0" smtClean="0"/>
              <a:t> </a:t>
            </a:r>
            <a:r>
              <a:rPr lang="de-DE" sz="2000" dirty="0"/>
              <a:t>n = 1 </a:t>
            </a:r>
            <a:r>
              <a:rPr lang="de-DE" sz="2000" dirty="0">
                <a:solidFill>
                  <a:srgbClr val="000099"/>
                </a:solidFill>
              </a:rPr>
              <a:t>then</a:t>
            </a:r>
          </a:p>
          <a:p>
            <a:r>
              <a:rPr lang="de-DE" sz="2000" dirty="0" smtClean="0"/>
              <a:t>         </a:t>
            </a:r>
            <a:r>
              <a:rPr lang="de-DE" sz="2000" dirty="0" smtClean="0">
                <a:solidFill>
                  <a:srgbClr val="000099"/>
                </a:solidFill>
              </a:rPr>
              <a:t>Result</a:t>
            </a:r>
            <a:r>
              <a:rPr lang="de-DE" sz="2000" dirty="0" smtClean="0"/>
              <a:t> </a:t>
            </a:r>
            <a:r>
              <a:rPr lang="de-DE" sz="2000" dirty="0"/>
              <a:t>:= 1</a:t>
            </a:r>
          </a:p>
          <a:p>
            <a:r>
              <a:rPr lang="de-DE" sz="2000" dirty="0" smtClean="0"/>
              <a:t>      </a:t>
            </a:r>
            <a:r>
              <a:rPr lang="de-DE" sz="2000" dirty="0" smtClean="0">
                <a:solidFill>
                  <a:srgbClr val="000099"/>
                </a:solidFill>
              </a:rPr>
              <a:t>else</a:t>
            </a:r>
            <a:endParaRPr lang="de-DE" sz="2000" dirty="0">
              <a:solidFill>
                <a:srgbClr val="000099"/>
              </a:solidFill>
            </a:endParaRPr>
          </a:p>
          <a:p>
            <a:r>
              <a:rPr lang="de-DE" sz="2000" dirty="0" smtClean="0"/>
              <a:t>         </a:t>
            </a:r>
            <a:r>
              <a:rPr lang="de-DE" sz="2000" dirty="0" smtClean="0">
                <a:solidFill>
                  <a:srgbClr val="000099"/>
                </a:solidFill>
              </a:rPr>
              <a:t>Result</a:t>
            </a:r>
            <a:r>
              <a:rPr lang="de-DE" sz="2000" dirty="0" smtClean="0"/>
              <a:t> </a:t>
            </a:r>
            <a:r>
              <a:rPr lang="de-DE" sz="2000" dirty="0"/>
              <a:t>:= fibonacci(n-1) </a:t>
            </a:r>
            <a:r>
              <a:rPr lang="de-DE" sz="2000" dirty="0" smtClean="0"/>
              <a:t>+</a:t>
            </a:r>
          </a:p>
          <a:p>
            <a:r>
              <a:rPr lang="de-DE" sz="2000" dirty="0"/>
              <a:t> </a:t>
            </a:r>
            <a:r>
              <a:rPr lang="de-DE" sz="2000" dirty="0" smtClean="0"/>
              <a:t>                      fibonacci(n-2</a:t>
            </a:r>
            <a:r>
              <a:rPr lang="de-DE" sz="2000" dirty="0"/>
              <a:t>)</a:t>
            </a:r>
          </a:p>
          <a:p>
            <a:r>
              <a:rPr lang="de-DE" sz="2000" dirty="0" smtClean="0"/>
              <a:t>      </a:t>
            </a:r>
            <a:r>
              <a:rPr lang="de-DE" sz="2000" dirty="0" smtClean="0">
                <a:solidFill>
                  <a:srgbClr val="000099"/>
                </a:solidFill>
              </a:rPr>
              <a:t>end</a:t>
            </a:r>
          </a:p>
          <a:p>
            <a:r>
              <a:rPr lang="de-DE" sz="2000" dirty="0" smtClean="0"/>
              <a:t>   </a:t>
            </a:r>
            <a:r>
              <a:rPr lang="de-DE" sz="2000" dirty="0" smtClean="0">
                <a:solidFill>
                  <a:srgbClr val="000099"/>
                </a:solidFill>
              </a:rPr>
              <a:t>end</a:t>
            </a:r>
            <a:endParaRPr lang="de-DE" sz="2000" dirty="0">
              <a:solidFill>
                <a:srgbClr val="000099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129337" y="2876550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fib(4)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852987" y="3695700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fib(3)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362824" y="3695700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fib(2)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657975" y="4638675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fib(1)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010524" y="4638675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fib(0)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105275" y="4638675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fib(2)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500687" y="4638675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fib(1)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362325" y="5572125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fib(1)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714874" y="5572125"/>
            <a:ext cx="1057275" cy="62865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sz="20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fib(0)</a:t>
            </a:r>
            <a:endParaRPr lang="de-DE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20" name="Straight Arrow Connector 19"/>
          <p:cNvCxnSpPr>
            <a:stCxn id="10" idx="3"/>
          </p:cNvCxnSpPr>
          <p:nvPr/>
        </p:nvCxnSpPr>
        <p:spPr bwMode="auto">
          <a:xfrm flipH="1">
            <a:off x="5772149" y="3413136"/>
            <a:ext cx="512022" cy="4063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5"/>
            <a:endCxn id="12" idx="1"/>
          </p:cNvCxnSpPr>
          <p:nvPr/>
        </p:nvCxnSpPr>
        <p:spPr bwMode="auto">
          <a:xfrm>
            <a:off x="7031778" y="3413136"/>
            <a:ext cx="485880" cy="37462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5" idx="0"/>
          </p:cNvCxnSpPr>
          <p:nvPr/>
        </p:nvCxnSpPr>
        <p:spPr bwMode="auto">
          <a:xfrm flipH="1">
            <a:off x="4633913" y="4232286"/>
            <a:ext cx="373908" cy="4063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5"/>
            <a:endCxn id="16" idx="0"/>
          </p:cNvCxnSpPr>
          <p:nvPr/>
        </p:nvCxnSpPr>
        <p:spPr bwMode="auto">
          <a:xfrm>
            <a:off x="5755428" y="4232286"/>
            <a:ext cx="273897" cy="4063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3"/>
            <a:endCxn id="13" idx="0"/>
          </p:cNvCxnSpPr>
          <p:nvPr/>
        </p:nvCxnSpPr>
        <p:spPr bwMode="auto">
          <a:xfrm flipH="1">
            <a:off x="7186613" y="4232286"/>
            <a:ext cx="331045" cy="4063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5"/>
            <a:endCxn id="14" idx="0"/>
          </p:cNvCxnSpPr>
          <p:nvPr/>
        </p:nvCxnSpPr>
        <p:spPr bwMode="auto">
          <a:xfrm>
            <a:off x="8265265" y="4232286"/>
            <a:ext cx="273897" cy="4063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3"/>
            <a:endCxn id="17" idx="0"/>
          </p:cNvCxnSpPr>
          <p:nvPr/>
        </p:nvCxnSpPr>
        <p:spPr bwMode="auto">
          <a:xfrm flipH="1">
            <a:off x="3890963" y="5175261"/>
            <a:ext cx="369146" cy="3968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5" idx="5"/>
            <a:endCxn id="18" idx="0"/>
          </p:cNvCxnSpPr>
          <p:nvPr/>
        </p:nvCxnSpPr>
        <p:spPr bwMode="auto">
          <a:xfrm>
            <a:off x="5007716" y="5175261"/>
            <a:ext cx="235796" cy="3968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714874" y="2105620"/>
            <a:ext cx="3924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itchFamily="2" charset="2"/>
              <a:buChar char="Ø"/>
            </a:pPr>
            <a:r>
              <a:rPr lang="de-DE" dirty="0" smtClean="0"/>
              <a:t>Calculate fibonacci(4)</a:t>
            </a:r>
            <a:endParaRPr lang="de-DE" dirty="0"/>
          </a:p>
        </p:txBody>
      </p:sp>
      <p:cxnSp>
        <p:nvCxnSpPr>
          <p:cNvPr id="49" name="Straight Arrow Connector 48"/>
          <p:cNvCxnSpPr>
            <a:stCxn id="17" idx="7"/>
            <a:endCxn id="15" idx="4"/>
          </p:cNvCxnSpPr>
          <p:nvPr/>
        </p:nvCxnSpPr>
        <p:spPr bwMode="auto">
          <a:xfrm flipV="1">
            <a:off x="4264766" y="5267325"/>
            <a:ext cx="369147" cy="396864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23080" y="5479523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1</a:t>
            </a:r>
            <a:endParaRPr lang="de-DE" sz="1800" dirty="0"/>
          </a:p>
        </p:txBody>
      </p:sp>
      <p:cxnSp>
        <p:nvCxnSpPr>
          <p:cNvPr id="55" name="Straight Arrow Connector 54"/>
          <p:cNvCxnSpPr>
            <a:stCxn id="18" idx="1"/>
            <a:endCxn id="15" idx="4"/>
          </p:cNvCxnSpPr>
          <p:nvPr/>
        </p:nvCxnSpPr>
        <p:spPr bwMode="auto">
          <a:xfrm flipH="1" flipV="1">
            <a:off x="4633913" y="5267325"/>
            <a:ext cx="235795" cy="396864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562474" y="5479523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0</a:t>
            </a:r>
            <a:endParaRPr lang="de-DE" sz="1800" dirty="0"/>
          </a:p>
        </p:txBody>
      </p:sp>
      <p:cxnSp>
        <p:nvCxnSpPr>
          <p:cNvPr id="60" name="Straight Arrow Connector 59"/>
          <p:cNvCxnSpPr>
            <a:stCxn id="15" idx="7"/>
            <a:endCxn id="11" idx="4"/>
          </p:cNvCxnSpPr>
          <p:nvPr/>
        </p:nvCxnSpPr>
        <p:spPr bwMode="auto">
          <a:xfrm flipV="1">
            <a:off x="5007716" y="4324350"/>
            <a:ext cx="373909" cy="406389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6" idx="1"/>
            <a:endCxn id="11" idx="4"/>
          </p:cNvCxnSpPr>
          <p:nvPr/>
        </p:nvCxnSpPr>
        <p:spPr bwMode="auto">
          <a:xfrm flipH="1" flipV="1">
            <a:off x="5381625" y="4324350"/>
            <a:ext cx="273896" cy="406389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1" idx="6"/>
            <a:endCxn id="10" idx="4"/>
          </p:cNvCxnSpPr>
          <p:nvPr/>
        </p:nvCxnSpPr>
        <p:spPr bwMode="auto">
          <a:xfrm flipV="1">
            <a:off x="5910262" y="3505200"/>
            <a:ext cx="747713" cy="504825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3" idx="7"/>
            <a:endCxn id="12" idx="4"/>
          </p:cNvCxnSpPr>
          <p:nvPr/>
        </p:nvCxnSpPr>
        <p:spPr bwMode="auto">
          <a:xfrm flipV="1">
            <a:off x="7560416" y="4324350"/>
            <a:ext cx="331046" cy="406389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4" idx="1"/>
            <a:endCxn id="12" idx="4"/>
          </p:cNvCxnSpPr>
          <p:nvPr/>
        </p:nvCxnSpPr>
        <p:spPr bwMode="auto">
          <a:xfrm flipH="1" flipV="1">
            <a:off x="7891462" y="4324350"/>
            <a:ext cx="273896" cy="406389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2" idx="2"/>
            <a:endCxn id="10" idx="4"/>
          </p:cNvCxnSpPr>
          <p:nvPr/>
        </p:nvCxnSpPr>
        <p:spPr bwMode="auto">
          <a:xfrm flipH="1" flipV="1">
            <a:off x="6657975" y="3505200"/>
            <a:ext cx="704849" cy="504825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048196" y="4520684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1</a:t>
            </a:r>
            <a:endParaRPr lang="de-DE" sz="1800" dirty="0"/>
          </a:p>
        </p:txBody>
      </p:sp>
      <p:sp>
        <p:nvSpPr>
          <p:cNvPr id="79" name="TextBox 78"/>
          <p:cNvSpPr txBox="1"/>
          <p:nvPr/>
        </p:nvSpPr>
        <p:spPr>
          <a:xfrm>
            <a:off x="5353049" y="4539734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1</a:t>
            </a:r>
            <a:endParaRPr lang="de-DE" sz="1800" dirty="0"/>
          </a:p>
        </p:txBody>
      </p:sp>
      <p:sp>
        <p:nvSpPr>
          <p:cNvPr id="80" name="TextBox 79"/>
          <p:cNvSpPr txBox="1"/>
          <p:nvPr/>
        </p:nvSpPr>
        <p:spPr>
          <a:xfrm>
            <a:off x="6147169" y="3750735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2</a:t>
            </a:r>
            <a:endParaRPr lang="de-DE" sz="1800" dirty="0"/>
          </a:p>
        </p:txBody>
      </p:sp>
      <p:sp>
        <p:nvSpPr>
          <p:cNvPr id="81" name="TextBox 80"/>
          <p:cNvSpPr txBox="1"/>
          <p:nvPr/>
        </p:nvSpPr>
        <p:spPr>
          <a:xfrm>
            <a:off x="7617564" y="4454009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1</a:t>
            </a:r>
            <a:endParaRPr lang="de-DE" sz="1800" dirty="0"/>
          </a:p>
        </p:txBody>
      </p:sp>
      <p:sp>
        <p:nvSpPr>
          <p:cNvPr id="82" name="TextBox 81"/>
          <p:cNvSpPr txBox="1"/>
          <p:nvPr/>
        </p:nvSpPr>
        <p:spPr>
          <a:xfrm>
            <a:off x="7820024" y="4457700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0</a:t>
            </a:r>
            <a:endParaRPr lang="de-DE" sz="1800" dirty="0"/>
          </a:p>
        </p:txBody>
      </p:sp>
      <p:sp>
        <p:nvSpPr>
          <p:cNvPr id="83" name="TextBox 82"/>
          <p:cNvSpPr txBox="1"/>
          <p:nvPr/>
        </p:nvSpPr>
        <p:spPr>
          <a:xfrm>
            <a:off x="6894829" y="3750735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1</a:t>
            </a:r>
            <a:endParaRPr lang="de-DE" sz="1800" dirty="0"/>
          </a:p>
        </p:txBody>
      </p:sp>
      <p:sp>
        <p:nvSpPr>
          <p:cNvPr id="84" name="TextBox 83"/>
          <p:cNvSpPr txBox="1"/>
          <p:nvPr/>
        </p:nvSpPr>
        <p:spPr>
          <a:xfrm>
            <a:off x="7215186" y="2567285"/>
            <a:ext cx="273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3</a:t>
            </a:r>
            <a:endParaRPr lang="de-DE" sz="1800" dirty="0"/>
          </a:p>
        </p:txBody>
      </p:sp>
      <p:cxnSp>
        <p:nvCxnSpPr>
          <p:cNvPr id="85" name="Straight Arrow Connector 84"/>
          <p:cNvCxnSpPr>
            <a:stCxn id="10" idx="0"/>
            <a:endCxn id="84" idx="0"/>
          </p:cNvCxnSpPr>
          <p:nvPr/>
        </p:nvCxnSpPr>
        <p:spPr bwMode="auto">
          <a:xfrm flipV="1">
            <a:off x="6657975" y="2567285"/>
            <a:ext cx="694160" cy="309265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353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3" grpId="0"/>
      <p:bldP spid="52" grpId="0"/>
      <p:bldP spid="59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7993062" cy="467921"/>
          </a:xfrm>
        </p:spPr>
        <p:txBody>
          <a:bodyPr/>
          <a:lstStyle/>
          <a:p>
            <a:r>
              <a:rPr lang="en-US" dirty="0"/>
              <a:t>The general notion of recursion</a:t>
            </a:r>
          </a:p>
        </p:txBody>
      </p:sp>
      <p:sp>
        <p:nvSpPr>
          <p:cNvPr id="563204" name="Text Box 4"/>
          <p:cNvSpPr txBox="1">
            <a:spLocks noChangeArrowheads="1"/>
          </p:cNvSpPr>
          <p:nvPr/>
        </p:nvSpPr>
        <p:spPr bwMode="auto">
          <a:xfrm>
            <a:off x="468313" y="1916113"/>
            <a:ext cx="8208962" cy="1055608"/>
          </a:xfrm>
          <a:prstGeom prst="roundRect">
            <a:avLst>
              <a:gd name="adj" fmla="val 12638"/>
            </a:avLst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 algn="ctr"/>
            <a:r>
              <a:rPr lang="en-US" sz="2800" i="0" dirty="0">
                <a:solidFill>
                  <a:schemeClr val="tx1"/>
                </a:solidFill>
              </a:rPr>
              <a:t>A definition for a concept is </a:t>
            </a:r>
            <a:r>
              <a:rPr lang="en-US" sz="2800" i="0" dirty="0">
                <a:solidFill>
                  <a:srgbClr val="990000"/>
                </a:solidFill>
              </a:rPr>
              <a:t>recursive</a:t>
            </a:r>
            <a:r>
              <a:rPr lang="en-US" sz="2800" i="0" dirty="0">
                <a:solidFill>
                  <a:schemeClr val="tx1"/>
                </a:solidFill>
              </a:rPr>
              <a:t/>
            </a:r>
            <a:br>
              <a:rPr lang="en-US" sz="2800" i="0" dirty="0">
                <a:solidFill>
                  <a:schemeClr val="tx1"/>
                </a:solidFill>
              </a:rPr>
            </a:br>
            <a:r>
              <a:rPr lang="en-US" sz="2800" i="0" dirty="0">
                <a:solidFill>
                  <a:schemeClr val="tx1"/>
                </a:solidFill>
              </a:rPr>
              <a:t>if it involves an instance of the concept itself</a:t>
            </a:r>
          </a:p>
        </p:txBody>
      </p:sp>
      <p:sp>
        <p:nvSpPr>
          <p:cNvPr id="563205" name="Text Box 5"/>
          <p:cNvSpPr txBox="1">
            <a:spLocks noChangeArrowheads="1"/>
          </p:cNvSpPr>
          <p:nvPr/>
        </p:nvSpPr>
        <p:spPr bwMode="auto">
          <a:xfrm>
            <a:off x="468313" y="4437063"/>
            <a:ext cx="6119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63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3988" y="3740150"/>
            <a:ext cx="8713787" cy="1546225"/>
          </a:xfrm>
          <a:noFill/>
          <a:ln/>
        </p:spPr>
        <p:txBody>
          <a:bodyPr/>
          <a:lstStyle/>
          <a:p>
            <a:pPr marL="444500" lvl="1" indent="-265113"/>
            <a:r>
              <a:rPr lang="en-US" dirty="0">
                <a:solidFill>
                  <a:schemeClr val="tx1"/>
                </a:solidFill>
              </a:rPr>
              <a:t>The definition may use more than one “</a:t>
            </a:r>
            <a:r>
              <a:rPr lang="en-US" i="1" dirty="0">
                <a:solidFill>
                  <a:schemeClr val="tx1"/>
                </a:solidFill>
              </a:rPr>
              <a:t>instance of the concept itself </a:t>
            </a:r>
            <a:r>
              <a:rPr lang="en-US" dirty="0">
                <a:solidFill>
                  <a:schemeClr val="tx1"/>
                </a:solidFill>
              </a:rPr>
              <a:t>”</a:t>
            </a:r>
          </a:p>
          <a:p>
            <a:pPr marL="444500" lvl="1" indent="-265113"/>
            <a:r>
              <a:rPr lang="en-US" i="1" dirty="0">
                <a:solidFill>
                  <a:schemeClr val="tx1"/>
                </a:solidFill>
              </a:rPr>
              <a:t>Recursion</a:t>
            </a:r>
            <a:r>
              <a:rPr lang="en-US" dirty="0">
                <a:solidFill>
                  <a:schemeClr val="tx1"/>
                </a:solidFill>
              </a:rPr>
              <a:t> is the use of a recursive definition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Thoughts</a:t>
            </a:r>
            <a:endParaRPr lang="de-CH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 rot="21320802">
            <a:off x="346075" y="1455272"/>
            <a:ext cx="79549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sz="2800" dirty="0">
                <a:latin typeface="+mn-lt"/>
              </a:rPr>
              <a:t>„</a:t>
            </a:r>
            <a:r>
              <a:rPr lang="de-CH" sz="2800" dirty="0">
                <a:solidFill>
                  <a:schemeClr val="tx1"/>
                </a:solidFill>
                <a:latin typeface="+mn-lt"/>
              </a:rPr>
              <a:t>To iterate is human, to recurse - </a:t>
            </a:r>
            <a:r>
              <a:rPr lang="de-CH" sz="2800" dirty="0">
                <a:solidFill>
                  <a:schemeClr val="accent2"/>
                </a:solidFill>
                <a:latin typeface="+mn-lt"/>
              </a:rPr>
              <a:t>divine</a:t>
            </a:r>
            <a:r>
              <a:rPr lang="de-CH" sz="2800" dirty="0">
                <a:solidFill>
                  <a:schemeClr val="tx1"/>
                </a:solidFill>
                <a:latin typeface="+mn-lt"/>
              </a:rPr>
              <a:t>!</a:t>
            </a:r>
            <a:r>
              <a:rPr lang="de-CH" sz="2800" dirty="0">
                <a:latin typeface="+mn-lt"/>
              </a:rPr>
              <a:t>“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494940">
            <a:off x="3802063" y="3363913"/>
            <a:ext cx="1149350" cy="1347787"/>
          </a:xfrm>
          <a:prstGeom prst="downArrow">
            <a:avLst>
              <a:gd name="adj1" fmla="val 50000"/>
              <a:gd name="adj2" fmla="val 293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251888">
            <a:off x="1368425" y="2812584"/>
            <a:ext cx="6924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but … computers are built by humans</a:t>
            </a:r>
            <a:endParaRPr lang="de-CH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77875" y="4751388"/>
            <a:ext cx="7842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+mn-lt"/>
              </a:rPr>
              <a:t>Better use iterative approach if reasonable</a:t>
            </a:r>
            <a:endParaRPr lang="de-CH" sz="2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2822575" y="5294313"/>
            <a:ext cx="3522663" cy="139700"/>
          </a:xfrm>
          <a:custGeom>
            <a:avLst/>
            <a:gdLst>
              <a:gd name="T0" fmla="*/ 2147483647 w 2219"/>
              <a:gd name="T1" fmla="*/ 2147483647 h 88"/>
              <a:gd name="T2" fmla="*/ 2147483647 w 2219"/>
              <a:gd name="T3" fmla="*/ 2147483647 h 88"/>
              <a:gd name="T4" fmla="*/ 2147483647 w 2219"/>
              <a:gd name="T5" fmla="*/ 2147483647 h 88"/>
              <a:gd name="T6" fmla="*/ 2147483647 w 2219"/>
              <a:gd name="T7" fmla="*/ 2147483647 h 88"/>
              <a:gd name="T8" fmla="*/ 0 60000 65536"/>
              <a:gd name="T9" fmla="*/ 0 60000 65536"/>
              <a:gd name="T10" fmla="*/ 0 60000 65536"/>
              <a:gd name="T11" fmla="*/ 0 60000 65536"/>
              <a:gd name="T12" fmla="*/ 0 w 2219"/>
              <a:gd name="T13" fmla="*/ 0 h 88"/>
              <a:gd name="T14" fmla="*/ 2219 w 2219"/>
              <a:gd name="T15" fmla="*/ 88 h 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19" h="88">
                <a:moveTo>
                  <a:pt x="89" y="88"/>
                </a:moveTo>
                <a:cubicBezTo>
                  <a:pt x="44" y="78"/>
                  <a:pt x="0" y="69"/>
                  <a:pt x="203" y="55"/>
                </a:cubicBezTo>
                <a:cubicBezTo>
                  <a:pt x="406" y="41"/>
                  <a:pt x="972" y="2"/>
                  <a:pt x="1308" y="1"/>
                </a:cubicBezTo>
                <a:cubicBezTo>
                  <a:pt x="1644" y="0"/>
                  <a:pt x="1931" y="24"/>
                  <a:pt x="2219" y="48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 rot="619667">
            <a:off x="7867650" y="4267199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rgbClr val="990000"/>
                </a:solidFill>
              </a:rPr>
              <a:t>?</a:t>
            </a:r>
            <a:endParaRPr lang="de-CH" sz="9600" dirty="0">
              <a:solidFill>
                <a:srgbClr val="990000"/>
              </a:solidFill>
            </a:endParaRPr>
          </a:p>
        </p:txBody>
      </p:sp>
      <p:pic>
        <p:nvPicPr>
          <p:cNvPr id="13" name="Picture 11" descr="MMj0288872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8725" y="2876550"/>
            <a:ext cx="5254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vs. recursion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Every recursion could be rewritten as an iteration and vice versa.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BUT, depending on how the problem is formulated, this can be difficult or might not give you a performance improvement.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Printing numbers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351837" cy="903061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If we pass n = 4, what will be printed? </a:t>
            </a:r>
          </a:p>
          <a:p>
            <a:pPr marL="457200" indent="-457200">
              <a:buFont typeface="Wingdings" pitchFamily="2" charset="2"/>
              <a:buChar char="Ø"/>
            </a:pPr>
            <a:endParaRPr lang="de-C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3101" y="1735364"/>
            <a:ext cx="4260849" cy="276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900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print_int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(n: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INTEGER)</a:t>
            </a:r>
            <a:endParaRPr kumimoji="0" lang="en-GB" b="1" i="1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GB" i="1" kern="0" dirty="0" smtClean="0">
                <a:solidFill>
                  <a:srgbClr val="3333FF"/>
                </a:solidFill>
                <a:latin typeface="+mn-lt"/>
              </a:rPr>
              <a:t>print (n)</a:t>
            </a: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GB" b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GB" b="0" i="1" u="none" strike="noStrike" kern="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 &gt; 1 </a:t>
            </a:r>
            <a:r>
              <a:rPr kumimoji="0" lang="en-GB" b="1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charset="2"/>
              <a:buNone/>
              <a:tabLst/>
              <a:defRPr/>
            </a:pPr>
            <a:r>
              <a:rPr lang="en-GB" b="1" kern="0" dirty="0" smtClean="0">
                <a:solidFill>
                  <a:srgbClr val="000099"/>
                </a:solidFill>
                <a:latin typeface="+mn-lt"/>
              </a:rPr>
              <a:t>				</a:t>
            </a:r>
            <a:r>
              <a:rPr lang="en-GB" i="1" kern="0" dirty="0" err="1" smtClean="0">
                <a:solidFill>
                  <a:srgbClr val="3333FF"/>
                </a:solidFill>
                <a:latin typeface="+mn-lt"/>
              </a:rPr>
              <a:t>print_int</a:t>
            </a:r>
            <a:r>
              <a:rPr lang="en-GB" i="1" kern="0" dirty="0" smtClean="0">
                <a:solidFill>
                  <a:srgbClr val="3333FF"/>
                </a:solidFill>
                <a:latin typeface="+mn-lt"/>
              </a:rPr>
              <a:t> (n - 1)</a:t>
            </a:r>
            <a:endParaRPr kumimoji="0" lang="en-GB" b="1" u="none" strike="noStrike" kern="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charset="2"/>
              <a:buNone/>
              <a:tabLst/>
              <a:defRPr/>
            </a:pPr>
            <a:r>
              <a:rPr lang="en-GB" i="1" kern="0" baseline="0" dirty="0" smtClean="0">
                <a:solidFill>
                  <a:srgbClr val="3333FF"/>
                </a:solidFill>
                <a:latin typeface="+mn-lt"/>
              </a:rPr>
              <a:t>			</a:t>
            </a:r>
            <a:r>
              <a:rPr lang="en-GB" b="1" kern="0" baseline="0" dirty="0" smtClean="0">
                <a:solidFill>
                  <a:srgbClr val="000099"/>
                </a:solidFill>
                <a:latin typeface="+mn-lt"/>
              </a:rPr>
              <a:t>end</a:t>
            </a:r>
            <a:endParaRPr kumimoji="0" lang="en-GB" b="1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0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21226" y="1735365"/>
            <a:ext cx="4260849" cy="283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9900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print_int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(n: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INTEGER)</a:t>
            </a:r>
            <a:endParaRPr kumimoji="0" lang="en-GB" b="1" i="1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  <a:endParaRPr lang="en-GB" i="1" kern="0" dirty="0" smtClean="0">
              <a:solidFill>
                <a:srgbClr val="3333FF"/>
              </a:solidFill>
              <a:latin typeface="+mn-lt"/>
            </a:endParaRP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GB" b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GB" b="0" i="1" u="none" strike="noStrike" kern="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 &gt; 1 </a:t>
            </a:r>
            <a:r>
              <a:rPr kumimoji="0" lang="en-GB" b="1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charset="2"/>
              <a:buNone/>
              <a:tabLst/>
              <a:defRPr/>
            </a:pPr>
            <a:r>
              <a:rPr lang="en-GB" b="1" kern="0" dirty="0" smtClean="0">
                <a:solidFill>
                  <a:srgbClr val="000099"/>
                </a:solidFill>
                <a:latin typeface="+mn-lt"/>
              </a:rPr>
              <a:t>				</a:t>
            </a:r>
            <a:r>
              <a:rPr lang="en-GB" i="1" kern="0" dirty="0" err="1" smtClean="0">
                <a:solidFill>
                  <a:srgbClr val="3333FF"/>
                </a:solidFill>
                <a:latin typeface="+mn-lt"/>
              </a:rPr>
              <a:t>print_int</a:t>
            </a:r>
            <a:r>
              <a:rPr lang="en-GB" i="1" kern="0" dirty="0" smtClean="0">
                <a:solidFill>
                  <a:srgbClr val="3333FF"/>
                </a:solidFill>
                <a:latin typeface="+mn-lt"/>
              </a:rPr>
              <a:t> (n - 1)</a:t>
            </a:r>
            <a:endParaRPr kumimoji="0" lang="en-GB" b="1" u="none" strike="noStrike" kern="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charset="2"/>
              <a:buNone/>
              <a:tabLst/>
              <a:defRPr/>
            </a:pPr>
            <a:r>
              <a:rPr lang="en-GB" i="1" kern="0" baseline="0" dirty="0" smtClean="0">
                <a:solidFill>
                  <a:srgbClr val="3333FF"/>
                </a:solidFill>
                <a:latin typeface="+mn-lt"/>
              </a:rPr>
              <a:t>			</a:t>
            </a:r>
            <a:r>
              <a:rPr lang="en-GB" b="1" kern="0" baseline="0" dirty="0" smtClean="0">
                <a:solidFill>
                  <a:srgbClr val="000099"/>
                </a:solidFill>
                <a:latin typeface="+mn-lt"/>
              </a:rPr>
              <a:t>end</a:t>
            </a:r>
          </a:p>
          <a:p>
            <a:pPr marL="339725" lvl="0" indent="-339725" defTabSz="360000">
              <a:spcBef>
                <a:spcPts val="0"/>
              </a:spcBef>
              <a:buClr>
                <a:srgbClr val="CC0000"/>
              </a:buClr>
            </a:pPr>
            <a:r>
              <a:rPr lang="en-GB" i="1" kern="0" dirty="0" smtClean="0">
                <a:solidFill>
                  <a:srgbClr val="3333FF"/>
                </a:solidFill>
              </a:rPr>
              <a:t>			print (n)</a:t>
            </a:r>
            <a:endParaRPr kumimoji="0" lang="en-GB" b="1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399"/>
              </a:buClr>
              <a:buSzTx/>
              <a:buFont typeface="Wingdings" charset="2"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0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152525" y="4772025"/>
            <a:ext cx="1504950" cy="4095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4321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29275" y="4791075"/>
            <a:ext cx="1504950" cy="4095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1234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911</Words>
  <Application>Microsoft Office PowerPoint</Application>
  <PresentationFormat>Bildschirmpräsentation (4:3)</PresentationFormat>
  <Paragraphs>176</Paragraphs>
  <Slides>14</Slides>
  <Notes>3</Notes>
  <HiddenSlides>0</HiddenSlides>
  <MMClips>0</MMClips>
  <ScaleCrop>false</ScaleCrop>
  <HeadingPairs>
    <vt:vector size="4" baseType="variant">
      <vt:variant>
        <vt:lpstr>Entwurfsvorlage</vt:lpstr>
      </vt:variant>
      <vt:variant>
        <vt:i4>3</vt:i4>
      </vt:variant>
      <vt:variant>
        <vt:lpstr>Folientitel</vt:lpstr>
      </vt:variant>
      <vt:variant>
        <vt:i4>14</vt:i4>
      </vt:variant>
    </vt:vector>
  </HeadingPairs>
  <TitlesOfParts>
    <vt:vector size="17" baseType="lpstr">
      <vt:lpstr>NORMAL</vt:lpstr>
      <vt:lpstr>MINIMAL</vt:lpstr>
      <vt:lpstr>TITLE</vt:lpstr>
      <vt:lpstr>Einführung in die Programmierung Introduction to Programming  Prof. Dr. Bertrand Meyer</vt:lpstr>
      <vt:lpstr>Today</vt:lpstr>
      <vt:lpstr>Recursion: an example</vt:lpstr>
      <vt:lpstr>Recursion: a second example</vt:lpstr>
      <vt:lpstr>A recursive feature</vt:lpstr>
      <vt:lpstr>The general notion of recursion</vt:lpstr>
      <vt:lpstr>Thoughts</vt:lpstr>
      <vt:lpstr>Iteration vs. recursion</vt:lpstr>
      <vt:lpstr>Exercise: Printing numbers</vt:lpstr>
      <vt:lpstr>Exercise: Reverse string</vt:lpstr>
      <vt:lpstr>Exercise: Solution</vt:lpstr>
      <vt:lpstr>Exercise: Sequences</vt:lpstr>
      <vt:lpstr>Exercise: Recursive solution</vt:lpstr>
      <vt:lpstr>Exercise: Iterative solution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10</dc:title>
  <dc:creator>Prof. Dr. Bertrand Meyer</dc:creator>
  <cp:lastModifiedBy>Schweizer Schweizer</cp:lastModifiedBy>
  <cp:revision>2249</cp:revision>
  <dcterms:created xsi:type="dcterms:W3CDTF">2011-11-12T09:31:40Z</dcterms:created>
  <dcterms:modified xsi:type="dcterms:W3CDTF">2011-11-12T13:37:01Z</dcterms:modified>
</cp:coreProperties>
</file>