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724" r:id="rId3"/>
  </p:sldMasterIdLst>
  <p:notesMasterIdLst>
    <p:notesMasterId r:id="rId19"/>
  </p:notesMasterIdLst>
  <p:handoutMasterIdLst>
    <p:handoutMasterId r:id="rId20"/>
  </p:handoutMasterIdLst>
  <p:sldIdLst>
    <p:sldId id="1517" r:id="rId4"/>
    <p:sldId id="1525" r:id="rId5"/>
    <p:sldId id="1526" r:id="rId6"/>
    <p:sldId id="1529" r:id="rId7"/>
    <p:sldId id="1527" r:id="rId8"/>
    <p:sldId id="1530" r:id="rId9"/>
    <p:sldId id="1531" r:id="rId10"/>
    <p:sldId id="1532" r:id="rId11"/>
    <p:sldId id="1533" r:id="rId12"/>
    <p:sldId id="1534" r:id="rId13"/>
    <p:sldId id="1535" r:id="rId14"/>
    <p:sldId id="1536" r:id="rId15"/>
    <p:sldId id="1537" r:id="rId16"/>
    <p:sldId id="1538" r:id="rId17"/>
    <p:sldId id="1539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3333FF"/>
    <a:srgbClr val="99FF99"/>
    <a:srgbClr val="FF9966"/>
    <a:srgbClr val="000099"/>
    <a:srgbClr val="006699"/>
    <a:srgbClr val="FFCC99"/>
    <a:srgbClr val="FFCCCC"/>
    <a:srgbClr val="CC66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5" autoAdjust="0"/>
    <p:restoredTop sz="86030" autoAdjust="0"/>
  </p:normalViewPr>
  <p:slideViewPr>
    <p:cSldViewPr snapToGrid="0">
      <p:cViewPr>
        <p:scale>
          <a:sx n="100" d="100"/>
          <a:sy n="100" d="100"/>
        </p:scale>
        <p:origin x="-81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084" y="-78"/>
      </p:cViewPr>
      <p:guideLst>
        <p:guide orient="horz" pos="3024"/>
        <p:guide pos="23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00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70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1473545" name="Picture 9" descr="tower_blue_vertical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86788" y="52388"/>
            <a:ext cx="385762" cy="38161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solidFill>
                  <a:srgbClr val="000000"/>
                </a:solidFill>
                <a:latin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/>
          </a:bodyPr>
          <a:lstStyle/>
          <a:p>
            <a:pPr algn="ctr"/>
            <a:r>
              <a:rPr lang="en-US" sz="3200" b="0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sz="3200" b="0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sz="3200" b="0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sz="3200" b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sz="3200" b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3200" b="0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500" b="0" dirty="0" smtClean="0">
                <a:solidFill>
                  <a:schemeClr val="tx1"/>
                </a:solidFill>
                <a:latin typeface="Comic Sans MS" pitchFamily="66" charset="0"/>
              </a:rPr>
              <a:t>Prof. Dr. Bertrand Meyer</a:t>
            </a:r>
            <a:endParaRPr lang="en-US" sz="25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endParaRPr lang="en-US" sz="3000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000" dirty="0" smtClean="0">
                <a:solidFill>
                  <a:srgbClr val="3E609E"/>
                </a:solidFill>
                <a:latin typeface="Comic Sans MS" pitchFamily="66" charset="0"/>
              </a:rPr>
              <a:t>Exercise Session 13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and closed agent arguments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066799"/>
            <a:ext cx="8229600" cy="3173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588">
              <a:lnSpc>
                <a:spcPct val="91000"/>
              </a:lnSpc>
              <a:spcBef>
                <a:spcPts val="1350"/>
              </a:spcBef>
              <a:buClr>
                <a:srgbClr val="990000"/>
              </a:buClr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sz="2000" dirty="0">
                <a:solidFill>
                  <a:srgbClr val="000000"/>
                </a:solidFill>
                <a:latin typeface="Comic Sans MS"/>
              </a:rPr>
              <a:t>An agent can have both “closed” and “open” </a:t>
            </a:r>
            <a:r>
              <a:rPr lang="en-GB" sz="2000" dirty="0" smtClean="0">
                <a:solidFill>
                  <a:srgbClr val="000000"/>
                </a:solidFill>
                <a:latin typeface="Comic Sans MS"/>
              </a:rPr>
              <a:t>arguments:</a:t>
            </a:r>
          </a:p>
          <a:p>
            <a:pPr lvl="1" indent="1588">
              <a:lnSpc>
                <a:spcPct val="91000"/>
              </a:lnSpc>
              <a:spcBef>
                <a:spcPts val="1350"/>
              </a:spcBef>
              <a:buClr>
                <a:srgbClr val="990000"/>
              </a:buClr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sz="2000" dirty="0" smtClean="0">
                <a:solidFill>
                  <a:srgbClr val="990000"/>
                </a:solidFill>
                <a:latin typeface="Comic Sans MS"/>
              </a:rPr>
              <a:t> closed </a:t>
            </a:r>
            <a:r>
              <a:rPr lang="en-GB" sz="2000" dirty="0">
                <a:solidFill>
                  <a:srgbClr val="990000"/>
                </a:solidFill>
                <a:latin typeface="Comic Sans MS"/>
              </a:rPr>
              <a:t>arguments </a:t>
            </a:r>
            <a:r>
              <a:rPr lang="en-GB" sz="2000" dirty="0" smtClean="0">
                <a:solidFill>
                  <a:srgbClr val="000000"/>
                </a:solidFill>
                <a:latin typeface="Comic Sans MS"/>
              </a:rPr>
              <a:t>are set </a:t>
            </a:r>
            <a:r>
              <a:rPr lang="en-GB" sz="2000" dirty="0">
                <a:solidFill>
                  <a:srgbClr val="000000"/>
                </a:solidFill>
                <a:latin typeface="Comic Sans MS"/>
              </a:rPr>
              <a:t>at agent definition </a:t>
            </a:r>
            <a:r>
              <a:rPr lang="en-GB" sz="2000" dirty="0" smtClean="0">
                <a:solidFill>
                  <a:srgbClr val="000000"/>
                </a:solidFill>
                <a:latin typeface="Comic Sans MS"/>
              </a:rPr>
              <a:t>time</a:t>
            </a:r>
          </a:p>
          <a:p>
            <a:pPr lvl="1" indent="1588">
              <a:lnSpc>
                <a:spcPct val="91000"/>
              </a:lnSpc>
              <a:spcBef>
                <a:spcPts val="1350"/>
              </a:spcBef>
              <a:buClr>
                <a:srgbClr val="990000"/>
              </a:buClr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sz="2000" dirty="0" smtClean="0">
                <a:solidFill>
                  <a:srgbClr val="990000"/>
                </a:solidFill>
                <a:latin typeface="Comic Sans MS"/>
              </a:rPr>
              <a:t> open </a:t>
            </a:r>
            <a:r>
              <a:rPr lang="en-GB" sz="2000" dirty="0">
                <a:solidFill>
                  <a:srgbClr val="990000"/>
                </a:solidFill>
                <a:latin typeface="Comic Sans MS"/>
              </a:rPr>
              <a:t>arguments </a:t>
            </a:r>
            <a:r>
              <a:rPr lang="en-GB" sz="2000" dirty="0" smtClean="0">
                <a:solidFill>
                  <a:srgbClr val="000000"/>
                </a:solidFill>
                <a:latin typeface="Comic Sans MS"/>
              </a:rPr>
              <a:t>are set </a:t>
            </a:r>
            <a:r>
              <a:rPr lang="en-GB" sz="2000" dirty="0">
                <a:solidFill>
                  <a:srgbClr val="000000"/>
                </a:solidFill>
                <a:latin typeface="Comic Sans MS"/>
              </a:rPr>
              <a:t>at agent call </a:t>
            </a:r>
            <a:r>
              <a:rPr lang="en-GB" sz="2000" dirty="0" smtClean="0">
                <a:solidFill>
                  <a:srgbClr val="000000"/>
                </a:solidFill>
                <a:latin typeface="Comic Sans MS"/>
              </a:rPr>
              <a:t>time.</a:t>
            </a:r>
          </a:p>
          <a:p>
            <a:pPr indent="1588">
              <a:lnSpc>
                <a:spcPct val="91000"/>
              </a:lnSpc>
              <a:spcBef>
                <a:spcPts val="1350"/>
              </a:spcBef>
              <a:buClr>
                <a:srgbClr val="990000"/>
              </a:buClr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sz="2000" dirty="0" smtClean="0">
                <a:solidFill>
                  <a:srgbClr val="000000"/>
                </a:solidFill>
                <a:latin typeface="Comic Sans MS"/>
              </a:rPr>
              <a:t>To </a:t>
            </a:r>
            <a:r>
              <a:rPr lang="en-GB" sz="2000" dirty="0">
                <a:solidFill>
                  <a:srgbClr val="000000"/>
                </a:solidFill>
                <a:latin typeface="Comic Sans MS"/>
              </a:rPr>
              <a:t>keep an argument open, replace it by a question mark</a:t>
            </a:r>
          </a:p>
          <a:p>
            <a:pPr indent="1588">
              <a:lnSpc>
                <a:spcPct val="91000"/>
              </a:lnSpc>
              <a:buFont typeface="Wingdings" pitchFamily="2" charset="2"/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endParaRPr lang="en-GB" sz="2000" dirty="0">
              <a:solidFill>
                <a:srgbClr val="000000"/>
              </a:solidFill>
              <a:latin typeface="Comic Sans MS"/>
            </a:endParaRPr>
          </a:p>
          <a:p>
            <a:pPr indent="1588">
              <a:lnSpc>
                <a:spcPct val="91000"/>
              </a:lnSpc>
              <a:buFont typeface="Wingdings" pitchFamily="2" charset="2"/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sz="200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GB" sz="2000" b="1" kern="0" dirty="0">
                <a:solidFill>
                  <a:srgbClr val="0000FF"/>
                </a:solidFill>
                <a:latin typeface="Comic Sans MS"/>
              </a:rPr>
              <a:t>   </a:t>
            </a:r>
            <a:r>
              <a:rPr lang="en-GB" sz="2000" b="1" kern="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i="1" kern="0" dirty="0" smtClean="0">
                <a:solidFill>
                  <a:srgbClr val="0000FF"/>
                </a:solidFill>
                <a:latin typeface="Comic Sans MS"/>
              </a:rPr>
              <a:t>u</a:t>
            </a: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:= </a:t>
            </a:r>
            <a:r>
              <a:rPr lang="en-GB" sz="2000" b="1" kern="0" dirty="0">
                <a:solidFill>
                  <a:srgbClr val="000099"/>
                </a:solidFill>
                <a:latin typeface="Comic Sans MS"/>
              </a:rPr>
              <a:t>agent</a:t>
            </a:r>
            <a:r>
              <a:rPr lang="en-GB" sz="2000" b="1" kern="0" dirty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i="1" kern="0" dirty="0">
                <a:solidFill>
                  <a:srgbClr val="0000FF"/>
                </a:solidFill>
                <a:latin typeface="Comic Sans MS"/>
              </a:rPr>
              <a:t>a0.f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 (</a:t>
            </a:r>
            <a:r>
              <a:rPr lang="en-GB" sz="2000" i="1" kern="0" dirty="0">
                <a:solidFill>
                  <a:srgbClr val="0000FF"/>
                </a:solidFill>
                <a:latin typeface="Comic Sans MS"/>
              </a:rPr>
              <a:t>a1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, </a:t>
            </a:r>
            <a:r>
              <a:rPr lang="en-GB" sz="2000" i="1" kern="0" dirty="0">
                <a:solidFill>
                  <a:srgbClr val="0000FF"/>
                </a:solidFill>
                <a:latin typeface="Comic Sans MS"/>
              </a:rPr>
              <a:t>a2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, </a:t>
            </a:r>
            <a:r>
              <a:rPr lang="en-GB" sz="2000" i="1" kern="0" dirty="0">
                <a:solidFill>
                  <a:srgbClr val="0000FF"/>
                </a:solidFill>
                <a:latin typeface="Comic Sans MS"/>
              </a:rPr>
              <a:t>a3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) </a:t>
            </a: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		</a:t>
            </a:r>
            <a:r>
              <a:rPr lang="en-GB" sz="2000" kern="0" dirty="0" smtClean="0">
                <a:solidFill>
                  <a:srgbClr val="990000"/>
                </a:solidFill>
                <a:latin typeface="Comic Sans MS"/>
              </a:rPr>
              <a:t>-- </a:t>
            </a:r>
            <a:r>
              <a:rPr lang="en-GB" sz="2000" kern="0" dirty="0">
                <a:solidFill>
                  <a:srgbClr val="990000"/>
                </a:solidFill>
                <a:latin typeface="Comic Sans MS"/>
              </a:rPr>
              <a:t>All closed</a:t>
            </a:r>
          </a:p>
          <a:p>
            <a:pPr>
              <a:buFont typeface="Arial" charset="0"/>
              <a:buNone/>
              <a:defRPr/>
            </a:pPr>
            <a:endParaRPr lang="en-US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5325" y="3609977"/>
            <a:ext cx="32099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i="1" kern="0" dirty="0" smtClean="0">
                <a:solidFill>
                  <a:srgbClr val="0000FF"/>
                </a:solidFill>
                <a:latin typeface="Comic Sans MS"/>
              </a:rPr>
              <a:t> v</a:t>
            </a: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:= </a:t>
            </a:r>
            <a:r>
              <a:rPr lang="en-GB" sz="2000" b="1" kern="0" dirty="0">
                <a:solidFill>
                  <a:srgbClr val="000099"/>
                </a:solidFill>
                <a:latin typeface="Comic Sans MS"/>
              </a:rPr>
              <a:t>agent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i="1" kern="0" dirty="0">
                <a:solidFill>
                  <a:srgbClr val="0000FF"/>
                </a:solidFill>
                <a:latin typeface="Comic Sans MS"/>
              </a:rPr>
              <a:t>a0.f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 (</a:t>
            </a:r>
            <a:r>
              <a:rPr lang="en-GB" sz="2000" i="1" kern="0" dirty="0">
                <a:solidFill>
                  <a:srgbClr val="0000FF"/>
                </a:solidFill>
                <a:latin typeface="Comic Sans MS"/>
              </a:rPr>
              <a:t>a1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, </a:t>
            </a:r>
            <a:r>
              <a:rPr lang="en-GB" sz="2000" i="1" kern="0" dirty="0">
                <a:solidFill>
                  <a:srgbClr val="0000FF"/>
                </a:solidFill>
                <a:latin typeface="Comic Sans MS"/>
              </a:rPr>
              <a:t>a2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, ?)</a:t>
            </a:r>
            <a:r>
              <a:rPr lang="x-none" sz="2000" kern="0" dirty="0" smtClean="0">
                <a:solidFill>
                  <a:srgbClr val="0000FF"/>
                </a:solidFill>
                <a:latin typeface="Comic Sans MS"/>
              </a:rPr>
              <a:t>‏</a:t>
            </a:r>
            <a:endParaRPr lang="en-US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5325" y="3952875"/>
            <a:ext cx="42672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i="1" kern="0" dirty="0" smtClean="0">
                <a:solidFill>
                  <a:srgbClr val="0000FF"/>
                </a:solidFill>
                <a:latin typeface="Comic Sans MS"/>
              </a:rPr>
              <a:t> w</a:t>
            </a: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 := </a:t>
            </a:r>
            <a:r>
              <a:rPr lang="en-GB" sz="2000" b="1" kern="0" dirty="0">
                <a:solidFill>
                  <a:srgbClr val="000099"/>
                </a:solidFill>
                <a:latin typeface="Comic Sans MS"/>
              </a:rPr>
              <a:t>agent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i="1" kern="0" dirty="0">
                <a:solidFill>
                  <a:srgbClr val="0000FF"/>
                </a:solidFill>
                <a:latin typeface="Comic Sans MS"/>
              </a:rPr>
              <a:t>a0.f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 (</a:t>
            </a:r>
            <a:r>
              <a:rPr lang="en-GB" sz="2000" i="1" kern="0" dirty="0">
                <a:solidFill>
                  <a:srgbClr val="0000FF"/>
                </a:solidFill>
                <a:latin typeface="Comic Sans MS"/>
              </a:rPr>
              <a:t>a1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, ?, </a:t>
            </a:r>
            <a:r>
              <a:rPr lang="en-GB" sz="2000" i="1" kern="0" dirty="0">
                <a:solidFill>
                  <a:srgbClr val="0000FF"/>
                </a:solidFill>
                <a:latin typeface="Comic Sans MS"/>
              </a:rPr>
              <a:t>a3</a:t>
            </a: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)</a:t>
            </a:r>
            <a:endParaRPr lang="en-US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325" y="4295775"/>
            <a:ext cx="42672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i="1" kern="0" dirty="0" smtClean="0">
                <a:solidFill>
                  <a:srgbClr val="0000FF"/>
                </a:solidFill>
                <a:latin typeface="Comic Sans MS"/>
              </a:rPr>
              <a:t>x</a:t>
            </a: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:= </a:t>
            </a:r>
            <a:r>
              <a:rPr lang="en-GB" sz="2000" b="1" kern="0" dirty="0">
                <a:solidFill>
                  <a:srgbClr val="000099"/>
                </a:solidFill>
                <a:latin typeface="Comic Sans MS"/>
              </a:rPr>
              <a:t>agent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i="1" kern="0" dirty="0">
                <a:solidFill>
                  <a:srgbClr val="0000FF"/>
                </a:solidFill>
                <a:latin typeface="Comic Sans MS"/>
              </a:rPr>
              <a:t>a0.f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 (</a:t>
            </a:r>
            <a:r>
              <a:rPr lang="en-GB" sz="2000" i="1" kern="0" dirty="0">
                <a:solidFill>
                  <a:srgbClr val="0000FF"/>
                </a:solidFill>
                <a:latin typeface="Comic Sans MS"/>
              </a:rPr>
              <a:t>a1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, ?, </a:t>
            </a: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?)</a:t>
            </a:r>
            <a:endParaRPr lang="en-US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325" y="4638675"/>
            <a:ext cx="6324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i="1" kern="0" dirty="0" smtClean="0">
                <a:solidFill>
                  <a:srgbClr val="0000FF"/>
                </a:solidFill>
                <a:latin typeface="Comic Sans MS"/>
              </a:rPr>
              <a:t>y</a:t>
            </a: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:= </a:t>
            </a:r>
            <a:r>
              <a:rPr lang="en-GB" sz="2000" b="1" kern="0" dirty="0">
                <a:solidFill>
                  <a:srgbClr val="000099"/>
                </a:solidFill>
                <a:latin typeface="Comic Sans MS"/>
              </a:rPr>
              <a:t>agent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i="1" kern="0" dirty="0">
                <a:solidFill>
                  <a:srgbClr val="0000FF"/>
                </a:solidFill>
                <a:latin typeface="Comic Sans MS"/>
              </a:rPr>
              <a:t>a0.f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 (?, ?, </a:t>
            </a: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?)</a:t>
            </a:r>
            <a:endParaRPr lang="en-US" dirty="0">
              <a:solidFill>
                <a:srgbClr val="990000"/>
              </a:solidFill>
              <a:latin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5325" y="4948735"/>
            <a:ext cx="6324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i="1" kern="0" dirty="0">
                <a:solidFill>
                  <a:srgbClr val="0000FF"/>
                </a:solidFill>
                <a:latin typeface="Comic Sans MS"/>
              </a:rPr>
              <a:t>z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 := </a:t>
            </a:r>
            <a:r>
              <a:rPr lang="en-GB" sz="2000" b="1" kern="0" dirty="0">
                <a:solidFill>
                  <a:srgbClr val="000099"/>
                </a:solidFill>
                <a:latin typeface="Comic Sans MS"/>
              </a:rPr>
              <a:t>agent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i="1" kern="0" dirty="0" smtClean="0">
                <a:solidFill>
                  <a:srgbClr val="0000FF"/>
                </a:solidFill>
                <a:latin typeface="Comic Sans MS"/>
              </a:rPr>
              <a:t>{C}.f</a:t>
            </a: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kern="0" dirty="0">
                <a:solidFill>
                  <a:srgbClr val="0000FF"/>
                </a:solidFill>
                <a:latin typeface="Comic Sans MS"/>
              </a:rPr>
              <a:t>(?, ?, ?) </a:t>
            </a: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	</a:t>
            </a:r>
            <a:r>
              <a:rPr lang="en-GB" sz="2000" kern="0" dirty="0" smtClean="0">
                <a:solidFill>
                  <a:srgbClr val="990000"/>
                </a:solidFill>
                <a:latin typeface="Comic Sans MS"/>
              </a:rPr>
              <a:t>-- </a:t>
            </a:r>
            <a:r>
              <a:rPr lang="en-GB" sz="2000" kern="0" dirty="0">
                <a:solidFill>
                  <a:srgbClr val="990000"/>
                </a:solidFill>
                <a:latin typeface="Comic Sans MS"/>
              </a:rPr>
              <a:t>All </a:t>
            </a:r>
            <a:r>
              <a:rPr lang="en-GB" sz="2000" kern="0" dirty="0" smtClean="0">
                <a:solidFill>
                  <a:srgbClr val="990000"/>
                </a:solidFill>
                <a:latin typeface="Comic Sans MS"/>
              </a:rPr>
              <a:t>open</a:t>
            </a:r>
            <a:endParaRPr lang="en-US" dirty="0">
              <a:solidFill>
                <a:srgbClr val="990000"/>
              </a:solidFill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 Calls</a:t>
            </a:r>
            <a:endParaRPr lang="en-US" dirty="0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19075" y="771525"/>
            <a:ext cx="8674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indent="-341313">
              <a:lnSpc>
                <a:spcPct val="81000"/>
              </a:lnSpc>
              <a:spcBef>
                <a:spcPct val="20000"/>
              </a:spcBef>
              <a:buClr>
                <a:srgbClr val="8B0000"/>
              </a:buCl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kern="0" dirty="0" smtClean="0">
                <a:solidFill>
                  <a:srgbClr val="000000"/>
                </a:solidFill>
                <a:latin typeface="Comic Sans MS"/>
              </a:rPr>
              <a:t>An agent invokes its routine using the feature “call”	</a:t>
            </a:r>
          </a:p>
          <a:p>
            <a:pPr marL="341313" indent="-341313">
              <a:lnSpc>
                <a:spcPct val="81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000" i="1" kern="0" dirty="0" smtClean="0">
              <a:solidFill>
                <a:srgbClr val="0000FF"/>
              </a:solidFill>
              <a:latin typeface="Comic Sans MS"/>
            </a:endParaRPr>
          </a:p>
          <a:p>
            <a:pPr marL="341313" indent="-341313">
              <a:lnSpc>
                <a:spcPct val="81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i="1" kern="0" dirty="0" smtClean="0">
                <a:solidFill>
                  <a:srgbClr val="3333FF"/>
                </a:solidFill>
                <a:latin typeface="Comic Sans MS"/>
              </a:rPr>
              <a:t>f </a:t>
            </a:r>
            <a:r>
              <a:rPr lang="en-GB" sz="2000" kern="0" dirty="0" smtClean="0">
                <a:solidFill>
                  <a:srgbClr val="3333FF"/>
                </a:solidFill>
                <a:latin typeface="Comic Sans MS"/>
              </a:rPr>
              <a:t>(</a:t>
            </a:r>
            <a:r>
              <a:rPr lang="en-GB" sz="2000" i="1" kern="0" dirty="0" smtClean="0">
                <a:solidFill>
                  <a:srgbClr val="3333FF"/>
                </a:solidFill>
                <a:latin typeface="Comic Sans MS"/>
              </a:rPr>
              <a:t>x1</a:t>
            </a:r>
            <a:r>
              <a:rPr lang="en-GB" sz="2000" kern="0" dirty="0" smtClean="0">
                <a:solidFill>
                  <a:srgbClr val="3333FF"/>
                </a:solidFill>
                <a:latin typeface="Comic Sans MS"/>
              </a:rPr>
              <a:t>: </a:t>
            </a:r>
            <a:r>
              <a:rPr lang="en-GB" sz="2000" i="1" kern="0" dirty="0" smtClean="0">
                <a:solidFill>
                  <a:srgbClr val="3333FF"/>
                </a:solidFill>
                <a:latin typeface="Comic Sans MS"/>
              </a:rPr>
              <a:t>T1</a:t>
            </a:r>
            <a:r>
              <a:rPr lang="en-GB" sz="2000" kern="0" dirty="0" smtClean="0">
                <a:solidFill>
                  <a:srgbClr val="3333FF"/>
                </a:solidFill>
                <a:latin typeface="Comic Sans MS"/>
              </a:rPr>
              <a:t>; </a:t>
            </a:r>
            <a:r>
              <a:rPr lang="en-GB" sz="2000" i="1" kern="0" dirty="0" smtClean="0">
                <a:solidFill>
                  <a:srgbClr val="3333FF"/>
                </a:solidFill>
                <a:latin typeface="Comic Sans MS"/>
              </a:rPr>
              <a:t>x2</a:t>
            </a:r>
            <a:r>
              <a:rPr lang="en-GB" sz="2000" kern="0" dirty="0" smtClean="0">
                <a:solidFill>
                  <a:srgbClr val="3333FF"/>
                </a:solidFill>
                <a:latin typeface="Comic Sans MS"/>
              </a:rPr>
              <a:t>: </a:t>
            </a:r>
            <a:r>
              <a:rPr lang="en-GB" sz="2000" i="1" kern="0" dirty="0" smtClean="0">
                <a:solidFill>
                  <a:srgbClr val="3333FF"/>
                </a:solidFill>
                <a:latin typeface="Comic Sans MS"/>
              </a:rPr>
              <a:t>T2</a:t>
            </a:r>
            <a:r>
              <a:rPr lang="en-GB" sz="2000" kern="0" dirty="0" smtClean="0">
                <a:solidFill>
                  <a:srgbClr val="3333FF"/>
                </a:solidFill>
                <a:latin typeface="Comic Sans MS"/>
              </a:rPr>
              <a:t>; </a:t>
            </a:r>
            <a:r>
              <a:rPr lang="en-GB" sz="2000" i="1" kern="0" dirty="0" smtClean="0">
                <a:solidFill>
                  <a:srgbClr val="3333FF"/>
                </a:solidFill>
                <a:latin typeface="Comic Sans MS"/>
              </a:rPr>
              <a:t>x3</a:t>
            </a:r>
            <a:r>
              <a:rPr lang="en-GB" sz="2000" kern="0" dirty="0" smtClean="0">
                <a:solidFill>
                  <a:srgbClr val="3333FF"/>
                </a:solidFill>
                <a:latin typeface="Comic Sans MS"/>
              </a:rPr>
              <a:t>: </a:t>
            </a:r>
            <a:r>
              <a:rPr lang="en-GB" sz="2000" i="1" kern="0" dirty="0" smtClean="0">
                <a:solidFill>
                  <a:srgbClr val="3333FF"/>
                </a:solidFill>
                <a:latin typeface="Comic Sans MS"/>
              </a:rPr>
              <a:t>T3</a:t>
            </a:r>
            <a:r>
              <a:rPr lang="en-GB" sz="2000" kern="0" dirty="0" smtClean="0">
                <a:solidFill>
                  <a:srgbClr val="3333FF"/>
                </a:solidFill>
                <a:latin typeface="Comic Sans MS"/>
              </a:rPr>
              <a:t>)</a:t>
            </a:r>
          </a:p>
          <a:p>
            <a:pPr marL="341313" indent="-341313">
              <a:lnSpc>
                <a:spcPct val="81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	</a:t>
            </a:r>
            <a:r>
              <a:rPr lang="en-GB" sz="2000" kern="0" dirty="0" smtClean="0">
                <a:solidFill>
                  <a:srgbClr val="990000"/>
                </a:solidFill>
                <a:latin typeface="Comic Sans MS"/>
              </a:rPr>
              <a:t>-- defined in class </a:t>
            </a:r>
            <a:r>
              <a:rPr lang="en-GB" sz="2000" kern="0" dirty="0" smtClean="0">
                <a:solidFill>
                  <a:srgbClr val="3333FF"/>
                </a:solidFill>
                <a:latin typeface="Comic Sans MS"/>
              </a:rPr>
              <a:t>C</a:t>
            </a: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kern="0" dirty="0" smtClean="0">
                <a:solidFill>
                  <a:srgbClr val="990000"/>
                </a:solidFill>
                <a:latin typeface="Comic Sans MS"/>
              </a:rPr>
              <a:t>with</a:t>
            </a:r>
          </a:p>
          <a:p>
            <a:pPr marL="341313" indent="-341313" algn="just">
              <a:lnSpc>
                <a:spcPct val="81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i="1" kern="0" dirty="0" smtClean="0">
                <a:solidFill>
                  <a:srgbClr val="0000FF"/>
                </a:solidFill>
                <a:latin typeface="Comic Sans MS"/>
              </a:rPr>
              <a:t>	</a:t>
            </a:r>
            <a:r>
              <a:rPr lang="en-GB" sz="2000" kern="0" dirty="0" smtClean="0">
                <a:solidFill>
                  <a:srgbClr val="990000"/>
                </a:solidFill>
                <a:latin typeface="Comic Sans MS"/>
              </a:rPr>
              <a:t>-- </a:t>
            </a:r>
            <a:r>
              <a:rPr lang="en-GB" sz="2000" kern="0" dirty="0" smtClean="0">
                <a:solidFill>
                  <a:srgbClr val="3333FF"/>
                </a:solidFill>
                <a:latin typeface="Comic Sans MS"/>
              </a:rPr>
              <a:t>a0: C; a1: T1; a2: T2; a3: T3</a:t>
            </a:r>
          </a:p>
          <a:p>
            <a:pPr marL="341313" indent="-341313" algn="just">
              <a:lnSpc>
                <a:spcPct val="81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i="1" kern="0" dirty="0" smtClean="0">
                <a:solidFill>
                  <a:srgbClr val="0000FF"/>
                </a:solidFill>
                <a:latin typeface="Comic Sans MS"/>
              </a:rPr>
              <a:t>					</a:t>
            </a:r>
          </a:p>
          <a:p>
            <a:pPr marL="341313" indent="-341313" algn="just">
              <a:lnSpc>
                <a:spcPct val="81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i="1" kern="0" dirty="0" smtClean="0">
                <a:solidFill>
                  <a:srgbClr val="3333FF"/>
                </a:solidFill>
                <a:latin typeface="Comic Sans MS"/>
              </a:rPr>
              <a:t>u</a:t>
            </a:r>
            <a:r>
              <a:rPr lang="en-GB" sz="2000" kern="0" dirty="0" smtClean="0">
                <a:solidFill>
                  <a:srgbClr val="3333FF"/>
                </a:solidFill>
                <a:latin typeface="Comic Sans MS"/>
              </a:rPr>
              <a:t> := </a:t>
            </a:r>
            <a:r>
              <a:rPr lang="en-GB" sz="2000" b="1" kern="0" dirty="0" smtClean="0">
                <a:solidFill>
                  <a:srgbClr val="3333CC"/>
                </a:solidFill>
                <a:latin typeface="Comic Sans MS"/>
              </a:rPr>
              <a:t>agent</a:t>
            </a:r>
            <a:r>
              <a:rPr lang="en-GB" sz="2000" b="1" kern="0" dirty="0" smtClean="0">
                <a:solidFill>
                  <a:srgbClr val="3333FF"/>
                </a:solidFill>
                <a:latin typeface="Comic Sans MS"/>
              </a:rPr>
              <a:t> </a:t>
            </a:r>
            <a:r>
              <a:rPr lang="en-GB" sz="2000" i="1" kern="0" dirty="0" smtClean="0">
                <a:solidFill>
                  <a:srgbClr val="3333FF"/>
                </a:solidFill>
                <a:latin typeface="Comic Sans MS"/>
              </a:rPr>
              <a:t>a0</a:t>
            </a:r>
            <a:r>
              <a:rPr lang="en-GB" sz="2000" b="1" kern="0" dirty="0" smtClean="0">
                <a:solidFill>
                  <a:srgbClr val="3333FF"/>
                </a:solidFill>
                <a:latin typeface="Comic Sans MS"/>
              </a:rPr>
              <a:t>.</a:t>
            </a:r>
            <a:r>
              <a:rPr lang="en-GB" sz="2000" i="1" kern="0" dirty="0" smtClean="0">
                <a:solidFill>
                  <a:srgbClr val="3333FF"/>
                </a:solidFill>
                <a:latin typeface="Comic Sans MS"/>
              </a:rPr>
              <a:t>f</a:t>
            </a:r>
            <a:r>
              <a:rPr lang="en-GB" sz="2000" kern="0" dirty="0" smtClean="0">
                <a:solidFill>
                  <a:srgbClr val="3333FF"/>
                </a:solidFill>
                <a:latin typeface="Comic Sans MS"/>
              </a:rPr>
              <a:t> (</a:t>
            </a:r>
            <a:r>
              <a:rPr lang="en-GB" sz="2000" i="1" kern="0" dirty="0" smtClean="0">
                <a:solidFill>
                  <a:srgbClr val="3333FF"/>
                </a:solidFill>
                <a:latin typeface="Comic Sans MS"/>
              </a:rPr>
              <a:t>a1</a:t>
            </a:r>
            <a:r>
              <a:rPr lang="en-GB" sz="2000" kern="0" dirty="0" smtClean="0">
                <a:solidFill>
                  <a:srgbClr val="3333FF"/>
                </a:solidFill>
                <a:latin typeface="Comic Sans MS"/>
              </a:rPr>
              <a:t>, </a:t>
            </a:r>
            <a:r>
              <a:rPr lang="en-GB" sz="2000" i="1" kern="0" dirty="0" smtClean="0">
                <a:solidFill>
                  <a:srgbClr val="3333FF"/>
                </a:solidFill>
                <a:latin typeface="Comic Sans MS"/>
              </a:rPr>
              <a:t>a2</a:t>
            </a:r>
            <a:r>
              <a:rPr lang="en-GB" sz="2000" kern="0" dirty="0" smtClean="0">
                <a:solidFill>
                  <a:srgbClr val="3333FF"/>
                </a:solidFill>
                <a:latin typeface="Comic Sans MS"/>
              </a:rPr>
              <a:t>, </a:t>
            </a:r>
            <a:r>
              <a:rPr lang="en-GB" sz="2000" i="1" kern="0" dirty="0" smtClean="0">
                <a:solidFill>
                  <a:srgbClr val="3333FF"/>
                </a:solidFill>
                <a:latin typeface="Comic Sans MS"/>
              </a:rPr>
              <a:t>a3</a:t>
            </a:r>
            <a:r>
              <a:rPr lang="en-GB" sz="2000" kern="0" dirty="0" smtClean="0">
                <a:solidFill>
                  <a:srgbClr val="3333FF"/>
                </a:solidFill>
                <a:latin typeface="Comic Sans MS"/>
              </a:rPr>
              <a:t>)</a:t>
            </a:r>
            <a:r>
              <a:rPr lang="x-none" sz="2000" kern="0" dirty="0" smtClean="0">
                <a:solidFill>
                  <a:srgbClr val="0000FF"/>
                </a:solidFill>
                <a:latin typeface="Comic Sans MS"/>
              </a:rPr>
              <a:t>‏</a:t>
            </a:r>
            <a:endParaRPr lang="en-GB" sz="2000" kern="0" dirty="0" smtClean="0">
              <a:solidFill>
                <a:srgbClr val="0000FF"/>
              </a:solidFill>
              <a:latin typeface="Comic Sans MS"/>
            </a:endParaRPr>
          </a:p>
          <a:p>
            <a:pPr marL="341313" indent="-341313" algn="just">
              <a:lnSpc>
                <a:spcPct val="81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1800" kern="0" dirty="0" smtClean="0">
                <a:solidFill>
                  <a:srgbClr val="3333FF"/>
                </a:solidFill>
                <a:latin typeface="Comic Sans MS"/>
              </a:rPr>
              <a:t>									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" y="3067050"/>
            <a:ext cx="4038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v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 := </a:t>
            </a:r>
            <a:r>
              <a:rPr lang="en-GB" sz="2000" b="1" dirty="0">
                <a:solidFill>
                  <a:srgbClr val="3333CC"/>
                </a:solidFill>
                <a:latin typeface="Comic Sans MS"/>
              </a:rPr>
              <a:t>agent</a:t>
            </a:r>
            <a:r>
              <a:rPr lang="en-GB" sz="2000" b="1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a0</a:t>
            </a:r>
            <a:r>
              <a:rPr lang="en-GB" sz="2000" b="1" dirty="0">
                <a:solidFill>
                  <a:srgbClr val="3333FF"/>
                </a:solidFill>
                <a:latin typeface="Comic Sans MS"/>
              </a:rPr>
              <a:t>.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f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 (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a1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, 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a2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, ?)</a:t>
            </a:r>
            <a:endParaRPr lang="en-US" sz="2000" dirty="0">
              <a:solidFill>
                <a:srgbClr val="3333FF"/>
              </a:solidFill>
              <a:latin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5" y="3505200"/>
            <a:ext cx="4038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w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 := </a:t>
            </a:r>
            <a:r>
              <a:rPr lang="en-GB" sz="2000" b="1" dirty="0">
                <a:solidFill>
                  <a:srgbClr val="3333CC"/>
                </a:solidFill>
                <a:latin typeface="Comic Sans MS"/>
              </a:rPr>
              <a:t>agent</a:t>
            </a:r>
            <a:r>
              <a:rPr lang="en-GB" sz="2000" b="1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a0</a:t>
            </a:r>
            <a:r>
              <a:rPr lang="en-GB" sz="2000" b="1" dirty="0">
                <a:solidFill>
                  <a:srgbClr val="3333FF"/>
                </a:solidFill>
                <a:latin typeface="Comic Sans MS"/>
              </a:rPr>
              <a:t>.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f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 (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a1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, 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?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, a3)</a:t>
            </a:r>
            <a:endParaRPr lang="en-US" sz="2000" dirty="0">
              <a:solidFill>
                <a:srgbClr val="3333FF"/>
              </a:solidFill>
              <a:latin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" y="3914775"/>
            <a:ext cx="4038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x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 := </a:t>
            </a:r>
            <a:r>
              <a:rPr lang="en-GB" sz="2000" b="1" dirty="0">
                <a:solidFill>
                  <a:srgbClr val="3333CC"/>
                </a:solidFill>
                <a:latin typeface="Comic Sans MS"/>
              </a:rPr>
              <a:t>agent</a:t>
            </a:r>
            <a:r>
              <a:rPr lang="en-GB" sz="2000" b="1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a0</a:t>
            </a:r>
            <a:r>
              <a:rPr lang="en-GB" sz="2000" b="1" dirty="0">
                <a:solidFill>
                  <a:srgbClr val="3333FF"/>
                </a:solidFill>
                <a:latin typeface="Comic Sans MS"/>
              </a:rPr>
              <a:t>.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f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 (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a1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, 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?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, ?)</a:t>
            </a:r>
            <a:endParaRPr lang="en-US" sz="2000" dirty="0">
              <a:solidFill>
                <a:srgbClr val="3333FF"/>
              </a:solidFill>
              <a:latin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" y="4324350"/>
            <a:ext cx="4038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y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 := </a:t>
            </a:r>
            <a:r>
              <a:rPr lang="en-GB" sz="2000" b="1" dirty="0">
                <a:solidFill>
                  <a:srgbClr val="3333CC"/>
                </a:solidFill>
                <a:latin typeface="Comic Sans MS"/>
              </a:rPr>
              <a:t>agent</a:t>
            </a:r>
            <a:r>
              <a:rPr lang="en-GB" sz="2000" b="1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a0</a:t>
            </a:r>
            <a:r>
              <a:rPr lang="en-GB" sz="2000" b="1" dirty="0">
                <a:solidFill>
                  <a:srgbClr val="3333FF"/>
                </a:solidFill>
                <a:latin typeface="Comic Sans MS"/>
              </a:rPr>
              <a:t>.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f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 (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?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, 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?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, 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?</a:t>
            </a:r>
            <a:r>
              <a:rPr lang="en-GB" sz="2000" dirty="0">
                <a:solidFill>
                  <a:srgbClr val="3333FF"/>
                </a:solidFill>
                <a:latin typeface="Comic Sans MS"/>
              </a:rPr>
              <a:t>)</a:t>
            </a:r>
            <a:endParaRPr lang="en-US" sz="2000" dirty="0">
              <a:solidFill>
                <a:srgbClr val="3333FF"/>
              </a:solidFill>
              <a:latin typeface="Comic Sans MS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25777" y="4314825"/>
            <a:ext cx="2714625" cy="381000"/>
          </a:xfrm>
          <a:prstGeom prst="rect">
            <a:avLst/>
          </a:prstGeom>
          <a:solidFill>
            <a:srgbClr val="99FF99"/>
          </a:solidFill>
          <a:ln w="12700" algn="ctr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rgbClr val="3333FF"/>
                </a:solidFill>
              </a:rPr>
              <a:t>y.call</a:t>
            </a:r>
            <a:r>
              <a:rPr lang="en-US" dirty="0" smtClean="0">
                <a:solidFill>
                  <a:srgbClr val="3333FF"/>
                </a:solidFill>
              </a:rPr>
              <a:t> ([a1, a2, a3])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016252" y="3886200"/>
            <a:ext cx="2171700" cy="381000"/>
          </a:xfrm>
          <a:prstGeom prst="rect">
            <a:avLst/>
          </a:prstGeom>
          <a:solidFill>
            <a:srgbClr val="99FF99"/>
          </a:solidFill>
          <a:ln w="12700" algn="ctr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rgbClr val="3333FF"/>
                </a:solidFill>
              </a:rPr>
              <a:t>x.call</a:t>
            </a:r>
            <a:r>
              <a:rPr lang="en-US" dirty="0" smtClean="0">
                <a:solidFill>
                  <a:srgbClr val="3333FF"/>
                </a:solidFill>
              </a:rPr>
              <a:t> ([a2, a3])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016252" y="3457575"/>
            <a:ext cx="1838325" cy="381000"/>
          </a:xfrm>
          <a:prstGeom prst="rect">
            <a:avLst/>
          </a:prstGeom>
          <a:solidFill>
            <a:srgbClr val="99FF99"/>
          </a:solidFill>
          <a:ln w="12700" algn="ctr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rgbClr val="3333FF"/>
                </a:solidFill>
              </a:rPr>
              <a:t>w.call</a:t>
            </a:r>
            <a:r>
              <a:rPr lang="en-US" dirty="0" smtClean="0">
                <a:solidFill>
                  <a:srgbClr val="3333FF"/>
                </a:solidFill>
              </a:rPr>
              <a:t> ([a2])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025777" y="3038475"/>
            <a:ext cx="1714500" cy="381000"/>
          </a:xfrm>
          <a:prstGeom prst="rect">
            <a:avLst/>
          </a:prstGeom>
          <a:solidFill>
            <a:srgbClr val="99FF99"/>
          </a:solidFill>
          <a:ln w="12700" algn="ctr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rgbClr val="3333FF"/>
                </a:solidFill>
              </a:rPr>
              <a:t>v.call</a:t>
            </a:r>
            <a:r>
              <a:rPr lang="en-US" dirty="0" smtClean="0">
                <a:solidFill>
                  <a:srgbClr val="3333FF"/>
                </a:solidFill>
              </a:rPr>
              <a:t> ([a3])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016252" y="2619375"/>
            <a:ext cx="1400175" cy="381000"/>
          </a:xfrm>
          <a:prstGeom prst="rect">
            <a:avLst/>
          </a:prstGeom>
          <a:solidFill>
            <a:srgbClr val="99FF99"/>
          </a:solidFill>
          <a:ln w="12700" algn="ctr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rgbClr val="3333FF"/>
                </a:solidFill>
              </a:rPr>
              <a:t>u.call</a:t>
            </a:r>
            <a:r>
              <a:rPr lang="en-US" dirty="0" smtClean="0">
                <a:solidFill>
                  <a:srgbClr val="3333FF"/>
                </a:solidFill>
              </a:rPr>
              <a:t> ([])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40004" y="2619375"/>
            <a:ext cx="3752848" cy="400050"/>
          </a:xfrm>
          <a:prstGeom prst="rect">
            <a:avLst/>
          </a:prstGeom>
          <a:solidFill>
            <a:srgbClr val="99FF99"/>
          </a:solidFill>
          <a:ln w="12700" algn="ctr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3333FF"/>
                </a:solidFill>
              </a:rPr>
              <a:t>PROCEDURE [C, TUPLE]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540003" y="3048000"/>
            <a:ext cx="4400549" cy="400050"/>
          </a:xfrm>
          <a:prstGeom prst="rect">
            <a:avLst/>
          </a:prstGeom>
          <a:solidFill>
            <a:srgbClr val="99FF99"/>
          </a:solidFill>
          <a:ln w="12700" algn="ctr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3333FF"/>
                </a:solidFill>
              </a:rPr>
              <a:t>PROCEDURE [C, TUPLE [T3]]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549528" y="3467100"/>
            <a:ext cx="4352924" cy="400050"/>
          </a:xfrm>
          <a:prstGeom prst="rect">
            <a:avLst/>
          </a:prstGeom>
          <a:solidFill>
            <a:srgbClr val="99FF99"/>
          </a:solidFill>
          <a:ln w="12700" algn="ctr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3333FF"/>
                </a:solidFill>
              </a:rPr>
              <a:t>PROCEDURE [C, TUPLE [T2]]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549527" y="3886200"/>
            <a:ext cx="4924425" cy="400050"/>
          </a:xfrm>
          <a:prstGeom prst="rect">
            <a:avLst/>
          </a:prstGeom>
          <a:solidFill>
            <a:srgbClr val="99FF99"/>
          </a:solidFill>
          <a:ln w="12700" algn="ctr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3333FF"/>
                </a:solidFill>
              </a:rPr>
              <a:t>PROCEDURE [C, TUPLE [T2, T3]]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540002" y="4306945"/>
            <a:ext cx="5162550" cy="400050"/>
          </a:xfrm>
          <a:prstGeom prst="rect">
            <a:avLst/>
          </a:prstGeom>
          <a:solidFill>
            <a:srgbClr val="99FF99"/>
          </a:solidFill>
          <a:ln w="12700" algn="ctr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3333FF"/>
                </a:solidFill>
              </a:rPr>
              <a:t>PROCEDURE [C, TUPLE [T1,T2,T3]]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1550" y="5276850"/>
            <a:ext cx="6353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What are the types of the agents?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217" y="4680713"/>
            <a:ext cx="6324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GB" sz="2000" kern="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z := </a:t>
            </a:r>
            <a:r>
              <a:rPr lang="en-GB" sz="2000" b="1" dirty="0">
                <a:solidFill>
                  <a:srgbClr val="3333CC"/>
                </a:solidFill>
                <a:latin typeface="Comic Sans MS"/>
              </a:rPr>
              <a:t>agent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 </a:t>
            </a:r>
            <a:r>
              <a:rPr lang="en-GB" sz="2000" i="1" dirty="0" smtClean="0">
                <a:solidFill>
                  <a:srgbClr val="3333FF"/>
                </a:solidFill>
                <a:latin typeface="Comic Sans MS"/>
              </a:rPr>
              <a:t>{C}.f </a:t>
            </a:r>
            <a:r>
              <a:rPr lang="en-GB" sz="2000" i="1" dirty="0">
                <a:solidFill>
                  <a:srgbClr val="3333FF"/>
                </a:solidFill>
                <a:latin typeface="Comic Sans MS"/>
              </a:rPr>
              <a:t>(?, ?, </a:t>
            </a:r>
            <a:r>
              <a:rPr lang="en-GB" sz="2000" i="1" dirty="0" smtClean="0">
                <a:solidFill>
                  <a:srgbClr val="3333FF"/>
                </a:solidFill>
                <a:latin typeface="Comic Sans MS"/>
              </a:rPr>
              <a:t>?)</a:t>
            </a:r>
            <a:endParaRPr lang="en-US" sz="2000" i="1" dirty="0">
              <a:solidFill>
                <a:srgbClr val="3333FF"/>
              </a:solidFill>
              <a:latin typeface="Comic Sans MS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012638" y="4719478"/>
            <a:ext cx="3152789" cy="381000"/>
          </a:xfrm>
          <a:prstGeom prst="rect">
            <a:avLst/>
          </a:prstGeom>
          <a:solidFill>
            <a:srgbClr val="99FF99"/>
          </a:solidFill>
          <a:ln w="12700" algn="ctr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rgbClr val="3333FF"/>
                </a:solidFill>
              </a:rPr>
              <a:t>z.call</a:t>
            </a:r>
            <a:r>
              <a:rPr lang="en-US" dirty="0" smtClean="0">
                <a:solidFill>
                  <a:srgbClr val="3333FF"/>
                </a:solidFill>
              </a:rPr>
              <a:t> ([a0, a1, a2, a3])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89920" y="4727365"/>
            <a:ext cx="5388542" cy="400050"/>
          </a:xfrm>
          <a:prstGeom prst="rect">
            <a:avLst/>
          </a:prstGeom>
          <a:solidFill>
            <a:srgbClr val="99FF99"/>
          </a:solidFill>
          <a:ln w="12700" algn="ctr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3333FF"/>
                </a:solidFill>
              </a:rPr>
              <a:t>PROCEDURE [C, TUPLE [C,T1,T2,T3]]</a:t>
            </a:r>
            <a:endParaRPr lang="en-US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/>
      <p:bldP spid="18" grpId="0" animBg="1"/>
      <p:bldP spid="19" grpId="0" animBg="1"/>
      <p:bldP spid="20" grpId="0" animBg="1"/>
      <p:bldP spid="21" grpId="0" animBg="1"/>
      <p:bldP spid="2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3" grpId="0"/>
      <p:bldP spid="24" grpId="0"/>
      <p:bldP spid="26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something to a 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2500" y="1943100"/>
            <a:ext cx="72485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3333FF"/>
                </a:solidFill>
              </a:rPr>
              <a:t>do_all</a:t>
            </a:r>
            <a:r>
              <a:rPr lang="en-US" sz="2000" dirty="0" smtClean="0">
                <a:solidFill>
                  <a:srgbClr val="3333FF"/>
                </a:solidFill>
              </a:rPr>
              <a:t>  (</a:t>
            </a:r>
            <a:r>
              <a:rPr lang="en-US" sz="2000" i="1" dirty="0" err="1" smtClean="0">
                <a:solidFill>
                  <a:srgbClr val="3333FF"/>
                </a:solidFill>
              </a:rPr>
              <a:t>do_this</a:t>
            </a:r>
            <a:r>
              <a:rPr lang="en-US" sz="2000" dirty="0" smtClean="0">
                <a:solidFill>
                  <a:srgbClr val="3333FF"/>
                </a:solidFill>
              </a:rPr>
              <a:t> : PROCEDURE[ANY, TUPLE[G]])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local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i="1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: INTEGER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3450" y="3190875"/>
            <a:ext cx="28289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from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until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loop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3333FF"/>
                </a:solidFill>
              </a:rPr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3450" y="5667060"/>
            <a:ext cx="7277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000099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95700" y="3190875"/>
            <a:ext cx="45243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:= 1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</a:p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&gt; </a:t>
            </a:r>
            <a:r>
              <a:rPr lang="en-US" sz="2000" i="1" dirty="0" smtClean="0">
                <a:solidFill>
                  <a:srgbClr val="3333FF"/>
                </a:solidFill>
              </a:rPr>
              <a:t>count</a:t>
            </a:r>
          </a:p>
          <a:p>
            <a:pPr>
              <a:spcBef>
                <a:spcPts val="0"/>
              </a:spcBef>
            </a:pPr>
            <a:endParaRPr lang="en-US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endParaRPr lang="en-US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:= </a:t>
            </a:r>
            <a:r>
              <a:rPr lang="en-US" sz="2000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+ 1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475" y="695325"/>
            <a:ext cx="85915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rgbClr val="000000"/>
                </a:solidFill>
              </a:rPr>
              <a:t>Given a simple </a:t>
            </a:r>
            <a:r>
              <a:rPr lang="en-US" sz="2000" dirty="0" smtClean="0">
                <a:solidFill>
                  <a:srgbClr val="3333FF"/>
                </a:solidFill>
              </a:rPr>
              <a:t>ARRAY [G]</a:t>
            </a:r>
            <a:r>
              <a:rPr lang="en-US" sz="2000" dirty="0" smtClean="0">
                <a:solidFill>
                  <a:srgbClr val="000000"/>
                </a:solidFill>
              </a:rPr>
              <a:t> class, with only the features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`count’</a:t>
            </a:r>
            <a:r>
              <a:rPr lang="en-US" sz="2000" dirty="0" smtClean="0">
                <a:solidFill>
                  <a:srgbClr val="000000"/>
                </a:solidFill>
              </a:rPr>
              <a:t> and </a:t>
            </a:r>
            <a:r>
              <a:rPr lang="en-US" sz="2000" dirty="0" smtClean="0">
                <a:solidFill>
                  <a:srgbClr val="3333FF"/>
                </a:solidFill>
              </a:rPr>
              <a:t>`at’</a:t>
            </a:r>
            <a:r>
              <a:rPr lang="en-US" sz="2000" dirty="0" smtClean="0">
                <a:solidFill>
                  <a:srgbClr val="000000"/>
                </a:solidFill>
              </a:rPr>
              <a:t>, implement a feature which will take an agent and perform it on every element of the array.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95700" y="4724400"/>
            <a:ext cx="4524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3333FF"/>
                </a:solidFill>
              </a:rPr>
              <a:t>do_this.call</a:t>
            </a:r>
            <a:r>
              <a:rPr lang="en-US" sz="2000" dirty="0" smtClean="0">
                <a:solidFill>
                  <a:srgbClr val="3333FF"/>
                </a:solidFill>
              </a:rPr>
              <a:t> ([at (</a:t>
            </a:r>
            <a:r>
              <a:rPr lang="en-US" sz="2000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)])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For-all quantifiers over lists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2500" y="1104900"/>
            <a:ext cx="72485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3333FF"/>
                </a:solidFill>
              </a:rPr>
              <a:t>for_all</a:t>
            </a:r>
            <a:r>
              <a:rPr lang="en-US" sz="2000" i="1" dirty="0" smtClean="0">
                <a:solidFill>
                  <a:srgbClr val="3333FF"/>
                </a:solidFill>
              </a:rPr>
              <a:t>  </a:t>
            </a:r>
            <a:r>
              <a:rPr lang="en-US" sz="2000" dirty="0" smtClean="0">
                <a:solidFill>
                  <a:srgbClr val="3333FF"/>
                </a:solidFill>
              </a:rPr>
              <a:t>(</a:t>
            </a:r>
            <a:r>
              <a:rPr lang="en-US" sz="2000" i="1" dirty="0" err="1" smtClean="0">
                <a:solidFill>
                  <a:srgbClr val="3333FF"/>
                </a:solidFill>
              </a:rPr>
              <a:t>pred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: PREDICATE [ANY, TUPLE[G]]): BOOLEAN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local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i="1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: INTEGER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3450" y="2867025"/>
            <a:ext cx="28289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from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until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loop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3450" y="5321397"/>
            <a:ext cx="7277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000099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3300" y="2876550"/>
            <a:ext cx="45243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:= 1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</a:p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&gt; </a:t>
            </a:r>
            <a:r>
              <a:rPr lang="en-US" sz="2000" i="1" dirty="0" smtClean="0">
                <a:solidFill>
                  <a:srgbClr val="3333FF"/>
                </a:solidFill>
              </a:rPr>
              <a:t>count </a:t>
            </a:r>
            <a:r>
              <a:rPr lang="en-US" sz="2000" b="1" dirty="0" smtClean="0">
                <a:solidFill>
                  <a:srgbClr val="000099"/>
                </a:solidFill>
              </a:rPr>
              <a:t>or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not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Result</a:t>
            </a:r>
          </a:p>
          <a:p>
            <a:pPr>
              <a:spcBef>
                <a:spcPts val="0"/>
              </a:spcBef>
            </a:pPr>
            <a:endParaRPr lang="en-US" sz="2000" b="1" dirty="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</a:pPr>
            <a:endParaRPr lang="en-US" sz="2000" b="1" dirty="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:= </a:t>
            </a:r>
            <a:r>
              <a:rPr lang="en-US" sz="2000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 + 1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59824" y="2419350"/>
            <a:ext cx="3620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Result</a:t>
            </a:r>
            <a:r>
              <a:rPr lang="en-US" sz="2000" dirty="0" smtClean="0">
                <a:solidFill>
                  <a:srgbClr val="3333FF"/>
                </a:solidFill>
              </a:rPr>
              <a:t> := </a:t>
            </a:r>
            <a:r>
              <a:rPr lang="en-US" sz="2000" b="1" dirty="0" smtClean="0">
                <a:solidFill>
                  <a:srgbClr val="000099"/>
                </a:solidFill>
              </a:rPr>
              <a:t>True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3775" y="4400550"/>
            <a:ext cx="4924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Result</a:t>
            </a:r>
            <a:r>
              <a:rPr lang="en-US" sz="2000" dirty="0" smtClean="0">
                <a:solidFill>
                  <a:srgbClr val="3333FF"/>
                </a:solidFill>
              </a:rPr>
              <a:t> := </a:t>
            </a:r>
            <a:r>
              <a:rPr lang="en-US" sz="2000" i="1" dirty="0" err="1" smtClean="0">
                <a:solidFill>
                  <a:srgbClr val="3333FF"/>
                </a:solidFill>
              </a:rPr>
              <a:t>pred.item</a:t>
            </a:r>
            <a:r>
              <a:rPr lang="en-US" sz="2000" dirty="0" smtClean="0">
                <a:solidFill>
                  <a:srgbClr val="3333FF"/>
                </a:solidFill>
              </a:rPr>
              <a:t> ([</a:t>
            </a:r>
            <a:r>
              <a:rPr lang="en-US" sz="2000" i="1" dirty="0" smtClean="0">
                <a:solidFill>
                  <a:srgbClr val="3333FF"/>
                </a:solidFill>
              </a:rPr>
              <a:t>at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i="1" dirty="0" err="1" smtClean="0">
                <a:solidFill>
                  <a:srgbClr val="3333FF"/>
                </a:solidFill>
              </a:rPr>
              <a:t>i</a:t>
            </a:r>
            <a:r>
              <a:rPr lang="en-US" sz="2000" dirty="0" smtClean="0">
                <a:solidFill>
                  <a:srgbClr val="3333FF"/>
                </a:solidFill>
              </a:rPr>
              <a:t>)])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inline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3"/>
            <a:ext cx="8594725" cy="578709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 can also define our agents as-we-go!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Applying this to the previous </a:t>
            </a:r>
            <a:r>
              <a:rPr lang="en-US" dirty="0" smtClean="0"/>
              <a:t>`</a:t>
            </a:r>
            <a:r>
              <a:rPr lang="en-US" dirty="0" err="1" smtClean="0"/>
              <a:t>for_all</a:t>
            </a:r>
            <a:r>
              <a:rPr lang="en-US" dirty="0" smtClean="0"/>
              <a:t>’ </a:t>
            </a:r>
            <a:r>
              <a:rPr lang="en-US" dirty="0" smtClean="0">
                <a:solidFill>
                  <a:schemeClr val="tx1"/>
                </a:solidFill>
              </a:rPr>
              <a:t>function we made, we can do: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000" dirty="0" err="1" smtClean="0"/>
              <a:t>for_all_ex</a:t>
            </a:r>
            <a:r>
              <a:rPr lang="en-US" sz="2000" dirty="0" smtClean="0"/>
              <a:t> (</a:t>
            </a:r>
            <a:r>
              <a:rPr lang="en-US" sz="2000" dirty="0" err="1" smtClean="0"/>
              <a:t>int_array</a:t>
            </a:r>
            <a:r>
              <a:rPr lang="en-US" sz="2000" dirty="0" smtClean="0"/>
              <a:t> : ARRAY [INTEGER]): BOOLEAN</a:t>
            </a:r>
          </a:p>
          <a:p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0099"/>
                </a:solidFill>
              </a:rPr>
              <a:t>local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greater_five</a:t>
            </a:r>
            <a:r>
              <a:rPr lang="en-US" sz="2000" dirty="0" smtClean="0"/>
              <a:t>: PREDICATE [ANY, TUPLE [INTEGER]]</a:t>
            </a:r>
          </a:p>
          <a:p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0099"/>
                </a:solidFill>
              </a:rPr>
              <a:t>do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greater_five</a:t>
            </a:r>
            <a:r>
              <a:rPr lang="en-US" sz="2000" dirty="0" smtClean="0"/>
              <a:t> := agent (</a:t>
            </a:r>
            <a:r>
              <a:rPr lang="en-US" sz="2000" dirty="0" err="1" smtClean="0"/>
              <a:t>i</a:t>
            </a:r>
            <a:r>
              <a:rPr lang="en-US" sz="2000" dirty="0" smtClean="0"/>
              <a:t> : INTEGER) : BOOLEAN</a:t>
            </a:r>
          </a:p>
          <a:p>
            <a:r>
              <a:rPr lang="en-US" sz="2000" dirty="0" smtClean="0"/>
              <a:t>				</a:t>
            </a:r>
            <a:r>
              <a:rPr lang="en-US" sz="2000" dirty="0" smtClean="0">
                <a:solidFill>
                  <a:srgbClr val="000099"/>
                </a:solidFill>
              </a:rPr>
              <a:t>do</a:t>
            </a:r>
          </a:p>
          <a:p>
            <a:r>
              <a:rPr lang="en-US" sz="2000" dirty="0" smtClean="0"/>
              <a:t>					</a:t>
            </a:r>
            <a:r>
              <a:rPr lang="en-US" sz="2000" dirty="0" smtClean="0">
                <a:solidFill>
                  <a:srgbClr val="000099"/>
                </a:solidFill>
              </a:rPr>
              <a:t>Result</a:t>
            </a:r>
            <a:r>
              <a:rPr lang="en-US" sz="2000" dirty="0" smtClean="0"/>
              <a:t> := </a:t>
            </a:r>
            <a:r>
              <a:rPr lang="en-US" sz="2000" dirty="0" err="1" smtClean="0"/>
              <a:t>i</a:t>
            </a:r>
            <a:r>
              <a:rPr lang="en-US" sz="2000" dirty="0" smtClean="0"/>
              <a:t> &gt; 5</a:t>
            </a:r>
          </a:p>
          <a:p>
            <a:r>
              <a:rPr lang="en-US" sz="2000" dirty="0" smtClean="0"/>
              <a:t>				</a:t>
            </a:r>
            <a:r>
              <a:rPr lang="en-US" sz="2000" dirty="0" smtClean="0">
                <a:solidFill>
                  <a:srgbClr val="000099"/>
                </a:solidFill>
              </a:rPr>
              <a:t>end</a:t>
            </a:r>
          </a:p>
          <a:p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000099"/>
                </a:solidFill>
              </a:rPr>
              <a:t>Result</a:t>
            </a:r>
            <a:r>
              <a:rPr lang="en-US" sz="2000" dirty="0" smtClean="0"/>
              <a:t> := </a:t>
            </a:r>
            <a:r>
              <a:rPr lang="en-US" sz="2000" dirty="0" err="1" smtClean="0"/>
              <a:t>int_array.for_all</a:t>
            </a:r>
            <a:r>
              <a:rPr lang="en-US" sz="2000" dirty="0" smtClean="0"/>
              <a:t> (</a:t>
            </a:r>
            <a:r>
              <a:rPr lang="en-US" sz="2000" dirty="0" err="1" smtClean="0"/>
              <a:t>greater_five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00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Agents/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 have already seen that </a:t>
            </a:r>
            <a:r>
              <a:rPr lang="en-US" dirty="0" smtClean="0"/>
              <a:t>TUPLE [A,B] </a:t>
            </a:r>
            <a:r>
              <a:rPr lang="en-US" dirty="0" smtClean="0">
                <a:solidFill>
                  <a:schemeClr val="tx1"/>
                </a:solidFill>
              </a:rPr>
              <a:t>conforms to </a:t>
            </a:r>
            <a:r>
              <a:rPr lang="en-US" dirty="0" smtClean="0"/>
              <a:t>TUPLE [A]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This raises a problem. Consider the definition: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f (proc : PROCEDURE [ANY, TUPLE [INTEGER]])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do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proc.call</a:t>
            </a:r>
            <a:r>
              <a:rPr lang="en-US" dirty="0" smtClean="0"/>
              <a:t> ([5])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end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50" y="5762625"/>
            <a:ext cx="8406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Yes! Oh no… that procedure needs at least TWO arguments!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" y="4562475"/>
            <a:ext cx="7762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Are we allowed to call this on something of type </a:t>
            </a:r>
            <a:r>
              <a:rPr lang="en-US" dirty="0" smtClean="0">
                <a:solidFill>
                  <a:srgbClr val="3333FF"/>
                </a:solidFill>
              </a:rPr>
              <a:t>PROCEDURE [ANY, TUPLE [INTEGER, INTEGER]] 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Mock exam 2 review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Tuples and agents</a:t>
            </a:r>
          </a:p>
          <a:p>
            <a:pPr marL="457200" indent="-457200"/>
            <a:endParaRPr lang="de-CH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1000"/>
              </a:lnSpc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A tuple of type</a:t>
            </a:r>
            <a:r>
              <a:rPr lang="en-GB" dirty="0" smtClean="0"/>
              <a:t> </a:t>
            </a:r>
            <a:r>
              <a:rPr lang="en-GB" i="1" dirty="0" smtClean="0"/>
              <a:t>TUPLE </a:t>
            </a:r>
            <a:r>
              <a:rPr lang="en-GB" dirty="0" smtClean="0"/>
              <a:t>[</a:t>
            </a:r>
            <a:r>
              <a:rPr lang="en-GB" i="1" dirty="0" smtClean="0"/>
              <a:t>A, B, C</a:t>
            </a:r>
            <a:r>
              <a:rPr lang="en-GB" dirty="0" smtClean="0"/>
              <a:t>] </a:t>
            </a:r>
            <a:r>
              <a:rPr lang="en-GB" dirty="0" smtClean="0">
                <a:solidFill>
                  <a:schemeClr val="tx1"/>
                </a:solidFill>
              </a:rPr>
              <a:t>is a sequence of </a:t>
            </a:r>
            <a:r>
              <a:rPr lang="en-GB" dirty="0" smtClean="0">
                <a:solidFill>
                  <a:srgbClr val="C00000"/>
                </a:solidFill>
              </a:rPr>
              <a:t>at least </a:t>
            </a:r>
            <a:r>
              <a:rPr lang="en-GB" dirty="0" smtClean="0">
                <a:solidFill>
                  <a:schemeClr val="tx1"/>
                </a:solidFill>
              </a:rPr>
              <a:t>three values, first of type </a:t>
            </a:r>
            <a:r>
              <a:rPr lang="en-GB" i="1" dirty="0" smtClean="0"/>
              <a:t>A</a:t>
            </a:r>
            <a:r>
              <a:rPr lang="en-GB" dirty="0" smtClean="0">
                <a:solidFill>
                  <a:schemeClr val="tx1"/>
                </a:solidFill>
              </a:rPr>
              <a:t>, second of type </a:t>
            </a:r>
            <a:r>
              <a:rPr lang="en-GB" i="1" dirty="0" smtClean="0"/>
              <a:t>B</a:t>
            </a:r>
            <a:r>
              <a:rPr lang="en-GB" dirty="0" smtClean="0">
                <a:solidFill>
                  <a:schemeClr val="tx1"/>
                </a:solidFill>
              </a:rPr>
              <a:t>, third of type</a:t>
            </a:r>
            <a:r>
              <a:rPr lang="en-GB" dirty="0" smtClean="0"/>
              <a:t> </a:t>
            </a:r>
            <a:r>
              <a:rPr lang="en-GB" i="1" dirty="0" smtClean="0"/>
              <a:t>C</a:t>
            </a:r>
            <a:r>
              <a:rPr lang="en-GB" dirty="0" smtClean="0"/>
              <a:t>.</a:t>
            </a:r>
          </a:p>
          <a:p>
            <a:pPr>
              <a:lnSpc>
                <a:spcPct val="91000"/>
              </a:lnSpc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</a:pPr>
            <a:r>
              <a:rPr lang="en-GB" dirty="0" smtClean="0"/>
              <a:t> </a:t>
            </a:r>
            <a:r>
              <a:rPr lang="en-GB" dirty="0" smtClean="0">
                <a:solidFill>
                  <a:schemeClr val="tx1"/>
                </a:solidFill>
              </a:rPr>
              <a:t>In this case possible tuple values that conform are: </a:t>
            </a:r>
          </a:p>
          <a:p>
            <a:pPr marL="400050" lvl="1" indent="0">
              <a:lnSpc>
                <a:spcPct val="91000"/>
              </a:lnSpc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</a:pPr>
            <a:r>
              <a:rPr lang="en-GB" i="1" dirty="0" smtClean="0">
                <a:solidFill>
                  <a:srgbClr val="0000FF"/>
                </a:solidFill>
              </a:rPr>
              <a:t> </a:t>
            </a:r>
            <a:r>
              <a:rPr lang="en-GB" i="1" dirty="0" smtClean="0"/>
              <a:t>[a</a:t>
            </a:r>
            <a:r>
              <a:rPr lang="en-GB" dirty="0" smtClean="0"/>
              <a:t>, </a:t>
            </a:r>
            <a:r>
              <a:rPr lang="en-GB" i="1" dirty="0" smtClean="0"/>
              <a:t>b</a:t>
            </a:r>
            <a:r>
              <a:rPr lang="en-GB" dirty="0" smtClean="0"/>
              <a:t>, </a:t>
            </a:r>
            <a:r>
              <a:rPr lang="en-GB" i="1" dirty="0" smtClean="0"/>
              <a:t>c]</a:t>
            </a:r>
            <a:r>
              <a:rPr lang="en-GB" i="1" dirty="0" smtClean="0">
                <a:solidFill>
                  <a:schemeClr val="tx1"/>
                </a:solidFill>
              </a:rPr>
              <a:t>,</a:t>
            </a:r>
            <a:r>
              <a:rPr lang="en-GB" i="1" dirty="0" smtClean="0"/>
              <a:t> [a, b, c, x]</a:t>
            </a:r>
            <a:r>
              <a:rPr lang="en-GB" i="1" dirty="0" smtClean="0">
                <a:solidFill>
                  <a:schemeClr val="tx1"/>
                </a:solidFill>
              </a:rPr>
              <a:t>,... </a:t>
            </a:r>
          </a:p>
          <a:p>
            <a:pPr marL="400050" lvl="1" indent="0">
              <a:lnSpc>
                <a:spcPct val="91000"/>
              </a:lnSpc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where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/>
              <a:t>a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is of type </a:t>
            </a:r>
            <a:r>
              <a:rPr lang="en-GB" dirty="0" smtClean="0"/>
              <a:t>A</a:t>
            </a:r>
            <a:r>
              <a:rPr lang="en-GB" dirty="0" smtClean="0">
                <a:solidFill>
                  <a:schemeClr val="tx1"/>
                </a:solidFill>
              </a:rPr>
              <a:t>,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/>
              <a:t>b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of type </a:t>
            </a:r>
            <a:r>
              <a:rPr lang="en-GB" dirty="0" smtClean="0"/>
              <a:t>B</a:t>
            </a:r>
            <a:r>
              <a:rPr lang="en-GB" dirty="0" smtClean="0">
                <a:solidFill>
                  <a:schemeClr val="tx1"/>
                </a:solidFill>
              </a:rPr>
              <a:t>,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/>
              <a:t>c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of type </a:t>
            </a:r>
            <a:r>
              <a:rPr lang="en-GB" dirty="0" smtClean="0"/>
              <a:t>C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and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/>
              <a:t>x</a:t>
            </a:r>
            <a:r>
              <a:rPr lang="en-GB" baseline="-25000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of some type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/>
              <a:t>X</a:t>
            </a:r>
          </a:p>
          <a:p>
            <a:pPr>
              <a:lnSpc>
                <a:spcPct val="91000"/>
              </a:lnSpc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</a:pPr>
            <a:endParaRPr lang="en-GB" dirty="0" smtClean="0"/>
          </a:p>
          <a:p>
            <a:pPr>
              <a:lnSpc>
                <a:spcPct val="91000"/>
              </a:lnSpc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Tuple types (for any types </a:t>
            </a:r>
            <a:r>
              <a:rPr lang="en-GB" i="1" dirty="0" smtClean="0"/>
              <a:t>A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i="1" dirty="0" smtClean="0"/>
              <a:t>B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i="1" dirty="0" smtClean="0"/>
              <a:t>C</a:t>
            </a:r>
            <a:r>
              <a:rPr lang="en-GB" dirty="0" smtClean="0">
                <a:solidFill>
                  <a:schemeClr val="tx1"/>
                </a:solidFill>
              </a:rPr>
              <a:t>, ... ):</a:t>
            </a:r>
          </a:p>
          <a:p>
            <a:pPr>
              <a:lnSpc>
                <a:spcPct val="91000"/>
              </a:lnSpc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</a:pPr>
            <a:r>
              <a:rPr lang="en-GB" dirty="0" smtClean="0"/>
              <a:t>		</a:t>
            </a:r>
            <a:r>
              <a:rPr lang="en-GB" i="1" dirty="0" smtClean="0"/>
              <a:t>TUPLE</a:t>
            </a:r>
            <a:br>
              <a:rPr lang="en-GB" i="1" dirty="0" smtClean="0"/>
            </a:br>
            <a:r>
              <a:rPr lang="en-GB" i="1" dirty="0" smtClean="0"/>
              <a:t>		TUPLE </a:t>
            </a:r>
            <a:r>
              <a:rPr lang="en-GB" dirty="0" smtClean="0"/>
              <a:t>[</a:t>
            </a:r>
            <a:r>
              <a:rPr lang="en-GB" i="1" dirty="0" smtClean="0"/>
              <a:t>A</a:t>
            </a:r>
            <a:r>
              <a:rPr lang="en-GB" dirty="0" smtClean="0"/>
              <a:t>]</a:t>
            </a:r>
            <a:r>
              <a:rPr lang="en-GB" i="1" dirty="0" smtClean="0"/>
              <a:t/>
            </a:r>
            <a:br>
              <a:rPr lang="en-GB" i="1" dirty="0" smtClean="0"/>
            </a:br>
            <a:r>
              <a:rPr lang="en-GB" i="1" dirty="0" smtClean="0"/>
              <a:t>		TUPLE </a:t>
            </a:r>
            <a:r>
              <a:rPr lang="en-GB" dirty="0" smtClean="0"/>
              <a:t>[</a:t>
            </a:r>
            <a:r>
              <a:rPr lang="en-GB" i="1" dirty="0" smtClean="0"/>
              <a:t>A, B</a:t>
            </a:r>
            <a:r>
              <a:rPr lang="en-GB" dirty="0" smtClean="0"/>
              <a:t>]</a:t>
            </a:r>
            <a:r>
              <a:rPr lang="en-GB" i="1" dirty="0" smtClean="0"/>
              <a:t/>
            </a:r>
            <a:br>
              <a:rPr lang="en-GB" i="1" dirty="0" smtClean="0"/>
            </a:br>
            <a:r>
              <a:rPr lang="en-GB" i="1" dirty="0" smtClean="0"/>
              <a:t>		TUPLE </a:t>
            </a:r>
            <a:r>
              <a:rPr lang="en-GB" dirty="0" smtClean="0"/>
              <a:t>[</a:t>
            </a:r>
            <a:r>
              <a:rPr lang="en-GB" i="1" dirty="0" smtClean="0"/>
              <a:t>A, B, C</a:t>
            </a:r>
            <a:r>
              <a:rPr lang="en-GB" dirty="0" smtClean="0"/>
              <a:t>]</a:t>
            </a:r>
          </a:p>
          <a:p>
            <a:pPr>
              <a:lnSpc>
                <a:spcPct val="91000"/>
              </a:lnSpc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</a:pPr>
            <a:r>
              <a:rPr lang="en-GB" dirty="0" smtClean="0">
                <a:solidFill>
                  <a:srgbClr val="0000FF"/>
                </a:solidFill>
              </a:rPr>
              <a:t>		</a:t>
            </a:r>
            <a:r>
              <a:rPr lang="en-GB" dirty="0" smtClean="0">
                <a:solidFill>
                  <a:schemeClr val="tx1"/>
                </a:solidFill>
              </a:rPr>
              <a:t>...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Tuple</a:t>
            </a:r>
            <a:r>
              <a:rPr lang="en-US" dirty="0" smtClean="0"/>
              <a:t> conformance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err="1" smtClean="0"/>
              <a:t>tuple_conformance</a:t>
            </a:r>
            <a:endParaRPr lang="en-GB" dirty="0" smtClean="0"/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</a:t>
            </a:r>
            <a:r>
              <a:rPr lang="en-GB" b="1" dirty="0" smtClean="0">
                <a:solidFill>
                  <a:srgbClr val="000099"/>
                </a:solidFill>
              </a:rPr>
              <a:t>local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	t0: TUPLE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	t2: TUPLE [INTEGER, INTEGER]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</a:t>
            </a:r>
            <a:r>
              <a:rPr lang="en-GB" b="1" dirty="0" smtClean="0">
                <a:solidFill>
                  <a:srgbClr val="000099"/>
                </a:solidFill>
              </a:rPr>
              <a:t>do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	</a:t>
            </a:r>
            <a:r>
              <a:rPr lang="en-GB" b="1" dirty="0" smtClean="0">
                <a:solidFill>
                  <a:srgbClr val="000099"/>
                </a:solidFill>
              </a:rPr>
              <a:t>create</a:t>
            </a:r>
            <a:r>
              <a:rPr lang="en-GB" dirty="0" smtClean="0"/>
              <a:t> t2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	t2 := [10, 20] 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	t0 := t2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	print (t0.item (1).out + "%N")</a:t>
            </a:r>
            <a:r>
              <a:rPr lang="x-none" dirty="0" smtClean="0"/>
              <a:t>‏</a:t>
            </a:r>
            <a:endParaRPr lang="en-GB" dirty="0" smtClean="0"/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	print (t0.item (3).out)</a:t>
            </a:r>
            <a:r>
              <a:rPr lang="x-none" dirty="0" smtClean="0"/>
              <a:t>‏</a:t>
            </a:r>
            <a:endParaRPr lang="en-GB" dirty="0" smtClean="0"/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	</a:t>
            </a:r>
            <a:r>
              <a:rPr lang="en-GB" b="1" dirty="0" smtClean="0">
                <a:solidFill>
                  <a:srgbClr val="000099"/>
                </a:solidFill>
              </a:rPr>
              <a:t>end</a:t>
            </a:r>
          </a:p>
          <a:p>
            <a:endParaRPr lang="en-US" dirty="0"/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467350" y="2619376"/>
            <a:ext cx="3438525" cy="723900"/>
          </a:xfrm>
          <a:prstGeom prst="wedgeRoundRectCallout">
            <a:avLst>
              <a:gd name="adj1" fmla="val -121110"/>
              <a:gd name="adj2" fmla="val 17763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</a:rPr>
              <a:t>Not necessary in this case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5514974" y="4467225"/>
            <a:ext cx="2924175" cy="704850"/>
          </a:xfrm>
          <a:prstGeom prst="wedgeRoundRectCallout">
            <a:avLst>
              <a:gd name="adj1" fmla="val -82396"/>
              <a:gd name="adj2" fmla="val -11824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</a:rPr>
              <a:t>Runtime error, but will compile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5505450" y="3514725"/>
            <a:ext cx="2781300" cy="552450"/>
          </a:xfrm>
          <a:prstGeom prst="wedgeRoundRectCallout">
            <a:avLst>
              <a:gd name="adj1" fmla="val -126997"/>
              <a:gd name="adj2" fmla="val -39224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</a:rPr>
              <a:t>Implicit creation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Labeled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1000"/>
              </a:lnSpc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dirty="0" err="1" smtClean="0">
                <a:solidFill>
                  <a:schemeClr val="tx1"/>
                </a:solidFill>
              </a:rPr>
              <a:t>Tuples</a:t>
            </a:r>
            <a:r>
              <a:rPr lang="en-GB" dirty="0" smtClean="0">
                <a:solidFill>
                  <a:schemeClr val="tx1"/>
                </a:solidFill>
              </a:rPr>
              <a:t> may be declared with labeled arguments:</a:t>
            </a:r>
          </a:p>
          <a:p>
            <a:pPr>
              <a:lnSpc>
                <a:spcPct val="91000"/>
              </a:lnSpc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i="1" dirty="0" smtClean="0">
                <a:solidFill>
                  <a:srgbClr val="0000FF"/>
                </a:solidFill>
              </a:rPr>
              <a:t>		</a:t>
            </a:r>
            <a:r>
              <a:rPr lang="en-GB" i="1" dirty="0" smtClean="0"/>
              <a:t>tuple</a:t>
            </a:r>
            <a:r>
              <a:rPr lang="en-GB" dirty="0" smtClean="0"/>
              <a:t>: </a:t>
            </a:r>
            <a:r>
              <a:rPr lang="en-GB" i="1" dirty="0" smtClean="0"/>
              <a:t>TUPLE [food: STRING; quantity: INTEGER]</a:t>
            </a:r>
          </a:p>
          <a:p>
            <a:pPr>
              <a:lnSpc>
                <a:spcPct val="91000"/>
              </a:lnSpc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endParaRPr lang="en-GB" dirty="0" smtClean="0"/>
          </a:p>
          <a:p>
            <a:pPr>
              <a:lnSpc>
                <a:spcPct val="91000"/>
              </a:lnSpc>
              <a:buFont typeface="Wingdings" pitchFamily="2" charset="2"/>
              <a:buChar char="Ø"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dirty="0" smtClean="0"/>
              <a:t> </a:t>
            </a:r>
            <a:r>
              <a:rPr lang="en-GB" dirty="0" smtClean="0">
                <a:solidFill>
                  <a:schemeClr val="tx1"/>
                </a:solidFill>
              </a:rPr>
              <a:t>Same as an unlabeled tuple: </a:t>
            </a:r>
          </a:p>
          <a:p>
            <a:pPr marL="400050" lvl="1" indent="0">
              <a:lnSpc>
                <a:spcPct val="91000"/>
              </a:lnSpc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i="1" dirty="0" smtClean="0"/>
              <a:t>			TUPLE [STRING, INTEGER]</a:t>
            </a:r>
            <a:r>
              <a:rPr lang="en-GB" dirty="0" smtClean="0"/>
              <a:t> </a:t>
            </a:r>
          </a:p>
          <a:p>
            <a:pPr marL="400050" lvl="1" indent="0">
              <a:lnSpc>
                <a:spcPct val="91000"/>
              </a:lnSpc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</a:rPr>
              <a:t>but provides easier (and safer!) access to its elements:</a:t>
            </a:r>
          </a:p>
          <a:p>
            <a:pPr marL="400050" lvl="1" indent="0">
              <a:lnSpc>
                <a:spcPct val="91000"/>
              </a:lnSpc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</a:rPr>
              <a:t>May use</a:t>
            </a:r>
          </a:p>
          <a:p>
            <a:pPr marL="400050" lvl="1" indent="0">
              <a:lnSpc>
                <a:spcPct val="91000"/>
              </a:lnSpc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i="1" dirty="0" smtClean="0">
                <a:solidFill>
                  <a:schemeClr val="tx1"/>
                </a:solidFill>
              </a:rPr>
              <a:t>				</a:t>
            </a:r>
            <a:r>
              <a:rPr lang="en-GB" i="1" dirty="0" err="1" smtClean="0"/>
              <a:t>Io.print</a:t>
            </a:r>
            <a:r>
              <a:rPr lang="en-GB" i="1" dirty="0" smtClean="0"/>
              <a:t> (</a:t>
            </a:r>
            <a:r>
              <a:rPr lang="en-GB" i="1" dirty="0" err="1" smtClean="0"/>
              <a:t>tuple.food</a:t>
            </a:r>
            <a:r>
              <a:rPr lang="en-GB" i="1" dirty="0" smtClean="0"/>
              <a:t>)</a:t>
            </a:r>
            <a:r>
              <a:rPr lang="x-none" i="1" smtClean="0"/>
              <a:t>‏</a:t>
            </a:r>
            <a:r>
              <a:rPr lang="en-US" i="1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tx1"/>
                </a:solidFill>
              </a:rPr>
              <a:t>instead of</a:t>
            </a:r>
          </a:p>
          <a:p>
            <a:pPr marL="400050" lvl="1" indent="0">
              <a:lnSpc>
                <a:spcPct val="91000"/>
              </a:lnSpc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r>
              <a:rPr lang="en-GB" i="1" dirty="0" smtClean="0">
                <a:solidFill>
                  <a:schemeClr val="tx1"/>
                </a:solidFill>
              </a:rPr>
              <a:t>				</a:t>
            </a:r>
            <a:r>
              <a:rPr lang="en-GB" i="1" dirty="0" err="1" smtClean="0"/>
              <a:t>Io.print</a:t>
            </a:r>
            <a:r>
              <a:rPr lang="en-GB" i="1" dirty="0" smtClean="0"/>
              <a:t> (</a:t>
            </a:r>
            <a:r>
              <a:rPr lang="en-GB" i="1" dirty="0" err="1" smtClean="0"/>
              <a:t>tuple.item</a:t>
            </a:r>
            <a:r>
              <a:rPr lang="en-GB" i="1" dirty="0" smtClean="0"/>
              <a:t> (1))</a:t>
            </a:r>
            <a:r>
              <a:rPr lang="x-none" i="1" smtClean="0"/>
              <a:t>‏</a:t>
            </a:r>
            <a:endParaRPr lang="en-US" i="1" dirty="0" smtClean="0"/>
          </a:p>
          <a:p>
            <a:pPr marL="400050" lvl="1" indent="0">
              <a:lnSpc>
                <a:spcPct val="91000"/>
              </a:lnSpc>
              <a:buNone/>
              <a:tabLst>
                <a:tab pos="117475" algn="l"/>
                <a:tab pos="574675" algn="l"/>
                <a:tab pos="1031875" algn="l"/>
                <a:tab pos="1489075" algn="l"/>
                <a:tab pos="1946275" algn="l"/>
                <a:tab pos="2403475" algn="l"/>
                <a:tab pos="2860675" algn="l"/>
                <a:tab pos="3317875" algn="l"/>
                <a:tab pos="3775075" algn="l"/>
                <a:tab pos="4232275" algn="l"/>
                <a:tab pos="4689475" algn="l"/>
                <a:tab pos="5146675" algn="l"/>
                <a:tab pos="5603875" algn="l"/>
                <a:tab pos="6061075" algn="l"/>
                <a:tab pos="6518275" algn="l"/>
                <a:tab pos="6975475" algn="l"/>
                <a:tab pos="7432675" algn="l"/>
                <a:tab pos="7889875" algn="l"/>
                <a:tab pos="8347075" algn="l"/>
                <a:tab pos="8804275" algn="l"/>
              </a:tabLst>
              <a:defRPr/>
            </a:pPr>
            <a:endParaRPr lang="en-GB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agents in Eiffel?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101000"/>
              </a:lnSpc>
              <a:buFont typeface="Wingdings" pitchFamily="2" charset="2"/>
              <a:buChar char="Ø"/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Objects that represent operations</a:t>
            </a:r>
          </a:p>
          <a:p>
            <a:pPr marL="341313" indent="-341313" eaLnBrk="1" hangingPunct="1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endParaRPr lang="en-GB" dirty="0" smtClean="0">
              <a:solidFill>
                <a:schemeClr val="tx1"/>
              </a:solidFill>
            </a:endParaRPr>
          </a:p>
          <a:p>
            <a:pPr marL="341313" indent="-341313">
              <a:buFont typeface="Wingdings" pitchFamily="2" charset="2"/>
              <a:buChar char="Ø"/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Can be seen as operation wrappers</a:t>
            </a:r>
          </a:p>
          <a:p>
            <a:pPr marL="341313" indent="-341313" eaLnBrk="1" hangingPunct="1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endParaRPr lang="en-GB" dirty="0" smtClean="0">
              <a:solidFill>
                <a:schemeClr val="tx1"/>
              </a:solidFill>
            </a:endParaRPr>
          </a:p>
          <a:p>
            <a:pPr marL="341313" indent="-341313">
              <a:buFont typeface="Wingdings" pitchFamily="2" charset="2"/>
              <a:buChar char="Ø"/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Similar to </a:t>
            </a:r>
          </a:p>
          <a:p>
            <a:pPr marL="1238251" lvl="1" indent="-341313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delegates in C#</a:t>
            </a:r>
          </a:p>
          <a:p>
            <a:pPr marL="1238251" lvl="1" indent="-341313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anonymous inner classes in Java &lt; 7</a:t>
            </a:r>
          </a:p>
          <a:p>
            <a:pPr marL="1238251" lvl="1" indent="-341313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closures in Java 7</a:t>
            </a:r>
          </a:p>
          <a:p>
            <a:pPr marL="1238251" lvl="1" indent="-341313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function pointers in C</a:t>
            </a:r>
          </a:p>
          <a:p>
            <a:pPr marL="1238251" lvl="1" indent="-341313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functors in C++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Wingdings" pitchFamily="2" charset="2"/>
              <a:buChar char="Ø"/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Every agent has an associated routine, which the agent wraps and is able to invoke</a:t>
            </a:r>
          </a:p>
          <a:p>
            <a:pPr marL="341313" indent="-341313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rgbClr val="3333CC"/>
                </a:solidFill>
              </a:rPr>
              <a:t>	</a:t>
            </a:r>
          </a:p>
          <a:p>
            <a:pPr marL="341313" indent="-341313">
              <a:buFont typeface="Wingdings" pitchFamily="2" charset="2"/>
              <a:buChar char="Ø"/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To get an agent, use the </a:t>
            </a:r>
            <a:r>
              <a:rPr lang="en-GB" b="1" dirty="0" smtClean="0">
                <a:solidFill>
                  <a:srgbClr val="000099"/>
                </a:solidFill>
              </a:rPr>
              <a:t>agent</a:t>
            </a:r>
            <a:r>
              <a:rPr lang="en-GB" b="1" dirty="0" smtClean="0"/>
              <a:t> </a:t>
            </a:r>
            <a:r>
              <a:rPr lang="en-GB" dirty="0" smtClean="0">
                <a:solidFill>
                  <a:schemeClr val="tx1"/>
                </a:solidFill>
              </a:rPr>
              <a:t>keyword</a:t>
            </a:r>
          </a:p>
          <a:p>
            <a:pPr marL="341313" indent="-341313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/>
              <a:t>	</a:t>
            </a:r>
            <a:r>
              <a:rPr lang="en-GB" dirty="0" smtClean="0">
                <a:solidFill>
                  <a:schemeClr val="tx1"/>
                </a:solidFill>
              </a:rPr>
              <a:t>e.g.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3333CC"/>
                </a:solidFill>
              </a:rPr>
              <a:t>a_agent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3333CC"/>
                </a:solidFill>
              </a:rPr>
              <a:t>:=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000099"/>
                </a:solidFill>
              </a:rPr>
              <a:t>agent</a:t>
            </a:r>
            <a:r>
              <a:rPr lang="en-GB" b="1" dirty="0" smtClean="0"/>
              <a:t> </a:t>
            </a:r>
            <a:r>
              <a:rPr lang="en-GB" dirty="0" err="1" smtClean="0">
                <a:solidFill>
                  <a:srgbClr val="3333CC"/>
                </a:solidFill>
              </a:rPr>
              <a:t>my_routine</a:t>
            </a:r>
            <a:endParaRPr lang="en-GB" dirty="0" smtClean="0">
              <a:solidFill>
                <a:srgbClr val="3333CC"/>
              </a:solidFill>
            </a:endParaRPr>
          </a:p>
          <a:p>
            <a:pPr marL="341313" indent="-341313">
              <a:buFont typeface="Wingdings" pitchFamily="2" charset="2"/>
              <a:buChar char="Ø"/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endParaRPr lang="en-GB" dirty="0" smtClean="0"/>
          </a:p>
          <a:p>
            <a:pPr marL="341313" indent="-341313">
              <a:buFont typeface="Wingdings" pitchFamily="2" charset="2"/>
              <a:buChar char="Ø"/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This is called </a:t>
            </a:r>
            <a:r>
              <a:rPr lang="en-GB" dirty="0" smtClean="0">
                <a:solidFill>
                  <a:srgbClr val="C00000"/>
                </a:solidFill>
              </a:rPr>
              <a:t>agent definition</a:t>
            </a:r>
          </a:p>
          <a:p>
            <a:pPr marL="341313" indent="-341313"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endParaRPr lang="en-GB" dirty="0" smtClean="0">
              <a:solidFill>
                <a:srgbClr val="3333CC"/>
              </a:solidFill>
            </a:endParaRPr>
          </a:p>
          <a:p>
            <a:pPr marL="341313" indent="-341313">
              <a:buFont typeface="Wingdings" pitchFamily="2" charset="2"/>
              <a:buChar char="Ø"/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What’s the type of </a:t>
            </a:r>
            <a:r>
              <a:rPr lang="en-GB" dirty="0" err="1" smtClean="0">
                <a:solidFill>
                  <a:schemeClr val="tx1"/>
                </a:solidFill>
              </a:rPr>
              <a:t>a_agent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EiffelBase</a:t>
            </a:r>
            <a:r>
              <a:rPr lang="en-US" dirty="0" smtClean="0"/>
              <a:t> classes representing agents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371849" y="1238250"/>
            <a:ext cx="2200275" cy="1057275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*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ROUTINE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952499" y="2857500"/>
            <a:ext cx="2562225" cy="904875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PROCEDURE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505450" y="2981325"/>
            <a:ext cx="2476500" cy="809625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FUNCTION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495924" y="5276851"/>
            <a:ext cx="2514601" cy="7810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PREDICATE</a:t>
            </a:r>
            <a:endParaRPr lang="en-US" dirty="0">
              <a:solidFill>
                <a:srgbClr val="3333FF"/>
              </a:solidFill>
            </a:endParaRPr>
          </a:p>
        </p:txBody>
      </p:sp>
      <p:cxnSp>
        <p:nvCxnSpPr>
          <p:cNvPr id="17" name="Straight Arrow Connector 16"/>
          <p:cNvCxnSpPr>
            <a:stCxn id="13" idx="7"/>
          </p:cNvCxnSpPr>
          <p:nvPr/>
        </p:nvCxnSpPr>
        <p:spPr bwMode="auto">
          <a:xfrm rot="16200000" flipH="1">
            <a:off x="2907593" y="3221918"/>
            <a:ext cx="934282" cy="470478"/>
          </a:xfrm>
          <a:prstGeom prst="straightConnector1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3" idx="7"/>
            <a:endCxn id="4" idx="3"/>
          </p:cNvCxnSpPr>
          <p:nvPr/>
        </p:nvCxnSpPr>
        <p:spPr bwMode="auto">
          <a:xfrm rot="5400000" flipH="1" flipV="1">
            <a:off x="2992121" y="2288066"/>
            <a:ext cx="849325" cy="554577"/>
          </a:xfrm>
          <a:prstGeom prst="straightConnector1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3" idx="7"/>
            <a:endCxn id="4" idx="3"/>
          </p:cNvCxnSpPr>
          <p:nvPr/>
        </p:nvCxnSpPr>
        <p:spPr bwMode="auto">
          <a:xfrm rot="5400000" flipH="1" flipV="1">
            <a:off x="2992121" y="2288066"/>
            <a:ext cx="849325" cy="554577"/>
          </a:xfrm>
          <a:prstGeom prst="straightConnector1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14" idx="1"/>
            <a:endCxn id="4" idx="5"/>
          </p:cNvCxnSpPr>
          <p:nvPr/>
        </p:nvCxnSpPr>
        <p:spPr bwMode="auto">
          <a:xfrm rot="16200000" flipV="1">
            <a:off x="5079413" y="2311180"/>
            <a:ext cx="959201" cy="618224"/>
          </a:xfrm>
          <a:prstGeom prst="straightConnector1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15" idx="0"/>
            <a:endCxn id="14" idx="4"/>
          </p:cNvCxnSpPr>
          <p:nvPr/>
        </p:nvCxnSpPr>
        <p:spPr bwMode="auto">
          <a:xfrm rot="16200000" flipV="1">
            <a:off x="6005513" y="4529138"/>
            <a:ext cx="1485901" cy="9525"/>
          </a:xfrm>
          <a:prstGeom prst="straightConnector1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609850" y="1276350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</a:rPr>
              <a:t>call</a:t>
            </a:r>
            <a:endParaRPr lang="en-US" i="1" dirty="0">
              <a:solidFill>
                <a:srgbClr val="3333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43850" y="3333750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</a:rPr>
              <a:t>item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 Type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i="1" dirty="0" smtClean="0"/>
              <a:t>p: PROCEDURE </a:t>
            </a:r>
            <a:r>
              <a:rPr lang="en-GB" dirty="0" smtClean="0"/>
              <a:t>[</a:t>
            </a:r>
            <a:r>
              <a:rPr lang="en-GB" i="1" dirty="0" smtClean="0"/>
              <a:t>ANY, TUPLE</a:t>
            </a:r>
            <a:r>
              <a:rPr lang="en-GB" dirty="0" smtClean="0"/>
              <a:t>]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	Agent representing a procedure belonging to a class that conforms to ANY. At least 0 open arguments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endParaRPr lang="en-GB" dirty="0" smtClean="0">
              <a:solidFill>
                <a:schemeClr val="tx1"/>
              </a:solidFill>
            </a:endParaRP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i="1" dirty="0" smtClean="0"/>
              <a:t>q: PROCEDURE </a:t>
            </a:r>
            <a:r>
              <a:rPr lang="en-GB" dirty="0" smtClean="0"/>
              <a:t>[</a:t>
            </a:r>
            <a:r>
              <a:rPr lang="en-GB" i="1" dirty="0" smtClean="0"/>
              <a:t>C, TUPLE </a:t>
            </a:r>
            <a:r>
              <a:rPr lang="en-GB" dirty="0" smtClean="0"/>
              <a:t>[</a:t>
            </a:r>
            <a:r>
              <a:rPr lang="en-GB" i="1" dirty="0" smtClean="0"/>
              <a:t>X, Y, Z</a:t>
            </a:r>
            <a:r>
              <a:rPr lang="en-GB" dirty="0" smtClean="0"/>
              <a:t>]]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	Agent representing a procedure belonging to a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	class that conforms to C. At least 3 open arguments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endParaRPr lang="en-GB" dirty="0" smtClean="0">
              <a:solidFill>
                <a:schemeClr val="tx1"/>
              </a:solidFill>
            </a:endParaRP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i="1" dirty="0" smtClean="0"/>
              <a:t>f: FUNCTION </a:t>
            </a:r>
            <a:r>
              <a:rPr lang="en-GB" dirty="0" smtClean="0"/>
              <a:t>[</a:t>
            </a:r>
            <a:r>
              <a:rPr lang="en-GB" i="1" dirty="0" smtClean="0"/>
              <a:t>ANY, TUPLE </a:t>
            </a:r>
            <a:r>
              <a:rPr lang="en-GB" dirty="0" smtClean="0"/>
              <a:t>[</a:t>
            </a:r>
            <a:r>
              <a:rPr lang="en-GB" i="1" dirty="0" smtClean="0"/>
              <a:t>X, Y</a:t>
            </a:r>
            <a:r>
              <a:rPr lang="en-GB" dirty="0" smtClean="0"/>
              <a:t>], </a:t>
            </a:r>
            <a:r>
              <a:rPr lang="en-GB" i="1" dirty="0" smtClean="0"/>
              <a:t>RES</a:t>
            </a:r>
            <a:r>
              <a:rPr lang="en-GB" dirty="0" smtClean="0"/>
              <a:t>]</a:t>
            </a:r>
          </a:p>
          <a:p>
            <a:pPr marL="341313" indent="-341313">
              <a:lnSpc>
                <a:spcPct val="91000"/>
              </a:lnSpc>
              <a:tabLst>
                <a:tab pos="458788" algn="l"/>
                <a:tab pos="915988" algn="l"/>
                <a:tab pos="1373188" algn="l"/>
                <a:tab pos="1830388" algn="l"/>
                <a:tab pos="2287588" algn="l"/>
                <a:tab pos="2744788" algn="l"/>
                <a:tab pos="3201988" algn="l"/>
                <a:tab pos="3659188" algn="l"/>
                <a:tab pos="4116388" algn="l"/>
                <a:tab pos="4573588" algn="l"/>
                <a:tab pos="5030788" algn="l"/>
                <a:tab pos="5487988" algn="l"/>
                <a:tab pos="5945188" algn="l"/>
                <a:tab pos="6402388" algn="l"/>
                <a:tab pos="6859588" algn="l"/>
                <a:tab pos="7316788" algn="l"/>
                <a:tab pos="7773988" algn="l"/>
                <a:tab pos="8231188" algn="l"/>
                <a:tab pos="8688388" algn="l"/>
                <a:tab pos="9145588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	Agent representing a function belonging to a class that conforms to ANY. At least 2 open arguments, result of type </a:t>
            </a:r>
            <a:r>
              <a:rPr lang="en-GB" i="1" dirty="0" smtClean="0">
                <a:solidFill>
                  <a:schemeClr val="tx1"/>
                </a:solidFill>
              </a:rPr>
              <a:t>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679</Words>
  <Application>Microsoft Office PowerPoint</Application>
  <PresentationFormat>On-screen Show (4:3)</PresentationFormat>
  <Paragraphs>194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NORMAL</vt:lpstr>
      <vt:lpstr>MINIMAL</vt:lpstr>
      <vt:lpstr>1_NORMAL</vt:lpstr>
      <vt:lpstr>Einführung in die Programmierung Introduction to Programming  Prof. Dr. Bertrand Meyer</vt:lpstr>
      <vt:lpstr>Today</vt:lpstr>
      <vt:lpstr>Tuples</vt:lpstr>
      <vt:lpstr>Tuple conformance</vt:lpstr>
      <vt:lpstr>Labeled Tuples</vt:lpstr>
      <vt:lpstr>What are agents in Eiffel?</vt:lpstr>
      <vt:lpstr>Agent definition</vt:lpstr>
      <vt:lpstr>EiffelBase classes representing agents</vt:lpstr>
      <vt:lpstr>Agent Type Declarations</vt:lpstr>
      <vt:lpstr>Open and closed agent arguments</vt:lpstr>
      <vt:lpstr>Agent Calls</vt:lpstr>
      <vt:lpstr>Doing something to a list</vt:lpstr>
      <vt:lpstr>For-all quantifiers over lists</vt:lpstr>
      <vt:lpstr>Using inline agents</vt:lpstr>
      <vt:lpstr>Problems with Agents/Tuples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Genericity</dc:title>
  <dc:creator>Prof. Dr. Bertrand Meyer</dc:creator>
  <cp:lastModifiedBy>Julian Tschannen</cp:lastModifiedBy>
  <cp:revision>2160</cp:revision>
  <dcterms:created xsi:type="dcterms:W3CDTF">2011-11-27T16:50:35Z</dcterms:created>
  <dcterms:modified xsi:type="dcterms:W3CDTF">2012-12-10T11:38:59Z</dcterms:modified>
</cp:coreProperties>
</file>