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54" r:id="rId1"/>
    <p:sldMasterId id="2147483653" r:id="rId2"/>
    <p:sldMasterId id="2147483810" r:id="rId3"/>
  </p:sldMasterIdLst>
  <p:notesMasterIdLst>
    <p:notesMasterId r:id="rId31"/>
  </p:notesMasterIdLst>
  <p:handoutMasterIdLst>
    <p:handoutMasterId r:id="rId32"/>
  </p:handoutMasterIdLst>
  <p:sldIdLst>
    <p:sldId id="600" r:id="rId4"/>
    <p:sldId id="644" r:id="rId5"/>
    <p:sldId id="646" r:id="rId6"/>
    <p:sldId id="647" r:id="rId7"/>
    <p:sldId id="703" r:id="rId8"/>
    <p:sldId id="659" r:id="rId9"/>
    <p:sldId id="649" r:id="rId10"/>
    <p:sldId id="702" r:id="rId11"/>
    <p:sldId id="669" r:id="rId12"/>
    <p:sldId id="652" r:id="rId13"/>
    <p:sldId id="653" r:id="rId14"/>
    <p:sldId id="657" r:id="rId15"/>
    <p:sldId id="656" r:id="rId16"/>
    <p:sldId id="658" r:id="rId17"/>
    <p:sldId id="668" r:id="rId18"/>
    <p:sldId id="660" r:id="rId19"/>
    <p:sldId id="667" r:id="rId20"/>
    <p:sldId id="661" r:id="rId21"/>
    <p:sldId id="662" r:id="rId22"/>
    <p:sldId id="663" r:id="rId23"/>
    <p:sldId id="664" r:id="rId24"/>
    <p:sldId id="665" r:id="rId25"/>
    <p:sldId id="666" r:id="rId26"/>
    <p:sldId id="704" r:id="rId27"/>
    <p:sldId id="710" r:id="rId28"/>
    <p:sldId id="709" r:id="rId29"/>
    <p:sldId id="708" r:id="rId30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990000"/>
    <a:srgbClr val="99FF99"/>
    <a:srgbClr val="92D050"/>
    <a:srgbClr val="FFCC99"/>
    <a:srgbClr val="FFCC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5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5C1DBF2-39AF-444F-A265-9A1431877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1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28A12A-4E92-B947-B392-40D12C3FA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42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BC3EDD5-9D28-7345-9D74-601BE40C89D1}" type="slidenum">
              <a:rPr lang="en-US" sz="1300">
                <a:latin typeface="Arial" charset="0"/>
              </a:rPr>
              <a:pPr eaLnBrk="1" hangingPunct="1"/>
              <a:t>8</a:t>
            </a:fld>
            <a:endParaRPr lang="en-US" sz="130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1916A38-C95B-5C40-B0E6-2803A3B76551}" type="slidenum">
              <a:rPr lang="en-US" sz="1300">
                <a:latin typeface="Arial" charset="0"/>
              </a:rPr>
              <a:pPr eaLnBrk="1" hangingPunct="1"/>
              <a:t>26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B4C5B09E-DE80-8542-AE26-16E30775A0EB}" type="slidenum">
              <a:rPr lang="en-US" sz="1300">
                <a:latin typeface="Arial" charset="0"/>
              </a:rPr>
              <a:pPr eaLnBrk="1" hangingPunct="1"/>
              <a:t>27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9B9BCABD-4ACB-964C-AC91-E03A7A55E023}" type="slidenum">
              <a:rPr lang="en-US" sz="1300">
                <a:latin typeface="Arial" charset="0"/>
              </a:rPr>
              <a:pPr eaLnBrk="1" hangingPunct="1"/>
              <a:t>9</a:t>
            </a:fld>
            <a:endParaRPr lang="en-US" sz="1300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/>
              <a:t>- You can mention that Eiffel does not enforce side-effect free queries.</a:t>
            </a:r>
          </a:p>
          <a:p>
            <a:pPr eaLnBrk="1" hangingPunct="1"/>
            <a:endParaRPr lang="de-CH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1C7C11C-F558-314F-883A-F2C2375A8F22}" type="slidenum">
              <a:rPr lang="en-US" sz="1300">
                <a:latin typeface="Arial" charset="0"/>
              </a:rPr>
              <a:pPr eaLnBrk="1" hangingPunct="1"/>
              <a:t>13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863B370D-39DF-A443-AF00-86DE5CA999E7}" type="slidenum">
              <a:rPr lang="en-US" sz="1300">
                <a:latin typeface="Arial" charset="0"/>
              </a:rPr>
              <a:pPr eaLnBrk="1" hangingPunct="1"/>
              <a:t>15</a:t>
            </a:fld>
            <a:endParaRPr lang="en-US" sz="13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Answer: target</a:t>
            </a:r>
          </a:p>
          <a:p>
            <a:pPr eaLnBrk="1" hangingPunct="1"/>
            <a:r>
              <a:rPr lang="en-US"/>
              <a:t>The object is called the “Current” object inside a feature, and the “target” object outside the feature.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0533679-962A-8B4A-BBCC-27BA76057E0D}" type="slidenum">
              <a:rPr lang="en-US" sz="1300">
                <a:latin typeface="Arial" charset="0"/>
              </a:rPr>
              <a:pPr eaLnBrk="1" hangingPunct="1"/>
              <a:t>17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/>
              <a:t>- This slide can be skipped or summarized for the unexperienced students.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559C7E49-586C-2642-A140-950592D39BBE}" type="slidenum">
              <a:rPr lang="en-US" sz="1300">
                <a:latin typeface="Arial" charset="0"/>
              </a:rPr>
              <a:pPr eaLnBrk="1" hangingPunct="1"/>
              <a:t>21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2E1FBE9-54A1-8E4D-9160-95FADF855ADF}" type="slidenum">
              <a:rPr lang="en-US" sz="1300">
                <a:latin typeface="Arial" charset="0"/>
              </a:rPr>
              <a:pPr eaLnBrk="1" hangingPunct="1"/>
              <a:t>23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AE9AB160-C0FC-7D42-A6A6-EED9A8784843}" type="slidenum">
              <a:rPr lang="en-US" sz="1300">
                <a:latin typeface="Arial" charset="0"/>
              </a:rPr>
              <a:pPr eaLnBrk="1" hangingPunct="1"/>
              <a:t>24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CH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93E3D4E-373C-F44B-9797-A7BACE3A7C32}" type="slidenum">
              <a:rPr lang="en-US" sz="1300">
                <a:latin typeface="Arial" charset="0"/>
              </a:rPr>
              <a:pPr eaLnBrk="1" hangingPunct="1"/>
              <a:t>25</a:t>
            </a:fld>
            <a:endParaRPr lang="en-US" sz="13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0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29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0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2325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93899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1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37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91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025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1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4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77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243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099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820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38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76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7884014-49B2-604F-9042-83AD0A6B4F46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3452A06-3F85-E440-ADB1-329196CA5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55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FEB3D04-66CC-2949-AE3A-AD83B0097FFB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F8C37EA-C029-B248-82DB-1913A9B1B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7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DFE34FF-4215-134F-B0CA-5195FE7338E1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DBB2F43-5C9F-4E4E-A755-F980BED79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88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71CBF0-5A03-6147-BE23-22B0750B2AC1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B988925-4B8E-E14D-A721-CDF96324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903E012-FD2C-0944-BB03-6AD63FC0EE41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CE0DEF5-D0EE-AE44-AE47-3113759C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4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ED29D6C-EBFF-054C-8C59-FDD9AC6CA586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4504C96-AA14-174C-9E7B-DC779F656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79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571DAE-3E3D-0240-BD86-1913B04114F7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4B4C012-E229-2549-B619-58E881BB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8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0178FF2-25C9-FB4E-8406-EEE236140CA4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67F25A3-DEDA-CD43-B4FB-E82D2FC9E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77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A550E7-EBF1-EF45-B005-3F7722A130F8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7647AA5-2B74-BD4E-86BC-3B910C02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825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1B0092F-9E99-6748-9610-08B05B71F328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5974725-86AC-2444-B01A-09F29F960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163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4DE9879-3A39-2041-8673-2D6653BE20E7}" type="datetimeFigureOut">
              <a:rPr lang="en-US"/>
              <a:pPr>
                <a:defRPr/>
              </a:pPr>
              <a:t>9/21/12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BBB22C7-1579-2441-9263-5B71706D5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5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49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688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 flipV="1">
            <a:off x="249238" y="609600"/>
            <a:ext cx="7199312" cy="0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642350" y="6550025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0955CD53-A5BA-0F41-B534-C9833876EEF9}" type="slidenum">
              <a:rPr lang="en-US" sz="1400">
                <a:latin typeface="Arial" charset="0"/>
              </a:rPr>
              <a:pPr algn="r"/>
              <a:t>‹#›</a:t>
            </a:fld>
            <a:endParaRPr lang="en-US" sz="1400">
              <a:latin typeface="Arial" charset="0"/>
            </a:endParaRPr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122238"/>
            <a:ext cx="2809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  <p:sldLayoutId id="2147484148" r:id="rId12"/>
    <p:sldLayoutId id="2147484149" r:id="rId13"/>
    <p:sldLayoutId id="2147484150" r:id="rId14"/>
    <p:sldLayoutId id="2147484151" r:id="rId15"/>
    <p:sldLayoutId id="2147484152" r:id="rId16"/>
    <p:sldLayoutId id="2147484153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1pPr>
      <a:lvl2pPr marL="896938" indent="-360363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buChar char="Ø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latin typeface="Arial" charset="0"/>
            </a:endParaRPr>
          </a:p>
        </p:txBody>
      </p:sp>
      <p:pic>
        <p:nvPicPr>
          <p:cNvPr id="2052" name="Picture 16" descr="se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1pPr>
      <a:lvl2pPr marL="896938" indent="-357188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charset="0"/>
        <a:buChar char="Ø"/>
        <a:defRPr sz="2400">
          <a:solidFill>
            <a:srgbClr val="3333FF"/>
          </a:solidFill>
          <a:latin typeface="+mn-lt"/>
          <a:ea typeface="ＭＳ Ｐゴシック" charset="0"/>
          <a:cs typeface="+mn-cs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 sz="2000">
          <a:solidFill>
            <a:srgbClr val="3333FF"/>
          </a:solidFill>
          <a:latin typeface="+mn-lt"/>
          <a:ea typeface="ＭＳ Ｐゴシック" charset="0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>
          <a:solidFill>
            <a:srgbClr val="3333FF"/>
          </a:solidFill>
          <a:latin typeface="+mn-lt"/>
          <a:ea typeface="ＭＳ Ｐゴシック" charset="0"/>
          <a:cs typeface="+mn-cs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defRPr>
          <a:solidFill>
            <a:srgbClr val="3333FF"/>
          </a:solidFill>
          <a:latin typeface="+mn-lt"/>
          <a:ea typeface="ＭＳ Ｐゴシック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19446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684588"/>
            <a:ext cx="82296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6" name="Picture 16" descr="se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84150"/>
            <a:ext cx="500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eth_zurich_pi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279400"/>
            <a:ext cx="720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15"/>
          <p:cNvSpPr txBox="1">
            <a:spLocks noChangeArrowheads="1"/>
          </p:cNvSpPr>
          <p:nvPr/>
        </p:nvSpPr>
        <p:spPr bwMode="auto">
          <a:xfrm>
            <a:off x="428625" y="557213"/>
            <a:ext cx="2462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900" b="1" i="1" smtClean="0">
                <a:solidFill>
                  <a:srgbClr val="990000"/>
                </a:solidFill>
                <a:latin typeface="Verdana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eiffel.com/" TargetMode="External"/><Relationship Id="rId4" Type="http://schemas.openxmlformats.org/officeDocument/2006/relationships/hyperlink" Target="http://www.ecma-international.org/publications/files/ECMA-ST/ECMA-367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iffel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1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1700213"/>
            <a:ext cx="7772400" cy="1790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2800" dirty="0" smtClean="0">
                <a:latin typeface="Comic Sans MS" pitchFamily="66" charset="0"/>
                <a:ea typeface="+mj-ea"/>
                <a:cs typeface="+mj-cs"/>
              </a:rPr>
              <a:t>Prof. Dr. Bertrand Meyer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238" y="4184650"/>
            <a:ext cx="7300912" cy="11636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  <a:ea typeface="+mn-ea"/>
                <a:cs typeface="+mn-cs"/>
              </a:rPr>
              <a:t>Exercise Session 2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2000" b="1" dirty="0" smtClean="0">
                <a:solidFill>
                  <a:srgbClr val="003399"/>
                </a:solidFill>
                <a:ea typeface="+mn-ea"/>
              </a:rPr>
              <a:t>class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2000" b="1" i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GB" sz="2000" i="1" dirty="0" smtClean="0">
                <a:solidFill>
                  <a:srgbClr val="0000FF"/>
                </a:solidFill>
                <a:ea typeface="+mn-ea"/>
              </a:rPr>
              <a:t>BANK_ACCOUNT 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endParaRPr lang="en-GB" sz="2000" i="1" dirty="0" smtClean="0">
              <a:solidFill>
                <a:srgbClr val="0000FF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2000" b="1" dirty="0" smtClean="0">
                <a:solidFill>
                  <a:srgbClr val="003399"/>
                </a:solidFill>
                <a:ea typeface="+mn-ea"/>
              </a:rPr>
              <a:t>feature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9900"/>
              </a:buClr>
              <a:buFont typeface="Wingdings" charset="2"/>
              <a:buNone/>
              <a:defRPr/>
            </a:pPr>
            <a:r>
              <a:rPr lang="en-GB" sz="2000" i="1" dirty="0" smtClean="0">
                <a:solidFill>
                  <a:srgbClr val="009900"/>
                </a:solidFill>
                <a:ea typeface="+mn-ea"/>
              </a:rPr>
              <a:t>	</a:t>
            </a:r>
            <a:r>
              <a:rPr lang="en-GB" sz="2000" i="1" dirty="0" smtClean="0">
                <a:ea typeface="+mn-ea"/>
              </a:rPr>
              <a:t>deposit</a:t>
            </a:r>
            <a:r>
              <a:rPr lang="en-GB" sz="2000" i="1" dirty="0" smtClean="0">
                <a:solidFill>
                  <a:srgbClr val="009900"/>
                </a:solidFill>
                <a:ea typeface="+mn-ea"/>
              </a:rPr>
              <a:t> </a:t>
            </a:r>
            <a:r>
              <a:rPr lang="en-GB" sz="2000" i="1" dirty="0" smtClean="0">
                <a:solidFill>
                  <a:srgbClr val="0000FF"/>
                </a:solidFill>
                <a:ea typeface="+mn-ea"/>
              </a:rPr>
              <a:t>(</a:t>
            </a:r>
            <a:r>
              <a:rPr lang="en-GB" sz="2000" i="1" dirty="0" err="1" smtClean="0">
                <a:solidFill>
                  <a:srgbClr val="0000FF"/>
                </a:solidFill>
                <a:ea typeface="+mn-ea"/>
              </a:rPr>
              <a:t>a_sum</a:t>
            </a:r>
            <a:r>
              <a:rPr lang="en-GB" sz="2000" i="1" dirty="0" smtClean="0">
                <a:solidFill>
                  <a:srgbClr val="0000FF"/>
                </a:solidFill>
                <a:ea typeface="+mn-ea"/>
              </a:rPr>
              <a:t>:</a:t>
            </a:r>
            <a:r>
              <a:rPr lang="en-GB" sz="2000" i="1" dirty="0" smtClean="0">
                <a:solidFill>
                  <a:srgbClr val="009900"/>
                </a:solidFill>
                <a:ea typeface="+mn-ea"/>
              </a:rPr>
              <a:t> </a:t>
            </a:r>
            <a:r>
              <a:rPr lang="en-GB" sz="2000" i="1" dirty="0" smtClean="0">
                <a:solidFill>
                  <a:srgbClr val="0000FF"/>
                </a:solidFill>
                <a:ea typeface="+mn-ea"/>
              </a:rPr>
              <a:t>INTEGER)</a:t>
            </a:r>
            <a:endParaRPr lang="en-GB" sz="2000" b="1" i="1" dirty="0" smtClean="0">
              <a:solidFill>
                <a:srgbClr val="003399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Clr>
                <a:srgbClr val="CC0000"/>
              </a:buClr>
              <a:buFont typeface="Wingdings" charset="2"/>
              <a:buNone/>
              <a:defRPr/>
            </a:pPr>
            <a:r>
              <a:rPr lang="en-GB" sz="2000" dirty="0" smtClean="0">
                <a:solidFill>
                  <a:srgbClr val="CC0000"/>
                </a:solidFill>
                <a:ea typeface="+mn-ea"/>
              </a:rPr>
              <a:t>				-- </a:t>
            </a:r>
            <a:r>
              <a:rPr lang="en-GB" sz="2000" dirty="0" smtClean="0">
                <a:solidFill>
                  <a:srgbClr val="990000"/>
                </a:solidFill>
                <a:ea typeface="+mn-ea"/>
              </a:rPr>
              <a:t>Add `</a:t>
            </a:r>
            <a:r>
              <a:rPr lang="en-GB" sz="2000" dirty="0" err="1" smtClean="0">
                <a:solidFill>
                  <a:srgbClr val="002060"/>
                </a:solidFill>
                <a:ea typeface="+mn-ea"/>
              </a:rPr>
              <a:t>a_sum</a:t>
            </a:r>
            <a:r>
              <a:rPr lang="en-GB" sz="2000" dirty="0" smtClean="0">
                <a:solidFill>
                  <a:srgbClr val="990000"/>
                </a:solidFill>
                <a:ea typeface="+mn-ea"/>
              </a:rPr>
              <a:t>' to the account.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2000" b="1" dirty="0" smtClean="0">
                <a:ea typeface="+mn-ea"/>
              </a:rPr>
              <a:t>			</a:t>
            </a:r>
            <a:r>
              <a:rPr lang="en-GB" sz="2000" b="1" dirty="0" smtClean="0">
                <a:solidFill>
                  <a:srgbClr val="000099"/>
                </a:solidFill>
                <a:ea typeface="+mn-ea"/>
              </a:rPr>
              <a:t>do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CC0000"/>
              </a:buClr>
              <a:buFont typeface="Wingdings" charset="2"/>
              <a:buNone/>
              <a:defRPr/>
            </a:pPr>
            <a:r>
              <a:rPr lang="en-GB" sz="2000" dirty="0" smtClean="0">
                <a:ea typeface="+mn-ea"/>
              </a:rPr>
              <a:t>				</a:t>
            </a:r>
            <a:r>
              <a:rPr lang="en-GB" sz="2000" i="1" dirty="0" smtClean="0">
                <a:ea typeface="+mn-ea"/>
              </a:rPr>
              <a:t>balance </a:t>
            </a:r>
            <a:r>
              <a:rPr lang="en-GB" sz="2000" dirty="0" smtClean="0">
                <a:ea typeface="+mn-ea"/>
              </a:rPr>
              <a:t>:=</a:t>
            </a:r>
            <a:r>
              <a:rPr lang="en-GB" sz="2000" i="1" dirty="0" smtClean="0">
                <a:ea typeface="+mn-ea"/>
              </a:rPr>
              <a:t> balance + </a:t>
            </a:r>
            <a:r>
              <a:rPr lang="en-GB" sz="2000" i="1" dirty="0" err="1" smtClean="0">
                <a:ea typeface="+mn-ea"/>
              </a:rPr>
              <a:t>a_sum</a:t>
            </a:r>
            <a:endParaRPr lang="en-GB" sz="2000" i="1" dirty="0" smtClean="0"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2000" b="1" dirty="0" smtClean="0">
                <a:ea typeface="+mn-ea"/>
              </a:rPr>
              <a:t>			</a:t>
            </a:r>
            <a:r>
              <a:rPr lang="en-GB" sz="2000" b="1" dirty="0" smtClean="0">
                <a:solidFill>
                  <a:srgbClr val="000099"/>
                </a:solidFill>
                <a:ea typeface="+mn-ea"/>
              </a:rPr>
              <a:t>end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endParaRPr lang="en-GB" sz="2000" b="1" dirty="0" smtClean="0">
              <a:ea typeface="+mn-ea"/>
            </a:endParaRPr>
          </a:p>
          <a:p>
            <a:pPr marL="739775" lvl="1" indent="-282575" defTabSz="360000" eaLnBrk="1" hangingPunct="1">
              <a:spcBef>
                <a:spcPts val="0"/>
              </a:spcBef>
              <a:buFont typeface="Wingdings" charset="2"/>
              <a:buNone/>
              <a:defRPr/>
            </a:pPr>
            <a:r>
              <a:rPr lang="en-GB" sz="2000" i="1" dirty="0" smtClean="0"/>
              <a:t>balance</a:t>
            </a:r>
            <a:r>
              <a:rPr lang="en-GB" sz="2000" dirty="0" smtClean="0"/>
              <a:t>: </a:t>
            </a:r>
            <a:r>
              <a:rPr lang="en-GB" sz="2000" i="1" dirty="0" smtClean="0"/>
              <a:t>INTEGER</a:t>
            </a:r>
          </a:p>
          <a:p>
            <a:pPr marL="339725" indent="-339725" defTabSz="360000" eaLnBrk="1" hangingPunct="1">
              <a:spcBef>
                <a:spcPts val="0"/>
              </a:spcBef>
              <a:buFont typeface="Wingdings" charset="2"/>
              <a:buNone/>
              <a:defRPr/>
            </a:pPr>
            <a:r>
              <a:rPr lang="en-GB" sz="2000" b="1" dirty="0" smtClean="0">
                <a:solidFill>
                  <a:srgbClr val="003399"/>
                </a:solidFill>
                <a:ea typeface="+mn-ea"/>
              </a:rPr>
              <a:t>end</a:t>
            </a:r>
          </a:p>
          <a:p>
            <a:pPr marL="339725" indent="-339725" defTabSz="360000" eaLnBrk="1" hangingPunct="1">
              <a:spcBef>
                <a:spcPts val="0"/>
              </a:spcBef>
              <a:buFont typeface="Wingdings" charset="2"/>
              <a:buNone/>
              <a:defRPr/>
            </a:pPr>
            <a:endParaRPr lang="en-GB" sz="2000" b="1" dirty="0">
              <a:solidFill>
                <a:srgbClr val="003399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Font typeface="Wingdings" charset="2"/>
              <a:buNone/>
              <a:defRPr/>
            </a:pPr>
            <a:endParaRPr lang="en-GB" sz="2000" b="1" dirty="0" smtClean="0">
              <a:solidFill>
                <a:srgbClr val="003399"/>
              </a:solidFill>
              <a:ea typeface="+mn-ea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de-CH" dirty="0">
                <a:solidFill>
                  <a:schemeClr val="tx1"/>
                </a:solidFill>
              </a:rPr>
              <a:t>T</a:t>
            </a:r>
            <a:r>
              <a:rPr lang="de-CH" dirty="0" smtClean="0">
                <a:solidFill>
                  <a:schemeClr val="tx1"/>
                </a:solidFill>
              </a:rPr>
              <a:t>he</a:t>
            </a:r>
            <a:r>
              <a:rPr lang="de-CH" dirty="0" smtClean="0"/>
              <a:t> </a:t>
            </a:r>
            <a:r>
              <a:rPr lang="de-CH" dirty="0" err="1">
                <a:solidFill>
                  <a:srgbClr val="FF0000"/>
                </a:solidFill>
              </a:rPr>
              <a:t>state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of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</a:rPr>
              <a:t>the</a:t>
            </a:r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object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is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defined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 smtClean="0">
                <a:solidFill>
                  <a:srgbClr val="000000"/>
                </a:solidFill>
              </a:rPr>
              <a:t>by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err="1">
                <a:solidFill>
                  <a:srgbClr val="000000"/>
                </a:solidFill>
                <a:ea typeface="+mn-ea"/>
              </a:rPr>
              <a:t>t</a:t>
            </a:r>
            <a:r>
              <a:rPr lang="de-CH" dirty="0" err="1" smtClean="0">
                <a:solidFill>
                  <a:srgbClr val="000000"/>
                </a:solidFill>
                <a:ea typeface="+mn-ea"/>
              </a:rPr>
              <a:t>he</a:t>
            </a:r>
            <a:r>
              <a:rPr lang="de-CH" dirty="0" smtClean="0">
                <a:solidFill>
                  <a:srgbClr val="000000"/>
                </a:solidFill>
                <a:ea typeface="+mn-ea"/>
              </a:rPr>
              <a:t> </a:t>
            </a:r>
            <a:r>
              <a:rPr lang="de-CH" dirty="0" err="1" smtClean="0">
                <a:solidFill>
                  <a:srgbClr val="000000"/>
                </a:solidFill>
                <a:ea typeface="+mn-ea"/>
              </a:rPr>
              <a:t>values</a:t>
            </a:r>
            <a:r>
              <a:rPr lang="de-CH" dirty="0" smtClean="0">
                <a:solidFill>
                  <a:srgbClr val="000000"/>
                </a:solidFill>
                <a:ea typeface="+mn-ea"/>
              </a:rPr>
              <a:t> </a:t>
            </a:r>
            <a:r>
              <a:rPr lang="de-CH" dirty="0" err="1" smtClean="0">
                <a:solidFill>
                  <a:srgbClr val="000000"/>
                </a:solidFill>
                <a:ea typeface="+mn-ea"/>
              </a:rPr>
              <a:t>of</a:t>
            </a:r>
            <a:r>
              <a:rPr lang="de-CH" dirty="0" smtClean="0">
                <a:solidFill>
                  <a:srgbClr val="000000"/>
                </a:solidFill>
                <a:ea typeface="+mn-ea"/>
              </a:rPr>
              <a:t> </a:t>
            </a:r>
            <a:r>
              <a:rPr lang="de-CH" dirty="0" err="1" smtClean="0">
                <a:solidFill>
                  <a:srgbClr val="000000"/>
                </a:solidFill>
                <a:ea typeface="+mn-ea"/>
              </a:rPr>
              <a:t>its</a:t>
            </a:r>
            <a:r>
              <a:rPr lang="de-CH" dirty="0" smtClean="0">
                <a:solidFill>
                  <a:srgbClr val="000000"/>
                </a:solidFill>
                <a:ea typeface="+mn-ea"/>
              </a:rPr>
              <a:t> </a:t>
            </a:r>
            <a:r>
              <a:rPr lang="de-CH" dirty="0" err="1" smtClean="0">
                <a:solidFill>
                  <a:srgbClr val="000000"/>
                </a:solidFill>
                <a:ea typeface="+mn-ea"/>
              </a:rPr>
              <a:t>attributes</a:t>
            </a:r>
            <a:endParaRPr lang="de-CH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5368777" y="2784883"/>
            <a:ext cx="3470318" cy="1314513"/>
          </a:xfrm>
          <a:prstGeom prst="wedgeRectCallout">
            <a:avLst>
              <a:gd name="adj1" fmla="val -121954"/>
              <a:gd name="adj2" fmla="val -479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Within comments, use ` and ‘ to quote names of arguments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and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features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 This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is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because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they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will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be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taken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into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account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by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the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automatic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refactoring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CH" sz="1800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tools</a:t>
            </a: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4272241" y="4291303"/>
            <a:ext cx="3470318" cy="421524"/>
          </a:xfrm>
          <a:prstGeom prst="wedgeRectCallout">
            <a:avLst>
              <a:gd name="adj1" fmla="val -121954"/>
              <a:gd name="adj2" fmla="val -4794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Attribute</a:t>
            </a:r>
            <a:endParaRPr lang="de-CH" sz="18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4991385" y="1620206"/>
            <a:ext cx="3470318" cy="421524"/>
          </a:xfrm>
          <a:prstGeom prst="wedgeRectCallout">
            <a:avLst>
              <a:gd name="adj1" fmla="val -150685"/>
              <a:gd name="adj2" fmla="val 7157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Routine</a:t>
            </a:r>
            <a:endParaRPr lang="de-CH" sz="18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Kinds of features: commands and queries</a:t>
            </a:r>
            <a:endParaRPr lang="de-CH">
              <a:latin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Commands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Modify the state of objects</a:t>
            </a:r>
            <a:endParaRPr lang="en-US" sz="2000" dirty="0">
              <a:solidFill>
                <a:schemeClr val="tx1"/>
              </a:solidFill>
            </a:endParaRP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Do not have a return value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May or may not have arguments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Examples: register a student to a course, assign an id to a student, record the grade a student got in an exam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… other examples?</a:t>
            </a:r>
          </a:p>
          <a:p>
            <a:pPr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Queries </a:t>
            </a:r>
            <a:endParaRPr lang="en-US" dirty="0">
              <a:solidFill>
                <a:schemeClr val="tx1"/>
              </a:solidFill>
              <a:ea typeface="+mn-ea"/>
            </a:endParaRP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Do not modify the state of objects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Do have a return value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tx1"/>
                </a:solidFill>
              </a:rPr>
              <a:t>May or may not have arguments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Examples: what is the age of a student? What is the id of a student? Is a student registered for a particular course? 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… other examples?</a:t>
            </a:r>
          </a:p>
          <a:p>
            <a:pPr marL="1762125" lvl="2" indent="-457200" eaLnBrk="1" hangingPunct="1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Exercise: query or command?</a:t>
            </a:r>
            <a:endParaRPr lang="de-CH">
              <a:latin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What is the balance of a bank account?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Withdraw 400 CHF from a bank account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Who is the owner of a bank account?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Who are the clients of a bank whose total deposits are over 100,000 CHF?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Change the account type of a client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How much money can a client withdraw at a time?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Set a minimum limit for the balance of accounts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Deposit 300 CHF into a bank account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 rot="888939">
            <a:off x="6678613" y="300038"/>
            <a:ext cx="24241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Command-query separation principle</a:t>
            </a:r>
            <a:endParaRPr lang="de-CH">
              <a:latin typeface="Arial Rounded MT Bold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en-GB">
              <a:solidFill>
                <a:schemeClr val="tx1"/>
              </a:solidFill>
              <a:latin typeface="Comic Sans MS" charset="0"/>
            </a:endParaRPr>
          </a:p>
          <a:p>
            <a:pPr marL="0" indent="0" eaLnBrk="1" hangingPunct="1"/>
            <a:endParaRPr lang="en-GB">
              <a:solidFill>
                <a:schemeClr val="tx1"/>
              </a:solidFill>
              <a:latin typeface="Comic Sans MS" charset="0"/>
            </a:endParaRPr>
          </a:p>
          <a:p>
            <a:pPr marL="0" indent="0" eaLnBrk="1" hangingPunct="1"/>
            <a:endParaRPr lang="en-GB">
              <a:solidFill>
                <a:schemeClr val="tx1"/>
              </a:solidFill>
              <a:latin typeface="Comic Sans MS" charset="0"/>
            </a:endParaRPr>
          </a:p>
          <a:p>
            <a:pPr marL="0" indent="0" eaLnBrk="1" hangingPunct="1"/>
            <a:endParaRPr lang="en-GB">
              <a:solidFill>
                <a:schemeClr val="tx1"/>
              </a:solidFill>
              <a:latin typeface="Comic Sans MS" charset="0"/>
            </a:endParaRPr>
          </a:p>
          <a:p>
            <a:pPr marL="0" indent="0" eaLnBrk="1" hangingPunct="1"/>
            <a:endParaRPr lang="en-GB">
              <a:solidFill>
                <a:schemeClr val="tx1"/>
              </a:solidFill>
              <a:latin typeface="Comic Sans MS" charset="0"/>
            </a:endParaRPr>
          </a:p>
          <a:p>
            <a:pPr marL="0" indent="0" algn="ctr" eaLnBrk="1" hangingPunct="1"/>
            <a:r>
              <a:rPr lang="en-GB" sz="2800">
                <a:solidFill>
                  <a:schemeClr val="tx1"/>
                </a:solidFill>
                <a:latin typeface="Comic Sans MS" charset="0"/>
              </a:rPr>
              <a:t>“</a:t>
            </a:r>
            <a:r>
              <a:rPr lang="en-GB" altLang="ja-JP" sz="2800" b="1">
                <a:solidFill>
                  <a:srgbClr val="990000"/>
                </a:solidFill>
                <a:latin typeface="Comic Sans MS" charset="0"/>
              </a:rPr>
              <a:t>Asking</a:t>
            </a:r>
            <a:r>
              <a:rPr lang="en-GB" altLang="ja-JP" sz="2800">
                <a:latin typeface="Comic Sans MS" charset="0"/>
              </a:rPr>
              <a:t> </a:t>
            </a:r>
            <a:r>
              <a:rPr lang="en-GB" altLang="ja-JP" sz="2800">
                <a:solidFill>
                  <a:schemeClr val="tx1"/>
                </a:solidFill>
                <a:latin typeface="Comic Sans MS" charset="0"/>
              </a:rPr>
              <a:t>a question </a:t>
            </a:r>
            <a:r>
              <a:rPr lang="en-GB" altLang="ja-JP" sz="2800" b="1">
                <a:solidFill>
                  <a:srgbClr val="990000"/>
                </a:solidFill>
                <a:latin typeface="Comic Sans MS" charset="0"/>
              </a:rPr>
              <a:t>shouldn</a:t>
            </a:r>
            <a:r>
              <a:rPr lang="en-GB" sz="2800" b="1">
                <a:solidFill>
                  <a:srgbClr val="990000"/>
                </a:solidFill>
                <a:latin typeface="Comic Sans MS" charset="0"/>
              </a:rPr>
              <a:t>’</a:t>
            </a:r>
            <a:r>
              <a:rPr lang="en-GB" altLang="ja-JP" sz="2800" b="1">
                <a:solidFill>
                  <a:srgbClr val="990000"/>
                </a:solidFill>
                <a:latin typeface="Comic Sans MS" charset="0"/>
              </a:rPr>
              <a:t>t change</a:t>
            </a:r>
            <a:r>
              <a:rPr lang="en-GB" altLang="ja-JP" sz="2800">
                <a:latin typeface="Comic Sans MS" charset="0"/>
              </a:rPr>
              <a:t> </a:t>
            </a:r>
            <a:r>
              <a:rPr lang="en-GB" altLang="ja-JP" sz="2800">
                <a:solidFill>
                  <a:schemeClr val="tx1"/>
                </a:solidFill>
                <a:latin typeface="Comic Sans MS" charset="0"/>
              </a:rPr>
              <a:t>the answer</a:t>
            </a:r>
            <a:r>
              <a:rPr lang="en-GB" sz="2800">
                <a:solidFill>
                  <a:schemeClr val="tx1"/>
                </a:solidFill>
                <a:latin typeface="Comic Sans MS" charset="0"/>
              </a:rPr>
              <a:t>”</a:t>
            </a:r>
            <a:endParaRPr lang="en-GB" altLang="ja-JP" sz="2800">
              <a:solidFill>
                <a:schemeClr val="tx1"/>
              </a:solidFill>
              <a:latin typeface="Comic Sans MS" charset="0"/>
            </a:endParaRPr>
          </a:p>
          <a:p>
            <a:pPr marL="0" indent="0" eaLnBrk="1" hangingPunct="1"/>
            <a:endParaRPr lang="de-CH">
              <a:latin typeface="Comic Sans MS" charset="0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2468880" y="3771900"/>
            <a:ext cx="1615440" cy="449580"/>
          </a:xfrm>
          <a:prstGeom prst="wedgeRectCallout">
            <a:avLst>
              <a:gd name="adj1" fmla="val -22248"/>
              <a:gd name="adj2" fmla="val -93432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i.e. a query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Query or command?</a:t>
            </a:r>
            <a:endParaRPr lang="de-CH">
              <a:latin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7888"/>
            <a:ext cx="4649787" cy="5645150"/>
          </a:xfrm>
        </p:spPr>
        <p:txBody>
          <a:bodyPr/>
          <a:lstStyle/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1800" b="1" dirty="0" smtClean="0">
                <a:solidFill>
                  <a:srgbClr val="003399"/>
                </a:solidFill>
                <a:ea typeface="+mn-ea"/>
              </a:rPr>
              <a:t>class </a:t>
            </a:r>
            <a:r>
              <a:rPr lang="en-GB" sz="1800" i="1" dirty="0" smtClean="0">
                <a:solidFill>
                  <a:srgbClr val="0000FF"/>
                </a:solidFill>
                <a:ea typeface="+mn-ea"/>
              </a:rPr>
              <a:t>DEMO 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endParaRPr lang="en-GB" sz="1800" i="1" dirty="0" smtClean="0">
              <a:solidFill>
                <a:srgbClr val="0000FF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GB" sz="1800" b="1" dirty="0" smtClean="0">
                <a:solidFill>
                  <a:srgbClr val="003399"/>
                </a:solidFill>
                <a:ea typeface="+mn-ea"/>
              </a:rPr>
              <a:t>feature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800" i="1" dirty="0" err="1" smtClean="0">
                <a:ea typeface="+mn-ea"/>
              </a:rPr>
              <a:t>procedure_name</a:t>
            </a:r>
            <a:r>
              <a:rPr lang="en-US" sz="1800" b="1" i="1" dirty="0" smtClean="0">
                <a:ea typeface="+mn-ea"/>
              </a:rPr>
              <a:t> </a:t>
            </a:r>
            <a:r>
              <a:rPr lang="en-US" sz="1800" i="1" dirty="0" smtClean="0">
                <a:ea typeface="+mn-ea"/>
              </a:rPr>
              <a:t>(a1: T1; a2, a3: T2)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800" dirty="0" smtClean="0">
                <a:solidFill>
                  <a:srgbClr val="990000"/>
                </a:solidFill>
                <a:ea typeface="+mn-ea"/>
              </a:rPr>
              <a:t>-- Comment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do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</a:t>
            </a:r>
            <a:r>
              <a:rPr lang="en-US" sz="1800" dirty="0" smtClean="0">
                <a:solidFill>
                  <a:srgbClr val="003399"/>
                </a:solidFill>
                <a:ea typeface="+mn-ea"/>
              </a:rPr>
              <a:t>		…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end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800" i="1" dirty="0" err="1" smtClean="0">
                <a:ea typeface="+mn-ea"/>
              </a:rPr>
              <a:t>function_name</a:t>
            </a:r>
            <a:r>
              <a:rPr lang="en-US" sz="1800" b="1" i="1" dirty="0" smtClean="0">
                <a:ea typeface="+mn-ea"/>
              </a:rPr>
              <a:t> </a:t>
            </a:r>
            <a:r>
              <a:rPr lang="en-US" sz="1800" i="1" dirty="0" smtClean="0">
                <a:ea typeface="+mn-ea"/>
              </a:rPr>
              <a:t>(a1: T1; a2, a3: T2): T3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800" dirty="0" smtClean="0">
                <a:solidFill>
                  <a:srgbClr val="990000"/>
                </a:solidFill>
                <a:ea typeface="+mn-ea"/>
              </a:rPr>
              <a:t>-- Comment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do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</a:t>
            </a:r>
            <a:r>
              <a:rPr lang="en-US" sz="1800" dirty="0" smtClean="0">
                <a:solidFill>
                  <a:srgbClr val="003399"/>
                </a:solidFill>
                <a:ea typeface="+mn-ea"/>
              </a:rPr>
              <a:t>		</a:t>
            </a:r>
            <a:r>
              <a:rPr lang="en-US" sz="1800" b="1" dirty="0" smtClean="0">
                <a:solidFill>
                  <a:srgbClr val="000099"/>
                </a:solidFill>
                <a:ea typeface="+mn-ea"/>
              </a:rPr>
              <a:t>Result</a:t>
            </a:r>
            <a:r>
              <a:rPr lang="en-US" sz="1800" dirty="0" smtClean="0">
                <a:solidFill>
                  <a:srgbClr val="003399"/>
                </a:solidFill>
                <a:ea typeface="+mn-ea"/>
              </a:rPr>
              <a:t> := …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		end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endParaRPr lang="en-US" sz="1800" b="1" dirty="0" smtClean="0">
              <a:solidFill>
                <a:srgbClr val="003399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dirty="0" smtClean="0">
                <a:solidFill>
                  <a:srgbClr val="003399"/>
                </a:solidFill>
                <a:ea typeface="+mn-ea"/>
              </a:rPr>
              <a:t>	</a:t>
            </a:r>
            <a:r>
              <a:rPr lang="en-US" sz="1800" i="1" dirty="0" err="1" smtClean="0">
                <a:ea typeface="+mn-ea"/>
              </a:rPr>
              <a:t>attribute_name</a:t>
            </a:r>
            <a:r>
              <a:rPr lang="en-US" sz="1800" i="1" dirty="0" smtClean="0">
                <a:ea typeface="+mn-ea"/>
              </a:rPr>
              <a:t>: T3</a:t>
            </a:r>
          </a:p>
          <a:p>
            <a:pPr marL="339725" indent="-339725" defTabSz="360000" eaLnBrk="1" hangingPunct="1">
              <a:spcBef>
                <a:spcPts val="0"/>
              </a:spcBef>
              <a:buClr>
                <a:srgbClr val="003399"/>
              </a:buClr>
              <a:buFont typeface="Wingdings" charset="2"/>
              <a:buNone/>
              <a:defRPr/>
            </a:pPr>
            <a:r>
              <a:rPr lang="en-US" sz="1800" b="1" i="1" dirty="0" smtClean="0">
                <a:solidFill>
                  <a:srgbClr val="003399"/>
                </a:solidFill>
                <a:ea typeface="+mn-ea"/>
              </a:rPr>
              <a:t>				</a:t>
            </a:r>
            <a:r>
              <a:rPr lang="en-US" sz="1800" dirty="0" smtClean="0">
                <a:solidFill>
                  <a:srgbClr val="990000"/>
                </a:solidFill>
                <a:ea typeface="+mn-ea"/>
              </a:rPr>
              <a:t>-- Comment</a:t>
            </a:r>
            <a:endParaRPr lang="en-GB" sz="1800" dirty="0" smtClean="0">
              <a:solidFill>
                <a:srgbClr val="990000"/>
              </a:solidFill>
              <a:ea typeface="+mn-ea"/>
            </a:endParaRPr>
          </a:p>
          <a:p>
            <a:pPr marL="339725" indent="-339725" defTabSz="360000" eaLnBrk="1" hangingPunct="1">
              <a:spcBef>
                <a:spcPts val="0"/>
              </a:spcBef>
              <a:buFont typeface="Wingdings" charset="2"/>
              <a:buNone/>
              <a:defRPr/>
            </a:pPr>
            <a:r>
              <a:rPr lang="en-GB" sz="1800" b="1" dirty="0" smtClean="0">
                <a:solidFill>
                  <a:srgbClr val="003399"/>
                </a:solidFill>
                <a:ea typeface="+mn-ea"/>
              </a:rPr>
              <a:t>end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249863" y="1676400"/>
            <a:ext cx="34147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no result</a:t>
            </a:r>
          </a:p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body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249863" y="3382963"/>
            <a:ext cx="34147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result</a:t>
            </a:r>
          </a:p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body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257800" y="4973638"/>
            <a:ext cx="34131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result</a:t>
            </a:r>
          </a:p>
          <a:p>
            <a:pPr marL="342900" indent="-34290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de-CH" sz="1800" kern="0" dirty="0">
                <a:latin typeface="+mn-lt"/>
                <a:ea typeface="+mn-ea"/>
                <a:cs typeface="+mn-cs"/>
              </a:rPr>
              <a:t>no body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281547" y="1390650"/>
            <a:ext cx="1306830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command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2281547" y="3086100"/>
            <a:ext cx="1030605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query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2281547" y="4743450"/>
            <a:ext cx="1030605" cy="304801"/>
          </a:xfrm>
          <a:prstGeom prst="wedgeRectCallout">
            <a:avLst>
              <a:gd name="adj1" fmla="val -70246"/>
              <a:gd name="adj2" fmla="val 4358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query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2928528" y="3961138"/>
            <a:ext cx="2100672" cy="559099"/>
          </a:xfrm>
          <a:prstGeom prst="wedgeRectCallout">
            <a:avLst>
              <a:gd name="adj1" fmla="val -96115"/>
              <a:gd name="adj2" fmla="val -2669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18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Predefined variable denoting the result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Feature</a:t>
            </a: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Feature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>
                <a:latin typeface="Arial Rounded MT Bold" charset="0"/>
              </a:rPr>
              <a:t>Features: the full story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403350" y="1639888"/>
            <a:ext cx="179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Command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471613" y="4891088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Query</a:t>
            </a: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Feature</a:t>
            </a: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</a:rPr>
              <a:t>Function</a:t>
            </a: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255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6600"/>
                </a:solidFill>
              </a:rPr>
              <a:t>No result</a:t>
            </a: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1069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</a:rPr>
              <a:t>Memory</a:t>
            </a: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</a:rPr>
              <a:t>Computation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14325" y="962025"/>
            <a:ext cx="18192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solidFill>
                  <a:srgbClr val="006600"/>
                </a:solidFill>
              </a:rPr>
              <a:t>Client view</a:t>
            </a:r>
            <a:br>
              <a:rPr lang="en-US" sz="2000" i="1">
                <a:solidFill>
                  <a:srgbClr val="006600"/>
                </a:solidFill>
              </a:rPr>
            </a:br>
            <a:r>
              <a:rPr lang="en-US" sz="2000" i="1">
                <a:solidFill>
                  <a:srgbClr val="006600"/>
                </a:solidFill>
              </a:rPr>
              <a:t>(specification)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600825" y="1000125"/>
            <a:ext cx="2130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solidFill>
                  <a:srgbClr val="0033CC"/>
                </a:solidFill>
              </a:rPr>
              <a:t>Internal view (implementation)</a:t>
            </a: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2638"/>
            <a:ext cx="730250" cy="132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276350" y="3962400"/>
            <a:ext cx="1684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6600"/>
                </a:solidFill>
              </a:rPr>
              <a:t>Returns result</a:t>
            </a: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</a:rPr>
              <a:t>Attribute</a:t>
            </a: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993300"/>
                </a:solidFill>
              </a:rPr>
              <a:t>Procedure</a:t>
            </a: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49575" y="1809750"/>
            <a:ext cx="974725" cy="444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777038" y="3733800"/>
            <a:ext cx="1069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</a:rPr>
              <a:t>Memory</a:t>
            </a: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33CC"/>
                </a:solidFill>
              </a:rPr>
              <a:t>Computation</a:t>
            </a: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350" y="2617788"/>
            <a:ext cx="146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Routine</a:t>
            </a: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5" y="3027363"/>
            <a:ext cx="1306513" cy="9953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Feature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13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13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13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13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1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13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1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1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2" grpId="0"/>
      <p:bldP spid="513053" grpId="0" build="allAtOnce"/>
      <p:bldP spid="513027" grpId="0"/>
      <p:bldP spid="513027" grpId="1"/>
      <p:bldP spid="513027" grpId="2"/>
      <p:bldP spid="513028" grpId="0"/>
      <p:bldP spid="513028" grpId="1"/>
      <p:bldP spid="513028" grpId="2"/>
      <p:bldP spid="513029" grpId="0"/>
      <p:bldP spid="513029" grpId="1"/>
      <p:bldP spid="513029" grpId="2"/>
      <p:bldP spid="513030" grpId="0" animBg="1"/>
      <p:bldP spid="513030" grpId="1" animBg="1"/>
      <p:bldP spid="513030" grpId="2" animBg="1"/>
      <p:bldP spid="513031" grpId="0"/>
      <p:bldP spid="513031" grpId="1"/>
      <p:bldP spid="513031" grpId="2"/>
      <p:bldP spid="513033" grpId="0"/>
      <p:bldP spid="513033" grpId="1"/>
      <p:bldP spid="513033" grpId="2"/>
      <p:bldP spid="513034" grpId="0"/>
      <p:bldP spid="513034" grpId="1"/>
      <p:bldP spid="513037" grpId="0" animBg="1"/>
      <p:bldP spid="513037" grpId="1" animBg="1"/>
      <p:bldP spid="513037" grpId="2" animBg="1"/>
      <p:bldP spid="513038" grpId="0" animBg="1"/>
      <p:bldP spid="513038" grpId="1" animBg="1"/>
      <p:bldP spid="513038" grpId="2" animBg="1"/>
      <p:bldP spid="513039" grpId="0"/>
      <p:bldP spid="513039" grpId="1"/>
      <p:bldP spid="513039" grpId="2"/>
      <p:bldP spid="513040" grpId="0" animBg="1"/>
      <p:bldP spid="513040" grpId="1" animBg="1"/>
      <p:bldP spid="513040" grpId="2" animBg="1"/>
      <p:bldP spid="513041" grpId="0" animBg="1"/>
      <p:bldP spid="513041" grpId="1" animBg="1"/>
      <p:bldP spid="513041" grpId="2" animBg="1"/>
      <p:bldP spid="513042" grpId="0" animBg="1"/>
      <p:bldP spid="513042" grpId="1" animBg="1"/>
      <p:bldP spid="513042" grpId="2" animBg="1"/>
      <p:bldP spid="513043" grpId="0" animBg="1"/>
      <p:bldP spid="513043" grpId="1" animBg="1"/>
      <p:bldP spid="513043" grpId="2" animBg="1"/>
      <p:bldP spid="513044" grpId="0" animBg="1"/>
      <p:bldP spid="513044" grpId="1" animBg="1"/>
      <p:bldP spid="513044" grpId="2" animBg="1"/>
      <p:bldP spid="513045" grpId="0"/>
      <p:bldP spid="513046" grpId="0"/>
      <p:bldP spid="513047" grpId="0" animBg="1"/>
      <p:bldP spid="513048" grpId="0" animBg="1"/>
      <p:bldP spid="513049" grpId="0"/>
      <p:bldP spid="513050" grpId="0" animBg="1"/>
      <p:bldP spid="513051" grpId="0" animBg="1"/>
      <p:bldP spid="513052" grpId="0"/>
      <p:bldP spid="513052" grpId="1"/>
      <p:bldP spid="51305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General form of feature call instructions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endParaRPr lang="de-CH" sz="1800">
              <a:solidFill>
                <a:schemeClr val="tx1"/>
              </a:solidFill>
              <a:latin typeface="Comic Sans MS" charset="0"/>
            </a:endParaRPr>
          </a:p>
          <a:p>
            <a:pPr marL="457200" indent="-457200" algn="ctr" eaLnBrk="1" hangingPunct="1"/>
            <a:r>
              <a:rPr lang="de-CH" sz="2000" i="1">
                <a:latin typeface="Comic Sans MS" charset="0"/>
              </a:rPr>
              <a:t>Object1.query1.command (object2.query2, object3)</a:t>
            </a:r>
          </a:p>
          <a:p>
            <a:pPr marL="457200" indent="-457200" eaLnBrk="1" hangingPunct="1">
              <a:buFont typeface="Wingdings" charset="0"/>
              <a:buChar char="Ø"/>
            </a:pPr>
            <a:endParaRPr lang="de-CH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36867" name="AutoShape 4"/>
          <p:cNvSpPr>
            <a:spLocks/>
          </p:cNvSpPr>
          <p:nvPr/>
        </p:nvSpPr>
        <p:spPr bwMode="auto">
          <a:xfrm rot="5400000">
            <a:off x="1946275" y="1322388"/>
            <a:ext cx="298450" cy="889000"/>
          </a:xfrm>
          <a:prstGeom prst="rightBrace">
            <a:avLst>
              <a:gd name="adj1" fmla="val 80908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de-CH"/>
          </a:p>
        </p:txBody>
      </p:sp>
      <p:sp>
        <p:nvSpPr>
          <p:cNvPr id="36868" name="AutoShape 6"/>
          <p:cNvSpPr>
            <a:spLocks/>
          </p:cNvSpPr>
          <p:nvPr/>
        </p:nvSpPr>
        <p:spPr bwMode="auto">
          <a:xfrm rot="5400000">
            <a:off x="5843588" y="328613"/>
            <a:ext cx="288925" cy="2847975"/>
          </a:xfrm>
          <a:prstGeom prst="rightBrace">
            <a:avLst>
              <a:gd name="adj1" fmla="val 116506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de-CH"/>
          </a:p>
        </p:txBody>
      </p:sp>
      <p:sp>
        <p:nvSpPr>
          <p:cNvPr id="8" name="Rectangle 7"/>
          <p:cNvSpPr/>
          <p:nvPr/>
        </p:nvSpPr>
        <p:spPr bwMode="auto">
          <a:xfrm>
            <a:off x="2618047" y="2100580"/>
            <a:ext cx="1180407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 err="1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targets</a:t>
            </a:r>
            <a:endParaRPr lang="de-CH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61660" y="1996440"/>
            <a:ext cx="1569720" cy="35814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arguments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7175" y="5181600"/>
            <a:ext cx="85947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Where are </a:t>
            </a:r>
            <a:r>
              <a:rPr lang="en-US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query1</a:t>
            </a:r>
            <a:r>
              <a:rPr lang="en-US" kern="0" dirty="0">
                <a:latin typeface="+mn-lt"/>
                <a:ea typeface="+mn-ea"/>
                <a:cs typeface="+mn-cs"/>
              </a:rPr>
              <a:t>, </a:t>
            </a:r>
            <a:r>
              <a:rPr lang="en-US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query2</a:t>
            </a:r>
            <a:r>
              <a:rPr lang="en-US" kern="0" dirty="0">
                <a:latin typeface="+mn-lt"/>
                <a:ea typeface="+mn-ea"/>
                <a:cs typeface="+mn-cs"/>
              </a:rPr>
              <a:t> defined?</a:t>
            </a:r>
          </a:p>
          <a:p>
            <a:pPr marL="514350" indent="-51435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Where is </a:t>
            </a:r>
            <a:r>
              <a:rPr lang="en-US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command</a:t>
            </a:r>
            <a:r>
              <a:rPr lang="en-US" kern="0" dirty="0">
                <a:latin typeface="+mn-lt"/>
                <a:ea typeface="+mn-ea"/>
                <a:cs typeface="+mn-cs"/>
              </a:rPr>
              <a:t> defined?</a:t>
            </a:r>
            <a:endParaRPr lang="de-CH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888939">
            <a:off x="6235700" y="4238625"/>
            <a:ext cx="2424113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7175" y="2720975"/>
            <a:ext cx="8594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rgbClr val="8B0000"/>
              </a:buClr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Targets and arguments can be query calls themselves.</a:t>
            </a:r>
            <a:endParaRPr lang="de-CH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878" name="AutoShape 4"/>
          <p:cNvSpPr>
            <a:spLocks/>
          </p:cNvSpPr>
          <p:nvPr/>
        </p:nvSpPr>
        <p:spPr bwMode="auto">
          <a:xfrm rot="5400000">
            <a:off x="2244726" y="1114425"/>
            <a:ext cx="279400" cy="1628775"/>
          </a:xfrm>
          <a:prstGeom prst="rightBrace">
            <a:avLst>
              <a:gd name="adj1" fmla="val 80966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de-CH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Qualified vs. unqualified feature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730250"/>
            <a:ext cx="8594725" cy="4894263"/>
          </a:xfrm>
        </p:spPr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de-CH" sz="2000">
                <a:solidFill>
                  <a:schemeClr val="tx1"/>
                </a:solidFill>
                <a:latin typeface="Comic Sans MS" charset="0"/>
              </a:rPr>
              <a:t>All features have to be called on some </a:t>
            </a:r>
            <a:r>
              <a:rPr lang="de-CH" sz="2000" b="1">
                <a:solidFill>
                  <a:schemeClr val="tx1"/>
                </a:solidFill>
                <a:latin typeface="Comic Sans MS" charset="0"/>
              </a:rPr>
              <a:t>target</a:t>
            </a:r>
            <a:r>
              <a:rPr lang="de-CH" sz="2000">
                <a:solidFill>
                  <a:schemeClr val="tx1"/>
                </a:solidFill>
                <a:latin typeface="Comic Sans MS" charset="0"/>
              </a:rPr>
              <a:t>.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de-CH" sz="2000">
                <a:solidFill>
                  <a:schemeClr val="tx1"/>
                </a:solidFill>
                <a:latin typeface="Comic Sans MS" charset="0"/>
              </a:rPr>
              <a:t>The </a:t>
            </a:r>
            <a:r>
              <a:rPr lang="de-CH" sz="2000" b="1">
                <a:solidFill>
                  <a:schemeClr val="tx1"/>
                </a:solidFill>
                <a:latin typeface="Comic Sans MS" charset="0"/>
              </a:rPr>
              <a:t>current object</a:t>
            </a:r>
            <a:r>
              <a:rPr lang="de-CH" sz="2000">
                <a:solidFill>
                  <a:schemeClr val="tx1"/>
                </a:solidFill>
                <a:latin typeface="Comic Sans MS" charset="0"/>
              </a:rPr>
              <a:t> of a feature is the object on which the feature is called. (what‘s the other name for this object?)</a:t>
            </a:r>
          </a:p>
          <a:p>
            <a:pPr marL="1011238" lvl="1" indent="-457200" eaLnBrk="1" hangingPunct="1"/>
            <a:r>
              <a:rPr lang="de-CH" sz="2000">
                <a:solidFill>
                  <a:schemeClr val="tx1"/>
                </a:solidFill>
                <a:latin typeface="Comic Sans MS" charset="0"/>
              </a:rPr>
              <a:t>A </a:t>
            </a:r>
            <a:r>
              <a:rPr lang="de-CH" sz="2000" b="1">
                <a:solidFill>
                  <a:schemeClr val="tx1"/>
                </a:solidFill>
                <a:latin typeface="Comic Sans MS" charset="0"/>
              </a:rPr>
              <a:t>qualified</a:t>
            </a:r>
            <a:r>
              <a:rPr lang="de-CH" sz="2000">
                <a:solidFill>
                  <a:schemeClr val="tx1"/>
                </a:solidFill>
                <a:latin typeface="Comic Sans MS" charset="0"/>
              </a:rPr>
              <a:t> feature call has an explicit target.</a:t>
            </a:r>
          </a:p>
          <a:p>
            <a:pPr marL="1011238" lvl="1" indent="-457200" eaLnBrk="1" hangingPunct="1"/>
            <a:r>
              <a:rPr lang="de-CH" sz="2000">
                <a:solidFill>
                  <a:schemeClr val="tx1"/>
                </a:solidFill>
                <a:latin typeface="Comic Sans MS" charset="0"/>
              </a:rPr>
              <a:t>An </a:t>
            </a:r>
            <a:r>
              <a:rPr lang="de-CH" sz="2000" b="1">
                <a:solidFill>
                  <a:schemeClr val="tx1"/>
                </a:solidFill>
                <a:latin typeface="Comic Sans MS" charset="0"/>
              </a:rPr>
              <a:t>unqualified</a:t>
            </a:r>
            <a:r>
              <a:rPr lang="de-CH" sz="2000">
                <a:solidFill>
                  <a:schemeClr val="tx1"/>
                </a:solidFill>
                <a:latin typeface="Comic Sans MS" charset="0"/>
              </a:rPr>
              <a:t> feature call is one whose target is the current object. The target is left out for convenience. </a:t>
            </a:r>
          </a:p>
          <a:p>
            <a:pPr marL="457200" indent="-457200" eaLnBrk="1" hangingPunct="1">
              <a:spcBef>
                <a:spcPct val="0"/>
              </a:spcBef>
            </a:pPr>
            <a:endParaRPr lang="de-CH" sz="2000">
              <a:solidFill>
                <a:schemeClr val="tx1"/>
              </a:solidFill>
              <a:latin typeface="Comic Sans MS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r>
              <a:rPr lang="de-CH" sz="2000">
                <a:solidFill>
                  <a:schemeClr val="tx1"/>
                </a:solidFill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assign_same_name (a_name: STRING; a_other_person: PERSON)</a:t>
            </a:r>
            <a:endParaRPr lang="en-US" sz="2000" i="1">
              <a:solidFill>
                <a:schemeClr val="tx1"/>
              </a:solidFill>
              <a:latin typeface="Comic Sans MS" charset="0"/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 b="1">
                <a:solidFill>
                  <a:srgbClr val="003399"/>
                </a:solidFill>
                <a:latin typeface="Comic Sans MS" charset="0"/>
              </a:rPr>
              <a:t>				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Set `</a:t>
            </a:r>
            <a:r>
              <a:rPr lang="en-US" sz="2000">
                <a:solidFill>
                  <a:srgbClr val="002060"/>
                </a:solidFill>
                <a:latin typeface="Comic Sans MS" charset="0"/>
              </a:rPr>
              <a:t>a_name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’ to current person and `</a:t>
            </a:r>
            <a:r>
              <a:rPr lang="en-US" sz="2000">
                <a:solidFill>
                  <a:srgbClr val="002060"/>
                </a:solidFill>
                <a:latin typeface="Comic Sans MS" charset="0"/>
              </a:rPr>
              <a:t>a_other_person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’.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 b="1">
                <a:solidFill>
                  <a:srgbClr val="003399"/>
                </a:solidFill>
                <a:latin typeface="Comic Sans MS" charset="0"/>
              </a:rPr>
              <a:t>			do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 b="1">
                <a:solidFill>
                  <a:srgbClr val="003399"/>
                </a:solidFill>
                <a:latin typeface="Comic Sans MS" charset="0"/>
              </a:rPr>
              <a:t>		</a:t>
            </a:r>
            <a:r>
              <a:rPr lang="en-US" sz="2000">
                <a:solidFill>
                  <a:srgbClr val="003399"/>
                </a:solidFill>
                <a:latin typeface="Comic Sans MS" charset="0"/>
              </a:rPr>
              <a:t>	</a:t>
            </a:r>
            <a:r>
              <a:rPr lang="en-US" sz="2000" b="1">
                <a:solidFill>
                  <a:srgbClr val="003399"/>
                </a:solidFill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a_other_person.set_name(a_name)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 i="1">
                <a:latin typeface="Comic Sans MS" charset="0"/>
              </a:rPr>
              <a:t>			</a:t>
            </a:r>
            <a:r>
              <a:rPr lang="en-US" sz="2000" b="1" i="1">
                <a:solidFill>
                  <a:srgbClr val="003399"/>
                </a:solidFill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set_name (a_name)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 b="1">
                <a:solidFill>
                  <a:srgbClr val="003399"/>
                </a:solidFill>
                <a:latin typeface="Comic Sans MS" charset="0"/>
              </a:rPr>
              <a:t>			end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endParaRPr lang="en-US" sz="2000" b="1">
              <a:solidFill>
                <a:srgbClr val="003399"/>
              </a:solidFill>
              <a:latin typeface="Comic Sans MS" charset="0"/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003399"/>
              </a:buClr>
            </a:pPr>
            <a:r>
              <a:rPr lang="en-US" sz="2000">
                <a:latin typeface="Comic Sans MS" charset="0"/>
              </a:rPr>
              <a:t>	 </a:t>
            </a:r>
            <a:r>
              <a:rPr lang="en-US" sz="2000" i="1">
                <a:latin typeface="Comic Sans MS" charset="0"/>
              </a:rPr>
              <a:t>person1.assign_same_name(“Hans”, person2)</a:t>
            </a:r>
            <a:endParaRPr lang="de-CH" sz="200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448928" y="3486214"/>
            <a:ext cx="4048527" cy="307969"/>
          </a:xfrm>
          <a:prstGeom prst="wedgeRectCallout">
            <a:avLst>
              <a:gd name="adj1" fmla="val -62320"/>
              <a:gd name="adj2" fmla="val 5474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20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Qualified call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163441" y="4107881"/>
            <a:ext cx="4045377" cy="836665"/>
          </a:xfrm>
          <a:prstGeom prst="wedgeRectCallout">
            <a:avLst>
              <a:gd name="adj1" fmla="val -77904"/>
              <a:gd name="adj2" fmla="val 3896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2000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Unqualified call, same as </a:t>
            </a:r>
            <a:r>
              <a:rPr lang="de-CH" sz="2000" i="1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Current.set_name (a_name)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811085" y="5576328"/>
            <a:ext cx="2568084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sz="2000" i="1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assign_same_name</a:t>
            </a:r>
            <a:endParaRPr lang="de-CH" sz="20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58478" y="5576328"/>
            <a:ext cx="1420771" cy="33528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set_name</a:t>
            </a:r>
            <a:endParaRPr lang="de-CH" sz="2000" i="1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4405313" y="5743575"/>
            <a:ext cx="1241425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52975" y="584835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call</a:t>
            </a: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32050" y="6056313"/>
            <a:ext cx="88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caller</a:t>
            </a: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26138" y="6010275"/>
            <a:ext cx="88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callee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EiffelStudio</a:t>
            </a:r>
            <a:endParaRPr lang="de-CH">
              <a:latin typeface="Arial Rounded MT Bold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163513" y="877888"/>
            <a:ext cx="8856662" cy="5645150"/>
          </a:xfrm>
        </p:spPr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de-CH">
                <a:solidFill>
                  <a:schemeClr val="tx1"/>
                </a:solidFill>
                <a:latin typeface="Comic Sans MS" charset="0"/>
              </a:rPr>
              <a:t>EiffelStudio is a software tool (IDE) to develop Eiffel programs.</a:t>
            </a:r>
          </a:p>
          <a:p>
            <a:pPr marL="457200" indent="-457200" eaLnBrk="1" hangingPunct="1">
              <a:buFont typeface="Wingdings" charset="0"/>
              <a:buChar char="Ø"/>
            </a:pPr>
            <a:endParaRPr lang="de-CH">
              <a:solidFill>
                <a:schemeClr val="tx1"/>
              </a:solidFill>
              <a:latin typeface="Comic Sans MS" charset="0"/>
            </a:endParaRPr>
          </a:p>
          <a:p>
            <a:pPr marL="457200" indent="-457200" eaLnBrk="1" hangingPunct="1">
              <a:buFont typeface="Wingdings" charset="0"/>
              <a:buChar char="Ø"/>
            </a:pPr>
            <a:r>
              <a:rPr lang="de-CH">
                <a:solidFill>
                  <a:schemeClr val="tx1"/>
                </a:solidFill>
                <a:latin typeface="Comic Sans MS" charset="0"/>
              </a:rPr>
              <a:t>Help &amp; Resources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Online guided tour: in EiffelStudio help menu</a:t>
            </a:r>
          </a:p>
          <a:p>
            <a:pPr marL="1354138" lvl="1" indent="-457200" eaLnBrk="1" hangingPunct="1"/>
            <a:r>
              <a:rPr lang="de-CH">
                <a:solidFill>
                  <a:schemeClr val="tx1"/>
                </a:solidFill>
                <a:latin typeface="Comic Sans MS" charset="0"/>
              </a:rPr>
              <a:t>http://eiffel.com/developers/presentations/</a:t>
            </a:r>
          </a:p>
          <a:p>
            <a:pPr marL="1354138" lvl="1" indent="-457200" eaLnBrk="1" hangingPunct="1"/>
            <a:r>
              <a:rPr lang="de-CH">
                <a:latin typeface="Comic Sans MS" charset="0"/>
                <a:hlinkClick r:id="rId2"/>
              </a:rPr>
              <a:t>http://www.eiffel.com/</a:t>
            </a:r>
            <a:endParaRPr lang="de-CH">
              <a:latin typeface="Comic Sans MS" charset="0"/>
            </a:endParaRPr>
          </a:p>
          <a:p>
            <a:pPr marL="1354138" lvl="1" indent="-457200" eaLnBrk="1" hangingPunct="1"/>
            <a:r>
              <a:rPr lang="de-CH">
                <a:latin typeface="Comic Sans MS" charset="0"/>
                <a:hlinkClick r:id="rId2"/>
              </a:rPr>
              <a:t>http://dev.eiffel.com/</a:t>
            </a:r>
          </a:p>
          <a:p>
            <a:pPr marL="1354138" lvl="1" indent="-457200" eaLnBrk="1" hangingPunct="1"/>
            <a:r>
              <a:rPr lang="de-CH">
                <a:latin typeface="Comic Sans MS" charset="0"/>
                <a:hlinkClick r:id="rId3"/>
              </a:rPr>
              <a:t>http://docs.eiffel.com/</a:t>
            </a:r>
            <a:endParaRPr lang="de-CH">
              <a:latin typeface="Comic Sans MS" charset="0"/>
            </a:endParaRPr>
          </a:p>
          <a:p>
            <a:pPr marL="1354138" lvl="1" indent="-457200" eaLnBrk="1" hangingPunct="1"/>
            <a:r>
              <a:rPr lang="de-CH">
                <a:latin typeface="Comic Sans MS" charset="0"/>
                <a:hlinkClick r:id="rId4"/>
              </a:rPr>
              <a:t>http://www.ecma-international.org/publications/files/ECMA-ST/ECMA-367.pdf</a:t>
            </a:r>
            <a:endParaRPr lang="de-CH">
              <a:latin typeface="Comic Sans MS" charset="0"/>
            </a:endParaRPr>
          </a:p>
          <a:p>
            <a:pPr marL="1354138" lvl="1" indent="-457200" eaLnBrk="1" hangingPunct="1"/>
            <a:endParaRPr lang="de-CH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3253740" y="1554480"/>
            <a:ext cx="5631180" cy="350520"/>
          </a:xfrm>
          <a:prstGeom prst="wedgeRectCallout">
            <a:avLst>
              <a:gd name="adj1" fmla="val -8383"/>
              <a:gd name="adj2" fmla="val -115761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Integrated Development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Components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editor 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context tool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clusters pane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features pane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compiler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project settings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...</a:t>
            </a:r>
          </a:p>
          <a:p>
            <a:pPr marL="514350" indent="-514350" eaLnBrk="1" hangingPunct="1">
              <a:buFont typeface="Wingdings" charset="0"/>
              <a:buChar char="Ø"/>
            </a:pPr>
            <a:endParaRPr lang="de-CH">
              <a:solidFill>
                <a:schemeClr val="tx1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Organizational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Assignments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One assignment per week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Will be put online </a:t>
            </a:r>
            <a:r>
              <a:rPr lang="en-US" dirty="0" smtClean="0"/>
              <a:t>Monday (around 18:00)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Should be handed in </a:t>
            </a:r>
            <a:r>
              <a:rPr lang="en-US" dirty="0" smtClean="0"/>
              <a:t>within nine days (Wednesday, before 23:59)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chemeClr val="tx1"/>
                </a:solidFill>
                <a:ea typeface="+mn-ea"/>
              </a:rPr>
              <a:t>Testat</a:t>
            </a: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You have to hand in </a:t>
            </a:r>
            <a:r>
              <a:rPr lang="en-US" dirty="0" smtClean="0"/>
              <a:t>n - 1 </a:t>
            </a:r>
            <a:r>
              <a:rPr lang="en-US" dirty="0" smtClean="0">
                <a:solidFill>
                  <a:schemeClr val="tx1"/>
                </a:solidFill>
              </a:rPr>
              <a:t>out of </a:t>
            </a:r>
            <a:r>
              <a:rPr lang="en-US" dirty="0" smtClean="0"/>
              <a:t>n</a:t>
            </a:r>
            <a:r>
              <a:rPr lang="en-US" dirty="0" smtClean="0">
                <a:solidFill>
                  <a:schemeClr val="tx1"/>
                </a:solidFill>
              </a:rPr>
              <a:t> assignments</a:t>
            </a:r>
          </a:p>
          <a:p>
            <a:pPr marL="1762125" lvl="2" indent="-457200"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Must include the last one</a:t>
            </a:r>
          </a:p>
          <a:p>
            <a:pPr marL="1762125" lvl="2" indent="-457200"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Show </a:t>
            </a:r>
            <a:r>
              <a:rPr lang="en-US" sz="2000" dirty="0" smtClean="0">
                <a:solidFill>
                  <a:srgbClr val="FF0000"/>
                </a:solidFill>
              </a:rPr>
              <a:t>serious</a:t>
            </a:r>
            <a:r>
              <a:rPr lang="en-US" sz="2000" dirty="0" smtClean="0">
                <a:solidFill>
                  <a:schemeClr val="tx1"/>
                </a:solidFill>
              </a:rPr>
              <a:t> effort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You have to hand in two mock exams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Military service or illness -&gt; contact assistant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Group mailing list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Is everybody subscribed (got an email)?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Syntax highlighting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Syntax completion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Auto-completion (</a:t>
            </a:r>
            <a:r>
              <a:rPr lang="en-GB" dirty="0" err="1" smtClean="0">
                <a:solidFill>
                  <a:schemeClr val="tx1"/>
                </a:solidFill>
                <a:ea typeface="+mn-ea"/>
              </a:rPr>
              <a:t>CTRL+Space</a:t>
            </a:r>
            <a:r>
              <a:rPr lang="en-GB" dirty="0" smtClean="0">
                <a:solidFill>
                  <a:schemeClr val="tx1"/>
                </a:solidFill>
                <a:ea typeface="+mn-ea"/>
              </a:rPr>
              <a:t>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Class name completion (</a:t>
            </a:r>
            <a:r>
              <a:rPr lang="en-GB" dirty="0" err="1" smtClean="0">
                <a:solidFill>
                  <a:schemeClr val="tx1"/>
                </a:solidFill>
                <a:ea typeface="+mn-ea"/>
              </a:rPr>
              <a:t>CTRL+SHIFT+Space</a:t>
            </a:r>
            <a:r>
              <a:rPr lang="en-GB" dirty="0" smtClean="0">
                <a:solidFill>
                  <a:schemeClr val="tx1"/>
                </a:solidFill>
                <a:ea typeface="+mn-ea"/>
              </a:rPr>
              <a:t>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Smart indenting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Block indenting or </a:t>
            </a:r>
            <a:r>
              <a:rPr lang="en-GB" dirty="0" err="1" smtClean="0">
                <a:solidFill>
                  <a:schemeClr val="tx1"/>
                </a:solidFill>
                <a:ea typeface="+mn-ea"/>
              </a:rPr>
              <a:t>unindenting</a:t>
            </a:r>
            <a:r>
              <a:rPr lang="en-GB" dirty="0" smtClean="0">
                <a:solidFill>
                  <a:schemeClr val="tx1"/>
                </a:solidFill>
                <a:ea typeface="+mn-ea"/>
              </a:rPr>
              <a:t> (TAB and SHIFT+TAB)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Block commenting or </a:t>
            </a:r>
            <a:r>
              <a:rPr lang="en-GB" dirty="0" err="1" smtClean="0">
                <a:solidFill>
                  <a:schemeClr val="tx1"/>
                </a:solidFill>
                <a:ea typeface="+mn-ea"/>
              </a:rPr>
              <a:t>uncommenting</a:t>
            </a:r>
            <a:r>
              <a:rPr lang="en-GB" dirty="0" smtClean="0">
                <a:solidFill>
                  <a:schemeClr val="tx1"/>
                </a:solidFill>
                <a:ea typeface="+mn-ea"/>
              </a:rPr>
              <a:t> (CTRL+K and SHIFT+CTRL+K)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Infinite level of Undo/Redo (reset after a save)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Quick search features (first CTRL+F to enter words then F3 and SHIFT+F3)</a:t>
            </a: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+mn-ea"/>
              </a:rPr>
              <a:t>Pretty printing (CTRL</a:t>
            </a:r>
            <a:r>
              <a:rPr lang="en-GB" dirty="0">
                <a:solidFill>
                  <a:schemeClr val="tx1"/>
                </a:solidFill>
                <a:ea typeface="+mn-ea"/>
              </a:rPr>
              <a:t>+SHIFT</a:t>
            </a:r>
            <a:r>
              <a:rPr lang="en-GB" dirty="0" smtClean="0">
                <a:solidFill>
                  <a:schemeClr val="tx1"/>
                </a:solidFill>
                <a:ea typeface="+mn-ea"/>
              </a:rPr>
              <a:t>+P)</a:t>
            </a:r>
            <a:endParaRPr lang="en-GB" dirty="0">
              <a:solidFill>
                <a:schemeClr val="tx1"/>
              </a:solidFill>
              <a:ea typeface="+mn-ea"/>
            </a:endParaRPr>
          </a:p>
          <a:p>
            <a:pPr marL="514350" indent="-514350" eaLnBrk="1" hangingPunct="1"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Compiler highlights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49238" y="877888"/>
            <a:ext cx="7267575" cy="5645150"/>
          </a:xfrm>
        </p:spPr>
        <p:txBody>
          <a:bodyPr/>
          <a:lstStyle/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Melting: uses quick incremental recompilation to generate bytecode for the changed parts of the system. Used during development (corresponds to the button “Compile”).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Freezing: uses incremental recompilation to generate more efficient C code for the changed parts of the system. Initially the system is frozen (corresponds to “Freeze…”).</a:t>
            </a:r>
          </a:p>
          <a:p>
            <a:pPr marL="514350" indent="-51435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Finalizing: recompiles the entire system generating highly optimized code. Finalization performs extensive time and space optimizations (corresponds to “Finalize…”)</a:t>
            </a:r>
          </a:p>
          <a:p>
            <a:pPr marL="514350" indent="-514350" eaLnBrk="1" hangingPunct="1">
              <a:buFont typeface="Wingdings" charset="0"/>
              <a:buChar char="Ø"/>
            </a:pPr>
            <a:endParaRPr lang="de-CH">
              <a:solidFill>
                <a:schemeClr val="tx1"/>
              </a:solidFill>
              <a:latin typeface="Comic Sans MS" charset="0"/>
            </a:endParaRPr>
          </a:p>
        </p:txBody>
      </p:sp>
      <p:pic>
        <p:nvPicPr>
          <p:cNvPr id="43011" name="Picture 2" descr="C:\Users\Benjamin\AppData\Local\Microsoft\Windows\Temporary Internet Files\Content.IE5\598G7W0B\MCj043578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350963"/>
            <a:ext cx="1277938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2" descr="C:\Users\Benjamin\AppData\Local\Microsoft\Windows\Temporary Internet Files\Content.IE5\XAXWAHLO\MCDD00016_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3670300"/>
            <a:ext cx="14557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Debugger: setup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The system must be melted/frozen (finalized systems cannot be debugged).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Setting and unsetting breakpoints</a:t>
            </a:r>
          </a:p>
          <a:p>
            <a:pPr marL="1354138" lvl="1" indent="-457200" eaLnBrk="1" hangingPunct="1"/>
            <a:r>
              <a:rPr lang="en-US">
                <a:solidFill>
                  <a:schemeClr val="tx1"/>
                </a:solidFill>
                <a:latin typeface="Comic Sans MS" charset="0"/>
              </a:rPr>
              <a:t>An efficient way consists in dropping a feature in the context tool.</a:t>
            </a:r>
          </a:p>
          <a:p>
            <a:pPr marL="1354138" lvl="1" indent="-457200" eaLnBrk="1" hangingPunct="1"/>
            <a:r>
              <a:rPr lang="en-US">
                <a:solidFill>
                  <a:schemeClr val="tx1"/>
                </a:solidFill>
                <a:latin typeface="Comic Sans MS" charset="0"/>
              </a:rPr>
              <a:t>Alternatively, you can select the flat view</a:t>
            </a:r>
          </a:p>
          <a:p>
            <a:pPr marL="1354138" lvl="1" indent="-457200" eaLnBrk="1" hangingPunct="1"/>
            <a:r>
              <a:rPr lang="en-US">
                <a:solidFill>
                  <a:schemeClr val="tx1"/>
                </a:solidFill>
                <a:latin typeface="Comic Sans MS" charset="0"/>
              </a:rPr>
              <a:t>Then click on one of the little circles in the left margin to enable/disable single breakpoints.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>
                <a:solidFill>
                  <a:schemeClr val="tx1"/>
                </a:solidFill>
                <a:latin typeface="Comic Sans MS" charset="0"/>
              </a:rPr>
              <a:t>Use the toolbar debug buttons to enable or disable all breakpoints globally.</a:t>
            </a:r>
          </a:p>
          <a:p>
            <a:pPr marL="457200" indent="-457200" eaLnBrk="1" hangingPunct="1">
              <a:buFont typeface="Wingdings" charset="0"/>
              <a:buChar char="Ø"/>
            </a:pPr>
            <a:endParaRPr lang="de-CH">
              <a:solidFill>
                <a:schemeClr val="tx1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Debugger: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Run the program by clicking on the Run button.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Pause by clicking on the Pause button or wait for a triggered breakpoint.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Analyze the program: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Use the call stack pane to browse through the call stack.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Use the object tool to inspect the current object, the locals and arguments.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Run the program or step over (or into) the next statement, or out of the current one.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Stop the running program by clicking on the Stop button.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Found a bug in EiffelStudio?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If EiffelStudio happens to crash: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10112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You should submit an official bug by pressing the button appearing together with the crash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10112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Login: </a:t>
            </a:r>
            <a:r>
              <a:rPr lang="en-US" dirty="0" smtClean="0">
                <a:solidFill>
                  <a:srgbClr val="3366FF"/>
                </a:solidFill>
                <a:ea typeface="+mn-ea"/>
              </a:rPr>
              <a:t>ethinfo</a:t>
            </a:r>
            <a:r>
              <a:rPr lang="en-US" dirty="0">
                <a:solidFill>
                  <a:srgbClr val="3366FF"/>
                </a:solidFill>
                <a:ea typeface="+mn-ea"/>
              </a:rPr>
              <a:t>1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, Password: </a:t>
            </a:r>
            <a:r>
              <a:rPr lang="en-US" dirty="0">
                <a:solidFill>
                  <a:srgbClr val="3366FF"/>
                </a:solidFill>
                <a:ea typeface="+mn-ea"/>
              </a:rPr>
              <a:t>ethinfo1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How to submit a bug 1: submit bug</a:t>
            </a:r>
          </a:p>
        </p:txBody>
      </p:sp>
      <p:pic>
        <p:nvPicPr>
          <p:cNvPr id="50178" name="Content Placeholder 3" descr="1_Error_Dia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 r="1138"/>
          <a:stretch>
            <a:fillRect/>
          </a:stretch>
        </p:blipFill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50179" name="Content Placeholder 1"/>
          <p:cNvSpPr>
            <a:spLocks noGrp="1"/>
          </p:cNvSpPr>
          <p:nvPr>
            <p:ph idx="1"/>
          </p:nvPr>
        </p:nvSpPr>
        <p:spPr>
          <a:xfrm>
            <a:off x="5656263" y="4849813"/>
            <a:ext cx="1208087" cy="587375"/>
          </a:xfrm>
          <a:prstGeom prst="ellipse">
            <a:avLst/>
          </a:prstGeom>
          <a:ln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How to submit a bug 2: login</a:t>
            </a:r>
          </a:p>
        </p:txBody>
      </p:sp>
      <p:pic>
        <p:nvPicPr>
          <p:cNvPr id="52226" name="Content Placeholder 2" descr="2_Login_Dia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" r="2098"/>
          <a:stretch>
            <a:fillRect/>
          </a:stretch>
        </p:blipFill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52227" name="Content Placeholder 1"/>
          <p:cNvSpPr>
            <a:spLocks noGrp="1"/>
          </p:cNvSpPr>
          <p:nvPr>
            <p:ph idx="1"/>
          </p:nvPr>
        </p:nvSpPr>
        <p:spPr>
          <a:xfrm>
            <a:off x="5699125" y="2446338"/>
            <a:ext cx="1206500" cy="587375"/>
          </a:xfrm>
          <a:prstGeom prst="ellipse">
            <a:avLst/>
          </a:prstGeom>
          <a:ln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How to submit a bug 3: submit</a:t>
            </a:r>
          </a:p>
        </p:txBody>
      </p:sp>
      <p:pic>
        <p:nvPicPr>
          <p:cNvPr id="54274" name="Content Placeholder 2" descr="3_Submit_Dial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" b="313"/>
          <a:stretch>
            <a:fillRect/>
          </a:stretch>
        </p:blipFill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54275" name="Content Placeholder 1"/>
          <p:cNvSpPr>
            <a:spLocks noGrp="1"/>
          </p:cNvSpPr>
          <p:nvPr>
            <p:ph idx="1"/>
          </p:nvPr>
        </p:nvSpPr>
        <p:spPr>
          <a:xfrm>
            <a:off x="4838700" y="5373688"/>
            <a:ext cx="1206500" cy="588962"/>
          </a:xfrm>
          <a:prstGeom prst="ellipse">
            <a:avLst/>
          </a:prstGeom>
          <a:ln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Give you the intuition behind object-oriented (OO) programming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Teach you about formatting your code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Differentiate between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feature declaration and feature call</a:t>
            </a:r>
          </a:p>
          <a:p>
            <a:pPr marL="1354138" lvl="1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commands and queries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Understand feature call chains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Get to know the basics of EiffelStudio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623888"/>
            <a:ext cx="8936037" cy="59531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The main concept in Object-Oriented programming is the concept of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Class.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Classes are pieces of software code meant to model concepts, e.g. “student”, “course”, “university”.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Several classes make up a program in source code form.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Objects are particular occurrences (“instances”) of concepts (classes),  e.g. “student </a:t>
            </a:r>
            <a:r>
              <a:rPr lang="en-US" dirty="0" err="1" smtClean="0">
                <a:solidFill>
                  <a:schemeClr val="tx1"/>
                </a:solidFill>
                <a:ea typeface="+mn-ea"/>
              </a:rPr>
              <a:t>Reto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” or “student Lisa”.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 class </a:t>
            </a:r>
            <a:r>
              <a:rPr lang="en-US" i="1" dirty="0">
                <a:ea typeface="+mn-ea"/>
              </a:rPr>
              <a:t>STUDENT</a:t>
            </a:r>
            <a:r>
              <a:rPr lang="en-US" dirty="0">
                <a:solidFill>
                  <a:schemeClr val="tx1"/>
                </a:solidFill>
                <a:ea typeface="+mn-ea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may have zero or more instances.</a:t>
            </a:r>
          </a:p>
          <a:p>
            <a:pPr lvl="1" indent="0" eaLnBrk="1" hangingPunct="1"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CH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>
                <a:latin typeface="Arial Rounded MT Bold" charset="0"/>
              </a:rPr>
              <a:t>Classes and objects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8" y="623888"/>
            <a:ext cx="8936037" cy="59531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Classes are like templates (or molds) defining status and operations applicable to their instances.</a:t>
            </a:r>
          </a:p>
          <a:p>
            <a:pPr marL="457200" lvl="1" indent="-457200" eaLnBrk="1" hangingPunct="1">
              <a:buSzTx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lvl="1" indent="-457200" eaLnBrk="1" hangingPunct="1">
              <a:buSzTx/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A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sample class </a:t>
            </a:r>
            <a:r>
              <a:rPr lang="en-US" i="1" dirty="0"/>
              <a:t>STUDENT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can define:</a:t>
            </a:r>
          </a:p>
          <a:p>
            <a:pPr marL="865187" lvl="2" indent="-457200" eaLnBrk="1" hangingPunct="1">
              <a:buClr>
                <a:srgbClr val="800000"/>
              </a:buClr>
              <a:buSzPct val="80000"/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A student’s status: id</a:t>
            </a:r>
            <a:r>
              <a:rPr lang="en-US" dirty="0">
                <a:solidFill>
                  <a:schemeClr val="tx1"/>
                </a:solidFill>
                <a:ea typeface="+mn-ea"/>
              </a:rPr>
              <a:t>, name and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birthday</a:t>
            </a:r>
          </a:p>
          <a:p>
            <a:pPr marL="865187" lvl="2" indent="-457200" eaLnBrk="1" hangingPunct="1">
              <a:buClr>
                <a:srgbClr val="800000"/>
              </a:buClr>
              <a:buSzPct val="80000"/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Operations applicable to all students: subscribe </a:t>
            </a:r>
            <a:r>
              <a:rPr lang="en-US" dirty="0">
                <a:solidFill>
                  <a:schemeClr val="tx1"/>
                </a:solidFill>
                <a:ea typeface="+mn-ea"/>
              </a:rPr>
              <a:t>to a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course, register </a:t>
            </a:r>
            <a:r>
              <a:rPr lang="en-US" dirty="0">
                <a:solidFill>
                  <a:schemeClr val="tx1"/>
                </a:solidFill>
                <a:ea typeface="+mn-ea"/>
              </a:rPr>
              <a:t>for an exam. </a:t>
            </a: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lvl="1" indent="-457200" eaLnBrk="1" hangingPunct="1">
              <a:buSzPct val="100000"/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Each instance (object) of class </a:t>
            </a:r>
            <a:r>
              <a:rPr lang="en-US" i="1" dirty="0"/>
              <a:t>STUDENT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dirty="0">
                <a:solidFill>
                  <a:schemeClr val="tx1"/>
                </a:solidFill>
                <a:ea typeface="+mn-ea"/>
              </a:rPr>
              <a:t>will store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a student’s </a:t>
            </a:r>
            <a:r>
              <a:rPr lang="en-US" dirty="0">
                <a:solidFill>
                  <a:schemeClr val="tx1"/>
                </a:solidFill>
                <a:ea typeface="+mn-ea"/>
              </a:rPr>
              <a:t>name, id and birthday and will be able to </a:t>
            </a:r>
            <a:r>
              <a:rPr lang="en-US" dirty="0" smtClean="0">
                <a:solidFill>
                  <a:schemeClr val="tx1"/>
                </a:solidFill>
                <a:ea typeface="+mn-ea"/>
              </a:rPr>
              <a:t>execute operations such as </a:t>
            </a:r>
            <a:r>
              <a:rPr lang="en-US" dirty="0" smtClean="0">
                <a:solidFill>
                  <a:schemeClr val="tx1"/>
                </a:solidFill>
              </a:rPr>
              <a:t>subscribe </a:t>
            </a:r>
            <a:r>
              <a:rPr lang="en-US" dirty="0">
                <a:solidFill>
                  <a:schemeClr val="tx1"/>
                </a:solidFill>
              </a:rPr>
              <a:t>to a </a:t>
            </a:r>
            <a:r>
              <a:rPr lang="en-US" dirty="0" smtClean="0">
                <a:solidFill>
                  <a:schemeClr val="tx1"/>
                </a:solidFill>
              </a:rPr>
              <a:t>course and </a:t>
            </a:r>
            <a:r>
              <a:rPr lang="en-US" dirty="0">
                <a:solidFill>
                  <a:schemeClr val="tx1"/>
                </a:solidFill>
              </a:rPr>
              <a:t>register for an exam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>Only </a:t>
            </a:r>
            <a:r>
              <a:rPr lang="en-US" dirty="0">
                <a:solidFill>
                  <a:schemeClr val="tx1"/>
                </a:solidFill>
                <a:ea typeface="+mn-ea"/>
              </a:rPr>
              <a:t>operations defined in a class can be applied to its instances.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Features</a:t>
            </a:r>
            <a:endParaRPr lang="de-CH">
              <a:latin typeface="Arial Rounded MT Bold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49238" y="1736725"/>
            <a:ext cx="8594725" cy="4786313"/>
          </a:xfrm>
        </p:spPr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en-US" b="1">
                <a:solidFill>
                  <a:schemeClr val="tx1"/>
                </a:solidFill>
                <a:latin typeface="Comic Sans MS" charset="0"/>
              </a:rPr>
              <a:t>Feature declaration </a:t>
            </a:r>
            <a:r>
              <a:rPr lang="en-US">
                <a:solidFill>
                  <a:schemeClr val="tx1"/>
                </a:solidFill>
                <a:latin typeface="Comic Sans MS" charset="0"/>
              </a:rPr>
              <a:t>vs. </a:t>
            </a:r>
            <a:r>
              <a:rPr lang="en-US" b="1">
                <a:solidFill>
                  <a:schemeClr val="tx1"/>
                </a:solidFill>
                <a:latin typeface="Comic Sans MS" charset="0"/>
              </a:rPr>
              <a:t>feature call</a:t>
            </a:r>
            <a:endParaRPr lang="de-CH" b="1">
              <a:solidFill>
                <a:schemeClr val="tx1"/>
              </a:solidFill>
              <a:latin typeface="Comic Sans MS" charset="0"/>
            </a:endParaRPr>
          </a:p>
          <a:p>
            <a:pPr marL="1354138" lvl="1" indent="-457200" eaLnBrk="1" hangingPunct="1"/>
            <a:r>
              <a:rPr lang="de-CH" sz="2000">
                <a:solidFill>
                  <a:schemeClr val="tx1"/>
                </a:solidFill>
                <a:latin typeface="Comic Sans MS" charset="0"/>
              </a:rPr>
              <a:t>You declare a feature when you write it into a class.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	</a:t>
            </a:r>
            <a:r>
              <a:rPr lang="en-US" sz="2000" i="1">
                <a:latin typeface="Comic Sans MS" charset="0"/>
              </a:rPr>
              <a:t>set_name (a_name: STRING)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			    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-- Set `</a:t>
            </a:r>
            <a:r>
              <a:rPr lang="en-US" sz="2000">
                <a:solidFill>
                  <a:srgbClr val="0070C0"/>
                </a:solidFill>
                <a:latin typeface="Comic Sans MS" charset="0"/>
              </a:rPr>
              <a:t>name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’ to `</a:t>
            </a:r>
            <a:r>
              <a:rPr lang="en-US" sz="2000">
                <a:solidFill>
                  <a:srgbClr val="0070C0"/>
                </a:solidFill>
                <a:latin typeface="Comic Sans MS" charset="0"/>
              </a:rPr>
              <a:t>a_name</a:t>
            </a:r>
            <a:r>
              <a:rPr lang="en-US" sz="2000">
                <a:solidFill>
                  <a:srgbClr val="990000"/>
                </a:solidFill>
                <a:latin typeface="Comic Sans MS" charset="0"/>
              </a:rPr>
              <a:t>’.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		   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do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			    </a:t>
            </a:r>
            <a:r>
              <a:rPr lang="en-US" sz="2000" i="1">
                <a:latin typeface="Comic Sans MS" charset="0"/>
              </a:rPr>
              <a:t>name := a_name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		    </a:t>
            </a:r>
            <a:r>
              <a:rPr lang="en-US" sz="2000" b="1">
                <a:solidFill>
                  <a:srgbClr val="000099"/>
                </a:solidFill>
                <a:latin typeface="Comic Sans MS" charset="0"/>
              </a:rPr>
              <a:t>end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i="1">
                <a:latin typeface="Comic Sans MS" charset="0"/>
              </a:rPr>
              <a:t>	name: STRING</a:t>
            </a:r>
            <a:endParaRPr lang="de-CH" sz="2000">
              <a:solidFill>
                <a:schemeClr val="tx1"/>
              </a:solidFill>
              <a:latin typeface="Comic Sans MS" charset="0"/>
            </a:endParaRPr>
          </a:p>
          <a:p>
            <a:pPr marL="1354138" lvl="1" indent="-457200" eaLnBrk="1" hangingPunct="1"/>
            <a:r>
              <a:rPr lang="de-CH" sz="2000">
                <a:solidFill>
                  <a:schemeClr val="tx1"/>
                </a:solidFill>
                <a:latin typeface="Comic Sans MS" charset="0"/>
              </a:rPr>
              <a:t>You call a feature when you apply it to an object. </a:t>
            </a:r>
            <a:br>
              <a:rPr lang="de-CH" sz="2000">
                <a:solidFill>
                  <a:schemeClr val="tx1"/>
                </a:solidFill>
                <a:latin typeface="Comic Sans MS" charset="0"/>
              </a:rPr>
            </a:br>
            <a:r>
              <a:rPr lang="de-CH" sz="2000">
                <a:solidFill>
                  <a:schemeClr val="tx1"/>
                </a:solidFill>
                <a:latin typeface="Comic Sans MS" charset="0"/>
              </a:rPr>
              <a:t>The object is called the </a:t>
            </a:r>
            <a:r>
              <a:rPr lang="de-CH" sz="2000" b="1">
                <a:solidFill>
                  <a:srgbClr val="FF0000"/>
                </a:solidFill>
                <a:latin typeface="Comic Sans MS" charset="0"/>
              </a:rPr>
              <a:t>target</a:t>
            </a:r>
            <a:r>
              <a:rPr lang="de-CH" sz="2000">
                <a:solidFill>
                  <a:srgbClr val="FF0000"/>
                </a:solidFill>
                <a:latin typeface="Comic Sans MS" charset="0"/>
              </a:rPr>
              <a:t> </a:t>
            </a:r>
            <a:r>
              <a:rPr lang="de-CH" sz="2000">
                <a:solidFill>
                  <a:schemeClr val="tx1"/>
                </a:solidFill>
                <a:latin typeface="Comic Sans MS" charset="0"/>
              </a:rPr>
              <a:t>of this feature call.</a:t>
            </a:r>
          </a:p>
          <a:p>
            <a:pPr marL="1762125" lvl="2" indent="-457200" eaLnBrk="1" hangingPunct="1">
              <a:spcBef>
                <a:spcPct val="0"/>
              </a:spcBef>
              <a:buFont typeface="Arial" charset="0"/>
              <a:buChar char="•"/>
            </a:pPr>
            <a:r>
              <a:rPr lang="de-CH" sz="2000" i="1">
                <a:solidFill>
                  <a:srgbClr val="FF0000"/>
                </a:solidFill>
                <a:latin typeface="Comic Sans MS" charset="0"/>
              </a:rPr>
              <a:t>a_person</a:t>
            </a:r>
            <a:r>
              <a:rPr lang="de-CH" sz="2000" i="1">
                <a:latin typeface="Comic Sans MS" charset="0"/>
              </a:rPr>
              <a:t>.set_name (“Peter”)  </a:t>
            </a:r>
          </a:p>
          <a:p>
            <a:pPr marL="1354138" lvl="1" indent="-457200" eaLnBrk="1" hangingPunct="1"/>
            <a:r>
              <a:rPr lang="de-CH" sz="2000">
                <a:solidFill>
                  <a:schemeClr val="tx1"/>
                </a:solidFill>
                <a:latin typeface="Comic Sans MS" charset="0"/>
              </a:rPr>
              <a:t>Arguments, if any, need to be provided in feature calls.</a:t>
            </a:r>
          </a:p>
          <a:p>
            <a:pPr marL="1762125" lvl="2" indent="-457200" eaLnBrk="1" hangingPunct="1">
              <a:buFont typeface="Arial" charset="0"/>
              <a:buChar char="•"/>
            </a:pPr>
            <a:r>
              <a:rPr lang="en-US" sz="2000" i="1">
                <a:latin typeface="Comic Sans MS" charset="0"/>
              </a:rPr>
              <a:t>computer.shut_down</a:t>
            </a:r>
          </a:p>
          <a:p>
            <a:pPr marL="1762125" lvl="2" indent="-457200" eaLnBrk="1" hangingPunct="1">
              <a:buFont typeface="Arial" charset="0"/>
              <a:buChar char="•"/>
            </a:pPr>
            <a:r>
              <a:rPr lang="en-US" sz="2000" i="1">
                <a:latin typeface="Comic Sans MS" charset="0"/>
              </a:rPr>
              <a:t>computer.shut_down_after (3)‏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0513" y="612775"/>
            <a:ext cx="83280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lvl="2" indent="-457200">
              <a:spcBef>
                <a:spcPts val="16328"/>
              </a:spcBef>
              <a:buClr>
                <a:srgbClr val="990000"/>
              </a:buClr>
              <a:buFont typeface="Wingdings" charset="2"/>
              <a:buChar char="Ø"/>
              <a:defRPr/>
            </a:pPr>
            <a:r>
              <a:rPr lang="de-DE" dirty="0">
                <a:latin typeface="Comic Sans MS" pitchFamily="66" charset="0"/>
                <a:ea typeface="+mn-ea"/>
                <a:cs typeface="+mn-cs"/>
              </a:rPr>
              <a:t>A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feature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is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an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operation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that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may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be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applied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to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all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the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objects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of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 a </a:t>
            </a:r>
            <a:r>
              <a:rPr lang="de-DE" dirty="0" err="1">
                <a:latin typeface="Comic Sans MS" pitchFamily="66" charset="0"/>
                <a:ea typeface="+mn-ea"/>
                <a:cs typeface="+mn-cs"/>
              </a:rPr>
              <a:t>class</a:t>
            </a:r>
            <a:r>
              <a:rPr lang="de-DE" dirty="0">
                <a:latin typeface="Comic Sans MS" pitchFamily="66" charset="0"/>
                <a:ea typeface="+mn-ea"/>
                <a:cs typeface="+mn-cs"/>
              </a:rPr>
              <a:t>.</a:t>
            </a:r>
            <a:endParaRPr lang="de-DE" dirty="0">
              <a:latin typeface="Comic Sans MS" pitchFamily="66" charset="0"/>
              <a:ea typeface="+mn-ea"/>
              <a:cs typeface="+mn-cs"/>
            </a:endParaRPr>
          </a:p>
          <a:p>
            <a:pPr lvl="2">
              <a:spcBef>
                <a:spcPts val="40"/>
              </a:spcBef>
              <a:buClr>
                <a:srgbClr val="990000"/>
              </a:buClr>
              <a:defRPr/>
            </a:pPr>
            <a:endParaRPr lang="de-DE" dirty="0">
              <a:latin typeface="Comic Sans MS" pitchFamily="66" charset="0"/>
              <a:ea typeface="+mn-ea"/>
              <a:cs typeface="+mn-cs"/>
            </a:endParaRPr>
          </a:p>
          <a:p>
            <a:pPr lvl="2">
              <a:spcBef>
                <a:spcPts val="40"/>
              </a:spcBef>
              <a:buClr>
                <a:srgbClr val="990000"/>
              </a:buClr>
              <a:defRPr/>
            </a:pPr>
            <a:endParaRPr lang="de-DE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GB">
                <a:latin typeface="Arial Rounded MT Bold" charset="0"/>
              </a:rPr>
              <a:t>Features: Exercise</a:t>
            </a:r>
            <a:endParaRPr lang="de-CH">
              <a:latin typeface="Arial Rounded MT Bold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0"/>
              <a:buChar char="Ø"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Class </a:t>
            </a:r>
            <a:r>
              <a:rPr lang="en-US" sz="2000" i="1">
                <a:latin typeface="Comic Sans MS" charset="0"/>
              </a:rPr>
              <a:t>BANK_ACCOUNT</a:t>
            </a:r>
            <a:r>
              <a:rPr lang="en-US" sz="2000">
                <a:solidFill>
                  <a:schemeClr val="tx1"/>
                </a:solidFill>
                <a:latin typeface="Comic Sans MS" charset="0"/>
              </a:rPr>
              <a:t> defines the following operations: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deposit (a_num: INTEGER)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withdraw (a_num: INTEGER)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close</a:t>
            </a:r>
          </a:p>
          <a:p>
            <a:pPr marL="457200" indent="-457200" eaLnBrk="1" hangingPunct="1">
              <a:buFont typeface="Wingdings" charset="0"/>
              <a:buChar char="Ø"/>
            </a:pPr>
            <a:r>
              <a:rPr lang="en-US" sz="2000">
                <a:solidFill>
                  <a:schemeClr val="tx1"/>
                </a:solidFill>
                <a:latin typeface="Comic Sans MS" charset="0"/>
              </a:rPr>
              <a:t>If </a:t>
            </a:r>
            <a:r>
              <a:rPr lang="en-US" sz="2000" i="1">
                <a:latin typeface="Comic Sans MS" charset="0"/>
              </a:rPr>
              <a:t>b: BANK_ACCOUNT</a:t>
            </a:r>
            <a:r>
              <a:rPr lang="en-US" sz="2000" i="1">
                <a:solidFill>
                  <a:schemeClr val="tx1"/>
                </a:solidFill>
                <a:latin typeface="Comic Sans MS" charset="0"/>
              </a:rPr>
              <a:t>  </a:t>
            </a:r>
            <a:r>
              <a:rPr lang="en-US" sz="2000">
                <a:solidFill>
                  <a:schemeClr val="tx1"/>
                </a:solidFill>
                <a:latin typeface="Comic Sans MS" charset="0"/>
              </a:rPr>
              <a:t>(</a:t>
            </a:r>
            <a:r>
              <a:rPr lang="en-US" sz="2000" i="1">
                <a:latin typeface="Comic Sans MS" charset="0"/>
              </a:rPr>
              <a:t>b</a:t>
            </a:r>
            <a:r>
              <a:rPr lang="en-US" sz="2000">
                <a:solidFill>
                  <a:schemeClr val="tx1"/>
                </a:solidFill>
                <a:latin typeface="Comic Sans MS" charset="0"/>
              </a:rPr>
              <a:t> is an instance of class </a:t>
            </a:r>
            <a:r>
              <a:rPr lang="en-US" sz="2000" i="1">
                <a:latin typeface="Comic Sans MS" charset="0"/>
              </a:rPr>
              <a:t>BANK_ACCOUNT</a:t>
            </a:r>
            <a:r>
              <a:rPr lang="en-US" sz="2000">
                <a:solidFill>
                  <a:schemeClr val="tx1"/>
                </a:solidFill>
                <a:latin typeface="Comic Sans MS" charset="0"/>
              </a:rPr>
              <a:t>) which of the following feature calls are possible?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b.deposit (10)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b.deposit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b.close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b.close (“Now”)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b.open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b.withdraw (100.50)</a:t>
            </a:r>
          </a:p>
          <a:p>
            <a:pPr marL="1354138" lvl="1" indent="-457200" eaLnBrk="1" hangingPunct="1"/>
            <a:r>
              <a:rPr lang="en-US" sz="2000" i="1">
                <a:latin typeface="Comic Sans MS" charset="0"/>
              </a:rPr>
              <a:t>b.withdraw (0)</a:t>
            </a:r>
          </a:p>
        </p:txBody>
      </p: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4289425" y="3443288"/>
            <a:ext cx="304800" cy="152400"/>
            <a:chOff x="1776" y="2544"/>
            <a:chExt cx="192" cy="96"/>
          </a:xfrm>
        </p:grpSpPr>
        <p:sp>
          <p:nvSpPr>
            <p:cNvPr id="23575" name="Line 6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7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4327525" y="3808413"/>
            <a:ext cx="228600" cy="152400"/>
            <a:chOff x="1488" y="2736"/>
            <a:chExt cx="144" cy="96"/>
          </a:xfrm>
        </p:grpSpPr>
        <p:sp>
          <p:nvSpPr>
            <p:cNvPr id="23573" name="Line 9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0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4289425" y="4137025"/>
            <a:ext cx="304800" cy="152400"/>
            <a:chOff x="1776" y="2544"/>
            <a:chExt cx="192" cy="96"/>
          </a:xfrm>
        </p:grpSpPr>
        <p:sp>
          <p:nvSpPr>
            <p:cNvPr id="23571" name="Line 12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13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14"/>
          <p:cNvGrpSpPr>
            <a:grpSpLocks/>
          </p:cNvGrpSpPr>
          <p:nvPr/>
        </p:nvGrpSpPr>
        <p:grpSpPr bwMode="auto">
          <a:xfrm>
            <a:off x="4327525" y="4535488"/>
            <a:ext cx="228600" cy="152400"/>
            <a:chOff x="1488" y="2736"/>
            <a:chExt cx="144" cy="96"/>
          </a:xfrm>
        </p:grpSpPr>
        <p:sp>
          <p:nvSpPr>
            <p:cNvPr id="23569" name="Line 15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6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17"/>
          <p:cNvGrpSpPr>
            <a:grpSpLocks/>
          </p:cNvGrpSpPr>
          <p:nvPr/>
        </p:nvGrpSpPr>
        <p:grpSpPr bwMode="auto">
          <a:xfrm>
            <a:off x="4327525" y="4897438"/>
            <a:ext cx="228600" cy="152400"/>
            <a:chOff x="1488" y="2736"/>
            <a:chExt cx="144" cy="96"/>
          </a:xfrm>
        </p:grpSpPr>
        <p:sp>
          <p:nvSpPr>
            <p:cNvPr id="23567" name="Line 18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9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20"/>
          <p:cNvGrpSpPr>
            <a:grpSpLocks/>
          </p:cNvGrpSpPr>
          <p:nvPr/>
        </p:nvGrpSpPr>
        <p:grpSpPr bwMode="auto">
          <a:xfrm>
            <a:off x="4327525" y="5273675"/>
            <a:ext cx="228600" cy="152400"/>
            <a:chOff x="1488" y="2736"/>
            <a:chExt cx="144" cy="96"/>
          </a:xfrm>
        </p:grpSpPr>
        <p:sp>
          <p:nvSpPr>
            <p:cNvPr id="23565" name="Line 21"/>
            <p:cNvSpPr>
              <a:spLocks noChangeShapeType="1"/>
            </p:cNvSpPr>
            <p:nvPr/>
          </p:nvSpPr>
          <p:spPr bwMode="auto">
            <a:xfrm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22"/>
            <p:cNvSpPr>
              <a:spLocks noChangeShapeType="1"/>
            </p:cNvSpPr>
            <p:nvPr/>
          </p:nvSpPr>
          <p:spPr bwMode="auto">
            <a:xfrm flipV="1">
              <a:off x="1488" y="2736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23"/>
          <p:cNvGrpSpPr>
            <a:grpSpLocks/>
          </p:cNvGrpSpPr>
          <p:nvPr/>
        </p:nvGrpSpPr>
        <p:grpSpPr bwMode="auto">
          <a:xfrm>
            <a:off x="4289425" y="5603875"/>
            <a:ext cx="304800" cy="152400"/>
            <a:chOff x="1776" y="2544"/>
            <a:chExt cx="192" cy="96"/>
          </a:xfrm>
        </p:grpSpPr>
        <p:sp>
          <p:nvSpPr>
            <p:cNvPr id="23563" name="Line 24"/>
            <p:cNvSpPr>
              <a:spLocks noChangeShapeType="1"/>
            </p:cNvSpPr>
            <p:nvPr/>
          </p:nvSpPr>
          <p:spPr bwMode="auto">
            <a:xfrm>
              <a:off x="1776" y="2592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25"/>
            <p:cNvSpPr>
              <a:spLocks noChangeShapeType="1"/>
            </p:cNvSpPr>
            <p:nvPr/>
          </p:nvSpPr>
          <p:spPr bwMode="auto">
            <a:xfrm flipV="1">
              <a:off x="1824" y="2544"/>
              <a:ext cx="14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2" name="Text Box 4"/>
          <p:cNvSpPr txBox="1">
            <a:spLocks noChangeArrowheads="1"/>
          </p:cNvSpPr>
          <p:nvPr/>
        </p:nvSpPr>
        <p:spPr bwMode="auto">
          <a:xfrm rot="888939">
            <a:off x="6575425" y="360363"/>
            <a:ext cx="2424113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360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9" name="Text Box 8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0100" y="1843109"/>
            <a:ext cx="3053578" cy="369332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  <a:ea typeface="+mn-ea"/>
                <a:cs typeface="+mn-cs"/>
              </a:rPr>
              <a:t>Feature declaration</a:t>
            </a: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2917026" y="2150296"/>
            <a:ext cx="2979893" cy="28922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n w="38100">
                <a:solidFill>
                  <a:schemeClr val="tx1"/>
                </a:solidFill>
              </a:ln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5060" y="954165"/>
            <a:ext cx="2305164" cy="369332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  <a:ea typeface="+mn-ea"/>
                <a:cs typeface="+mn-cs"/>
              </a:rPr>
              <a:t>Class name</a:t>
            </a:r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56022" y="2304509"/>
            <a:ext cx="1458514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  <a:ea typeface="+mn-ea"/>
                <a:cs typeface="+mn-cs"/>
              </a:rPr>
              <a:t>Comment</a:t>
            </a:r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031683" y="2577841"/>
            <a:ext cx="1374043" cy="173748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3578" y="2992257"/>
            <a:ext cx="1491257" cy="1477328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Comic Sans MS" pitchFamily="66" charset="0"/>
                <a:ea typeface="+mn-ea"/>
                <a:cs typeface="+mn-cs"/>
              </a:rPr>
              <a:t> body</a:t>
            </a:r>
          </a:p>
          <a:p>
            <a:pPr algn="ctr">
              <a:spcBef>
                <a:spcPct val="50000"/>
              </a:spcBef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4420" y="5289547"/>
            <a:ext cx="2123132" cy="369332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  <a:ea typeface="+mn-ea"/>
                <a:cs typeface="+mn-cs"/>
              </a:rPr>
              <a:t>Instructions</a:t>
            </a: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028427" y="3875713"/>
            <a:ext cx="385892" cy="1468073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978092" y="3456264"/>
            <a:ext cx="411059" cy="189591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830349" y="3976381"/>
            <a:ext cx="553196" cy="51797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11192" y="3514987"/>
            <a:ext cx="142613" cy="763398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1229" y="4330023"/>
            <a:ext cx="2458995" cy="369332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  <a:ea typeface="+mn-ea"/>
                <a:cs typeface="+mn-cs"/>
              </a:rPr>
              <a:t>Feature names</a:t>
            </a:r>
          </a:p>
        </p:txBody>
      </p:sp>
      <p:sp>
        <p:nvSpPr>
          <p:cNvPr id="24613" name="Rectangle 3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>
                <a:latin typeface="Arial Rounded MT Bold" charset="0"/>
              </a:rPr>
              <a:t>Class text</a:t>
            </a:r>
          </a:p>
        </p:txBody>
      </p:sp>
      <p:sp>
        <p:nvSpPr>
          <p:cNvPr id="317480" name="Rectangle 4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1350" y="692150"/>
            <a:ext cx="69215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class</a:t>
            </a:r>
            <a:r>
              <a:rPr lang="en-US" b="1" dirty="0">
                <a:solidFill>
                  <a:srgbClr val="0033CC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PREVIEW 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b="1" dirty="0"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>
              <a:spcBef>
                <a:spcPts val="0"/>
              </a:spcBef>
              <a:defRPr/>
            </a:pPr>
            <a:r>
              <a:rPr lang="en-US" i="1" dirty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	explore</a:t>
            </a:r>
            <a:r>
              <a:rPr lang="en-US" i="1" dirty="0">
                <a:latin typeface="Comic Sans MS" pitchFamily="66" charset="0"/>
                <a:ea typeface="+mn-ea"/>
                <a:cs typeface="+mn-cs"/>
              </a:rPr>
              <a:t> </a:t>
            </a:r>
            <a:endParaRPr lang="en-US" b="1" dirty="0">
              <a:solidFill>
                <a:srgbClr val="003399"/>
              </a:solidFill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solidFill>
                  <a:srgbClr val="CC0000"/>
                </a:solidFill>
                <a:latin typeface="Comic Sans MS" pitchFamily="66" charset="0"/>
                <a:ea typeface="+mn-ea"/>
                <a:cs typeface="+mn-cs"/>
              </a:rPr>
              <a:t>			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-- Explore Zurich.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		do</a:t>
            </a:r>
          </a:p>
          <a:p>
            <a:pPr indent="-925200">
              <a:spcBef>
                <a:spcPts val="0"/>
              </a:spcBef>
              <a:defRPr/>
            </a:pPr>
            <a:r>
              <a:rPr lang="en-US" b="1" i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	     		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central_view</a:t>
            </a:r>
            <a:r>
              <a:rPr lang="en-US" baseline="-20000" dirty="0" err="1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highlight</a:t>
            </a:r>
            <a:r>
              <a:rPr lang="en-US" dirty="0">
                <a:latin typeface="Comic Sans MS" pitchFamily="66" charset="0"/>
                <a:ea typeface="+mn-ea"/>
                <a:cs typeface="+mn-cs"/>
              </a:rPr>
              <a:t>	 			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zurich_map</a:t>
            </a:r>
            <a:r>
              <a:rPr lang="en-US" dirty="0"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baseline="-20000" dirty="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  <a:sym typeface="Symbol" pitchFamily="18" charset="2"/>
              </a:rPr>
              <a:t>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animate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		end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end</a:t>
            </a:r>
            <a:endParaRPr lang="en-US" b="1" dirty="0">
              <a:solidFill>
                <a:srgbClr val="00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3160889" y="1086555"/>
            <a:ext cx="3369306" cy="6938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Line 8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672259" y="3005383"/>
            <a:ext cx="613741" cy="14139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Line 8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59689" y="4303888"/>
            <a:ext cx="682756" cy="147601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>
                <a:latin typeface="Arial Rounded MT Bold" charset="0"/>
              </a:rPr>
              <a:t>Style rules</a:t>
            </a:r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333" y="644764"/>
            <a:ext cx="4568849" cy="5870768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Class names are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in upper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-case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Use tabs, not spaces, to highlight the </a:t>
            </a:r>
            <a:r>
              <a:rPr lang="en-US" sz="2000" b="1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structure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of the program: it is called </a:t>
            </a:r>
            <a:r>
              <a:rPr lang="en-US" sz="2000" b="1" dirty="0">
                <a:solidFill>
                  <a:srgbClr val="000000"/>
                </a:solidFill>
                <a:latin typeface="Comic Sans MS"/>
                <a:ea typeface="+mn-ea"/>
                <a:cs typeface="+mn-cs"/>
              </a:rPr>
              <a:t>indentation.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For feature names, use full words, not abbreviations.</a:t>
            </a: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Always choose identifiers that clearly identify the intended role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Use words from natural language (preferably English) for the names you define</a:t>
            </a: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Comic Sans MS" pitchFamily="66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000" dirty="0">
                <a:latin typeface="Comic Sans MS" pitchFamily="66" charset="0"/>
                <a:ea typeface="+mn-ea"/>
                <a:cs typeface="+mn-cs"/>
              </a:rPr>
              <a:t>For multi-word identifiers, use underscores</a:t>
            </a:r>
          </a:p>
          <a:p>
            <a:pPr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latin typeface="Comic Sans MS"/>
              <a:ea typeface="+mn-ea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latin typeface="Comic Sans MS"/>
              <a:ea typeface="+mn-ea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33CC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>
          <a:xfrm>
            <a:off x="4899025" y="896938"/>
            <a:ext cx="3960813" cy="39068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b="1" kern="0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b="1" kern="0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class</a:t>
            </a:r>
            <a:endParaRPr lang="en-US" sz="1800" b="1" kern="0" dirty="0">
              <a:solidFill>
                <a:srgbClr val="0033CC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en-US" sz="1800" i="1" kern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PREVIEW 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800" b="1" kern="0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lang="en-US" sz="1800" b="1" kern="0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800" b="1" kern="0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eature</a:t>
            </a:r>
            <a:endParaRPr lang="en-US" sz="1800" b="1" kern="0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lang="en-US" sz="1800" i="1" kern="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i="1" kern="0" dirty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800" i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explore</a:t>
            </a:r>
            <a:endParaRPr lang="en-US" sz="1800" b="1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defRPr/>
            </a:pPr>
            <a:r>
              <a:rPr lang="en-US" sz="1800" kern="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1800" b="1" kern="0" dirty="0">
                <a:solidFill>
                  <a:srgbClr val="0033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1800" kern="0" dirty="0">
                <a:solidFill>
                  <a:srgbClr val="990000"/>
                </a:solidFill>
                <a:latin typeface="Comic Sans MS" pitchFamily="66" charset="0"/>
                <a:ea typeface="+mn-ea"/>
                <a:cs typeface="+mn-cs"/>
              </a:rPr>
              <a:t>-- Explore Zurich. </a:t>
            </a:r>
            <a:endParaRPr lang="en-US" sz="1800" kern="0" dirty="0">
              <a:solidFill>
                <a:srgbClr val="990000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    do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central_view.highlight</a:t>
            </a:r>
            <a:endParaRPr lang="en-US" sz="1800" i="1" kern="0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1800" i="1" kern="0" dirty="0" err="1">
                <a:solidFill>
                  <a:srgbClr val="3333FF"/>
                </a:solidFill>
                <a:latin typeface="+mn-lt"/>
                <a:ea typeface="+mn-ea"/>
                <a:cs typeface="+mn-cs"/>
              </a:rPr>
              <a:t>zurich_map.animate</a:t>
            </a:r>
            <a:endParaRPr lang="en-US" sz="1800" i="1" kern="0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	end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end</a:t>
            </a:r>
          </a:p>
          <a:p>
            <a:pPr defTabSz="360000">
              <a:lnSpc>
                <a:spcPct val="80000"/>
              </a:lnSpc>
              <a:spcBef>
                <a:spcPts val="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sz="1600" kern="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H="1" flipV="1">
            <a:off x="5062538" y="3594100"/>
            <a:ext cx="922337" cy="90805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4958845" y="3418661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5314445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671633" y="3417074"/>
            <a:ext cx="287337" cy="138112"/>
          </a:xfrm>
          <a:prstGeom prst="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1016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H="1" flipV="1">
            <a:off x="5846763" y="3571875"/>
            <a:ext cx="225425" cy="90487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 flipH="1" flipV="1">
            <a:off x="5507038" y="3595688"/>
            <a:ext cx="541337" cy="91916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5583686" y="4492847"/>
            <a:ext cx="1456566" cy="576262"/>
          </a:xfrm>
          <a:prstGeom prst="wedgeEllipseCallout">
            <a:avLst>
              <a:gd name="adj1" fmla="val 43597"/>
              <a:gd name="adj2" fmla="val 25208"/>
            </a:avLst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990000"/>
                </a:solidFill>
                <a:latin typeface="+mn-lt"/>
                <a:ea typeface="+mn-ea"/>
                <a:cs typeface="+mn-cs"/>
              </a:rPr>
              <a:t>Tabs</a:t>
            </a:r>
          </a:p>
          <a:p>
            <a:pPr algn="ctr">
              <a:spcBef>
                <a:spcPct val="50000"/>
              </a:spcBef>
              <a:defRPr/>
            </a:pPr>
            <a:endParaRPr lang="en-US" sz="2000" u="sng" dirty="0">
              <a:solidFill>
                <a:srgbClr val="990000"/>
              </a:solidFill>
              <a:latin typeface="Verdana" pitchFamily="34" charset="0"/>
              <a:ea typeface="+mn-ea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2000" u="sng" dirty="0">
              <a:solidFill>
                <a:srgbClr val="990000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1519</Words>
  <Application>Microsoft Macintosh PowerPoint</Application>
  <PresentationFormat>On-screen Show (4:3)</PresentationFormat>
  <Paragraphs>319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Comic Sans MS</vt:lpstr>
      <vt:lpstr>ＭＳ Ｐゴシック</vt:lpstr>
      <vt:lpstr>Arial</vt:lpstr>
      <vt:lpstr>Arial Black</vt:lpstr>
      <vt:lpstr>Wingdings</vt:lpstr>
      <vt:lpstr>Calibri</vt:lpstr>
      <vt:lpstr>Verdana</vt:lpstr>
      <vt:lpstr>Arial Rounded MT Bold</vt:lpstr>
      <vt:lpstr>Symbol</vt:lpstr>
      <vt:lpstr>NORMAL</vt:lpstr>
      <vt:lpstr>MINIMAL</vt:lpstr>
      <vt:lpstr>TITLE</vt:lpstr>
      <vt:lpstr>Einführung in die Programmierung Introduction to Programming  Prof. Dr. Bertrand Meyer</vt:lpstr>
      <vt:lpstr>Organizational</vt:lpstr>
      <vt:lpstr>Today</vt:lpstr>
      <vt:lpstr>Classes and objects</vt:lpstr>
      <vt:lpstr>Classes and objects (continued)</vt:lpstr>
      <vt:lpstr>Features</vt:lpstr>
      <vt:lpstr>Features: Exercise</vt:lpstr>
      <vt:lpstr>Class text</vt:lpstr>
      <vt:lpstr>Style rules</vt:lpstr>
      <vt:lpstr>Another example</vt:lpstr>
      <vt:lpstr>Kinds of features: commands and queries</vt:lpstr>
      <vt:lpstr>Exercise: query or command?</vt:lpstr>
      <vt:lpstr>Command-query separation principle</vt:lpstr>
      <vt:lpstr>Query or command?</vt:lpstr>
      <vt:lpstr>Features: the full story</vt:lpstr>
      <vt:lpstr>General form of feature call instructions</vt:lpstr>
      <vt:lpstr>Qualified vs. unqualified feature calls</vt:lpstr>
      <vt:lpstr>EiffelStudio</vt:lpstr>
      <vt:lpstr>Components</vt:lpstr>
      <vt:lpstr>Editor</vt:lpstr>
      <vt:lpstr>Compiler highlights</vt:lpstr>
      <vt:lpstr>Debugger: setup</vt:lpstr>
      <vt:lpstr>Debugger: run</vt:lpstr>
      <vt:lpstr>Found a bug in EiffelStudio?</vt:lpstr>
      <vt:lpstr>How to submit a bug 1: submit bug</vt:lpstr>
      <vt:lpstr>How to submit a bug 2: login</vt:lpstr>
      <vt:lpstr>How to submit a bug 3: submit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2</dc:title>
  <dc:creator>Prof. Dr. Bertrand Meyer</dc:creator>
  <cp:lastModifiedBy>Marco Piccioni</cp:lastModifiedBy>
  <cp:revision>2255</cp:revision>
  <dcterms:created xsi:type="dcterms:W3CDTF">2011-09-23T17:15:27Z</dcterms:created>
  <dcterms:modified xsi:type="dcterms:W3CDTF">2012-09-21T11:53:50Z</dcterms:modified>
</cp:coreProperties>
</file>