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54" r:id="rId1"/>
    <p:sldMasterId id="2147483653" r:id="rId2"/>
    <p:sldMasterId id="2147483810" r:id="rId3"/>
  </p:sldMasterIdLst>
  <p:notesMasterIdLst>
    <p:notesMasterId r:id="rId31"/>
  </p:notesMasterIdLst>
  <p:handoutMasterIdLst>
    <p:handoutMasterId r:id="rId32"/>
  </p:handoutMasterIdLst>
  <p:sldIdLst>
    <p:sldId id="600" r:id="rId4"/>
    <p:sldId id="646" r:id="rId5"/>
    <p:sldId id="647" r:id="rId6"/>
    <p:sldId id="668" r:id="rId7"/>
    <p:sldId id="669" r:id="rId8"/>
    <p:sldId id="670" r:id="rId9"/>
    <p:sldId id="671" r:id="rId10"/>
    <p:sldId id="672" r:id="rId11"/>
    <p:sldId id="667" r:id="rId12"/>
    <p:sldId id="648" r:id="rId13"/>
    <p:sldId id="689" r:id="rId14"/>
    <p:sldId id="666" r:id="rId15"/>
    <p:sldId id="662" r:id="rId16"/>
    <p:sldId id="650" r:id="rId17"/>
    <p:sldId id="651" r:id="rId18"/>
    <p:sldId id="652" r:id="rId19"/>
    <p:sldId id="653" r:id="rId20"/>
    <p:sldId id="655" r:id="rId21"/>
    <p:sldId id="656" r:id="rId22"/>
    <p:sldId id="657" r:id="rId23"/>
    <p:sldId id="658" r:id="rId24"/>
    <p:sldId id="664" r:id="rId25"/>
    <p:sldId id="665" r:id="rId26"/>
    <p:sldId id="659" r:id="rId27"/>
    <p:sldId id="663" r:id="rId28"/>
    <p:sldId id="660" r:id="rId29"/>
    <p:sldId id="688" r:id="rId30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99"/>
    <a:srgbClr val="3333FF"/>
    <a:srgbClr val="99FF99"/>
    <a:srgbClr val="92D050"/>
    <a:srgbClr val="FFCC99"/>
    <a:srgbClr val="FFCC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1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3060D24-D494-954B-9CB1-1DCDFF32F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9BCBD69-444C-504B-BD61-A353A3530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31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/>
              <a:t>- Note that the type of an attribute is understood as the type of query.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9DFC11-BB37-4342-B0A6-9E7F8287A5CF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CH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8627C2-C655-2142-9491-238E67873641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800" dirty="0" smtClean="0">
              <a:ea typeface="+mn-ea"/>
              <a:cs typeface="+mn-cs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5121DB-52B8-7740-ACBE-C4096FA65CA3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Declare the local variables, explain that you need names for the objects to call features on them.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- Create the objects and explain that you need to create them. </a:t>
            </a:r>
            <a:r>
              <a:rPr lang="en-US" dirty="0"/>
              <a:t>The role cards are given to students during the creation. Students need to stand up when their objects are created.</a:t>
            </a:r>
            <a:endParaRPr lang="en-GB" dirty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Go through the commands.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At the end, don’t tell the students to sit down and let themselves to find out </a:t>
            </a:r>
            <a:r>
              <a:rPr lang="en-GB" dirty="0" smtClean="0"/>
              <a:t>what’s  </a:t>
            </a:r>
            <a:r>
              <a:rPr lang="en-GB" dirty="0"/>
              <a:t>wrong. Introduce the concept of memory management and (automatic) garbage collection.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CH" dirty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F72CC1-A0AA-C44C-B95D-55FD2691D989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After the exercise, the instructor should point out what has been seen. The list includes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objects 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classes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encapsulation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state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interfaces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inheritance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polymorphism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commands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feature calls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arguments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return values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chains of feature calls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(possible) infinite recursion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errors (see Curmudgeon) ????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creation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entities 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>
                <a:ea typeface="+mn-ea"/>
              </a:rPr>
              <a:t>references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Moreover, it emphasizes a fruitful metaphor for learning objects: Objects are something like people.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Ask students to identify at least one instance of each concept.</a:t>
            </a:r>
            <a:endParaRPr lang="de-CH" dirty="0">
              <a:ea typeface="+mn-ea"/>
              <a:cs typeface="+mn-cs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000AC0-A633-A14C-B0D5-B3411956FA6C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de-CH" dirty="0">
              <a:ea typeface="+mn-ea"/>
              <a:cs typeface="+mn-cs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DCB770-4B57-B040-8AEA-BD8B8E1E056C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The names are all lower-case on purpose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05860B-830B-F648-ADD5-47DEFA532570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What features are defined in class player_list?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F53243-B010-BF41-936C-946A410A6ABD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dirty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2F0508-F6CD-2747-89C9-C3F80A24134B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/>
              <a:t>- You can show the project settings.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2F0508-F6CD-2747-89C9-C3F80A24134B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If you want you can explain briefly what “compatible” means (in terms of inheritance)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67F993-E38F-C244-A496-B0F832C61FF1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The </a:t>
            </a:r>
            <a:r>
              <a:rPr lang="en-US" dirty="0"/>
              <a:t>companion slides with the role descriptions should be printed 4-up and separated into individual cards.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It may be helpful if the students wear name tags if you do this before you learn their names.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 the original, this is the first code they have seen, but in our case this is different.</a:t>
            </a:r>
            <a:endParaRPr lang="en-GB" dirty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CH" dirty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5E805C-EDA9-4841-BE5C-9D2BE23BC485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/>
              <a:t>Emphasize that there are different types of acrobats and all of them have a similar set of features.</a:t>
            </a:r>
          </a:p>
          <a:p>
            <a:pPr eaLnBrk="1" hangingPunct="1">
              <a:buFontTx/>
              <a:buChar char="-"/>
            </a:pPr>
            <a:endParaRPr lang="en-US"/>
          </a:p>
          <a:p>
            <a:pPr eaLnBrk="1" hangingPunct="1"/>
            <a:endParaRPr lang="de-CH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4C65A5-47B9-D842-ACB5-0502CF6EAA15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CH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B29088-912A-934F-A4A0-DC7B981ECB7A}" type="slidenum">
              <a:rPr lang="en-US" sz="130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62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3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7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30984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93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48364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91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37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26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995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79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20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1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947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4279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765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92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75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FBFCC9A-3221-5641-BBBF-6B2B359EA18D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3CAF000-9A5B-2848-962E-E6556638F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0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CD57A73-3703-7F47-9EFD-38317AD7BC25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1346009-6A96-A94B-83AA-9B552056B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01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2188C60-6C1B-F047-B50B-37029A869C7B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E1A2F94-DA09-C04B-ABA0-F72A22F49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37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BCCAD6E-6733-E241-9937-6F3F5AF4EF4D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9254B93-448D-784C-8876-6FDE50555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812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1685807-B3FC-E843-95BA-A14DE22D5E34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B9328E-BE4D-3947-9C33-809A023B4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09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C162A57-07E0-654E-A1A3-9C7389858E43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0F50514-F3CD-9445-978E-24B11321F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378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99C3EE1-6BEE-4C4F-96B4-15ADBF15CFF7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B7CE615-63DD-B845-903A-2E8536EA1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843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E2E5683-3B38-F649-A02A-C8EE6CC322AA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5383D2C-CB62-2B41-B0D0-8296BF706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475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12373F5-5FAA-7B4C-B5AC-2C9B39171400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A8C7C3F-8437-DD4D-BCBB-7CD362DCA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62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8506A7F-E8F0-904E-ADB7-A62F9C2994E9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A48D481-BAEA-EA4C-949A-6799414C4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91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C64FF4F-69A4-7344-ADB1-5A9478F6B3AD}" type="datetimeFigureOut">
              <a:rPr lang="en-US"/>
              <a:pPr>
                <a:defRPr/>
              </a:pPr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14BF560-1387-6745-AF30-1B81C12D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52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9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79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688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7888"/>
            <a:ext cx="859472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 flipV="1">
            <a:off x="249238" y="609600"/>
            <a:ext cx="7199312" cy="0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 userDrawn="1"/>
        </p:nvSpPr>
        <p:spPr bwMode="auto">
          <a:xfrm>
            <a:off x="8642350" y="6550025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04836A00-2FC9-A74B-A6F8-49B726AFAAB8}" type="slidenum">
              <a:rPr lang="en-US" sz="1400">
                <a:latin typeface="Arial" charset="0"/>
              </a:rPr>
              <a:pPr algn="r"/>
              <a:t>‹#›</a:t>
            </a:fld>
            <a:endParaRPr lang="en-US" sz="1400">
              <a:latin typeface="Arial" charset="0"/>
            </a:endParaRP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122238"/>
            <a:ext cx="28098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1pPr>
      <a:lvl2pPr marL="896938" indent="-360363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buChar char="Ø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2pPr>
      <a:lvl3pPr marL="130492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>
              <a:latin typeface="Arial" charset="0"/>
            </a:endParaRPr>
          </a:p>
        </p:txBody>
      </p:sp>
      <p:pic>
        <p:nvPicPr>
          <p:cNvPr id="2052" name="Picture 16" descr="se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1pPr>
      <a:lvl2pPr marL="896938" indent="-357188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buChar char="Ø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2pPr>
      <a:lvl3pPr marL="1304925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defRPr sz="2000">
          <a:solidFill>
            <a:srgbClr val="3333FF"/>
          </a:solidFill>
          <a:latin typeface="+mn-lt"/>
          <a:ea typeface="ＭＳ Ｐゴシック" charset="0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defRPr>
          <a:solidFill>
            <a:srgbClr val="3333FF"/>
          </a:solidFill>
          <a:latin typeface="+mn-lt"/>
          <a:ea typeface="ＭＳ Ｐゴシック" charset="0"/>
          <a:cs typeface="+mn-cs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defRPr>
          <a:solidFill>
            <a:srgbClr val="3333FF"/>
          </a:solidFill>
          <a:latin typeface="+mn-lt"/>
          <a:ea typeface="ＭＳ Ｐゴシック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19446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684588"/>
            <a:ext cx="82296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6" name="Picture 16" descr="se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84150"/>
            <a:ext cx="500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eth_zurich_pi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279400"/>
            <a:ext cx="720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15"/>
          <p:cNvSpPr txBox="1">
            <a:spLocks noChangeArrowheads="1"/>
          </p:cNvSpPr>
          <p:nvPr userDrawn="1"/>
        </p:nvSpPr>
        <p:spPr bwMode="auto">
          <a:xfrm>
            <a:off x="428625" y="557213"/>
            <a:ext cx="2462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b="1" i="1">
                <a:solidFill>
                  <a:srgbClr val="990000"/>
                </a:solidFill>
                <a:latin typeface="Verdana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1700213"/>
            <a:ext cx="7772400" cy="1790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2800" dirty="0" smtClean="0">
                <a:latin typeface="Comic Sans MS" pitchFamily="66" charset="0"/>
                <a:ea typeface="+mj-ea"/>
                <a:cs typeface="+mj-cs"/>
              </a:rPr>
              <a:t>Prof. Dr. Bertrand Meyer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238" y="4184650"/>
            <a:ext cx="7300912" cy="11636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3E609E"/>
              </a:solidFill>
              <a:latin typeface="Verdana" pitchFamily="34" charset="0"/>
              <a:ea typeface="+mn-ea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  <a:ea typeface="+mn-ea"/>
                <a:cs typeface="+mn-cs"/>
              </a:rPr>
              <a:t>Exercise Session 3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3E609E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Who are Adam and Eve?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de-CH">
                <a:solidFill>
                  <a:schemeClr val="tx1"/>
                </a:solidFill>
                <a:latin typeface="Comic Sans MS" charset="0"/>
              </a:rPr>
              <a:t>Who creates the first object? </a:t>
            </a: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The runtime creates a so-called </a:t>
            </a:r>
            <a:r>
              <a:rPr lang="de-CH" b="1">
                <a:solidFill>
                  <a:schemeClr val="tx1"/>
                </a:solidFill>
                <a:latin typeface="Comic Sans MS" charset="0"/>
              </a:rPr>
              <a:t>root object</a:t>
            </a:r>
            <a:r>
              <a:rPr lang="de-CH">
                <a:solidFill>
                  <a:schemeClr val="tx1"/>
                </a:solidFill>
                <a:latin typeface="Comic Sans MS" charset="0"/>
              </a:rPr>
              <a:t>.</a:t>
            </a:r>
          </a:p>
          <a:p>
            <a:pPr marL="1354138" lvl="1" indent="-457200" eaLnBrk="1" hangingPunct="1"/>
            <a:r>
              <a:rPr lang="en-US">
                <a:solidFill>
                  <a:schemeClr val="tx1"/>
                </a:solidFill>
                <a:latin typeface="Comic Sans MS" charset="0"/>
              </a:rPr>
              <a:t>The root object creates other objects, which in turn create other objects, etc.</a:t>
            </a:r>
            <a:endParaRPr lang="de-CH">
              <a:solidFill>
                <a:schemeClr val="tx1"/>
              </a:solidFill>
              <a:latin typeface="Comic Sans MS" charset="0"/>
            </a:endParaRP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You define the type of the root object in the project settings.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de-CH">
                <a:solidFill>
                  <a:schemeClr val="tx1"/>
                </a:solidFill>
                <a:latin typeface="Comic Sans MS" charset="0"/>
              </a:rPr>
              <a:t>How is the root object created?</a:t>
            </a: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The runtime calls a creation procedure of the root object.</a:t>
            </a: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You define this creation procedure in the project settings.</a:t>
            </a: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The application exits at the end of this creation procedure.</a:t>
            </a:r>
          </a:p>
          <a:p>
            <a:pPr marL="457200" indent="-457200" eaLnBrk="1" hangingPunct="1">
              <a:buFont typeface="Wingdings" charset="0"/>
              <a:buChar char="Ø"/>
            </a:pPr>
            <a:endParaRPr lang="de-CH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 dirty="0" err="1" smtClean="0">
                <a:latin typeface="Arial Rounded MT Bold" charset="0"/>
              </a:rPr>
              <a:t>Changing</a:t>
            </a:r>
            <a:r>
              <a:rPr lang="de-CH" dirty="0" smtClean="0">
                <a:latin typeface="Arial Rounded MT Bold" charset="0"/>
              </a:rPr>
              <a:t> </a:t>
            </a:r>
            <a:r>
              <a:rPr lang="de-CH" dirty="0" err="1" smtClean="0">
                <a:latin typeface="Arial Rounded MT Bold" charset="0"/>
              </a:rPr>
              <a:t>the</a:t>
            </a:r>
            <a:r>
              <a:rPr lang="de-CH" dirty="0" smtClean="0">
                <a:latin typeface="Arial Rounded MT Bold" charset="0"/>
              </a:rPr>
              <a:t> </a:t>
            </a:r>
            <a:r>
              <a:rPr lang="de-CH" dirty="0" err="1" smtClean="0">
                <a:latin typeface="Arial Rounded MT Bold" charset="0"/>
              </a:rPr>
              <a:t>root</a:t>
            </a:r>
            <a:r>
              <a:rPr lang="de-CH" dirty="0" smtClean="0">
                <a:latin typeface="Arial Rounded MT Bold" charset="0"/>
              </a:rPr>
              <a:t> </a:t>
            </a:r>
            <a:r>
              <a:rPr lang="de-CH" dirty="0" err="1" smtClean="0">
                <a:latin typeface="Arial Rounded MT Bold" charset="0"/>
              </a:rPr>
              <a:t>class</a:t>
            </a:r>
            <a:endParaRPr lang="de-CH" dirty="0">
              <a:latin typeface="Arial Rounded MT Bold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7587" b="75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610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Static view vs. dynamic view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charset="0"/>
              <a:buChar char="Ø"/>
            </a:pPr>
            <a:endParaRPr lang="en-US">
              <a:solidFill>
                <a:schemeClr val="tx1"/>
              </a:solidFill>
              <a:latin typeface="Comic Sans MS" charset="0"/>
            </a:endParaRP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Queries (attributes and functions) have a result type. When </a:t>
            </a:r>
            <a:r>
              <a:rPr lang="en-US" b="1">
                <a:solidFill>
                  <a:schemeClr val="tx1"/>
                </a:solidFill>
                <a:latin typeface="Comic Sans MS" charset="0"/>
              </a:rPr>
              <a:t>executing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 the query, you get an object of that type.</a:t>
            </a:r>
          </a:p>
          <a:p>
            <a:pPr marL="514350" indent="-514350" eaLnBrk="1" hangingPunct="1">
              <a:buFont typeface="Wingdings" charset="0"/>
              <a:buChar char="Ø"/>
            </a:pPr>
            <a:endParaRPr lang="en-US">
              <a:solidFill>
                <a:schemeClr val="tx1"/>
              </a:solidFill>
              <a:latin typeface="Comic Sans MS" charset="0"/>
            </a:endParaRP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Routines have formal arguments of certain types. During the </a:t>
            </a:r>
            <a:r>
              <a:rPr lang="en-US" b="1">
                <a:solidFill>
                  <a:schemeClr val="tx1"/>
                </a:solidFill>
                <a:latin typeface="Comic Sans MS" charset="0"/>
              </a:rPr>
              <a:t>execution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 you pass objects of the same (or compatible) type as actual arguments to a routine call.</a:t>
            </a:r>
          </a:p>
          <a:p>
            <a:pPr marL="514350" indent="-514350" eaLnBrk="1" hangingPunct="1">
              <a:buFont typeface="Wingdings" charset="0"/>
              <a:buChar char="Ø"/>
            </a:pPr>
            <a:endParaRPr lang="en-US">
              <a:solidFill>
                <a:schemeClr val="tx1"/>
              </a:solidFill>
              <a:latin typeface="Comic Sans MS" charset="0"/>
            </a:endParaRP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During the </a:t>
            </a:r>
            <a:r>
              <a:rPr lang="en-US" b="1">
                <a:solidFill>
                  <a:schemeClr val="tx1"/>
                </a:solidFill>
                <a:latin typeface="Comic Sans MS" charset="0"/>
              </a:rPr>
              <a:t>execution,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 local variables declared in a routine are objects. They all have certain types.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Acrobat game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charset="0"/>
              <a:buChar char="Ø"/>
            </a:pP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We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will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play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a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little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game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now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.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Some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of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you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will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act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as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objects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.</a:t>
            </a:r>
          </a:p>
          <a:p>
            <a:pPr marL="1411288" lvl="1" indent="-514350" eaLnBrk="1" hangingPunct="1"/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When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you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get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created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,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please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stand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up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and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stay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standing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during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the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 err="1" smtClean="0">
                <a:solidFill>
                  <a:schemeClr val="tx1"/>
                </a:solidFill>
                <a:latin typeface="Comic Sans MS" charset="0"/>
              </a:rPr>
              <a:t>game</a:t>
            </a:r>
            <a:endParaRPr lang="de-CH" dirty="0" smtClean="0">
              <a:solidFill>
                <a:schemeClr val="tx1"/>
              </a:solidFill>
              <a:latin typeface="Comic Sans MS" charset="0"/>
            </a:endParaRPr>
          </a:p>
          <a:p>
            <a:pPr marL="514350" indent="-514350" eaLnBrk="1" hangingPunct="1">
              <a:buFont typeface="Wingdings" charset="0"/>
              <a:buChar char="Ø"/>
            </a:pPr>
            <a:r>
              <a:rPr lang="de-CH" dirty="0" err="1" smtClean="0">
                <a:solidFill>
                  <a:schemeClr val="tx1"/>
                </a:solidFill>
                <a:latin typeface="Comic Sans MS" charset="0"/>
              </a:rPr>
              <a:t>There</a:t>
            </a:r>
            <a:r>
              <a:rPr lang="de-CH" dirty="0" smtClean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will </a:t>
            </a:r>
            <a:r>
              <a:rPr lang="de-CH" dirty="0" err="1">
                <a:solidFill>
                  <a:schemeClr val="tx1"/>
                </a:solidFill>
                <a:latin typeface="Comic Sans MS" charset="0"/>
              </a:rPr>
              <a:t>be</a:t>
            </a:r>
            <a:r>
              <a:rPr lang="de-CH" dirty="0">
                <a:solidFill>
                  <a:schemeClr val="tx1"/>
                </a:solidFill>
                <a:latin typeface="Comic Sans MS" charset="0"/>
              </a:rPr>
              <a:t> different </a:t>
            </a:r>
            <a:r>
              <a:rPr lang="de-CH" dirty="0" err="1" smtClean="0">
                <a:solidFill>
                  <a:schemeClr val="tx1"/>
                </a:solidFill>
                <a:latin typeface="Comic Sans MS" charset="0"/>
              </a:rPr>
              <a:t>roles</a:t>
            </a:r>
            <a:endParaRPr lang="de-CH" dirty="0" smtClean="0">
              <a:solidFill>
                <a:schemeClr val="tx1"/>
              </a:solidFill>
              <a:latin typeface="Comic Sans MS" charset="0"/>
            </a:endParaRPr>
          </a:p>
          <a:p>
            <a:pPr marL="1068388" lvl="1" indent="-514350" eaLnBrk="1" hangingPunct="1"/>
            <a:r>
              <a:rPr lang="de-CH" dirty="0" smtClean="0">
                <a:solidFill>
                  <a:schemeClr val="tx1"/>
                </a:solidFill>
                <a:latin typeface="Comic Sans MS" charset="0"/>
              </a:rPr>
              <a:t>Acrobat</a:t>
            </a:r>
          </a:p>
          <a:p>
            <a:pPr marL="1068388" lvl="1" indent="-514350" eaLnBrk="1" hangingPunct="1"/>
            <a:r>
              <a:rPr lang="de-CH" dirty="0" smtClean="0">
                <a:solidFill>
                  <a:schemeClr val="tx1"/>
                </a:solidFill>
                <a:latin typeface="Comic Sans MS" charset="0"/>
              </a:rPr>
              <a:t>Acrobat </a:t>
            </a:r>
            <a:r>
              <a:rPr lang="de-CH" dirty="0" err="1" smtClean="0">
                <a:solidFill>
                  <a:schemeClr val="tx1"/>
                </a:solidFill>
                <a:latin typeface="Comic Sans MS" charset="0"/>
              </a:rPr>
              <a:t>with</a:t>
            </a:r>
            <a:r>
              <a:rPr lang="de-CH" dirty="0" smtClean="0">
                <a:solidFill>
                  <a:schemeClr val="tx1"/>
                </a:solidFill>
                <a:latin typeface="Comic Sans MS" charset="0"/>
              </a:rPr>
              <a:t> Buddy</a:t>
            </a:r>
          </a:p>
          <a:p>
            <a:pPr marL="1068388" lvl="1" indent="-514350" eaLnBrk="1" hangingPunct="1"/>
            <a:r>
              <a:rPr lang="de-CH" dirty="0" err="1" smtClean="0">
                <a:solidFill>
                  <a:schemeClr val="tx1"/>
                </a:solidFill>
                <a:latin typeface="Comic Sans MS" charset="0"/>
              </a:rPr>
              <a:t>Author</a:t>
            </a:r>
            <a:endParaRPr lang="de-CH" dirty="0" smtClean="0">
              <a:solidFill>
                <a:schemeClr val="tx1"/>
              </a:solidFill>
              <a:latin typeface="Comic Sans MS" charset="0"/>
            </a:endParaRPr>
          </a:p>
          <a:p>
            <a:pPr marL="1068388" lvl="1" indent="-514350" eaLnBrk="1" hangingPunct="1"/>
            <a:r>
              <a:rPr lang="de-CH" dirty="0" err="1" smtClean="0">
                <a:solidFill>
                  <a:schemeClr val="tx1"/>
                </a:solidFill>
                <a:latin typeface="Comic Sans MS" charset="0"/>
              </a:rPr>
              <a:t>Curmudgeon</a:t>
            </a:r>
            <a:endParaRPr lang="de-CH" dirty="0" smtClean="0">
              <a:solidFill>
                <a:schemeClr val="tx1"/>
              </a:solidFill>
              <a:latin typeface="Comic Sans MS" charset="0"/>
            </a:endParaRPr>
          </a:p>
          <a:p>
            <a:pPr marL="1068388" lvl="1" indent="-514350" eaLnBrk="1" hangingPunct="1"/>
            <a:r>
              <a:rPr lang="de-CH" dirty="0" err="1" smtClean="0">
                <a:solidFill>
                  <a:schemeClr val="tx1"/>
                </a:solidFill>
                <a:latin typeface="Comic Sans MS" charset="0"/>
              </a:rPr>
              <a:t>Director</a:t>
            </a:r>
            <a:endParaRPr lang="de-CH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 rot="888939">
            <a:off x="6678613" y="300038"/>
            <a:ext cx="2424112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GB" sz="36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an acrobat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When you are asked to </a:t>
            </a:r>
            <a:r>
              <a:rPr lang="en-US" b="1">
                <a:solidFill>
                  <a:schemeClr val="tx1"/>
                </a:solidFill>
                <a:latin typeface="Comic Sans MS" charset="0"/>
              </a:rPr>
              <a:t>Clap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, you will be given a number. Clap your hands that many times. 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When you are asked to </a:t>
            </a:r>
            <a:r>
              <a:rPr lang="en-US" b="1">
                <a:solidFill>
                  <a:schemeClr val="tx1"/>
                </a:solidFill>
                <a:latin typeface="Comic Sans MS" charset="0"/>
              </a:rPr>
              <a:t>Twirl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, you will be given a number. Turn completely around that many times. 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When you are asked for </a:t>
            </a:r>
            <a:r>
              <a:rPr lang="en-US" b="1">
                <a:solidFill>
                  <a:schemeClr val="tx1"/>
                </a:solidFill>
                <a:latin typeface="Comic Sans MS" charset="0"/>
              </a:rPr>
              <a:t>Count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, announce how many actions you have performed. This is the sum of the numbers you have been given to date.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an </a:t>
            </a:r>
            <a:r>
              <a:rPr lang="de-CH" b="0" i="1">
                <a:solidFill>
                  <a:srgbClr val="3333FF"/>
                </a:solidFill>
                <a:latin typeface="Arial Rounded MT Bold" charset="0"/>
              </a:rPr>
              <a:t>ACROBAT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class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ACROBAT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 b="1">
              <a:solidFill>
                <a:srgbClr val="000099"/>
              </a:solidFill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feature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clap (n: INTEGER)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Clap `n’ times and adjust `count’.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twirl (n: INTEGER)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Twirl `n’ times and adjust `count’.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count: INTEGER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de-CH" sz="20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an acrobat with a buddy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You will get someone else as your Buddy.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Clap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you will be given a number. Clap your hands that many times. Pass the same instruction to your Buddy.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Twirl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you will be given a number. Turn completely around that many times. Pass the same instruction to your Buddy.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If you are asked for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Count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ask your Buddy and answer with the number he tells you.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solidFill>
                <a:schemeClr val="tx1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an </a:t>
            </a:r>
            <a:r>
              <a:rPr lang="en-US" b="0" i="1">
                <a:solidFill>
                  <a:srgbClr val="3333FF"/>
                </a:solidFill>
                <a:latin typeface="Arial Rounded MT Bold" charset="0"/>
              </a:rPr>
              <a:t>ACROBAT_WITH_BUDDY</a:t>
            </a:r>
            <a:endParaRPr lang="de-CH" b="0" i="1">
              <a:solidFill>
                <a:srgbClr val="3333FF"/>
              </a:solidFill>
              <a:latin typeface="Arial Rounded MT Bold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class</a:t>
            </a:r>
            <a:endParaRPr lang="en-US" sz="18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i="1">
                <a:latin typeface="Comic Sans MS" charset="0"/>
              </a:rPr>
              <a:t>	ACROBAT_WITH_BUDDY 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1800" b="1">
              <a:solidFill>
                <a:srgbClr val="000099"/>
              </a:solidFill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inherit</a:t>
            </a:r>
            <a:endParaRPr lang="en-US" sz="18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i="1">
                <a:latin typeface="Comic Sans MS" charset="0"/>
              </a:rPr>
              <a:t>	ACROBAT</a:t>
            </a:r>
            <a:r>
              <a:rPr lang="en-US" sz="1800">
                <a:latin typeface="Comic Sans MS" charset="0"/>
              </a:rPr>
              <a:t>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		redefine</a:t>
            </a:r>
            <a:endParaRPr lang="en-US" sz="18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i="1">
                <a:latin typeface="Comic Sans MS" charset="0"/>
              </a:rPr>
              <a:t>			twirl, clap, count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b="1" i="1">
                <a:solidFill>
                  <a:srgbClr val="000099"/>
                </a:solidFill>
                <a:latin typeface="Comic Sans MS" charset="0"/>
              </a:rPr>
              <a:t>		</a:t>
            </a: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1800" b="1">
              <a:solidFill>
                <a:srgbClr val="000099"/>
              </a:solidFill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create</a:t>
            </a:r>
            <a:endParaRPr lang="en-US" sz="18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i="1">
                <a:latin typeface="Comic Sans MS" charset="0"/>
              </a:rPr>
              <a:t>	make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18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feature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>
                <a:latin typeface="Comic Sans MS" charset="0"/>
              </a:rPr>
              <a:t>	</a:t>
            </a:r>
            <a:r>
              <a:rPr lang="en-US" sz="1800" i="1">
                <a:latin typeface="Comic Sans MS" charset="0"/>
              </a:rPr>
              <a:t>make (p: ACROBAT)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>
                <a:latin typeface="Comic Sans MS" charset="0"/>
              </a:rPr>
              <a:t>		</a:t>
            </a: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>
                <a:latin typeface="Comic Sans MS" charset="0"/>
              </a:rPr>
              <a:t>			</a:t>
            </a:r>
            <a:r>
              <a:rPr lang="en-US" sz="1800">
                <a:solidFill>
                  <a:srgbClr val="990000"/>
                </a:solidFill>
                <a:latin typeface="Comic Sans MS" charset="0"/>
              </a:rPr>
              <a:t>-- Remember `p’ being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>
                <a:solidFill>
                  <a:srgbClr val="990000"/>
                </a:solidFill>
                <a:latin typeface="Comic Sans MS" charset="0"/>
              </a:rPr>
              <a:t>			-- the buddy.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 b="1">
                <a:solidFill>
                  <a:srgbClr val="000099"/>
                </a:solidFill>
                <a:latin typeface="Comic Sans MS" charset="0"/>
              </a:rPr>
              <a:t>		end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1800">
                <a:latin typeface="Comic Sans MS" charset="0"/>
              </a:rPr>
              <a:t>	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	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de-CH" sz="2800">
              <a:latin typeface="Comic Sans MS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46625" y="1030288"/>
            <a:ext cx="4249738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	clap (n: INTEGER)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do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en-US" sz="1800" kern="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-- Clap `n’ times and 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			-- forward to buddy.</a:t>
            </a:r>
            <a:endParaRPr lang="en-US" sz="1800" kern="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end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sz="1800" i="1" kern="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	twirl (n: INTEGER)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	do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en-US" sz="1800" kern="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-- Twirl `n’ times and 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			-- forward to buddy.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	end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sz="1800" b="1" kern="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800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count: INTEGER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	do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en-US" sz="1800" kern="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-- Ask buddy and return his 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			-- answer.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	end</a:t>
            </a: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sz="1800" b="1" kern="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800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buddy: ACROBAT</a:t>
            </a:r>
            <a:endParaRPr lang="en-US" sz="1800" b="1" kern="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  <a:p>
            <a:pPr defTabSz="360000"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end</a:t>
            </a: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de-CH" sz="2800" kern="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0724" name="Straight Connector 5"/>
          <p:cNvCxnSpPr>
            <a:cxnSpLocks noChangeShapeType="1"/>
            <a:stCxn id="30722" idx="0"/>
            <a:endCxn id="30722" idx="2"/>
          </p:cNvCxnSpPr>
          <p:nvPr/>
        </p:nvCxnSpPr>
        <p:spPr bwMode="auto">
          <a:xfrm rot="16200000" flipH="1">
            <a:off x="1724025" y="3700463"/>
            <a:ext cx="5645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an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Clap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you will be given a number. Clap your hands that many times. Say “Thank You.”  Then take a bow (as dramatically as you like). 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Twirl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you will be given a number. Turn completely around that many times. Say “Thank You.” Then take a bow (as dramatically as you like). 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When you are asked for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Count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announce how many actions you have performed. This is the sum of the numbers you have been given to date.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solidFill>
                <a:schemeClr val="tx1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an </a:t>
            </a:r>
            <a:r>
              <a:rPr lang="en-US" b="0" i="1">
                <a:solidFill>
                  <a:srgbClr val="3333FF"/>
                </a:solidFill>
                <a:latin typeface="Arial Rounded MT Bold" charset="0"/>
              </a:rPr>
              <a:t>AUTHOR </a:t>
            </a:r>
            <a:endParaRPr lang="de-CH" b="0" i="1">
              <a:solidFill>
                <a:srgbClr val="3333FF"/>
              </a:solidFill>
              <a:latin typeface="Arial Rounded MT Bold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class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AUTHOR 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inherit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ACROBAT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		redefine </a:t>
            </a:r>
            <a:r>
              <a:rPr lang="en-US" sz="2000" i="1">
                <a:latin typeface="Comic Sans MS" charset="0"/>
              </a:rPr>
              <a:t>clap, twirl 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feature</a:t>
            </a:r>
            <a:r>
              <a:rPr lang="en-US" sz="2000">
                <a:latin typeface="Comic Sans MS" charset="0"/>
              </a:rPr>
              <a:t>	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clap (n: INTEGER)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Clap `n’ times say thanks and bow.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twirl (n: INTEGER)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Twirl `n’ times say thanks and bow.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de-CH" sz="20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Today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eaLnBrk="1" hangingPunct="1">
              <a:buSzTx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We will revisit classes, features and objects.</a:t>
            </a:r>
          </a:p>
          <a:p>
            <a:pPr marL="457200" lvl="1" indent="-457200" eaLnBrk="1" hangingPunct="1">
              <a:buSzTx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We will see how program execution starts.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We will play a role game.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 curmudgeon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When given any instruction (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Twirl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or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Clap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), ignore it, stand up and say (as dramatically as you can) “I REFUSE”.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If you are asked for </a:t>
            </a:r>
            <a:r>
              <a:rPr lang="en-US" b="1" dirty="0" smtClean="0">
                <a:solidFill>
                  <a:schemeClr val="tx1"/>
                </a:solidFill>
                <a:ea typeface="+mn-ea"/>
              </a:rPr>
              <a:t>Count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always answer with 0.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You are a </a:t>
            </a:r>
            <a:r>
              <a:rPr lang="de-CH" b="0" i="1">
                <a:solidFill>
                  <a:srgbClr val="3333FF"/>
                </a:solidFill>
                <a:latin typeface="Arial Rounded MT Bold" charset="0"/>
              </a:rPr>
              <a:t>CURMUDGEON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class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CURMUDGEON 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 b="1">
              <a:solidFill>
                <a:srgbClr val="000099"/>
              </a:solidFill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inherit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ACROBAT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		redefine </a:t>
            </a:r>
            <a:r>
              <a:rPr lang="en-US" sz="2000" i="1">
                <a:latin typeface="Comic Sans MS" charset="0"/>
              </a:rPr>
              <a:t>clap, twirl 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feature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clap (n: INTEGER)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Say “I refuse”.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 b="1">
              <a:solidFill>
                <a:srgbClr val="000099"/>
              </a:solidFill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twirl (n: INTEGER)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Say “I refuse”.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I am the root object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de-CH">
                <a:solidFill>
                  <a:schemeClr val="tx1"/>
                </a:solidFill>
                <a:latin typeface="Comic Sans MS" charset="0"/>
              </a:rPr>
              <a:t>I got created by the runtime</a:t>
            </a: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by executing my creation feature.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I am a </a:t>
            </a:r>
            <a:r>
              <a:rPr lang="de-CH" b="0" i="1">
                <a:solidFill>
                  <a:srgbClr val="3333FF"/>
                </a:solidFill>
                <a:latin typeface="Arial Rounded MT Bold" charset="0"/>
              </a:rPr>
              <a:t>DIRECTOR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49238" y="866775"/>
            <a:ext cx="85947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b="1" dirty="0">
                <a:solidFill>
                  <a:srgbClr val="000099"/>
                </a:solidFill>
                <a:latin typeface="+mn-lt"/>
                <a:ea typeface="+mn-ea"/>
                <a:cs typeface="Arial" charset="0"/>
              </a:rPr>
              <a:t>class</a:t>
            </a:r>
            <a:endParaRPr lang="en-GB" dirty="0">
              <a:solidFill>
                <a:srgbClr val="000099"/>
              </a:solidFill>
              <a:latin typeface="+mn-lt"/>
              <a:ea typeface="+mn-ea"/>
              <a:cs typeface="Arial" charset="0"/>
            </a:endParaRP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i="1" dirty="0">
                <a:solidFill>
                  <a:srgbClr val="000099"/>
                </a:solidFill>
                <a:latin typeface="+mn-lt"/>
                <a:ea typeface="+mn-ea"/>
                <a:cs typeface="Arial" charset="0"/>
              </a:rPr>
              <a:t>	</a:t>
            </a:r>
            <a:r>
              <a:rPr lang="en-GB" i="1" dirty="0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DIRECTOR</a:t>
            </a: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endParaRPr lang="en-GB" b="1" dirty="0">
              <a:solidFill>
                <a:srgbClr val="3333FF"/>
              </a:solidFill>
              <a:latin typeface="+mn-lt"/>
              <a:ea typeface="+mn-ea"/>
              <a:cs typeface="Arial" charset="0"/>
            </a:endParaRP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b="1" dirty="0">
                <a:solidFill>
                  <a:srgbClr val="000099"/>
                </a:solidFill>
                <a:latin typeface="+mn-lt"/>
                <a:ea typeface="+mn-ea"/>
                <a:cs typeface="Arial" charset="0"/>
              </a:rPr>
              <a:t>create</a:t>
            </a:r>
            <a:endParaRPr lang="en-GB" dirty="0">
              <a:solidFill>
                <a:srgbClr val="000099"/>
              </a:solidFill>
              <a:latin typeface="+mn-lt"/>
              <a:ea typeface="+mn-ea"/>
              <a:cs typeface="Arial" charset="0"/>
            </a:endParaRP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		</a:t>
            </a:r>
            <a:r>
              <a:rPr lang="en-GB" i="1" dirty="0" err="1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prepare_and_play</a:t>
            </a:r>
            <a:endParaRPr lang="en-GB" i="1" dirty="0">
              <a:solidFill>
                <a:srgbClr val="3333FF"/>
              </a:solidFill>
              <a:latin typeface="+mn-lt"/>
              <a:ea typeface="+mn-ea"/>
              <a:cs typeface="Arial" charset="0"/>
            </a:endParaRP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endParaRPr lang="en-GB" dirty="0">
              <a:solidFill>
                <a:srgbClr val="3333FF"/>
              </a:solidFill>
              <a:latin typeface="+mn-lt"/>
              <a:ea typeface="+mn-ea"/>
              <a:cs typeface="Arial" charset="0"/>
            </a:endParaRP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b="1" dirty="0">
                <a:solidFill>
                  <a:srgbClr val="000099"/>
                </a:solidFill>
                <a:latin typeface="+mn-lt"/>
                <a:ea typeface="+mn-ea"/>
                <a:cs typeface="Arial" charset="0"/>
              </a:rPr>
              <a:t>feature</a:t>
            </a: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		</a:t>
            </a:r>
            <a:r>
              <a:rPr lang="en-GB" i="1" dirty="0" err="1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prepare_and_play</a:t>
            </a:r>
            <a:endParaRPr lang="en-GB" i="1" dirty="0">
              <a:solidFill>
                <a:srgbClr val="3333FF"/>
              </a:solidFill>
              <a:latin typeface="+mn-lt"/>
              <a:ea typeface="+mn-ea"/>
              <a:cs typeface="Arial" charset="0"/>
            </a:endParaRP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			</a:t>
            </a:r>
            <a:r>
              <a:rPr lang="en-GB" b="1" dirty="0">
                <a:solidFill>
                  <a:srgbClr val="000099"/>
                </a:solidFill>
                <a:latin typeface="+mn-lt"/>
                <a:ea typeface="+mn-ea"/>
                <a:cs typeface="Arial" charset="0"/>
              </a:rPr>
              <a:t>do</a:t>
            </a: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				</a:t>
            </a:r>
            <a:r>
              <a:rPr lang="en-GB" dirty="0">
                <a:solidFill>
                  <a:srgbClr val="990000"/>
                </a:solidFill>
                <a:latin typeface="+mn-lt"/>
                <a:ea typeface="+mn-ea"/>
                <a:cs typeface="Arial" charset="0"/>
              </a:rPr>
              <a:t>-- See following slides.</a:t>
            </a:r>
          </a:p>
          <a:p>
            <a:pPr defTabSz="360000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solidFill>
                  <a:srgbClr val="3333FF"/>
                </a:solidFill>
                <a:latin typeface="+mn-lt"/>
                <a:ea typeface="+mn-ea"/>
                <a:cs typeface="Arial" charset="0"/>
              </a:rPr>
              <a:t>			</a:t>
            </a:r>
            <a:r>
              <a:rPr lang="en-GB" b="1" dirty="0">
                <a:solidFill>
                  <a:srgbClr val="000099"/>
                </a:solidFill>
                <a:latin typeface="+mn-lt"/>
                <a:ea typeface="+mn-ea"/>
                <a:cs typeface="Arial" charset="0"/>
              </a:rPr>
              <a:t>end</a:t>
            </a:r>
            <a:endParaRPr lang="en-GB" b="1" dirty="0">
              <a:solidFill>
                <a:srgbClr val="000099"/>
              </a:solidFill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Let’s play</a:t>
            </a:r>
            <a:endParaRPr lang="de-CH">
              <a:latin typeface="Arial Rounded MT Bold" charset="0"/>
            </a:endParaRPr>
          </a:p>
        </p:txBody>
      </p:sp>
      <p:pic>
        <p:nvPicPr>
          <p:cNvPr id="37890" name="Picture 2" descr="C:\Users\Benjamin\AppData\Local\Microsoft\Windows\Temporary Internet Files\Content.IE5\UO1K0UG7\MCj043468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255838"/>
            <a:ext cx="19145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I am the root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prepare_and_play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>
                <a:latin typeface="Comic Sans MS" charset="0"/>
              </a:rPr>
              <a:t>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local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>
                <a:latin typeface="Comic Sans MS" charset="0"/>
              </a:rPr>
              <a:t>			</a:t>
            </a:r>
            <a:r>
              <a:rPr lang="de-CH" sz="1600" i="1">
                <a:latin typeface="Comic Sans MS" charset="0"/>
              </a:rPr>
              <a:t>acrobat1, acrobat2, acrobat3 : ACROBAT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partner1, partner2: ACROBAT_WITH_BUDDY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author1: AUTHOR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curmudgeon1: CURMUDGEON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>
                <a:latin typeface="Comic Sans MS" charset="0"/>
              </a:rPr>
              <a:t>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>
                <a:latin typeface="Comic Sans MS" charset="0"/>
              </a:rPr>
              <a:t>	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create</a:t>
            </a:r>
            <a:r>
              <a:rPr lang="de-CH" sz="1600" i="1">
                <a:latin typeface="Comic Sans MS" charset="0"/>
              </a:rPr>
              <a:t> acrobat1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create</a:t>
            </a:r>
            <a:r>
              <a:rPr lang="de-CH" sz="1600" i="1">
                <a:latin typeface="Comic Sans MS" charset="0"/>
              </a:rPr>
              <a:t> acrobat2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create</a:t>
            </a:r>
            <a:r>
              <a:rPr lang="de-CH" sz="1600" i="1">
                <a:latin typeface="Comic Sans MS" charset="0"/>
              </a:rPr>
              <a:t> acrobat3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create</a:t>
            </a:r>
            <a:r>
              <a:rPr lang="de-CH" sz="1600" i="1">
                <a:latin typeface="Comic Sans MS" charset="0"/>
              </a:rPr>
              <a:t> partner1.make (acrobat1)‏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create</a:t>
            </a:r>
            <a:r>
              <a:rPr lang="de-CH" sz="1600" i="1">
                <a:latin typeface="Comic Sans MS" charset="0"/>
              </a:rPr>
              <a:t> partner2.make (partner1)‏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create</a:t>
            </a:r>
            <a:r>
              <a:rPr lang="de-CH" sz="1600" i="1">
                <a:latin typeface="Comic Sans MS" charset="0"/>
              </a:rPr>
              <a:t> author1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create</a:t>
            </a:r>
            <a:r>
              <a:rPr lang="de-CH" sz="1600" i="1">
                <a:latin typeface="Comic Sans MS" charset="0"/>
              </a:rPr>
              <a:t> curmudgeon1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author1.clap (4)‏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partner1.twirl (2)‏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curmudgeon1.clap (7)‏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acrobat2.clap (curmudgeon1.count)‏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acrobat3.twirl (partner2.count)‏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partner1.buddy.clap (partner1.count)‏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 i="1">
                <a:latin typeface="Comic Sans MS" charset="0"/>
              </a:rPr>
              <a:t>			partner2.clap (2)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de-CH" sz="1600">
                <a:latin typeface="Comic Sans MS" charset="0"/>
              </a:rPr>
              <a:t>		</a:t>
            </a:r>
            <a:r>
              <a:rPr lang="de-CH" sz="1600" b="1">
                <a:solidFill>
                  <a:srgbClr val="000099"/>
                </a:solidFill>
                <a:latin typeface="Comic Sans MS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Concepts seen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6263" y="911225"/>
          <a:ext cx="8061325" cy="426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48"/>
                <a:gridCol w="6186477"/>
              </a:tblGrid>
              <a:tr h="4159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Eiffel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7009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Classes with features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 person to behave according to a specification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4042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Inheritance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 people were some kind of ACROBAT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3961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Interface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Queries and commands that are applicable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4159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Objects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4159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Creation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 stand up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4159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Entities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Names for the people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3961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Polymorphism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name can refer to different</a:t>
                      </a:r>
                      <a:r>
                        <a:rPr lang="en-US" sz="2000" baseline="0" dirty="0" smtClean="0"/>
                        <a:t> kind of ACROBATs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  <a:tr h="7009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Dynamic binding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 people by name to do the same</a:t>
                      </a:r>
                      <a:r>
                        <a:rPr lang="en-US" sz="2000" baseline="0" dirty="0" smtClean="0"/>
                        <a:t> has different outcome</a:t>
                      </a:r>
                      <a:endParaRPr lang="en-US" sz="2000" dirty="0"/>
                    </a:p>
                  </a:txBody>
                  <a:tcPr marL="91433" marR="91433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Concepts seen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6263" y="1065213"/>
          <a:ext cx="7978775" cy="331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017"/>
                <a:gridCol w="4784758"/>
              </a:tblGrid>
              <a:tr h="4160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Eiffel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</a:tr>
              <a:tr h="39622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Command</a:t>
                      </a:r>
                      <a:r>
                        <a:rPr lang="en-US" sz="2000" baseline="0" dirty="0" smtClean="0"/>
                        <a:t> call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</a:t>
                      </a:r>
                      <a:r>
                        <a:rPr lang="en-US" sz="2000" baseline="0" dirty="0" smtClean="0"/>
                        <a:t> people to do something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</a:tr>
              <a:tr h="39622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Query call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Asking a question to a person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</a:tr>
              <a:tr h="7010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Arguments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how many times to clap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</a:tr>
              <a:tr h="7010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 value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count in ACROBAT_WITH_BUDDY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</a:tr>
              <a:tr h="7010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Chains of feature calls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partner1.buddy.clap</a:t>
                      </a:r>
                      <a:r>
                        <a:rPr lang="en-US" sz="2000" baseline="0" dirty="0" smtClean="0"/>
                        <a:t> (2)</a:t>
                      </a:r>
                      <a:endParaRPr lang="en-US" sz="2000" dirty="0"/>
                    </a:p>
                  </a:txBody>
                  <a:tcPr marL="91436" marR="91436" marT="45719" marB="4571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Static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 program consists of a set of classes.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Features are declared in classes. They define operations on objects created from classes.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Queries answer questions. The answer is provided in a variable called </a:t>
            </a:r>
            <a:r>
              <a:rPr lang="en-US" dirty="0" smtClean="0">
                <a:solidFill>
                  <a:srgbClr val="0000FF"/>
                </a:solidFill>
              </a:rPr>
              <a:t>Result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Commands execute actions. They do not provide any result, so there is </a:t>
            </a:r>
            <a:r>
              <a:rPr lang="en-US" dirty="0">
                <a:solidFill>
                  <a:schemeClr val="tx1"/>
                </a:solidFill>
              </a:rPr>
              <a:t>no a variable called </a:t>
            </a:r>
            <a:r>
              <a:rPr lang="en-US" dirty="0" smtClean="0">
                <a:solidFill>
                  <a:srgbClr val="0000FF"/>
                </a:solidFill>
              </a:rPr>
              <a:t>Result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that we can use.</a:t>
            </a:r>
          </a:p>
          <a:p>
            <a:pPr eaLnBrk="1" hangingPunct="1">
              <a:buFont typeface="Wingdings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Another name for a  class is also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type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.</a:t>
            </a:r>
          </a:p>
          <a:p>
            <a:pPr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Class and Type are not exactly the same, but they are close enough for now, and we will learn the difference later on. </a:t>
            </a: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Declaring the type of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We are working with a strongly typed language: the type of any object you use in your program must be declared somewhere.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Where can such declarations appear in a program?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in feature declarations</a:t>
            </a:r>
          </a:p>
          <a:p>
            <a:pPr marL="1762125" lvl="2" indent="-45720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formal argument types</a:t>
            </a:r>
          </a:p>
          <a:p>
            <a:pPr marL="1762125" lvl="2" indent="-45720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return type for </a:t>
            </a:r>
            <a:r>
              <a:rPr lang="en-US" dirty="0" smtClean="0">
                <a:solidFill>
                  <a:schemeClr val="tx1"/>
                </a:solidFill>
              </a:rPr>
              <a:t>queries</a:t>
            </a:r>
          </a:p>
          <a:p>
            <a:pPr marL="2170113" lvl="3" indent="-45720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  <a:p>
            <a:pPr marL="2170113" lvl="3" indent="-45720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attributes</a:t>
            </a:r>
            <a:endParaRPr lang="en-US" dirty="0" smtClean="0">
              <a:solidFill>
                <a:schemeClr val="tx1"/>
              </a:solidFill>
            </a:endParaRP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in the </a:t>
            </a:r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>
                <a:solidFill>
                  <a:schemeClr val="tx1"/>
                </a:solidFill>
              </a:rPr>
              <a:t> clauses of routines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5436681" y="5153960"/>
            <a:ext cx="2990850" cy="1266824"/>
          </a:xfrm>
          <a:prstGeom prst="wedgeRectCallout">
            <a:avLst>
              <a:gd name="adj1" fmla="val -125139"/>
              <a:gd name="adj2" fmla="val -5054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Here is where you declare objects that only the routine needs and knows about.</a:t>
            </a:r>
            <a:endParaRPr lang="en-US" sz="20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Declaring the type of an object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9238" y="877888"/>
            <a:ext cx="8399462" cy="5645150"/>
          </a:xfrm>
        </p:spPr>
        <p:txBody>
          <a:bodyPr/>
          <a:lstStyle/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1600" b="1" dirty="0" smtClean="0">
                <a:solidFill>
                  <a:srgbClr val="003399"/>
                </a:solidFill>
                <a:ea typeface="+mn-ea"/>
              </a:rPr>
              <a:t>class </a:t>
            </a:r>
            <a:r>
              <a:rPr lang="en-GB" sz="1600" i="1" dirty="0" smtClean="0">
                <a:solidFill>
                  <a:srgbClr val="0000FF"/>
                </a:solidFill>
                <a:ea typeface="+mn-ea"/>
              </a:rPr>
              <a:t>DEMO 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1600" b="1" dirty="0" smtClean="0">
                <a:solidFill>
                  <a:srgbClr val="003399"/>
                </a:solidFill>
                <a:ea typeface="+mn-ea"/>
              </a:rPr>
              <a:t>feature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</a:t>
            </a:r>
            <a:r>
              <a:rPr lang="en-US" sz="1600" i="1" dirty="0" err="1" smtClean="0">
                <a:ea typeface="+mn-ea"/>
              </a:rPr>
              <a:t>procedure_name</a:t>
            </a:r>
            <a:r>
              <a:rPr lang="en-US" sz="1600" b="1" i="1" dirty="0" smtClean="0">
                <a:ea typeface="+mn-ea"/>
              </a:rPr>
              <a:t> </a:t>
            </a:r>
            <a:r>
              <a:rPr lang="en-US" sz="1600" i="1" dirty="0" smtClean="0">
                <a:ea typeface="+mn-ea"/>
              </a:rPr>
              <a:t>(a1: T1; a2, a3: T2)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	</a:t>
            </a:r>
            <a:r>
              <a:rPr lang="en-US" sz="1600" dirty="0" smtClean="0">
                <a:solidFill>
                  <a:srgbClr val="990000"/>
                </a:solidFill>
                <a:ea typeface="+mn-ea"/>
              </a:rPr>
              <a:t>-- Comment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local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	</a:t>
            </a:r>
            <a:r>
              <a:rPr lang="en-US" sz="1600" dirty="0" smtClean="0">
                <a:ea typeface="+mn-ea"/>
              </a:rPr>
              <a:t>l1: T3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do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</a:t>
            </a:r>
            <a:r>
              <a:rPr lang="en-US" sz="1600" dirty="0" smtClean="0">
                <a:solidFill>
                  <a:srgbClr val="003399"/>
                </a:solidFill>
                <a:ea typeface="+mn-ea"/>
              </a:rPr>
              <a:t>		…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end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</a:t>
            </a:r>
            <a:r>
              <a:rPr lang="en-US" sz="1600" i="1" dirty="0" err="1" smtClean="0">
                <a:ea typeface="+mn-ea"/>
              </a:rPr>
              <a:t>function_name</a:t>
            </a:r>
            <a:r>
              <a:rPr lang="en-US" sz="1600" b="1" i="1" dirty="0" smtClean="0">
                <a:ea typeface="+mn-ea"/>
              </a:rPr>
              <a:t> </a:t>
            </a:r>
            <a:r>
              <a:rPr lang="en-US" sz="1600" i="1" dirty="0" smtClean="0">
                <a:ea typeface="+mn-ea"/>
              </a:rPr>
              <a:t>(a1: T1; a2, a3: T2): T3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	</a:t>
            </a:r>
            <a:r>
              <a:rPr lang="en-US" sz="1600" dirty="0" smtClean="0">
                <a:solidFill>
                  <a:srgbClr val="990000"/>
                </a:solidFill>
                <a:ea typeface="+mn-ea"/>
              </a:rPr>
              <a:t>-- Comment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do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</a:t>
            </a:r>
            <a:r>
              <a:rPr lang="en-US" sz="1600" dirty="0" smtClean="0">
                <a:solidFill>
                  <a:srgbClr val="003399"/>
                </a:solidFill>
                <a:ea typeface="+mn-ea"/>
              </a:rPr>
              <a:t>		…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		end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endParaRPr lang="en-US" sz="1600" b="1" dirty="0" smtClean="0">
              <a:solidFill>
                <a:srgbClr val="003399"/>
              </a:solidFill>
              <a:ea typeface="+mn-ea"/>
            </a:endParaRP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dirty="0" smtClean="0">
                <a:solidFill>
                  <a:srgbClr val="003399"/>
                </a:solidFill>
                <a:ea typeface="+mn-ea"/>
              </a:rPr>
              <a:t>	</a:t>
            </a:r>
            <a:r>
              <a:rPr lang="en-US" sz="1600" i="1" dirty="0" err="1" smtClean="0">
                <a:ea typeface="+mn-ea"/>
              </a:rPr>
              <a:t>attribute_name</a:t>
            </a:r>
            <a:r>
              <a:rPr lang="en-US" sz="1600" i="1" dirty="0" smtClean="0">
                <a:ea typeface="+mn-ea"/>
              </a:rPr>
              <a:t>: T3</a:t>
            </a:r>
          </a:p>
          <a:p>
            <a:pPr marL="339725" indent="-339725" defTabSz="360000" eaLnBrk="1" hangingPunct="1"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600" b="1" i="1" dirty="0" smtClean="0">
                <a:solidFill>
                  <a:srgbClr val="003399"/>
                </a:solidFill>
                <a:ea typeface="+mn-ea"/>
              </a:rPr>
              <a:t>				</a:t>
            </a:r>
            <a:r>
              <a:rPr lang="en-US" sz="1600" dirty="0" smtClean="0">
                <a:solidFill>
                  <a:srgbClr val="990000"/>
                </a:solidFill>
                <a:ea typeface="+mn-ea"/>
              </a:rPr>
              <a:t>-- Comment</a:t>
            </a:r>
            <a:endParaRPr lang="en-GB" sz="1600" dirty="0" smtClean="0">
              <a:solidFill>
                <a:srgbClr val="990000"/>
              </a:solidFill>
              <a:ea typeface="+mn-ea"/>
            </a:endParaRPr>
          </a:p>
          <a:p>
            <a:pPr marL="339725" indent="-339725" defTabSz="360000" eaLnBrk="1" hangingPunct="1">
              <a:buFont typeface="Wingdings" charset="2"/>
              <a:buNone/>
              <a:defRPr/>
            </a:pPr>
            <a:r>
              <a:rPr lang="en-GB" sz="1600" b="1" dirty="0" smtClean="0">
                <a:solidFill>
                  <a:srgbClr val="003399"/>
                </a:solidFill>
                <a:ea typeface="+mn-ea"/>
              </a:rPr>
              <a:t>end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sz="1600" dirty="0">
              <a:ea typeface="+mn-ea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213296" y="1983985"/>
            <a:ext cx="2305051" cy="257175"/>
          </a:xfrm>
          <a:prstGeom prst="wedgeRectCallout">
            <a:avLst>
              <a:gd name="adj1" fmla="val -19669"/>
              <a:gd name="adj2" fmla="val -12268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6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formal </a:t>
            </a:r>
            <a:r>
              <a:rPr lang="de-CH" sz="16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argument</a:t>
            </a:r>
            <a:r>
              <a:rPr lang="de-CH" sz="16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type</a:t>
            </a:r>
            <a:endParaRPr lang="de-CH" sz="16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847849" y="2695575"/>
            <a:ext cx="1971676" cy="257175"/>
          </a:xfrm>
          <a:prstGeom prst="wedgeRectCallout">
            <a:avLst>
              <a:gd name="adj1" fmla="val -43636"/>
              <a:gd name="adj2" fmla="val -1041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6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local variable type</a:t>
            </a:r>
            <a:endParaRPr lang="de-CH" sz="16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2800349" y="5581650"/>
            <a:ext cx="1200151" cy="257175"/>
          </a:xfrm>
          <a:prstGeom prst="wedgeRectCallout">
            <a:avLst>
              <a:gd name="adj1" fmla="val -62527"/>
              <a:gd name="adj2" fmla="val -1157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6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return type</a:t>
            </a:r>
            <a:endParaRPr lang="de-CH" sz="16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562474" y="3867150"/>
            <a:ext cx="1200151" cy="257175"/>
          </a:xfrm>
          <a:prstGeom prst="wedgeRectCallout">
            <a:avLst>
              <a:gd name="adj1" fmla="val -62527"/>
              <a:gd name="adj2" fmla="val -1157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6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return type</a:t>
            </a:r>
            <a:endParaRPr lang="de-CH" sz="16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Exercise: Find the classes / objects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class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game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feature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map_name: string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Name of the map to be loaded for the game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last_player: player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Last player that moved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players: player_list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List of players in this game.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 i="1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i="1">
                <a:latin typeface="Comic Sans MS" charset="0"/>
              </a:rPr>
              <a:t>...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de-CH" sz="2000">
              <a:latin typeface="Comic Sans MS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 rot="888939">
            <a:off x="6678613" y="300038"/>
            <a:ext cx="2424112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GB" sz="36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Exercise: Find the classes / objects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feature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is_occupied (a_location: traffic_place): boolean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Check if `a_location' is occupied.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require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i="1">
                <a:latin typeface="Comic Sans MS" charset="0"/>
              </a:rPr>
              <a:t>a_location_exists: a_location /=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Void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local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i="1">
                <a:latin typeface="Comic Sans MS" charset="0"/>
              </a:rPr>
              <a:t>old_cursor: cursor</a:t>
            </a:r>
            <a:r>
              <a:rPr lang="en-US" sz="2000">
                <a:latin typeface="Comic Sans MS" charset="0"/>
              </a:rPr>
              <a:t>			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Result</a:t>
            </a:r>
            <a:r>
              <a:rPr lang="en-US" sz="2000" i="1">
                <a:latin typeface="Comic Sans MS" charset="0"/>
              </a:rPr>
              <a:t> :=</a:t>
            </a:r>
            <a:r>
              <a:rPr lang="en-US" sz="2000">
                <a:latin typeface="Comic Sans MS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False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Remember old cursor position.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i="1">
                <a:latin typeface="Comic Sans MS" charset="0"/>
              </a:rPr>
              <a:t>old_cursor := players.cursor</a:t>
            </a:r>
            <a:r>
              <a:rPr lang="en-US" sz="2000">
                <a:latin typeface="Comic Sans MS" charset="0"/>
              </a:rPr>
              <a:t>	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 i="1">
                <a:latin typeface="Comic Sans MS" charset="0"/>
              </a:rPr>
              <a:t>                 ...</a:t>
            </a:r>
            <a:r>
              <a:rPr lang="en-US" sz="2000">
                <a:latin typeface="Comic Sans MS" charset="0"/>
              </a:rPr>
              <a:t>	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de-CH" sz="2000">
              <a:latin typeface="Comic Sans MS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 rot="888939">
            <a:off x="6678613" y="300038"/>
            <a:ext cx="2424112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GB" sz="36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Exercise: Find the classes / objects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Loop over all players to check if one occupies `a_location'.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from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</a:t>
            </a:r>
            <a:r>
              <a:rPr lang="en-US" sz="2000" i="1">
                <a:latin typeface="Comic Sans MS" charset="0"/>
              </a:rPr>
              <a:t>players.start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do not consider estate agent, hence skip the first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solidFill>
                  <a:srgbClr val="990000"/>
                </a:solidFill>
                <a:latin typeface="Comic Sans MS" charset="0"/>
              </a:rPr>
              <a:t>				-- entry in `players'.</a:t>
            </a: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</a:t>
            </a:r>
            <a:r>
              <a:rPr lang="en-US" sz="2000" i="1">
                <a:latin typeface="Comic Sans MS" charset="0"/>
              </a:rPr>
              <a:t>players.forth 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until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</a:t>
            </a:r>
            <a:r>
              <a:rPr lang="en-US" sz="2000" i="1">
                <a:latin typeface="Comic Sans MS" charset="0"/>
              </a:rPr>
              <a:t>players.after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or</a:t>
            </a:r>
            <a:r>
              <a:rPr lang="en-US" sz="2000">
                <a:latin typeface="Comic Sans MS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Result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loop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if</a:t>
            </a:r>
            <a:r>
              <a:rPr lang="en-US" sz="2000">
                <a:latin typeface="Comic Sans MS" charset="0"/>
              </a:rPr>
              <a:t> </a:t>
            </a:r>
            <a:r>
              <a:rPr lang="en-US" sz="2000" i="1">
                <a:latin typeface="Comic Sans MS" charset="0"/>
              </a:rPr>
              <a:t>players.item.location = a_location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then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Result</a:t>
            </a:r>
            <a:r>
              <a:rPr lang="en-US" sz="2000">
                <a:latin typeface="Comic Sans MS" charset="0"/>
              </a:rPr>
              <a:t> </a:t>
            </a:r>
            <a:r>
              <a:rPr lang="en-US" sz="2000" i="1">
                <a:latin typeface="Comic Sans MS" charset="0"/>
              </a:rPr>
              <a:t>:=</a:t>
            </a:r>
            <a:r>
              <a:rPr lang="en-US" sz="2000">
                <a:latin typeface="Comic Sans MS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True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	</a:t>
            </a:r>
            <a:r>
              <a:rPr lang="en-US" sz="2000" i="1">
                <a:latin typeface="Comic Sans MS" charset="0"/>
              </a:rPr>
              <a:t>players.forth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0" indent="0" defTabSz="358775" eaLnBrk="1" hangingPunct="1">
              <a:spcBef>
                <a:spcPct val="0"/>
              </a:spcBef>
            </a:pPr>
            <a:endParaRPr lang="en-US" sz="2000">
              <a:latin typeface="Comic Sans MS" charset="0"/>
            </a:endParaRP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Restore old cursor position.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	</a:t>
            </a:r>
            <a:r>
              <a:rPr lang="en-US" sz="2000" i="1">
                <a:latin typeface="Comic Sans MS" charset="0"/>
              </a:rPr>
              <a:t>players.go_to(old_cursor)	</a:t>
            </a:r>
            <a:r>
              <a:rPr lang="en-US" sz="2000">
                <a:latin typeface="Comic Sans MS" charset="0"/>
              </a:rPr>
              <a:t>					</a:t>
            </a:r>
          </a:p>
          <a:p>
            <a:pPr marL="0" indent="0" defTabSz="358775" eaLnBrk="1" hangingPunct="1">
              <a:spcBef>
                <a:spcPct val="0"/>
              </a:spcBef>
            </a:pPr>
            <a:r>
              <a:rPr lang="en-US" sz="2000">
                <a:latin typeface="Comic Sans MS" charset="0"/>
              </a:rPr>
              <a:t>		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 rot="888939">
            <a:off x="6678613" y="300038"/>
            <a:ext cx="2424112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GB" sz="36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Dynamic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When the program is being executed (at “runtime”) we have a set of objects (instances) created from the classes (types).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The creation of an object implies that a piece </a:t>
            </a:r>
            <a:r>
              <a:rPr lang="en-US" dirty="0">
                <a:solidFill>
                  <a:schemeClr val="tx1"/>
                </a:solidFill>
                <a:ea typeface="+mn-ea"/>
              </a:rPr>
              <a:t>of memory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is allocated </a:t>
            </a:r>
            <a:r>
              <a:rPr lang="en-US" dirty="0">
                <a:solidFill>
                  <a:schemeClr val="tx1"/>
                </a:solidFill>
                <a:ea typeface="+mn-ea"/>
              </a:rPr>
              <a:t>in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the computer to represent the object itself.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Objects interact with each other by calling features on each other.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1333</Words>
  <Application>Microsoft Macintosh PowerPoint</Application>
  <PresentationFormat>On-screen Show (4:3)</PresentationFormat>
  <Paragraphs>367</Paragraphs>
  <Slides>27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Comic Sans MS</vt:lpstr>
      <vt:lpstr>ＭＳ Ｐゴシック</vt:lpstr>
      <vt:lpstr>Arial</vt:lpstr>
      <vt:lpstr>Arial Black</vt:lpstr>
      <vt:lpstr>Wingdings</vt:lpstr>
      <vt:lpstr>Calibri</vt:lpstr>
      <vt:lpstr>Verdana</vt:lpstr>
      <vt:lpstr>Arial Rounded MT Bold</vt:lpstr>
      <vt:lpstr>NORMAL</vt:lpstr>
      <vt:lpstr>MINIMAL</vt:lpstr>
      <vt:lpstr>TITLE</vt:lpstr>
      <vt:lpstr>Einführung in die Programmierung Introduction to Programming  Prof. Dr. Bertrand Meyer</vt:lpstr>
      <vt:lpstr>Today</vt:lpstr>
      <vt:lpstr>Static view</vt:lpstr>
      <vt:lpstr>Declaring the type of an object</vt:lpstr>
      <vt:lpstr>Declaring the type of an object</vt:lpstr>
      <vt:lpstr>Exercise: Find the classes / objects</vt:lpstr>
      <vt:lpstr>Exercise: Find the classes / objects</vt:lpstr>
      <vt:lpstr>Exercise: Find the classes / objects</vt:lpstr>
      <vt:lpstr>Dynamic view</vt:lpstr>
      <vt:lpstr>Who are Adam and Eve?</vt:lpstr>
      <vt:lpstr>Changing the root class</vt:lpstr>
      <vt:lpstr>Static view vs. dynamic view</vt:lpstr>
      <vt:lpstr>Acrobat game</vt:lpstr>
      <vt:lpstr>You are an acrobat</vt:lpstr>
      <vt:lpstr>You are an ACROBAT</vt:lpstr>
      <vt:lpstr>You are an acrobat with a buddy</vt:lpstr>
      <vt:lpstr>You are an ACROBAT_WITH_BUDDY</vt:lpstr>
      <vt:lpstr>You are an author</vt:lpstr>
      <vt:lpstr>You are an AUTHOR </vt:lpstr>
      <vt:lpstr>You are a curmudgeon</vt:lpstr>
      <vt:lpstr>You are a CURMUDGEON</vt:lpstr>
      <vt:lpstr>I am the root object</vt:lpstr>
      <vt:lpstr>I am a DIRECTOR</vt:lpstr>
      <vt:lpstr>Let’s play</vt:lpstr>
      <vt:lpstr>I am the root object</vt:lpstr>
      <vt:lpstr>Concepts seen</vt:lpstr>
      <vt:lpstr>Concepts seen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Marco Piccioni</cp:lastModifiedBy>
  <cp:revision>2288</cp:revision>
  <dcterms:created xsi:type="dcterms:W3CDTF">2010-10-11T14:26:04Z</dcterms:created>
  <dcterms:modified xsi:type="dcterms:W3CDTF">2012-09-25T12:03:20Z</dcterms:modified>
</cp:coreProperties>
</file>