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 id="2147483653" r:id="rId2"/>
    <p:sldMasterId id="2147483810" r:id="rId3"/>
  </p:sldMasterIdLst>
  <p:notesMasterIdLst>
    <p:notesMasterId r:id="rId44"/>
  </p:notesMasterIdLst>
  <p:handoutMasterIdLst>
    <p:handoutMasterId r:id="rId45"/>
  </p:handoutMasterIdLst>
  <p:sldIdLst>
    <p:sldId id="600" r:id="rId4"/>
    <p:sldId id="646" r:id="rId5"/>
    <p:sldId id="732" r:id="rId6"/>
    <p:sldId id="728" r:id="rId7"/>
    <p:sldId id="729" r:id="rId8"/>
    <p:sldId id="730" r:id="rId9"/>
    <p:sldId id="731" r:id="rId10"/>
    <p:sldId id="733" r:id="rId11"/>
    <p:sldId id="734" r:id="rId12"/>
    <p:sldId id="735" r:id="rId13"/>
    <p:sldId id="736" r:id="rId14"/>
    <p:sldId id="715" r:id="rId15"/>
    <p:sldId id="722" r:id="rId16"/>
    <p:sldId id="723" r:id="rId17"/>
    <p:sldId id="716" r:id="rId18"/>
    <p:sldId id="717" r:id="rId19"/>
    <p:sldId id="718" r:id="rId20"/>
    <p:sldId id="719" r:id="rId21"/>
    <p:sldId id="720" r:id="rId22"/>
    <p:sldId id="721" r:id="rId23"/>
    <p:sldId id="724" r:id="rId24"/>
    <p:sldId id="725" r:id="rId25"/>
    <p:sldId id="726" r:id="rId26"/>
    <p:sldId id="727" r:id="rId27"/>
    <p:sldId id="738" r:id="rId28"/>
    <p:sldId id="739" r:id="rId29"/>
    <p:sldId id="673" r:id="rId30"/>
    <p:sldId id="674" r:id="rId31"/>
    <p:sldId id="675" r:id="rId32"/>
    <p:sldId id="677" r:id="rId33"/>
    <p:sldId id="678" r:id="rId34"/>
    <p:sldId id="740" r:id="rId35"/>
    <p:sldId id="699" r:id="rId36"/>
    <p:sldId id="700" r:id="rId37"/>
    <p:sldId id="701" r:id="rId38"/>
    <p:sldId id="702" r:id="rId39"/>
    <p:sldId id="703" r:id="rId40"/>
    <p:sldId id="704" r:id="rId41"/>
    <p:sldId id="705" r:id="rId42"/>
    <p:sldId id="714" r:id="rId43"/>
  </p:sldIdLst>
  <p:sldSz cx="9144000" cy="6858000" type="screen4x3"/>
  <p:notesSz cx="7315200" cy="9601200"/>
  <p:custDataLst>
    <p:tags r:id="rId46"/>
  </p:custDataLst>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a Pedroni" initials="MP" lastIdx="3" clrIdx="0"/>
  <p:cmAuthor id="1" name="Till G. Bay" initials="TG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8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3333FF"/>
    <a:srgbClr val="333399"/>
    <a:srgbClr val="990000"/>
    <a:srgbClr val="006699"/>
    <a:srgbClr val="000099"/>
    <a:srgbClr val="92D050"/>
    <a:srgbClr val="FFCC99"/>
    <a:srgbClr val="FFCC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98" autoAdjust="0"/>
    <p:restoredTop sz="68945" autoAdjust="0"/>
  </p:normalViewPr>
  <p:slideViewPr>
    <p:cSldViewPr snapToGrid="0">
      <p:cViewPr varScale="1">
        <p:scale>
          <a:sx n="69" d="100"/>
          <a:sy n="69" d="100"/>
        </p:scale>
        <p:origin x="-143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gs" Target="tags/tag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defRPr>
            </a:lvl1pPr>
          </a:lstStyle>
          <a:p>
            <a:endParaRPr lang="en-US"/>
          </a:p>
        </p:txBody>
      </p:sp>
      <p:sp>
        <p:nvSpPr>
          <p:cNvPr id="1341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defRPr>
            </a:lvl1pPr>
          </a:lstStyle>
          <a:p>
            <a:endParaRPr lang="en-US"/>
          </a:p>
        </p:txBody>
      </p:sp>
      <p:sp>
        <p:nvSpPr>
          <p:cNvPr id="1341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fld id="{59C9646B-9960-47D7-8365-D3911185A8F5}" type="slidenum">
              <a:rPr lang="en-US"/>
              <a:pPr/>
              <a:t>‹#›</a:t>
            </a:fld>
            <a:endParaRPr lang="en-US"/>
          </a:p>
        </p:txBody>
      </p:sp>
    </p:spTree>
    <p:extLst>
      <p:ext uri="{BB962C8B-B14F-4D97-AF65-F5344CB8AC3E}">
        <p14:creationId xmlns:p14="http://schemas.microsoft.com/office/powerpoint/2010/main" val="4217427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defRPr sz="1300">
                <a:latin typeface="Arial" charset="0"/>
              </a:defRPr>
            </a:lvl1pPr>
          </a:lstStyle>
          <a:p>
            <a:endParaRPr lang="en-US"/>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defRPr sz="13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defRPr sz="1300">
                <a:latin typeface="Arial" charset="0"/>
              </a:defRPr>
            </a:lvl1pPr>
          </a:lstStyle>
          <a:p>
            <a:endParaRPr lang="en-US"/>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defRPr sz="1300">
                <a:latin typeface="Arial" charset="0"/>
              </a:defRPr>
            </a:lvl1pPr>
          </a:lstStyle>
          <a:p>
            <a:fld id="{3830A38A-F710-44C0-B69C-5380D4459B04}" type="slidenum">
              <a:rPr lang="en-US"/>
              <a:pPr/>
              <a:t>‹#›</a:t>
            </a:fld>
            <a:endParaRPr lang="en-US"/>
          </a:p>
        </p:txBody>
      </p:sp>
    </p:spTree>
    <p:extLst>
      <p:ext uri="{BB962C8B-B14F-4D97-AF65-F5344CB8AC3E}">
        <p14:creationId xmlns:p14="http://schemas.microsoft.com/office/powerpoint/2010/main" val="30348114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redefine </a:t>
            </a:r>
            <a:r>
              <a:rPr lang="en-US" dirty="0" err="1" smtClean="0"/>
              <a:t>default_create</a:t>
            </a:r>
            <a:r>
              <a:rPr lang="en-US" dirty="0" smtClean="0"/>
              <a:t> on expanded types if we wish, and then invoke it:</a:t>
            </a:r>
            <a:r>
              <a:rPr lang="en-US" baseline="0" dirty="0" smtClean="0"/>
              <a:t> create </a:t>
            </a:r>
            <a:r>
              <a:rPr lang="en-US" baseline="0" dirty="0" err="1" smtClean="0"/>
              <a:t>p.default_create</a:t>
            </a:r>
            <a:r>
              <a:rPr lang="en-US" baseline="0" dirty="0" smtClean="0"/>
              <a:t>. We cannot pass arguments though.</a:t>
            </a:r>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15</a:t>
            </a:fld>
            <a:endParaRPr lang="en-US"/>
          </a:p>
        </p:txBody>
      </p:sp>
    </p:spTree>
    <p:extLst>
      <p:ext uri="{BB962C8B-B14F-4D97-AF65-F5344CB8AC3E}">
        <p14:creationId xmlns:p14="http://schemas.microsoft.com/office/powerpoint/2010/main" val="1318329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54F08F5-7B5F-45B4-A9BA-975E70DD5629}" type="slidenum">
              <a:rPr lang="en-GB" smtClean="0"/>
              <a:pPr/>
              <a:t>28</a:t>
            </a:fld>
            <a:endParaRPr lang="en-GB" smtClean="0"/>
          </a:p>
        </p:txBody>
      </p:sp>
      <p:sp>
        <p:nvSpPr>
          <p:cNvPr id="33795" name="Rectangle 1"/>
          <p:cNvSpPr>
            <a:spLocks noGrp="1" noRot="1" noChangeAspect="1" noChangeArrowheads="1" noTextEdit="1"/>
          </p:cNvSpPr>
          <p:nvPr>
            <p:ph type="sldImg"/>
          </p:nvPr>
        </p:nvSpPr>
        <p:spPr>
          <a:solidFill>
            <a:srgbClr val="FFFFFF"/>
          </a:solidFill>
          <a:ln/>
        </p:spPr>
      </p:sp>
      <p:sp>
        <p:nvSpPr>
          <p:cNvPr id="33796"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671D93A-B833-4D99-A792-CF550524167D}" type="slidenum">
              <a:rPr lang="en-GB" smtClean="0"/>
              <a:pPr/>
              <a:t>29</a:t>
            </a:fld>
            <a:endParaRPr lang="en-GB" smtClean="0"/>
          </a:p>
        </p:txBody>
      </p:sp>
      <p:sp>
        <p:nvSpPr>
          <p:cNvPr id="34819" name="Rectangle 1"/>
          <p:cNvSpPr>
            <a:spLocks noGrp="1" noRot="1" noChangeAspect="1" noChangeArrowheads="1" noTextEdit="1"/>
          </p:cNvSpPr>
          <p:nvPr>
            <p:ph type="sldImg"/>
          </p:nvPr>
        </p:nvSpPr>
        <p:spPr>
          <a:solidFill>
            <a:srgbClr val="FFFFFF"/>
          </a:solidFill>
          <a:ln/>
        </p:spPr>
      </p:sp>
      <p:sp>
        <p:nvSpPr>
          <p:cNvPr id="34820" name="Rectangle 2"/>
          <p:cNvSpPr>
            <a:spLocks noGrp="1" noChangeArrowheads="1"/>
          </p:cNvSpPr>
          <p:nvPr>
            <p:ph type="body" idx="1"/>
          </p:nvPr>
        </p:nvSpPr>
        <p:spPr>
          <a:xfrm>
            <a:off x="731838" y="4560888"/>
            <a:ext cx="5851525" cy="4321175"/>
          </a:xfrm>
          <a:noFill/>
          <a:ln/>
        </p:spPr>
        <p:txBody>
          <a:bodyPr wrap="none" anchor="ctr"/>
          <a:lstStyle/>
          <a:p>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Probably should</a:t>
            </a:r>
            <a:r>
              <a:rPr lang="en-US" baseline="0" dirty="0" smtClean="0"/>
              <a:t> be omitted at level A.</a:t>
            </a:r>
            <a:endParaRPr lang="de-CH"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32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the students that Teddy will be their best friend when they need help to solve some technical/programming problem. The one to ask first. What they should do is to try to explain the problem to Teddy</a:t>
            </a:r>
            <a:r>
              <a:rPr lang="en-US" baseline="0" dirty="0" smtClean="0"/>
              <a:t> (really, out loud).</a:t>
            </a:r>
          </a:p>
          <a:p>
            <a:r>
              <a:rPr lang="en-US" baseline="0" dirty="0" smtClean="0"/>
              <a:t>Then</a:t>
            </a:r>
            <a:r>
              <a:rPr lang="en-US" dirty="0" smtClean="0"/>
              <a:t> Teddy</a:t>
            </a:r>
            <a:r>
              <a:rPr lang="en-US" baseline="0" dirty="0" smtClean="0"/>
              <a:t> (hopefully) will provide an answer by directly communicating with your head…For strange that it may seem, it works many times (credits to Andreas Zeller and his book ‘Why programs fail’, page 152, for mentioning the idea. The idea itself is reported from Kernighan and Pike (1999) who mentioned a university center help desk asking students with mysterious bugs to first explain them to the teddy bear before asking to a help </a:t>
            </a:r>
            <a:r>
              <a:rPr lang="en-US" baseline="0" smtClean="0"/>
              <a:t>desk guy.   </a:t>
            </a:r>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40</a:t>
            </a:fld>
            <a:endParaRPr lang="en-US"/>
          </a:p>
        </p:txBody>
      </p:sp>
    </p:spTree>
    <p:extLst>
      <p:ext uri="{BB962C8B-B14F-4D97-AF65-F5344CB8AC3E}">
        <p14:creationId xmlns:p14="http://schemas.microsoft.com/office/powerpoint/2010/main" val="449920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AB1CD2AE-44B9-416C-AB7E-A3DCE64B38B4}" type="slidenum">
              <a:rPr lang="en-GB"/>
              <a:pPr/>
              <a:t>4</a:t>
            </a:fld>
            <a:endParaRPr lang="en-GB"/>
          </a:p>
        </p:txBody>
      </p:sp>
      <p:sp>
        <p:nvSpPr>
          <p:cNvPr id="10752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4C381737-3E5B-4C87-B7DC-430B37077D38}" type="slidenum">
              <a:rPr lang="en-GB" sz="1300">
                <a:solidFill>
                  <a:schemeClr val="tx1"/>
                </a:solidFill>
              </a:rPr>
              <a:pPr algn="r" defTabSz="966788">
                <a:lnSpc>
                  <a:spcPct val="100000"/>
                </a:lnSpc>
                <a:buClrTx/>
                <a:buSzTx/>
                <a:buFontTx/>
                <a:buNone/>
              </a:pPr>
              <a:t>4</a:t>
            </a:fld>
            <a:endParaRPr lang="en-GB" sz="1300">
              <a:solidFill>
                <a:schemeClr val="tx1"/>
              </a:solidFill>
            </a:endParaRPr>
          </a:p>
        </p:txBody>
      </p:sp>
      <p:sp>
        <p:nvSpPr>
          <p:cNvPr id="107523" name="Rectangle 1"/>
          <p:cNvSpPr>
            <a:spLocks noGrp="1" noRot="1" noChangeAspect="1" noChangeArrowheads="1" noTextEdit="1"/>
          </p:cNvSpPr>
          <p:nvPr>
            <p:ph type="sldImg"/>
          </p:nvPr>
        </p:nvSpPr>
        <p:spPr>
          <a:xfrm>
            <a:off x="1257300" y="720725"/>
            <a:ext cx="4800600" cy="3600450"/>
          </a:xfrm>
          <a:ln/>
        </p:spPr>
      </p:sp>
      <p:sp>
        <p:nvSpPr>
          <p:cNvPr id="107524" name="Rectangle 2"/>
          <p:cNvSpPr>
            <a:spLocks noGrp="1" noChangeArrowheads="1"/>
          </p:cNvSpPr>
          <p:nvPr>
            <p:ph type="body" idx="1"/>
          </p:nvPr>
        </p:nvSpPr>
        <p:spPr>
          <a:xfrm>
            <a:off x="731838" y="4560888"/>
            <a:ext cx="5851525" cy="4321175"/>
          </a:xfrm>
        </p:spPr>
        <p:txBody>
          <a:bodyPr wrap="none" lIns="96661" tIns="48331" rIns="96661" bIns="48331" anchor="ctr"/>
          <a:lstStyle/>
          <a:p>
            <a:pPr defTabSz="914400"/>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A1C9218E-EEE4-43BC-A5C8-D28D4E3756E0}" type="slidenum">
              <a:rPr lang="en-GB"/>
              <a:pPr/>
              <a:t>5</a:t>
            </a:fld>
            <a:endParaRPr lang="en-GB"/>
          </a:p>
        </p:txBody>
      </p:sp>
      <p:sp>
        <p:nvSpPr>
          <p:cNvPr id="10547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5D405DFB-382B-4C92-8F4C-6898BDC6440E}" type="slidenum">
              <a:rPr lang="en-GB" sz="1300">
                <a:solidFill>
                  <a:schemeClr val="tx1"/>
                </a:solidFill>
              </a:rPr>
              <a:pPr algn="r" defTabSz="966788">
                <a:lnSpc>
                  <a:spcPct val="100000"/>
                </a:lnSpc>
                <a:buClrTx/>
                <a:buSzTx/>
                <a:buFontTx/>
                <a:buNone/>
              </a:pPr>
              <a:t>5</a:t>
            </a:fld>
            <a:endParaRPr lang="en-GB" sz="1300">
              <a:solidFill>
                <a:schemeClr val="tx1"/>
              </a:solidFill>
            </a:endParaRPr>
          </a:p>
        </p:txBody>
      </p:sp>
      <p:sp>
        <p:nvSpPr>
          <p:cNvPr id="105475" name="Rectangle 1"/>
          <p:cNvSpPr>
            <a:spLocks noGrp="1" noRot="1" noChangeAspect="1" noChangeArrowheads="1" noTextEdit="1"/>
          </p:cNvSpPr>
          <p:nvPr>
            <p:ph type="sldImg"/>
          </p:nvPr>
        </p:nvSpPr>
        <p:spPr>
          <a:xfrm>
            <a:off x="1257300" y="720725"/>
            <a:ext cx="4800600" cy="3600450"/>
          </a:xfrm>
          <a:ln/>
        </p:spPr>
      </p:sp>
      <p:sp>
        <p:nvSpPr>
          <p:cNvPr id="105476" name="Rectangle 2"/>
          <p:cNvSpPr>
            <a:spLocks noGrp="1" noChangeArrowheads="1"/>
          </p:cNvSpPr>
          <p:nvPr>
            <p:ph type="body" idx="1"/>
          </p:nvPr>
        </p:nvSpPr>
        <p:spPr>
          <a:xfrm>
            <a:off x="731838" y="4560888"/>
            <a:ext cx="5851525" cy="4321175"/>
          </a:xfrm>
        </p:spPr>
        <p:txBody>
          <a:bodyPr wrap="none" lIns="96661" tIns="48331" rIns="96661" bIns="48331" anchor="ctr"/>
          <a:lstStyle/>
          <a:p>
            <a:pPr defTabSz="914400"/>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22E2C597-9926-4614-80BA-1967F49D0C73}" type="slidenum">
              <a:rPr lang="en-GB"/>
              <a:pPr/>
              <a:t>6</a:t>
            </a:fld>
            <a:endParaRPr lang="en-GB"/>
          </a:p>
        </p:txBody>
      </p:sp>
      <p:sp>
        <p:nvSpPr>
          <p:cNvPr id="11161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63884843-3A9E-4E50-BD84-642007F7B85E}" type="slidenum">
              <a:rPr lang="en-GB" sz="1300">
                <a:solidFill>
                  <a:schemeClr val="tx1"/>
                </a:solidFill>
              </a:rPr>
              <a:pPr algn="r" defTabSz="966788">
                <a:lnSpc>
                  <a:spcPct val="100000"/>
                </a:lnSpc>
                <a:buClrTx/>
                <a:buSzTx/>
                <a:buFontTx/>
                <a:buNone/>
              </a:pPr>
              <a:t>6</a:t>
            </a:fld>
            <a:endParaRPr lang="en-GB" sz="1300">
              <a:solidFill>
                <a:schemeClr val="tx1"/>
              </a:solidFill>
            </a:endParaRPr>
          </a:p>
        </p:txBody>
      </p:sp>
      <p:sp>
        <p:nvSpPr>
          <p:cNvPr id="111619" name="Rectangle 2"/>
          <p:cNvSpPr>
            <a:spLocks noGrp="1" noRot="1" noChangeAspect="1" noChangeArrowheads="1" noTextEdit="1"/>
          </p:cNvSpPr>
          <p:nvPr>
            <p:ph type="sldImg"/>
          </p:nvPr>
        </p:nvSpPr>
        <p:spPr>
          <a:xfrm>
            <a:off x="1257300" y="720725"/>
            <a:ext cx="4800600" cy="3600450"/>
          </a:xfrm>
          <a:ln/>
        </p:spPr>
      </p:sp>
      <p:sp>
        <p:nvSpPr>
          <p:cNvPr id="111620"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70866D90-7116-4E19-A12F-336C32ECA28E}" type="slidenum">
              <a:rPr lang="en-GB"/>
              <a:pPr/>
              <a:t>7</a:t>
            </a:fld>
            <a:endParaRPr lang="en-GB"/>
          </a:p>
        </p:txBody>
      </p:sp>
      <p:sp>
        <p:nvSpPr>
          <p:cNvPr id="117762"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483DAF2C-B3FE-424F-88D8-FF6C2166E4E8}" type="slidenum">
              <a:rPr lang="en-GB" sz="1300">
                <a:solidFill>
                  <a:schemeClr val="tx1"/>
                </a:solidFill>
              </a:rPr>
              <a:pPr algn="r" defTabSz="966788">
                <a:lnSpc>
                  <a:spcPct val="100000"/>
                </a:lnSpc>
                <a:buClrTx/>
                <a:buSzTx/>
                <a:buFontTx/>
                <a:buNone/>
              </a:pPr>
              <a:t>7</a:t>
            </a:fld>
            <a:endParaRPr lang="en-GB" sz="1300">
              <a:solidFill>
                <a:schemeClr val="tx1"/>
              </a:solidFill>
            </a:endParaRPr>
          </a:p>
        </p:txBody>
      </p:sp>
      <p:sp>
        <p:nvSpPr>
          <p:cNvPr id="117763" name="Rectangle 2"/>
          <p:cNvSpPr>
            <a:spLocks noGrp="1" noRot="1" noChangeAspect="1" noChangeArrowheads="1" noTextEdit="1"/>
          </p:cNvSpPr>
          <p:nvPr>
            <p:ph type="sldImg"/>
          </p:nvPr>
        </p:nvSpPr>
        <p:spPr>
          <a:xfrm>
            <a:off x="1257300" y="720725"/>
            <a:ext cx="4800600" cy="3600450"/>
          </a:xfrm>
          <a:ln/>
        </p:spPr>
      </p:sp>
      <p:sp>
        <p:nvSpPr>
          <p:cNvPr id="117764"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7DC18A46-102C-4ABA-9977-DB3B6DCAA6D5}" type="slidenum">
              <a:rPr lang="en-GB"/>
              <a:pPr/>
              <a:t>8</a:t>
            </a:fld>
            <a:endParaRPr lang="en-GB"/>
          </a:p>
        </p:txBody>
      </p:sp>
      <p:sp>
        <p:nvSpPr>
          <p:cNvPr id="121858"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A1291047-A2F3-4F06-ADC5-67D1F28C2AB3}" type="slidenum">
              <a:rPr lang="en-GB" sz="1300">
                <a:solidFill>
                  <a:schemeClr val="tx1"/>
                </a:solidFill>
              </a:rPr>
              <a:pPr algn="r" defTabSz="966788">
                <a:lnSpc>
                  <a:spcPct val="100000"/>
                </a:lnSpc>
                <a:buClrTx/>
                <a:buSzTx/>
                <a:buFontTx/>
                <a:buNone/>
              </a:pPr>
              <a:t>8</a:t>
            </a:fld>
            <a:endParaRPr lang="en-GB" sz="1300">
              <a:solidFill>
                <a:schemeClr val="tx1"/>
              </a:solidFill>
            </a:endParaRPr>
          </a:p>
        </p:txBody>
      </p:sp>
      <p:sp>
        <p:nvSpPr>
          <p:cNvPr id="121859" name="Rectangle 1"/>
          <p:cNvSpPr>
            <a:spLocks noGrp="1" noRot="1" noChangeAspect="1" noChangeArrowheads="1" noTextEdit="1"/>
          </p:cNvSpPr>
          <p:nvPr>
            <p:ph type="sldImg"/>
          </p:nvPr>
        </p:nvSpPr>
        <p:spPr>
          <a:xfrm>
            <a:off x="1257300" y="720725"/>
            <a:ext cx="4800600" cy="3600450"/>
          </a:xfrm>
          <a:ln/>
        </p:spPr>
      </p:sp>
      <p:sp>
        <p:nvSpPr>
          <p:cNvPr id="121860" name="Rectangle 2"/>
          <p:cNvSpPr>
            <a:spLocks noGrp="1" noChangeArrowheads="1"/>
          </p:cNvSpPr>
          <p:nvPr>
            <p:ph type="body" idx="1"/>
          </p:nvPr>
        </p:nvSpPr>
        <p:spPr>
          <a:xfrm>
            <a:off x="731838" y="4560888"/>
            <a:ext cx="5851525" cy="4321175"/>
          </a:xfrm>
        </p:spPr>
        <p:txBody>
          <a:bodyPr wrap="none" lIns="96661" tIns="48331" rIns="96661" bIns="48331" anchor="ctr"/>
          <a:lstStyle/>
          <a:p>
            <a:pPr defTabSz="914400"/>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BE932F37-D5A3-43FE-80F9-FC20334AEBF0}" type="slidenum">
              <a:rPr lang="en-GB"/>
              <a:pPr/>
              <a:t>9</a:t>
            </a:fld>
            <a:endParaRPr lang="en-GB"/>
          </a:p>
        </p:txBody>
      </p:sp>
      <p:sp>
        <p:nvSpPr>
          <p:cNvPr id="123906"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8D132058-A182-42B9-AF2F-2C050D34CDB6}" type="slidenum">
              <a:rPr lang="en-GB" sz="1300">
                <a:solidFill>
                  <a:schemeClr val="tx1"/>
                </a:solidFill>
              </a:rPr>
              <a:pPr algn="r" defTabSz="966788">
                <a:lnSpc>
                  <a:spcPct val="100000"/>
                </a:lnSpc>
                <a:buClrTx/>
                <a:buSzTx/>
                <a:buFontTx/>
                <a:buNone/>
              </a:pPr>
              <a:t>9</a:t>
            </a:fld>
            <a:endParaRPr lang="en-GB" sz="1300">
              <a:solidFill>
                <a:schemeClr val="tx1"/>
              </a:solidFill>
            </a:endParaRPr>
          </a:p>
        </p:txBody>
      </p:sp>
      <p:sp>
        <p:nvSpPr>
          <p:cNvPr id="123907" name="Rectangle 1"/>
          <p:cNvSpPr>
            <a:spLocks noGrp="1" noRot="1" noChangeAspect="1" noChangeArrowheads="1" noTextEdit="1"/>
          </p:cNvSpPr>
          <p:nvPr>
            <p:ph type="sldImg"/>
          </p:nvPr>
        </p:nvSpPr>
        <p:spPr>
          <a:xfrm>
            <a:off x="1257300" y="720725"/>
            <a:ext cx="4800600" cy="3600450"/>
          </a:xfrm>
          <a:ln/>
        </p:spPr>
      </p:sp>
      <p:sp>
        <p:nvSpPr>
          <p:cNvPr id="123908" name="Rectangle 2"/>
          <p:cNvSpPr>
            <a:spLocks noGrp="1" noChangeArrowheads="1"/>
          </p:cNvSpPr>
          <p:nvPr>
            <p:ph type="body" idx="1"/>
          </p:nvPr>
        </p:nvSpPr>
        <p:spPr>
          <a:xfrm>
            <a:off x="731838" y="4560888"/>
            <a:ext cx="5851525" cy="4321175"/>
          </a:xfrm>
        </p:spPr>
        <p:txBody>
          <a:bodyPr wrap="none" lIns="96661" tIns="48331" rIns="96661" bIns="48331" anchor="ctr"/>
          <a:lstStyle/>
          <a:p>
            <a:pPr defTabSz="914400"/>
            <a:r>
              <a:rPr lang="en-US" noProof="0" dirty="0" smtClean="0"/>
              <a:t>Note: standard "^" in Eiffel actually returns a REAL, but we pretend that we are using a function power (n, m: NATURAL): NATURAL with an alias "^", which makes sense mathematically.</a:t>
            </a:r>
          </a:p>
          <a:p>
            <a:pPr defTabSz="914400"/>
            <a:endParaRPr lang="en-US" noProof="0" dirty="0" smtClean="0"/>
          </a:p>
          <a:p>
            <a:pPr defTabSz="914400"/>
            <a:r>
              <a:rPr lang="en-US" noProof="0" dirty="0" smtClean="0"/>
              <a:t>Preconditions are a bit tricky: </a:t>
            </a:r>
          </a:p>
          <a:p>
            <a:pPr defTabSz="914400"/>
            <a:r>
              <a:rPr lang="en-US" baseline="0" noProof="0" dirty="0" smtClean="0"/>
              <a:t> </a:t>
            </a:r>
            <a:r>
              <a:rPr lang="en-US" noProof="0" dirty="0" smtClean="0"/>
              <a:t>n &gt; 1 is needed so that there is always a solution. For example if n=1 and bound &gt;= 2 there would be no solution.</a:t>
            </a:r>
          </a:p>
          <a:p>
            <a:pPr defTabSz="914400"/>
            <a:r>
              <a:rPr lang="en-US" noProof="0" dirty="0" smtClean="0"/>
              <a:t> bound &gt; 1 is needed, because bound = 0 =&gt; Result = 0, so the postcondition "smallest" will underflow.</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p:nvPr>
        </p:nvSpPr>
        <p:spPr>
          <a:ln/>
        </p:spPr>
        <p:txBody>
          <a:bodyPr/>
          <a:lstStyle/>
          <a:p>
            <a:fld id="{C283944D-E2D4-4038-933D-6E32C8825296}" type="slidenum">
              <a:rPr lang="en-GB"/>
              <a:pPr/>
              <a:t>10</a:t>
            </a:fld>
            <a:endParaRPr lang="en-GB"/>
          </a:p>
        </p:txBody>
      </p:sp>
      <p:sp>
        <p:nvSpPr>
          <p:cNvPr id="125954" name="Rectangle 7"/>
          <p:cNvSpPr txBox="1">
            <a:spLocks noGrp="1" noChangeArrowheads="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lnSpc>
                <a:spcPct val="100000"/>
              </a:lnSpc>
              <a:buClrTx/>
              <a:buSzTx/>
              <a:buFontTx/>
              <a:buNone/>
            </a:pPr>
            <a:fld id="{1A4C9D1E-6078-456F-A8D4-D1D24C7DE2FA}" type="slidenum">
              <a:rPr lang="en-GB" sz="1300">
                <a:solidFill>
                  <a:schemeClr val="tx1"/>
                </a:solidFill>
              </a:rPr>
              <a:pPr algn="r" defTabSz="966788">
                <a:lnSpc>
                  <a:spcPct val="100000"/>
                </a:lnSpc>
                <a:buClrTx/>
                <a:buSzTx/>
                <a:buFontTx/>
                <a:buNone/>
              </a:pPr>
              <a:t>10</a:t>
            </a:fld>
            <a:endParaRPr lang="en-GB" sz="1300">
              <a:solidFill>
                <a:schemeClr val="tx1"/>
              </a:solidFill>
            </a:endParaRPr>
          </a:p>
        </p:txBody>
      </p:sp>
      <p:sp>
        <p:nvSpPr>
          <p:cNvPr id="125955" name="Rectangle 2"/>
          <p:cNvSpPr>
            <a:spLocks noGrp="1" noRot="1" noChangeAspect="1" noChangeArrowheads="1" noTextEdit="1"/>
          </p:cNvSpPr>
          <p:nvPr>
            <p:ph type="sldImg"/>
          </p:nvPr>
        </p:nvSpPr>
        <p:spPr>
          <a:xfrm>
            <a:off x="1257300" y="720725"/>
            <a:ext cx="4800600" cy="3600450"/>
          </a:xfrm>
          <a:ln/>
        </p:spPr>
      </p:sp>
      <p:sp>
        <p:nvSpPr>
          <p:cNvPr id="125956" name="Rectangle 3"/>
          <p:cNvSpPr>
            <a:spLocks noGrp="1" noChangeArrowheads="1"/>
          </p:cNvSpPr>
          <p:nvPr>
            <p:ph type="body" idx="1"/>
          </p:nvPr>
        </p:nvSpPr>
        <p:spPr>
          <a:xfrm>
            <a:off x="731838" y="4560888"/>
            <a:ext cx="5851525" cy="4321175"/>
          </a:xfrm>
          <a:noFill/>
        </p:spPr>
        <p:txBody>
          <a:bodyPr wrap="none" lIns="96661" tIns="48331" rIns="96661" bIns="48331" anchor="ctr"/>
          <a:lstStyle/>
          <a:p>
            <a:pPr defTabSz="914400"/>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CH"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5888"/>
            <a:ext cx="2160587" cy="6407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9238" y="115888"/>
            <a:ext cx="6330950" cy="640715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696912"/>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298450" y="1100138"/>
            <a:ext cx="8594725" cy="5422900"/>
          </a:xfrm>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268413"/>
            <a:ext cx="8424862"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9388" y="3900488"/>
            <a:ext cx="8424862"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1268413"/>
            <a:ext cx="8424862" cy="5113337"/>
          </a:xfrm>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79388" y="1268413"/>
            <a:ext cx="4135437"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467225" y="1268413"/>
            <a:ext cx="4137025"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67225" y="3900488"/>
            <a:ext cx="4137025"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96850" y="160338"/>
            <a:ext cx="8120063" cy="7207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268413"/>
            <a:ext cx="8424862"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9388" y="3900488"/>
            <a:ext cx="8424862" cy="2481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a:xfrm>
            <a:off x="2771775" y="6527800"/>
            <a:ext cx="3886200" cy="336550"/>
          </a:xfrm>
          <a:prstGeom prst="rect">
            <a:avLst/>
          </a:prstGeom>
        </p:spPr>
        <p:txBody>
          <a:bodyPr/>
          <a:lstStyle>
            <a:lvl1pPr>
              <a:defRPr/>
            </a:lvl1pPr>
          </a:lstStyle>
          <a:p>
            <a:endParaRPr lang="en-GB"/>
          </a:p>
          <a:p>
            <a:endParaRPr lang="en-GB"/>
          </a:p>
        </p:txBody>
      </p:sp>
      <p:sp>
        <p:nvSpPr>
          <p:cNvPr id="3" name="Slide Number Placeholder 2"/>
          <p:cNvSpPr>
            <a:spLocks noGrp="1"/>
          </p:cNvSpPr>
          <p:nvPr>
            <p:ph type="sldNum" idx="11"/>
          </p:nvPr>
        </p:nvSpPr>
        <p:spPr>
          <a:xfrm>
            <a:off x="8459788" y="476250"/>
            <a:ext cx="503237" cy="244475"/>
          </a:xfrm>
          <a:prstGeom prst="rect">
            <a:avLst/>
          </a:prstGeom>
        </p:spPr>
        <p:txBody>
          <a:bodyPr/>
          <a:lstStyle>
            <a:lvl1pPr>
              <a:defRPr/>
            </a:lvl1pPr>
          </a:lstStyle>
          <a:p>
            <a:fld id="{5DE9C900-20A2-4AA0-8A2D-EDCBACDE2A72}" type="slidenum">
              <a:rPr lang="en-GB"/>
              <a:pPr/>
              <a:t>‹#›</a:t>
            </a:fld>
            <a:endParaRPr lang="en-GB"/>
          </a:p>
        </p:txBody>
      </p:sp>
    </p:spTree>
    <p:extLst>
      <p:ext uri="{BB962C8B-B14F-4D97-AF65-F5344CB8AC3E}">
        <p14:creationId xmlns:p14="http://schemas.microsoft.com/office/powerpoint/2010/main" val="2736161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35655"/>
          </a:xfrm>
        </p:spPr>
        <p:txBody>
          <a:bodyPr/>
          <a:lstStyle>
            <a:lvl1pPr>
              <a:defRPr sz="2800" b="1" baseline="0">
                <a:latin typeface="Arial Rounded MT 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SzPct val="80000"/>
              <a:defRPr/>
            </a:lvl2pPr>
            <a:lvl3pPr>
              <a:buFont typeface="Arial" pitchFamily="34" charset="0"/>
              <a:buChar cha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9063"/>
            <a:ext cx="4221163"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9063"/>
            <a:ext cx="4221162" cy="6262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19063"/>
            <a:ext cx="2147887" cy="62626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8450" y="119063"/>
            <a:ext cx="6294438" cy="6262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727C123-D857-405B-A616-6B9DD38E9F28}" type="datetimeFigureOut">
              <a:rPr lang="en-US" smtClean="0"/>
              <a:pPr/>
              <a:t>10/9/2012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B3235E-E867-4DCA-A2BF-A2BE11CD25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8450" y="1100138"/>
            <a:ext cx="4221163"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2013" y="1100138"/>
            <a:ext cx="4221162" cy="542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2.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2.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80035" name="Rectangle 3"/>
          <p:cNvSpPr>
            <a:spLocks noGrp="1" noChangeArrowheads="1"/>
          </p:cNvSpPr>
          <p:nvPr>
            <p:ph type="title"/>
          </p:nvPr>
        </p:nvSpPr>
        <p:spPr bwMode="auto">
          <a:xfrm>
            <a:off x="249238" y="115888"/>
            <a:ext cx="8117522" cy="44291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580036" name="Rectangle 4"/>
          <p:cNvSpPr>
            <a:spLocks noGrp="1" noChangeArrowheads="1"/>
          </p:cNvSpPr>
          <p:nvPr>
            <p:ph type="body" idx="1"/>
          </p:nvPr>
        </p:nvSpPr>
        <p:spPr bwMode="auto">
          <a:xfrm>
            <a:off x="249238" y="878114"/>
            <a:ext cx="8594725"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80039" name="Rectangle 7"/>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sp>
        <p:nvSpPr>
          <p:cNvPr id="1580045" name="Line 13"/>
          <p:cNvSpPr>
            <a:spLocks noChangeShapeType="1"/>
          </p:cNvSpPr>
          <p:nvPr userDrawn="1"/>
        </p:nvSpPr>
        <p:spPr bwMode="auto">
          <a:xfrm flipV="1">
            <a:off x="249238" y="609601"/>
            <a:ext cx="7200000" cy="458"/>
          </a:xfrm>
          <a:prstGeom prst="line">
            <a:avLst/>
          </a:prstGeom>
          <a:noFill/>
          <a:ln w="3175">
            <a:solidFill>
              <a:srgbClr val="006699"/>
            </a:solidFill>
            <a:round/>
            <a:headEnd/>
            <a:tailEnd/>
          </a:ln>
          <a:effectLst/>
        </p:spPr>
        <p:txBody>
          <a:bodyPr/>
          <a:lstStyle/>
          <a:p>
            <a:endParaRPr lang="en-US"/>
          </a:p>
        </p:txBody>
      </p:sp>
      <p:sp>
        <p:nvSpPr>
          <p:cNvPr id="10" name="Rectangle 7"/>
          <p:cNvSpPr>
            <a:spLocks noChangeArrowheads="1"/>
          </p:cNvSpPr>
          <p:nvPr userDrawn="1"/>
        </p:nvSpPr>
        <p:spPr bwMode="auto">
          <a:xfrm>
            <a:off x="8642574" y="6550476"/>
            <a:ext cx="504825" cy="215900"/>
          </a:xfrm>
          <a:prstGeom prst="rect">
            <a:avLst/>
          </a:prstGeom>
          <a:noFill/>
          <a:ln w="9525">
            <a:noFill/>
            <a:miter lim="800000"/>
            <a:headEnd/>
            <a:tailEnd/>
          </a:ln>
          <a:effectLst/>
        </p:spPr>
        <p:txBody>
          <a:bodyPr/>
          <a:lstStyle/>
          <a:p>
            <a:pPr algn="r">
              <a:spcBef>
                <a:spcPct val="0"/>
              </a:spcBef>
            </a:pPr>
            <a:fld id="{CF1FDE98-111E-4F33-B410-FEF89BF09012}" type="slidenum">
              <a:rPr lang="en-US" sz="1400">
                <a:latin typeface="Arial" pitchFamily="34" charset="0"/>
                <a:cs typeface="Arial" pitchFamily="34" charset="0"/>
              </a:rPr>
              <a:pPr algn="r">
                <a:spcBef>
                  <a:spcPct val="0"/>
                </a:spcBef>
              </a:pPr>
              <a:t>‹#›</a:t>
            </a:fld>
            <a:endParaRPr lang="en-US" sz="1400" dirty="0">
              <a:latin typeface="Arial" pitchFamily="34" charset="0"/>
              <a:cs typeface="Arial" pitchFamily="34" charset="0"/>
            </a:endParaRPr>
          </a:p>
        </p:txBody>
      </p:sp>
      <p:pic>
        <p:nvPicPr>
          <p:cNvPr id="9" name="Picture 13"/>
          <p:cNvPicPr>
            <a:picLocks noChangeAspect="1" noChangeArrowheads="1"/>
          </p:cNvPicPr>
          <p:nvPr userDrawn="1"/>
        </p:nvPicPr>
        <p:blipFill>
          <a:blip r:embed="rId20" cstate="print"/>
          <a:srcRect/>
          <a:stretch>
            <a:fillRect/>
          </a:stretch>
        </p:blipFill>
        <p:spPr bwMode="auto">
          <a:xfrm>
            <a:off x="8711868" y="122239"/>
            <a:ext cx="280528" cy="313530"/>
          </a:xfrm>
          <a:prstGeom prst="rect">
            <a:avLst/>
          </a:prstGeom>
          <a:noFill/>
          <a:ln w="19050" algn="ctr">
            <a:noFill/>
            <a:miter lim="800000"/>
            <a:headEnd type="none" w="lg" len="lg"/>
            <a:tailEnd type="none" w="lg" len="lg"/>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722" r:id="rId3"/>
    <p:sldLayoutId id="2147483723" r:id="rId4"/>
    <p:sldLayoutId id="2147483663" r:id="rId5"/>
    <p:sldLayoutId id="2147483664" r:id="rId6"/>
    <p:sldLayoutId id="2147483665" r:id="rId7"/>
    <p:sldLayoutId id="2147483666" r:id="rId8"/>
    <p:sldLayoutId id="2147483668" r:id="rId9"/>
    <p:sldLayoutId id="2147483669" r:id="rId10"/>
    <p:sldLayoutId id="2147483670" r:id="rId11"/>
    <p:sldLayoutId id="2147483671" r:id="rId12"/>
    <p:sldLayoutId id="2147483717" r:id="rId13"/>
    <p:sldLayoutId id="2147483822" r:id="rId14"/>
    <p:sldLayoutId id="2147483823" r:id="rId15"/>
    <p:sldLayoutId id="2147483824" r:id="rId16"/>
    <p:sldLayoutId id="2147483825" r:id="rId17"/>
    <p:sldLayoutId id="2147483826" r:id="rId18"/>
  </p:sldLayoutIdLst>
  <p:timing>
    <p:tnLst>
      <p:par>
        <p:cTn id="1" dur="indefinite" restart="never" nodeType="tmRoot"/>
      </p:par>
    </p:tnLst>
  </p:timing>
  <p:hf sldNum="0" hdr="0" ftr="0" dt="0"/>
  <p:txStyles>
    <p:titleStyle>
      <a:lvl1pPr algn="l" rtl="0" fontAlgn="base">
        <a:spcBef>
          <a:spcPct val="0"/>
        </a:spcBef>
        <a:spcAft>
          <a:spcPct val="0"/>
        </a:spcAft>
        <a:defRPr sz="2800" baseline="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60363"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3pPr>
      <a:lvl4pPr marL="1712913"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4pPr>
      <a:lvl5pPr marL="2120900" indent="-228600" algn="l" rtl="0" fontAlgn="base">
        <a:spcBef>
          <a:spcPct val="20000"/>
        </a:spcBef>
        <a:spcAft>
          <a:spcPct val="0"/>
        </a:spcAft>
        <a:buClr>
          <a:schemeClr val="tx1"/>
        </a:buClr>
        <a:buFont typeface="Wingdings" pitchFamily="2" charset="2"/>
        <a:buChar char="§"/>
        <a:defRPr sz="2400">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73539" name="Rectangle 3"/>
          <p:cNvSpPr>
            <a:spLocks noGrp="1" noChangeArrowheads="1"/>
          </p:cNvSpPr>
          <p:nvPr>
            <p:ph type="body" idx="1"/>
          </p:nvPr>
        </p:nvSpPr>
        <p:spPr bwMode="auto">
          <a:xfrm>
            <a:off x="298450" y="119063"/>
            <a:ext cx="8594725" cy="6262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73540" name="Rectangle 4"/>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latin typeface="Arial" charset="0"/>
            </a:endParaRPr>
          </a:p>
        </p:txBody>
      </p:sp>
      <p:pic>
        <p:nvPicPr>
          <p:cNvPr id="5" name="Picture 16" descr="se_logo"/>
          <p:cNvPicPr>
            <a:picLocks noChangeAspect="1" noChangeArrowheads="1"/>
          </p:cNvPicPr>
          <p:nvPr userDrawn="1"/>
        </p:nvPicPr>
        <p:blipFill>
          <a:blip r:embed="rId13" cstate="print"/>
          <a:srcRect/>
          <a:stretch>
            <a:fillRect/>
          </a:stretch>
        </p:blipFill>
        <p:spPr bwMode="auto">
          <a:xfrm>
            <a:off x="8659813" y="117475"/>
            <a:ext cx="334962" cy="377825"/>
          </a:xfrm>
          <a:prstGeom prst="rect">
            <a:avLst/>
          </a:prstGeom>
          <a:noFill/>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ftr="0" dt="0"/>
  <p:txStyles>
    <p:titleStyle>
      <a:lvl1pPr algn="l" rtl="0" fontAlgn="base">
        <a:spcBef>
          <a:spcPct val="0"/>
        </a:spcBef>
        <a:spcAft>
          <a:spcPct val="0"/>
        </a:spcAft>
        <a:defRPr sz="2800">
          <a:solidFill>
            <a:srgbClr val="006699"/>
          </a:solidFill>
          <a:latin typeface="+mj-lt"/>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rgbClr val="3333FF"/>
          </a:solidFill>
          <a:latin typeface="+mn-lt"/>
          <a:ea typeface="+mn-ea"/>
          <a:cs typeface="+mn-cs"/>
        </a:defRPr>
      </a:lvl1pPr>
      <a:lvl2pPr marL="896938" indent="-357188" algn="l" rtl="0" fontAlgn="base">
        <a:spcBef>
          <a:spcPct val="20000"/>
        </a:spcBef>
        <a:spcAft>
          <a:spcPct val="0"/>
        </a:spcAft>
        <a:buClr>
          <a:srgbClr val="8B0000"/>
        </a:buClr>
        <a:buFont typeface="Wingdings" pitchFamily="2" charset="2"/>
        <a:buChar char="Ø"/>
        <a:defRPr sz="2400">
          <a:solidFill>
            <a:srgbClr val="3333FF"/>
          </a:solidFill>
          <a:latin typeface="+mn-lt"/>
          <a:cs typeface="+mn-cs"/>
        </a:defRPr>
      </a:lvl2pPr>
      <a:lvl3pPr marL="1304925" indent="-228600" algn="l" rtl="0" fontAlgn="base">
        <a:spcBef>
          <a:spcPct val="20000"/>
        </a:spcBef>
        <a:spcAft>
          <a:spcPct val="0"/>
        </a:spcAft>
        <a:buFont typeface="Wingdings" pitchFamily="2" charset="2"/>
        <a:defRPr sz="2000">
          <a:solidFill>
            <a:srgbClr val="3333FF"/>
          </a:solidFill>
          <a:latin typeface="+mn-lt"/>
          <a:cs typeface="+mn-cs"/>
        </a:defRPr>
      </a:lvl3pPr>
      <a:lvl4pPr marL="1712913" indent="-228600" algn="l" rtl="0" fontAlgn="base">
        <a:spcBef>
          <a:spcPct val="20000"/>
        </a:spcBef>
        <a:spcAft>
          <a:spcPct val="0"/>
        </a:spcAft>
        <a:buFont typeface="Wingdings" pitchFamily="2" charset="2"/>
        <a:defRPr>
          <a:solidFill>
            <a:srgbClr val="3333FF"/>
          </a:solidFill>
          <a:latin typeface="+mn-lt"/>
          <a:cs typeface="+mn-cs"/>
        </a:defRPr>
      </a:lvl4pPr>
      <a:lvl5pPr marL="2120900" indent="-228600" algn="l" rtl="0" fontAlgn="base">
        <a:spcBef>
          <a:spcPct val="20000"/>
        </a:spcBef>
        <a:spcAft>
          <a:spcPct val="0"/>
        </a:spcAft>
        <a:buFont typeface="Wingdings" pitchFamily="2" charset="2"/>
        <a:defRPr>
          <a:solidFill>
            <a:srgbClr val="3333FF"/>
          </a:solidFill>
          <a:latin typeface="+mn-lt"/>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3948" y="1944412"/>
            <a:ext cx="8229600" cy="1143000"/>
          </a:xfrm>
          <a:prstGeom prst="rect">
            <a:avLst/>
          </a:prstGeom>
        </p:spPr>
        <p:txBody>
          <a:bodyPr vert="horz" lIns="91440" tIns="45720" rIns="91440" bIns="45720" rtlCol="0" anchor="ctr">
            <a:normAutofit/>
          </a:bodyPr>
          <a:lstStyle/>
          <a:p>
            <a:pPr>
              <a:spcBef>
                <a:spcPct val="50000"/>
              </a:spcBef>
            </a:pPr>
            <a:endParaRPr lang="en-US" sz="2000" dirty="0">
              <a:latin typeface="Comic Sans MS" pitchFamily="66" charset="0"/>
            </a:endParaRPr>
          </a:p>
        </p:txBody>
      </p:sp>
      <p:sp>
        <p:nvSpPr>
          <p:cNvPr id="3" name="Text Placeholder 2"/>
          <p:cNvSpPr>
            <a:spLocks noGrp="1"/>
          </p:cNvSpPr>
          <p:nvPr>
            <p:ph type="body" idx="1"/>
          </p:nvPr>
        </p:nvSpPr>
        <p:spPr>
          <a:xfrm>
            <a:off x="457200" y="3684104"/>
            <a:ext cx="8229600" cy="244205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6" descr="se_logo"/>
          <p:cNvPicPr>
            <a:picLocks noChangeAspect="1" noChangeArrowheads="1"/>
          </p:cNvPicPr>
          <p:nvPr userDrawn="1"/>
        </p:nvPicPr>
        <p:blipFill>
          <a:blip r:embed="rId13" cstate="print"/>
          <a:srcRect/>
          <a:stretch>
            <a:fillRect/>
          </a:stretch>
        </p:blipFill>
        <p:spPr bwMode="auto">
          <a:xfrm>
            <a:off x="8388626" y="183735"/>
            <a:ext cx="500132" cy="518630"/>
          </a:xfrm>
          <a:prstGeom prst="rect">
            <a:avLst/>
          </a:prstGeom>
          <a:noFill/>
        </p:spPr>
      </p:pic>
      <p:pic>
        <p:nvPicPr>
          <p:cNvPr id="8" name="Picture 14" descr="eth_zurich_pic"/>
          <p:cNvPicPr>
            <a:picLocks noChangeAspect="1" noChangeArrowheads="1"/>
          </p:cNvPicPr>
          <p:nvPr userDrawn="1"/>
        </p:nvPicPr>
        <p:blipFill>
          <a:blip r:embed="rId14" cstate="print"/>
          <a:srcRect/>
          <a:stretch>
            <a:fillRect/>
          </a:stretch>
        </p:blipFill>
        <p:spPr bwMode="auto">
          <a:xfrm>
            <a:off x="492195" y="279124"/>
            <a:ext cx="720725" cy="219075"/>
          </a:xfrm>
          <a:prstGeom prst="rect">
            <a:avLst/>
          </a:prstGeom>
          <a:noFill/>
        </p:spPr>
      </p:pic>
      <p:sp>
        <p:nvSpPr>
          <p:cNvPr id="9" name="Text Box 15"/>
          <p:cNvSpPr txBox="1">
            <a:spLocks noChangeArrowheads="1"/>
          </p:cNvSpPr>
          <p:nvPr userDrawn="1"/>
        </p:nvSpPr>
        <p:spPr bwMode="auto">
          <a:xfrm>
            <a:off x="429248" y="556590"/>
            <a:ext cx="2462212" cy="228600"/>
          </a:xfrm>
          <a:prstGeom prst="rect">
            <a:avLst/>
          </a:prstGeom>
          <a:noFill/>
          <a:ln w="9525">
            <a:noFill/>
            <a:miter lim="800000"/>
            <a:headEnd/>
            <a:tailEnd/>
          </a:ln>
          <a:effectLst/>
        </p:spPr>
        <p:txBody>
          <a:bodyPr>
            <a:spAutoFit/>
          </a:bodyPr>
          <a:lstStyle/>
          <a:p>
            <a:pPr>
              <a:spcBef>
                <a:spcPct val="50000"/>
              </a:spcBef>
            </a:pPr>
            <a:r>
              <a:rPr lang="en-US" sz="900" b="1" i="1" dirty="0">
                <a:solidFill>
                  <a:srgbClr val="990000"/>
                </a:solidFill>
                <a:latin typeface="Verdana" pitchFamily="34" charset="0"/>
              </a:rPr>
              <a:t>Chair of Software Engineering</a:t>
            </a: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654" y="1700934"/>
            <a:ext cx="7772400" cy="1790411"/>
          </a:xfrm>
        </p:spPr>
        <p:txBody>
          <a:bodyPr>
            <a:normAutofit fontScale="90000"/>
          </a:bodyPr>
          <a:lstStyle/>
          <a:p>
            <a:r>
              <a:rPr lang="en-US" dirty="0" err="1" smtClean="0">
                <a:solidFill>
                  <a:srgbClr val="990000"/>
                </a:solidFill>
                <a:latin typeface="Comic Sans MS" pitchFamily="66" charset="0"/>
              </a:rPr>
              <a:t>Einführung</a:t>
            </a:r>
            <a:r>
              <a:rPr lang="en-US" dirty="0" smtClean="0">
                <a:solidFill>
                  <a:srgbClr val="990000"/>
                </a:solidFill>
                <a:latin typeface="Comic Sans MS" pitchFamily="66" charset="0"/>
              </a:rPr>
              <a:t> in die </a:t>
            </a:r>
            <a:r>
              <a:rPr lang="en-US" dirty="0" err="1" smtClean="0">
                <a:solidFill>
                  <a:srgbClr val="990000"/>
                </a:solidFill>
                <a:latin typeface="Comic Sans MS" pitchFamily="66" charset="0"/>
              </a:rPr>
              <a:t>Programmierung</a:t>
            </a:r>
            <a:r>
              <a:rPr lang="en-US" dirty="0" smtClean="0">
                <a:solidFill>
                  <a:srgbClr val="990000"/>
                </a:solidFill>
                <a:latin typeface="Comic Sans MS" pitchFamily="66" charset="0"/>
              </a:rPr>
              <a:t/>
            </a:r>
            <a:br>
              <a:rPr lang="en-US" dirty="0" smtClean="0">
                <a:solidFill>
                  <a:srgbClr val="990000"/>
                </a:solidFill>
                <a:latin typeface="Comic Sans MS" pitchFamily="66" charset="0"/>
              </a:rPr>
            </a:br>
            <a:r>
              <a:rPr lang="en-US" dirty="0" smtClean="0">
                <a:solidFill>
                  <a:srgbClr val="990000"/>
                </a:solidFill>
                <a:latin typeface="Comic Sans MS" pitchFamily="66" charset="0"/>
              </a:rPr>
              <a:t>Introduction to Programming</a:t>
            </a:r>
            <a:br>
              <a:rPr lang="en-US" dirty="0" smtClean="0">
                <a:solidFill>
                  <a:srgbClr val="990000"/>
                </a:solidFill>
                <a:latin typeface="Comic Sans MS" pitchFamily="66" charset="0"/>
              </a:rPr>
            </a:br>
            <a:r>
              <a:rPr lang="en-US" dirty="0" smtClean="0">
                <a:solidFill>
                  <a:srgbClr val="990000"/>
                </a:solidFill>
                <a:latin typeface="Comic Sans MS" pitchFamily="66" charset="0"/>
              </a:rPr>
              <a:t/>
            </a:r>
            <a:br>
              <a:rPr lang="en-US" dirty="0" smtClean="0">
                <a:solidFill>
                  <a:srgbClr val="990000"/>
                </a:solidFill>
                <a:latin typeface="Comic Sans MS" pitchFamily="66" charset="0"/>
              </a:rPr>
            </a:br>
            <a:r>
              <a:rPr lang="en-US" sz="2800" dirty="0" smtClean="0">
                <a:latin typeface="Comic Sans MS" pitchFamily="66" charset="0"/>
              </a:rPr>
              <a:t>Prof. Dr. Bertrand Meyer</a:t>
            </a:r>
            <a:endParaRPr lang="en-US" dirty="0"/>
          </a:p>
        </p:txBody>
      </p:sp>
      <p:sp>
        <p:nvSpPr>
          <p:cNvPr id="3" name="Subtitle 2"/>
          <p:cNvSpPr>
            <a:spLocks noGrp="1"/>
          </p:cNvSpPr>
          <p:nvPr>
            <p:ph type="subTitle" idx="1"/>
          </p:nvPr>
        </p:nvSpPr>
        <p:spPr>
          <a:xfrm>
            <a:off x="1011383" y="4184072"/>
            <a:ext cx="7301344" cy="1163783"/>
          </a:xfrm>
        </p:spPr>
        <p:txBody>
          <a:bodyPr>
            <a:normAutofit fontScale="92500" lnSpcReduction="10000"/>
          </a:bodyPr>
          <a:lstStyle/>
          <a:p>
            <a:pPr>
              <a:spcBef>
                <a:spcPct val="50000"/>
              </a:spcBef>
            </a:pPr>
            <a:endParaRPr lang="en-US" dirty="0" smtClean="0">
              <a:solidFill>
                <a:srgbClr val="3E609E"/>
              </a:solidFill>
              <a:latin typeface="Verdana" pitchFamily="34" charset="0"/>
            </a:endParaRPr>
          </a:p>
          <a:p>
            <a:pPr>
              <a:spcBef>
                <a:spcPct val="50000"/>
              </a:spcBef>
            </a:pPr>
            <a:r>
              <a:rPr lang="en-US" dirty="0" smtClean="0">
                <a:solidFill>
                  <a:srgbClr val="3E609E"/>
                </a:solidFill>
                <a:latin typeface="Comic Sans MS" pitchFamily="66" charset="0"/>
              </a:rPr>
              <a:t>Exercise Session 4</a:t>
            </a:r>
          </a:p>
          <a:p>
            <a:pPr>
              <a:spcBef>
                <a:spcPct val="50000"/>
              </a:spcBef>
            </a:pPr>
            <a:endParaRPr lang="en-US" dirty="0">
              <a:solidFill>
                <a:srgbClr val="3E609E"/>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dirty="0">
              <a:solidFill>
                <a:schemeClr val="tx1"/>
              </a:solidFill>
              <a:latin typeface="+mn-lt"/>
            </a:endParaRPr>
          </a:p>
          <a:p>
            <a:pPr algn="ctr" defTabSz="914400">
              <a:lnSpc>
                <a:spcPct val="100000"/>
              </a:lnSpc>
              <a:buClrTx/>
              <a:buSzTx/>
              <a:buFontTx/>
              <a:buNone/>
              <a:defRPr/>
            </a:pPr>
            <a:endParaRPr lang="en-GB" sz="800" dirty="0">
              <a:solidFill>
                <a:schemeClr val="tx1"/>
              </a:solidFill>
              <a:latin typeface="+mn-lt"/>
            </a:endParaRPr>
          </a:p>
        </p:txBody>
      </p:sp>
      <p:sp>
        <p:nvSpPr>
          <p:cNvPr id="124932" name="Rectangle 2"/>
          <p:cNvSpPr>
            <a:spLocks noGrp="1" noChangeArrowheads="1"/>
          </p:cNvSpPr>
          <p:nvPr>
            <p:ph type="title" idx="4294967295"/>
          </p:nvPr>
        </p:nvSpPr>
        <p:spPr>
          <a:xfrm>
            <a:off x="247650" y="117475"/>
            <a:ext cx="6478588"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Rounded MT Bold" pitchFamily="34" charset="0"/>
              </a:rPr>
              <a:t>Hands-on exercise</a:t>
            </a:r>
          </a:p>
        </p:txBody>
      </p:sp>
      <p:sp>
        <p:nvSpPr>
          <p:cNvPr id="76803" name="Rectangle 3"/>
          <p:cNvSpPr>
            <a:spLocks noGrp="1" noChangeArrowheads="1"/>
          </p:cNvSpPr>
          <p:nvPr>
            <p:ph type="body" idx="4294967295"/>
          </p:nvPr>
        </p:nvSpPr>
        <p:spPr>
          <a:xfrm>
            <a:off x="468313" y="1268413"/>
            <a:ext cx="8424862" cy="3490186"/>
          </a:xfrm>
        </p:spPr>
        <p:txBody>
          <a:bodyPr lIns="91440" tIns="45720" rIns="91440" bIns="45720">
            <a:spAutoFit/>
          </a:bodyPr>
          <a:lstStyle/>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Add </a:t>
            </a:r>
            <a:r>
              <a:rPr lang="en-GB" dirty="0" smtClean="0">
                <a:solidFill>
                  <a:schemeClr val="tx1"/>
                </a:solidFill>
              </a:rPr>
              <a:t>invariant(s) </a:t>
            </a:r>
            <a:r>
              <a:rPr lang="en-GB" dirty="0">
                <a:solidFill>
                  <a:schemeClr val="tx1"/>
                </a:solidFill>
              </a:rPr>
              <a:t>to </a:t>
            </a:r>
            <a:r>
              <a:rPr lang="en-GB" dirty="0" smtClean="0">
                <a:solidFill>
                  <a:schemeClr val="tx1"/>
                </a:solidFill>
              </a:rPr>
              <a:t>the class </a:t>
            </a:r>
            <a:r>
              <a:rPr lang="en-GB" i="1" dirty="0" smtClean="0"/>
              <a:t>ACROBAT_WITH_BUDDY</a:t>
            </a:r>
            <a:r>
              <a:rPr lang="en-GB" dirty="0" smtClean="0">
                <a:solidFill>
                  <a:schemeClr val="tx1"/>
                </a:solidFill>
              </a:rPr>
              <a:t>.</a:t>
            </a:r>
            <a:endParaRPr lang="en-GB" dirty="0">
              <a:solidFill>
                <a:schemeClr val="tx1"/>
              </a:solidFill>
            </a:endParaRP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Add preconditions and postconditions to feature </a:t>
            </a:r>
            <a:r>
              <a:rPr lang="en-GB" i="1" dirty="0" smtClean="0"/>
              <a:t>make</a:t>
            </a:r>
            <a:r>
              <a:rPr lang="en-GB" dirty="0" smtClean="0"/>
              <a:t> </a:t>
            </a:r>
            <a:r>
              <a:rPr lang="en-GB" dirty="0">
                <a:solidFill>
                  <a:schemeClr val="tx1"/>
                </a:solidFill>
              </a:rPr>
              <a:t>in </a:t>
            </a:r>
            <a:r>
              <a:rPr lang="en-GB" i="1" dirty="0"/>
              <a:t>ACROBAT_WITH_BUDDY</a:t>
            </a:r>
            <a:r>
              <a:rPr lang="en-GB" dirty="0">
                <a:solidFill>
                  <a:schemeClr val="tx1"/>
                </a:solidFill>
              </a:rPr>
              <a:t>.</a:t>
            </a:r>
          </a:p>
          <a:p>
            <a:pPr marL="342900" indent="-342900" defTabSz="9144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a:t>
            </a:r>
          </a:p>
        </p:txBody>
      </p:sp>
      <p:sp>
        <p:nvSpPr>
          <p:cNvPr id="124934" name="Text Box 3"/>
          <p:cNvSpPr txBox="1">
            <a:spLocks noChangeArrowheads="1"/>
          </p:cNvSpPr>
          <p:nvPr/>
        </p:nvSpPr>
        <p:spPr bwMode="auto">
          <a:xfrm rot="2280000">
            <a:off x="6415088" y="762000"/>
            <a:ext cx="2728912" cy="762000"/>
          </a:xfrm>
          <a:prstGeom prst="rect">
            <a:avLst/>
          </a:prstGeom>
          <a:solidFill>
            <a:srgbClr val="FF0000"/>
          </a:solidFill>
          <a:ln w="9525">
            <a:noFill/>
            <a:round/>
            <a:headEnd/>
            <a:tailEnd/>
          </a:ln>
        </p:spPr>
        <p:txBody>
          <a:bodyPr wrap="none" lIns="90000" tIns="46800" rIns="90000" bIns="46800">
            <a:spAutoFit/>
          </a:bodyPr>
          <a:lstStyle/>
          <a:p>
            <a:pPr defTabSz="914400">
              <a:lnSpc>
                <a:spcPct val="100000"/>
              </a:lnSpc>
              <a:buClr>
                <a:srgbClr val="FFFF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Tree>
    <p:extLst>
      <p:ext uri="{BB962C8B-B14F-4D97-AF65-F5344CB8AC3E}">
        <p14:creationId xmlns:p14="http://schemas.microsoft.com/office/powerpoint/2010/main" val="26828572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Class </a:t>
            </a:r>
            <a:r>
              <a:rPr lang="en-US" b="0" i="1" dirty="0" smtClean="0">
                <a:solidFill>
                  <a:srgbClr val="3333FF"/>
                </a:solidFill>
              </a:rPr>
              <a:t>ACROBAT_WITH_BUDDY</a:t>
            </a:r>
            <a:endParaRPr lang="de-CH" b="0" i="1" dirty="0">
              <a:solidFill>
                <a:srgbClr val="3333FF"/>
              </a:solidFill>
            </a:endParaRPr>
          </a:p>
        </p:txBody>
      </p:sp>
      <p:sp>
        <p:nvSpPr>
          <p:cNvPr id="3" name="Content Placeholder 2"/>
          <p:cNvSpPr>
            <a:spLocks noGrp="1"/>
          </p:cNvSpPr>
          <p:nvPr>
            <p:ph idx="1"/>
          </p:nvPr>
        </p:nvSpPr>
        <p:spPr/>
        <p:txBody>
          <a:bodyPr/>
          <a:lstStyle/>
          <a:p>
            <a:pPr defTabSz="360000">
              <a:spcBef>
                <a:spcPts val="0"/>
              </a:spcBef>
            </a:pPr>
            <a:r>
              <a:rPr lang="en-US" sz="1800" b="1" dirty="0" smtClean="0">
                <a:solidFill>
                  <a:srgbClr val="000099"/>
                </a:solidFill>
              </a:rPr>
              <a:t>class</a:t>
            </a:r>
            <a:endParaRPr lang="en-US" sz="1800" dirty="0" smtClean="0"/>
          </a:p>
          <a:p>
            <a:pPr defTabSz="360000">
              <a:spcBef>
                <a:spcPts val="0"/>
              </a:spcBef>
            </a:pPr>
            <a:r>
              <a:rPr lang="en-US" sz="1800" i="1" dirty="0" smtClean="0"/>
              <a:t>	ACROBAT_WITH_BUDDY </a:t>
            </a:r>
          </a:p>
          <a:p>
            <a:pPr defTabSz="360000">
              <a:spcBef>
                <a:spcPts val="0"/>
              </a:spcBef>
            </a:pPr>
            <a:endParaRPr lang="en-US" sz="1800" b="1" dirty="0" smtClean="0">
              <a:solidFill>
                <a:srgbClr val="000099"/>
              </a:solidFill>
            </a:endParaRPr>
          </a:p>
          <a:p>
            <a:pPr defTabSz="360000">
              <a:spcBef>
                <a:spcPts val="0"/>
              </a:spcBef>
            </a:pPr>
            <a:r>
              <a:rPr lang="en-US" sz="1800" b="1" dirty="0" smtClean="0">
                <a:solidFill>
                  <a:srgbClr val="000099"/>
                </a:solidFill>
              </a:rPr>
              <a:t>inherit</a:t>
            </a:r>
            <a:endParaRPr lang="en-US" sz="1800" dirty="0" smtClean="0"/>
          </a:p>
          <a:p>
            <a:pPr defTabSz="360000">
              <a:spcBef>
                <a:spcPts val="0"/>
              </a:spcBef>
            </a:pPr>
            <a:r>
              <a:rPr lang="en-US" sz="1800" i="1" dirty="0" smtClean="0"/>
              <a:t>	ACROBAT</a:t>
            </a:r>
            <a:r>
              <a:rPr lang="en-US" sz="1800" dirty="0" smtClean="0"/>
              <a:t> </a:t>
            </a:r>
          </a:p>
          <a:p>
            <a:pPr defTabSz="360000">
              <a:spcBef>
                <a:spcPts val="0"/>
              </a:spcBef>
            </a:pPr>
            <a:r>
              <a:rPr lang="en-US" sz="1800" b="1" dirty="0" smtClean="0">
                <a:solidFill>
                  <a:srgbClr val="000099"/>
                </a:solidFill>
              </a:rPr>
              <a:t>		redefine</a:t>
            </a:r>
            <a:endParaRPr lang="en-US" sz="1800" dirty="0" smtClean="0"/>
          </a:p>
          <a:p>
            <a:pPr defTabSz="360000">
              <a:spcBef>
                <a:spcPts val="0"/>
              </a:spcBef>
            </a:pPr>
            <a:r>
              <a:rPr lang="en-US" sz="1800" i="1" dirty="0" smtClean="0"/>
              <a:t>			twirl, clap, count </a:t>
            </a:r>
          </a:p>
          <a:p>
            <a:pPr defTabSz="360000">
              <a:spcBef>
                <a:spcPts val="0"/>
              </a:spcBef>
            </a:pPr>
            <a:r>
              <a:rPr lang="en-US" sz="1800" b="1" i="1" dirty="0" smtClean="0">
                <a:solidFill>
                  <a:srgbClr val="000099"/>
                </a:solidFill>
              </a:rPr>
              <a:t>		</a:t>
            </a:r>
            <a:r>
              <a:rPr lang="en-US" sz="1800" b="1" dirty="0" smtClean="0">
                <a:solidFill>
                  <a:srgbClr val="000099"/>
                </a:solidFill>
              </a:rPr>
              <a:t>end</a:t>
            </a:r>
          </a:p>
          <a:p>
            <a:pPr defTabSz="360000">
              <a:spcBef>
                <a:spcPts val="0"/>
              </a:spcBef>
            </a:pPr>
            <a:endParaRPr lang="en-US" sz="1800" b="1" dirty="0" smtClean="0">
              <a:solidFill>
                <a:srgbClr val="000099"/>
              </a:solidFill>
            </a:endParaRPr>
          </a:p>
          <a:p>
            <a:pPr defTabSz="360000">
              <a:spcBef>
                <a:spcPts val="0"/>
              </a:spcBef>
            </a:pPr>
            <a:r>
              <a:rPr lang="en-US" sz="1800" b="1" dirty="0" smtClean="0">
                <a:solidFill>
                  <a:srgbClr val="000099"/>
                </a:solidFill>
              </a:rPr>
              <a:t>create</a:t>
            </a:r>
            <a:endParaRPr lang="en-US" sz="1800" dirty="0" smtClean="0"/>
          </a:p>
          <a:p>
            <a:pPr defTabSz="360000">
              <a:spcBef>
                <a:spcPts val="0"/>
              </a:spcBef>
            </a:pPr>
            <a:r>
              <a:rPr lang="en-US" sz="1800" i="1" dirty="0" smtClean="0"/>
              <a:t>	make</a:t>
            </a:r>
          </a:p>
          <a:p>
            <a:pPr defTabSz="360000">
              <a:spcBef>
                <a:spcPts val="0"/>
              </a:spcBef>
            </a:pPr>
            <a:endParaRPr lang="en-US" sz="1800" dirty="0" smtClean="0"/>
          </a:p>
          <a:p>
            <a:pPr defTabSz="360000">
              <a:spcBef>
                <a:spcPts val="0"/>
              </a:spcBef>
            </a:pPr>
            <a:r>
              <a:rPr lang="en-US" sz="1800" b="1" dirty="0" smtClean="0">
                <a:solidFill>
                  <a:srgbClr val="000099"/>
                </a:solidFill>
              </a:rPr>
              <a:t>feature </a:t>
            </a:r>
          </a:p>
          <a:p>
            <a:pPr defTabSz="360000">
              <a:spcBef>
                <a:spcPts val="0"/>
              </a:spcBef>
            </a:pPr>
            <a:r>
              <a:rPr lang="en-US" sz="1800" dirty="0" smtClean="0"/>
              <a:t>	</a:t>
            </a:r>
            <a:r>
              <a:rPr lang="en-US" sz="1800" i="1" dirty="0" smtClean="0"/>
              <a:t>make (p: ACROBAT)</a:t>
            </a:r>
          </a:p>
          <a:p>
            <a:pPr defTabSz="360000">
              <a:spcBef>
                <a:spcPts val="0"/>
              </a:spcBef>
            </a:pPr>
            <a:r>
              <a:rPr lang="en-US" sz="1800" dirty="0" smtClean="0"/>
              <a:t>		</a:t>
            </a:r>
            <a:r>
              <a:rPr lang="en-US" sz="1800" b="1" dirty="0" smtClean="0">
                <a:solidFill>
                  <a:srgbClr val="000099"/>
                </a:solidFill>
              </a:rPr>
              <a:t>do</a:t>
            </a:r>
          </a:p>
          <a:p>
            <a:pPr defTabSz="360000">
              <a:spcBef>
                <a:spcPts val="0"/>
              </a:spcBef>
            </a:pPr>
            <a:r>
              <a:rPr lang="en-US" sz="1800" dirty="0" smtClean="0"/>
              <a:t>			</a:t>
            </a:r>
            <a:r>
              <a:rPr lang="en-US" sz="1800" dirty="0" smtClean="0">
                <a:solidFill>
                  <a:srgbClr val="990000"/>
                </a:solidFill>
              </a:rPr>
              <a:t>-- Remember `p’ being </a:t>
            </a:r>
          </a:p>
          <a:p>
            <a:pPr defTabSz="360000">
              <a:spcBef>
                <a:spcPts val="0"/>
              </a:spcBef>
            </a:pPr>
            <a:r>
              <a:rPr lang="en-US" sz="1800" dirty="0" smtClean="0">
                <a:solidFill>
                  <a:srgbClr val="990000"/>
                </a:solidFill>
              </a:rPr>
              <a:t>			-- the buddy.</a:t>
            </a:r>
          </a:p>
          <a:p>
            <a:pPr defTabSz="360000">
              <a:spcBef>
                <a:spcPts val="0"/>
              </a:spcBef>
            </a:pPr>
            <a:r>
              <a:rPr lang="en-US" sz="1800" b="1" dirty="0" smtClean="0">
                <a:solidFill>
                  <a:srgbClr val="000099"/>
                </a:solidFill>
              </a:rPr>
              <a:t>		end</a:t>
            </a:r>
          </a:p>
          <a:p>
            <a:pPr defTabSz="360000">
              <a:spcBef>
                <a:spcPts val="0"/>
              </a:spcBef>
            </a:pPr>
            <a:r>
              <a:rPr lang="en-US" sz="1800" dirty="0" smtClean="0"/>
              <a:t>	</a:t>
            </a:r>
          </a:p>
          <a:p>
            <a:pPr defTabSz="360000">
              <a:spcBef>
                <a:spcPts val="0"/>
              </a:spcBef>
            </a:pPr>
            <a:r>
              <a:rPr lang="en-US" sz="2000" b="1" dirty="0" smtClean="0">
                <a:solidFill>
                  <a:srgbClr val="000099"/>
                </a:solidFill>
              </a:rPr>
              <a:t>	</a:t>
            </a:r>
          </a:p>
          <a:p>
            <a:pPr defTabSz="360000">
              <a:spcBef>
                <a:spcPts val="0"/>
              </a:spcBef>
            </a:pPr>
            <a:endParaRPr lang="de-CH" sz="2800" dirty="0"/>
          </a:p>
        </p:txBody>
      </p:sp>
      <p:sp>
        <p:nvSpPr>
          <p:cNvPr id="4" name="Content Placeholder 2"/>
          <p:cNvSpPr txBox="1">
            <a:spLocks/>
          </p:cNvSpPr>
          <p:nvPr/>
        </p:nvSpPr>
        <p:spPr bwMode="auto">
          <a:xfrm>
            <a:off x="4747364" y="1030514"/>
            <a:ext cx="4249000"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1" u="none" strike="noStrike" kern="0" cap="none" spc="0" normalizeH="0" baseline="0" noProof="0" dirty="0" smtClean="0">
                <a:ln>
                  <a:noFill/>
                </a:ln>
                <a:solidFill>
                  <a:srgbClr val="3333FF"/>
                </a:solidFill>
                <a:effectLst/>
                <a:uLnTx/>
                <a:uFillTx/>
                <a:latin typeface="+mn-lt"/>
                <a:ea typeface="+mn-ea"/>
                <a:cs typeface="+mn-cs"/>
              </a:rPr>
              <a:t>	clap (n: INTEGER)</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0" u="none" strike="noStrike" kern="0" cap="none" spc="0" normalizeH="0" baseline="0" noProof="0" dirty="0" smtClean="0">
                <a:ln>
                  <a:noFill/>
                </a:ln>
                <a:solidFill>
                  <a:srgbClr val="3333FF"/>
                </a:solidFill>
                <a:effectLst/>
                <a:uLnTx/>
                <a:uFillTx/>
                <a:latin typeface="+mn-lt"/>
                <a:ea typeface="+mn-ea"/>
                <a:cs typeface="+mn-cs"/>
              </a:rPr>
              <a:t>		</a:t>
            </a:r>
            <a:r>
              <a:rPr kumimoji="0" lang="en-US" sz="1800" b="1" i="0" u="none" strike="noStrike" kern="0" cap="none" spc="0" normalizeH="0" baseline="0" noProof="0" dirty="0" smtClean="0">
                <a:ln>
                  <a:noFill/>
                </a:ln>
                <a:solidFill>
                  <a:srgbClr val="000099"/>
                </a:solidFill>
                <a:effectLst/>
                <a:uLnTx/>
                <a:uFillTx/>
                <a:latin typeface="+mn-lt"/>
                <a:ea typeface="+mn-ea"/>
                <a:cs typeface="+mn-cs"/>
              </a:rPr>
              <a:t>do</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0" u="none" strike="noStrike" kern="0" cap="none" spc="0" normalizeH="0" baseline="0" noProof="0" dirty="0" smtClean="0">
                <a:ln>
                  <a:noFill/>
                </a:ln>
                <a:solidFill>
                  <a:srgbClr val="3333FF"/>
                </a:solidFill>
                <a:effectLst/>
                <a:uLnTx/>
                <a:uFillTx/>
                <a:latin typeface="+mn-lt"/>
                <a:ea typeface="+mn-ea"/>
                <a:cs typeface="+mn-cs"/>
              </a:rPr>
              <a:t>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 Clap `n’ times and </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lang="en-US" sz="1800" kern="0" dirty="0" smtClean="0">
                <a:solidFill>
                  <a:srgbClr val="990000"/>
                </a:solidFill>
                <a:latin typeface="+mn-lt"/>
              </a:rPr>
              <a:t>			--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forward to buddy.</a:t>
            </a:r>
            <a:endParaRPr kumimoji="0" lang="en-US" sz="1800" b="0" i="0" u="none" strike="noStrike" kern="0" cap="none" spc="0" normalizeH="0" baseline="0" noProof="0" dirty="0" smtClean="0">
              <a:ln>
                <a:noFill/>
              </a:ln>
              <a:solidFill>
                <a:srgbClr val="3333FF"/>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0" u="none" strike="noStrike" kern="0" cap="none" spc="0" normalizeH="0" baseline="0" noProof="0" dirty="0" smtClean="0">
                <a:ln>
                  <a:noFill/>
                </a:ln>
                <a:solidFill>
                  <a:srgbClr val="3333FF"/>
                </a:solidFill>
                <a:effectLst/>
                <a:uLnTx/>
                <a:uFillTx/>
                <a:latin typeface="+mn-lt"/>
                <a:ea typeface="+mn-ea"/>
                <a:cs typeface="+mn-cs"/>
              </a:rPr>
              <a:t>		</a:t>
            </a:r>
            <a:r>
              <a:rPr kumimoji="0" lang="en-US" sz="1800" b="1" i="0" u="none" strike="noStrike" kern="0" cap="none" spc="0" normalizeH="0" baseline="0" noProof="0" dirty="0" smtClean="0">
                <a:ln>
                  <a:noFill/>
                </a:ln>
                <a:solidFill>
                  <a:srgbClr val="000099"/>
                </a:solidFill>
                <a:effectLst/>
                <a:uLnTx/>
                <a:uFillTx/>
                <a:latin typeface="+mn-lt"/>
                <a:ea typeface="+mn-ea"/>
                <a:cs typeface="+mn-cs"/>
              </a:rPr>
              <a:t>end</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endParaRPr kumimoji="0" lang="en-US" sz="1800" b="0" i="1" u="none" strike="noStrike" kern="0" cap="none" spc="0" normalizeH="0" baseline="0" noProof="0" dirty="0" smtClean="0">
              <a:ln>
                <a:noFill/>
              </a:ln>
              <a:solidFill>
                <a:srgbClr val="3333FF"/>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0" i="1" u="none" strike="noStrike" kern="0" cap="none" spc="0" normalizeH="0" baseline="0" noProof="0" dirty="0" smtClean="0">
                <a:ln>
                  <a:noFill/>
                </a:ln>
                <a:solidFill>
                  <a:srgbClr val="3333FF"/>
                </a:solidFill>
                <a:effectLst/>
                <a:uLnTx/>
                <a:uFillTx/>
                <a:latin typeface="+mn-lt"/>
                <a:ea typeface="+mn-ea"/>
                <a:cs typeface="+mn-cs"/>
              </a:rPr>
              <a:t>	twirl (n: INTEGER)</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do</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 Twirl `n’ times and </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lang="en-US" sz="1800" kern="0" dirty="0" smtClean="0">
                <a:solidFill>
                  <a:srgbClr val="990000"/>
                </a:solidFill>
                <a:latin typeface="+mn-lt"/>
              </a:rPr>
              <a:t>			--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forward to buddy.</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end</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endParaRPr kumimoji="0" lang="en-US" sz="1800" b="1" i="0" u="none" strike="noStrike" kern="0" cap="none" spc="0" normalizeH="0" baseline="0" noProof="0" dirty="0" smtClean="0">
              <a:ln>
                <a:noFill/>
              </a:ln>
              <a:solidFill>
                <a:srgbClr val="000099"/>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a:t>
            </a:r>
            <a:r>
              <a:rPr kumimoji="0" lang="en-US" sz="1800" b="0" i="1" u="none" strike="noStrike" kern="0" cap="none" spc="0" normalizeH="0" baseline="0" noProof="0" dirty="0" smtClean="0">
                <a:ln>
                  <a:noFill/>
                </a:ln>
                <a:solidFill>
                  <a:srgbClr val="3333FF"/>
                </a:solidFill>
                <a:effectLst/>
                <a:uLnTx/>
                <a:uFillTx/>
                <a:latin typeface="+mn-lt"/>
                <a:ea typeface="+mn-ea"/>
                <a:cs typeface="+mn-cs"/>
              </a:rPr>
              <a:t>count: INTEGER</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do</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 Ask buddy and return his </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lang="en-US" sz="1800" kern="0" dirty="0" smtClean="0">
                <a:solidFill>
                  <a:srgbClr val="990000"/>
                </a:solidFill>
                <a:latin typeface="+mn-lt"/>
              </a:rPr>
              <a:t>			-- </a:t>
            </a:r>
            <a:r>
              <a:rPr kumimoji="0" lang="en-US" sz="1800" b="0" i="0" u="none" strike="noStrike" kern="0" cap="none" spc="0" normalizeH="0" baseline="0" noProof="0" dirty="0" smtClean="0">
                <a:ln>
                  <a:noFill/>
                </a:ln>
                <a:solidFill>
                  <a:srgbClr val="990000"/>
                </a:solidFill>
                <a:effectLst/>
                <a:uLnTx/>
                <a:uFillTx/>
                <a:latin typeface="+mn-lt"/>
                <a:ea typeface="+mn-ea"/>
                <a:cs typeface="+mn-cs"/>
              </a:rPr>
              <a:t>answer.</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end</a:t>
            </a: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endParaRPr kumimoji="0" lang="en-US" sz="1800" b="1" i="0" u="none" strike="noStrike" kern="0" cap="none" spc="0" normalizeH="0" baseline="0" noProof="0" dirty="0" smtClean="0">
              <a:ln>
                <a:noFill/>
              </a:ln>
              <a:solidFill>
                <a:srgbClr val="000099"/>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	</a:t>
            </a:r>
            <a:r>
              <a:rPr kumimoji="0" lang="en-US" sz="1800" b="0" i="1" u="none" strike="noStrike" kern="0" cap="none" spc="0" normalizeH="0" baseline="0" noProof="0" dirty="0" smtClean="0">
                <a:ln>
                  <a:noFill/>
                </a:ln>
                <a:solidFill>
                  <a:srgbClr val="3333FF"/>
                </a:solidFill>
                <a:effectLst/>
                <a:uLnTx/>
                <a:uFillTx/>
                <a:latin typeface="+mn-lt"/>
                <a:ea typeface="+mn-ea"/>
                <a:cs typeface="+mn-cs"/>
              </a:rPr>
              <a:t>buddy: ACROBAT</a:t>
            </a:r>
            <a:endParaRPr kumimoji="0" lang="en-US" sz="1800" b="1" i="0" u="none" strike="noStrike" kern="0" cap="none" spc="0" normalizeH="0" baseline="0" noProof="0" dirty="0" smtClean="0">
              <a:ln>
                <a:noFill/>
              </a:ln>
              <a:solidFill>
                <a:srgbClr val="000099"/>
              </a:solidFill>
              <a:effectLst/>
              <a:uLnTx/>
              <a:uFillTx/>
              <a:latin typeface="+mn-lt"/>
              <a:ea typeface="+mn-ea"/>
              <a:cs typeface="+mn-cs"/>
            </a:endParaRPr>
          </a:p>
          <a:p>
            <a:pPr marL="0" marR="0" lvl="0" indent="0" algn="l" defTabSz="360000" rtl="0" eaLnBrk="1" fontAlgn="base" latinLnBrk="0" hangingPunct="1">
              <a:lnSpc>
                <a:spcPct val="100000"/>
              </a:lnSpc>
              <a:spcBef>
                <a:spcPts val="0"/>
              </a:spcBef>
              <a:spcAft>
                <a:spcPct val="0"/>
              </a:spcAft>
              <a:buClr>
                <a:srgbClr val="8B0000"/>
              </a:buClr>
              <a:buSzTx/>
              <a:buFont typeface="Wingdings" pitchFamily="2" charset="2"/>
              <a:buNone/>
              <a:tabLst/>
              <a:defRPr/>
            </a:pPr>
            <a:r>
              <a:rPr kumimoji="0" lang="en-US" sz="1800" b="1" i="0" u="none" strike="noStrike" kern="0" cap="none" spc="0" normalizeH="0" baseline="0" noProof="0" dirty="0" smtClean="0">
                <a:ln>
                  <a:noFill/>
                </a:ln>
                <a:solidFill>
                  <a:srgbClr val="000099"/>
                </a:solidFill>
                <a:effectLst/>
                <a:uLnTx/>
                <a:uFillTx/>
                <a:latin typeface="+mn-lt"/>
                <a:ea typeface="+mn-ea"/>
                <a:cs typeface="+mn-cs"/>
              </a:rPr>
              <a:t>end</a:t>
            </a:r>
          </a:p>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endParaRPr kumimoji="0" lang="de-CH" sz="2800" b="0" i="0" u="none" strike="noStrike" kern="0" cap="none" spc="0" normalizeH="0" baseline="0" noProof="0" dirty="0">
              <a:ln>
                <a:noFill/>
              </a:ln>
              <a:solidFill>
                <a:srgbClr val="3333FF"/>
              </a:solidFill>
              <a:effectLst/>
              <a:uLnTx/>
              <a:uFillTx/>
              <a:latin typeface="+mn-lt"/>
              <a:ea typeface="+mn-ea"/>
              <a:cs typeface="+mn-cs"/>
            </a:endParaRPr>
          </a:p>
        </p:txBody>
      </p:sp>
      <p:cxnSp>
        <p:nvCxnSpPr>
          <p:cNvPr id="6" name="Straight Connector 5"/>
          <p:cNvCxnSpPr>
            <a:stCxn id="3" idx="0"/>
            <a:endCxn id="3" idx="2"/>
          </p:cNvCxnSpPr>
          <p:nvPr/>
        </p:nvCxnSpPr>
        <p:spPr bwMode="auto">
          <a:xfrm rot="16200000" flipH="1">
            <a:off x="1724139" y="3700576"/>
            <a:ext cx="5644924"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53809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What are reference and expanded types?</a:t>
            </a:r>
            <a:endParaRPr lang="ru-RU" dirty="0" smtClean="0"/>
          </a:p>
        </p:txBody>
      </p:sp>
      <p:sp>
        <p:nvSpPr>
          <p:cNvPr id="4099" name="Rectangle 3"/>
          <p:cNvSpPr>
            <a:spLocks noChangeArrowheads="1"/>
          </p:cNvSpPr>
          <p:nvPr/>
        </p:nvSpPr>
        <p:spPr bwMode="auto">
          <a:xfrm>
            <a:off x="468313" y="883139"/>
            <a:ext cx="8424862" cy="5498612"/>
          </a:xfrm>
          <a:prstGeom prst="rect">
            <a:avLst/>
          </a:prstGeom>
          <a:noFill/>
          <a:ln w="9525">
            <a:noFill/>
            <a:miter lim="800000"/>
            <a:headEnd/>
            <a:tailEnd/>
          </a:ln>
        </p:spPr>
        <p:txBody>
          <a:bodyPr/>
          <a:lstStyle/>
          <a:p>
            <a:pPr marL="342900" indent="-342900" algn="just">
              <a:spcBef>
                <a:spcPts val="1900"/>
              </a:spcBef>
              <a:buFont typeface="Wingdings" charset="2"/>
              <a:buNone/>
            </a:pPr>
            <a:r>
              <a:rPr lang="en-US" dirty="0">
                <a:solidFill>
                  <a:srgbClr val="990000"/>
                </a:solidFill>
                <a:latin typeface="+mn-lt"/>
              </a:rPr>
              <a:t>Reference</a:t>
            </a:r>
            <a:r>
              <a:rPr lang="en-US" dirty="0">
                <a:latin typeface="+mn-lt"/>
              </a:rPr>
              <a:t> types: </a:t>
            </a:r>
            <a:r>
              <a:rPr lang="en-US" dirty="0" smtClean="0">
                <a:solidFill>
                  <a:srgbClr val="3333FF"/>
                </a:solidFill>
                <a:latin typeface="+mn-lt"/>
              </a:rPr>
              <a:t>s</a:t>
            </a:r>
            <a:r>
              <a:rPr lang="en-US" dirty="0" smtClean="0">
                <a:latin typeface="+mn-lt"/>
              </a:rPr>
              <a:t> contains the address (reference, or location), </a:t>
            </a:r>
            <a:r>
              <a:rPr lang="en-US" dirty="0"/>
              <a:t>of </a:t>
            </a:r>
            <a:r>
              <a:rPr lang="en-US" dirty="0" smtClean="0">
                <a:latin typeface="+mn-lt"/>
              </a:rPr>
              <a:t>the object.</a:t>
            </a:r>
            <a:endParaRPr lang="en-US" dirty="0">
              <a:latin typeface="+mn-lt"/>
            </a:endParaRPr>
          </a:p>
          <a:p>
            <a:pPr marL="342900" indent="-342900" algn="just">
              <a:lnSpc>
                <a:spcPct val="50000"/>
              </a:lnSpc>
              <a:spcBef>
                <a:spcPts val="1900"/>
              </a:spcBef>
              <a:buFont typeface="Wingdings" charset="2"/>
              <a:buNone/>
            </a:pPr>
            <a:r>
              <a:rPr lang="en-US" dirty="0">
                <a:latin typeface="+mn-lt"/>
              </a:rPr>
              <a:t>Example:</a:t>
            </a:r>
          </a:p>
          <a:p>
            <a:pPr marL="342900" indent="-342900" algn="just">
              <a:lnSpc>
                <a:spcPct val="50000"/>
              </a:lnSpc>
              <a:spcBef>
                <a:spcPts val="1900"/>
              </a:spcBef>
              <a:buFont typeface="Wingdings" charset="2"/>
              <a:buNone/>
            </a:pPr>
            <a:endParaRPr lang="en-US" dirty="0">
              <a:latin typeface="Verdana" pitchFamily="32" charset="0"/>
            </a:endParaRPr>
          </a:p>
          <a:p>
            <a:pPr marL="342900" indent="-342900">
              <a:spcBef>
                <a:spcPct val="20000"/>
              </a:spcBef>
              <a:buFont typeface="Wingdings" charset="2"/>
              <a:buNone/>
            </a:pPr>
            <a:r>
              <a:rPr lang="en-US" dirty="0">
                <a:latin typeface="Verdana" pitchFamily="32" charset="0"/>
              </a:rPr>
              <a:t>	</a:t>
            </a:r>
            <a:r>
              <a:rPr lang="en-US" i="1" dirty="0">
                <a:solidFill>
                  <a:srgbClr val="3333FF"/>
                </a:solidFill>
                <a:latin typeface="+mn-lt"/>
              </a:rPr>
              <a:t>s</a:t>
            </a:r>
            <a:r>
              <a:rPr lang="en-US" sz="1600" i="1" dirty="0">
                <a:solidFill>
                  <a:srgbClr val="3333FF"/>
                </a:solidFill>
                <a:latin typeface="+mn-lt"/>
              </a:rPr>
              <a:t> </a:t>
            </a:r>
            <a:r>
              <a:rPr lang="en-US" dirty="0">
                <a:solidFill>
                  <a:srgbClr val="3333FF"/>
                </a:solidFill>
                <a:latin typeface="+mn-lt"/>
              </a:rPr>
              <a:t>: </a:t>
            </a:r>
            <a:r>
              <a:rPr lang="en-US" i="1" dirty="0">
                <a:solidFill>
                  <a:srgbClr val="3333FF"/>
                </a:solidFill>
                <a:latin typeface="+mn-lt"/>
              </a:rPr>
              <a:t>STATION</a:t>
            </a:r>
          </a:p>
          <a:p>
            <a:pPr marL="342900" indent="-342900">
              <a:spcBef>
                <a:spcPct val="20000"/>
              </a:spcBef>
              <a:buFont typeface="Wingdings" charset="2"/>
              <a:buNone/>
            </a:pPr>
            <a:endParaRPr lang="en-US" i="1" dirty="0">
              <a:solidFill>
                <a:srgbClr val="3333FF"/>
              </a:solidFill>
              <a:latin typeface="Verdana" pitchFamily="32" charset="0"/>
            </a:endParaRPr>
          </a:p>
          <a:p>
            <a:pPr marL="342900" indent="-342900">
              <a:spcBef>
                <a:spcPct val="20000"/>
              </a:spcBef>
              <a:buFont typeface="Wingdings" charset="2"/>
              <a:buNone/>
            </a:pPr>
            <a:r>
              <a:rPr lang="en-US" dirty="0" smtClean="0">
                <a:solidFill>
                  <a:srgbClr val="990000"/>
                </a:solidFill>
                <a:latin typeface="+mn-lt"/>
              </a:rPr>
              <a:t>Expanded</a:t>
            </a:r>
            <a:r>
              <a:rPr lang="en-US" dirty="0" smtClean="0">
                <a:latin typeface="+mn-lt"/>
              </a:rPr>
              <a:t> </a:t>
            </a:r>
            <a:r>
              <a:rPr lang="en-US" dirty="0">
                <a:latin typeface="+mn-lt"/>
              </a:rPr>
              <a:t>types: </a:t>
            </a:r>
            <a:r>
              <a:rPr lang="en-US" i="1" dirty="0" smtClean="0">
                <a:solidFill>
                  <a:srgbClr val="008000"/>
                </a:solidFill>
              </a:rPr>
              <a:t>p </a:t>
            </a:r>
            <a:r>
              <a:rPr lang="en-US" dirty="0" smtClean="0">
                <a:latin typeface="+mn-lt"/>
              </a:rPr>
              <a:t>points directly to the object</a:t>
            </a:r>
            <a:r>
              <a:rPr lang="en-US" dirty="0">
                <a:latin typeface="+mn-lt"/>
              </a:rPr>
              <a:t>.</a:t>
            </a:r>
          </a:p>
          <a:p>
            <a:pPr marL="342900" indent="-342900">
              <a:spcBef>
                <a:spcPct val="20000"/>
              </a:spcBef>
              <a:buFont typeface="Wingdings" charset="2"/>
              <a:buNone/>
            </a:pPr>
            <a:r>
              <a:rPr lang="en-US" dirty="0">
                <a:latin typeface="+mn-lt"/>
              </a:rPr>
              <a:t>Example:</a:t>
            </a:r>
          </a:p>
          <a:p>
            <a:pPr marL="342900" indent="-342900">
              <a:spcBef>
                <a:spcPct val="20000"/>
              </a:spcBef>
              <a:buFont typeface="Wingdings" charset="2"/>
              <a:buNone/>
            </a:pPr>
            <a:endParaRPr lang="en-US" dirty="0">
              <a:latin typeface="Verdana" pitchFamily="32" charset="0"/>
            </a:endParaRPr>
          </a:p>
          <a:p>
            <a:pPr marL="342900" indent="-342900">
              <a:spcBef>
                <a:spcPct val="20000"/>
              </a:spcBef>
              <a:buFont typeface="Wingdings" charset="2"/>
              <a:buNone/>
            </a:pPr>
            <a:r>
              <a:rPr lang="en-US" dirty="0">
                <a:latin typeface="Verdana" pitchFamily="32" charset="0"/>
              </a:rPr>
              <a:t>	</a:t>
            </a:r>
            <a:r>
              <a:rPr lang="en-US" i="1" dirty="0">
                <a:solidFill>
                  <a:srgbClr val="008000"/>
                </a:solidFill>
                <a:latin typeface="+mn-lt"/>
              </a:rPr>
              <a:t>p</a:t>
            </a:r>
            <a:r>
              <a:rPr lang="en-US" sz="1600" i="1" dirty="0">
                <a:solidFill>
                  <a:srgbClr val="006400"/>
                </a:solidFill>
                <a:latin typeface="+mn-lt"/>
              </a:rPr>
              <a:t> </a:t>
            </a:r>
            <a:r>
              <a:rPr lang="en-US" dirty="0">
                <a:latin typeface="+mn-lt"/>
              </a:rPr>
              <a:t>:</a:t>
            </a:r>
            <a:r>
              <a:rPr lang="en-US" dirty="0">
                <a:solidFill>
                  <a:srgbClr val="3E609E"/>
                </a:solidFill>
                <a:latin typeface="+mn-lt"/>
              </a:rPr>
              <a:t> </a:t>
            </a:r>
            <a:r>
              <a:rPr lang="en-US" i="1" dirty="0">
                <a:solidFill>
                  <a:srgbClr val="008000"/>
                </a:solidFill>
                <a:latin typeface="+mn-lt"/>
              </a:rPr>
              <a:t>POINT</a:t>
            </a:r>
          </a:p>
        </p:txBody>
      </p:sp>
      <p:sp>
        <p:nvSpPr>
          <p:cNvPr id="4100" name="Rectangle 2"/>
          <p:cNvSpPr>
            <a:spLocks noChangeArrowheads="1"/>
          </p:cNvSpPr>
          <p:nvPr/>
        </p:nvSpPr>
        <p:spPr bwMode="auto">
          <a:xfrm>
            <a:off x="6564313" y="2907335"/>
            <a:ext cx="1504950" cy="304800"/>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4101" name="Rectangle 3"/>
          <p:cNvSpPr>
            <a:spLocks noChangeArrowheads="1"/>
          </p:cNvSpPr>
          <p:nvPr/>
        </p:nvSpPr>
        <p:spPr bwMode="auto">
          <a:xfrm>
            <a:off x="6564313" y="2240585"/>
            <a:ext cx="1504950" cy="314325"/>
          </a:xfrm>
          <a:prstGeom prst="rect">
            <a:avLst/>
          </a:prstGeom>
          <a:solidFill>
            <a:srgbClr val="008080"/>
          </a:solidFill>
          <a:ln w="9360">
            <a:solidFill>
              <a:srgbClr val="000000"/>
            </a:solidFill>
            <a:miter lim="800000"/>
            <a:headEnd/>
            <a:tailEnd/>
          </a:ln>
        </p:spPr>
        <p:txBody>
          <a:bodyPr wrap="none" anchor="ctr"/>
          <a:lstStyle/>
          <a:p>
            <a:endParaRPr lang="de-CH"/>
          </a:p>
        </p:txBody>
      </p:sp>
      <p:sp>
        <p:nvSpPr>
          <p:cNvPr id="4102" name="Text Box 8"/>
          <p:cNvSpPr txBox="1">
            <a:spLocks noChangeArrowheads="1"/>
          </p:cNvSpPr>
          <p:nvPr/>
        </p:nvSpPr>
        <p:spPr bwMode="auto">
          <a:xfrm>
            <a:off x="3725863" y="2011985"/>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s</a:t>
            </a:r>
          </a:p>
        </p:txBody>
      </p:sp>
      <p:sp>
        <p:nvSpPr>
          <p:cNvPr id="4103" name="Text Box 9"/>
          <p:cNvSpPr txBox="1">
            <a:spLocks noChangeArrowheads="1"/>
          </p:cNvSpPr>
          <p:nvPr/>
        </p:nvSpPr>
        <p:spPr bwMode="auto">
          <a:xfrm>
            <a:off x="6462712" y="3231185"/>
            <a:ext cx="1821595" cy="402291"/>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STATION </a:t>
            </a:r>
            <a:r>
              <a:rPr lang="en-GB" sz="2000" dirty="0">
                <a:solidFill>
                  <a:srgbClr val="3333FF"/>
                </a:solidFill>
              </a:rPr>
              <a:t>)</a:t>
            </a:r>
          </a:p>
        </p:txBody>
      </p:sp>
      <p:sp>
        <p:nvSpPr>
          <p:cNvPr id="4104" name="Rectangle 1"/>
          <p:cNvSpPr>
            <a:spLocks noChangeArrowheads="1"/>
          </p:cNvSpPr>
          <p:nvPr/>
        </p:nvSpPr>
        <p:spPr bwMode="auto">
          <a:xfrm>
            <a:off x="6564313" y="2236639"/>
            <a:ext cx="1504950" cy="975496"/>
          </a:xfrm>
          <a:prstGeom prst="rect">
            <a:avLst/>
          </a:prstGeom>
          <a:noFill/>
          <a:ln w="25560">
            <a:solidFill>
              <a:srgbClr val="000000"/>
            </a:solidFill>
            <a:miter lim="800000"/>
            <a:headEnd/>
            <a:tailEnd/>
          </a:ln>
        </p:spPr>
        <p:txBody>
          <a:bodyPr wrap="none" anchor="ctr"/>
          <a:lstStyle/>
          <a:p>
            <a:endParaRPr lang="de-CH"/>
          </a:p>
        </p:txBody>
      </p:sp>
      <p:sp>
        <p:nvSpPr>
          <p:cNvPr id="4105" name="Text Box 8"/>
          <p:cNvSpPr txBox="1">
            <a:spLocks noChangeArrowheads="1"/>
          </p:cNvSpPr>
          <p:nvPr/>
        </p:nvSpPr>
        <p:spPr bwMode="auto">
          <a:xfrm>
            <a:off x="4506819" y="4370422"/>
            <a:ext cx="406400" cy="396875"/>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008000"/>
                </a:solidFill>
              </a:rPr>
              <a:t>p</a:t>
            </a:r>
          </a:p>
        </p:txBody>
      </p:sp>
      <p:sp>
        <p:nvSpPr>
          <p:cNvPr id="4106" name="Rectangle 6"/>
          <p:cNvSpPr>
            <a:spLocks noChangeArrowheads="1"/>
          </p:cNvSpPr>
          <p:nvPr/>
        </p:nvSpPr>
        <p:spPr bwMode="auto">
          <a:xfrm>
            <a:off x="4221163" y="1734173"/>
            <a:ext cx="1276350" cy="342900"/>
          </a:xfrm>
          <a:prstGeom prst="rect">
            <a:avLst/>
          </a:prstGeom>
          <a:solidFill>
            <a:schemeClr val="bg1"/>
          </a:solidFill>
          <a:ln w="25560">
            <a:solidFill>
              <a:srgbClr val="000000"/>
            </a:solidFill>
            <a:prstDash val="dash"/>
            <a:miter lim="800000"/>
            <a:headEnd/>
            <a:tailEnd/>
          </a:ln>
        </p:spPr>
        <p:txBody>
          <a:bodyPr wrap="none" anchor="ctr"/>
          <a:lstStyle/>
          <a:p>
            <a:endParaRPr lang="de-CH"/>
          </a:p>
        </p:txBody>
      </p:sp>
      <p:sp>
        <p:nvSpPr>
          <p:cNvPr id="4107" name="Rectangle 6"/>
          <p:cNvSpPr>
            <a:spLocks noChangeArrowheads="1"/>
          </p:cNvSpPr>
          <p:nvPr/>
        </p:nvSpPr>
        <p:spPr bwMode="auto">
          <a:xfrm>
            <a:off x="4221163" y="2404098"/>
            <a:ext cx="1276350" cy="342900"/>
          </a:xfrm>
          <a:prstGeom prst="rect">
            <a:avLst/>
          </a:prstGeom>
          <a:solidFill>
            <a:schemeClr val="bg1"/>
          </a:solidFill>
          <a:ln w="25560">
            <a:solidFill>
              <a:srgbClr val="000000"/>
            </a:solidFill>
            <a:prstDash val="dash"/>
            <a:miter lim="800000"/>
            <a:headEnd/>
            <a:tailEnd/>
          </a:ln>
        </p:spPr>
        <p:txBody>
          <a:bodyPr wrap="none" anchor="ctr"/>
          <a:lstStyle/>
          <a:p>
            <a:endParaRPr lang="de-CH"/>
          </a:p>
        </p:txBody>
      </p:sp>
      <p:sp>
        <p:nvSpPr>
          <p:cNvPr id="4108" name="Rectangle 6"/>
          <p:cNvSpPr>
            <a:spLocks noChangeArrowheads="1"/>
          </p:cNvSpPr>
          <p:nvPr/>
        </p:nvSpPr>
        <p:spPr bwMode="auto">
          <a:xfrm>
            <a:off x="4221163" y="2069135"/>
            <a:ext cx="1276350" cy="342900"/>
          </a:xfrm>
          <a:prstGeom prst="rect">
            <a:avLst/>
          </a:prstGeom>
          <a:solidFill>
            <a:schemeClr val="bg1"/>
          </a:solidFill>
          <a:ln w="25560">
            <a:solidFill>
              <a:srgbClr val="000000"/>
            </a:solidFill>
            <a:miter lim="800000"/>
            <a:headEnd/>
            <a:tailEnd/>
          </a:ln>
        </p:spPr>
        <p:txBody>
          <a:bodyPr wrap="none" anchor="ctr"/>
          <a:lstStyle/>
          <a:p>
            <a:r>
              <a:rPr lang="de-CH" sz="1200" dirty="0" smtClean="0"/>
              <a:t>AB3409E1</a:t>
            </a:r>
            <a:endParaRPr lang="de-CH" sz="1200" dirty="0"/>
          </a:p>
        </p:txBody>
      </p:sp>
      <p:sp>
        <p:nvSpPr>
          <p:cNvPr id="4109" name="Line 7"/>
          <p:cNvSpPr>
            <a:spLocks noChangeShapeType="1"/>
          </p:cNvSpPr>
          <p:nvPr/>
        </p:nvSpPr>
        <p:spPr bwMode="auto">
          <a:xfrm flipV="1">
            <a:off x="5057635" y="1952321"/>
            <a:ext cx="1520170" cy="272437"/>
          </a:xfrm>
          <a:prstGeom prst="line">
            <a:avLst/>
          </a:prstGeom>
          <a:noFill/>
          <a:ln w="19080">
            <a:solidFill>
              <a:srgbClr val="A50021"/>
            </a:solidFill>
            <a:miter lim="800000"/>
            <a:headEnd/>
            <a:tailEnd type="triangle" w="lg" len="lg"/>
          </a:ln>
        </p:spPr>
        <p:txBody>
          <a:bodyPr/>
          <a:lstStyle/>
          <a:p>
            <a:endParaRPr lang="de-CH"/>
          </a:p>
        </p:txBody>
      </p:sp>
      <p:sp>
        <p:nvSpPr>
          <p:cNvPr id="4111" name="Rectangle 6"/>
          <p:cNvSpPr>
            <a:spLocks noChangeArrowheads="1"/>
          </p:cNvSpPr>
          <p:nvPr/>
        </p:nvSpPr>
        <p:spPr bwMode="auto">
          <a:xfrm>
            <a:off x="4989513" y="4437063"/>
            <a:ext cx="1681162" cy="320675"/>
          </a:xfrm>
          <a:prstGeom prst="rect">
            <a:avLst/>
          </a:prstGeom>
          <a:solidFill>
            <a:schemeClr val="bg1"/>
          </a:solidFill>
          <a:ln w="25560">
            <a:solidFill>
              <a:srgbClr val="000000"/>
            </a:solidFill>
            <a:prstDash val="dash"/>
            <a:miter lim="800000"/>
            <a:headEnd/>
            <a:tailEnd/>
          </a:ln>
        </p:spPr>
        <p:txBody>
          <a:bodyPr wrap="none" anchor="ctr"/>
          <a:lstStyle/>
          <a:p>
            <a:r>
              <a:rPr lang="de-CH" sz="1200" dirty="0" smtClean="0"/>
              <a:t>A00897BC</a:t>
            </a:r>
            <a:endParaRPr lang="de-CH" sz="1200" dirty="0"/>
          </a:p>
        </p:txBody>
      </p:sp>
      <p:sp>
        <p:nvSpPr>
          <p:cNvPr id="4113" name="Rectangle 6"/>
          <p:cNvSpPr>
            <a:spLocks noChangeArrowheads="1"/>
          </p:cNvSpPr>
          <p:nvPr/>
        </p:nvSpPr>
        <p:spPr bwMode="auto">
          <a:xfrm>
            <a:off x="4983163" y="4749800"/>
            <a:ext cx="1676400" cy="1171575"/>
          </a:xfrm>
          <a:prstGeom prst="rect">
            <a:avLst/>
          </a:prstGeom>
          <a:solidFill>
            <a:schemeClr val="bg1"/>
          </a:solidFill>
          <a:ln w="25560">
            <a:solidFill>
              <a:srgbClr val="000000"/>
            </a:solidFill>
            <a:miter lim="800000"/>
            <a:headEnd/>
            <a:tailEnd/>
          </a:ln>
        </p:spPr>
        <p:txBody>
          <a:bodyPr wrap="none" anchor="ctr"/>
          <a:lstStyle/>
          <a:p>
            <a:endParaRPr lang="de-CH"/>
          </a:p>
        </p:txBody>
      </p:sp>
      <p:sp>
        <p:nvSpPr>
          <p:cNvPr id="4114" name="Rectangle 3"/>
          <p:cNvSpPr>
            <a:spLocks noChangeArrowheads="1"/>
          </p:cNvSpPr>
          <p:nvPr/>
        </p:nvSpPr>
        <p:spPr bwMode="auto">
          <a:xfrm>
            <a:off x="5164138" y="4845050"/>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1.2</a:t>
            </a:r>
          </a:p>
        </p:txBody>
      </p:sp>
      <p:sp>
        <p:nvSpPr>
          <p:cNvPr id="4115" name="Rectangle 3"/>
          <p:cNvSpPr>
            <a:spLocks noChangeArrowheads="1"/>
          </p:cNvSpPr>
          <p:nvPr/>
        </p:nvSpPr>
        <p:spPr bwMode="auto">
          <a:xfrm>
            <a:off x="5167313" y="5159375"/>
            <a:ext cx="1281112" cy="304800"/>
          </a:xfrm>
          <a:prstGeom prst="rect">
            <a:avLst/>
          </a:prstGeom>
          <a:solidFill>
            <a:schemeClr val="bg1"/>
          </a:solidFill>
          <a:ln w="9398">
            <a:solidFill>
              <a:srgbClr val="000000"/>
            </a:solidFill>
            <a:miter lim="800000"/>
            <a:headEnd/>
            <a:tailEnd/>
          </a:ln>
        </p:spPr>
        <p:txBody>
          <a:bodyPr wrap="none" anchor="ctr" anchorCtr="1"/>
          <a:lstStyle/>
          <a:p>
            <a:r>
              <a:rPr lang="de-CH"/>
              <a:t>5.0</a:t>
            </a:r>
          </a:p>
        </p:txBody>
      </p:sp>
      <p:sp>
        <p:nvSpPr>
          <p:cNvPr id="4118" name="Text Box 9"/>
          <p:cNvSpPr txBox="1">
            <a:spLocks noChangeArrowheads="1"/>
          </p:cNvSpPr>
          <p:nvPr/>
        </p:nvSpPr>
        <p:spPr bwMode="auto">
          <a:xfrm>
            <a:off x="5151438" y="5459413"/>
            <a:ext cx="1303337"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rPr>
              <a:t>(</a:t>
            </a:r>
            <a:r>
              <a:rPr lang="en-GB" sz="2000" i="1" dirty="0" smtClean="0">
                <a:solidFill>
                  <a:srgbClr val="008000"/>
                </a:solidFill>
              </a:rPr>
              <a:t>POINT </a:t>
            </a:r>
            <a:r>
              <a:rPr lang="en-GB" sz="2000" dirty="0">
                <a:solidFill>
                  <a:srgbClr val="008000"/>
                </a:solidFill>
              </a:rPr>
              <a:t>)</a:t>
            </a:r>
          </a:p>
        </p:txBody>
      </p:sp>
      <p:sp>
        <p:nvSpPr>
          <p:cNvPr id="24" name="Rectangle 6"/>
          <p:cNvSpPr>
            <a:spLocks noChangeArrowheads="1"/>
          </p:cNvSpPr>
          <p:nvPr/>
        </p:nvSpPr>
        <p:spPr bwMode="auto">
          <a:xfrm>
            <a:off x="6554152" y="1907391"/>
            <a:ext cx="1483280" cy="320675"/>
          </a:xfrm>
          <a:prstGeom prst="rect">
            <a:avLst/>
          </a:prstGeom>
          <a:solidFill>
            <a:schemeClr val="bg1"/>
          </a:solidFill>
          <a:ln w="25560">
            <a:solidFill>
              <a:srgbClr val="000000"/>
            </a:solidFill>
            <a:prstDash val="dash"/>
            <a:miter lim="800000"/>
            <a:headEnd/>
            <a:tailEnd/>
          </a:ln>
        </p:spPr>
        <p:txBody>
          <a:bodyPr wrap="none" anchor="ctr"/>
          <a:lstStyle/>
          <a:p>
            <a:r>
              <a:rPr lang="de-CH" sz="1200" dirty="0"/>
              <a:t>AB3409E1</a:t>
            </a:r>
          </a:p>
        </p:txBody>
      </p:sp>
    </p:spTree>
    <p:extLst>
      <p:ext uri="{BB962C8B-B14F-4D97-AF65-F5344CB8AC3E}">
        <p14:creationId xmlns:p14="http://schemas.microsoft.com/office/powerpoint/2010/main" val="3384135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Why expanded types?</a:t>
            </a:r>
            <a:endParaRPr lang="ru-RU" dirty="0" smtClean="0"/>
          </a:p>
        </p:txBody>
      </p:sp>
      <p:sp>
        <p:nvSpPr>
          <p:cNvPr id="10243" name="Rectangle 3"/>
          <p:cNvSpPr>
            <a:spLocks noGrp="1" noChangeArrowheads="1"/>
          </p:cNvSpPr>
          <p:nvPr>
            <p:ph type="body" idx="1"/>
          </p:nvPr>
        </p:nvSpPr>
        <p:spPr/>
        <p:txBody>
          <a:bodyPr/>
          <a:lstStyle/>
          <a:p>
            <a:pPr>
              <a:buFont typeface="Wingdings" pitchFamily="2" charset="2"/>
              <a:buChar char="Ø"/>
            </a:pPr>
            <a:r>
              <a:rPr lang="en-US" dirty="0" smtClean="0">
                <a:solidFill>
                  <a:schemeClr val="tx1"/>
                </a:solidFill>
              </a:rPr>
              <a:t>Representing basic types (</a:t>
            </a:r>
            <a:r>
              <a:rPr lang="en-US" i="1" kern="1200" dirty="0">
                <a:latin typeface="Comic Sans MS" pitchFamily="66" charset="0"/>
              </a:rPr>
              <a:t>INTEGER</a:t>
            </a:r>
            <a:r>
              <a:rPr lang="en-US" dirty="0" smtClean="0">
                <a:solidFill>
                  <a:schemeClr val="tx1"/>
                </a:solidFill>
              </a:rPr>
              <a:t>, </a:t>
            </a:r>
            <a:r>
              <a:rPr lang="en-US" i="1" kern="1200" dirty="0">
                <a:latin typeface="Comic Sans MS" pitchFamily="66" charset="0"/>
              </a:rPr>
              <a:t>REAL</a:t>
            </a:r>
            <a:r>
              <a:rPr lang="en-US" dirty="0" smtClean="0">
                <a:solidFill>
                  <a:schemeClr val="tx1"/>
                </a:solidFill>
              </a:rPr>
              <a:t>,…)</a:t>
            </a:r>
          </a:p>
          <a:p>
            <a:pPr>
              <a:buFont typeface="Wingdings" pitchFamily="2" charset="2"/>
              <a:buChar char="Ø"/>
            </a:pPr>
            <a:r>
              <a:rPr lang="en-US" dirty="0" smtClean="0">
                <a:solidFill>
                  <a:schemeClr val="tx1"/>
                </a:solidFill>
              </a:rPr>
              <a:t>Modeling external world objects realistically, i.e. describing objects that have sub-objects (and no sharing), for example a class </a:t>
            </a:r>
            <a:r>
              <a:rPr lang="en-US" i="1" kern="1200" dirty="0">
                <a:latin typeface="Comic Sans MS" pitchFamily="66" charset="0"/>
              </a:rPr>
              <a:t>WORKSTATION</a:t>
            </a:r>
            <a:r>
              <a:rPr lang="en-US" dirty="0" smtClean="0">
                <a:solidFill>
                  <a:schemeClr val="tx1"/>
                </a:solidFill>
              </a:rPr>
              <a:t> and its </a:t>
            </a:r>
            <a:r>
              <a:rPr lang="en-US" i="1" kern="1200" dirty="0" smtClean="0">
                <a:latin typeface="Comic Sans MS" pitchFamily="66" charset="0"/>
              </a:rPr>
              <a:t>CPU.</a:t>
            </a:r>
            <a:endParaRPr lang="en-US" i="1" kern="1200" dirty="0">
              <a:latin typeface="Comic Sans MS" pitchFamily="66" charset="0"/>
            </a:endParaRPr>
          </a:p>
          <a:p>
            <a:pPr>
              <a:buFont typeface="Wingdings" pitchFamily="2" charset="2"/>
              <a:buChar char="Ø"/>
            </a:pPr>
            <a:r>
              <a:rPr lang="en-US" dirty="0" smtClean="0">
                <a:solidFill>
                  <a:schemeClr val="tx1"/>
                </a:solidFill>
              </a:rPr>
              <a:t>Possible efficiency gain.</a:t>
            </a:r>
          </a:p>
          <a:p>
            <a:pPr>
              <a:buFont typeface="Wingdings" pitchFamily="2" charset="2"/>
              <a:buChar char="Ø"/>
            </a:pPr>
            <a:r>
              <a:rPr lang="en-US" dirty="0" smtClean="0">
                <a:solidFill>
                  <a:schemeClr val="tx1"/>
                </a:solidFill>
              </a:rPr>
              <a:t>Interface with other languages.</a:t>
            </a:r>
          </a:p>
          <a:p>
            <a:endParaRPr lang="en-US" dirty="0" smtClean="0">
              <a:solidFill>
                <a:schemeClr val="tx1"/>
              </a:solidFill>
            </a:endParaRPr>
          </a:p>
          <a:p>
            <a:pPr lvl="1"/>
            <a:endParaRPr lang="en-US" dirty="0" smtClean="0">
              <a:solidFill>
                <a:schemeClr val="tx1"/>
              </a:solidFill>
            </a:endParaRPr>
          </a:p>
        </p:txBody>
      </p:sp>
    </p:spTree>
    <p:extLst>
      <p:ext uri="{BB962C8B-B14F-4D97-AF65-F5344CB8AC3E}">
        <p14:creationId xmlns:p14="http://schemas.microsoft.com/office/powerpoint/2010/main" val="1041283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6015" y="115888"/>
            <a:ext cx="8172450" cy="485897"/>
          </a:xfrm>
        </p:spPr>
        <p:txBody>
          <a:bodyPr/>
          <a:lstStyle/>
          <a:p>
            <a:r>
              <a:rPr lang="en-US" dirty="0" smtClean="0"/>
              <a:t>How to declare an expanded type</a:t>
            </a:r>
            <a:endParaRPr lang="ru-RU" dirty="0" smtClean="0"/>
          </a:p>
        </p:txBody>
      </p:sp>
      <p:sp>
        <p:nvSpPr>
          <p:cNvPr id="17411" name="Rectangle 3"/>
          <p:cNvSpPr>
            <a:spLocks noGrp="1" noChangeArrowheads="1"/>
          </p:cNvSpPr>
          <p:nvPr>
            <p:ph type="body" idx="1"/>
          </p:nvPr>
        </p:nvSpPr>
        <p:spPr/>
        <p:txBody>
          <a:bodyPr/>
          <a:lstStyle/>
          <a:p>
            <a:r>
              <a:rPr lang="en-US" dirty="0" smtClean="0">
                <a:solidFill>
                  <a:schemeClr val="tx1"/>
                </a:solidFill>
              </a:rPr>
              <a:t>To get an expanded type, declare a class with keyword </a:t>
            </a:r>
            <a:r>
              <a:rPr lang="en-US" b="1" dirty="0" smtClean="0">
                <a:solidFill>
                  <a:srgbClr val="333399"/>
                </a:solidFill>
              </a:rPr>
              <a:t>expanded</a:t>
            </a:r>
            <a:r>
              <a:rPr lang="en-US" dirty="0" smtClean="0">
                <a:solidFill>
                  <a:schemeClr val="tx1"/>
                </a:solidFill>
              </a:rPr>
              <a:t>:</a:t>
            </a:r>
          </a:p>
          <a:p>
            <a:pPr>
              <a:spcBef>
                <a:spcPts val="1800"/>
              </a:spcBef>
              <a:buFont typeface="Wingdings" charset="2"/>
              <a:buNone/>
            </a:pPr>
            <a:r>
              <a:rPr lang="en-US" b="1" dirty="0" smtClean="0">
                <a:solidFill>
                  <a:srgbClr val="333399"/>
                </a:solidFill>
              </a:rPr>
              <a:t>expanded</a:t>
            </a:r>
            <a:r>
              <a:rPr lang="en-US" b="1" dirty="0" smtClean="0">
                <a:solidFill>
                  <a:srgbClr val="003399"/>
                </a:solidFill>
              </a:rPr>
              <a:t> </a:t>
            </a:r>
            <a:r>
              <a:rPr lang="en-US" b="1" dirty="0" smtClean="0">
                <a:solidFill>
                  <a:srgbClr val="333399"/>
                </a:solidFill>
              </a:rPr>
              <a:t>class</a:t>
            </a:r>
            <a:r>
              <a:rPr lang="en-US" dirty="0" smtClean="0"/>
              <a:t> </a:t>
            </a:r>
            <a:r>
              <a:rPr lang="en-US" i="1" dirty="0" smtClean="0"/>
              <a:t>COUPLE</a:t>
            </a:r>
          </a:p>
          <a:p>
            <a:pPr>
              <a:buFont typeface="Wingdings" charset="2"/>
              <a:buNone/>
            </a:pPr>
            <a:r>
              <a:rPr lang="en-US" b="1" dirty="0" smtClean="0">
                <a:solidFill>
                  <a:srgbClr val="333399"/>
                </a:solidFill>
              </a:rPr>
              <a:t>feature</a:t>
            </a:r>
            <a:r>
              <a:rPr lang="en-US" dirty="0" smtClean="0"/>
              <a:t> </a:t>
            </a:r>
            <a:r>
              <a:rPr lang="en-US" dirty="0" smtClean="0">
                <a:solidFill>
                  <a:srgbClr val="990000"/>
                </a:solidFill>
              </a:rPr>
              <a:t>-- Access</a:t>
            </a:r>
          </a:p>
          <a:p>
            <a:pPr>
              <a:buFont typeface="Wingdings" charset="2"/>
              <a:buNone/>
            </a:pPr>
            <a:r>
              <a:rPr lang="en-US" dirty="0" smtClean="0"/>
              <a:t>	</a:t>
            </a:r>
            <a:r>
              <a:rPr lang="en-US" i="1" dirty="0" smtClean="0"/>
              <a:t>man, woman</a:t>
            </a:r>
            <a:r>
              <a:rPr lang="en-US" dirty="0" smtClean="0"/>
              <a:t>: </a:t>
            </a:r>
            <a:r>
              <a:rPr lang="en-US" i="1" dirty="0" smtClean="0"/>
              <a:t>HUMAN</a:t>
            </a:r>
          </a:p>
          <a:p>
            <a:pPr>
              <a:buFont typeface="Wingdings" charset="2"/>
              <a:buNone/>
            </a:pPr>
            <a:r>
              <a:rPr lang="en-US" dirty="0" smtClean="0"/>
              <a:t>	</a:t>
            </a:r>
            <a:r>
              <a:rPr lang="en-US" i="1" dirty="0" err="1" smtClean="0"/>
              <a:t>years_together</a:t>
            </a:r>
            <a:r>
              <a:rPr lang="en-US" dirty="0" smtClean="0"/>
              <a:t>: </a:t>
            </a:r>
            <a:r>
              <a:rPr lang="en-US" i="1" dirty="0" smtClean="0"/>
              <a:t>INTEGER</a:t>
            </a:r>
          </a:p>
          <a:p>
            <a:pPr>
              <a:buFont typeface="Wingdings" charset="2"/>
              <a:buNone/>
            </a:pPr>
            <a:r>
              <a:rPr lang="en-US" b="1" dirty="0" smtClean="0">
                <a:solidFill>
                  <a:srgbClr val="333399"/>
                </a:solidFill>
              </a:rPr>
              <a:t>end</a:t>
            </a:r>
          </a:p>
          <a:p>
            <a:pPr>
              <a:buFont typeface="Wingdings" charset="2"/>
              <a:buNone/>
            </a:pPr>
            <a:endParaRPr lang="en-US" dirty="0" smtClean="0"/>
          </a:p>
          <a:p>
            <a:r>
              <a:rPr lang="en-US" dirty="0" smtClean="0">
                <a:solidFill>
                  <a:schemeClr val="tx1"/>
                </a:solidFill>
              </a:rPr>
              <a:t>Now all the entities of type </a:t>
            </a:r>
            <a:r>
              <a:rPr lang="en-US" i="1" dirty="0" smtClean="0"/>
              <a:t>COUPLE</a:t>
            </a:r>
            <a:r>
              <a:rPr lang="en-US" dirty="0" smtClean="0"/>
              <a:t> </a:t>
            </a:r>
            <a:r>
              <a:rPr lang="en-US" dirty="0" smtClean="0">
                <a:solidFill>
                  <a:schemeClr val="tx1"/>
                </a:solidFill>
              </a:rPr>
              <a:t>will automatically become expanded:</a:t>
            </a:r>
          </a:p>
          <a:p>
            <a:pPr>
              <a:buFont typeface="Wingdings" charset="2"/>
              <a:buNone/>
            </a:pPr>
            <a:r>
              <a:rPr lang="en-US" i="1" dirty="0" err="1" smtClean="0"/>
              <a:t>pitt_and_jolie</a:t>
            </a:r>
            <a:r>
              <a:rPr lang="en-US" dirty="0" smtClean="0"/>
              <a:t>: </a:t>
            </a:r>
            <a:r>
              <a:rPr lang="en-US" i="1" dirty="0" smtClean="0"/>
              <a:t>COUPLE</a:t>
            </a:r>
            <a:r>
              <a:rPr lang="en-US" dirty="0" smtClean="0"/>
              <a:t> </a:t>
            </a:r>
            <a:endParaRPr lang="ru-RU" dirty="0" smtClean="0"/>
          </a:p>
        </p:txBody>
      </p:sp>
      <p:sp>
        <p:nvSpPr>
          <p:cNvPr id="7" name="Rectangular Callout 6"/>
          <p:cNvSpPr/>
          <p:nvPr/>
        </p:nvSpPr>
        <p:spPr bwMode="auto">
          <a:xfrm>
            <a:off x="5218699" y="5671660"/>
            <a:ext cx="2305051" cy="318655"/>
          </a:xfrm>
          <a:prstGeom prst="wedgeRectCallout">
            <a:avLst>
              <a:gd name="adj1" fmla="val -107986"/>
              <a:gd name="adj2" fmla="val -62572"/>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err="1" smtClean="0">
                <a:solidFill>
                  <a:srgbClr val="333399"/>
                </a:solidFill>
                <a:latin typeface="Comic Sans MS" pitchFamily="66" charset="0"/>
                <a:ea typeface="+mn-ea"/>
                <a:cs typeface="+mn-cs"/>
              </a:rPr>
              <a:t>Expanded</a:t>
            </a:r>
            <a:endParaRPr lang="de-CH" sz="1800" kern="1200" dirty="0">
              <a:solidFill>
                <a:srgbClr val="333399"/>
              </a:solidFill>
              <a:latin typeface="Comic Sans MS" pitchFamily="66" charset="0"/>
              <a:ea typeface="+mn-ea"/>
              <a:cs typeface="+mn-cs"/>
            </a:endParaRPr>
          </a:p>
        </p:txBody>
      </p:sp>
      <p:sp>
        <p:nvSpPr>
          <p:cNvPr id="8" name="Rectangular Callout 7"/>
          <p:cNvSpPr/>
          <p:nvPr/>
        </p:nvSpPr>
        <p:spPr bwMode="auto">
          <a:xfrm>
            <a:off x="5765776" y="2733075"/>
            <a:ext cx="2305051" cy="318655"/>
          </a:xfrm>
          <a:prstGeom prst="wedgeRectCallout">
            <a:avLst>
              <a:gd name="adj1" fmla="val -106291"/>
              <a:gd name="adj2" fmla="val 11006"/>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smtClean="0">
                <a:solidFill>
                  <a:srgbClr val="333399"/>
                </a:solidFill>
                <a:latin typeface="Comic Sans MS" pitchFamily="66" charset="0"/>
                <a:ea typeface="+mn-ea"/>
                <a:cs typeface="+mn-cs"/>
              </a:rPr>
              <a:t>Reference</a:t>
            </a:r>
            <a:endParaRPr lang="de-CH" sz="1800" kern="1200" dirty="0">
              <a:solidFill>
                <a:srgbClr val="333399"/>
              </a:solidFill>
              <a:latin typeface="Comic Sans MS" pitchFamily="66" charset="0"/>
              <a:ea typeface="+mn-ea"/>
              <a:cs typeface="+mn-cs"/>
            </a:endParaRPr>
          </a:p>
        </p:txBody>
      </p:sp>
      <p:sp>
        <p:nvSpPr>
          <p:cNvPr id="9" name="Rectangular Callout 8"/>
          <p:cNvSpPr/>
          <p:nvPr/>
        </p:nvSpPr>
        <p:spPr bwMode="auto">
          <a:xfrm>
            <a:off x="5765776" y="3209813"/>
            <a:ext cx="2305051" cy="318655"/>
          </a:xfrm>
          <a:prstGeom prst="wedgeRectCallout">
            <a:avLst>
              <a:gd name="adj1" fmla="val -74759"/>
              <a:gd name="adj2" fmla="val 13459"/>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smtClean="0">
                <a:solidFill>
                  <a:srgbClr val="333399"/>
                </a:solidFill>
                <a:latin typeface="Comic Sans MS" pitchFamily="66" charset="0"/>
                <a:ea typeface="+mn-ea"/>
                <a:cs typeface="+mn-cs"/>
              </a:rPr>
              <a:t>?</a:t>
            </a:r>
            <a:endParaRPr lang="de-CH" sz="1800" kern="1200" dirty="0">
              <a:solidFill>
                <a:srgbClr val="333399"/>
              </a:solidFill>
              <a:latin typeface="Comic Sans MS" pitchFamily="66" charset="0"/>
              <a:ea typeface="+mn-ea"/>
              <a:cs typeface="+mn-cs"/>
            </a:endParaRPr>
          </a:p>
        </p:txBody>
      </p:sp>
    </p:spTree>
    <p:extLst>
      <p:ext uri="{BB962C8B-B14F-4D97-AF65-F5344CB8AC3E}">
        <p14:creationId xmlns:p14="http://schemas.microsoft.com/office/powerpoint/2010/main" val="280256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Autofit/>
          </a:bodyPr>
          <a:lstStyle/>
          <a:p>
            <a:r>
              <a:rPr lang="en-US" dirty="0"/>
              <a:t>Objects of reference or expanded types</a:t>
            </a:r>
            <a:endParaRPr lang="ru-RU" dirty="0"/>
          </a:p>
        </p:txBody>
      </p:sp>
      <p:sp>
        <p:nvSpPr>
          <p:cNvPr id="4099" name="Rectangle 3"/>
          <p:cNvSpPr>
            <a:spLocks noChangeArrowheads="1"/>
          </p:cNvSpPr>
          <p:nvPr/>
        </p:nvSpPr>
        <p:spPr bwMode="auto">
          <a:xfrm>
            <a:off x="468313" y="883139"/>
            <a:ext cx="8424862" cy="5498612"/>
          </a:xfrm>
          <a:prstGeom prst="rect">
            <a:avLst/>
          </a:prstGeom>
          <a:noFill/>
          <a:ln w="9525">
            <a:noFill/>
            <a:miter lim="800000"/>
            <a:headEnd/>
            <a:tailEnd/>
          </a:ln>
        </p:spPr>
        <p:txBody>
          <a:bodyPr/>
          <a:lstStyle/>
          <a:p>
            <a:pPr marL="342900" indent="-342900" algn="just">
              <a:spcBef>
                <a:spcPts val="1900"/>
              </a:spcBef>
              <a:buFont typeface="Wingdings" charset="2"/>
              <a:buNone/>
            </a:pPr>
            <a:r>
              <a:rPr lang="en-US" dirty="0"/>
              <a:t>Objects of </a:t>
            </a:r>
            <a:r>
              <a:rPr lang="en-US" dirty="0">
                <a:solidFill>
                  <a:srgbClr val="990000"/>
                </a:solidFill>
                <a:latin typeface="+mn-lt"/>
              </a:rPr>
              <a:t>r</a:t>
            </a:r>
            <a:r>
              <a:rPr lang="en-US" dirty="0" smtClean="0">
                <a:solidFill>
                  <a:srgbClr val="990000"/>
                </a:solidFill>
                <a:latin typeface="+mn-lt"/>
              </a:rPr>
              <a:t>eference</a:t>
            </a:r>
            <a:r>
              <a:rPr lang="en-US" dirty="0" smtClean="0">
                <a:latin typeface="+mn-lt"/>
              </a:rPr>
              <a:t> types</a:t>
            </a:r>
            <a:r>
              <a:rPr lang="en-US" dirty="0">
                <a:latin typeface="+mn-lt"/>
              </a:rPr>
              <a:t>: </a:t>
            </a:r>
            <a:r>
              <a:rPr lang="en-US" dirty="0" smtClean="0">
                <a:latin typeface="+mn-lt"/>
              </a:rPr>
              <a:t>they don’t exist when we declare them (</a:t>
            </a:r>
            <a:r>
              <a:rPr lang="en-US" dirty="0" smtClean="0"/>
              <a:t>they are initially </a:t>
            </a:r>
            <a:r>
              <a:rPr lang="en-US" i="1" dirty="0">
                <a:solidFill>
                  <a:srgbClr val="3333FF"/>
                </a:solidFill>
              </a:rPr>
              <a:t>Void</a:t>
            </a:r>
            <a:r>
              <a:rPr lang="en-US" dirty="0" smtClean="0"/>
              <a:t>)</a:t>
            </a:r>
            <a:r>
              <a:rPr lang="en-US" dirty="0" smtClean="0">
                <a:latin typeface="+mn-lt"/>
              </a:rPr>
              <a:t>.</a:t>
            </a:r>
          </a:p>
          <a:p>
            <a:pPr marL="342900" indent="-342900" algn="just">
              <a:spcBef>
                <a:spcPts val="1900"/>
              </a:spcBef>
              <a:buFont typeface="Wingdings" charset="2"/>
              <a:buNone/>
            </a:pPr>
            <a:r>
              <a:rPr lang="en-US" dirty="0">
                <a:latin typeface="Verdana" pitchFamily="32" charset="0"/>
              </a:rPr>
              <a:t>	</a:t>
            </a:r>
            <a:r>
              <a:rPr lang="en-US" i="1" dirty="0">
                <a:solidFill>
                  <a:srgbClr val="3333FF"/>
                </a:solidFill>
              </a:rPr>
              <a:t>s</a:t>
            </a:r>
            <a:r>
              <a:rPr lang="en-US" sz="1600" i="1" dirty="0">
                <a:solidFill>
                  <a:srgbClr val="3333FF"/>
                </a:solidFill>
              </a:rPr>
              <a:t> </a:t>
            </a:r>
            <a:r>
              <a:rPr lang="en-US" dirty="0">
                <a:solidFill>
                  <a:srgbClr val="3333FF"/>
                </a:solidFill>
              </a:rPr>
              <a:t>: </a:t>
            </a:r>
            <a:r>
              <a:rPr lang="en-US" i="1" dirty="0">
                <a:solidFill>
                  <a:srgbClr val="3333FF"/>
                </a:solidFill>
              </a:rPr>
              <a:t>STATION</a:t>
            </a:r>
            <a:r>
              <a:rPr lang="en-US" dirty="0" smtClean="0">
                <a:latin typeface="+mn-lt"/>
              </a:rPr>
              <a:t> </a:t>
            </a:r>
          </a:p>
          <a:p>
            <a:pPr marL="342900" indent="-342900" algn="just">
              <a:spcBef>
                <a:spcPts val="1900"/>
              </a:spcBef>
              <a:buFont typeface="Wingdings" charset="2"/>
              <a:buNone/>
            </a:pPr>
            <a:r>
              <a:rPr lang="en-US" dirty="0" smtClean="0">
                <a:latin typeface="+mn-lt"/>
              </a:rPr>
              <a:t>We need to explicitly create them with a create instruction.</a:t>
            </a:r>
            <a:endParaRPr lang="en-US" dirty="0">
              <a:latin typeface="+mn-lt"/>
            </a:endParaRPr>
          </a:p>
          <a:p>
            <a:pPr marL="342900" indent="-342900">
              <a:spcBef>
                <a:spcPct val="20000"/>
              </a:spcBef>
              <a:buFont typeface="Wingdings" charset="2"/>
              <a:buNone/>
            </a:pPr>
            <a:r>
              <a:rPr lang="en-US" i="1" dirty="0" smtClean="0">
                <a:solidFill>
                  <a:srgbClr val="3333FF"/>
                </a:solidFill>
                <a:latin typeface="+mn-lt"/>
              </a:rPr>
              <a:t>		create s</a:t>
            </a:r>
            <a:endParaRPr lang="en-US" i="1" dirty="0">
              <a:solidFill>
                <a:srgbClr val="3333FF"/>
              </a:solidFill>
              <a:latin typeface="+mn-lt"/>
            </a:endParaRPr>
          </a:p>
          <a:p>
            <a:pPr marL="342900" indent="-342900">
              <a:spcBef>
                <a:spcPct val="20000"/>
              </a:spcBef>
              <a:buFont typeface="Wingdings" charset="2"/>
              <a:buNone/>
            </a:pPr>
            <a:r>
              <a:rPr lang="en-US" dirty="0" smtClean="0"/>
              <a:t>Objects </a:t>
            </a:r>
            <a:r>
              <a:rPr lang="en-US" dirty="0"/>
              <a:t>of </a:t>
            </a:r>
            <a:r>
              <a:rPr lang="en-US" dirty="0">
                <a:solidFill>
                  <a:srgbClr val="990000"/>
                </a:solidFill>
                <a:latin typeface="+mn-lt"/>
              </a:rPr>
              <a:t>e</a:t>
            </a:r>
            <a:r>
              <a:rPr lang="en-US" dirty="0" smtClean="0">
                <a:solidFill>
                  <a:srgbClr val="990000"/>
                </a:solidFill>
                <a:latin typeface="+mn-lt"/>
              </a:rPr>
              <a:t>xpanded</a:t>
            </a:r>
            <a:r>
              <a:rPr lang="en-US" dirty="0" smtClean="0">
                <a:latin typeface="+mn-lt"/>
              </a:rPr>
              <a:t> </a:t>
            </a:r>
            <a:r>
              <a:rPr lang="en-US" dirty="0">
                <a:latin typeface="+mn-lt"/>
              </a:rPr>
              <a:t>types: </a:t>
            </a:r>
            <a:r>
              <a:rPr lang="en-US" dirty="0" smtClean="0">
                <a:latin typeface="+mn-lt"/>
              </a:rPr>
              <a:t>they exist by just declaring them (they are never </a:t>
            </a:r>
            <a:r>
              <a:rPr lang="en-US" i="1" dirty="0">
                <a:solidFill>
                  <a:srgbClr val="3333FF"/>
                </a:solidFill>
                <a:latin typeface="+mn-lt"/>
              </a:rPr>
              <a:t>Void</a:t>
            </a:r>
            <a:r>
              <a:rPr lang="en-US" dirty="0" smtClean="0">
                <a:latin typeface="+mn-lt"/>
              </a:rPr>
              <a:t>)</a:t>
            </a:r>
            <a:endParaRPr lang="en-US" dirty="0">
              <a:latin typeface="+mn-lt"/>
            </a:endParaRPr>
          </a:p>
          <a:p>
            <a:pPr marL="342900" indent="-342900">
              <a:spcBef>
                <a:spcPct val="20000"/>
              </a:spcBef>
              <a:buFont typeface="Wingdings" charset="2"/>
              <a:buNone/>
            </a:pPr>
            <a:r>
              <a:rPr lang="en-US" dirty="0">
                <a:latin typeface="Verdana" pitchFamily="32" charset="0"/>
              </a:rPr>
              <a:t>	</a:t>
            </a:r>
            <a:r>
              <a:rPr lang="en-US" i="1" dirty="0">
                <a:solidFill>
                  <a:srgbClr val="008000"/>
                </a:solidFill>
                <a:latin typeface="+mn-lt"/>
              </a:rPr>
              <a:t>p</a:t>
            </a:r>
            <a:r>
              <a:rPr lang="en-US" sz="1600" i="1" dirty="0">
                <a:solidFill>
                  <a:srgbClr val="006400"/>
                </a:solidFill>
                <a:latin typeface="+mn-lt"/>
              </a:rPr>
              <a:t> </a:t>
            </a:r>
            <a:r>
              <a:rPr lang="en-US" dirty="0">
                <a:latin typeface="+mn-lt"/>
              </a:rPr>
              <a:t>:</a:t>
            </a:r>
            <a:r>
              <a:rPr lang="en-US" dirty="0">
                <a:solidFill>
                  <a:srgbClr val="3E609E"/>
                </a:solidFill>
                <a:latin typeface="+mn-lt"/>
              </a:rPr>
              <a:t> </a:t>
            </a:r>
            <a:r>
              <a:rPr lang="en-US" i="1" dirty="0" smtClean="0">
                <a:solidFill>
                  <a:srgbClr val="008000"/>
                </a:solidFill>
                <a:latin typeface="+mn-lt"/>
              </a:rPr>
              <a:t>POINT</a:t>
            </a:r>
          </a:p>
          <a:p>
            <a:pPr marL="342900" indent="-342900">
              <a:spcBef>
                <a:spcPct val="20000"/>
              </a:spcBef>
              <a:buFont typeface="Wingdings" charset="2"/>
              <a:buNone/>
            </a:pPr>
            <a:r>
              <a:rPr lang="en-US" dirty="0" smtClean="0"/>
              <a:t>Feature </a:t>
            </a:r>
            <a:r>
              <a:rPr lang="en-US" i="1" dirty="0" err="1">
                <a:solidFill>
                  <a:srgbClr val="3333FF"/>
                </a:solidFill>
                <a:latin typeface="+mn-lt"/>
              </a:rPr>
              <a:t>default_create</a:t>
            </a:r>
            <a:r>
              <a:rPr lang="en-US" dirty="0" smtClean="0">
                <a:solidFill>
                  <a:srgbClr val="008000"/>
                </a:solidFill>
              </a:rPr>
              <a:t> </a:t>
            </a:r>
            <a:r>
              <a:rPr lang="en-US" dirty="0" smtClean="0"/>
              <a:t>from </a:t>
            </a:r>
            <a:r>
              <a:rPr lang="en-US" i="1" dirty="0">
                <a:solidFill>
                  <a:srgbClr val="3333FF"/>
                </a:solidFill>
                <a:latin typeface="+mn-lt"/>
              </a:rPr>
              <a:t>ANY</a:t>
            </a:r>
            <a:r>
              <a:rPr lang="en-US" dirty="0" smtClean="0">
                <a:solidFill>
                  <a:srgbClr val="008000"/>
                </a:solidFill>
              </a:rPr>
              <a:t> </a:t>
            </a:r>
            <a:r>
              <a:rPr lang="en-US" dirty="0" smtClean="0"/>
              <a:t>is implicitly invoked on them</a:t>
            </a:r>
            <a:endParaRPr lang="en-US" i="1" dirty="0">
              <a:solidFill>
                <a:srgbClr val="008000"/>
              </a:solidFill>
              <a:latin typeface="+mn-lt"/>
            </a:endParaRPr>
          </a:p>
        </p:txBody>
      </p:sp>
    </p:spTree>
    <p:extLst>
      <p:ext uri="{BB962C8B-B14F-4D97-AF65-F5344CB8AC3E}">
        <p14:creationId xmlns:p14="http://schemas.microsoft.com/office/powerpoint/2010/main" val="2306018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Can expanded types contain reference types?</a:t>
            </a:r>
            <a:endParaRPr lang="ru-RU" dirty="0" smtClean="0"/>
          </a:p>
        </p:txBody>
      </p:sp>
      <p:sp>
        <p:nvSpPr>
          <p:cNvPr id="5123" name="Rectangle 3"/>
          <p:cNvSpPr>
            <a:spLocks noGrp="1" noChangeArrowheads="1"/>
          </p:cNvSpPr>
          <p:nvPr>
            <p:ph type="body" idx="1"/>
          </p:nvPr>
        </p:nvSpPr>
        <p:spPr>
          <a:xfrm>
            <a:off x="468313" y="1268413"/>
            <a:ext cx="8424862" cy="890587"/>
          </a:xfrm>
        </p:spPr>
        <p:txBody>
          <a:bodyPr/>
          <a:lstStyle/>
          <a:p>
            <a:pPr>
              <a:buFont typeface="Wingdings" charset="2"/>
              <a:buNone/>
            </a:pPr>
            <a:r>
              <a:rPr lang="en-US" dirty="0" smtClean="0">
                <a:solidFill>
                  <a:schemeClr val="tx1"/>
                </a:solidFill>
              </a:rPr>
              <a:t>Expanded types can contain reference types, and vice versa.</a:t>
            </a:r>
          </a:p>
        </p:txBody>
      </p:sp>
      <p:sp>
        <p:nvSpPr>
          <p:cNvPr id="5125" name="Text Box 8"/>
          <p:cNvSpPr txBox="1">
            <a:spLocks noChangeArrowheads="1"/>
          </p:cNvSpPr>
          <p:nvPr/>
        </p:nvSpPr>
        <p:spPr bwMode="auto">
          <a:xfrm>
            <a:off x="3379788" y="2794000"/>
            <a:ext cx="406400" cy="396875"/>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rPr>
              <a:t>c</a:t>
            </a:r>
          </a:p>
        </p:txBody>
      </p:sp>
      <p:sp>
        <p:nvSpPr>
          <p:cNvPr id="5126" name="Rectangle 6"/>
          <p:cNvSpPr>
            <a:spLocks noChangeArrowheads="1"/>
          </p:cNvSpPr>
          <p:nvPr/>
        </p:nvSpPr>
        <p:spPr bwMode="auto">
          <a:xfrm>
            <a:off x="3808413" y="2671763"/>
            <a:ext cx="1916112" cy="320675"/>
          </a:xfrm>
          <a:prstGeom prst="rect">
            <a:avLst/>
          </a:prstGeom>
          <a:solidFill>
            <a:schemeClr val="bg1"/>
          </a:solidFill>
          <a:ln w="25560">
            <a:solidFill>
              <a:srgbClr val="000000"/>
            </a:solidFill>
            <a:prstDash val="dash"/>
            <a:miter lim="800000"/>
            <a:headEnd/>
            <a:tailEnd/>
          </a:ln>
        </p:spPr>
        <p:txBody>
          <a:bodyPr wrap="none" anchor="ctr"/>
          <a:lstStyle/>
          <a:p>
            <a:endParaRPr lang="de-CH"/>
          </a:p>
        </p:txBody>
      </p:sp>
      <p:sp>
        <p:nvSpPr>
          <p:cNvPr id="5127" name="Rectangle 6"/>
          <p:cNvSpPr>
            <a:spLocks noChangeArrowheads="1"/>
          </p:cNvSpPr>
          <p:nvPr/>
        </p:nvSpPr>
        <p:spPr bwMode="auto">
          <a:xfrm>
            <a:off x="3800475" y="4462463"/>
            <a:ext cx="1924050" cy="320675"/>
          </a:xfrm>
          <a:prstGeom prst="rect">
            <a:avLst/>
          </a:prstGeom>
          <a:solidFill>
            <a:schemeClr val="bg1"/>
          </a:solidFill>
          <a:ln w="25560">
            <a:solidFill>
              <a:srgbClr val="000000"/>
            </a:solidFill>
            <a:prstDash val="dash"/>
            <a:miter lim="800000"/>
            <a:headEnd/>
            <a:tailEnd/>
          </a:ln>
        </p:spPr>
        <p:txBody>
          <a:bodyPr wrap="none" anchor="ctr"/>
          <a:lstStyle/>
          <a:p>
            <a:endParaRPr lang="de-CH"/>
          </a:p>
        </p:txBody>
      </p:sp>
      <p:sp>
        <p:nvSpPr>
          <p:cNvPr id="5128" name="Rectangle 6"/>
          <p:cNvSpPr>
            <a:spLocks noChangeArrowheads="1"/>
          </p:cNvSpPr>
          <p:nvPr/>
        </p:nvSpPr>
        <p:spPr bwMode="auto">
          <a:xfrm>
            <a:off x="3808413" y="2984500"/>
            <a:ext cx="1916112" cy="1485900"/>
          </a:xfrm>
          <a:prstGeom prst="rect">
            <a:avLst/>
          </a:prstGeom>
          <a:solidFill>
            <a:schemeClr val="bg1"/>
          </a:solidFill>
          <a:ln w="25560">
            <a:solidFill>
              <a:srgbClr val="000000"/>
            </a:solidFill>
            <a:miter lim="800000"/>
            <a:headEnd/>
            <a:tailEnd/>
          </a:ln>
        </p:spPr>
        <p:txBody>
          <a:bodyPr wrap="none" anchor="ctr"/>
          <a:lstStyle/>
          <a:p>
            <a:endParaRPr lang="de-CH"/>
          </a:p>
        </p:txBody>
      </p:sp>
      <p:sp>
        <p:nvSpPr>
          <p:cNvPr id="5129" name="Rectangle 3"/>
          <p:cNvSpPr>
            <a:spLocks noChangeArrowheads="1"/>
          </p:cNvSpPr>
          <p:nvPr/>
        </p:nvSpPr>
        <p:spPr bwMode="auto">
          <a:xfrm>
            <a:off x="4098925" y="3079750"/>
            <a:ext cx="1285875" cy="314325"/>
          </a:xfrm>
          <a:prstGeom prst="rect">
            <a:avLst/>
          </a:prstGeom>
          <a:solidFill>
            <a:srgbClr val="008080"/>
          </a:solidFill>
          <a:ln w="9398">
            <a:solidFill>
              <a:srgbClr val="000000"/>
            </a:solidFill>
            <a:miter lim="800000"/>
            <a:headEnd/>
            <a:tailEnd/>
          </a:ln>
        </p:spPr>
        <p:txBody>
          <a:bodyPr wrap="none" anchor="ctr" anchorCtr="1"/>
          <a:lstStyle/>
          <a:p>
            <a:endParaRPr lang="de-CH"/>
          </a:p>
        </p:txBody>
      </p:sp>
      <p:sp>
        <p:nvSpPr>
          <p:cNvPr id="5130" name="Rectangle 3"/>
          <p:cNvSpPr>
            <a:spLocks noChangeArrowheads="1"/>
          </p:cNvSpPr>
          <p:nvPr/>
        </p:nvSpPr>
        <p:spPr bwMode="auto">
          <a:xfrm>
            <a:off x="4102100" y="3394075"/>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5131" name="Text Box 9"/>
          <p:cNvSpPr txBox="1">
            <a:spLocks noChangeArrowheads="1"/>
          </p:cNvSpPr>
          <p:nvPr/>
        </p:nvSpPr>
        <p:spPr bwMode="auto">
          <a:xfrm>
            <a:off x="3590925" y="4789488"/>
            <a:ext cx="2332038"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SOME_CLASS </a:t>
            </a:r>
            <a:r>
              <a:rPr lang="en-GB" sz="2000" dirty="0">
                <a:solidFill>
                  <a:srgbClr val="3333FF"/>
                </a:solidFill>
              </a:rPr>
              <a:t>)</a:t>
            </a:r>
          </a:p>
        </p:txBody>
      </p:sp>
      <p:sp>
        <p:nvSpPr>
          <p:cNvPr id="5132" name="Text Box 9"/>
          <p:cNvSpPr txBox="1">
            <a:spLocks noChangeArrowheads="1"/>
          </p:cNvSpPr>
          <p:nvPr/>
        </p:nvSpPr>
        <p:spPr bwMode="auto">
          <a:xfrm>
            <a:off x="3979863" y="4027488"/>
            <a:ext cx="1565275"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rPr>
              <a:t>(</a:t>
            </a:r>
            <a:r>
              <a:rPr lang="en-GB" sz="2000" i="1" dirty="0" smtClean="0">
                <a:solidFill>
                  <a:srgbClr val="008000"/>
                </a:solidFill>
              </a:rPr>
              <a:t>COUPLE </a:t>
            </a:r>
            <a:r>
              <a:rPr lang="en-GB" sz="2000" dirty="0">
                <a:solidFill>
                  <a:srgbClr val="008000"/>
                </a:solidFill>
              </a:rPr>
              <a:t>)</a:t>
            </a:r>
          </a:p>
        </p:txBody>
      </p:sp>
      <p:sp>
        <p:nvSpPr>
          <p:cNvPr id="5133" name="Text Box 15"/>
          <p:cNvSpPr txBox="1">
            <a:spLocks noChangeArrowheads="1"/>
          </p:cNvSpPr>
          <p:nvPr/>
        </p:nvSpPr>
        <p:spPr bwMode="auto">
          <a:xfrm>
            <a:off x="6122988" y="3270250"/>
            <a:ext cx="1270000" cy="279180"/>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3333FF"/>
                </a:solidFill>
              </a:rPr>
              <a:t>(HUMAN)</a:t>
            </a:r>
          </a:p>
        </p:txBody>
      </p:sp>
      <p:sp>
        <p:nvSpPr>
          <p:cNvPr id="5134" name="Rectangle 1"/>
          <p:cNvSpPr>
            <a:spLocks noChangeArrowheads="1"/>
          </p:cNvSpPr>
          <p:nvPr/>
        </p:nvSpPr>
        <p:spPr bwMode="auto">
          <a:xfrm>
            <a:off x="6456363" y="2855913"/>
            <a:ext cx="568325" cy="427037"/>
          </a:xfrm>
          <a:prstGeom prst="rect">
            <a:avLst/>
          </a:prstGeom>
          <a:solidFill>
            <a:schemeClr val="bg1"/>
          </a:solidFill>
          <a:ln w="25400">
            <a:solidFill>
              <a:schemeClr val="tx1"/>
            </a:solidFill>
            <a:miter lim="800000"/>
            <a:headEnd/>
            <a:tailEnd/>
          </a:ln>
        </p:spPr>
        <p:txBody>
          <a:bodyPr wrap="none" anchor="ctr"/>
          <a:lstStyle/>
          <a:p>
            <a:endParaRPr lang="de-CH"/>
          </a:p>
        </p:txBody>
      </p:sp>
      <p:sp>
        <p:nvSpPr>
          <p:cNvPr id="50" name="Rectangle 49"/>
          <p:cNvSpPr>
            <a:spLocks noChangeArrowheads="1"/>
          </p:cNvSpPr>
          <p:nvPr/>
        </p:nvSpPr>
        <p:spPr bwMode="auto">
          <a:xfrm>
            <a:off x="6456363" y="2855913"/>
            <a:ext cx="568325" cy="215900"/>
          </a:xfrm>
          <a:prstGeom prst="rect">
            <a:avLst/>
          </a:prstGeom>
          <a:solidFill>
            <a:schemeClr val="accent1"/>
          </a:solidFill>
          <a:ln w="25400" algn="ctr">
            <a:solidFill>
              <a:schemeClr val="tx1"/>
            </a:solidFill>
            <a:miter lim="800000"/>
            <a:headEnd/>
            <a:tailEnd/>
          </a:ln>
        </p:spPr>
        <p:txBody>
          <a:bodyPr anchor="ctr"/>
          <a:lstStyle/>
          <a:p>
            <a:pPr algn="ctr">
              <a:defRPr/>
            </a:pPr>
            <a:endParaRPr lang="de-CH">
              <a:solidFill>
                <a:schemeClr val="lt1"/>
              </a:solidFill>
              <a:latin typeface="+mn-lt"/>
            </a:endParaRPr>
          </a:p>
        </p:txBody>
      </p:sp>
      <p:sp>
        <p:nvSpPr>
          <p:cNvPr id="5136" name="Text Box 15"/>
          <p:cNvSpPr txBox="1">
            <a:spLocks noChangeArrowheads="1"/>
          </p:cNvSpPr>
          <p:nvPr/>
        </p:nvSpPr>
        <p:spPr bwMode="auto">
          <a:xfrm>
            <a:off x="6122988" y="3949700"/>
            <a:ext cx="1270000" cy="279180"/>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3333FF"/>
                </a:solidFill>
              </a:rPr>
              <a:t>(HUMAN)</a:t>
            </a:r>
            <a:endParaRPr lang="en-GB" sz="1200" dirty="0">
              <a:solidFill>
                <a:srgbClr val="3333FF"/>
              </a:solidFill>
            </a:endParaRPr>
          </a:p>
        </p:txBody>
      </p:sp>
      <p:sp>
        <p:nvSpPr>
          <p:cNvPr id="5137" name="Rectangle 1"/>
          <p:cNvSpPr>
            <a:spLocks noChangeArrowheads="1"/>
          </p:cNvSpPr>
          <p:nvPr/>
        </p:nvSpPr>
        <p:spPr bwMode="auto">
          <a:xfrm>
            <a:off x="6456363" y="3535363"/>
            <a:ext cx="568325" cy="427037"/>
          </a:xfrm>
          <a:prstGeom prst="rect">
            <a:avLst/>
          </a:prstGeom>
          <a:solidFill>
            <a:schemeClr val="bg1"/>
          </a:solidFill>
          <a:ln w="25400">
            <a:solidFill>
              <a:schemeClr val="tx1"/>
            </a:solidFill>
            <a:miter lim="800000"/>
            <a:headEnd/>
            <a:tailEnd/>
          </a:ln>
        </p:spPr>
        <p:txBody>
          <a:bodyPr wrap="none" anchor="ctr"/>
          <a:lstStyle/>
          <a:p>
            <a:endParaRPr lang="de-CH"/>
          </a:p>
        </p:txBody>
      </p:sp>
      <p:sp>
        <p:nvSpPr>
          <p:cNvPr id="3" name="Rectangle 49"/>
          <p:cNvSpPr>
            <a:spLocks noChangeArrowheads="1"/>
          </p:cNvSpPr>
          <p:nvPr/>
        </p:nvSpPr>
        <p:spPr bwMode="auto">
          <a:xfrm>
            <a:off x="6456363" y="3535363"/>
            <a:ext cx="568325" cy="215900"/>
          </a:xfrm>
          <a:prstGeom prst="rect">
            <a:avLst/>
          </a:prstGeom>
          <a:solidFill>
            <a:schemeClr val="accent1"/>
          </a:solidFill>
          <a:ln w="25400" algn="ctr">
            <a:solidFill>
              <a:schemeClr val="tx1"/>
            </a:solidFill>
            <a:miter lim="800000"/>
            <a:headEnd/>
            <a:tailEnd/>
          </a:ln>
        </p:spPr>
        <p:txBody>
          <a:bodyPr anchor="ctr"/>
          <a:lstStyle/>
          <a:p>
            <a:pPr algn="ctr">
              <a:defRPr/>
            </a:pPr>
            <a:endParaRPr lang="de-CH">
              <a:solidFill>
                <a:schemeClr val="lt1"/>
              </a:solidFill>
              <a:latin typeface="+mn-lt"/>
            </a:endParaRPr>
          </a:p>
        </p:txBody>
      </p:sp>
      <p:sp>
        <p:nvSpPr>
          <p:cNvPr id="5139" name="Line 7"/>
          <p:cNvSpPr>
            <a:spLocks noChangeShapeType="1"/>
          </p:cNvSpPr>
          <p:nvPr/>
        </p:nvSpPr>
        <p:spPr bwMode="auto">
          <a:xfrm>
            <a:off x="4911725" y="3179763"/>
            <a:ext cx="1528763" cy="1587"/>
          </a:xfrm>
          <a:prstGeom prst="line">
            <a:avLst/>
          </a:prstGeom>
          <a:noFill/>
          <a:ln w="19080">
            <a:solidFill>
              <a:srgbClr val="A50021"/>
            </a:solidFill>
            <a:miter lim="800000"/>
            <a:headEnd/>
            <a:tailEnd type="triangle" w="lg" len="lg"/>
          </a:ln>
        </p:spPr>
        <p:txBody>
          <a:bodyPr/>
          <a:lstStyle/>
          <a:p>
            <a:endParaRPr lang="de-CH"/>
          </a:p>
        </p:txBody>
      </p:sp>
      <p:sp>
        <p:nvSpPr>
          <p:cNvPr id="5143" name="Line 7"/>
          <p:cNvSpPr>
            <a:spLocks noChangeShapeType="1"/>
          </p:cNvSpPr>
          <p:nvPr/>
        </p:nvSpPr>
        <p:spPr bwMode="auto">
          <a:xfrm>
            <a:off x="4911725" y="3608388"/>
            <a:ext cx="1528763" cy="1587"/>
          </a:xfrm>
          <a:prstGeom prst="line">
            <a:avLst/>
          </a:prstGeom>
          <a:noFill/>
          <a:ln w="19080">
            <a:solidFill>
              <a:srgbClr val="A50021"/>
            </a:solidFill>
            <a:miter lim="800000"/>
            <a:headEnd/>
            <a:tailEnd type="triangle" w="lg" len="lg"/>
          </a:ln>
        </p:spPr>
        <p:txBody>
          <a:bodyPr/>
          <a:lstStyle/>
          <a:p>
            <a:endParaRPr lang="de-CH"/>
          </a:p>
        </p:txBody>
      </p:sp>
      <p:sp>
        <p:nvSpPr>
          <p:cNvPr id="5145" name="Rectangle 3"/>
          <p:cNvSpPr>
            <a:spLocks noChangeArrowheads="1"/>
          </p:cNvSpPr>
          <p:nvPr/>
        </p:nvSpPr>
        <p:spPr bwMode="auto">
          <a:xfrm>
            <a:off x="4098925" y="3698875"/>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10</a:t>
            </a:r>
          </a:p>
        </p:txBody>
      </p:sp>
      <p:sp>
        <p:nvSpPr>
          <p:cNvPr id="30" name="Rectangle 3"/>
          <p:cNvSpPr>
            <a:spLocks noChangeArrowheads="1"/>
          </p:cNvSpPr>
          <p:nvPr/>
        </p:nvSpPr>
        <p:spPr bwMode="auto">
          <a:xfrm>
            <a:off x="3810197" y="4476776"/>
            <a:ext cx="1905099" cy="314325"/>
          </a:xfrm>
          <a:prstGeom prst="rect">
            <a:avLst/>
          </a:prstGeom>
          <a:solidFill>
            <a:srgbClr val="008080"/>
          </a:solidFill>
          <a:ln w="9398">
            <a:solidFill>
              <a:srgbClr val="000000"/>
            </a:solidFill>
            <a:miter lim="800000"/>
            <a:headEnd/>
            <a:tailEnd/>
          </a:ln>
        </p:spPr>
        <p:txBody>
          <a:bodyPr wrap="none" anchor="ctr" anchorCtr="1"/>
          <a:lstStyle/>
          <a:p>
            <a:r>
              <a:rPr lang="de-CH" dirty="0"/>
              <a:t>2</a:t>
            </a:r>
            <a:r>
              <a:rPr lang="de-CH" dirty="0" smtClean="0"/>
              <a:t>0</a:t>
            </a:r>
            <a:endParaRPr lang="de-CH" dirty="0"/>
          </a:p>
        </p:txBody>
      </p:sp>
    </p:spTree>
    <p:extLst>
      <p:ext uri="{BB962C8B-B14F-4D97-AF65-F5344CB8AC3E}">
        <p14:creationId xmlns:p14="http://schemas.microsoft.com/office/powerpoint/2010/main" val="2274623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Reference equality</a:t>
            </a:r>
            <a:endParaRPr lang="ru-RU" smtClean="0"/>
          </a:p>
        </p:txBody>
      </p:sp>
      <p:sp>
        <p:nvSpPr>
          <p:cNvPr id="6147" name="Rectangle 3"/>
          <p:cNvSpPr>
            <a:spLocks noGrp="1" noChangeArrowheads="1"/>
          </p:cNvSpPr>
          <p:nvPr>
            <p:ph type="body" idx="1"/>
          </p:nvPr>
        </p:nvSpPr>
        <p:spPr>
          <a:xfrm>
            <a:off x="468313" y="2935288"/>
            <a:ext cx="8424862" cy="498475"/>
          </a:xfrm>
          <a:noFill/>
        </p:spPr>
        <p:txBody>
          <a:bodyPr anchorCtr="1"/>
          <a:lstStyle/>
          <a:p>
            <a:pPr>
              <a:buFont typeface="Wingdings" charset="2"/>
              <a:buNone/>
            </a:pPr>
            <a:r>
              <a:rPr lang="en-US" i="1" dirty="0" smtClean="0"/>
              <a:t>a</a:t>
            </a:r>
            <a:r>
              <a:rPr lang="en-US" dirty="0" smtClean="0"/>
              <a:t> = </a:t>
            </a:r>
            <a:r>
              <a:rPr lang="en-US" i="1" dirty="0" smtClean="0"/>
              <a:t>b</a:t>
            </a:r>
            <a:r>
              <a:rPr lang="en-US" dirty="0" smtClean="0"/>
              <a:t> ?</a:t>
            </a:r>
            <a:endParaRPr lang="ru-RU" b="1" dirty="0" smtClean="0"/>
          </a:p>
        </p:txBody>
      </p:sp>
      <p:sp>
        <p:nvSpPr>
          <p:cNvPr id="51204" name="Rectangle 4"/>
          <p:cNvSpPr>
            <a:spLocks noChangeArrowheads="1"/>
          </p:cNvSpPr>
          <p:nvPr/>
        </p:nvSpPr>
        <p:spPr bwMode="auto">
          <a:xfrm>
            <a:off x="446088" y="5568950"/>
            <a:ext cx="8424862" cy="498475"/>
          </a:xfrm>
          <a:prstGeom prst="rect">
            <a:avLst/>
          </a:prstGeom>
          <a:noFill/>
          <a:ln w="9525">
            <a:noFill/>
            <a:miter lim="800000"/>
            <a:headEnd/>
            <a:tailEnd/>
          </a:ln>
        </p:spPr>
        <p:txBody>
          <a:bodyPr anchorCtr="1"/>
          <a:lstStyle/>
          <a:p>
            <a:pPr marL="342900" indent="-342900" eaLnBrk="0" hangingPunct="0">
              <a:spcBef>
                <a:spcPct val="20000"/>
              </a:spcBef>
              <a:buFont typeface="Wingdings" charset="2"/>
              <a:buNone/>
            </a:pPr>
            <a:r>
              <a:rPr lang="en-US" i="1" dirty="0">
                <a:solidFill>
                  <a:srgbClr val="3333FF"/>
                </a:solidFill>
                <a:latin typeface="+mn-lt"/>
              </a:rPr>
              <a:t>a</a:t>
            </a:r>
            <a:r>
              <a:rPr lang="en-US" dirty="0">
                <a:solidFill>
                  <a:srgbClr val="3333FF"/>
                </a:solidFill>
                <a:latin typeface="+mn-lt"/>
              </a:rPr>
              <a:t> = </a:t>
            </a:r>
            <a:r>
              <a:rPr lang="en-US" i="1" dirty="0">
                <a:solidFill>
                  <a:srgbClr val="3333FF"/>
                </a:solidFill>
                <a:latin typeface="+mn-lt"/>
              </a:rPr>
              <a:t>b</a:t>
            </a:r>
            <a:r>
              <a:rPr lang="en-US" dirty="0">
                <a:solidFill>
                  <a:srgbClr val="3333FF"/>
                </a:solidFill>
                <a:latin typeface="+mn-lt"/>
              </a:rPr>
              <a:t> ?</a:t>
            </a:r>
            <a:endParaRPr lang="ru-RU" b="1" dirty="0">
              <a:solidFill>
                <a:srgbClr val="3333FF"/>
              </a:solidFill>
              <a:latin typeface="+mn-lt"/>
            </a:endParaRPr>
          </a:p>
        </p:txBody>
      </p:sp>
      <p:sp>
        <p:nvSpPr>
          <p:cNvPr id="6149" name="Rectangle 3"/>
          <p:cNvSpPr>
            <a:spLocks noChangeArrowheads="1"/>
          </p:cNvSpPr>
          <p:nvPr/>
        </p:nvSpPr>
        <p:spPr bwMode="auto">
          <a:xfrm>
            <a:off x="4008438" y="1581150"/>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1.0</a:t>
            </a:r>
          </a:p>
        </p:txBody>
      </p:sp>
      <p:sp>
        <p:nvSpPr>
          <p:cNvPr id="6150" name="Rectangle 3"/>
          <p:cNvSpPr>
            <a:spLocks noChangeArrowheads="1"/>
          </p:cNvSpPr>
          <p:nvPr/>
        </p:nvSpPr>
        <p:spPr bwMode="auto">
          <a:xfrm>
            <a:off x="4011613" y="1895475"/>
            <a:ext cx="1281112" cy="304800"/>
          </a:xfrm>
          <a:prstGeom prst="rect">
            <a:avLst/>
          </a:prstGeom>
          <a:solidFill>
            <a:schemeClr val="bg1"/>
          </a:solidFill>
          <a:ln w="9398">
            <a:solidFill>
              <a:srgbClr val="000000"/>
            </a:solidFill>
            <a:miter lim="800000"/>
            <a:headEnd/>
            <a:tailEnd/>
          </a:ln>
        </p:spPr>
        <p:txBody>
          <a:bodyPr wrap="none" anchor="ctr" anchorCtr="1"/>
          <a:lstStyle/>
          <a:p>
            <a:r>
              <a:rPr lang="de-CH"/>
              <a:t>2.0</a:t>
            </a:r>
          </a:p>
        </p:txBody>
      </p:sp>
      <p:sp>
        <p:nvSpPr>
          <p:cNvPr id="6151" name="Text Box 9"/>
          <p:cNvSpPr txBox="1">
            <a:spLocks noChangeArrowheads="1"/>
          </p:cNvSpPr>
          <p:nvPr/>
        </p:nvSpPr>
        <p:spPr bwMode="auto">
          <a:xfrm>
            <a:off x="3822700" y="2195513"/>
            <a:ext cx="1651000"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VECTOR </a:t>
            </a:r>
            <a:r>
              <a:rPr lang="en-GB" sz="2000" dirty="0">
                <a:solidFill>
                  <a:srgbClr val="3333FF"/>
                </a:solidFill>
              </a:rPr>
              <a:t>)</a:t>
            </a:r>
          </a:p>
        </p:txBody>
      </p:sp>
      <p:sp>
        <p:nvSpPr>
          <p:cNvPr id="6152" name="Rectangle 3"/>
          <p:cNvSpPr>
            <a:spLocks noChangeArrowheads="1"/>
          </p:cNvSpPr>
          <p:nvPr/>
        </p:nvSpPr>
        <p:spPr bwMode="auto">
          <a:xfrm>
            <a:off x="1476375" y="1568450"/>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6153" name="Rectangle 3"/>
          <p:cNvSpPr>
            <a:spLocks noChangeArrowheads="1"/>
          </p:cNvSpPr>
          <p:nvPr/>
        </p:nvSpPr>
        <p:spPr bwMode="auto">
          <a:xfrm>
            <a:off x="6540500" y="1597025"/>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6154" name="Text Box 8"/>
          <p:cNvSpPr txBox="1">
            <a:spLocks noChangeArrowheads="1"/>
          </p:cNvSpPr>
          <p:nvPr/>
        </p:nvSpPr>
        <p:spPr bwMode="auto">
          <a:xfrm>
            <a:off x="979488" y="1520825"/>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a</a:t>
            </a:r>
          </a:p>
        </p:txBody>
      </p:sp>
      <p:sp>
        <p:nvSpPr>
          <p:cNvPr id="6155" name="Text Box 8"/>
          <p:cNvSpPr txBox="1">
            <a:spLocks noChangeArrowheads="1"/>
          </p:cNvSpPr>
          <p:nvPr/>
        </p:nvSpPr>
        <p:spPr bwMode="auto">
          <a:xfrm>
            <a:off x="7827963" y="1543050"/>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b</a:t>
            </a:r>
          </a:p>
        </p:txBody>
      </p:sp>
      <p:sp>
        <p:nvSpPr>
          <p:cNvPr id="6156" name="Line 7"/>
          <p:cNvSpPr>
            <a:spLocks noChangeShapeType="1"/>
          </p:cNvSpPr>
          <p:nvPr/>
        </p:nvSpPr>
        <p:spPr bwMode="auto">
          <a:xfrm>
            <a:off x="2466975" y="1735138"/>
            <a:ext cx="1528763" cy="1587"/>
          </a:xfrm>
          <a:prstGeom prst="line">
            <a:avLst/>
          </a:prstGeom>
          <a:noFill/>
          <a:ln w="19080">
            <a:solidFill>
              <a:srgbClr val="A50021"/>
            </a:solidFill>
            <a:miter lim="800000"/>
            <a:headEnd/>
            <a:tailEnd type="triangle" w="lg" len="lg"/>
          </a:ln>
        </p:spPr>
        <p:txBody>
          <a:bodyPr/>
          <a:lstStyle/>
          <a:p>
            <a:endParaRPr lang="de-CH"/>
          </a:p>
        </p:txBody>
      </p:sp>
      <p:sp>
        <p:nvSpPr>
          <p:cNvPr id="6157" name="Line 7"/>
          <p:cNvSpPr>
            <a:spLocks noChangeShapeType="1"/>
          </p:cNvSpPr>
          <p:nvPr/>
        </p:nvSpPr>
        <p:spPr bwMode="auto">
          <a:xfrm>
            <a:off x="5305425" y="1744663"/>
            <a:ext cx="1528763" cy="1587"/>
          </a:xfrm>
          <a:prstGeom prst="line">
            <a:avLst/>
          </a:prstGeom>
          <a:noFill/>
          <a:ln w="19050">
            <a:solidFill>
              <a:srgbClr val="A50021"/>
            </a:solidFill>
            <a:miter lim="800000"/>
            <a:headEnd type="triangle" w="lg" len="lg"/>
            <a:tailEnd type="none" w="lg" len="lg"/>
          </a:ln>
        </p:spPr>
        <p:txBody>
          <a:bodyPr/>
          <a:lstStyle/>
          <a:p>
            <a:endParaRPr lang="de-CH"/>
          </a:p>
        </p:txBody>
      </p:sp>
      <p:sp>
        <p:nvSpPr>
          <p:cNvPr id="51217" name="Rectangle 3"/>
          <p:cNvSpPr>
            <a:spLocks noChangeArrowheads="1"/>
          </p:cNvSpPr>
          <p:nvPr/>
        </p:nvSpPr>
        <p:spPr bwMode="auto">
          <a:xfrm>
            <a:off x="873125" y="4259263"/>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1.0</a:t>
            </a:r>
          </a:p>
        </p:txBody>
      </p:sp>
      <p:sp>
        <p:nvSpPr>
          <p:cNvPr id="51218" name="Rectangle 3"/>
          <p:cNvSpPr>
            <a:spLocks noChangeArrowheads="1"/>
          </p:cNvSpPr>
          <p:nvPr/>
        </p:nvSpPr>
        <p:spPr bwMode="auto">
          <a:xfrm>
            <a:off x="876300" y="4573588"/>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t>2.0</a:t>
            </a:r>
          </a:p>
        </p:txBody>
      </p:sp>
      <p:sp>
        <p:nvSpPr>
          <p:cNvPr id="51219" name="Text Box 9"/>
          <p:cNvSpPr txBox="1">
            <a:spLocks noChangeArrowheads="1"/>
          </p:cNvSpPr>
          <p:nvPr/>
        </p:nvSpPr>
        <p:spPr bwMode="auto">
          <a:xfrm>
            <a:off x="687388" y="4873625"/>
            <a:ext cx="1651000"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VECTOR </a:t>
            </a:r>
            <a:r>
              <a:rPr lang="en-GB" sz="2000" dirty="0">
                <a:solidFill>
                  <a:srgbClr val="3333FF"/>
                </a:solidFill>
              </a:rPr>
              <a:t>)</a:t>
            </a:r>
          </a:p>
        </p:txBody>
      </p:sp>
      <p:sp>
        <p:nvSpPr>
          <p:cNvPr id="51220" name="Rectangle 3"/>
          <p:cNvSpPr>
            <a:spLocks noChangeArrowheads="1"/>
          </p:cNvSpPr>
          <p:nvPr/>
        </p:nvSpPr>
        <p:spPr bwMode="auto">
          <a:xfrm>
            <a:off x="6946900" y="4259263"/>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1.0</a:t>
            </a:r>
          </a:p>
        </p:txBody>
      </p:sp>
      <p:sp>
        <p:nvSpPr>
          <p:cNvPr id="51221" name="Rectangle 3"/>
          <p:cNvSpPr>
            <a:spLocks noChangeArrowheads="1"/>
          </p:cNvSpPr>
          <p:nvPr/>
        </p:nvSpPr>
        <p:spPr bwMode="auto">
          <a:xfrm>
            <a:off x="6950075" y="4573588"/>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t>2.0</a:t>
            </a:r>
          </a:p>
        </p:txBody>
      </p:sp>
      <p:sp>
        <p:nvSpPr>
          <p:cNvPr id="51222" name="Text Box 9"/>
          <p:cNvSpPr txBox="1">
            <a:spLocks noChangeArrowheads="1"/>
          </p:cNvSpPr>
          <p:nvPr/>
        </p:nvSpPr>
        <p:spPr bwMode="auto">
          <a:xfrm>
            <a:off x="6761163" y="4873625"/>
            <a:ext cx="1651000"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VECTOR </a:t>
            </a:r>
            <a:r>
              <a:rPr lang="en-GB" sz="2000" dirty="0">
                <a:solidFill>
                  <a:srgbClr val="3333FF"/>
                </a:solidFill>
              </a:rPr>
              <a:t>)</a:t>
            </a:r>
          </a:p>
        </p:txBody>
      </p:sp>
      <p:sp>
        <p:nvSpPr>
          <p:cNvPr id="51223" name="Rectangle 3"/>
          <p:cNvSpPr>
            <a:spLocks noChangeArrowheads="1"/>
          </p:cNvSpPr>
          <p:nvPr/>
        </p:nvSpPr>
        <p:spPr bwMode="auto">
          <a:xfrm>
            <a:off x="5241925" y="4267200"/>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51224" name="Text Box 8"/>
          <p:cNvSpPr txBox="1">
            <a:spLocks noChangeArrowheads="1"/>
          </p:cNvSpPr>
          <p:nvPr/>
        </p:nvSpPr>
        <p:spPr bwMode="auto">
          <a:xfrm>
            <a:off x="4745038" y="4219575"/>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b</a:t>
            </a:r>
          </a:p>
        </p:txBody>
      </p:sp>
      <p:sp>
        <p:nvSpPr>
          <p:cNvPr id="51225" name="Rectangle 3"/>
          <p:cNvSpPr>
            <a:spLocks noChangeArrowheads="1"/>
          </p:cNvSpPr>
          <p:nvPr/>
        </p:nvSpPr>
        <p:spPr bwMode="auto">
          <a:xfrm>
            <a:off x="2665413" y="4275138"/>
            <a:ext cx="1281112"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51226" name="Text Box 8"/>
          <p:cNvSpPr txBox="1">
            <a:spLocks noChangeArrowheads="1"/>
          </p:cNvSpPr>
          <p:nvPr/>
        </p:nvSpPr>
        <p:spPr bwMode="auto">
          <a:xfrm>
            <a:off x="3952875" y="422116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a</a:t>
            </a:r>
          </a:p>
        </p:txBody>
      </p:sp>
      <p:sp>
        <p:nvSpPr>
          <p:cNvPr id="51227" name="Line 7"/>
          <p:cNvSpPr>
            <a:spLocks noChangeShapeType="1"/>
          </p:cNvSpPr>
          <p:nvPr/>
        </p:nvSpPr>
        <p:spPr bwMode="auto">
          <a:xfrm>
            <a:off x="2170113" y="4422775"/>
            <a:ext cx="871537" cy="1588"/>
          </a:xfrm>
          <a:prstGeom prst="line">
            <a:avLst/>
          </a:prstGeom>
          <a:noFill/>
          <a:ln w="19050">
            <a:solidFill>
              <a:srgbClr val="A50021"/>
            </a:solidFill>
            <a:miter lim="800000"/>
            <a:headEnd type="triangle" w="lg" len="lg"/>
            <a:tailEnd type="none" w="lg" len="lg"/>
          </a:ln>
        </p:spPr>
        <p:txBody>
          <a:bodyPr/>
          <a:lstStyle/>
          <a:p>
            <a:endParaRPr lang="de-CH"/>
          </a:p>
        </p:txBody>
      </p:sp>
      <p:sp>
        <p:nvSpPr>
          <p:cNvPr id="51228" name="Line 7"/>
          <p:cNvSpPr>
            <a:spLocks noChangeShapeType="1"/>
          </p:cNvSpPr>
          <p:nvPr/>
        </p:nvSpPr>
        <p:spPr bwMode="auto">
          <a:xfrm>
            <a:off x="6153150" y="4411663"/>
            <a:ext cx="823913" cy="1587"/>
          </a:xfrm>
          <a:prstGeom prst="line">
            <a:avLst/>
          </a:prstGeom>
          <a:noFill/>
          <a:ln w="19080">
            <a:solidFill>
              <a:srgbClr val="A50021"/>
            </a:solidFill>
            <a:miter lim="800000"/>
            <a:headEnd/>
            <a:tailEnd type="triangle" w="lg" len="lg"/>
          </a:ln>
        </p:spPr>
        <p:txBody>
          <a:bodyPr/>
          <a:lstStyle/>
          <a:p>
            <a:endParaRPr lang="de-CH"/>
          </a:p>
        </p:txBody>
      </p:sp>
      <p:sp>
        <p:nvSpPr>
          <p:cNvPr id="14" name="Rounded Rectangle 13"/>
          <p:cNvSpPr/>
          <p:nvPr/>
        </p:nvSpPr>
        <p:spPr>
          <a:xfrm rot="2374280">
            <a:off x="5484813" y="2913063"/>
            <a:ext cx="1439862" cy="6985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rgbClr val="FFFF00"/>
                </a:solidFill>
              </a:rPr>
              <a:t>True</a:t>
            </a:r>
            <a:endParaRPr lang="de-CH">
              <a:solidFill>
                <a:srgbClr val="FFFF00"/>
              </a:solidFill>
            </a:endParaRPr>
          </a:p>
        </p:txBody>
      </p:sp>
      <p:sp>
        <p:nvSpPr>
          <p:cNvPr id="2" name="Rounded Rectangle 13"/>
          <p:cNvSpPr/>
          <p:nvPr/>
        </p:nvSpPr>
        <p:spPr>
          <a:xfrm rot="2374280">
            <a:off x="5397500" y="5394325"/>
            <a:ext cx="1439863" cy="6985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rgbClr val="FFFF00"/>
                </a:solidFill>
              </a:rPr>
              <a:t>False</a:t>
            </a:r>
            <a:endParaRPr lang="de-CH">
              <a:solidFill>
                <a:srgbClr val="FFFF00"/>
              </a:solidFill>
            </a:endParaRPr>
          </a:p>
        </p:txBody>
      </p:sp>
    </p:spTree>
    <p:extLst>
      <p:ext uri="{BB962C8B-B14F-4D97-AF65-F5344CB8AC3E}">
        <p14:creationId xmlns:p14="http://schemas.microsoft.com/office/powerpoint/2010/main" val="346711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2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2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2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2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12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2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12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2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12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12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17" grpId="0" animBg="1"/>
      <p:bldP spid="51218" grpId="0" animBg="1"/>
      <p:bldP spid="51219" grpId="0"/>
      <p:bldP spid="51220" grpId="0" animBg="1"/>
      <p:bldP spid="51221" grpId="0" animBg="1"/>
      <p:bldP spid="51222" grpId="0"/>
      <p:bldP spid="51223" grpId="0" animBg="1"/>
      <p:bldP spid="51224" grpId="0"/>
      <p:bldP spid="51225" grpId="0" animBg="1"/>
      <p:bldP spid="51226" grpId="0"/>
      <p:bldP spid="51227" grpId="0" animBg="1"/>
      <p:bldP spid="51228" grpId="0" animBg="1"/>
      <p:bldP spid="14"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Expanded entities equality</a:t>
            </a:r>
            <a:endParaRPr lang="ru-RU" smtClean="0"/>
          </a:p>
        </p:txBody>
      </p:sp>
      <p:sp>
        <p:nvSpPr>
          <p:cNvPr id="52227" name="Rectangle 3"/>
          <p:cNvSpPr>
            <a:spLocks noGrp="1" noChangeArrowheads="1"/>
          </p:cNvSpPr>
          <p:nvPr>
            <p:ph type="body" idx="1"/>
          </p:nvPr>
        </p:nvSpPr>
        <p:spPr>
          <a:xfrm>
            <a:off x="468313" y="5414963"/>
            <a:ext cx="8424862" cy="433387"/>
          </a:xfrm>
          <a:noFill/>
        </p:spPr>
        <p:txBody>
          <a:bodyPr anchorCtr="1"/>
          <a:lstStyle/>
          <a:p>
            <a:pPr>
              <a:lnSpc>
                <a:spcPct val="90000"/>
              </a:lnSpc>
              <a:buFont typeface="Wingdings" charset="2"/>
              <a:buNone/>
            </a:pPr>
            <a:r>
              <a:rPr lang="en-US" dirty="0" smtClean="0">
                <a:solidFill>
                  <a:schemeClr val="tx1"/>
                </a:solidFill>
              </a:rPr>
              <a:t>Entities of expanded types are compared by value!</a:t>
            </a:r>
            <a:endParaRPr lang="ru-RU" dirty="0" smtClean="0">
              <a:solidFill>
                <a:schemeClr val="tx1"/>
              </a:solidFill>
            </a:endParaRPr>
          </a:p>
        </p:txBody>
      </p:sp>
      <p:sp>
        <p:nvSpPr>
          <p:cNvPr id="7172" name="Rectangle 4"/>
          <p:cNvSpPr>
            <a:spLocks noChangeArrowheads="1"/>
          </p:cNvSpPr>
          <p:nvPr/>
        </p:nvSpPr>
        <p:spPr bwMode="auto">
          <a:xfrm>
            <a:off x="468313" y="4379913"/>
            <a:ext cx="8424862" cy="498475"/>
          </a:xfrm>
          <a:prstGeom prst="rect">
            <a:avLst/>
          </a:prstGeom>
          <a:noFill/>
          <a:ln w="9525">
            <a:noFill/>
            <a:miter lim="800000"/>
            <a:headEnd/>
            <a:tailEnd/>
          </a:ln>
        </p:spPr>
        <p:txBody>
          <a:bodyPr anchorCtr="1"/>
          <a:lstStyle/>
          <a:p>
            <a:pPr marL="342900" indent="-342900" eaLnBrk="0" hangingPunct="0">
              <a:spcBef>
                <a:spcPct val="20000"/>
              </a:spcBef>
              <a:buFont typeface="Wingdings" charset="2"/>
              <a:buNone/>
            </a:pPr>
            <a:r>
              <a:rPr lang="en-US" i="1">
                <a:solidFill>
                  <a:srgbClr val="3333FF"/>
                </a:solidFill>
                <a:latin typeface="+mn-lt"/>
              </a:rPr>
              <a:t>a</a:t>
            </a:r>
            <a:r>
              <a:rPr lang="en-US">
                <a:solidFill>
                  <a:srgbClr val="3333FF"/>
                </a:solidFill>
                <a:latin typeface="+mn-lt"/>
              </a:rPr>
              <a:t> = </a:t>
            </a:r>
            <a:r>
              <a:rPr lang="en-US" i="1">
                <a:solidFill>
                  <a:srgbClr val="3333FF"/>
                </a:solidFill>
                <a:latin typeface="+mn-lt"/>
              </a:rPr>
              <a:t>b</a:t>
            </a:r>
            <a:r>
              <a:rPr lang="en-US">
                <a:solidFill>
                  <a:srgbClr val="3333FF"/>
                </a:solidFill>
                <a:latin typeface="+mn-lt"/>
              </a:rPr>
              <a:t> ?</a:t>
            </a:r>
            <a:endParaRPr lang="ru-RU" b="1">
              <a:solidFill>
                <a:srgbClr val="3333FF"/>
              </a:solidFill>
              <a:latin typeface="+mn-lt"/>
            </a:endParaRPr>
          </a:p>
        </p:txBody>
      </p:sp>
      <p:sp>
        <p:nvSpPr>
          <p:cNvPr id="14" name="Rounded Rectangle 13"/>
          <p:cNvSpPr/>
          <p:nvPr/>
        </p:nvSpPr>
        <p:spPr>
          <a:xfrm rot="2374280">
            <a:off x="5484813" y="4202113"/>
            <a:ext cx="1439862" cy="6985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rgbClr val="FFFF00"/>
                </a:solidFill>
              </a:rPr>
              <a:t>True</a:t>
            </a:r>
            <a:endParaRPr lang="de-CH">
              <a:solidFill>
                <a:srgbClr val="FFFF00"/>
              </a:solidFill>
            </a:endParaRPr>
          </a:p>
        </p:txBody>
      </p:sp>
      <p:sp>
        <p:nvSpPr>
          <p:cNvPr id="7174" name="Text Box 8"/>
          <p:cNvSpPr txBox="1">
            <a:spLocks noChangeArrowheads="1"/>
          </p:cNvSpPr>
          <p:nvPr/>
        </p:nvSpPr>
        <p:spPr bwMode="auto">
          <a:xfrm>
            <a:off x="3176588" y="914400"/>
            <a:ext cx="406400" cy="396875"/>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rPr>
              <a:t>a</a:t>
            </a:r>
          </a:p>
        </p:txBody>
      </p:sp>
      <p:sp>
        <p:nvSpPr>
          <p:cNvPr id="7175" name="Rectangle 6"/>
          <p:cNvSpPr>
            <a:spLocks noChangeArrowheads="1"/>
          </p:cNvSpPr>
          <p:nvPr/>
        </p:nvSpPr>
        <p:spPr bwMode="auto">
          <a:xfrm>
            <a:off x="3668713" y="3268663"/>
            <a:ext cx="1681162" cy="320675"/>
          </a:xfrm>
          <a:prstGeom prst="rect">
            <a:avLst/>
          </a:prstGeom>
          <a:solidFill>
            <a:schemeClr val="bg1"/>
          </a:solidFill>
          <a:ln w="25560">
            <a:solidFill>
              <a:srgbClr val="000000"/>
            </a:solidFill>
            <a:prstDash val="dash"/>
            <a:miter lim="800000"/>
            <a:headEnd/>
            <a:tailEnd/>
          </a:ln>
        </p:spPr>
        <p:txBody>
          <a:bodyPr wrap="none" anchor="ctr"/>
          <a:lstStyle/>
          <a:p>
            <a:endParaRPr lang="de-CH"/>
          </a:p>
        </p:txBody>
      </p:sp>
      <p:sp>
        <p:nvSpPr>
          <p:cNvPr id="7176" name="Rectangle 6"/>
          <p:cNvSpPr>
            <a:spLocks noChangeArrowheads="1"/>
          </p:cNvSpPr>
          <p:nvPr/>
        </p:nvSpPr>
        <p:spPr bwMode="auto">
          <a:xfrm>
            <a:off x="3671888" y="971550"/>
            <a:ext cx="1676400" cy="1171575"/>
          </a:xfrm>
          <a:prstGeom prst="rect">
            <a:avLst/>
          </a:prstGeom>
          <a:solidFill>
            <a:schemeClr val="bg1"/>
          </a:solidFill>
          <a:ln w="25560">
            <a:solidFill>
              <a:srgbClr val="000000"/>
            </a:solidFill>
            <a:miter lim="800000"/>
            <a:headEnd/>
            <a:tailEnd/>
          </a:ln>
        </p:spPr>
        <p:txBody>
          <a:bodyPr wrap="none" anchor="ctr"/>
          <a:lstStyle/>
          <a:p>
            <a:endParaRPr lang="de-CH"/>
          </a:p>
        </p:txBody>
      </p:sp>
      <p:sp>
        <p:nvSpPr>
          <p:cNvPr id="7177" name="Rectangle 3"/>
          <p:cNvSpPr>
            <a:spLocks noChangeArrowheads="1"/>
          </p:cNvSpPr>
          <p:nvPr/>
        </p:nvSpPr>
        <p:spPr bwMode="auto">
          <a:xfrm>
            <a:off x="3852863" y="1066800"/>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1.2</a:t>
            </a:r>
          </a:p>
        </p:txBody>
      </p:sp>
      <p:sp>
        <p:nvSpPr>
          <p:cNvPr id="7178" name="Rectangle 3"/>
          <p:cNvSpPr>
            <a:spLocks noChangeArrowheads="1"/>
          </p:cNvSpPr>
          <p:nvPr/>
        </p:nvSpPr>
        <p:spPr bwMode="auto">
          <a:xfrm>
            <a:off x="3856038" y="1381125"/>
            <a:ext cx="1281112" cy="304800"/>
          </a:xfrm>
          <a:prstGeom prst="rect">
            <a:avLst/>
          </a:prstGeom>
          <a:solidFill>
            <a:schemeClr val="bg1"/>
          </a:solidFill>
          <a:ln w="9398">
            <a:solidFill>
              <a:srgbClr val="000000"/>
            </a:solidFill>
            <a:miter lim="800000"/>
            <a:headEnd/>
            <a:tailEnd/>
          </a:ln>
        </p:spPr>
        <p:txBody>
          <a:bodyPr wrap="none" anchor="ctr" anchorCtr="1"/>
          <a:lstStyle/>
          <a:p>
            <a:r>
              <a:rPr lang="de-CH"/>
              <a:t>5.0</a:t>
            </a:r>
          </a:p>
        </p:txBody>
      </p:sp>
      <p:sp>
        <p:nvSpPr>
          <p:cNvPr id="7179" name="Text Box 9"/>
          <p:cNvSpPr txBox="1">
            <a:spLocks noChangeArrowheads="1"/>
          </p:cNvSpPr>
          <p:nvPr/>
        </p:nvSpPr>
        <p:spPr bwMode="auto">
          <a:xfrm>
            <a:off x="3344863" y="3595688"/>
            <a:ext cx="2332037"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latin typeface="+mn-lt"/>
              </a:rPr>
              <a:t>(</a:t>
            </a:r>
            <a:r>
              <a:rPr lang="en-GB" sz="2000" i="1" dirty="0" smtClean="0">
                <a:solidFill>
                  <a:srgbClr val="3333FF"/>
                </a:solidFill>
                <a:latin typeface="+mn-lt"/>
              </a:rPr>
              <a:t>SOME_CLASS </a:t>
            </a:r>
            <a:r>
              <a:rPr lang="en-GB" sz="2000" dirty="0">
                <a:solidFill>
                  <a:srgbClr val="3333FF"/>
                </a:solidFill>
                <a:latin typeface="+mn-lt"/>
              </a:rPr>
              <a:t>)</a:t>
            </a:r>
          </a:p>
        </p:txBody>
      </p:sp>
      <p:sp>
        <p:nvSpPr>
          <p:cNvPr id="7180" name="Text Box 9"/>
          <p:cNvSpPr txBox="1">
            <a:spLocks noChangeArrowheads="1"/>
          </p:cNvSpPr>
          <p:nvPr/>
        </p:nvSpPr>
        <p:spPr bwMode="auto">
          <a:xfrm>
            <a:off x="3840163" y="1681163"/>
            <a:ext cx="1303337"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rPr>
              <a:t>(</a:t>
            </a:r>
            <a:r>
              <a:rPr lang="en-GB" sz="2000" i="1" dirty="0" smtClean="0">
                <a:solidFill>
                  <a:srgbClr val="008000"/>
                </a:solidFill>
              </a:rPr>
              <a:t>POINT </a:t>
            </a:r>
            <a:r>
              <a:rPr lang="en-GB" sz="2000" dirty="0">
                <a:solidFill>
                  <a:srgbClr val="008000"/>
                </a:solidFill>
              </a:rPr>
              <a:t>)</a:t>
            </a:r>
          </a:p>
        </p:txBody>
      </p:sp>
      <p:sp>
        <p:nvSpPr>
          <p:cNvPr id="7181" name="Text Box 8"/>
          <p:cNvSpPr txBox="1">
            <a:spLocks noChangeArrowheads="1"/>
          </p:cNvSpPr>
          <p:nvPr/>
        </p:nvSpPr>
        <p:spPr bwMode="auto">
          <a:xfrm>
            <a:off x="3178175" y="2047875"/>
            <a:ext cx="406400" cy="396875"/>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rPr>
              <a:t>b</a:t>
            </a:r>
          </a:p>
        </p:txBody>
      </p:sp>
      <p:sp>
        <p:nvSpPr>
          <p:cNvPr id="7182" name="Rectangle 6"/>
          <p:cNvSpPr>
            <a:spLocks noChangeArrowheads="1"/>
          </p:cNvSpPr>
          <p:nvPr/>
        </p:nvSpPr>
        <p:spPr bwMode="auto">
          <a:xfrm>
            <a:off x="3673475" y="2105025"/>
            <a:ext cx="1676400" cy="1171575"/>
          </a:xfrm>
          <a:prstGeom prst="rect">
            <a:avLst/>
          </a:prstGeom>
          <a:solidFill>
            <a:schemeClr val="bg1"/>
          </a:solidFill>
          <a:ln w="25560">
            <a:solidFill>
              <a:srgbClr val="000000"/>
            </a:solidFill>
            <a:miter lim="800000"/>
            <a:headEnd/>
            <a:tailEnd/>
          </a:ln>
        </p:spPr>
        <p:txBody>
          <a:bodyPr wrap="none" anchor="ctr"/>
          <a:lstStyle/>
          <a:p>
            <a:endParaRPr lang="de-CH"/>
          </a:p>
        </p:txBody>
      </p:sp>
      <p:sp>
        <p:nvSpPr>
          <p:cNvPr id="7183" name="Rectangle 3"/>
          <p:cNvSpPr>
            <a:spLocks noChangeArrowheads="1"/>
          </p:cNvSpPr>
          <p:nvPr/>
        </p:nvSpPr>
        <p:spPr bwMode="auto">
          <a:xfrm>
            <a:off x="3854450" y="2200275"/>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1.2</a:t>
            </a:r>
          </a:p>
        </p:txBody>
      </p:sp>
      <p:sp>
        <p:nvSpPr>
          <p:cNvPr id="7184" name="Rectangle 3"/>
          <p:cNvSpPr>
            <a:spLocks noChangeArrowheads="1"/>
          </p:cNvSpPr>
          <p:nvPr/>
        </p:nvSpPr>
        <p:spPr bwMode="auto">
          <a:xfrm>
            <a:off x="3857625" y="2514600"/>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t>5.0</a:t>
            </a:r>
          </a:p>
        </p:txBody>
      </p:sp>
      <p:sp>
        <p:nvSpPr>
          <p:cNvPr id="7185" name="Text Box 9"/>
          <p:cNvSpPr txBox="1">
            <a:spLocks noChangeArrowheads="1"/>
          </p:cNvSpPr>
          <p:nvPr/>
        </p:nvSpPr>
        <p:spPr bwMode="auto">
          <a:xfrm>
            <a:off x="3841750" y="2814638"/>
            <a:ext cx="1303338"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rPr>
              <a:t>(</a:t>
            </a:r>
            <a:r>
              <a:rPr lang="en-GB" sz="2000" i="1" dirty="0" smtClean="0">
                <a:solidFill>
                  <a:srgbClr val="008000"/>
                </a:solidFill>
              </a:rPr>
              <a:t>POINT </a:t>
            </a:r>
            <a:r>
              <a:rPr lang="en-GB" sz="2000" dirty="0">
                <a:solidFill>
                  <a:srgbClr val="008000"/>
                </a:solidFill>
              </a:rPr>
              <a:t>)</a:t>
            </a:r>
          </a:p>
        </p:txBody>
      </p:sp>
    </p:spTree>
    <p:extLst>
      <p:ext uri="{BB962C8B-B14F-4D97-AF65-F5344CB8AC3E}">
        <p14:creationId xmlns:p14="http://schemas.microsoft.com/office/powerpoint/2010/main" val="117907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99425" y="186226"/>
            <a:ext cx="7567613" cy="431189"/>
          </a:xfrm>
        </p:spPr>
        <p:txBody>
          <a:bodyPr/>
          <a:lstStyle/>
          <a:p>
            <a:r>
              <a:rPr lang="en-US" dirty="0" smtClean="0"/>
              <a:t>Expanded entities equality</a:t>
            </a:r>
            <a:endParaRPr lang="ru-RU" dirty="0" smtClean="0"/>
          </a:p>
        </p:txBody>
      </p:sp>
      <p:sp>
        <p:nvSpPr>
          <p:cNvPr id="8195" name="Rectangle 6"/>
          <p:cNvSpPr>
            <a:spLocks noChangeArrowheads="1"/>
          </p:cNvSpPr>
          <p:nvPr/>
        </p:nvSpPr>
        <p:spPr bwMode="auto">
          <a:xfrm>
            <a:off x="3606800" y="1336675"/>
            <a:ext cx="1676400" cy="1438275"/>
          </a:xfrm>
          <a:prstGeom prst="rect">
            <a:avLst/>
          </a:prstGeom>
          <a:solidFill>
            <a:schemeClr val="bg1"/>
          </a:solidFill>
          <a:ln w="25560">
            <a:solidFill>
              <a:srgbClr val="000000"/>
            </a:solidFill>
            <a:miter lim="800000"/>
            <a:headEnd/>
            <a:tailEnd/>
          </a:ln>
        </p:spPr>
        <p:txBody>
          <a:bodyPr wrap="none" anchor="ctr"/>
          <a:lstStyle/>
          <a:p>
            <a:endParaRPr lang="de-CH">
              <a:latin typeface="+mn-lt"/>
            </a:endParaRPr>
          </a:p>
        </p:txBody>
      </p:sp>
      <p:sp>
        <p:nvSpPr>
          <p:cNvPr id="8196" name="Text Box 9"/>
          <p:cNvSpPr txBox="1">
            <a:spLocks noChangeArrowheads="1"/>
          </p:cNvSpPr>
          <p:nvPr/>
        </p:nvSpPr>
        <p:spPr bwMode="auto">
          <a:xfrm>
            <a:off x="3279775" y="4367213"/>
            <a:ext cx="2332038"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latin typeface="+mn-lt"/>
              </a:rPr>
              <a:t>(</a:t>
            </a:r>
            <a:r>
              <a:rPr lang="en-GB" sz="2000" i="1" dirty="0" smtClean="0">
                <a:solidFill>
                  <a:srgbClr val="3333FF"/>
                </a:solidFill>
                <a:latin typeface="+mn-lt"/>
              </a:rPr>
              <a:t>SOME_CLASS </a:t>
            </a:r>
            <a:r>
              <a:rPr lang="en-GB" sz="2000" dirty="0">
                <a:solidFill>
                  <a:srgbClr val="3333FF"/>
                </a:solidFill>
                <a:latin typeface="+mn-lt"/>
              </a:rPr>
              <a:t>)</a:t>
            </a:r>
          </a:p>
        </p:txBody>
      </p:sp>
      <p:sp>
        <p:nvSpPr>
          <p:cNvPr id="8197" name="Text Box 15"/>
          <p:cNvSpPr txBox="1">
            <a:spLocks noChangeArrowheads="1"/>
          </p:cNvSpPr>
          <p:nvPr/>
        </p:nvSpPr>
        <p:spPr bwMode="auto">
          <a:xfrm>
            <a:off x="6080368" y="1622425"/>
            <a:ext cx="941876"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8198" name="Rectangle 1"/>
          <p:cNvSpPr>
            <a:spLocks noChangeArrowheads="1"/>
          </p:cNvSpPr>
          <p:nvPr/>
        </p:nvSpPr>
        <p:spPr bwMode="auto">
          <a:xfrm>
            <a:off x="6145213" y="1208088"/>
            <a:ext cx="796925" cy="427037"/>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32</a:t>
            </a:r>
          </a:p>
        </p:txBody>
      </p:sp>
      <p:sp>
        <p:nvSpPr>
          <p:cNvPr id="8199" name="Rectangle 49"/>
          <p:cNvSpPr>
            <a:spLocks noChangeArrowheads="1"/>
          </p:cNvSpPr>
          <p:nvPr/>
        </p:nvSpPr>
        <p:spPr bwMode="auto">
          <a:xfrm>
            <a:off x="6145213" y="1208088"/>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dirty="0" smtClean="0">
                <a:latin typeface="+mn-lt"/>
              </a:rPr>
              <a:t>John</a:t>
            </a:r>
            <a:endParaRPr lang="de-CH" sz="1400" dirty="0">
              <a:latin typeface="+mn-lt"/>
            </a:endParaRPr>
          </a:p>
        </p:txBody>
      </p:sp>
      <p:sp>
        <p:nvSpPr>
          <p:cNvPr id="8200" name="Text Box 15"/>
          <p:cNvSpPr txBox="1">
            <a:spLocks noChangeArrowheads="1"/>
          </p:cNvSpPr>
          <p:nvPr/>
        </p:nvSpPr>
        <p:spPr bwMode="auto">
          <a:xfrm>
            <a:off x="6072549" y="2301875"/>
            <a:ext cx="1001469"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8201" name="Rectangle 6"/>
          <p:cNvSpPr>
            <a:spLocks noChangeArrowheads="1"/>
          </p:cNvSpPr>
          <p:nvPr/>
        </p:nvSpPr>
        <p:spPr bwMode="auto">
          <a:xfrm>
            <a:off x="3606800" y="2778125"/>
            <a:ext cx="1676400" cy="1514475"/>
          </a:xfrm>
          <a:prstGeom prst="rect">
            <a:avLst/>
          </a:prstGeom>
          <a:solidFill>
            <a:schemeClr val="bg1"/>
          </a:solidFill>
          <a:ln w="25560">
            <a:solidFill>
              <a:srgbClr val="000000"/>
            </a:solidFill>
            <a:miter lim="800000"/>
            <a:headEnd/>
            <a:tailEnd/>
          </a:ln>
        </p:spPr>
        <p:txBody>
          <a:bodyPr wrap="none" anchor="ctr"/>
          <a:lstStyle/>
          <a:p>
            <a:endParaRPr lang="de-CH">
              <a:latin typeface="+mn-lt"/>
            </a:endParaRPr>
          </a:p>
        </p:txBody>
      </p:sp>
      <p:sp>
        <p:nvSpPr>
          <p:cNvPr id="8202" name="Text Box 8"/>
          <p:cNvSpPr txBox="1">
            <a:spLocks noChangeArrowheads="1"/>
          </p:cNvSpPr>
          <p:nvPr/>
        </p:nvSpPr>
        <p:spPr bwMode="auto">
          <a:xfrm>
            <a:off x="5287963" y="279876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latin typeface="+mn-lt"/>
              </a:rPr>
              <a:t>b</a:t>
            </a:r>
          </a:p>
        </p:txBody>
      </p:sp>
      <p:sp>
        <p:nvSpPr>
          <p:cNvPr id="8203" name="Text Box 8"/>
          <p:cNvSpPr txBox="1">
            <a:spLocks noChangeArrowheads="1"/>
          </p:cNvSpPr>
          <p:nvPr/>
        </p:nvSpPr>
        <p:spPr bwMode="auto">
          <a:xfrm>
            <a:off x="3176588" y="1333500"/>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latin typeface="+mn-lt"/>
              </a:rPr>
              <a:t>a</a:t>
            </a:r>
          </a:p>
        </p:txBody>
      </p:sp>
      <p:sp>
        <p:nvSpPr>
          <p:cNvPr id="8204" name="Rectangle 1"/>
          <p:cNvSpPr>
            <a:spLocks noChangeArrowheads="1"/>
          </p:cNvSpPr>
          <p:nvPr/>
        </p:nvSpPr>
        <p:spPr bwMode="auto">
          <a:xfrm>
            <a:off x="6151563" y="1900238"/>
            <a:ext cx="796925" cy="427037"/>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30</a:t>
            </a:r>
          </a:p>
        </p:txBody>
      </p:sp>
      <p:sp>
        <p:nvSpPr>
          <p:cNvPr id="8205" name="Rectangle 49"/>
          <p:cNvSpPr>
            <a:spLocks noChangeArrowheads="1"/>
          </p:cNvSpPr>
          <p:nvPr/>
        </p:nvSpPr>
        <p:spPr bwMode="auto">
          <a:xfrm>
            <a:off x="6151563" y="1900238"/>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dirty="0" smtClean="0">
                <a:latin typeface="+mn-lt"/>
              </a:rPr>
              <a:t>Jane</a:t>
            </a:r>
            <a:endParaRPr lang="de-CH" sz="1400" dirty="0">
              <a:latin typeface="+mn-lt"/>
            </a:endParaRPr>
          </a:p>
        </p:txBody>
      </p:sp>
      <p:sp>
        <p:nvSpPr>
          <p:cNvPr id="8206" name="Text Box 15"/>
          <p:cNvSpPr txBox="1">
            <a:spLocks noChangeArrowheads="1"/>
          </p:cNvSpPr>
          <p:nvPr/>
        </p:nvSpPr>
        <p:spPr bwMode="auto">
          <a:xfrm>
            <a:off x="1860061" y="3051175"/>
            <a:ext cx="926978"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8207" name="Rectangle 1"/>
          <p:cNvSpPr>
            <a:spLocks noChangeArrowheads="1"/>
          </p:cNvSpPr>
          <p:nvPr/>
        </p:nvSpPr>
        <p:spPr bwMode="auto">
          <a:xfrm>
            <a:off x="1916113" y="2636838"/>
            <a:ext cx="796925" cy="427037"/>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32</a:t>
            </a:r>
          </a:p>
        </p:txBody>
      </p:sp>
      <p:sp>
        <p:nvSpPr>
          <p:cNvPr id="8208" name="Rectangle 49"/>
          <p:cNvSpPr>
            <a:spLocks noChangeArrowheads="1"/>
          </p:cNvSpPr>
          <p:nvPr/>
        </p:nvSpPr>
        <p:spPr bwMode="auto">
          <a:xfrm>
            <a:off x="1916113" y="2636838"/>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dirty="0" smtClean="0">
                <a:latin typeface="+mn-lt"/>
              </a:rPr>
              <a:t>John</a:t>
            </a:r>
            <a:endParaRPr lang="de-CH" sz="1400" dirty="0">
              <a:latin typeface="+mn-lt"/>
            </a:endParaRPr>
          </a:p>
        </p:txBody>
      </p:sp>
      <p:sp>
        <p:nvSpPr>
          <p:cNvPr id="8209" name="Text Box 15"/>
          <p:cNvSpPr txBox="1">
            <a:spLocks noChangeArrowheads="1"/>
          </p:cNvSpPr>
          <p:nvPr/>
        </p:nvSpPr>
        <p:spPr bwMode="auto">
          <a:xfrm>
            <a:off x="1836615" y="3730625"/>
            <a:ext cx="966544"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8210" name="Rectangle 1"/>
          <p:cNvSpPr>
            <a:spLocks noChangeArrowheads="1"/>
          </p:cNvSpPr>
          <p:nvPr/>
        </p:nvSpPr>
        <p:spPr bwMode="auto">
          <a:xfrm>
            <a:off x="1922463" y="3328988"/>
            <a:ext cx="796925" cy="427037"/>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30</a:t>
            </a:r>
          </a:p>
        </p:txBody>
      </p:sp>
      <p:sp>
        <p:nvSpPr>
          <p:cNvPr id="8211" name="Rectangle 49"/>
          <p:cNvSpPr>
            <a:spLocks noChangeArrowheads="1"/>
          </p:cNvSpPr>
          <p:nvPr/>
        </p:nvSpPr>
        <p:spPr bwMode="auto">
          <a:xfrm>
            <a:off x="1922463" y="3328988"/>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dirty="0" smtClean="0">
                <a:latin typeface="+mn-lt"/>
              </a:rPr>
              <a:t>Jane</a:t>
            </a:r>
            <a:endParaRPr lang="de-CH" sz="1400" dirty="0">
              <a:latin typeface="+mn-lt"/>
            </a:endParaRPr>
          </a:p>
        </p:txBody>
      </p:sp>
      <p:sp>
        <p:nvSpPr>
          <p:cNvPr id="8212" name="Rectangle 47"/>
          <p:cNvSpPr>
            <a:spLocks noChangeArrowheads="1"/>
          </p:cNvSpPr>
          <p:nvPr/>
        </p:nvSpPr>
        <p:spPr bwMode="auto">
          <a:xfrm>
            <a:off x="0" y="5135563"/>
            <a:ext cx="9144000" cy="498475"/>
          </a:xfrm>
          <a:prstGeom prst="rect">
            <a:avLst/>
          </a:prstGeom>
          <a:noFill/>
          <a:ln w="9525">
            <a:noFill/>
            <a:miter lim="800000"/>
            <a:headEnd/>
            <a:tailEnd/>
          </a:ln>
        </p:spPr>
        <p:txBody>
          <a:bodyPr anchorCtr="1"/>
          <a:lstStyle/>
          <a:p>
            <a:pPr marL="342900" indent="-342900" eaLnBrk="0" hangingPunct="0">
              <a:spcBef>
                <a:spcPct val="20000"/>
              </a:spcBef>
              <a:buFont typeface="Wingdings" charset="2"/>
              <a:buNone/>
            </a:pPr>
            <a:r>
              <a:rPr lang="en-US" i="1">
                <a:solidFill>
                  <a:srgbClr val="3333FF"/>
                </a:solidFill>
                <a:latin typeface="+mn-lt"/>
              </a:rPr>
              <a:t>a</a:t>
            </a:r>
            <a:r>
              <a:rPr lang="en-US">
                <a:solidFill>
                  <a:srgbClr val="3333FF"/>
                </a:solidFill>
                <a:latin typeface="+mn-lt"/>
              </a:rPr>
              <a:t> = </a:t>
            </a:r>
            <a:r>
              <a:rPr lang="en-US" i="1">
                <a:solidFill>
                  <a:srgbClr val="3333FF"/>
                </a:solidFill>
                <a:latin typeface="+mn-lt"/>
              </a:rPr>
              <a:t>b</a:t>
            </a:r>
            <a:r>
              <a:rPr lang="en-US">
                <a:solidFill>
                  <a:srgbClr val="3333FF"/>
                </a:solidFill>
                <a:latin typeface="+mn-lt"/>
              </a:rPr>
              <a:t> ?</a:t>
            </a:r>
            <a:endParaRPr lang="ru-RU" b="1">
              <a:solidFill>
                <a:srgbClr val="3333FF"/>
              </a:solidFill>
              <a:latin typeface="+mn-lt"/>
            </a:endParaRPr>
          </a:p>
        </p:txBody>
      </p:sp>
      <p:sp>
        <p:nvSpPr>
          <p:cNvPr id="14" name="Rounded Rectangle 13"/>
          <p:cNvSpPr/>
          <p:nvPr/>
        </p:nvSpPr>
        <p:spPr>
          <a:xfrm rot="2374280">
            <a:off x="5397500" y="5105400"/>
            <a:ext cx="1439863" cy="6985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rgbClr val="FFFF00"/>
                </a:solidFill>
              </a:rPr>
              <a:t>False</a:t>
            </a:r>
            <a:endParaRPr lang="de-CH">
              <a:solidFill>
                <a:srgbClr val="FFFF00"/>
              </a:solidFill>
            </a:endParaRPr>
          </a:p>
        </p:txBody>
      </p:sp>
      <p:sp>
        <p:nvSpPr>
          <p:cNvPr id="8214"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8215" name="Rectangle 3"/>
          <p:cNvSpPr>
            <a:spLocks noChangeArrowheads="1"/>
          </p:cNvSpPr>
          <p:nvPr/>
        </p:nvSpPr>
        <p:spPr bwMode="auto">
          <a:xfrm>
            <a:off x="3794125" y="1403350"/>
            <a:ext cx="1285875" cy="314325"/>
          </a:xfrm>
          <a:prstGeom prst="rect">
            <a:avLst/>
          </a:prstGeom>
          <a:solidFill>
            <a:srgbClr val="008080"/>
          </a:solidFill>
          <a:ln w="9398">
            <a:solidFill>
              <a:srgbClr val="000000"/>
            </a:solidFill>
            <a:miter lim="800000"/>
            <a:headEnd/>
            <a:tailEnd/>
          </a:ln>
        </p:spPr>
        <p:txBody>
          <a:bodyPr wrap="none" anchor="ctr" anchorCtr="1"/>
          <a:lstStyle/>
          <a:p>
            <a:endParaRPr lang="de-CH">
              <a:latin typeface="+mn-lt"/>
            </a:endParaRPr>
          </a:p>
        </p:txBody>
      </p:sp>
      <p:sp>
        <p:nvSpPr>
          <p:cNvPr id="8216" name="Rectangle 3"/>
          <p:cNvSpPr>
            <a:spLocks noChangeArrowheads="1"/>
          </p:cNvSpPr>
          <p:nvPr/>
        </p:nvSpPr>
        <p:spPr bwMode="auto">
          <a:xfrm>
            <a:off x="3797300" y="1717675"/>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latin typeface="+mn-lt"/>
            </a:endParaRPr>
          </a:p>
        </p:txBody>
      </p:sp>
      <p:sp>
        <p:nvSpPr>
          <p:cNvPr id="8217" name="Text Box 9"/>
          <p:cNvSpPr txBox="1">
            <a:spLocks noChangeArrowheads="1"/>
          </p:cNvSpPr>
          <p:nvPr/>
        </p:nvSpPr>
        <p:spPr bwMode="auto">
          <a:xfrm>
            <a:off x="3675063" y="2351088"/>
            <a:ext cx="1565275"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latin typeface="+mn-lt"/>
              </a:rPr>
              <a:t>(</a:t>
            </a:r>
            <a:r>
              <a:rPr lang="en-GB" sz="2000" i="1" dirty="0" smtClean="0">
                <a:solidFill>
                  <a:srgbClr val="008000"/>
                </a:solidFill>
                <a:latin typeface="+mn-lt"/>
              </a:rPr>
              <a:t>COUPLE </a:t>
            </a:r>
            <a:r>
              <a:rPr lang="en-GB" sz="2000" dirty="0">
                <a:solidFill>
                  <a:srgbClr val="008000"/>
                </a:solidFill>
                <a:latin typeface="+mn-lt"/>
              </a:rPr>
              <a:t>)</a:t>
            </a:r>
          </a:p>
        </p:txBody>
      </p:sp>
      <p:sp>
        <p:nvSpPr>
          <p:cNvPr id="8218" name="Rectangle 3"/>
          <p:cNvSpPr>
            <a:spLocks noChangeArrowheads="1"/>
          </p:cNvSpPr>
          <p:nvPr/>
        </p:nvSpPr>
        <p:spPr bwMode="auto">
          <a:xfrm>
            <a:off x="3794125" y="2022475"/>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10</a:t>
            </a:r>
          </a:p>
        </p:txBody>
      </p:sp>
      <p:sp>
        <p:nvSpPr>
          <p:cNvPr id="8219" name="Rectangle 3"/>
          <p:cNvSpPr>
            <a:spLocks noChangeArrowheads="1"/>
          </p:cNvSpPr>
          <p:nvPr/>
        </p:nvSpPr>
        <p:spPr bwMode="auto">
          <a:xfrm>
            <a:off x="3794125" y="2851150"/>
            <a:ext cx="1285875" cy="314325"/>
          </a:xfrm>
          <a:prstGeom prst="rect">
            <a:avLst/>
          </a:prstGeom>
          <a:solidFill>
            <a:srgbClr val="008080"/>
          </a:solidFill>
          <a:ln w="9398">
            <a:solidFill>
              <a:srgbClr val="000000"/>
            </a:solidFill>
            <a:miter lim="800000"/>
            <a:headEnd/>
            <a:tailEnd/>
          </a:ln>
        </p:spPr>
        <p:txBody>
          <a:bodyPr wrap="none" anchor="ctr" anchorCtr="1"/>
          <a:lstStyle/>
          <a:p>
            <a:endParaRPr lang="de-CH">
              <a:latin typeface="+mn-lt"/>
            </a:endParaRPr>
          </a:p>
        </p:txBody>
      </p:sp>
      <p:sp>
        <p:nvSpPr>
          <p:cNvPr id="8220" name="Rectangle 3"/>
          <p:cNvSpPr>
            <a:spLocks noChangeArrowheads="1"/>
          </p:cNvSpPr>
          <p:nvPr/>
        </p:nvSpPr>
        <p:spPr bwMode="auto">
          <a:xfrm>
            <a:off x="3797300" y="3165475"/>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latin typeface="+mn-lt"/>
            </a:endParaRPr>
          </a:p>
        </p:txBody>
      </p:sp>
      <p:sp>
        <p:nvSpPr>
          <p:cNvPr id="8221" name="Text Box 9"/>
          <p:cNvSpPr txBox="1">
            <a:spLocks noChangeArrowheads="1"/>
          </p:cNvSpPr>
          <p:nvPr/>
        </p:nvSpPr>
        <p:spPr bwMode="auto">
          <a:xfrm>
            <a:off x="3675063" y="3798888"/>
            <a:ext cx="1565275"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latin typeface="+mn-lt"/>
              </a:rPr>
              <a:t>(</a:t>
            </a:r>
            <a:r>
              <a:rPr lang="en-GB" sz="2000" i="1" dirty="0" smtClean="0">
                <a:solidFill>
                  <a:srgbClr val="008000"/>
                </a:solidFill>
                <a:latin typeface="+mn-lt"/>
              </a:rPr>
              <a:t>COUPLE </a:t>
            </a:r>
            <a:r>
              <a:rPr lang="en-GB" sz="2000" dirty="0">
                <a:solidFill>
                  <a:srgbClr val="008000"/>
                </a:solidFill>
                <a:latin typeface="+mn-lt"/>
              </a:rPr>
              <a:t>)</a:t>
            </a:r>
          </a:p>
        </p:txBody>
      </p:sp>
      <p:sp>
        <p:nvSpPr>
          <p:cNvPr id="8222" name="Rectangle 3"/>
          <p:cNvSpPr>
            <a:spLocks noChangeArrowheads="1"/>
          </p:cNvSpPr>
          <p:nvPr/>
        </p:nvSpPr>
        <p:spPr bwMode="auto">
          <a:xfrm>
            <a:off x="3794125" y="3470275"/>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10</a:t>
            </a:r>
          </a:p>
        </p:txBody>
      </p:sp>
      <p:sp>
        <p:nvSpPr>
          <p:cNvPr id="8223" name="Line 7"/>
          <p:cNvSpPr>
            <a:spLocks noChangeShapeType="1"/>
          </p:cNvSpPr>
          <p:nvPr/>
        </p:nvSpPr>
        <p:spPr bwMode="auto">
          <a:xfrm>
            <a:off x="2733675" y="2973388"/>
            <a:ext cx="1528763" cy="1587"/>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8224" name="Line 7"/>
          <p:cNvSpPr>
            <a:spLocks noChangeShapeType="1"/>
          </p:cNvSpPr>
          <p:nvPr/>
        </p:nvSpPr>
        <p:spPr bwMode="auto">
          <a:xfrm>
            <a:off x="2733675" y="3402013"/>
            <a:ext cx="1528763" cy="1587"/>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8225" name="Line 7"/>
          <p:cNvSpPr>
            <a:spLocks noChangeShapeType="1"/>
          </p:cNvSpPr>
          <p:nvPr/>
        </p:nvSpPr>
        <p:spPr bwMode="auto">
          <a:xfrm>
            <a:off x="4600575" y="1531938"/>
            <a:ext cx="1528763" cy="1587"/>
          </a:xfrm>
          <a:prstGeom prst="line">
            <a:avLst/>
          </a:prstGeom>
          <a:noFill/>
          <a:ln w="19080">
            <a:solidFill>
              <a:srgbClr val="A50021"/>
            </a:solidFill>
            <a:miter lim="800000"/>
            <a:headEnd/>
            <a:tailEnd type="triangle" w="lg" len="lg"/>
          </a:ln>
        </p:spPr>
        <p:txBody>
          <a:bodyPr/>
          <a:lstStyle/>
          <a:p>
            <a:endParaRPr lang="de-CH">
              <a:latin typeface="+mn-lt"/>
            </a:endParaRPr>
          </a:p>
        </p:txBody>
      </p:sp>
      <p:sp>
        <p:nvSpPr>
          <p:cNvPr id="8226" name="Line 7"/>
          <p:cNvSpPr>
            <a:spLocks noChangeShapeType="1"/>
          </p:cNvSpPr>
          <p:nvPr/>
        </p:nvSpPr>
        <p:spPr bwMode="auto">
          <a:xfrm>
            <a:off x="4600575" y="1960563"/>
            <a:ext cx="1528763" cy="1587"/>
          </a:xfrm>
          <a:prstGeom prst="line">
            <a:avLst/>
          </a:prstGeom>
          <a:noFill/>
          <a:ln w="19080">
            <a:solidFill>
              <a:srgbClr val="A50021"/>
            </a:solidFill>
            <a:miter lim="800000"/>
            <a:headEnd/>
            <a:tailEnd type="triangle" w="lg" len="lg"/>
          </a:ln>
        </p:spPr>
        <p:txBody>
          <a:bodyPr/>
          <a:lstStyle/>
          <a:p>
            <a:endParaRPr lang="de-CH">
              <a:latin typeface="+mn-lt"/>
            </a:endParaRPr>
          </a:p>
        </p:txBody>
      </p:sp>
    </p:spTree>
    <p:extLst>
      <p:ext uri="{BB962C8B-B14F-4D97-AF65-F5344CB8AC3E}">
        <p14:creationId xmlns:p14="http://schemas.microsoft.com/office/powerpoint/2010/main" val="114733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Today</a:t>
            </a:r>
            <a:endParaRPr lang="de-CH" dirty="0"/>
          </a:p>
        </p:txBody>
      </p:sp>
      <p:sp>
        <p:nvSpPr>
          <p:cNvPr id="3" name="Content Placeholder 2"/>
          <p:cNvSpPr>
            <a:spLocks noGrp="1"/>
          </p:cNvSpPr>
          <p:nvPr>
            <p:ph idx="1"/>
          </p:nvPr>
        </p:nvSpPr>
        <p:spPr/>
        <p:txBody>
          <a:bodyPr/>
          <a:lstStyle/>
          <a:p>
            <a:pPr marL="457200" lvl="1" indent="-457200">
              <a:buSzTx/>
            </a:pPr>
            <a:r>
              <a:rPr lang="en-GB" dirty="0" smtClean="0">
                <a:solidFill>
                  <a:schemeClr val="tx1"/>
                </a:solidFill>
              </a:rPr>
              <a:t>Understanding contracts </a:t>
            </a:r>
            <a:br>
              <a:rPr lang="en-GB" dirty="0" smtClean="0">
                <a:solidFill>
                  <a:schemeClr val="tx1"/>
                </a:solidFill>
              </a:rPr>
            </a:br>
            <a:r>
              <a:rPr lang="en-GB" dirty="0" smtClean="0">
                <a:solidFill>
                  <a:schemeClr val="tx1"/>
                </a:solidFill>
              </a:rPr>
              <a:t>(preconditions, postconditions, and class invariants)</a:t>
            </a:r>
            <a:endParaRPr lang="en-US" dirty="0" smtClean="0">
              <a:solidFill>
                <a:schemeClr val="tx1"/>
              </a:solidFill>
            </a:endParaRPr>
          </a:p>
          <a:p>
            <a:pPr marL="457200" indent="-4572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Reference </a:t>
            </a:r>
            <a:r>
              <a:rPr lang="en-US" dirty="0">
                <a:solidFill>
                  <a:schemeClr val="tx1"/>
                </a:solidFill>
              </a:rPr>
              <a:t>types vs. expanded types</a:t>
            </a:r>
            <a:endParaRPr lang="en-GB" dirty="0">
              <a:solidFill>
                <a:schemeClr val="tx1"/>
              </a:solidFill>
            </a:endParaRPr>
          </a:p>
          <a:p>
            <a:pPr marL="457200" indent="-4572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Basic types</a:t>
            </a:r>
          </a:p>
          <a:p>
            <a:pPr marL="457200" indent="-457200">
              <a:buFont typeface="Wingdings" pitchFamily="2" charset="2"/>
              <a:buChar char="Ø"/>
            </a:pPr>
            <a:r>
              <a:rPr lang="en-US" dirty="0" smtClean="0">
                <a:solidFill>
                  <a:schemeClr val="tx1"/>
                </a:solidFill>
              </a:rPr>
              <a:t>Entities and objects</a:t>
            </a:r>
          </a:p>
          <a:p>
            <a:pPr marL="457200" indent="-457200">
              <a:buFont typeface="Wingdings" pitchFamily="2" charset="2"/>
              <a:buChar char="Ø"/>
            </a:pPr>
            <a:r>
              <a:rPr lang="en-US" dirty="0" smtClean="0">
                <a:solidFill>
                  <a:schemeClr val="tx1"/>
                </a:solidFill>
              </a:rPr>
              <a:t>Object creation</a:t>
            </a:r>
          </a:p>
          <a:p>
            <a:pPr marL="457200" indent="-457200">
              <a:buFont typeface="Wingdings"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Assignment</a:t>
            </a:r>
            <a:endParaRPr lang="en-GB"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Expanded entities equality </a:t>
            </a:r>
            <a:endParaRPr lang="ru-RU" smtClean="0"/>
          </a:p>
        </p:txBody>
      </p:sp>
      <p:sp>
        <p:nvSpPr>
          <p:cNvPr id="9219"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9220" name="Text Box 15"/>
          <p:cNvSpPr txBox="1">
            <a:spLocks noChangeArrowheads="1"/>
          </p:cNvSpPr>
          <p:nvPr/>
        </p:nvSpPr>
        <p:spPr bwMode="auto">
          <a:xfrm>
            <a:off x="6095998" y="2333625"/>
            <a:ext cx="926246"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9221" name="Rectangle 1"/>
          <p:cNvSpPr>
            <a:spLocks noChangeArrowheads="1"/>
          </p:cNvSpPr>
          <p:nvPr/>
        </p:nvSpPr>
        <p:spPr bwMode="auto">
          <a:xfrm>
            <a:off x="6145213" y="1919288"/>
            <a:ext cx="796925" cy="427037"/>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32</a:t>
            </a:r>
          </a:p>
        </p:txBody>
      </p:sp>
      <p:sp>
        <p:nvSpPr>
          <p:cNvPr id="9222" name="Rectangle 49"/>
          <p:cNvSpPr>
            <a:spLocks noChangeArrowheads="1"/>
          </p:cNvSpPr>
          <p:nvPr/>
        </p:nvSpPr>
        <p:spPr bwMode="auto">
          <a:xfrm>
            <a:off x="6145213" y="1919288"/>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dirty="0" smtClean="0">
                <a:latin typeface="+mn-lt"/>
              </a:rPr>
              <a:t>John</a:t>
            </a:r>
            <a:endParaRPr lang="de-CH" sz="1400" dirty="0">
              <a:latin typeface="+mn-lt"/>
            </a:endParaRPr>
          </a:p>
        </p:txBody>
      </p:sp>
      <p:sp>
        <p:nvSpPr>
          <p:cNvPr id="9223" name="Text Box 15"/>
          <p:cNvSpPr txBox="1">
            <a:spLocks noChangeArrowheads="1"/>
          </p:cNvSpPr>
          <p:nvPr/>
        </p:nvSpPr>
        <p:spPr bwMode="auto">
          <a:xfrm>
            <a:off x="1750646" y="2276475"/>
            <a:ext cx="941388"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9224" name="Rectangle 1"/>
          <p:cNvSpPr>
            <a:spLocks noChangeArrowheads="1"/>
          </p:cNvSpPr>
          <p:nvPr/>
        </p:nvSpPr>
        <p:spPr bwMode="auto">
          <a:xfrm>
            <a:off x="1811338" y="1874838"/>
            <a:ext cx="796925" cy="427037"/>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30</a:t>
            </a:r>
          </a:p>
        </p:txBody>
      </p:sp>
      <p:sp>
        <p:nvSpPr>
          <p:cNvPr id="9225" name="Rectangle 49"/>
          <p:cNvSpPr>
            <a:spLocks noChangeArrowheads="1"/>
          </p:cNvSpPr>
          <p:nvPr/>
        </p:nvSpPr>
        <p:spPr bwMode="auto">
          <a:xfrm>
            <a:off x="1811338" y="1874838"/>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dirty="0" smtClean="0">
                <a:latin typeface="+mn-lt"/>
              </a:rPr>
              <a:t>Jane</a:t>
            </a:r>
            <a:endParaRPr lang="de-CH" sz="1400" dirty="0">
              <a:latin typeface="+mn-lt"/>
            </a:endParaRPr>
          </a:p>
        </p:txBody>
      </p:sp>
      <p:sp>
        <p:nvSpPr>
          <p:cNvPr id="9226" name="Rectangle 32"/>
          <p:cNvSpPr>
            <a:spLocks noChangeArrowheads="1"/>
          </p:cNvSpPr>
          <p:nvPr/>
        </p:nvSpPr>
        <p:spPr bwMode="auto">
          <a:xfrm>
            <a:off x="0" y="5135563"/>
            <a:ext cx="9144000" cy="498475"/>
          </a:xfrm>
          <a:prstGeom prst="rect">
            <a:avLst/>
          </a:prstGeom>
          <a:noFill/>
          <a:ln w="9525">
            <a:noFill/>
            <a:miter lim="800000"/>
            <a:headEnd/>
            <a:tailEnd/>
          </a:ln>
        </p:spPr>
        <p:txBody>
          <a:bodyPr anchorCtr="1"/>
          <a:lstStyle/>
          <a:p>
            <a:pPr marL="342900" indent="-342900" eaLnBrk="0" hangingPunct="0">
              <a:spcBef>
                <a:spcPct val="20000"/>
              </a:spcBef>
              <a:buFont typeface="Wingdings" charset="2"/>
              <a:buNone/>
            </a:pPr>
            <a:r>
              <a:rPr lang="en-US" i="1" dirty="0">
                <a:solidFill>
                  <a:srgbClr val="3333FF"/>
                </a:solidFill>
                <a:latin typeface="+mn-lt"/>
              </a:rPr>
              <a:t>a</a:t>
            </a:r>
            <a:r>
              <a:rPr lang="en-US" dirty="0">
                <a:solidFill>
                  <a:srgbClr val="3333FF"/>
                </a:solidFill>
                <a:latin typeface="+mn-lt"/>
              </a:rPr>
              <a:t> = </a:t>
            </a:r>
            <a:r>
              <a:rPr lang="en-US" i="1" dirty="0">
                <a:solidFill>
                  <a:srgbClr val="3333FF"/>
                </a:solidFill>
                <a:latin typeface="+mn-lt"/>
              </a:rPr>
              <a:t>b</a:t>
            </a:r>
            <a:r>
              <a:rPr lang="en-US" dirty="0">
                <a:solidFill>
                  <a:srgbClr val="3333FF"/>
                </a:solidFill>
                <a:latin typeface="+mn-lt"/>
              </a:rPr>
              <a:t> ?</a:t>
            </a:r>
            <a:endParaRPr lang="ru-RU" b="1" dirty="0">
              <a:solidFill>
                <a:srgbClr val="3333FF"/>
              </a:solidFill>
              <a:latin typeface="+mn-lt"/>
            </a:endParaRPr>
          </a:p>
        </p:txBody>
      </p:sp>
      <p:sp>
        <p:nvSpPr>
          <p:cNvPr id="14" name="Rounded Rectangle 13"/>
          <p:cNvSpPr/>
          <p:nvPr/>
        </p:nvSpPr>
        <p:spPr>
          <a:xfrm rot="2374280">
            <a:off x="5397500" y="5105400"/>
            <a:ext cx="1439863" cy="6985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00"/>
                </a:solidFill>
              </a:rPr>
              <a:t>True</a:t>
            </a:r>
            <a:endParaRPr lang="de-CH" dirty="0">
              <a:solidFill>
                <a:srgbClr val="FFFF00"/>
              </a:solidFill>
            </a:endParaRPr>
          </a:p>
        </p:txBody>
      </p:sp>
      <p:sp>
        <p:nvSpPr>
          <p:cNvPr id="9228" name="Rectangle 6"/>
          <p:cNvSpPr>
            <a:spLocks noChangeArrowheads="1"/>
          </p:cNvSpPr>
          <p:nvPr/>
        </p:nvSpPr>
        <p:spPr bwMode="auto">
          <a:xfrm>
            <a:off x="3606800" y="1336675"/>
            <a:ext cx="1676400" cy="1438275"/>
          </a:xfrm>
          <a:prstGeom prst="rect">
            <a:avLst/>
          </a:prstGeom>
          <a:solidFill>
            <a:schemeClr val="bg1"/>
          </a:solidFill>
          <a:ln w="25560">
            <a:solidFill>
              <a:srgbClr val="000000"/>
            </a:solidFill>
            <a:miter lim="800000"/>
            <a:headEnd/>
            <a:tailEnd/>
          </a:ln>
        </p:spPr>
        <p:txBody>
          <a:bodyPr wrap="none" anchor="ctr"/>
          <a:lstStyle/>
          <a:p>
            <a:endParaRPr lang="de-CH">
              <a:latin typeface="+mn-lt"/>
            </a:endParaRPr>
          </a:p>
        </p:txBody>
      </p:sp>
      <p:sp>
        <p:nvSpPr>
          <p:cNvPr id="9229" name="Text Box 9"/>
          <p:cNvSpPr txBox="1">
            <a:spLocks noChangeArrowheads="1"/>
          </p:cNvSpPr>
          <p:nvPr/>
        </p:nvSpPr>
        <p:spPr bwMode="auto">
          <a:xfrm>
            <a:off x="3279775" y="4367213"/>
            <a:ext cx="2332038"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latin typeface="+mn-lt"/>
              </a:rPr>
              <a:t>(</a:t>
            </a:r>
            <a:r>
              <a:rPr lang="en-GB" sz="2000" i="1" dirty="0" smtClean="0">
                <a:solidFill>
                  <a:srgbClr val="3333FF"/>
                </a:solidFill>
                <a:latin typeface="+mn-lt"/>
              </a:rPr>
              <a:t>SOME_CLASS </a:t>
            </a:r>
            <a:r>
              <a:rPr lang="en-GB" sz="2000" dirty="0">
                <a:solidFill>
                  <a:srgbClr val="3333FF"/>
                </a:solidFill>
                <a:latin typeface="+mn-lt"/>
              </a:rPr>
              <a:t>)</a:t>
            </a:r>
          </a:p>
        </p:txBody>
      </p:sp>
      <p:sp>
        <p:nvSpPr>
          <p:cNvPr id="9230" name="Rectangle 6"/>
          <p:cNvSpPr>
            <a:spLocks noChangeArrowheads="1"/>
          </p:cNvSpPr>
          <p:nvPr/>
        </p:nvSpPr>
        <p:spPr bwMode="auto">
          <a:xfrm>
            <a:off x="3606800" y="2778125"/>
            <a:ext cx="1676400" cy="1514475"/>
          </a:xfrm>
          <a:prstGeom prst="rect">
            <a:avLst/>
          </a:prstGeom>
          <a:solidFill>
            <a:schemeClr val="bg1"/>
          </a:solidFill>
          <a:ln w="25560">
            <a:solidFill>
              <a:srgbClr val="000000"/>
            </a:solidFill>
            <a:miter lim="800000"/>
            <a:headEnd/>
            <a:tailEnd/>
          </a:ln>
        </p:spPr>
        <p:txBody>
          <a:bodyPr wrap="none" anchor="ctr"/>
          <a:lstStyle/>
          <a:p>
            <a:endParaRPr lang="de-CH">
              <a:latin typeface="+mn-lt"/>
            </a:endParaRPr>
          </a:p>
        </p:txBody>
      </p:sp>
      <p:sp>
        <p:nvSpPr>
          <p:cNvPr id="9231" name="Text Box 8"/>
          <p:cNvSpPr txBox="1">
            <a:spLocks noChangeArrowheads="1"/>
          </p:cNvSpPr>
          <p:nvPr/>
        </p:nvSpPr>
        <p:spPr bwMode="auto">
          <a:xfrm>
            <a:off x="5287963" y="279876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latin typeface="+mn-lt"/>
              </a:rPr>
              <a:t>b</a:t>
            </a:r>
          </a:p>
        </p:txBody>
      </p:sp>
      <p:sp>
        <p:nvSpPr>
          <p:cNvPr id="9232" name="Text Box 8"/>
          <p:cNvSpPr txBox="1">
            <a:spLocks noChangeArrowheads="1"/>
          </p:cNvSpPr>
          <p:nvPr/>
        </p:nvSpPr>
        <p:spPr bwMode="auto">
          <a:xfrm>
            <a:off x="3176588" y="1333500"/>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latin typeface="+mn-lt"/>
              </a:rPr>
              <a:t>a</a:t>
            </a:r>
          </a:p>
        </p:txBody>
      </p:sp>
      <p:sp>
        <p:nvSpPr>
          <p:cNvPr id="9233" name="Rectangle 3"/>
          <p:cNvSpPr>
            <a:spLocks noChangeArrowheads="1"/>
          </p:cNvSpPr>
          <p:nvPr/>
        </p:nvSpPr>
        <p:spPr bwMode="auto">
          <a:xfrm>
            <a:off x="3794125" y="1403350"/>
            <a:ext cx="1285875" cy="314325"/>
          </a:xfrm>
          <a:prstGeom prst="rect">
            <a:avLst/>
          </a:prstGeom>
          <a:solidFill>
            <a:srgbClr val="008080"/>
          </a:solidFill>
          <a:ln w="9398">
            <a:solidFill>
              <a:srgbClr val="000000"/>
            </a:solidFill>
            <a:miter lim="800000"/>
            <a:headEnd/>
            <a:tailEnd/>
          </a:ln>
        </p:spPr>
        <p:txBody>
          <a:bodyPr wrap="none" anchor="ctr" anchorCtr="1"/>
          <a:lstStyle/>
          <a:p>
            <a:endParaRPr lang="de-CH">
              <a:latin typeface="+mn-lt"/>
            </a:endParaRPr>
          </a:p>
        </p:txBody>
      </p:sp>
      <p:sp>
        <p:nvSpPr>
          <p:cNvPr id="9234" name="Rectangle 3"/>
          <p:cNvSpPr>
            <a:spLocks noChangeArrowheads="1"/>
          </p:cNvSpPr>
          <p:nvPr/>
        </p:nvSpPr>
        <p:spPr bwMode="auto">
          <a:xfrm>
            <a:off x="3797300" y="1717675"/>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latin typeface="+mn-lt"/>
            </a:endParaRPr>
          </a:p>
        </p:txBody>
      </p:sp>
      <p:sp>
        <p:nvSpPr>
          <p:cNvPr id="9235" name="Text Box 9"/>
          <p:cNvSpPr txBox="1">
            <a:spLocks noChangeArrowheads="1"/>
          </p:cNvSpPr>
          <p:nvPr/>
        </p:nvSpPr>
        <p:spPr bwMode="auto">
          <a:xfrm>
            <a:off x="3675063" y="2351088"/>
            <a:ext cx="1565275"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latin typeface="+mn-lt"/>
              </a:rPr>
              <a:t>(</a:t>
            </a:r>
            <a:r>
              <a:rPr lang="en-GB" sz="2000" i="1" dirty="0" smtClean="0">
                <a:solidFill>
                  <a:srgbClr val="008000"/>
                </a:solidFill>
                <a:latin typeface="+mn-lt"/>
              </a:rPr>
              <a:t>COUPLE </a:t>
            </a:r>
            <a:r>
              <a:rPr lang="en-GB" sz="2000" dirty="0">
                <a:solidFill>
                  <a:srgbClr val="008000"/>
                </a:solidFill>
                <a:latin typeface="+mn-lt"/>
              </a:rPr>
              <a:t>)</a:t>
            </a:r>
          </a:p>
        </p:txBody>
      </p:sp>
      <p:sp>
        <p:nvSpPr>
          <p:cNvPr id="9236" name="Rectangle 3"/>
          <p:cNvSpPr>
            <a:spLocks noChangeArrowheads="1"/>
          </p:cNvSpPr>
          <p:nvPr/>
        </p:nvSpPr>
        <p:spPr bwMode="auto">
          <a:xfrm>
            <a:off x="3794125" y="2022475"/>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10</a:t>
            </a:r>
          </a:p>
        </p:txBody>
      </p:sp>
      <p:sp>
        <p:nvSpPr>
          <p:cNvPr id="9237" name="Rectangle 3"/>
          <p:cNvSpPr>
            <a:spLocks noChangeArrowheads="1"/>
          </p:cNvSpPr>
          <p:nvPr/>
        </p:nvSpPr>
        <p:spPr bwMode="auto">
          <a:xfrm>
            <a:off x="3794125" y="2851150"/>
            <a:ext cx="1285875" cy="314325"/>
          </a:xfrm>
          <a:prstGeom prst="rect">
            <a:avLst/>
          </a:prstGeom>
          <a:solidFill>
            <a:srgbClr val="008080"/>
          </a:solidFill>
          <a:ln w="9398">
            <a:solidFill>
              <a:srgbClr val="000000"/>
            </a:solidFill>
            <a:miter lim="800000"/>
            <a:headEnd/>
            <a:tailEnd/>
          </a:ln>
        </p:spPr>
        <p:txBody>
          <a:bodyPr wrap="none" anchor="ctr" anchorCtr="1"/>
          <a:lstStyle/>
          <a:p>
            <a:endParaRPr lang="de-CH">
              <a:latin typeface="+mn-lt"/>
            </a:endParaRPr>
          </a:p>
        </p:txBody>
      </p:sp>
      <p:sp>
        <p:nvSpPr>
          <p:cNvPr id="9238" name="Rectangle 3"/>
          <p:cNvSpPr>
            <a:spLocks noChangeArrowheads="1"/>
          </p:cNvSpPr>
          <p:nvPr/>
        </p:nvSpPr>
        <p:spPr bwMode="auto">
          <a:xfrm>
            <a:off x="3797300" y="3165475"/>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latin typeface="+mn-lt"/>
            </a:endParaRPr>
          </a:p>
        </p:txBody>
      </p:sp>
      <p:sp>
        <p:nvSpPr>
          <p:cNvPr id="9239" name="Text Box 9"/>
          <p:cNvSpPr txBox="1">
            <a:spLocks noChangeArrowheads="1"/>
          </p:cNvSpPr>
          <p:nvPr/>
        </p:nvSpPr>
        <p:spPr bwMode="auto">
          <a:xfrm>
            <a:off x="3675063" y="3798888"/>
            <a:ext cx="1565275"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latin typeface="+mn-lt"/>
              </a:rPr>
              <a:t>(</a:t>
            </a:r>
            <a:r>
              <a:rPr lang="en-GB" sz="2000" i="1" dirty="0" smtClean="0">
                <a:solidFill>
                  <a:srgbClr val="008000"/>
                </a:solidFill>
                <a:latin typeface="+mn-lt"/>
              </a:rPr>
              <a:t>COUPLE </a:t>
            </a:r>
            <a:r>
              <a:rPr lang="en-GB" sz="2000" dirty="0">
                <a:solidFill>
                  <a:srgbClr val="008000"/>
                </a:solidFill>
                <a:latin typeface="+mn-lt"/>
              </a:rPr>
              <a:t>)</a:t>
            </a:r>
          </a:p>
        </p:txBody>
      </p:sp>
      <p:sp>
        <p:nvSpPr>
          <p:cNvPr id="9240" name="Rectangle 3"/>
          <p:cNvSpPr>
            <a:spLocks noChangeArrowheads="1"/>
          </p:cNvSpPr>
          <p:nvPr/>
        </p:nvSpPr>
        <p:spPr bwMode="auto">
          <a:xfrm>
            <a:off x="3794125" y="3470275"/>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10</a:t>
            </a:r>
          </a:p>
        </p:txBody>
      </p:sp>
      <p:sp>
        <p:nvSpPr>
          <p:cNvPr id="9241" name="Line 7"/>
          <p:cNvSpPr>
            <a:spLocks noChangeShapeType="1"/>
          </p:cNvSpPr>
          <p:nvPr/>
        </p:nvSpPr>
        <p:spPr bwMode="auto">
          <a:xfrm>
            <a:off x="4686300" y="1541463"/>
            <a:ext cx="1452563" cy="481012"/>
          </a:xfrm>
          <a:prstGeom prst="line">
            <a:avLst/>
          </a:prstGeom>
          <a:noFill/>
          <a:ln w="19080">
            <a:solidFill>
              <a:srgbClr val="A50021"/>
            </a:solidFill>
            <a:miter lim="800000"/>
            <a:headEnd/>
            <a:tailEnd type="triangle" w="lg" len="lg"/>
          </a:ln>
        </p:spPr>
        <p:txBody>
          <a:bodyPr/>
          <a:lstStyle/>
          <a:p>
            <a:endParaRPr lang="de-CH">
              <a:latin typeface="+mn-lt"/>
            </a:endParaRPr>
          </a:p>
        </p:txBody>
      </p:sp>
      <p:sp>
        <p:nvSpPr>
          <p:cNvPr id="9242" name="Line 7"/>
          <p:cNvSpPr>
            <a:spLocks noChangeShapeType="1"/>
          </p:cNvSpPr>
          <p:nvPr/>
        </p:nvSpPr>
        <p:spPr bwMode="auto">
          <a:xfrm flipV="1">
            <a:off x="4733925" y="2228850"/>
            <a:ext cx="1414463" cy="792163"/>
          </a:xfrm>
          <a:prstGeom prst="line">
            <a:avLst/>
          </a:prstGeom>
          <a:noFill/>
          <a:ln w="19080">
            <a:solidFill>
              <a:srgbClr val="A50021"/>
            </a:solidFill>
            <a:miter lim="800000"/>
            <a:headEnd/>
            <a:tailEnd type="triangle" w="lg" len="lg"/>
          </a:ln>
        </p:spPr>
        <p:txBody>
          <a:bodyPr/>
          <a:lstStyle/>
          <a:p>
            <a:endParaRPr lang="de-CH">
              <a:latin typeface="+mn-lt"/>
            </a:endParaRPr>
          </a:p>
        </p:txBody>
      </p:sp>
      <p:sp>
        <p:nvSpPr>
          <p:cNvPr id="9243" name="Line 7"/>
          <p:cNvSpPr>
            <a:spLocks noChangeShapeType="1"/>
          </p:cNvSpPr>
          <p:nvPr/>
        </p:nvSpPr>
        <p:spPr bwMode="auto">
          <a:xfrm flipV="1">
            <a:off x="2609850" y="1844675"/>
            <a:ext cx="1538288" cy="160338"/>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9244" name="Line 7"/>
          <p:cNvSpPr>
            <a:spLocks noChangeShapeType="1"/>
          </p:cNvSpPr>
          <p:nvPr/>
        </p:nvSpPr>
        <p:spPr bwMode="auto">
          <a:xfrm>
            <a:off x="2628900" y="2163763"/>
            <a:ext cx="1524000" cy="1171575"/>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Tree>
    <p:extLst>
      <p:ext uri="{BB962C8B-B14F-4D97-AF65-F5344CB8AC3E}">
        <p14:creationId xmlns:p14="http://schemas.microsoft.com/office/powerpoint/2010/main" val="142469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Basic types</a:t>
            </a:r>
            <a:endParaRPr lang="ru-RU" smtClean="0"/>
          </a:p>
        </p:txBody>
      </p:sp>
      <p:sp>
        <p:nvSpPr>
          <p:cNvPr id="19459" name="Rectangle 3"/>
          <p:cNvSpPr>
            <a:spLocks noGrp="1" noChangeArrowheads="1"/>
          </p:cNvSpPr>
          <p:nvPr>
            <p:ph type="body" idx="1"/>
          </p:nvPr>
        </p:nvSpPr>
        <p:spPr/>
        <p:txBody>
          <a:bodyPr/>
          <a:lstStyle/>
          <a:p>
            <a:r>
              <a:rPr lang="en-US" dirty="0" smtClean="0">
                <a:solidFill>
                  <a:schemeClr val="tx1"/>
                </a:solidFill>
              </a:rPr>
              <a:t>Their only privilege is to use </a:t>
            </a:r>
            <a:r>
              <a:rPr lang="en-US" dirty="0" smtClean="0">
                <a:solidFill>
                  <a:srgbClr val="990000"/>
                </a:solidFill>
              </a:rPr>
              <a:t>manifest constants</a:t>
            </a:r>
            <a:r>
              <a:rPr lang="en-US" dirty="0" smtClean="0">
                <a:solidFill>
                  <a:schemeClr val="tx1"/>
                </a:solidFill>
              </a:rPr>
              <a:t> to construct their instances:</a:t>
            </a:r>
          </a:p>
          <a:p>
            <a:endParaRPr lang="en-US" dirty="0" smtClean="0">
              <a:solidFill>
                <a:schemeClr val="tx1"/>
              </a:solidFill>
            </a:endParaRPr>
          </a:p>
          <a:p>
            <a:pPr>
              <a:buFont typeface="Wingdings" charset="2"/>
              <a:buNone/>
            </a:pPr>
            <a:r>
              <a:rPr lang="en-US" i="1" dirty="0" smtClean="0"/>
              <a:t>b</a:t>
            </a:r>
            <a:r>
              <a:rPr lang="en-US" dirty="0" smtClean="0"/>
              <a:t>: </a:t>
            </a:r>
            <a:r>
              <a:rPr lang="en-US" i="1" dirty="0" smtClean="0"/>
              <a:t>BOOLEAN</a:t>
            </a:r>
          </a:p>
          <a:p>
            <a:pPr>
              <a:buFont typeface="Wingdings" charset="2"/>
              <a:buNone/>
            </a:pPr>
            <a:r>
              <a:rPr lang="en-US" i="1" dirty="0" smtClean="0"/>
              <a:t>x</a:t>
            </a:r>
            <a:r>
              <a:rPr lang="en-US" dirty="0" smtClean="0"/>
              <a:t>: </a:t>
            </a:r>
            <a:r>
              <a:rPr lang="en-US" i="1" dirty="0" smtClean="0"/>
              <a:t>INTEGER</a:t>
            </a:r>
          </a:p>
          <a:p>
            <a:pPr>
              <a:buFont typeface="Wingdings" charset="2"/>
              <a:buNone/>
            </a:pPr>
            <a:r>
              <a:rPr lang="en-US" i="1" dirty="0" smtClean="0"/>
              <a:t>c</a:t>
            </a:r>
            <a:r>
              <a:rPr lang="en-US" dirty="0" smtClean="0"/>
              <a:t>: </a:t>
            </a:r>
            <a:r>
              <a:rPr lang="en-US" i="1" dirty="0" smtClean="0"/>
              <a:t>CHARACTER</a:t>
            </a:r>
          </a:p>
          <a:p>
            <a:pPr>
              <a:buFont typeface="Wingdings" charset="2"/>
              <a:buNone/>
            </a:pPr>
            <a:r>
              <a:rPr lang="en-US" i="1" dirty="0" smtClean="0"/>
              <a:t>s</a:t>
            </a:r>
            <a:r>
              <a:rPr lang="en-US" dirty="0" smtClean="0"/>
              <a:t>: </a:t>
            </a:r>
            <a:r>
              <a:rPr lang="en-US" i="1" dirty="0"/>
              <a:t>STRING</a:t>
            </a:r>
          </a:p>
          <a:p>
            <a:pPr>
              <a:buFont typeface="Wingdings" charset="2"/>
              <a:buNone/>
            </a:pPr>
            <a:r>
              <a:rPr lang="en-US" dirty="0" smtClean="0"/>
              <a:t>…</a:t>
            </a:r>
          </a:p>
          <a:p>
            <a:pPr>
              <a:buFont typeface="Wingdings" charset="2"/>
              <a:buNone/>
            </a:pPr>
            <a:r>
              <a:rPr lang="en-US" i="1" dirty="0" smtClean="0"/>
              <a:t>b</a:t>
            </a:r>
            <a:r>
              <a:rPr lang="en-US" dirty="0" smtClean="0"/>
              <a:t> := </a:t>
            </a:r>
            <a:r>
              <a:rPr lang="en-US" b="1" dirty="0" smtClean="0">
                <a:solidFill>
                  <a:srgbClr val="333399"/>
                </a:solidFill>
              </a:rPr>
              <a:t>True</a:t>
            </a:r>
          </a:p>
          <a:p>
            <a:pPr>
              <a:buFont typeface="Wingdings" charset="2"/>
              <a:buNone/>
            </a:pPr>
            <a:r>
              <a:rPr lang="en-US" i="1" dirty="0" smtClean="0"/>
              <a:t>x</a:t>
            </a:r>
            <a:r>
              <a:rPr lang="en-US" dirty="0" smtClean="0"/>
              <a:t> := 5		  </a:t>
            </a:r>
            <a:r>
              <a:rPr lang="en-US" dirty="0" smtClean="0">
                <a:solidFill>
                  <a:srgbClr val="990000"/>
                </a:solidFill>
              </a:rPr>
              <a:t>-- ins</a:t>
            </a:r>
            <a:r>
              <a:rPr lang="en-US" dirty="0" smtClean="0">
                <a:solidFill>
                  <a:srgbClr val="800000"/>
                </a:solidFill>
              </a:rPr>
              <a:t>t</a:t>
            </a:r>
            <a:r>
              <a:rPr lang="en-US" dirty="0" smtClean="0">
                <a:solidFill>
                  <a:srgbClr val="990000"/>
                </a:solidFill>
              </a:rPr>
              <a:t>ead of </a:t>
            </a:r>
            <a:r>
              <a:rPr lang="en-US" b="1" dirty="0" smtClean="0">
                <a:solidFill>
                  <a:srgbClr val="333399"/>
                </a:solidFill>
              </a:rPr>
              <a:t>create</a:t>
            </a:r>
            <a:r>
              <a:rPr lang="en-US" dirty="0" smtClean="0"/>
              <a:t> </a:t>
            </a:r>
            <a:r>
              <a:rPr lang="en-US" i="1" dirty="0" err="1" smtClean="0"/>
              <a:t>x</a:t>
            </a:r>
            <a:r>
              <a:rPr lang="en-US" dirty="0" err="1" smtClean="0"/>
              <a:t>.</a:t>
            </a:r>
            <a:r>
              <a:rPr lang="en-US" i="1" dirty="0" err="1" smtClean="0"/>
              <a:t>make_five</a:t>
            </a:r>
            <a:endParaRPr lang="en-US" i="1" dirty="0" smtClean="0"/>
          </a:p>
          <a:p>
            <a:pPr>
              <a:buFont typeface="Wingdings" charset="2"/>
              <a:buNone/>
            </a:pPr>
            <a:r>
              <a:rPr lang="en-US" i="1" dirty="0" smtClean="0"/>
              <a:t>c</a:t>
            </a:r>
            <a:r>
              <a:rPr lang="en-US" dirty="0" smtClean="0"/>
              <a:t> := ‘c’ </a:t>
            </a:r>
          </a:p>
          <a:p>
            <a:pPr>
              <a:buFont typeface="Wingdings" charset="2"/>
              <a:buNone/>
            </a:pPr>
            <a:r>
              <a:rPr lang="en-US" i="1" dirty="0" smtClean="0"/>
              <a:t>s</a:t>
            </a:r>
            <a:r>
              <a:rPr lang="en-US" dirty="0" smtClean="0"/>
              <a:t> := “I love Eiffel”</a:t>
            </a:r>
            <a:endParaRPr lang="ru-RU" dirty="0" smtClean="0"/>
          </a:p>
        </p:txBody>
      </p:sp>
    </p:spTree>
    <p:extLst>
      <p:ext uri="{BB962C8B-B14F-4D97-AF65-F5344CB8AC3E}">
        <p14:creationId xmlns:p14="http://schemas.microsoft.com/office/powerpoint/2010/main" val="2600351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Basic types</a:t>
            </a:r>
            <a:endParaRPr lang="ru-RU" smtClean="0"/>
          </a:p>
        </p:txBody>
      </p:sp>
      <p:sp>
        <p:nvSpPr>
          <p:cNvPr id="18435" name="Rectangle 3"/>
          <p:cNvSpPr>
            <a:spLocks noGrp="1" noChangeArrowheads="1"/>
          </p:cNvSpPr>
          <p:nvPr>
            <p:ph type="body" idx="1"/>
          </p:nvPr>
        </p:nvSpPr>
        <p:spPr/>
        <p:txBody>
          <a:bodyPr/>
          <a:lstStyle/>
          <a:p>
            <a:pPr>
              <a:buFont typeface="Wingdings" pitchFamily="2" charset="2"/>
              <a:buChar char="Ø"/>
            </a:pPr>
            <a:r>
              <a:rPr lang="en-US" dirty="0" smtClean="0">
                <a:solidFill>
                  <a:schemeClr val="tx1"/>
                </a:solidFill>
              </a:rPr>
              <a:t> Some basic types (</a:t>
            </a:r>
            <a:r>
              <a:rPr lang="en-US" i="1" dirty="0" smtClean="0"/>
              <a:t>BOOLEAN</a:t>
            </a:r>
            <a:r>
              <a:rPr lang="en-US" dirty="0" smtClean="0">
                <a:solidFill>
                  <a:schemeClr val="tx1"/>
                </a:solidFill>
              </a:rPr>
              <a:t>, </a:t>
            </a:r>
            <a:r>
              <a:rPr lang="en-US" i="1" dirty="0" smtClean="0"/>
              <a:t>INTEGER</a:t>
            </a:r>
            <a:r>
              <a:rPr lang="en-US" dirty="0" smtClean="0">
                <a:solidFill>
                  <a:schemeClr val="tx1"/>
                </a:solidFill>
              </a:rPr>
              <a:t>, </a:t>
            </a:r>
            <a:r>
              <a:rPr lang="en-US" i="1" dirty="0" smtClean="0"/>
              <a:t>NATURAL</a:t>
            </a:r>
            <a:r>
              <a:rPr lang="en-US" dirty="0" smtClean="0">
                <a:solidFill>
                  <a:schemeClr val="tx1"/>
                </a:solidFill>
              </a:rPr>
              <a:t>, </a:t>
            </a:r>
            <a:r>
              <a:rPr lang="en-US" dirty="0" smtClean="0"/>
              <a:t>REAL</a:t>
            </a:r>
            <a:r>
              <a:rPr lang="en-US" dirty="0" smtClean="0">
                <a:solidFill>
                  <a:schemeClr val="tx1"/>
                </a:solidFill>
              </a:rPr>
              <a:t>, </a:t>
            </a:r>
            <a:r>
              <a:rPr lang="en-US" i="1" dirty="0" smtClean="0"/>
              <a:t>CHARACTER</a:t>
            </a:r>
            <a:r>
              <a:rPr lang="en-US" dirty="0" smtClean="0">
                <a:solidFill>
                  <a:schemeClr val="tx1"/>
                </a:solidFill>
              </a:rPr>
              <a:t>) are expanded…</a:t>
            </a:r>
          </a:p>
          <a:p>
            <a:pPr>
              <a:buFont typeface="Wingdings" charset="2"/>
              <a:buNone/>
            </a:pPr>
            <a:endParaRPr lang="en-US" dirty="0" smtClean="0"/>
          </a:p>
          <a:p>
            <a:pPr>
              <a:buFont typeface="Wingdings" charset="2"/>
              <a:buNone/>
            </a:pPr>
            <a:r>
              <a:rPr lang="en-US" i="1" dirty="0" smtClean="0"/>
              <a:t>a</a:t>
            </a:r>
            <a:r>
              <a:rPr lang="en-US" dirty="0" smtClean="0"/>
              <a:t> := </a:t>
            </a:r>
            <a:r>
              <a:rPr lang="en-US" i="1" dirty="0" smtClean="0"/>
              <a:t>b</a:t>
            </a:r>
          </a:p>
          <a:p>
            <a:endParaRPr lang="en-US" dirty="0" smtClean="0"/>
          </a:p>
          <a:p>
            <a:r>
              <a:rPr lang="en-US" dirty="0" smtClean="0">
                <a:solidFill>
                  <a:schemeClr val="tx1"/>
                </a:solidFill>
              </a:rPr>
              <a:t> </a:t>
            </a:r>
          </a:p>
          <a:p>
            <a:endParaRPr lang="en-US" dirty="0" smtClean="0">
              <a:solidFill>
                <a:schemeClr val="tx1"/>
              </a:solidFill>
            </a:endParaRPr>
          </a:p>
          <a:p>
            <a:pPr>
              <a:buFont typeface="Wingdings" pitchFamily="2" charset="2"/>
              <a:buChar char="Ø"/>
            </a:pPr>
            <a:r>
              <a:rPr lang="en-US" dirty="0" smtClean="0">
                <a:solidFill>
                  <a:schemeClr val="tx1"/>
                </a:solidFill>
              </a:rPr>
              <a:t>… and immutable (they do not contain commands to change the state of their instances)…</a:t>
            </a:r>
          </a:p>
          <a:p>
            <a:endParaRPr lang="en-US" dirty="0" smtClean="0"/>
          </a:p>
          <a:p>
            <a:pPr>
              <a:buFont typeface="Wingdings" charset="2"/>
              <a:buNone/>
            </a:pPr>
            <a:r>
              <a:rPr lang="en-US" i="1" dirty="0" smtClean="0"/>
              <a:t>a</a:t>
            </a:r>
            <a:r>
              <a:rPr lang="en-US" dirty="0" smtClean="0"/>
              <a:t> := </a:t>
            </a:r>
            <a:r>
              <a:rPr lang="en-US" i="1" dirty="0" err="1" smtClean="0"/>
              <a:t>a</a:t>
            </a:r>
            <a:r>
              <a:rPr lang="en-US" dirty="0" err="1" smtClean="0"/>
              <a:t>.</a:t>
            </a:r>
            <a:r>
              <a:rPr lang="en-US" i="1" dirty="0" err="1" smtClean="0"/>
              <a:t>plus</a:t>
            </a:r>
            <a:r>
              <a:rPr lang="en-US" dirty="0" smtClean="0"/>
              <a:t> (</a:t>
            </a:r>
            <a:r>
              <a:rPr lang="en-US" i="1" dirty="0" smtClean="0"/>
              <a:t>b</a:t>
            </a:r>
            <a:r>
              <a:rPr lang="en-US" dirty="0" smtClean="0"/>
              <a:t>)		</a:t>
            </a:r>
            <a:r>
              <a:rPr lang="en-US" dirty="0" smtClean="0">
                <a:solidFill>
                  <a:schemeClr val="tx1"/>
                </a:solidFill>
              </a:rPr>
              <a:t>instead of</a:t>
            </a:r>
            <a:r>
              <a:rPr lang="en-US" dirty="0" smtClean="0"/>
              <a:t>		</a:t>
            </a:r>
            <a:r>
              <a:rPr lang="en-US" i="1" dirty="0" err="1" smtClean="0"/>
              <a:t>a</a:t>
            </a:r>
            <a:r>
              <a:rPr lang="en-US" dirty="0" err="1" smtClean="0"/>
              <a:t>.</a:t>
            </a:r>
            <a:r>
              <a:rPr lang="en-US" i="1" dirty="0" err="1" smtClean="0"/>
              <a:t>add</a:t>
            </a:r>
            <a:r>
              <a:rPr lang="en-US" dirty="0" smtClean="0"/>
              <a:t> (</a:t>
            </a:r>
            <a:r>
              <a:rPr lang="en-US" i="1" dirty="0" smtClean="0"/>
              <a:t>b</a:t>
            </a:r>
            <a:r>
              <a:rPr lang="en-US" dirty="0" smtClean="0"/>
              <a:t>) </a:t>
            </a:r>
            <a:endParaRPr lang="ru-RU" dirty="0" smtClean="0"/>
          </a:p>
        </p:txBody>
      </p:sp>
      <p:sp>
        <p:nvSpPr>
          <p:cNvPr id="18436" name="Rectangle 3"/>
          <p:cNvSpPr>
            <a:spLocks noChangeArrowheads="1"/>
          </p:cNvSpPr>
          <p:nvPr/>
        </p:nvSpPr>
        <p:spPr bwMode="auto">
          <a:xfrm>
            <a:off x="5207000" y="2770443"/>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5</a:t>
            </a:r>
          </a:p>
        </p:txBody>
      </p:sp>
      <p:sp>
        <p:nvSpPr>
          <p:cNvPr id="18437" name="Text Box 8"/>
          <p:cNvSpPr txBox="1">
            <a:spLocks noChangeArrowheads="1"/>
          </p:cNvSpPr>
          <p:nvPr/>
        </p:nvSpPr>
        <p:spPr bwMode="auto">
          <a:xfrm>
            <a:off x="4740275" y="271329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latin typeface="+mn-lt"/>
              </a:rPr>
              <a:t>b</a:t>
            </a:r>
          </a:p>
        </p:txBody>
      </p:sp>
      <p:sp>
        <p:nvSpPr>
          <p:cNvPr id="18438" name="Rectangle 3"/>
          <p:cNvSpPr>
            <a:spLocks noChangeArrowheads="1"/>
          </p:cNvSpPr>
          <p:nvPr/>
        </p:nvSpPr>
        <p:spPr bwMode="auto">
          <a:xfrm>
            <a:off x="2687638" y="2776793"/>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3</a:t>
            </a:r>
          </a:p>
        </p:txBody>
      </p:sp>
      <p:sp>
        <p:nvSpPr>
          <p:cNvPr id="18439" name="Text Box 8"/>
          <p:cNvSpPr txBox="1">
            <a:spLocks noChangeArrowheads="1"/>
          </p:cNvSpPr>
          <p:nvPr/>
        </p:nvSpPr>
        <p:spPr bwMode="auto">
          <a:xfrm>
            <a:off x="2220913" y="271964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latin typeface="+mn-lt"/>
              </a:rPr>
              <a:t>a</a:t>
            </a:r>
          </a:p>
        </p:txBody>
      </p:sp>
      <p:sp>
        <p:nvSpPr>
          <p:cNvPr id="18440" name="Rectangle 3"/>
          <p:cNvSpPr>
            <a:spLocks noChangeArrowheads="1"/>
          </p:cNvSpPr>
          <p:nvPr/>
        </p:nvSpPr>
        <p:spPr bwMode="auto">
          <a:xfrm>
            <a:off x="2684463" y="3557843"/>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5</a:t>
            </a:r>
          </a:p>
        </p:txBody>
      </p:sp>
      <p:sp>
        <p:nvSpPr>
          <p:cNvPr id="18441" name="Text Box 8"/>
          <p:cNvSpPr txBox="1">
            <a:spLocks noChangeArrowheads="1"/>
          </p:cNvSpPr>
          <p:nvPr/>
        </p:nvSpPr>
        <p:spPr bwMode="auto">
          <a:xfrm>
            <a:off x="2217738" y="350069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latin typeface="+mn-lt"/>
              </a:rPr>
              <a:t>a</a:t>
            </a:r>
          </a:p>
        </p:txBody>
      </p:sp>
      <p:sp>
        <p:nvSpPr>
          <p:cNvPr id="18442" name="Rectangle 3"/>
          <p:cNvSpPr>
            <a:spLocks noChangeArrowheads="1"/>
          </p:cNvSpPr>
          <p:nvPr/>
        </p:nvSpPr>
        <p:spPr bwMode="auto">
          <a:xfrm>
            <a:off x="5205413" y="3554668"/>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5</a:t>
            </a:r>
          </a:p>
        </p:txBody>
      </p:sp>
      <p:sp>
        <p:nvSpPr>
          <p:cNvPr id="18443" name="Text Box 8"/>
          <p:cNvSpPr txBox="1">
            <a:spLocks noChangeArrowheads="1"/>
          </p:cNvSpPr>
          <p:nvPr/>
        </p:nvSpPr>
        <p:spPr bwMode="auto">
          <a:xfrm>
            <a:off x="4738688" y="3497518"/>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latin typeface="+mn-lt"/>
              </a:rPr>
              <a:t>b</a:t>
            </a:r>
          </a:p>
        </p:txBody>
      </p:sp>
      <p:sp>
        <p:nvSpPr>
          <p:cNvPr id="12" name="TextBox 11"/>
          <p:cNvSpPr txBox="1">
            <a:spLocks noChangeArrowheads="1"/>
          </p:cNvSpPr>
          <p:nvPr/>
        </p:nvSpPr>
        <p:spPr bwMode="auto">
          <a:xfrm>
            <a:off x="845161" y="5490308"/>
            <a:ext cx="1539875" cy="461963"/>
          </a:xfrm>
          <a:prstGeom prst="rect">
            <a:avLst/>
          </a:prstGeom>
          <a:solidFill>
            <a:schemeClr val="bg1"/>
          </a:solidFill>
          <a:ln w="9525">
            <a:noFill/>
            <a:miter lim="800000"/>
            <a:headEnd/>
            <a:tailEnd/>
          </a:ln>
        </p:spPr>
        <p:txBody>
          <a:bodyPr>
            <a:spAutoFit/>
          </a:bodyPr>
          <a:lstStyle/>
          <a:p>
            <a:pPr algn="ctr"/>
            <a:r>
              <a:rPr lang="en-US" i="1" dirty="0" smtClean="0">
                <a:solidFill>
                  <a:srgbClr val="3333FF"/>
                </a:solidFill>
                <a:latin typeface="+mn-lt"/>
              </a:rPr>
              <a:t>a + b</a:t>
            </a:r>
            <a:endParaRPr lang="de-CH" i="1" dirty="0">
              <a:solidFill>
                <a:srgbClr val="3333FF"/>
              </a:solidFill>
              <a:latin typeface="+mn-lt"/>
            </a:endParaRPr>
          </a:p>
        </p:txBody>
      </p:sp>
      <p:sp>
        <p:nvSpPr>
          <p:cNvPr id="14" name="Rectangular Callout 13"/>
          <p:cNvSpPr/>
          <p:nvPr/>
        </p:nvSpPr>
        <p:spPr bwMode="auto">
          <a:xfrm>
            <a:off x="2328990" y="6009935"/>
            <a:ext cx="2305051" cy="418158"/>
          </a:xfrm>
          <a:prstGeom prst="wedgeRectCallout">
            <a:avLst>
              <a:gd name="adj1" fmla="val -74080"/>
              <a:gd name="adj2" fmla="val -77823"/>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1800" kern="1200" dirty="0" smtClean="0">
                <a:solidFill>
                  <a:srgbClr val="333399"/>
                </a:solidFill>
                <a:latin typeface="Comic Sans MS" pitchFamily="66" charset="0"/>
                <a:ea typeface="+mn-ea"/>
                <a:cs typeface="+mn-cs"/>
              </a:rPr>
              <a:t>Alias for </a:t>
            </a:r>
            <a:r>
              <a:rPr lang="de-CH" i="1" dirty="0">
                <a:solidFill>
                  <a:srgbClr val="3333FF"/>
                </a:solidFill>
                <a:latin typeface="+mn-lt"/>
              </a:rPr>
              <a:t>plus</a:t>
            </a:r>
            <a:endParaRPr lang="de-CH" i="1" dirty="0">
              <a:solidFill>
                <a:srgbClr val="3333FF"/>
              </a:solidFill>
              <a:latin typeface="+mn-lt"/>
            </a:endParaRPr>
          </a:p>
        </p:txBody>
      </p:sp>
    </p:spTree>
    <p:extLst>
      <p:ext uri="{BB962C8B-B14F-4D97-AF65-F5344CB8AC3E}">
        <p14:creationId xmlns:p14="http://schemas.microsoft.com/office/powerpoint/2010/main" val="48344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Strings are a bit different</a:t>
            </a:r>
            <a:endParaRPr lang="ru-RU" smtClean="0"/>
          </a:p>
        </p:txBody>
      </p:sp>
      <p:sp>
        <p:nvSpPr>
          <p:cNvPr id="20483" name="Rectangle 3"/>
          <p:cNvSpPr>
            <a:spLocks noGrp="1" noChangeArrowheads="1"/>
          </p:cNvSpPr>
          <p:nvPr>
            <p:ph type="body" idx="1"/>
          </p:nvPr>
        </p:nvSpPr>
        <p:spPr/>
        <p:txBody>
          <a:bodyPr/>
          <a:lstStyle/>
          <a:p>
            <a:r>
              <a:rPr lang="en-US" dirty="0" smtClean="0">
                <a:solidFill>
                  <a:schemeClr val="tx1"/>
                </a:solidFill>
              </a:rPr>
              <a:t>Strings in Eiffel are </a:t>
            </a:r>
            <a:r>
              <a:rPr lang="en-US" dirty="0" smtClean="0">
                <a:solidFill>
                  <a:srgbClr val="990000"/>
                </a:solidFill>
              </a:rPr>
              <a:t>not</a:t>
            </a:r>
            <a:r>
              <a:rPr lang="en-US" dirty="0" smtClean="0"/>
              <a:t> </a:t>
            </a:r>
            <a:r>
              <a:rPr lang="en-US" dirty="0" smtClean="0">
                <a:solidFill>
                  <a:schemeClr val="tx1"/>
                </a:solidFill>
              </a:rPr>
              <a:t>expanded…</a:t>
            </a:r>
          </a:p>
          <a:p>
            <a:endParaRPr lang="en-US" dirty="0" smtClean="0"/>
          </a:p>
          <a:p>
            <a:pPr>
              <a:buFont typeface="Wingdings" charset="2"/>
              <a:buNone/>
            </a:pPr>
            <a:r>
              <a:rPr lang="en-US" i="1" dirty="0" smtClean="0"/>
              <a:t>s</a:t>
            </a:r>
            <a:r>
              <a:rPr lang="en-US" dirty="0" smtClean="0"/>
              <a:t>: </a:t>
            </a:r>
            <a:r>
              <a:rPr lang="en-US" i="1" dirty="0"/>
              <a:t>STRING</a:t>
            </a:r>
          </a:p>
          <a:p>
            <a:endParaRPr lang="en-US" dirty="0" smtClean="0"/>
          </a:p>
          <a:p>
            <a:endParaRPr lang="en-US" dirty="0" smtClean="0"/>
          </a:p>
          <a:p>
            <a:endParaRPr lang="en-US" dirty="0" smtClean="0"/>
          </a:p>
          <a:p>
            <a:endParaRPr lang="en-US" dirty="0" smtClean="0"/>
          </a:p>
          <a:p>
            <a:r>
              <a:rPr lang="en-US" dirty="0" smtClean="0">
                <a:solidFill>
                  <a:schemeClr val="tx1"/>
                </a:solidFill>
              </a:rPr>
              <a:t>… and </a:t>
            </a:r>
            <a:r>
              <a:rPr lang="en-US" dirty="0" smtClean="0">
                <a:solidFill>
                  <a:srgbClr val="990000"/>
                </a:solidFill>
              </a:rPr>
              <a:t>not</a:t>
            </a:r>
            <a:r>
              <a:rPr lang="en-US" dirty="0" smtClean="0">
                <a:solidFill>
                  <a:schemeClr val="tx1"/>
                </a:solidFill>
              </a:rPr>
              <a:t> immutable</a:t>
            </a:r>
          </a:p>
          <a:p>
            <a:pPr>
              <a:buFont typeface="Wingdings" charset="2"/>
              <a:buNone/>
            </a:pPr>
            <a:endParaRPr lang="en-US" dirty="0" smtClean="0"/>
          </a:p>
          <a:p>
            <a:pPr>
              <a:buFont typeface="Wingdings" charset="2"/>
              <a:buNone/>
            </a:pPr>
            <a:r>
              <a:rPr lang="en-US" i="1" dirty="0" smtClean="0"/>
              <a:t>s</a:t>
            </a:r>
            <a:r>
              <a:rPr lang="en-US" dirty="0" smtClean="0"/>
              <a:t> := “I love Eiffel”</a:t>
            </a:r>
          </a:p>
          <a:p>
            <a:pPr>
              <a:buFont typeface="Wingdings" charset="2"/>
              <a:buNone/>
            </a:pPr>
            <a:r>
              <a:rPr lang="en-US" i="1" dirty="0" err="1" smtClean="0"/>
              <a:t>s</a:t>
            </a:r>
            <a:r>
              <a:rPr lang="en-US" dirty="0" err="1" smtClean="0"/>
              <a:t>.</a:t>
            </a:r>
            <a:r>
              <a:rPr lang="en-US" i="1" dirty="0" err="1" smtClean="0"/>
              <a:t>append</a:t>
            </a:r>
            <a:r>
              <a:rPr lang="en-US" dirty="0" smtClean="0"/>
              <a:t> (“ very much!”)</a:t>
            </a:r>
            <a:endParaRPr lang="ru-RU" dirty="0" smtClean="0"/>
          </a:p>
        </p:txBody>
      </p:sp>
      <p:sp>
        <p:nvSpPr>
          <p:cNvPr id="20484" name="Rectangle 3"/>
          <p:cNvSpPr>
            <a:spLocks noChangeArrowheads="1"/>
          </p:cNvSpPr>
          <p:nvPr/>
        </p:nvSpPr>
        <p:spPr bwMode="auto">
          <a:xfrm>
            <a:off x="1787525" y="2795970"/>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20485" name="Line 7"/>
          <p:cNvSpPr>
            <a:spLocks noChangeShapeType="1"/>
          </p:cNvSpPr>
          <p:nvPr/>
        </p:nvSpPr>
        <p:spPr bwMode="auto">
          <a:xfrm>
            <a:off x="2778125" y="2962658"/>
            <a:ext cx="1052513" cy="1587"/>
          </a:xfrm>
          <a:prstGeom prst="line">
            <a:avLst/>
          </a:prstGeom>
          <a:noFill/>
          <a:ln w="19080">
            <a:solidFill>
              <a:srgbClr val="A50021"/>
            </a:solidFill>
            <a:miter lim="800000"/>
            <a:headEnd/>
            <a:tailEnd type="triangle" w="lg" len="lg"/>
          </a:ln>
        </p:spPr>
        <p:txBody>
          <a:bodyPr/>
          <a:lstStyle/>
          <a:p>
            <a:endParaRPr lang="de-CH"/>
          </a:p>
        </p:txBody>
      </p:sp>
      <p:sp>
        <p:nvSpPr>
          <p:cNvPr id="20486" name="Rectangle 3"/>
          <p:cNvSpPr>
            <a:spLocks noChangeArrowheads="1"/>
          </p:cNvSpPr>
          <p:nvPr/>
        </p:nvSpPr>
        <p:spPr bwMode="auto">
          <a:xfrm>
            <a:off x="3857625" y="2818195"/>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20487" name="Line 7"/>
          <p:cNvSpPr>
            <a:spLocks noChangeShapeType="1"/>
          </p:cNvSpPr>
          <p:nvPr/>
        </p:nvSpPr>
        <p:spPr bwMode="auto">
          <a:xfrm>
            <a:off x="4848225" y="2984883"/>
            <a:ext cx="1004888" cy="1587"/>
          </a:xfrm>
          <a:prstGeom prst="line">
            <a:avLst/>
          </a:prstGeom>
          <a:noFill/>
          <a:ln w="19080">
            <a:solidFill>
              <a:srgbClr val="A50021"/>
            </a:solidFill>
            <a:miter lim="800000"/>
            <a:headEnd/>
            <a:tailEnd type="triangle" w="lg" len="lg"/>
          </a:ln>
        </p:spPr>
        <p:txBody>
          <a:bodyPr/>
          <a:lstStyle/>
          <a:p>
            <a:endParaRPr lang="de-CH"/>
          </a:p>
        </p:txBody>
      </p:sp>
      <p:sp>
        <p:nvSpPr>
          <p:cNvPr id="20488" name="Rectangle 3"/>
          <p:cNvSpPr>
            <a:spLocks noChangeArrowheads="1"/>
          </p:cNvSpPr>
          <p:nvPr/>
        </p:nvSpPr>
        <p:spPr bwMode="auto">
          <a:xfrm>
            <a:off x="5857875" y="2827720"/>
            <a:ext cx="347663" cy="304800"/>
          </a:xfrm>
          <a:prstGeom prst="rect">
            <a:avLst/>
          </a:prstGeom>
          <a:solidFill>
            <a:schemeClr val="bg1"/>
          </a:solidFill>
          <a:ln w="9398">
            <a:solidFill>
              <a:srgbClr val="000000"/>
            </a:solidFill>
            <a:miter lim="800000"/>
            <a:headEnd/>
            <a:tailEnd/>
          </a:ln>
        </p:spPr>
        <p:txBody>
          <a:bodyPr wrap="none" anchor="ctr" anchorCtr="1"/>
          <a:lstStyle/>
          <a:p>
            <a:r>
              <a:rPr lang="de-CH"/>
              <a:t>I</a:t>
            </a:r>
          </a:p>
        </p:txBody>
      </p:sp>
      <p:sp>
        <p:nvSpPr>
          <p:cNvPr id="20489" name="Rectangle 3"/>
          <p:cNvSpPr>
            <a:spLocks noChangeArrowheads="1"/>
          </p:cNvSpPr>
          <p:nvPr/>
        </p:nvSpPr>
        <p:spPr bwMode="auto">
          <a:xfrm>
            <a:off x="6200775" y="2827720"/>
            <a:ext cx="347663"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20490" name="Rectangle 3"/>
          <p:cNvSpPr>
            <a:spLocks noChangeArrowheads="1"/>
          </p:cNvSpPr>
          <p:nvPr/>
        </p:nvSpPr>
        <p:spPr bwMode="auto">
          <a:xfrm>
            <a:off x="6543675" y="2827720"/>
            <a:ext cx="347663" cy="304800"/>
          </a:xfrm>
          <a:prstGeom prst="rect">
            <a:avLst/>
          </a:prstGeom>
          <a:solidFill>
            <a:schemeClr val="bg1"/>
          </a:solidFill>
          <a:ln w="9398">
            <a:solidFill>
              <a:srgbClr val="000000"/>
            </a:solidFill>
            <a:miter lim="800000"/>
            <a:headEnd/>
            <a:tailEnd/>
          </a:ln>
        </p:spPr>
        <p:txBody>
          <a:bodyPr wrap="none" anchor="ctr" anchorCtr="1"/>
          <a:lstStyle/>
          <a:p>
            <a:r>
              <a:rPr lang="de-CH"/>
              <a:t>l</a:t>
            </a:r>
          </a:p>
        </p:txBody>
      </p:sp>
      <p:sp>
        <p:nvSpPr>
          <p:cNvPr id="20491" name="Rectangle 3"/>
          <p:cNvSpPr>
            <a:spLocks noChangeArrowheads="1"/>
          </p:cNvSpPr>
          <p:nvPr/>
        </p:nvSpPr>
        <p:spPr bwMode="auto">
          <a:xfrm>
            <a:off x="6886575" y="2827720"/>
            <a:ext cx="347663" cy="304800"/>
          </a:xfrm>
          <a:prstGeom prst="rect">
            <a:avLst/>
          </a:prstGeom>
          <a:solidFill>
            <a:schemeClr val="bg1"/>
          </a:solidFill>
          <a:ln w="9398">
            <a:solidFill>
              <a:srgbClr val="000000"/>
            </a:solidFill>
            <a:miter lim="800000"/>
            <a:headEnd/>
            <a:tailEnd/>
          </a:ln>
        </p:spPr>
        <p:txBody>
          <a:bodyPr wrap="none" anchor="ctr" anchorCtr="1"/>
          <a:lstStyle/>
          <a:p>
            <a:r>
              <a:rPr lang="de-CH"/>
              <a:t>o</a:t>
            </a:r>
          </a:p>
        </p:txBody>
      </p:sp>
      <p:sp>
        <p:nvSpPr>
          <p:cNvPr id="20492" name="Rectangle 3"/>
          <p:cNvSpPr>
            <a:spLocks noChangeArrowheads="1"/>
          </p:cNvSpPr>
          <p:nvPr/>
        </p:nvSpPr>
        <p:spPr bwMode="auto">
          <a:xfrm>
            <a:off x="7229475" y="2827720"/>
            <a:ext cx="347663" cy="304800"/>
          </a:xfrm>
          <a:prstGeom prst="rect">
            <a:avLst/>
          </a:prstGeom>
          <a:solidFill>
            <a:schemeClr val="bg1"/>
          </a:solidFill>
          <a:ln w="9398">
            <a:solidFill>
              <a:srgbClr val="000000"/>
            </a:solidFill>
            <a:miter lim="800000"/>
            <a:headEnd/>
            <a:tailEnd/>
          </a:ln>
        </p:spPr>
        <p:txBody>
          <a:bodyPr wrap="none" anchor="ctr" anchorCtr="1"/>
          <a:lstStyle/>
          <a:p>
            <a:r>
              <a:rPr lang="de-CH"/>
              <a:t>v</a:t>
            </a:r>
          </a:p>
        </p:txBody>
      </p:sp>
      <p:sp>
        <p:nvSpPr>
          <p:cNvPr id="20493" name="Rectangle 3"/>
          <p:cNvSpPr>
            <a:spLocks noChangeArrowheads="1"/>
          </p:cNvSpPr>
          <p:nvPr/>
        </p:nvSpPr>
        <p:spPr bwMode="auto">
          <a:xfrm>
            <a:off x="7954963" y="2827720"/>
            <a:ext cx="347662" cy="304800"/>
          </a:xfrm>
          <a:prstGeom prst="rect">
            <a:avLst/>
          </a:prstGeom>
          <a:solidFill>
            <a:schemeClr val="bg1"/>
          </a:solidFill>
          <a:ln w="9398">
            <a:noFill/>
            <a:miter lim="800000"/>
            <a:headEnd/>
            <a:tailEnd/>
          </a:ln>
        </p:spPr>
        <p:txBody>
          <a:bodyPr wrap="none" anchor="ctr" anchorCtr="1"/>
          <a:lstStyle/>
          <a:p>
            <a:r>
              <a:rPr lang="de-CH"/>
              <a:t>...</a:t>
            </a:r>
          </a:p>
        </p:txBody>
      </p:sp>
      <p:sp>
        <p:nvSpPr>
          <p:cNvPr id="20494" name="Rectangle 3"/>
          <p:cNvSpPr>
            <a:spLocks noChangeArrowheads="1"/>
          </p:cNvSpPr>
          <p:nvPr/>
        </p:nvSpPr>
        <p:spPr bwMode="auto">
          <a:xfrm>
            <a:off x="3851275" y="3415095"/>
            <a:ext cx="1281113" cy="304800"/>
          </a:xfrm>
          <a:prstGeom prst="rect">
            <a:avLst/>
          </a:prstGeom>
          <a:solidFill>
            <a:schemeClr val="bg1"/>
          </a:solidFill>
          <a:ln w="9398">
            <a:noFill/>
            <a:miter lim="800000"/>
            <a:headEnd/>
            <a:tailEnd/>
          </a:ln>
        </p:spPr>
        <p:txBody>
          <a:bodyPr wrap="none" anchor="ctr" anchorCtr="1"/>
          <a:lstStyle/>
          <a:p>
            <a:r>
              <a:rPr lang="de-CH"/>
              <a:t>...</a:t>
            </a:r>
          </a:p>
        </p:txBody>
      </p:sp>
      <p:sp>
        <p:nvSpPr>
          <p:cNvPr id="20495" name="Rectangle 3"/>
          <p:cNvSpPr>
            <a:spLocks noChangeArrowheads="1"/>
          </p:cNvSpPr>
          <p:nvPr/>
        </p:nvSpPr>
        <p:spPr bwMode="auto">
          <a:xfrm>
            <a:off x="3851275" y="3119820"/>
            <a:ext cx="1281113" cy="304800"/>
          </a:xfrm>
          <a:prstGeom prst="rect">
            <a:avLst/>
          </a:prstGeom>
          <a:solidFill>
            <a:srgbClr val="008080"/>
          </a:solidFill>
          <a:ln w="9398">
            <a:solidFill>
              <a:srgbClr val="000000"/>
            </a:solidFill>
            <a:miter lim="800000"/>
            <a:headEnd/>
            <a:tailEnd/>
          </a:ln>
        </p:spPr>
        <p:txBody>
          <a:bodyPr wrap="none" anchor="ctr" anchorCtr="1"/>
          <a:lstStyle/>
          <a:p>
            <a:r>
              <a:rPr lang="de-CH"/>
              <a:t>13</a:t>
            </a:r>
          </a:p>
        </p:txBody>
      </p:sp>
      <p:sp>
        <p:nvSpPr>
          <p:cNvPr id="20496" name="Text Box 8"/>
          <p:cNvSpPr txBox="1">
            <a:spLocks noChangeArrowheads="1"/>
          </p:cNvSpPr>
          <p:nvPr/>
        </p:nvSpPr>
        <p:spPr bwMode="auto">
          <a:xfrm>
            <a:off x="1428750" y="245148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s</a:t>
            </a:r>
          </a:p>
        </p:txBody>
      </p:sp>
      <p:sp>
        <p:nvSpPr>
          <p:cNvPr id="20497" name="Text Box 8"/>
          <p:cNvSpPr txBox="1">
            <a:spLocks noChangeArrowheads="1"/>
          </p:cNvSpPr>
          <p:nvPr/>
        </p:nvSpPr>
        <p:spPr bwMode="auto">
          <a:xfrm>
            <a:off x="2990850" y="2451483"/>
            <a:ext cx="919163"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area</a:t>
            </a:r>
          </a:p>
        </p:txBody>
      </p:sp>
      <p:sp>
        <p:nvSpPr>
          <p:cNvPr id="20498" name="Text Box 8"/>
          <p:cNvSpPr txBox="1">
            <a:spLocks noChangeArrowheads="1"/>
          </p:cNvSpPr>
          <p:nvPr/>
        </p:nvSpPr>
        <p:spPr bwMode="auto">
          <a:xfrm>
            <a:off x="2924175" y="3254758"/>
            <a:ext cx="919163"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count</a:t>
            </a:r>
          </a:p>
        </p:txBody>
      </p:sp>
      <p:sp>
        <p:nvSpPr>
          <p:cNvPr id="20499" name="Rectangle 3"/>
          <p:cNvSpPr>
            <a:spLocks noChangeArrowheads="1"/>
          </p:cNvSpPr>
          <p:nvPr/>
        </p:nvSpPr>
        <p:spPr bwMode="auto">
          <a:xfrm>
            <a:off x="7572375" y="2827720"/>
            <a:ext cx="347663" cy="304800"/>
          </a:xfrm>
          <a:prstGeom prst="rect">
            <a:avLst/>
          </a:prstGeom>
          <a:solidFill>
            <a:schemeClr val="bg1"/>
          </a:solidFill>
          <a:ln w="9398">
            <a:solidFill>
              <a:srgbClr val="000000"/>
            </a:solidFill>
            <a:miter lim="800000"/>
            <a:headEnd/>
            <a:tailEnd/>
          </a:ln>
        </p:spPr>
        <p:txBody>
          <a:bodyPr wrap="none" anchor="ctr" anchorCtr="1"/>
          <a:lstStyle/>
          <a:p>
            <a:r>
              <a:rPr lang="de-CH"/>
              <a:t>e</a:t>
            </a:r>
          </a:p>
        </p:txBody>
      </p:sp>
    </p:spTree>
    <p:extLst>
      <p:ext uri="{BB962C8B-B14F-4D97-AF65-F5344CB8AC3E}">
        <p14:creationId xmlns:p14="http://schemas.microsoft.com/office/powerpoint/2010/main" val="40707770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String comparison: </a:t>
            </a:r>
            <a:r>
              <a:rPr lang="en-US" i="1" dirty="0" smtClean="0"/>
              <a:t>=</a:t>
            </a:r>
            <a:r>
              <a:rPr lang="en-US" dirty="0" smtClean="0"/>
              <a:t> versus </a:t>
            </a:r>
            <a:r>
              <a:rPr lang="en-US" i="1" dirty="0" err="1" smtClean="0"/>
              <a:t>is_equal</a:t>
            </a:r>
            <a:endParaRPr lang="ru-RU" i="1" dirty="0" smtClean="0"/>
          </a:p>
        </p:txBody>
      </p:sp>
      <p:sp>
        <p:nvSpPr>
          <p:cNvPr id="20483" name="Rectangle 3"/>
          <p:cNvSpPr>
            <a:spLocks noGrp="1" noChangeArrowheads="1"/>
          </p:cNvSpPr>
          <p:nvPr>
            <p:ph type="body" idx="1"/>
          </p:nvPr>
        </p:nvSpPr>
        <p:spPr>
          <a:xfrm>
            <a:off x="249238" y="878114"/>
            <a:ext cx="8716962" cy="5644924"/>
          </a:xfrm>
        </p:spPr>
        <p:txBody>
          <a:bodyPr/>
          <a:lstStyle/>
          <a:p>
            <a:r>
              <a:rPr lang="en-US" dirty="0" smtClean="0"/>
              <a:t>s1: STRING = “Teddy”</a:t>
            </a:r>
          </a:p>
          <a:p>
            <a:pPr>
              <a:buFont typeface="Wingdings" charset="2"/>
              <a:buNone/>
            </a:pPr>
            <a:r>
              <a:rPr lang="en-US" dirty="0" smtClean="0"/>
              <a:t>s2: STRING = “Teddy”</a:t>
            </a:r>
            <a:endParaRPr lang="en-US" dirty="0"/>
          </a:p>
          <a:p>
            <a:r>
              <a:rPr lang="en-US" dirty="0" smtClean="0"/>
              <a:t>…</a:t>
            </a:r>
          </a:p>
          <a:p>
            <a:r>
              <a:rPr lang="en-US" dirty="0" smtClean="0"/>
              <a:t>s1 = s2 </a:t>
            </a:r>
            <a:r>
              <a:rPr lang="en-US" dirty="0" smtClean="0">
                <a:solidFill>
                  <a:srgbClr val="800000"/>
                </a:solidFill>
              </a:rPr>
              <a:t>-- False: reference comparison on different objects</a:t>
            </a:r>
            <a:endParaRPr lang="en-US" dirty="0">
              <a:solidFill>
                <a:srgbClr val="800000"/>
              </a:solidFill>
            </a:endParaRPr>
          </a:p>
          <a:p>
            <a:endParaRPr lang="en-US" dirty="0">
              <a:solidFill>
                <a:srgbClr val="FF0000"/>
              </a:solidFill>
            </a:endParaRPr>
          </a:p>
          <a:p>
            <a:r>
              <a:rPr lang="en-US" dirty="0"/>
              <a:t>s1.is_equal (s2</a:t>
            </a:r>
            <a:r>
              <a:rPr lang="en-US" dirty="0" smtClean="0"/>
              <a:t>) </a:t>
            </a:r>
            <a:r>
              <a:rPr lang="en-US" dirty="0" smtClean="0">
                <a:solidFill>
                  <a:srgbClr val="800000"/>
                </a:solidFill>
              </a:rPr>
              <a:t>–True</a:t>
            </a:r>
            <a:endParaRPr lang="en-US" dirty="0">
              <a:solidFill>
                <a:srgbClr val="800000"/>
              </a:solidFill>
            </a:endParaRPr>
          </a:p>
          <a:p>
            <a:r>
              <a:rPr lang="en-US" dirty="0" smtClean="0"/>
              <a:t>…</a:t>
            </a:r>
          </a:p>
          <a:p>
            <a:endParaRPr lang="en-US" dirty="0" smtClean="0">
              <a:solidFill>
                <a:schemeClr val="tx1"/>
              </a:solidFill>
            </a:endParaRPr>
          </a:p>
          <a:p>
            <a:r>
              <a:rPr lang="en-US" dirty="0" smtClean="0">
                <a:solidFill>
                  <a:schemeClr val="tx1"/>
                </a:solidFill>
              </a:rPr>
              <a:t>Now you know what to do if interested in comparing the content of two strings</a:t>
            </a:r>
            <a:endParaRPr lang="ru-RU" dirty="0" smtClean="0"/>
          </a:p>
        </p:txBody>
      </p:sp>
    </p:spTree>
    <p:extLst>
      <p:ext uri="{BB962C8B-B14F-4D97-AF65-F5344CB8AC3E}">
        <p14:creationId xmlns:p14="http://schemas.microsoft.com/office/powerpoint/2010/main" val="2335506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Initialization</a:t>
            </a:r>
            <a:endParaRPr lang="ru-RU" smtClean="0"/>
          </a:p>
        </p:txBody>
      </p:sp>
      <p:sp>
        <p:nvSpPr>
          <p:cNvPr id="21507" name="Rectangle 3"/>
          <p:cNvSpPr>
            <a:spLocks noGrp="1" noChangeArrowheads="1"/>
          </p:cNvSpPr>
          <p:nvPr>
            <p:ph type="body" idx="1"/>
          </p:nvPr>
        </p:nvSpPr>
        <p:spPr/>
        <p:txBody>
          <a:bodyPr/>
          <a:lstStyle/>
          <a:p>
            <a:r>
              <a:rPr lang="en-US" dirty="0" smtClean="0">
                <a:solidFill>
                  <a:schemeClr val="tx1"/>
                </a:solidFill>
              </a:rPr>
              <a:t>Default value of any </a:t>
            </a:r>
            <a:r>
              <a:rPr lang="en-US" dirty="0" smtClean="0">
                <a:solidFill>
                  <a:srgbClr val="990000"/>
                </a:solidFill>
              </a:rPr>
              <a:t>reference</a:t>
            </a:r>
            <a:r>
              <a:rPr lang="en-US" dirty="0" smtClean="0"/>
              <a:t> </a:t>
            </a:r>
            <a:r>
              <a:rPr lang="en-US" dirty="0" smtClean="0">
                <a:solidFill>
                  <a:schemeClr val="tx1"/>
                </a:solidFill>
              </a:rPr>
              <a:t>type is </a:t>
            </a:r>
            <a:r>
              <a:rPr lang="en-US" b="1" dirty="0" smtClean="0">
                <a:solidFill>
                  <a:srgbClr val="333399"/>
                </a:solidFill>
              </a:rPr>
              <a:t>Void</a:t>
            </a:r>
          </a:p>
          <a:p>
            <a:r>
              <a:rPr lang="en-US" dirty="0" smtClean="0">
                <a:solidFill>
                  <a:schemeClr val="tx1"/>
                </a:solidFill>
              </a:rPr>
              <a:t>Default values of </a:t>
            </a:r>
            <a:r>
              <a:rPr lang="en-US" dirty="0" smtClean="0">
                <a:solidFill>
                  <a:srgbClr val="990000"/>
                </a:solidFill>
              </a:rPr>
              <a:t>basic expanded</a:t>
            </a:r>
            <a:r>
              <a:rPr lang="en-US" dirty="0" smtClean="0"/>
              <a:t> </a:t>
            </a:r>
            <a:r>
              <a:rPr lang="en-US" dirty="0" smtClean="0">
                <a:solidFill>
                  <a:schemeClr val="tx1"/>
                </a:solidFill>
              </a:rPr>
              <a:t>types are:</a:t>
            </a:r>
          </a:p>
          <a:p>
            <a:pPr lvl="1"/>
            <a:r>
              <a:rPr lang="en-US" b="1" dirty="0" smtClean="0">
                <a:solidFill>
                  <a:srgbClr val="333399"/>
                </a:solidFill>
              </a:rPr>
              <a:t>False</a:t>
            </a:r>
            <a:r>
              <a:rPr lang="en-US" dirty="0" smtClean="0"/>
              <a:t> </a:t>
            </a:r>
            <a:r>
              <a:rPr lang="en-US" dirty="0" smtClean="0">
                <a:solidFill>
                  <a:schemeClr val="tx1"/>
                </a:solidFill>
              </a:rPr>
              <a:t>for </a:t>
            </a:r>
            <a:r>
              <a:rPr lang="en-US" i="1" dirty="0" smtClean="0"/>
              <a:t>BOOLEAN</a:t>
            </a:r>
          </a:p>
          <a:p>
            <a:pPr lvl="1"/>
            <a:r>
              <a:rPr lang="en-US" dirty="0" smtClean="0">
                <a:solidFill>
                  <a:schemeClr val="tx1"/>
                </a:solidFill>
              </a:rPr>
              <a:t>0 for numeric types (</a:t>
            </a:r>
            <a:r>
              <a:rPr lang="en-US" i="1" dirty="0" smtClean="0"/>
              <a:t>INTEGER</a:t>
            </a:r>
            <a:r>
              <a:rPr lang="en-US" dirty="0" smtClean="0">
                <a:solidFill>
                  <a:schemeClr val="tx1"/>
                </a:solidFill>
              </a:rPr>
              <a:t>, </a:t>
            </a:r>
            <a:r>
              <a:rPr lang="en-US" i="1" dirty="0" smtClean="0"/>
              <a:t>NATURAL</a:t>
            </a:r>
            <a:r>
              <a:rPr lang="en-US" dirty="0" smtClean="0">
                <a:solidFill>
                  <a:schemeClr val="tx1"/>
                </a:solidFill>
              </a:rPr>
              <a:t>, </a:t>
            </a:r>
            <a:r>
              <a:rPr lang="en-US" dirty="0" smtClean="0"/>
              <a:t>REAL</a:t>
            </a:r>
            <a:r>
              <a:rPr lang="en-US" dirty="0" smtClean="0">
                <a:solidFill>
                  <a:schemeClr val="tx1"/>
                </a:solidFill>
              </a:rPr>
              <a:t>)</a:t>
            </a:r>
          </a:p>
          <a:p>
            <a:pPr lvl="1"/>
            <a:r>
              <a:rPr lang="en-US" dirty="0" smtClean="0">
                <a:solidFill>
                  <a:schemeClr val="tx1"/>
                </a:solidFill>
              </a:rPr>
              <a:t>“null” character (its </a:t>
            </a:r>
            <a:r>
              <a:rPr lang="en-US" i="1" dirty="0" smtClean="0"/>
              <a:t>code</a:t>
            </a:r>
            <a:r>
              <a:rPr lang="en-US" dirty="0" smtClean="0"/>
              <a:t> </a:t>
            </a:r>
            <a:r>
              <a:rPr lang="en-US" dirty="0" smtClean="0">
                <a:solidFill>
                  <a:schemeClr val="tx1"/>
                </a:solidFill>
              </a:rPr>
              <a:t>is 0) for</a:t>
            </a:r>
            <a:r>
              <a:rPr lang="en-US" dirty="0" smtClean="0"/>
              <a:t> </a:t>
            </a:r>
            <a:r>
              <a:rPr lang="en-US" i="1" dirty="0" smtClean="0"/>
              <a:t>CHARACTER</a:t>
            </a:r>
          </a:p>
          <a:p>
            <a:r>
              <a:rPr lang="en-US" dirty="0" smtClean="0">
                <a:solidFill>
                  <a:schemeClr val="tx1"/>
                </a:solidFill>
              </a:rPr>
              <a:t>Default value of a </a:t>
            </a:r>
            <a:r>
              <a:rPr lang="en-US" dirty="0" smtClean="0">
                <a:solidFill>
                  <a:srgbClr val="990000"/>
                </a:solidFill>
              </a:rPr>
              <a:t>non-basic expanded</a:t>
            </a:r>
            <a:r>
              <a:rPr lang="en-US" dirty="0" smtClean="0"/>
              <a:t> </a:t>
            </a:r>
            <a:r>
              <a:rPr lang="en-US" dirty="0" smtClean="0">
                <a:solidFill>
                  <a:schemeClr val="tx1"/>
                </a:solidFill>
              </a:rPr>
              <a:t>type is an object, whose fields have default values of their types </a:t>
            </a:r>
            <a:endParaRPr lang="ru-RU" dirty="0" smtClean="0">
              <a:solidFill>
                <a:schemeClr val="tx1"/>
              </a:solidFill>
            </a:endParaRPr>
          </a:p>
        </p:txBody>
      </p:sp>
      <p:sp>
        <p:nvSpPr>
          <p:cNvPr id="21508" name="Rectangle 3"/>
          <p:cNvSpPr>
            <a:spLocks noChangeArrowheads="1"/>
          </p:cNvSpPr>
          <p:nvPr/>
        </p:nvSpPr>
        <p:spPr bwMode="auto">
          <a:xfrm>
            <a:off x="4098925" y="4768850"/>
            <a:ext cx="1285875" cy="314325"/>
          </a:xfrm>
          <a:prstGeom prst="rect">
            <a:avLst/>
          </a:prstGeom>
          <a:solidFill>
            <a:srgbClr val="008080"/>
          </a:solidFill>
          <a:ln w="9398">
            <a:solidFill>
              <a:srgbClr val="000000"/>
            </a:solidFill>
            <a:miter lim="800000"/>
            <a:headEnd/>
            <a:tailEnd/>
          </a:ln>
        </p:spPr>
        <p:txBody>
          <a:bodyPr wrap="none" anchor="ctr" anchorCtr="1"/>
          <a:lstStyle/>
          <a:p>
            <a:endParaRPr lang="de-CH"/>
          </a:p>
        </p:txBody>
      </p:sp>
      <p:sp>
        <p:nvSpPr>
          <p:cNvPr id="21509" name="Rectangle 3"/>
          <p:cNvSpPr>
            <a:spLocks noChangeArrowheads="1"/>
          </p:cNvSpPr>
          <p:nvPr/>
        </p:nvSpPr>
        <p:spPr bwMode="auto">
          <a:xfrm>
            <a:off x="4102100" y="5083175"/>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21510" name="Text Box 9"/>
          <p:cNvSpPr txBox="1">
            <a:spLocks noChangeArrowheads="1"/>
          </p:cNvSpPr>
          <p:nvPr/>
        </p:nvSpPr>
        <p:spPr bwMode="auto">
          <a:xfrm>
            <a:off x="3979863" y="5716588"/>
            <a:ext cx="1565275"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rPr>
              <a:t>(</a:t>
            </a:r>
            <a:r>
              <a:rPr lang="en-GB" sz="2000" i="1" dirty="0" smtClean="0">
                <a:solidFill>
                  <a:srgbClr val="008000"/>
                </a:solidFill>
              </a:rPr>
              <a:t>COUPLE </a:t>
            </a:r>
            <a:r>
              <a:rPr lang="en-GB" sz="2000" dirty="0">
                <a:solidFill>
                  <a:srgbClr val="008000"/>
                </a:solidFill>
              </a:rPr>
              <a:t>)</a:t>
            </a:r>
          </a:p>
        </p:txBody>
      </p:sp>
      <p:sp>
        <p:nvSpPr>
          <p:cNvPr id="21511" name="Rectangle 3"/>
          <p:cNvSpPr>
            <a:spLocks noChangeArrowheads="1"/>
          </p:cNvSpPr>
          <p:nvPr/>
        </p:nvSpPr>
        <p:spPr bwMode="auto">
          <a:xfrm>
            <a:off x="4098925" y="5387975"/>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0</a:t>
            </a:r>
          </a:p>
        </p:txBody>
      </p:sp>
      <p:cxnSp>
        <p:nvCxnSpPr>
          <p:cNvPr id="10" name="Straight Connector 9"/>
          <p:cNvCxnSpPr/>
          <p:nvPr/>
        </p:nvCxnSpPr>
        <p:spPr>
          <a:xfrm>
            <a:off x="4927600" y="4895850"/>
            <a:ext cx="1143000" cy="1588"/>
          </a:xfrm>
          <a:prstGeom prst="line">
            <a:avLst/>
          </a:prstGeom>
          <a:ln w="25400">
            <a:solidFill>
              <a:srgbClr val="990000"/>
            </a:solidFill>
          </a:ln>
        </p:spPr>
        <p:style>
          <a:lnRef idx="1">
            <a:schemeClr val="accent1"/>
          </a:lnRef>
          <a:fillRef idx="0">
            <a:schemeClr val="accent1"/>
          </a:fillRef>
          <a:effectRef idx="0">
            <a:schemeClr val="accent1"/>
          </a:effectRef>
          <a:fontRef idx="minor">
            <a:schemeClr val="tx1"/>
          </a:fontRef>
        </p:style>
      </p:cxnSp>
      <p:sp>
        <p:nvSpPr>
          <p:cNvPr id="21513" name="Line 9"/>
          <p:cNvSpPr>
            <a:spLocks noChangeShapeType="1"/>
          </p:cNvSpPr>
          <p:nvPr/>
        </p:nvSpPr>
        <p:spPr bwMode="auto">
          <a:xfrm flipV="1">
            <a:off x="5930900" y="4741863"/>
            <a:ext cx="330200" cy="331787"/>
          </a:xfrm>
          <a:prstGeom prst="line">
            <a:avLst/>
          </a:prstGeom>
          <a:noFill/>
          <a:ln w="92160">
            <a:solidFill>
              <a:srgbClr val="A50021"/>
            </a:solidFill>
            <a:prstDash val="sysDot"/>
            <a:miter lim="800000"/>
            <a:headEnd/>
            <a:tailEnd/>
          </a:ln>
        </p:spPr>
        <p:txBody>
          <a:bodyPr/>
          <a:lstStyle/>
          <a:p>
            <a:endParaRPr lang="de-CH"/>
          </a:p>
        </p:txBody>
      </p:sp>
      <p:cxnSp>
        <p:nvCxnSpPr>
          <p:cNvPr id="2" name="Straight Connector 9"/>
          <p:cNvCxnSpPr/>
          <p:nvPr/>
        </p:nvCxnSpPr>
        <p:spPr>
          <a:xfrm>
            <a:off x="4927600" y="5229225"/>
            <a:ext cx="1143000" cy="1588"/>
          </a:xfrm>
          <a:prstGeom prst="line">
            <a:avLst/>
          </a:prstGeom>
          <a:ln w="25400">
            <a:solidFill>
              <a:srgbClr val="990000"/>
            </a:solidFill>
          </a:ln>
        </p:spPr>
        <p:style>
          <a:lnRef idx="1">
            <a:schemeClr val="accent1"/>
          </a:lnRef>
          <a:fillRef idx="0">
            <a:schemeClr val="accent1"/>
          </a:fillRef>
          <a:effectRef idx="0">
            <a:schemeClr val="accent1"/>
          </a:effectRef>
          <a:fontRef idx="minor">
            <a:schemeClr val="tx1"/>
          </a:fontRef>
        </p:style>
      </p:cxnSp>
      <p:sp>
        <p:nvSpPr>
          <p:cNvPr id="21515" name="Line 9"/>
          <p:cNvSpPr>
            <a:spLocks noChangeShapeType="1"/>
          </p:cNvSpPr>
          <p:nvPr/>
        </p:nvSpPr>
        <p:spPr bwMode="auto">
          <a:xfrm flipV="1">
            <a:off x="5930900" y="5075238"/>
            <a:ext cx="330200" cy="331787"/>
          </a:xfrm>
          <a:prstGeom prst="line">
            <a:avLst/>
          </a:prstGeom>
          <a:noFill/>
          <a:ln w="92160">
            <a:solidFill>
              <a:srgbClr val="A50021"/>
            </a:solidFill>
            <a:prstDash val="sysDot"/>
            <a:miter lim="800000"/>
            <a:headEnd/>
            <a:tailEnd/>
          </a:ln>
        </p:spPr>
        <p:txBody>
          <a:bodyPr/>
          <a:lstStyle/>
          <a:p>
            <a:endParaRPr lang="de-CH"/>
          </a:p>
        </p:txBody>
      </p:sp>
    </p:spTree>
    <p:extLst>
      <p:ext uri="{BB962C8B-B14F-4D97-AF65-F5344CB8AC3E}">
        <p14:creationId xmlns:p14="http://schemas.microsoft.com/office/powerpoint/2010/main" val="4246750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lstStyle/>
          <a:p>
            <a:r>
              <a:rPr lang="en-US" smtClean="0"/>
              <a:t>Initialization</a:t>
            </a:r>
            <a:endParaRPr lang="ru-RU" smtClean="0"/>
          </a:p>
        </p:txBody>
      </p:sp>
      <p:sp>
        <p:nvSpPr>
          <p:cNvPr id="22534" name="Rectangle 3"/>
          <p:cNvSpPr>
            <a:spLocks noGrp="1" noChangeArrowheads="1"/>
          </p:cNvSpPr>
          <p:nvPr>
            <p:ph type="body" idx="1"/>
          </p:nvPr>
        </p:nvSpPr>
        <p:spPr>
          <a:xfrm>
            <a:off x="468313" y="1268413"/>
            <a:ext cx="8424862" cy="2147887"/>
          </a:xfrm>
        </p:spPr>
        <p:txBody>
          <a:bodyPr/>
          <a:lstStyle/>
          <a:p>
            <a:pPr>
              <a:lnSpc>
                <a:spcPct val="90000"/>
              </a:lnSpc>
              <a:buFont typeface="Wingdings" charset="2"/>
              <a:buNone/>
            </a:pPr>
            <a:r>
              <a:rPr lang="en-US" dirty="0" smtClean="0">
                <a:solidFill>
                  <a:schemeClr val="tx1"/>
                </a:solidFill>
              </a:rPr>
              <a:t>What is the default value for the following </a:t>
            </a:r>
          </a:p>
          <a:p>
            <a:pPr>
              <a:lnSpc>
                <a:spcPct val="90000"/>
              </a:lnSpc>
              <a:buFont typeface="Wingdings" charset="2"/>
              <a:buNone/>
            </a:pPr>
            <a:r>
              <a:rPr lang="en-US" dirty="0" smtClean="0">
                <a:solidFill>
                  <a:schemeClr val="tx1"/>
                </a:solidFill>
              </a:rPr>
              <a:t>classes?</a:t>
            </a:r>
          </a:p>
          <a:p>
            <a:pPr>
              <a:lnSpc>
                <a:spcPct val="90000"/>
              </a:lnSpc>
              <a:buFont typeface="Wingdings" charset="2"/>
              <a:buNone/>
            </a:pPr>
            <a:endParaRPr lang="en-US" dirty="0" smtClean="0"/>
          </a:p>
          <a:p>
            <a:pPr>
              <a:lnSpc>
                <a:spcPct val="90000"/>
              </a:lnSpc>
              <a:buFont typeface="Wingdings" charset="2"/>
              <a:buNone/>
            </a:pPr>
            <a:r>
              <a:rPr lang="en-US" b="1" dirty="0" smtClean="0">
                <a:solidFill>
                  <a:srgbClr val="333399"/>
                </a:solidFill>
              </a:rPr>
              <a:t>expanded class</a:t>
            </a:r>
            <a:r>
              <a:rPr lang="en-US" dirty="0" smtClean="0"/>
              <a:t> </a:t>
            </a:r>
            <a:r>
              <a:rPr lang="en-US" i="1" dirty="0" smtClean="0"/>
              <a:t>POINT</a:t>
            </a:r>
          </a:p>
          <a:p>
            <a:pPr>
              <a:lnSpc>
                <a:spcPct val="90000"/>
              </a:lnSpc>
              <a:buFont typeface="Wingdings" charset="2"/>
              <a:buNone/>
            </a:pPr>
            <a:r>
              <a:rPr lang="en-US" b="1" dirty="0" smtClean="0">
                <a:solidFill>
                  <a:srgbClr val="333399"/>
                </a:solidFill>
              </a:rPr>
              <a:t>feature</a:t>
            </a:r>
            <a:r>
              <a:rPr lang="en-US" dirty="0" smtClean="0"/>
              <a:t> </a:t>
            </a:r>
            <a:r>
              <a:rPr lang="en-US" i="1" dirty="0" smtClean="0"/>
              <a:t>x</a:t>
            </a:r>
            <a:r>
              <a:rPr lang="en-US" dirty="0" smtClean="0"/>
              <a:t>, </a:t>
            </a:r>
            <a:r>
              <a:rPr lang="en-US" i="1" dirty="0" smtClean="0"/>
              <a:t>y</a:t>
            </a:r>
            <a:r>
              <a:rPr lang="en-US" dirty="0" smtClean="0"/>
              <a:t>: </a:t>
            </a:r>
            <a:r>
              <a:rPr lang="en-US" i="1" dirty="0" smtClean="0"/>
              <a:t>REAL</a:t>
            </a:r>
            <a:r>
              <a:rPr lang="en-US" dirty="0" smtClean="0"/>
              <a:t> </a:t>
            </a:r>
            <a:r>
              <a:rPr lang="en-US" b="1" dirty="0" smtClean="0">
                <a:solidFill>
                  <a:srgbClr val="333399"/>
                </a:solidFill>
              </a:rPr>
              <a:t>end</a:t>
            </a:r>
          </a:p>
          <a:p>
            <a:pPr>
              <a:lnSpc>
                <a:spcPct val="90000"/>
              </a:lnSpc>
              <a:buFont typeface="Wingdings" charset="2"/>
              <a:buNone/>
            </a:pPr>
            <a:endParaRPr lang="ru-RU" dirty="0" smtClean="0"/>
          </a:p>
        </p:txBody>
      </p:sp>
      <p:sp>
        <p:nvSpPr>
          <p:cNvPr id="67588" name="Rectangle 4"/>
          <p:cNvSpPr>
            <a:spLocks noChangeArrowheads="1"/>
          </p:cNvSpPr>
          <p:nvPr/>
        </p:nvSpPr>
        <p:spPr bwMode="auto">
          <a:xfrm>
            <a:off x="446088" y="3717925"/>
            <a:ext cx="8424862" cy="1076325"/>
          </a:xfrm>
          <a:prstGeom prst="rect">
            <a:avLst/>
          </a:prstGeom>
          <a:noFill/>
          <a:ln w="9525">
            <a:noFill/>
            <a:miter lim="800000"/>
            <a:headEnd/>
            <a:tailEnd/>
          </a:ln>
        </p:spPr>
        <p:txBody>
          <a:bodyPr/>
          <a:lstStyle/>
          <a:p>
            <a:pPr marL="342900" indent="-342900" eaLnBrk="0" hangingPunct="0">
              <a:spcBef>
                <a:spcPct val="20000"/>
              </a:spcBef>
              <a:buFont typeface="Wingdings" charset="2"/>
              <a:buNone/>
            </a:pPr>
            <a:r>
              <a:rPr lang="en-US" b="1" dirty="0">
                <a:solidFill>
                  <a:srgbClr val="333399"/>
                </a:solidFill>
                <a:latin typeface="+mn-lt"/>
              </a:rPr>
              <a:t>class</a:t>
            </a:r>
            <a:r>
              <a:rPr lang="en-US" dirty="0">
                <a:latin typeface="+mn-lt"/>
              </a:rPr>
              <a:t> </a:t>
            </a:r>
            <a:r>
              <a:rPr lang="en-US" i="1" dirty="0">
                <a:solidFill>
                  <a:srgbClr val="3333FF"/>
                </a:solidFill>
                <a:latin typeface="+mn-lt"/>
              </a:rPr>
              <a:t>VECTOR</a:t>
            </a:r>
          </a:p>
          <a:p>
            <a:pPr marL="342900" indent="-342900" eaLnBrk="0" hangingPunct="0">
              <a:spcBef>
                <a:spcPct val="20000"/>
              </a:spcBef>
              <a:buFont typeface="Wingdings" charset="2"/>
              <a:buNone/>
            </a:pPr>
            <a:r>
              <a:rPr lang="en-US" b="1" dirty="0">
                <a:solidFill>
                  <a:srgbClr val="333399"/>
                </a:solidFill>
                <a:latin typeface="+mn-lt"/>
              </a:rPr>
              <a:t>feature</a:t>
            </a:r>
            <a:r>
              <a:rPr lang="en-US" dirty="0">
                <a:latin typeface="+mn-lt"/>
              </a:rPr>
              <a:t> </a:t>
            </a:r>
            <a:r>
              <a:rPr lang="en-US" dirty="0">
                <a:solidFill>
                  <a:srgbClr val="3333FF"/>
                </a:solidFill>
                <a:latin typeface="+mn-lt"/>
              </a:rPr>
              <a:t>x, </a:t>
            </a:r>
            <a:r>
              <a:rPr lang="en-US" i="1" dirty="0">
                <a:solidFill>
                  <a:srgbClr val="3333FF"/>
                </a:solidFill>
                <a:latin typeface="+mn-lt"/>
              </a:rPr>
              <a:t>y</a:t>
            </a:r>
            <a:r>
              <a:rPr lang="en-US" dirty="0">
                <a:solidFill>
                  <a:srgbClr val="3333FF"/>
                </a:solidFill>
                <a:latin typeface="+mn-lt"/>
              </a:rPr>
              <a:t>: </a:t>
            </a:r>
            <a:r>
              <a:rPr lang="en-US" i="1" dirty="0">
                <a:solidFill>
                  <a:srgbClr val="3333FF"/>
                </a:solidFill>
                <a:latin typeface="+mn-lt"/>
              </a:rPr>
              <a:t>REAL</a:t>
            </a:r>
            <a:r>
              <a:rPr lang="en-US" dirty="0">
                <a:solidFill>
                  <a:srgbClr val="3333FF"/>
                </a:solidFill>
                <a:latin typeface="+mn-lt"/>
              </a:rPr>
              <a:t> </a:t>
            </a:r>
            <a:r>
              <a:rPr lang="en-US" b="1" dirty="0">
                <a:solidFill>
                  <a:srgbClr val="333399"/>
                </a:solidFill>
                <a:latin typeface="+mn-lt"/>
              </a:rPr>
              <a:t>end</a:t>
            </a:r>
            <a:endParaRPr lang="ru-RU" b="1" dirty="0">
              <a:solidFill>
                <a:srgbClr val="333399"/>
              </a:solidFill>
              <a:latin typeface="+mn-lt"/>
            </a:endParaRPr>
          </a:p>
        </p:txBody>
      </p:sp>
      <p:sp>
        <p:nvSpPr>
          <p:cNvPr id="67589" name="Rectangle 5"/>
          <p:cNvSpPr>
            <a:spLocks noChangeArrowheads="1"/>
          </p:cNvSpPr>
          <p:nvPr/>
        </p:nvSpPr>
        <p:spPr bwMode="auto">
          <a:xfrm>
            <a:off x="423863" y="5078413"/>
            <a:ext cx="8424862" cy="473075"/>
          </a:xfrm>
          <a:prstGeom prst="rect">
            <a:avLst/>
          </a:prstGeom>
          <a:noFill/>
          <a:ln w="9525">
            <a:noFill/>
            <a:miter lim="800000"/>
            <a:headEnd/>
            <a:tailEnd/>
          </a:ln>
        </p:spPr>
        <p:txBody>
          <a:bodyPr/>
          <a:lstStyle/>
          <a:p>
            <a:pPr marL="342900" indent="-342900" eaLnBrk="0" hangingPunct="0">
              <a:spcBef>
                <a:spcPct val="20000"/>
              </a:spcBef>
              <a:buFont typeface="Wingdings" charset="2"/>
              <a:buNone/>
            </a:pPr>
            <a:r>
              <a:rPr lang="en-US" i="1" dirty="0">
                <a:solidFill>
                  <a:srgbClr val="3333FF"/>
                </a:solidFill>
                <a:latin typeface="+mn-lt"/>
              </a:rPr>
              <a:t>STRING</a:t>
            </a:r>
            <a:endParaRPr lang="ru-RU" i="1" dirty="0">
              <a:solidFill>
                <a:srgbClr val="3333FF"/>
              </a:solidFill>
              <a:latin typeface="+mn-lt"/>
            </a:endParaRPr>
          </a:p>
        </p:txBody>
      </p:sp>
      <p:sp>
        <p:nvSpPr>
          <p:cNvPr id="22537"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7" name="Rectangle 3"/>
          <p:cNvSpPr>
            <a:spLocks noChangeArrowheads="1"/>
          </p:cNvSpPr>
          <p:nvPr/>
        </p:nvSpPr>
        <p:spPr bwMode="auto">
          <a:xfrm>
            <a:off x="6211250" y="2509938"/>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dirty="0"/>
              <a:t>0</a:t>
            </a:r>
            <a:r>
              <a:rPr lang="de-CH" dirty="0" smtClean="0"/>
              <a:t>.0</a:t>
            </a:r>
            <a:endParaRPr lang="de-CH" dirty="0"/>
          </a:p>
        </p:txBody>
      </p:sp>
      <p:sp>
        <p:nvSpPr>
          <p:cNvPr id="8" name="Rectangle 3"/>
          <p:cNvSpPr>
            <a:spLocks noChangeArrowheads="1"/>
          </p:cNvSpPr>
          <p:nvPr/>
        </p:nvSpPr>
        <p:spPr bwMode="auto">
          <a:xfrm>
            <a:off x="6214425" y="2824263"/>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t>0.0</a:t>
            </a:r>
          </a:p>
        </p:txBody>
      </p:sp>
      <p:sp>
        <p:nvSpPr>
          <p:cNvPr id="9" name="Text Box 9"/>
          <p:cNvSpPr txBox="1">
            <a:spLocks noChangeArrowheads="1"/>
          </p:cNvSpPr>
          <p:nvPr/>
        </p:nvSpPr>
        <p:spPr bwMode="auto">
          <a:xfrm>
            <a:off x="6025513" y="3124300"/>
            <a:ext cx="1651000"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POINT</a:t>
            </a:r>
            <a:r>
              <a:rPr lang="en-GB" sz="2000" dirty="0" smtClean="0">
                <a:solidFill>
                  <a:srgbClr val="3333FF"/>
                </a:solidFill>
              </a:rPr>
              <a:t>)</a:t>
            </a:r>
            <a:endParaRPr lang="en-GB" sz="2000" dirty="0">
              <a:solidFill>
                <a:srgbClr val="3333FF"/>
              </a:solidFill>
            </a:endParaRPr>
          </a:p>
        </p:txBody>
      </p:sp>
      <p:sp>
        <p:nvSpPr>
          <p:cNvPr id="10" name="Text Box 8"/>
          <p:cNvSpPr txBox="1">
            <a:spLocks noChangeArrowheads="1"/>
          </p:cNvSpPr>
          <p:nvPr/>
        </p:nvSpPr>
        <p:spPr bwMode="auto">
          <a:xfrm>
            <a:off x="5744525" y="2452788"/>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x</a:t>
            </a:r>
          </a:p>
        </p:txBody>
      </p:sp>
      <p:sp>
        <p:nvSpPr>
          <p:cNvPr id="11" name="Text Box 8"/>
          <p:cNvSpPr txBox="1">
            <a:spLocks noChangeArrowheads="1"/>
          </p:cNvSpPr>
          <p:nvPr/>
        </p:nvSpPr>
        <p:spPr bwMode="auto">
          <a:xfrm>
            <a:off x="5722300" y="283061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y</a:t>
            </a:r>
          </a:p>
        </p:txBody>
      </p:sp>
      <p:sp>
        <p:nvSpPr>
          <p:cNvPr id="12" name="Text Box 9"/>
          <p:cNvSpPr txBox="1">
            <a:spLocks noChangeArrowheads="1"/>
          </p:cNvSpPr>
          <p:nvPr/>
        </p:nvSpPr>
        <p:spPr bwMode="auto">
          <a:xfrm>
            <a:off x="6025513" y="3957677"/>
            <a:ext cx="1651000" cy="463846"/>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solidFill>
                  <a:srgbClr val="333399"/>
                </a:solidFill>
              </a:rPr>
              <a:t>Void</a:t>
            </a:r>
            <a:endParaRPr lang="en-GB" b="1" dirty="0">
              <a:solidFill>
                <a:srgbClr val="333399"/>
              </a:solidFill>
            </a:endParaRPr>
          </a:p>
        </p:txBody>
      </p:sp>
      <p:sp>
        <p:nvSpPr>
          <p:cNvPr id="13" name="Text Box 9"/>
          <p:cNvSpPr txBox="1">
            <a:spLocks noChangeArrowheads="1"/>
          </p:cNvSpPr>
          <p:nvPr/>
        </p:nvSpPr>
        <p:spPr bwMode="auto">
          <a:xfrm>
            <a:off x="6013938" y="5034123"/>
            <a:ext cx="1651000" cy="463846"/>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solidFill>
                  <a:srgbClr val="333399"/>
                </a:solidFill>
              </a:rPr>
              <a:t>Void</a:t>
            </a:r>
            <a:endParaRPr lang="en-GB" b="1" dirty="0">
              <a:solidFill>
                <a:srgbClr val="333399"/>
              </a:solidFill>
            </a:endParaRPr>
          </a:p>
        </p:txBody>
      </p:sp>
    </p:spTree>
    <p:extLst>
      <p:ext uri="{BB962C8B-B14F-4D97-AF65-F5344CB8AC3E}">
        <p14:creationId xmlns:p14="http://schemas.microsoft.com/office/powerpoint/2010/main" val="154570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58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p:bldP spid="67589" grpId="0"/>
      <p:bldP spid="7" grpId="0" animBg="1"/>
      <p:bldP spid="8" grpId="0" animBg="1"/>
      <p:bldP spid="9" grpId="0"/>
      <p:bldP spid="10" grpId="0"/>
      <p:bldP spid="11" grpId="0"/>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Creation procedures</a:t>
            </a:r>
            <a:endParaRPr lang="de-CH" dirty="0" smtClean="0"/>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dirty="0" smtClean="0"/>
          </a:p>
          <a:p>
            <a:pPr>
              <a:defRPr/>
            </a:pPr>
            <a:endParaRPr lang="en-US" dirty="0"/>
          </a:p>
        </p:txBody>
      </p:sp>
      <p:sp>
        <p:nvSpPr>
          <p:cNvPr id="15365" name="Text Box 3"/>
          <p:cNvSpPr>
            <a:spLocks noGrp="1" noChangeArrowheads="1"/>
          </p:cNvSpPr>
          <p:nvPr>
            <p:ph idx="1"/>
          </p:nvPr>
        </p:nvSpPr>
        <p:spPr>
          <a:xfrm>
            <a:off x="454358" y="759865"/>
            <a:ext cx="8424862" cy="1738312"/>
          </a:xfrm>
        </p:spPr>
        <p:txBody>
          <a:bodyPr lIns="90000" tIns="46800" rIns="90000" bIns="46800">
            <a:spAutoFit/>
          </a:bodyPr>
          <a:lstStyle/>
          <a:p>
            <a:pPr marL="174625" indent="-174625">
              <a:spcBef>
                <a:spcPts val="1250"/>
              </a:spcBef>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dirty="0" smtClean="0">
                <a:solidFill>
                  <a:srgbClr val="000000"/>
                </a:solidFill>
              </a:rPr>
              <a:t> Instruction </a:t>
            </a:r>
            <a:r>
              <a:rPr lang="en-GB" b="1" dirty="0" smtClean="0">
                <a:solidFill>
                  <a:srgbClr val="003399"/>
                </a:solidFill>
              </a:rPr>
              <a:t>create</a:t>
            </a:r>
            <a:r>
              <a:rPr lang="en-GB" dirty="0" smtClean="0"/>
              <a:t> </a:t>
            </a:r>
            <a:r>
              <a:rPr lang="en-GB" i="1" dirty="0" smtClean="0"/>
              <a:t>x</a:t>
            </a:r>
            <a:r>
              <a:rPr lang="en-GB" dirty="0" smtClean="0"/>
              <a:t> </a:t>
            </a:r>
            <a:r>
              <a:rPr lang="en-GB" dirty="0" smtClean="0">
                <a:solidFill>
                  <a:srgbClr val="000000"/>
                </a:solidFill>
              </a:rPr>
              <a:t>will initialize all the fields of the new object attached to</a:t>
            </a:r>
            <a:r>
              <a:rPr lang="en-GB" dirty="0" smtClean="0"/>
              <a:t> </a:t>
            </a:r>
            <a:r>
              <a:rPr lang="en-GB" i="1" dirty="0" smtClean="0"/>
              <a:t>x</a:t>
            </a:r>
            <a:r>
              <a:rPr lang="en-GB" dirty="0" smtClean="0"/>
              <a:t> </a:t>
            </a:r>
            <a:r>
              <a:rPr lang="en-GB" dirty="0" smtClean="0">
                <a:solidFill>
                  <a:srgbClr val="000000"/>
                </a:solidFill>
              </a:rPr>
              <a:t>with default values</a:t>
            </a:r>
          </a:p>
          <a:p>
            <a:pPr marL="174625" indent="-174625">
              <a:spcBef>
                <a:spcPts val="1250"/>
              </a:spcBef>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pPr>
            <a:r>
              <a:rPr lang="en-GB" dirty="0" smtClean="0">
                <a:solidFill>
                  <a:srgbClr val="000000"/>
                </a:solidFill>
              </a:rPr>
              <a:t> What if we want some specific initialization? E.g., to make object consistent with its class invariant?</a:t>
            </a:r>
          </a:p>
        </p:txBody>
      </p:sp>
      <p:sp>
        <p:nvSpPr>
          <p:cNvPr id="7" name="Rectangle 6"/>
          <p:cNvSpPr/>
          <p:nvPr/>
        </p:nvSpPr>
        <p:spPr>
          <a:xfrm>
            <a:off x="508000" y="3229271"/>
            <a:ext cx="4279900" cy="1549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defRPr/>
            </a:pPr>
            <a:r>
              <a:rPr lang="en-US" sz="2000" b="1" dirty="0" smtClean="0">
                <a:solidFill>
                  <a:srgbClr val="333399"/>
                </a:solidFill>
                <a:latin typeface="Comic Sans MS" pitchFamily="66" charset="0"/>
                <a:cs typeface="Arial" pitchFamily="34" charset="0"/>
              </a:rPr>
              <a:t>Class </a:t>
            </a:r>
            <a:r>
              <a:rPr lang="en-US" sz="2000" i="1" dirty="0" smtClean="0">
                <a:solidFill>
                  <a:srgbClr val="3333FF"/>
                </a:solidFill>
                <a:latin typeface="Comic Sans MS" pitchFamily="66" charset="0"/>
                <a:cs typeface="Arial" pitchFamily="34" charset="0"/>
              </a:rPr>
              <a:t>CUSTOMER</a:t>
            </a:r>
            <a:endParaRPr lang="en-US" sz="2000" i="1" dirty="0">
              <a:solidFill>
                <a:srgbClr val="3333FF"/>
              </a:solidFill>
              <a:latin typeface="Comic Sans MS" pitchFamily="66" charset="0"/>
              <a:cs typeface="Arial" pitchFamily="34" charset="0"/>
            </a:endParaRPr>
          </a:p>
          <a:p>
            <a:pPr>
              <a:spcBef>
                <a:spcPts val="0"/>
              </a:spcBef>
              <a:defRPr/>
            </a:pPr>
            <a:r>
              <a:rPr lang="en-US" sz="2000" dirty="0">
                <a:solidFill>
                  <a:schemeClr val="tx1"/>
                </a:solidFill>
                <a:latin typeface="Comic Sans MS" pitchFamily="66" charset="0"/>
                <a:cs typeface="Arial" pitchFamily="34" charset="0"/>
              </a:rPr>
              <a:t>…</a:t>
            </a:r>
          </a:p>
          <a:p>
            <a:pPr>
              <a:spcBef>
                <a:spcPts val="0"/>
              </a:spcBef>
              <a:defRPr/>
            </a:pPr>
            <a:r>
              <a:rPr lang="en-US" sz="2000" dirty="0">
                <a:solidFill>
                  <a:schemeClr val="tx1"/>
                </a:solidFill>
                <a:latin typeface="Comic Sans MS" pitchFamily="66" charset="0"/>
                <a:cs typeface="Arial" pitchFamily="34" charset="0"/>
              </a:rPr>
              <a:t>	</a:t>
            </a:r>
            <a:r>
              <a:rPr lang="en-US" sz="2000" i="1" dirty="0" smtClean="0">
                <a:solidFill>
                  <a:srgbClr val="3333FF"/>
                </a:solidFill>
                <a:latin typeface="Comic Sans MS" pitchFamily="66" charset="0"/>
                <a:cs typeface="Arial" pitchFamily="34" charset="0"/>
              </a:rPr>
              <a:t>id </a:t>
            </a:r>
            <a:r>
              <a:rPr lang="en-US" sz="2000" dirty="0" smtClean="0">
                <a:solidFill>
                  <a:srgbClr val="3333FF"/>
                </a:solidFill>
                <a:latin typeface="Comic Sans MS" pitchFamily="66" charset="0"/>
                <a:cs typeface="Arial" pitchFamily="34" charset="0"/>
              </a:rPr>
              <a:t>: </a:t>
            </a:r>
            <a:r>
              <a:rPr lang="en-US" sz="2000" i="1" dirty="0" smtClean="0">
                <a:solidFill>
                  <a:srgbClr val="3333FF"/>
                </a:solidFill>
                <a:latin typeface="Comic Sans MS" pitchFamily="66" charset="0"/>
                <a:cs typeface="Arial" pitchFamily="34" charset="0"/>
              </a:rPr>
              <a:t>STRING</a:t>
            </a:r>
            <a:endParaRPr lang="en-US" sz="2000" i="1" dirty="0">
              <a:solidFill>
                <a:srgbClr val="3333FF"/>
              </a:solidFill>
              <a:latin typeface="Comic Sans MS" pitchFamily="66" charset="0"/>
              <a:cs typeface="Arial" pitchFamily="34" charset="0"/>
            </a:endParaRPr>
          </a:p>
          <a:p>
            <a:pPr>
              <a:spcBef>
                <a:spcPts val="0"/>
              </a:spcBef>
              <a:defRPr/>
            </a:pPr>
            <a:r>
              <a:rPr lang="en-US" sz="2000" b="1" dirty="0">
                <a:solidFill>
                  <a:srgbClr val="333399"/>
                </a:solidFill>
                <a:latin typeface="Comic Sans MS" pitchFamily="66" charset="0"/>
                <a:cs typeface="Arial" pitchFamily="34" charset="0"/>
              </a:rPr>
              <a:t>invariant</a:t>
            </a:r>
          </a:p>
          <a:p>
            <a:pPr>
              <a:spcBef>
                <a:spcPts val="0"/>
              </a:spcBef>
              <a:defRPr/>
            </a:pPr>
            <a:r>
              <a:rPr lang="en-US" sz="2000" dirty="0">
                <a:solidFill>
                  <a:schemeClr val="tx1"/>
                </a:solidFill>
                <a:latin typeface="Comic Sans MS" pitchFamily="66" charset="0"/>
                <a:cs typeface="Arial" pitchFamily="34" charset="0"/>
              </a:rPr>
              <a:t>	</a:t>
            </a:r>
            <a:r>
              <a:rPr lang="en-GB" sz="2000" i="1" dirty="0">
                <a:solidFill>
                  <a:srgbClr val="003399"/>
                </a:solidFill>
                <a:latin typeface="Comic Sans MS" pitchFamily="66" charset="0"/>
              </a:rPr>
              <a:t> </a:t>
            </a:r>
            <a:r>
              <a:rPr lang="en-GB" sz="2000" i="1" dirty="0" smtClean="0">
                <a:solidFill>
                  <a:srgbClr val="3333FF"/>
                </a:solidFill>
                <a:latin typeface="Comic Sans MS" pitchFamily="66" charset="0"/>
                <a:cs typeface="Arial" pitchFamily="34" charset="0"/>
              </a:rPr>
              <a:t>id </a:t>
            </a:r>
            <a:r>
              <a:rPr lang="en-GB" sz="2000" dirty="0">
                <a:solidFill>
                  <a:srgbClr val="3333FF"/>
                </a:solidFill>
                <a:latin typeface="Comic Sans MS" pitchFamily="66" charset="0"/>
                <a:cs typeface="Arial" pitchFamily="34" charset="0"/>
              </a:rPr>
              <a:t>/=</a:t>
            </a:r>
            <a:r>
              <a:rPr lang="en-GB" sz="2000" b="1" i="1" dirty="0">
                <a:solidFill>
                  <a:srgbClr val="333399"/>
                </a:solidFill>
                <a:latin typeface="Comic Sans MS" pitchFamily="66" charset="0"/>
                <a:cs typeface="Arial" pitchFamily="34" charset="0"/>
              </a:rPr>
              <a:t> </a:t>
            </a:r>
            <a:r>
              <a:rPr lang="en-GB" sz="2000" b="1" dirty="0">
                <a:solidFill>
                  <a:srgbClr val="333399"/>
                </a:solidFill>
                <a:latin typeface="Comic Sans MS" pitchFamily="66" charset="0"/>
                <a:cs typeface="Arial" pitchFamily="34" charset="0"/>
              </a:rPr>
              <a:t>Void</a:t>
            </a:r>
            <a:endParaRPr lang="en-US" sz="2000" b="1" i="1" dirty="0">
              <a:solidFill>
                <a:srgbClr val="333399"/>
              </a:solidFill>
              <a:latin typeface="Comic Sans MS" pitchFamily="66" charset="0"/>
              <a:cs typeface="Arial" pitchFamily="34" charset="0"/>
            </a:endParaRPr>
          </a:p>
        </p:txBody>
      </p:sp>
      <p:sp>
        <p:nvSpPr>
          <p:cNvPr id="9" name="Rectangle 8"/>
          <p:cNvSpPr/>
          <p:nvPr/>
        </p:nvSpPr>
        <p:spPr>
          <a:xfrm>
            <a:off x="6300788" y="3318171"/>
            <a:ext cx="1676400" cy="461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a:p>
        </p:txBody>
      </p:sp>
      <p:sp>
        <p:nvSpPr>
          <p:cNvPr id="10" name="Rectangle 9"/>
          <p:cNvSpPr/>
          <p:nvPr/>
        </p:nvSpPr>
        <p:spPr>
          <a:xfrm>
            <a:off x="6300788" y="3780134"/>
            <a:ext cx="1674812"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CH" dirty="0">
              <a:solidFill>
                <a:schemeClr val="tx1"/>
              </a:solidFill>
            </a:endParaRPr>
          </a:p>
        </p:txBody>
      </p:sp>
      <p:sp>
        <p:nvSpPr>
          <p:cNvPr id="15369" name="Rectangle 6"/>
          <p:cNvSpPr>
            <a:spLocks noChangeArrowheads="1"/>
          </p:cNvSpPr>
          <p:nvPr/>
        </p:nvSpPr>
        <p:spPr bwMode="auto">
          <a:xfrm>
            <a:off x="6299200" y="3330871"/>
            <a:ext cx="1676400" cy="1371600"/>
          </a:xfrm>
          <a:prstGeom prst="rect">
            <a:avLst/>
          </a:prstGeom>
          <a:noFill/>
          <a:ln w="25560">
            <a:solidFill>
              <a:srgbClr val="000000"/>
            </a:solidFill>
            <a:miter lim="800000"/>
            <a:headEnd/>
            <a:tailEnd/>
          </a:ln>
        </p:spPr>
        <p:txBody>
          <a:bodyPr wrap="none" anchor="ctr"/>
          <a:lstStyle/>
          <a:p>
            <a:endParaRPr lang="de-CH"/>
          </a:p>
        </p:txBody>
      </p:sp>
      <p:sp>
        <p:nvSpPr>
          <p:cNvPr id="15370" name="TextBox 10"/>
          <p:cNvSpPr txBox="1">
            <a:spLocks noChangeArrowheads="1"/>
          </p:cNvSpPr>
          <p:nvPr/>
        </p:nvSpPr>
        <p:spPr bwMode="auto">
          <a:xfrm>
            <a:off x="5153892" y="3813471"/>
            <a:ext cx="1128280" cy="400110"/>
          </a:xfrm>
          <a:prstGeom prst="rect">
            <a:avLst/>
          </a:prstGeom>
          <a:noFill/>
          <a:ln w="9525">
            <a:noFill/>
            <a:miter lim="800000"/>
            <a:headEnd/>
            <a:tailEnd/>
          </a:ln>
        </p:spPr>
        <p:txBody>
          <a:bodyPr wrap="square">
            <a:spAutoFit/>
          </a:bodyPr>
          <a:lstStyle/>
          <a:p>
            <a:pPr algn="r"/>
            <a:r>
              <a:rPr lang="en-US" sz="2000" i="1" dirty="0" smtClean="0">
                <a:solidFill>
                  <a:srgbClr val="3333FF"/>
                </a:solidFill>
              </a:rPr>
              <a:t>id</a:t>
            </a:r>
            <a:endParaRPr lang="de-CH" sz="2000" i="1" dirty="0">
              <a:solidFill>
                <a:srgbClr val="3333FF"/>
              </a:solidFill>
            </a:endParaRPr>
          </a:p>
        </p:txBody>
      </p:sp>
      <p:sp>
        <p:nvSpPr>
          <p:cNvPr id="15" name="Text Box 3"/>
          <p:cNvSpPr txBox="1">
            <a:spLocks noChangeArrowheads="1"/>
          </p:cNvSpPr>
          <p:nvPr/>
        </p:nvSpPr>
        <p:spPr bwMode="auto">
          <a:xfrm>
            <a:off x="455613" y="5113054"/>
            <a:ext cx="8424862" cy="1000125"/>
          </a:xfrm>
          <a:prstGeom prst="rect">
            <a:avLst/>
          </a:prstGeom>
          <a:noFill/>
          <a:ln w="9525">
            <a:noFill/>
            <a:round/>
            <a:headEnd/>
            <a:tailEnd/>
          </a:ln>
        </p:spPr>
        <p:txBody>
          <a:bodyPr lIns="90000" tIns="46800" rIns="90000" bIns="46800">
            <a:spAutoFit/>
          </a:bodyPr>
          <a:lstStyle/>
          <a:p>
            <a:pPr marL="174625" indent="-174625">
              <a:spcBef>
                <a:spcPts val="1250"/>
              </a:spcBef>
              <a:buClr>
                <a:srgbClr val="8B0000"/>
              </a:buClr>
              <a:buFont typeface="Wingdings" pitchFamily="2" charset="2"/>
              <a:buChar char="Ø"/>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defRPr/>
            </a:pPr>
            <a:r>
              <a:rPr lang="en-GB" kern="0" dirty="0">
                <a:solidFill>
                  <a:srgbClr val="000000"/>
                </a:solidFill>
              </a:rPr>
              <a:t> </a:t>
            </a:r>
            <a:r>
              <a:rPr lang="en-GB" dirty="0">
                <a:solidFill>
                  <a:srgbClr val="000000"/>
                </a:solidFill>
              </a:rPr>
              <a:t> Use creation procedure:</a:t>
            </a:r>
          </a:p>
          <a:p>
            <a:pPr marL="174625" indent="-174625" algn="ctr">
              <a:spcBef>
                <a:spcPts val="1250"/>
              </a:spcBef>
              <a:tabLst>
                <a:tab pos="174625" algn="l"/>
                <a:tab pos="1089025" algn="l"/>
                <a:tab pos="2003425" algn="l"/>
                <a:tab pos="2917825" algn="l"/>
                <a:tab pos="3832225" algn="l"/>
                <a:tab pos="4746625" algn="l"/>
                <a:tab pos="5661025" algn="l"/>
                <a:tab pos="6575425" algn="l"/>
                <a:tab pos="7489825" algn="l"/>
                <a:tab pos="8404225" algn="l"/>
                <a:tab pos="9318625" algn="l"/>
                <a:tab pos="10233025" algn="l"/>
              </a:tabLst>
              <a:defRPr/>
            </a:pPr>
            <a:r>
              <a:rPr lang="en-GB" b="1" dirty="0">
                <a:solidFill>
                  <a:srgbClr val="333399"/>
                </a:solidFill>
              </a:rPr>
              <a:t>c</a:t>
            </a:r>
            <a:r>
              <a:rPr lang="en-GB" b="1" dirty="0" smtClean="0">
                <a:solidFill>
                  <a:srgbClr val="333399"/>
                </a:solidFill>
              </a:rPr>
              <a:t>reate</a:t>
            </a:r>
            <a:r>
              <a:rPr lang="en-GB" dirty="0" smtClean="0">
                <a:solidFill>
                  <a:srgbClr val="000000"/>
                </a:solidFill>
              </a:rPr>
              <a:t> </a:t>
            </a:r>
            <a:r>
              <a:rPr lang="en-GB" i="1" dirty="0" err="1" smtClean="0">
                <a:solidFill>
                  <a:srgbClr val="3333FF"/>
                </a:solidFill>
              </a:rPr>
              <a:t>a_customer</a:t>
            </a:r>
            <a:r>
              <a:rPr lang="en-GB" dirty="0" err="1" smtClean="0">
                <a:solidFill>
                  <a:srgbClr val="3333FF"/>
                </a:solidFill>
              </a:rPr>
              <a:t>.</a:t>
            </a:r>
            <a:r>
              <a:rPr lang="en-GB" i="1" dirty="0" err="1" smtClean="0">
                <a:solidFill>
                  <a:srgbClr val="3333FF"/>
                </a:solidFill>
              </a:rPr>
              <a:t>set_id</a:t>
            </a:r>
            <a:r>
              <a:rPr lang="en-GB" i="1" dirty="0" smtClean="0">
                <a:solidFill>
                  <a:srgbClr val="3333FF"/>
                </a:solidFill>
              </a:rPr>
              <a:t> </a:t>
            </a:r>
            <a:r>
              <a:rPr lang="en-GB" dirty="0" smtClean="0">
                <a:solidFill>
                  <a:srgbClr val="3333FF"/>
                </a:solidFill>
              </a:rPr>
              <a:t>(“13400002”)</a:t>
            </a:r>
            <a:r>
              <a:rPr lang="en-GB" i="1" dirty="0" smtClean="0">
                <a:solidFill>
                  <a:srgbClr val="3333FF"/>
                </a:solidFill>
              </a:rPr>
              <a:t> </a:t>
            </a:r>
            <a:endParaRPr lang="en-GB" i="1" dirty="0">
              <a:solidFill>
                <a:srgbClr val="3333FF"/>
              </a:solidFill>
            </a:endParaRPr>
          </a:p>
        </p:txBody>
      </p:sp>
      <p:cxnSp>
        <p:nvCxnSpPr>
          <p:cNvPr id="18" name="Straight Connector 17"/>
          <p:cNvCxnSpPr/>
          <p:nvPr/>
        </p:nvCxnSpPr>
        <p:spPr>
          <a:xfrm>
            <a:off x="7378700" y="4016671"/>
            <a:ext cx="1143000" cy="1588"/>
          </a:xfrm>
          <a:prstGeom prst="line">
            <a:avLst/>
          </a:prstGeom>
          <a:ln w="25400">
            <a:solidFill>
              <a:srgbClr val="990000"/>
            </a:solidFill>
          </a:ln>
        </p:spPr>
        <p:style>
          <a:lnRef idx="1">
            <a:schemeClr val="accent1"/>
          </a:lnRef>
          <a:fillRef idx="0">
            <a:schemeClr val="accent1"/>
          </a:fillRef>
          <a:effectRef idx="0">
            <a:schemeClr val="accent1"/>
          </a:effectRef>
          <a:fontRef idx="minor">
            <a:schemeClr val="tx1"/>
          </a:fontRef>
        </p:style>
      </p:cxnSp>
      <p:sp>
        <p:nvSpPr>
          <p:cNvPr id="15373" name="Line 9"/>
          <p:cNvSpPr>
            <a:spLocks noChangeShapeType="1"/>
          </p:cNvSpPr>
          <p:nvPr/>
        </p:nvSpPr>
        <p:spPr bwMode="auto">
          <a:xfrm flipV="1">
            <a:off x="8382000" y="3862684"/>
            <a:ext cx="330200" cy="331787"/>
          </a:xfrm>
          <a:prstGeom prst="line">
            <a:avLst/>
          </a:prstGeom>
          <a:noFill/>
          <a:ln w="92160">
            <a:solidFill>
              <a:srgbClr val="A50021"/>
            </a:solidFill>
            <a:prstDash val="sysDot"/>
            <a:miter lim="800000"/>
            <a:headEnd/>
            <a:tailEnd/>
          </a:ln>
        </p:spPr>
        <p:txBody>
          <a:bodyPr/>
          <a:lstStyle/>
          <a:p>
            <a:endParaRPr lang="de-CH"/>
          </a:p>
        </p:txBody>
      </p:sp>
      <p:sp>
        <p:nvSpPr>
          <p:cNvPr id="14" name="Rounded Rectangle 13"/>
          <p:cNvSpPr/>
          <p:nvPr/>
        </p:nvSpPr>
        <p:spPr>
          <a:xfrm rot="2374280">
            <a:off x="5981700" y="3661071"/>
            <a:ext cx="2349500" cy="6985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FFFF00"/>
                </a:solidFill>
              </a:rPr>
              <a:t>Incorrect!</a:t>
            </a:r>
            <a:endParaRPr lang="de-CH"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bwMode="auto">
          <a:xfrm>
            <a:off x="577293" y="3195897"/>
            <a:ext cx="5224238" cy="2191355"/>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2" name="Rounded Rectangle 11"/>
          <p:cNvSpPr/>
          <p:nvPr/>
        </p:nvSpPr>
        <p:spPr bwMode="auto">
          <a:xfrm>
            <a:off x="577293" y="1246830"/>
            <a:ext cx="5224238" cy="361633"/>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4" name="Rounded Rectangle 13"/>
          <p:cNvSpPr/>
          <p:nvPr/>
        </p:nvSpPr>
        <p:spPr bwMode="auto">
          <a:xfrm>
            <a:off x="577293" y="5674560"/>
            <a:ext cx="5224238" cy="553687"/>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9"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dirty="0"/>
          </a:p>
          <a:p>
            <a:pPr>
              <a:defRPr/>
            </a:pPr>
            <a:endParaRPr lang="en-GB" dirty="0"/>
          </a:p>
        </p:txBody>
      </p:sp>
      <p:sp>
        <p:nvSpPr>
          <p:cNvPr id="16391" name="Rectangle 5"/>
          <p:cNvSpPr>
            <a:spLocks noGrp="1" noChangeArrowheads="1"/>
          </p:cNvSpPr>
          <p:nvPr>
            <p:ph type="title"/>
          </p:nvPr>
        </p:nvSpPr>
        <p:spPr>
          <a:xfrm>
            <a:off x="306534" y="178473"/>
            <a:ext cx="7639050" cy="430887"/>
          </a:xfrm>
        </p:spPr>
        <p:txBody>
          <a:bodyPr wrap="square">
            <a:spAutoFit/>
          </a:bodyPr>
          <a:lstStyle/>
          <a:p>
            <a:pPr>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333399"/>
                </a:solidFill>
              </a:rPr>
              <a:t>Class</a:t>
            </a:r>
            <a:r>
              <a:rPr lang="en-GB" dirty="0">
                <a:solidFill>
                  <a:srgbClr val="3333FF"/>
                </a:solidFill>
              </a:rPr>
              <a:t> </a:t>
            </a:r>
            <a:r>
              <a:rPr lang="en-GB" i="1" dirty="0">
                <a:solidFill>
                  <a:srgbClr val="3333FF"/>
                </a:solidFill>
              </a:rPr>
              <a:t>CUSTOMER</a:t>
            </a:r>
            <a:endParaRPr lang="en-GB" i="1" dirty="0" smtClean="0"/>
          </a:p>
        </p:txBody>
      </p:sp>
      <p:sp>
        <p:nvSpPr>
          <p:cNvPr id="15" name="Rectangular Callout 14"/>
          <p:cNvSpPr/>
          <p:nvPr/>
        </p:nvSpPr>
        <p:spPr bwMode="auto">
          <a:xfrm>
            <a:off x="6339101" y="1284199"/>
            <a:ext cx="2573541" cy="912251"/>
          </a:xfrm>
          <a:prstGeom prst="wedgeRectCallout">
            <a:avLst>
              <a:gd name="adj1" fmla="val -68246"/>
              <a:gd name="adj2" fmla="val -23963"/>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List one or more creation procedures</a:t>
            </a:r>
            <a:endParaRPr lang="en-US" sz="1800" i="1" kern="1200" dirty="0">
              <a:solidFill>
                <a:srgbClr val="3333FF"/>
              </a:solidFill>
              <a:latin typeface="Comic Sans MS" pitchFamily="66" charset="0"/>
              <a:ea typeface="+mn-ea"/>
              <a:cs typeface="+mn-cs"/>
            </a:endParaRPr>
          </a:p>
        </p:txBody>
      </p:sp>
      <p:sp>
        <p:nvSpPr>
          <p:cNvPr id="16" name="Rectangular Callout 15"/>
          <p:cNvSpPr/>
          <p:nvPr/>
        </p:nvSpPr>
        <p:spPr bwMode="auto">
          <a:xfrm>
            <a:off x="6339102" y="3223754"/>
            <a:ext cx="2573541" cy="1251686"/>
          </a:xfrm>
          <a:prstGeom prst="wedgeRectCallout">
            <a:avLst>
              <a:gd name="adj1" fmla="val -68287"/>
              <a:gd name="adj2" fmla="val -19002"/>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May be used as a regular command and as a creation procedure</a:t>
            </a:r>
            <a:endParaRPr lang="en-US" sz="1800" i="1" kern="1200" dirty="0">
              <a:solidFill>
                <a:srgbClr val="3333FF"/>
              </a:solidFill>
              <a:latin typeface="Comic Sans MS" pitchFamily="66" charset="0"/>
              <a:ea typeface="+mn-ea"/>
              <a:cs typeface="+mn-cs"/>
            </a:endParaRPr>
          </a:p>
        </p:txBody>
      </p:sp>
      <p:sp>
        <p:nvSpPr>
          <p:cNvPr id="17" name="Rectangular Callout 16"/>
          <p:cNvSpPr/>
          <p:nvPr/>
        </p:nvSpPr>
        <p:spPr bwMode="auto">
          <a:xfrm>
            <a:off x="6339102" y="5685184"/>
            <a:ext cx="2573541" cy="725213"/>
          </a:xfrm>
          <a:prstGeom prst="wedgeRectCallout">
            <a:avLst>
              <a:gd name="adj1" fmla="val -69621"/>
              <a:gd name="adj2" fmla="val -19598"/>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Is established by </a:t>
            </a:r>
            <a:r>
              <a:rPr lang="en-US" sz="1800" i="1" kern="1200" dirty="0" err="1" smtClean="0">
                <a:solidFill>
                  <a:srgbClr val="3333FF"/>
                </a:solidFill>
                <a:latin typeface="Comic Sans MS" pitchFamily="66" charset="0"/>
                <a:ea typeface="+mn-ea"/>
                <a:cs typeface="+mn-cs"/>
              </a:rPr>
              <a:t>set_id</a:t>
            </a:r>
            <a:endParaRPr lang="en-US" sz="1800" i="1" kern="1200" dirty="0">
              <a:solidFill>
                <a:srgbClr val="3333FF"/>
              </a:solidFill>
              <a:latin typeface="Comic Sans MS" pitchFamily="66" charset="0"/>
              <a:ea typeface="+mn-ea"/>
              <a:cs typeface="+mn-cs"/>
            </a:endParaRPr>
          </a:p>
        </p:txBody>
      </p:sp>
      <p:sp>
        <p:nvSpPr>
          <p:cNvPr id="16394" name="Rectangle 4"/>
          <p:cNvSpPr>
            <a:spLocks noChangeArrowheads="1"/>
          </p:cNvSpPr>
          <p:nvPr/>
        </p:nvSpPr>
        <p:spPr bwMode="auto">
          <a:xfrm>
            <a:off x="530288" y="678879"/>
            <a:ext cx="8232711" cy="5911491"/>
          </a:xfrm>
          <a:prstGeom prst="rect">
            <a:avLst/>
          </a:prstGeom>
          <a:noFill/>
          <a:ln w="9525">
            <a:noFill/>
            <a:round/>
            <a:headEnd/>
            <a:tailEnd/>
          </a:ln>
        </p:spPr>
        <p:txBody>
          <a:bodyPr wrap="square" lIns="90000" tIns="46800" rIns="90000" bIns="46800">
            <a:spAutoFit/>
          </a:bodyPr>
          <a:lstStyle/>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solidFill>
                  <a:srgbClr val="333399"/>
                </a:solidFill>
              </a:rPr>
              <a:t>class</a:t>
            </a:r>
            <a:r>
              <a:rPr lang="en-GB" sz="1800" b="1" dirty="0" smtClean="0">
                <a:solidFill>
                  <a:srgbClr val="3333FF"/>
                </a:solidFill>
              </a:rPr>
              <a:t> </a:t>
            </a:r>
            <a:r>
              <a:rPr lang="en-GB" sz="1800" i="1" dirty="0" smtClean="0">
                <a:solidFill>
                  <a:srgbClr val="3333FF"/>
                </a:solidFill>
              </a:rPr>
              <a:t>CUSTOMER</a:t>
            </a:r>
            <a:r>
              <a:rPr lang="en-GB" sz="1800" dirty="0" smtClean="0">
                <a:solidFill>
                  <a:srgbClr val="3333FF"/>
                </a:solidFill>
              </a:rPr>
              <a:t> </a:t>
            </a:r>
            <a:r>
              <a:rPr lang="en-GB" sz="1800" dirty="0">
                <a:solidFill>
                  <a:srgbClr val="0000FF"/>
                </a:solidFill>
              </a:rPr>
              <a:t/>
            </a:r>
            <a:br>
              <a:rPr lang="en-GB" sz="1800" dirty="0">
                <a:solidFill>
                  <a:srgbClr val="0000FF"/>
                </a:solidFill>
              </a:rPr>
            </a:br>
            <a:endParaRPr lang="en-GB" sz="1800" dirty="0" smtClean="0">
              <a:solidFill>
                <a:srgbClr val="0000FF"/>
              </a:solidFill>
            </a:endParaRP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solidFill>
                  <a:srgbClr val="333399"/>
                </a:solidFill>
              </a:rPr>
              <a:t>create </a:t>
            </a:r>
            <a:r>
              <a:rPr lang="en-GB" sz="1800" i="1" dirty="0" err="1" smtClean="0">
                <a:solidFill>
                  <a:srgbClr val="3333FF"/>
                </a:solidFill>
              </a:rPr>
              <a:t>set_id</a:t>
            </a:r>
            <a:endParaRPr lang="en-GB" sz="1800" i="1" dirty="0">
              <a:solidFill>
                <a:srgbClr val="3333FF"/>
              </a:solidFill>
            </a:endParaRP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b="1" dirty="0" smtClean="0">
              <a:solidFill>
                <a:srgbClr val="333399"/>
              </a:solidFill>
            </a:endParaRP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solidFill>
                  <a:srgbClr val="333399"/>
                </a:solidFill>
              </a:rPr>
              <a:t>feature</a:t>
            </a:r>
            <a:endParaRPr lang="en-GB" sz="1800" b="1" dirty="0">
              <a:solidFill>
                <a:srgbClr val="333399"/>
              </a:solidFill>
            </a:endParaRPr>
          </a:p>
          <a:p>
            <a:pPr>
              <a:spcBef>
                <a:spcPts val="0"/>
              </a:spcBef>
              <a:buClr>
                <a:srgbClr val="00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r>
              <a:rPr lang="en-GB" sz="1800" i="1" dirty="0" smtClean="0">
                <a:solidFill>
                  <a:srgbClr val="3333FF"/>
                </a:solidFill>
              </a:rPr>
              <a:t>id </a:t>
            </a:r>
            <a:r>
              <a:rPr lang="en-GB" sz="1800" dirty="0" smtClean="0">
                <a:solidFill>
                  <a:srgbClr val="3333FF"/>
                </a:solidFill>
              </a:rPr>
              <a:t>: </a:t>
            </a:r>
            <a:r>
              <a:rPr lang="en-GB" sz="1800" i="1" dirty="0" smtClean="0">
                <a:solidFill>
                  <a:srgbClr val="3333FF"/>
                </a:solidFill>
              </a:rPr>
              <a:t>STRING</a:t>
            </a:r>
            <a:endParaRPr lang="en-GB" sz="1800" i="1" dirty="0">
              <a:solidFill>
                <a:srgbClr val="3333FF"/>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C0000"/>
                </a:solidFill>
              </a:rPr>
              <a:t>	</a:t>
            </a:r>
            <a:r>
              <a:rPr lang="en-GB" sz="1800" dirty="0" smtClean="0">
                <a:solidFill>
                  <a:srgbClr val="CC0000"/>
                </a:solidFill>
              </a:rPr>
              <a:t>        </a:t>
            </a:r>
            <a:r>
              <a:rPr lang="en-GB" sz="1800" dirty="0" smtClean="0">
                <a:solidFill>
                  <a:srgbClr val="990000"/>
                </a:solidFill>
              </a:rPr>
              <a:t>-- Unique identifier for Current.</a:t>
            </a:r>
            <a:endParaRPr lang="en-GB" sz="1800" dirty="0">
              <a:solidFill>
                <a:srgbClr val="990000"/>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smtClean="0">
              <a:solidFill>
                <a:srgbClr val="3333FF"/>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r>
              <a:rPr lang="en-GB" sz="1800" i="1" dirty="0" err="1" smtClean="0">
                <a:solidFill>
                  <a:srgbClr val="3333FF"/>
                </a:solidFill>
              </a:rPr>
              <a:t>set_id</a:t>
            </a:r>
            <a:r>
              <a:rPr lang="en-GB" sz="1800" dirty="0" smtClean="0">
                <a:solidFill>
                  <a:srgbClr val="3333FF"/>
                </a:solidFill>
              </a:rPr>
              <a:t> (</a:t>
            </a:r>
            <a:r>
              <a:rPr lang="en-GB" sz="1800" dirty="0" err="1" smtClean="0">
                <a:solidFill>
                  <a:srgbClr val="3333FF"/>
                </a:solidFill>
              </a:rPr>
              <a:t>a_</a:t>
            </a:r>
            <a:r>
              <a:rPr lang="en-GB" sz="1800" i="1" dirty="0" err="1" smtClean="0">
                <a:solidFill>
                  <a:srgbClr val="3333FF"/>
                </a:solidFill>
              </a:rPr>
              <a:t>id</a:t>
            </a:r>
            <a:r>
              <a:rPr lang="en-GB" sz="1800" i="1" dirty="0" smtClean="0">
                <a:solidFill>
                  <a:srgbClr val="3333FF"/>
                </a:solidFill>
              </a:rPr>
              <a:t> </a:t>
            </a:r>
            <a:r>
              <a:rPr lang="en-GB" sz="1800" dirty="0" smtClean="0">
                <a:solidFill>
                  <a:srgbClr val="3333FF"/>
                </a:solidFill>
              </a:rPr>
              <a:t>: </a:t>
            </a:r>
            <a:r>
              <a:rPr lang="en-GB" sz="1800" i="1" dirty="0" smtClean="0">
                <a:solidFill>
                  <a:srgbClr val="3333FF"/>
                </a:solidFill>
              </a:rPr>
              <a:t>STRING</a:t>
            </a:r>
            <a:r>
              <a:rPr lang="en-GB" sz="1800" dirty="0" smtClean="0">
                <a:solidFill>
                  <a:srgbClr val="3333FF"/>
                </a:solidFill>
              </a:rPr>
              <a:t>)</a:t>
            </a:r>
            <a:endParaRPr lang="en-GB" sz="1800" dirty="0">
              <a:solidFill>
                <a:srgbClr val="3333FF"/>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CC0000"/>
                </a:solidFill>
              </a:rPr>
              <a:t>	</a:t>
            </a:r>
            <a:r>
              <a:rPr lang="en-GB" sz="1800" dirty="0" smtClean="0">
                <a:solidFill>
                  <a:srgbClr val="CC0000"/>
                </a:solidFill>
              </a:rPr>
              <a:t>            </a:t>
            </a:r>
            <a:r>
              <a:rPr lang="en-GB" sz="1800" dirty="0" smtClean="0">
                <a:solidFill>
                  <a:srgbClr val="990000"/>
                </a:solidFill>
              </a:rPr>
              <a:t>-- </a:t>
            </a:r>
            <a:r>
              <a:rPr lang="en-GB" sz="1800" dirty="0">
                <a:solidFill>
                  <a:srgbClr val="990000"/>
                </a:solidFill>
              </a:rPr>
              <a:t>Associate this </a:t>
            </a:r>
            <a:r>
              <a:rPr lang="en-GB" sz="1800" dirty="0" smtClean="0">
                <a:solidFill>
                  <a:srgbClr val="990000"/>
                </a:solidFill>
              </a:rPr>
              <a:t>customer with `</a:t>
            </a:r>
            <a:r>
              <a:rPr lang="en-GB" sz="1800" dirty="0" err="1" smtClean="0">
                <a:solidFill>
                  <a:srgbClr val="990000"/>
                </a:solidFill>
              </a:rPr>
              <a:t>a_id</a:t>
            </a:r>
            <a:r>
              <a:rPr lang="en-GB" sz="1800" dirty="0" smtClean="0">
                <a:solidFill>
                  <a:srgbClr val="990000"/>
                </a:solidFill>
              </a:rPr>
              <a:t>’.</a:t>
            </a:r>
            <a:endParaRPr lang="en-GB" sz="1800" dirty="0">
              <a:solidFill>
                <a:srgbClr val="990000"/>
              </a:solidFill>
            </a:endParaRP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003399"/>
                </a:solidFill>
              </a:rPr>
              <a:t>	</a:t>
            </a:r>
            <a:r>
              <a:rPr lang="en-GB" sz="1800" b="1" dirty="0" smtClean="0">
                <a:solidFill>
                  <a:srgbClr val="003399"/>
                </a:solidFill>
              </a:rPr>
              <a:t>      </a:t>
            </a:r>
            <a:r>
              <a:rPr lang="en-GB" sz="1800" b="1" dirty="0" smtClean="0">
                <a:solidFill>
                  <a:srgbClr val="333399"/>
                </a:solidFill>
              </a:rPr>
              <a:t>require</a:t>
            </a:r>
            <a:endParaRPr lang="en-GB" sz="1800" b="1" dirty="0">
              <a:solidFill>
                <a:srgbClr val="333399"/>
              </a:solidFill>
            </a:endParaRP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r>
              <a:rPr lang="en-GB" sz="1800" i="1" dirty="0" err="1" smtClean="0">
                <a:solidFill>
                  <a:srgbClr val="3333FF"/>
                </a:solidFill>
              </a:rPr>
              <a:t>id_exists</a:t>
            </a:r>
            <a:r>
              <a:rPr lang="en-GB" sz="1800" i="1" dirty="0" smtClean="0">
                <a:solidFill>
                  <a:srgbClr val="3333FF"/>
                </a:solidFill>
              </a:rPr>
              <a:t> </a:t>
            </a:r>
            <a:r>
              <a:rPr lang="en-GB" sz="1800" dirty="0" smtClean="0">
                <a:solidFill>
                  <a:srgbClr val="3333FF"/>
                </a:solidFill>
              </a:rPr>
              <a:t>: </a:t>
            </a:r>
            <a:r>
              <a:rPr lang="en-GB" sz="1800" dirty="0" err="1" smtClean="0">
                <a:solidFill>
                  <a:srgbClr val="3333FF"/>
                </a:solidFill>
              </a:rPr>
              <a:t>a_</a:t>
            </a:r>
            <a:r>
              <a:rPr lang="en-GB" sz="1800" i="1" dirty="0" err="1" smtClean="0">
                <a:solidFill>
                  <a:srgbClr val="3333FF"/>
                </a:solidFill>
              </a:rPr>
              <a:t>id</a:t>
            </a:r>
            <a:r>
              <a:rPr lang="en-GB" sz="1800" dirty="0" smtClean="0">
                <a:solidFill>
                  <a:srgbClr val="3333FF"/>
                </a:solidFill>
              </a:rPr>
              <a:t> </a:t>
            </a:r>
            <a:r>
              <a:rPr lang="en-GB" sz="1800" dirty="0">
                <a:solidFill>
                  <a:srgbClr val="3333FF"/>
                </a:solidFill>
              </a:rPr>
              <a:t>/= </a:t>
            </a:r>
            <a:r>
              <a:rPr lang="en-GB" sz="1800" b="1" dirty="0">
                <a:solidFill>
                  <a:srgbClr val="333399"/>
                </a:solidFill>
              </a:rPr>
              <a:t>Void</a:t>
            </a: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r>
              <a:rPr lang="en-GB" sz="1800" b="1" dirty="0" smtClean="0">
                <a:solidFill>
                  <a:srgbClr val="333399"/>
                </a:solidFill>
              </a:rPr>
              <a:t>do</a:t>
            </a:r>
            <a:endParaRPr lang="en-GB" sz="1800" b="1" dirty="0">
              <a:solidFill>
                <a:srgbClr val="333399"/>
              </a:solidFill>
            </a:endParaRP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r>
              <a:rPr lang="en-GB" sz="1800" i="1" dirty="0" smtClean="0">
                <a:solidFill>
                  <a:srgbClr val="3333FF"/>
                </a:solidFill>
              </a:rPr>
              <a:t>id </a:t>
            </a:r>
            <a:r>
              <a:rPr lang="en-GB" sz="1800" dirty="0" smtClean="0">
                <a:solidFill>
                  <a:srgbClr val="3333FF"/>
                </a:solidFill>
              </a:rPr>
              <a:t>:= </a:t>
            </a:r>
            <a:r>
              <a:rPr lang="en-GB" sz="1800" i="1" dirty="0" err="1" smtClean="0">
                <a:solidFill>
                  <a:srgbClr val="3333FF"/>
                </a:solidFill>
              </a:rPr>
              <a:t>a_id</a:t>
            </a:r>
            <a:endParaRPr lang="en-GB" sz="1800" i="1" dirty="0" smtClean="0">
              <a:solidFill>
                <a:srgbClr val="3333FF"/>
              </a:solidFill>
            </a:endParaRP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smtClean="0">
                <a:solidFill>
                  <a:srgbClr val="3333FF"/>
                </a:solidFill>
              </a:rPr>
              <a:t>	      </a:t>
            </a:r>
            <a:r>
              <a:rPr lang="en-GB" sz="1800" b="1" dirty="0" smtClean="0">
                <a:solidFill>
                  <a:srgbClr val="333399"/>
                </a:solidFill>
              </a:rPr>
              <a:t>ensure</a:t>
            </a:r>
            <a:endParaRPr lang="en-GB" sz="1800" b="1" dirty="0">
              <a:solidFill>
                <a:srgbClr val="333399"/>
              </a:solidFill>
            </a:endParaRP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r>
              <a:rPr lang="en-GB" sz="1800" i="1" dirty="0" err="1" smtClean="0">
                <a:solidFill>
                  <a:srgbClr val="3333FF"/>
                </a:solidFill>
              </a:rPr>
              <a:t>id_set</a:t>
            </a:r>
            <a:r>
              <a:rPr lang="en-GB" sz="1800" i="1" dirty="0" smtClean="0">
                <a:solidFill>
                  <a:srgbClr val="3333FF"/>
                </a:solidFill>
              </a:rPr>
              <a:t> </a:t>
            </a:r>
            <a:r>
              <a:rPr lang="en-GB" sz="1800" dirty="0" smtClean="0">
                <a:solidFill>
                  <a:srgbClr val="3333FF"/>
                </a:solidFill>
              </a:rPr>
              <a:t>: </a:t>
            </a:r>
            <a:r>
              <a:rPr lang="en-GB" sz="1800" i="1" dirty="0" smtClean="0">
                <a:solidFill>
                  <a:srgbClr val="3333FF"/>
                </a:solidFill>
              </a:rPr>
              <a:t>id</a:t>
            </a:r>
            <a:r>
              <a:rPr lang="en-GB" sz="1800" dirty="0" smtClean="0">
                <a:solidFill>
                  <a:srgbClr val="3333FF"/>
                </a:solidFill>
              </a:rPr>
              <a:t> </a:t>
            </a:r>
            <a:r>
              <a:rPr lang="en-GB" sz="1800" dirty="0">
                <a:solidFill>
                  <a:srgbClr val="3333FF"/>
                </a:solidFill>
              </a:rPr>
              <a:t>= </a:t>
            </a:r>
            <a:r>
              <a:rPr lang="en-GB" sz="1800" i="1" dirty="0" err="1" smtClean="0">
                <a:solidFill>
                  <a:srgbClr val="3333FF"/>
                </a:solidFill>
              </a:rPr>
              <a:t>a_id</a:t>
            </a:r>
            <a:endParaRPr lang="en-GB" sz="1800" i="1" dirty="0" smtClean="0">
              <a:solidFill>
                <a:srgbClr val="3333FF"/>
              </a:solidFill>
            </a:endParaRPr>
          </a:p>
          <a:p>
            <a:pPr>
              <a:spcBef>
                <a:spcPts val="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i="1" dirty="0">
                <a:solidFill>
                  <a:srgbClr val="3333FF"/>
                </a:solidFill>
              </a:rPr>
              <a:t>	 </a:t>
            </a:r>
            <a:r>
              <a:rPr lang="en-GB" sz="1800" i="1" dirty="0" smtClean="0">
                <a:solidFill>
                  <a:srgbClr val="3333FF"/>
                </a:solidFill>
              </a:rPr>
              <a:t>       </a:t>
            </a:r>
            <a:r>
              <a:rPr lang="en-GB" sz="1800" b="1" dirty="0" smtClean="0">
                <a:solidFill>
                  <a:srgbClr val="333399"/>
                </a:solidFill>
              </a:rPr>
              <a:t>end</a:t>
            </a:r>
            <a:endParaRPr lang="en-GB" sz="1800" b="1" dirty="0">
              <a:solidFill>
                <a:srgbClr val="333399"/>
              </a:solidFill>
            </a:endParaRP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solidFill>
                  <a:srgbClr val="3333FF"/>
                </a:solidFill>
              </a:rPr>
              <a:t>	</a:t>
            </a:r>
            <a:r>
              <a:rPr lang="en-GB" sz="1800" dirty="0" smtClean="0">
                <a:solidFill>
                  <a:srgbClr val="3333FF"/>
                </a:solidFill>
              </a:rPr>
              <a:t>   </a:t>
            </a:r>
          </a:p>
          <a:p>
            <a:pPr>
              <a:spcBef>
                <a:spcPts val="0"/>
              </a:spcBef>
              <a:buClr>
                <a:srgbClr val="CC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smtClean="0">
                <a:solidFill>
                  <a:srgbClr val="3333FF"/>
                </a:solidFill>
              </a:rPr>
              <a:t> </a:t>
            </a:r>
            <a:r>
              <a:rPr lang="en-GB" sz="1800" b="1" dirty="0" smtClean="0">
                <a:solidFill>
                  <a:srgbClr val="333399"/>
                </a:solidFill>
              </a:rPr>
              <a:t>invariant</a:t>
            </a:r>
            <a:endParaRPr lang="en-GB" sz="1800" b="1" dirty="0">
              <a:solidFill>
                <a:srgbClr val="333399"/>
              </a:solidFill>
            </a:endParaRP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3333FF"/>
                </a:solidFill>
              </a:rPr>
              <a:t>	</a:t>
            </a:r>
            <a:r>
              <a:rPr lang="en-GB" sz="1800" b="1" dirty="0" smtClean="0">
                <a:solidFill>
                  <a:srgbClr val="3333FF"/>
                </a:solidFill>
              </a:rPr>
              <a:t>    </a:t>
            </a:r>
            <a:r>
              <a:rPr lang="en-GB" sz="1800" i="1" dirty="0" err="1" smtClean="0">
                <a:solidFill>
                  <a:srgbClr val="3333FF"/>
                </a:solidFill>
              </a:rPr>
              <a:t>id_exists</a:t>
            </a:r>
            <a:r>
              <a:rPr lang="en-GB" sz="1800" i="1" dirty="0" smtClean="0">
                <a:solidFill>
                  <a:srgbClr val="3333FF"/>
                </a:solidFill>
              </a:rPr>
              <a:t> </a:t>
            </a:r>
            <a:r>
              <a:rPr lang="en-GB" sz="1800" dirty="0" smtClean="0">
                <a:solidFill>
                  <a:srgbClr val="3333FF"/>
                </a:solidFill>
              </a:rPr>
              <a:t>: id </a:t>
            </a:r>
            <a:r>
              <a:rPr lang="en-GB" sz="1800" dirty="0">
                <a:solidFill>
                  <a:srgbClr val="3333FF"/>
                </a:solidFill>
              </a:rPr>
              <a:t>/= </a:t>
            </a:r>
            <a:r>
              <a:rPr lang="en-GB" sz="1800" b="1" dirty="0">
                <a:solidFill>
                  <a:srgbClr val="333399"/>
                </a:solidFill>
              </a:rPr>
              <a:t>Void</a:t>
            </a:r>
          </a:p>
          <a:p>
            <a:pPr>
              <a:spcBef>
                <a:spcPts val="0"/>
              </a:spcBef>
              <a:buClr>
                <a:srgbClr val="0033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solidFill>
                  <a:srgbClr val="333399"/>
                </a:solidFill>
              </a:rPr>
              <a:t>end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animBg="1"/>
      <p:bldP spid="15" grpId="0" animBg="1"/>
      <p:bldP spid="16" grpId="0" animBg="1"/>
      <p:bldP spid="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GB"/>
          </a:p>
          <a:p>
            <a:pPr>
              <a:defRPr/>
            </a:pPr>
            <a:endParaRPr lang="en-GB"/>
          </a:p>
        </p:txBody>
      </p:sp>
      <p:sp>
        <p:nvSpPr>
          <p:cNvPr id="17412" name="Rectangle 1"/>
          <p:cNvSpPr>
            <a:spLocks noGrp="1" noChangeArrowheads="1"/>
          </p:cNvSpPr>
          <p:nvPr>
            <p:ph type="title"/>
          </p:nvPr>
        </p:nvSpPr>
        <p:spPr>
          <a:xfrm>
            <a:off x="327313" y="173182"/>
            <a:ext cx="7639050" cy="430887"/>
          </a:xfrm>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Object creation</a:t>
            </a:r>
          </a:p>
        </p:txBody>
      </p:sp>
      <p:sp>
        <p:nvSpPr>
          <p:cNvPr id="17413" name="Rectangle 2"/>
          <p:cNvSpPr>
            <a:spLocks noGrp="1" noChangeArrowheads="1"/>
          </p:cNvSpPr>
          <p:nvPr>
            <p:ph type="body" idx="1"/>
          </p:nvPr>
        </p:nvSpPr>
        <p:spPr>
          <a:xfrm>
            <a:off x="457200" y="1295400"/>
            <a:ext cx="8229600" cy="3713837"/>
          </a:xfrm>
        </p:spPr>
        <p:txBody>
          <a:bodyPr>
            <a:spAutoFit/>
          </a:bodyPr>
          <a:lstStyle/>
          <a:p>
            <a:pPr marL="0" indent="0">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To create an object:</a:t>
            </a:r>
          </a:p>
          <a:p>
            <a:pPr marL="0" indent="0">
              <a:spcBef>
                <a:spcPts val="200"/>
              </a:spcBef>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800" dirty="0" smtClean="0">
              <a:solidFill>
                <a:schemeClr val="tx1"/>
              </a:solidFill>
            </a:endParaRPr>
          </a:p>
          <a:p>
            <a:pPr lvl="1">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If class has no </a:t>
            </a:r>
            <a:r>
              <a:rPr lang="en-GB" b="1" dirty="0" smtClean="0">
                <a:solidFill>
                  <a:srgbClr val="333399"/>
                </a:solidFill>
              </a:rPr>
              <a:t>create</a:t>
            </a:r>
            <a:r>
              <a:rPr lang="en-GB" dirty="0" smtClean="0">
                <a:solidFill>
                  <a:schemeClr val="tx1"/>
                </a:solidFill>
              </a:rPr>
              <a:t> clause, use basic form:</a:t>
            </a:r>
          </a:p>
          <a:p>
            <a:pPr lvl="1" algn="ctr">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b="1" dirty="0" smtClean="0">
                <a:solidFill>
                  <a:srgbClr val="333399"/>
                </a:solidFill>
              </a:rPr>
              <a:t>create</a:t>
            </a:r>
            <a:r>
              <a:rPr lang="en-GB" dirty="0" smtClean="0">
                <a:solidFill>
                  <a:schemeClr val="tx1"/>
                </a:solidFill>
              </a:rPr>
              <a:t> </a:t>
            </a:r>
            <a:r>
              <a:rPr lang="en-GB" i="1" dirty="0" smtClean="0"/>
              <a:t>x</a:t>
            </a:r>
            <a:endParaRPr lang="en-GB" dirty="0" smtClean="0">
              <a:solidFill>
                <a:schemeClr val="tx1"/>
              </a:solidFill>
            </a:endParaRPr>
          </a:p>
          <a:p>
            <a:pPr lvl="1">
              <a:spcBef>
                <a:spcPts val="200"/>
              </a:spcBef>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800" dirty="0" smtClean="0">
              <a:solidFill>
                <a:schemeClr val="tx1"/>
              </a:solidFill>
            </a:endParaRPr>
          </a:p>
          <a:p>
            <a:pPr lvl="1">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If the class has a </a:t>
            </a:r>
            <a:r>
              <a:rPr lang="en-GB" b="1" dirty="0" smtClean="0">
                <a:solidFill>
                  <a:srgbClr val="333399"/>
                </a:solidFill>
              </a:rPr>
              <a:t>create</a:t>
            </a:r>
            <a:r>
              <a:rPr lang="en-GB" dirty="0" smtClean="0">
                <a:solidFill>
                  <a:schemeClr val="tx1"/>
                </a:solidFill>
              </a:rPr>
              <a:t> clause listing one or more procedures, use</a:t>
            </a:r>
          </a:p>
          <a:p>
            <a:pPr lvl="1" algn="ctr">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b="1" dirty="0" smtClean="0">
                <a:solidFill>
                  <a:srgbClr val="333399"/>
                </a:solidFill>
              </a:rPr>
              <a:t>create</a:t>
            </a:r>
            <a:r>
              <a:rPr lang="en-GB" dirty="0" smtClean="0">
                <a:solidFill>
                  <a:schemeClr val="tx1"/>
                </a:solidFill>
              </a:rPr>
              <a:t> </a:t>
            </a:r>
            <a:r>
              <a:rPr lang="en-GB" i="1" dirty="0" err="1" smtClean="0"/>
              <a:t>x</a:t>
            </a:r>
            <a:r>
              <a:rPr lang="en-GB" dirty="0" err="1" smtClean="0"/>
              <a:t>.</a:t>
            </a:r>
            <a:r>
              <a:rPr lang="en-GB" i="1" dirty="0" err="1" smtClean="0"/>
              <a:t>make</a:t>
            </a:r>
            <a:r>
              <a:rPr lang="en-GB" i="1" dirty="0" smtClean="0"/>
              <a:t> </a:t>
            </a:r>
            <a:r>
              <a:rPr lang="en-GB" dirty="0" smtClean="0"/>
              <a:t>(</a:t>
            </a:r>
            <a:r>
              <a:rPr lang="en-GB" i="1" dirty="0" smtClean="0"/>
              <a:t>…</a:t>
            </a:r>
            <a:r>
              <a:rPr lang="en-GB" dirty="0" smtClean="0"/>
              <a:t>)</a:t>
            </a:r>
          </a:p>
          <a:p>
            <a:pPr lvl="1">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dirty="0" smtClean="0">
                <a:solidFill>
                  <a:schemeClr val="tx1"/>
                </a:solidFill>
              </a:rPr>
              <a:t>		where </a:t>
            </a:r>
            <a:r>
              <a:rPr lang="en-GB" i="1" dirty="0" smtClean="0"/>
              <a:t>make</a:t>
            </a:r>
            <a:r>
              <a:rPr lang="en-GB" dirty="0" smtClean="0">
                <a:solidFill>
                  <a:schemeClr val="tx1"/>
                </a:solidFill>
              </a:rPr>
              <a:t> is one of the creation procedures, and </a:t>
            </a:r>
            <a:r>
              <a:rPr lang="en-GB" dirty="0" smtClean="0"/>
              <a:t>(</a:t>
            </a:r>
            <a:r>
              <a:rPr lang="en-GB" i="1" dirty="0" smtClean="0"/>
              <a:t>…</a:t>
            </a:r>
            <a:r>
              <a:rPr lang="en-GB" dirty="0" smtClean="0"/>
              <a:t>)</a:t>
            </a:r>
            <a:r>
              <a:rPr lang="en-GB" dirty="0" smtClean="0">
                <a:solidFill>
                  <a:schemeClr val="tx1"/>
                </a:solidFill>
              </a:rPr>
              <a:t> stands for arguments if any.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141314" name="Title 1"/>
          <p:cNvSpPr>
            <a:spLocks noGrp="1"/>
          </p:cNvSpPr>
          <p:nvPr>
            <p:ph type="title" idx="4294967295"/>
          </p:nvPr>
        </p:nvSpPr>
        <p:spPr/>
        <p:txBody>
          <a:bodyPr lIns="91440" tIns="45720" rIns="91440" bIns="45720"/>
          <a:lstStyle/>
          <a:p>
            <a:pPr defTabSz="914400"/>
            <a:r>
              <a:rPr lang="en-US" b="1" dirty="0" smtClean="0">
                <a:latin typeface="Arial Rounded MT Bold" pitchFamily="34" charset="0"/>
              </a:rPr>
              <a:t>Why do we need contracts at all?</a:t>
            </a:r>
            <a:endParaRPr lang="en-US" b="1" dirty="0">
              <a:latin typeface="Arial Rounded MT Bold" pitchFamily="34" charset="0"/>
            </a:endParaRPr>
          </a:p>
        </p:txBody>
      </p:sp>
      <p:sp>
        <p:nvSpPr>
          <p:cNvPr id="13315" name="Content Placeholder 2"/>
          <p:cNvSpPr>
            <a:spLocks noGrp="1"/>
          </p:cNvSpPr>
          <p:nvPr>
            <p:ph idx="4294967295"/>
          </p:nvPr>
        </p:nvSpPr>
        <p:spPr>
          <a:xfrm>
            <a:off x="176732" y="878114"/>
            <a:ext cx="8738285" cy="5644924"/>
          </a:xfrm>
        </p:spPr>
        <p:txBody>
          <a:bodyPr lIns="91440" tIns="45720" rIns="91440" bIns="45720"/>
          <a:lstStyle/>
          <a:p>
            <a:pPr marL="342900" indent="-342900">
              <a:buFont typeface="Arial" pitchFamily="34" charset="0"/>
              <a:buChar char="•"/>
            </a:pPr>
            <a:r>
              <a:rPr lang="en-US" dirty="0" smtClean="0">
                <a:solidFill>
                  <a:schemeClr val="tx1"/>
                </a:solidFill>
                <a:latin typeface="Comic Sans MS" pitchFamily="66" charset="0"/>
              </a:rPr>
              <a:t>They are executable specifications that evolve together with the code</a:t>
            </a:r>
          </a:p>
          <a:p>
            <a:pPr marL="342900" indent="-342900">
              <a:buFont typeface="Arial" pitchFamily="34" charset="0"/>
              <a:buChar char="•"/>
            </a:pPr>
            <a:endParaRPr lang="en-US" dirty="0" smtClean="0">
              <a:solidFill>
                <a:schemeClr val="tx1"/>
              </a:solidFill>
              <a:latin typeface="Comic Sans MS" pitchFamily="66" charset="0"/>
            </a:endParaRPr>
          </a:p>
          <a:p>
            <a:pPr marL="342900" indent="-342900" defTabSz="914400">
              <a:buFont typeface="Arial" pitchFamily="34" charset="0"/>
              <a:buChar char="•"/>
            </a:pPr>
            <a:r>
              <a:rPr lang="en-US" dirty="0" smtClean="0">
                <a:solidFill>
                  <a:schemeClr val="tx1"/>
                </a:solidFill>
                <a:latin typeface="Comic Sans MS" pitchFamily="66" charset="0"/>
              </a:rPr>
              <a:t>Together with tests, they are a great tool for finding bugs</a:t>
            </a:r>
          </a:p>
          <a:p>
            <a:pPr marL="342900" indent="-342900" defTabSz="914400">
              <a:buFont typeface="Arial" pitchFamily="34" charset="0"/>
              <a:buChar char="•"/>
            </a:pPr>
            <a:endParaRPr lang="en-US" dirty="0" smtClean="0">
              <a:solidFill>
                <a:schemeClr val="tx1"/>
              </a:solidFill>
              <a:latin typeface="Comic Sans MS" pitchFamily="66" charset="0"/>
            </a:endParaRPr>
          </a:p>
          <a:p>
            <a:pPr marL="342900" indent="-342900">
              <a:buFont typeface="Arial" pitchFamily="34" charset="0"/>
              <a:buChar char="•"/>
            </a:pPr>
            <a:r>
              <a:rPr lang="en-US" dirty="0">
                <a:solidFill>
                  <a:schemeClr val="tx1"/>
                </a:solidFill>
                <a:latin typeface="Comic Sans MS" pitchFamily="66" charset="0"/>
              </a:rPr>
              <a:t>They help us </a:t>
            </a:r>
            <a:r>
              <a:rPr lang="en-US" dirty="0" smtClean="0">
                <a:solidFill>
                  <a:schemeClr val="tx1"/>
                </a:solidFill>
                <a:latin typeface="Comic Sans MS" pitchFamily="66" charset="0"/>
              </a:rPr>
              <a:t>to reason about an O-O program at the level of classes </a:t>
            </a:r>
            <a:r>
              <a:rPr lang="en-US" dirty="0">
                <a:solidFill>
                  <a:schemeClr val="tx1"/>
                </a:solidFill>
                <a:latin typeface="Comic Sans MS" pitchFamily="66" charset="0"/>
              </a:rPr>
              <a:t>and </a:t>
            </a:r>
            <a:r>
              <a:rPr lang="en-US" dirty="0" smtClean="0">
                <a:solidFill>
                  <a:schemeClr val="tx1"/>
                </a:solidFill>
                <a:latin typeface="Comic Sans MS" pitchFamily="66" charset="0"/>
              </a:rPr>
              <a:t>routines</a:t>
            </a:r>
            <a:endParaRPr lang="en-US" dirty="0">
              <a:solidFill>
                <a:schemeClr val="tx1"/>
              </a:solidFill>
              <a:latin typeface="Comic Sans MS" pitchFamily="66" charset="0"/>
            </a:endParaRPr>
          </a:p>
          <a:p>
            <a:pPr defTabSz="914400"/>
            <a:endParaRPr lang="en-US" dirty="0" smtClean="0">
              <a:solidFill>
                <a:schemeClr val="tx1"/>
              </a:solidFill>
              <a:latin typeface="Comic Sans MS" pitchFamily="66" charset="0"/>
            </a:endParaRPr>
          </a:p>
          <a:p>
            <a:pPr marL="342900" indent="-342900">
              <a:buFont typeface="Arial" pitchFamily="34" charset="0"/>
              <a:buChar char="•"/>
            </a:pPr>
            <a:r>
              <a:rPr lang="en-US" dirty="0" smtClean="0">
                <a:solidFill>
                  <a:schemeClr val="tx1"/>
                </a:solidFill>
                <a:latin typeface="Comic Sans MS" pitchFamily="66" charset="0"/>
              </a:rPr>
              <a:t>Proving (part of) programs correct without executing them is what cool people are trying to do nowadays. This is easier to achieve if the program properties are clearly specified through contracts</a:t>
            </a:r>
          </a:p>
          <a:p>
            <a:pPr marL="342900" indent="-342900"/>
            <a:endParaRPr lang="en-US" dirty="0">
              <a:solidFill>
                <a:schemeClr val="tx1"/>
              </a:solidFill>
              <a:latin typeface="Comic Sans MS" pitchFamily="66" charset="0"/>
            </a:endParaRPr>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US" sz="800">
              <a:solidFill>
                <a:schemeClr val="tx1"/>
              </a:solidFill>
              <a:latin typeface="+mn-lt"/>
            </a:endParaRPr>
          </a:p>
          <a:p>
            <a:pPr algn="ctr" defTabSz="914400">
              <a:lnSpc>
                <a:spcPct val="100000"/>
              </a:lnSpc>
              <a:buClrTx/>
              <a:buSzTx/>
              <a:buFontTx/>
              <a:buNone/>
              <a:defRPr/>
            </a:pPr>
            <a:endParaRPr lang="en-US" sz="800">
              <a:solidFill>
                <a:schemeClr val="tx1"/>
              </a:solidFill>
              <a:latin typeface="+mn-lt"/>
            </a:endParaRPr>
          </a:p>
        </p:txBody>
      </p:sp>
    </p:spTree>
    <p:extLst>
      <p:ext uri="{BB962C8B-B14F-4D97-AF65-F5344CB8AC3E}">
        <p14:creationId xmlns:p14="http://schemas.microsoft.com/office/powerpoint/2010/main" val="2815535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18508" y="171304"/>
            <a:ext cx="7942262" cy="435655"/>
          </a:xfrm>
        </p:spPr>
        <p:txBody>
          <a:bodyPr/>
          <a:lstStyle/>
          <a:p>
            <a:r>
              <a:rPr lang="en-US" dirty="0" smtClean="0"/>
              <a:t>Some acrobatics</a:t>
            </a:r>
            <a:endParaRPr lang="de-CH" dirty="0" smtClean="0"/>
          </a:p>
        </p:txBody>
      </p:sp>
      <p:sp>
        <p:nvSpPr>
          <p:cNvPr id="19459" name="Content Placeholder 2"/>
          <p:cNvSpPr>
            <a:spLocks noGrp="1"/>
          </p:cNvSpPr>
          <p:nvPr>
            <p:ph idx="1"/>
          </p:nvPr>
        </p:nvSpPr>
        <p:spPr>
          <a:xfrm>
            <a:off x="343627" y="1050199"/>
            <a:ext cx="8424862" cy="5336729"/>
          </a:xfrm>
        </p:spPr>
        <p:txBody>
          <a:bodyPr/>
          <a:lstStyle/>
          <a:p>
            <a:pPr>
              <a:spcBef>
                <a:spcPts val="0"/>
              </a:spcBef>
              <a:buFont typeface="Wingdings" charset="2"/>
              <a:buNone/>
            </a:pPr>
            <a:r>
              <a:rPr lang="en-US" sz="1800" b="1" dirty="0" smtClean="0">
                <a:solidFill>
                  <a:srgbClr val="333399"/>
                </a:solidFill>
                <a:latin typeface="Comic Sans MS" pitchFamily="66" charset="0"/>
                <a:cs typeface="Arial" charset="0"/>
              </a:rPr>
              <a:t>class</a:t>
            </a:r>
            <a:r>
              <a:rPr lang="en-US" sz="1800" dirty="0" smtClean="0">
                <a:latin typeface="Comic Sans MS" pitchFamily="66" charset="0"/>
                <a:cs typeface="Arial" charset="0"/>
              </a:rPr>
              <a:t> </a:t>
            </a:r>
            <a:r>
              <a:rPr lang="en-US" sz="1800" i="1" dirty="0" smtClean="0">
                <a:latin typeface="Comic Sans MS" pitchFamily="66" charset="0"/>
                <a:cs typeface="Arial" charset="0"/>
              </a:rPr>
              <a:t>DIRECTOR</a:t>
            </a:r>
          </a:p>
          <a:p>
            <a:pPr>
              <a:spcBef>
                <a:spcPts val="0"/>
              </a:spcBef>
              <a:buFont typeface="Wingdings" charset="2"/>
              <a:buNone/>
            </a:pPr>
            <a:r>
              <a:rPr lang="en-US" sz="1800" b="1" dirty="0" smtClean="0">
                <a:solidFill>
                  <a:srgbClr val="333399"/>
                </a:solidFill>
                <a:latin typeface="Comic Sans MS" pitchFamily="66" charset="0"/>
                <a:cs typeface="Arial" charset="0"/>
              </a:rPr>
              <a:t>create</a:t>
            </a:r>
            <a:r>
              <a:rPr lang="en-US" sz="1800" dirty="0" smtClean="0">
                <a:latin typeface="Comic Sans MS" pitchFamily="66" charset="0"/>
                <a:cs typeface="Arial" charset="0"/>
              </a:rPr>
              <a:t> </a:t>
            </a:r>
            <a:r>
              <a:rPr lang="en-US" sz="1800" i="1" dirty="0" err="1" smtClean="0">
                <a:latin typeface="Comic Sans MS" pitchFamily="66" charset="0"/>
                <a:cs typeface="Arial" charset="0"/>
              </a:rPr>
              <a:t>prepare_and_play</a:t>
            </a:r>
            <a:endParaRPr lang="en-US" sz="1800" i="1" dirty="0" smtClean="0">
              <a:latin typeface="Comic Sans MS" pitchFamily="66" charset="0"/>
              <a:cs typeface="Arial" charset="0"/>
            </a:endParaRPr>
          </a:p>
          <a:p>
            <a:pPr>
              <a:spcBef>
                <a:spcPts val="0"/>
              </a:spcBef>
              <a:buFont typeface="Wingdings" charset="2"/>
              <a:buNone/>
            </a:pPr>
            <a:r>
              <a:rPr lang="en-US" sz="1800" b="1" dirty="0" smtClean="0">
                <a:solidFill>
                  <a:srgbClr val="333399"/>
                </a:solidFill>
                <a:latin typeface="Comic Sans MS" pitchFamily="66" charset="0"/>
                <a:cs typeface="Arial" charset="0"/>
              </a:rPr>
              <a:t>feature</a:t>
            </a:r>
          </a:p>
          <a:p>
            <a:pPr>
              <a:spcBef>
                <a:spcPts val="0"/>
              </a:spcBef>
              <a:buFont typeface="Wingdings" charset="2"/>
              <a:buNone/>
            </a:pPr>
            <a:r>
              <a:rPr lang="en-US" sz="1800" i="1" dirty="0" smtClean="0">
                <a:latin typeface="Comic Sans MS" pitchFamily="66" charset="0"/>
                <a:cs typeface="Arial" charset="0"/>
              </a:rPr>
              <a:t>    acrobat1</a:t>
            </a:r>
            <a:r>
              <a:rPr lang="en-US" sz="1800" dirty="0" smtClean="0">
                <a:latin typeface="Comic Sans MS" pitchFamily="66" charset="0"/>
                <a:cs typeface="Arial" charset="0"/>
              </a:rPr>
              <a:t>, </a:t>
            </a:r>
            <a:r>
              <a:rPr lang="en-US" sz="1800" i="1" dirty="0" smtClean="0">
                <a:latin typeface="Comic Sans MS" pitchFamily="66" charset="0"/>
                <a:cs typeface="Arial" charset="0"/>
              </a:rPr>
              <a:t>acrobat2</a:t>
            </a:r>
            <a:r>
              <a:rPr lang="en-US" sz="1800" dirty="0" smtClean="0">
                <a:latin typeface="Comic Sans MS" pitchFamily="66" charset="0"/>
                <a:cs typeface="Arial" charset="0"/>
              </a:rPr>
              <a:t>, </a:t>
            </a:r>
            <a:r>
              <a:rPr lang="en-US" sz="1800" i="1" dirty="0" smtClean="0">
                <a:latin typeface="Comic Sans MS" pitchFamily="66" charset="0"/>
                <a:cs typeface="Arial" charset="0"/>
              </a:rPr>
              <a:t>acrobat3</a:t>
            </a:r>
            <a:r>
              <a:rPr lang="en-US" sz="1800" dirty="0" smtClean="0">
                <a:latin typeface="Comic Sans MS" pitchFamily="66" charset="0"/>
                <a:cs typeface="Arial" charset="0"/>
              </a:rPr>
              <a:t>: </a:t>
            </a:r>
            <a:r>
              <a:rPr lang="en-US" sz="1800" i="1" dirty="0" smtClean="0">
                <a:latin typeface="Comic Sans MS" pitchFamily="66" charset="0"/>
                <a:cs typeface="Arial" charset="0"/>
              </a:rPr>
              <a:t>ACROBAT</a:t>
            </a:r>
          </a:p>
          <a:p>
            <a:pPr>
              <a:spcBef>
                <a:spcPts val="0"/>
              </a:spcBef>
              <a:buFont typeface="Wingdings" charset="2"/>
              <a:buNone/>
            </a:pPr>
            <a:r>
              <a:rPr lang="en-US" sz="1800" i="1" dirty="0" smtClean="0">
                <a:latin typeface="Comic Sans MS" pitchFamily="66" charset="0"/>
                <a:cs typeface="Arial" charset="0"/>
              </a:rPr>
              <a:t>    friend1</a:t>
            </a:r>
            <a:r>
              <a:rPr lang="en-US" sz="1800" dirty="0" smtClean="0">
                <a:latin typeface="Comic Sans MS" pitchFamily="66" charset="0"/>
                <a:cs typeface="Arial" charset="0"/>
              </a:rPr>
              <a:t>, </a:t>
            </a:r>
            <a:r>
              <a:rPr lang="en-US" sz="1800" i="1" dirty="0" smtClean="0">
                <a:latin typeface="Comic Sans MS" pitchFamily="66" charset="0"/>
                <a:cs typeface="Arial" charset="0"/>
              </a:rPr>
              <a:t>friend2</a:t>
            </a:r>
            <a:r>
              <a:rPr lang="en-US" sz="1800" dirty="0" smtClean="0">
                <a:latin typeface="Comic Sans MS" pitchFamily="66" charset="0"/>
                <a:cs typeface="Arial" charset="0"/>
              </a:rPr>
              <a:t>: </a:t>
            </a:r>
            <a:r>
              <a:rPr lang="en-US" sz="1800" i="1" dirty="0" smtClean="0">
                <a:latin typeface="Comic Sans MS" pitchFamily="66" charset="0"/>
                <a:cs typeface="Arial" charset="0"/>
              </a:rPr>
              <a:t>ACROBAT_WITH_BUDDY</a:t>
            </a:r>
          </a:p>
          <a:p>
            <a:pPr>
              <a:spcBef>
                <a:spcPts val="0"/>
              </a:spcBef>
              <a:buFont typeface="Wingdings" charset="2"/>
              <a:buNone/>
            </a:pPr>
            <a:r>
              <a:rPr lang="en-US" sz="1800" i="1" dirty="0" smtClean="0">
                <a:latin typeface="Comic Sans MS" pitchFamily="66" charset="0"/>
                <a:cs typeface="Arial" charset="0"/>
              </a:rPr>
              <a:t>    author1</a:t>
            </a:r>
            <a:r>
              <a:rPr lang="en-US" sz="1800" dirty="0" smtClean="0">
                <a:latin typeface="Comic Sans MS" pitchFamily="66" charset="0"/>
                <a:cs typeface="Arial" charset="0"/>
              </a:rPr>
              <a:t>: </a:t>
            </a:r>
            <a:r>
              <a:rPr lang="en-US" sz="1800" i="1" dirty="0" smtClean="0">
                <a:latin typeface="Comic Sans MS" pitchFamily="66" charset="0"/>
                <a:cs typeface="Arial" charset="0"/>
              </a:rPr>
              <a:t>AUTHOR</a:t>
            </a:r>
          </a:p>
          <a:p>
            <a:pPr>
              <a:spcBef>
                <a:spcPts val="0"/>
              </a:spcBef>
              <a:buFont typeface="Wingdings" charset="2"/>
              <a:buNone/>
            </a:pPr>
            <a:r>
              <a:rPr lang="en-US" sz="1800" i="1" dirty="0" smtClean="0">
                <a:latin typeface="Comic Sans MS" pitchFamily="66" charset="0"/>
                <a:cs typeface="Arial" charset="0"/>
              </a:rPr>
              <a:t>    curmudgeon1</a:t>
            </a:r>
            <a:r>
              <a:rPr lang="en-US" sz="1800" dirty="0" smtClean="0">
                <a:latin typeface="Comic Sans MS" pitchFamily="66" charset="0"/>
                <a:cs typeface="Arial" charset="0"/>
              </a:rPr>
              <a:t>: </a:t>
            </a:r>
            <a:r>
              <a:rPr lang="en-US" sz="1800" i="1" dirty="0" smtClean="0">
                <a:latin typeface="Comic Sans MS" pitchFamily="66" charset="0"/>
                <a:cs typeface="Arial" charset="0"/>
              </a:rPr>
              <a:t>CURMUDGEON</a:t>
            </a:r>
          </a:p>
          <a:p>
            <a:pPr>
              <a:spcBef>
                <a:spcPts val="0"/>
              </a:spcBef>
              <a:buFont typeface="Wingdings" charset="2"/>
              <a:buNone/>
            </a:pPr>
            <a:endParaRPr lang="en-US" sz="1800" b="1" dirty="0" smtClean="0">
              <a:latin typeface="Comic Sans MS" pitchFamily="66" charset="0"/>
              <a:cs typeface="Arial" charset="0"/>
            </a:endParaRPr>
          </a:p>
          <a:p>
            <a:pPr>
              <a:spcBef>
                <a:spcPts val="0"/>
              </a:spcBef>
              <a:buFont typeface="Wingdings" charset="2"/>
              <a:buNone/>
            </a:pPr>
            <a:r>
              <a:rPr lang="en-US" sz="1800" dirty="0" smtClean="0">
                <a:latin typeface="Comic Sans MS" pitchFamily="66" charset="0"/>
                <a:cs typeface="Arial" charset="0"/>
              </a:rPr>
              <a:t>    </a:t>
            </a:r>
            <a:r>
              <a:rPr lang="en-US" sz="1800" i="1" dirty="0" err="1" smtClean="0">
                <a:latin typeface="Comic Sans MS" pitchFamily="66" charset="0"/>
                <a:cs typeface="Arial" charset="0"/>
              </a:rPr>
              <a:t>prepare_and_play</a:t>
            </a:r>
            <a:endParaRPr lang="en-US" sz="1800" b="1" dirty="0" smtClean="0">
              <a:solidFill>
                <a:srgbClr val="333399"/>
              </a:solidFill>
              <a:latin typeface="Comic Sans MS" pitchFamily="66" charset="0"/>
              <a:cs typeface="Arial" charset="0"/>
            </a:endParaRPr>
          </a:p>
          <a:p>
            <a:pPr>
              <a:spcBef>
                <a:spcPts val="0"/>
              </a:spcBef>
              <a:buFont typeface="Wingdings" charset="2"/>
              <a:buNone/>
            </a:pPr>
            <a:r>
              <a:rPr lang="en-US" sz="1800" dirty="0" smtClean="0">
                <a:latin typeface="Comic Sans MS" pitchFamily="66" charset="0"/>
                <a:cs typeface="Arial" charset="0"/>
              </a:rPr>
              <a:t>	</a:t>
            </a:r>
            <a:r>
              <a:rPr lang="en-US" sz="1800" b="1" dirty="0" smtClean="0">
                <a:solidFill>
                  <a:srgbClr val="333399"/>
                </a:solidFill>
                <a:latin typeface="Comic Sans MS" pitchFamily="66" charset="0"/>
                <a:cs typeface="Arial" charset="0"/>
              </a:rPr>
              <a:t>do</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author1</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(4)</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friend1</a:t>
            </a:r>
            <a:r>
              <a:rPr lang="en-US" sz="1800" dirty="0" smtClean="0">
                <a:latin typeface="Comic Sans MS" pitchFamily="66" charset="0"/>
                <a:cs typeface="Arial" charset="0"/>
              </a:rPr>
              <a:t>.</a:t>
            </a:r>
            <a:r>
              <a:rPr lang="en-US" sz="1800" i="1" dirty="0" smtClean="0">
                <a:latin typeface="Comic Sans MS" pitchFamily="66" charset="0"/>
                <a:cs typeface="Arial" charset="0"/>
              </a:rPr>
              <a:t>twirl</a:t>
            </a:r>
            <a:r>
              <a:rPr lang="en-US" sz="1800" dirty="0" smtClean="0">
                <a:latin typeface="Comic Sans MS" pitchFamily="66" charset="0"/>
                <a:cs typeface="Arial" charset="0"/>
              </a:rPr>
              <a:t> (2)</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curmudgeon1</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(7)</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acrobat2</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a:t>
            </a:r>
            <a:r>
              <a:rPr lang="en-US" sz="1800" i="1" dirty="0" smtClean="0">
                <a:latin typeface="Comic Sans MS" pitchFamily="66" charset="0"/>
                <a:cs typeface="Arial" charset="0"/>
              </a:rPr>
              <a:t>curmudgeon1</a:t>
            </a:r>
            <a:r>
              <a:rPr lang="en-US" sz="1800" dirty="0" smtClean="0">
                <a:latin typeface="Comic Sans MS" pitchFamily="66" charset="0"/>
                <a:cs typeface="Arial" charset="0"/>
              </a:rPr>
              <a:t>.</a:t>
            </a:r>
            <a:r>
              <a:rPr lang="en-US" sz="1800" i="1" dirty="0" smtClean="0">
                <a:latin typeface="Comic Sans MS" pitchFamily="66" charset="0"/>
                <a:cs typeface="Arial" charset="0"/>
              </a:rPr>
              <a:t>count</a:t>
            </a:r>
            <a:r>
              <a:rPr lang="en-US" sz="1800" dirty="0" smtClean="0">
                <a:latin typeface="Comic Sans MS" pitchFamily="66" charset="0"/>
                <a:cs typeface="Arial" charset="0"/>
              </a:rPr>
              <a:t>)</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acrobat3</a:t>
            </a:r>
            <a:r>
              <a:rPr lang="en-US" sz="1800" dirty="0" smtClean="0">
                <a:latin typeface="Comic Sans MS" pitchFamily="66" charset="0"/>
                <a:cs typeface="Arial" charset="0"/>
              </a:rPr>
              <a:t>.</a:t>
            </a:r>
            <a:r>
              <a:rPr lang="en-US" sz="1800" i="1" dirty="0" smtClean="0">
                <a:latin typeface="Comic Sans MS" pitchFamily="66" charset="0"/>
                <a:cs typeface="Arial" charset="0"/>
              </a:rPr>
              <a:t>twirl</a:t>
            </a:r>
            <a:r>
              <a:rPr lang="en-US" sz="1800" dirty="0" smtClean="0">
                <a:latin typeface="Comic Sans MS" pitchFamily="66" charset="0"/>
                <a:cs typeface="Arial" charset="0"/>
              </a:rPr>
              <a:t> (</a:t>
            </a:r>
            <a:r>
              <a:rPr lang="en-US" sz="1800" i="1" dirty="0" smtClean="0">
                <a:latin typeface="Comic Sans MS" pitchFamily="66" charset="0"/>
                <a:cs typeface="Arial" charset="0"/>
              </a:rPr>
              <a:t>friend2</a:t>
            </a:r>
            <a:r>
              <a:rPr lang="en-US" sz="1800" dirty="0" smtClean="0">
                <a:latin typeface="Comic Sans MS" pitchFamily="66" charset="0"/>
                <a:cs typeface="Arial" charset="0"/>
              </a:rPr>
              <a:t>.</a:t>
            </a:r>
            <a:r>
              <a:rPr lang="en-US" sz="1800" i="1" dirty="0" smtClean="0">
                <a:latin typeface="Comic Sans MS" pitchFamily="66" charset="0"/>
                <a:cs typeface="Arial" charset="0"/>
              </a:rPr>
              <a:t>count</a:t>
            </a:r>
            <a:r>
              <a:rPr lang="en-US" sz="1800" dirty="0" smtClean="0">
                <a:latin typeface="Comic Sans MS" pitchFamily="66" charset="0"/>
                <a:cs typeface="Arial" charset="0"/>
              </a:rPr>
              <a:t>)</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friend1</a:t>
            </a:r>
            <a:r>
              <a:rPr lang="en-US" sz="1800" dirty="0" smtClean="0">
                <a:latin typeface="Comic Sans MS" pitchFamily="66" charset="0"/>
                <a:cs typeface="Arial" charset="0"/>
              </a:rPr>
              <a:t>.</a:t>
            </a:r>
            <a:r>
              <a:rPr lang="en-US" sz="1800" i="1" dirty="0" smtClean="0">
                <a:latin typeface="Comic Sans MS" pitchFamily="66" charset="0"/>
                <a:cs typeface="Arial" charset="0"/>
              </a:rPr>
              <a:t>buddy</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a:t>
            </a:r>
            <a:r>
              <a:rPr lang="en-US" sz="1800" i="1" dirty="0" smtClean="0">
                <a:latin typeface="Comic Sans MS" pitchFamily="66" charset="0"/>
                <a:cs typeface="Arial" charset="0"/>
              </a:rPr>
              <a:t>friend1</a:t>
            </a:r>
            <a:r>
              <a:rPr lang="en-US" sz="1800" dirty="0" smtClean="0">
                <a:latin typeface="Comic Sans MS" pitchFamily="66" charset="0"/>
                <a:cs typeface="Arial" charset="0"/>
              </a:rPr>
              <a:t>.</a:t>
            </a:r>
            <a:r>
              <a:rPr lang="en-US" sz="1800" i="1" dirty="0" smtClean="0">
                <a:latin typeface="Comic Sans MS" pitchFamily="66" charset="0"/>
                <a:cs typeface="Arial" charset="0"/>
              </a:rPr>
              <a:t>count</a:t>
            </a:r>
            <a:r>
              <a:rPr lang="en-US" sz="1800" dirty="0" smtClean="0">
                <a:latin typeface="Comic Sans MS" pitchFamily="66" charset="0"/>
                <a:cs typeface="Arial" charset="0"/>
              </a:rPr>
              <a:t>)</a:t>
            </a:r>
          </a:p>
          <a:p>
            <a:pPr>
              <a:spcBef>
                <a:spcPts val="0"/>
              </a:spcBef>
              <a:buFont typeface="Wingdings" charset="2"/>
              <a:buNone/>
            </a:pPr>
            <a:r>
              <a:rPr lang="en-US" sz="1800" dirty="0" smtClean="0">
                <a:latin typeface="Comic Sans MS" pitchFamily="66" charset="0"/>
                <a:cs typeface="Arial" charset="0"/>
              </a:rPr>
              <a:t>	    </a:t>
            </a:r>
            <a:r>
              <a:rPr lang="en-US" sz="1800" i="1" dirty="0" smtClean="0">
                <a:latin typeface="Comic Sans MS" pitchFamily="66" charset="0"/>
                <a:cs typeface="Arial" charset="0"/>
              </a:rPr>
              <a:t>friend2</a:t>
            </a:r>
            <a:r>
              <a:rPr lang="en-US" sz="1800" dirty="0" smtClean="0">
                <a:latin typeface="Comic Sans MS" pitchFamily="66" charset="0"/>
                <a:cs typeface="Arial" charset="0"/>
              </a:rPr>
              <a:t>.</a:t>
            </a:r>
            <a:r>
              <a:rPr lang="en-US" sz="1800" i="1" dirty="0" smtClean="0">
                <a:latin typeface="Comic Sans MS" pitchFamily="66" charset="0"/>
                <a:cs typeface="Arial" charset="0"/>
              </a:rPr>
              <a:t>clap</a:t>
            </a:r>
            <a:r>
              <a:rPr lang="en-US" sz="1800" dirty="0" smtClean="0">
                <a:latin typeface="Comic Sans MS" pitchFamily="66" charset="0"/>
                <a:cs typeface="Arial" charset="0"/>
              </a:rPr>
              <a:t> (2)</a:t>
            </a:r>
          </a:p>
          <a:p>
            <a:pPr>
              <a:spcBef>
                <a:spcPts val="0"/>
              </a:spcBef>
              <a:buFont typeface="Wingdings" charset="2"/>
              <a:buNone/>
            </a:pPr>
            <a:r>
              <a:rPr lang="en-US" sz="1800" dirty="0" smtClean="0">
                <a:latin typeface="Comic Sans MS" pitchFamily="66" charset="0"/>
                <a:cs typeface="Arial" charset="0"/>
              </a:rPr>
              <a:t>	</a:t>
            </a:r>
            <a:r>
              <a:rPr lang="en-US" sz="1800" b="1" dirty="0" smtClean="0">
                <a:solidFill>
                  <a:srgbClr val="333399"/>
                </a:solidFill>
                <a:latin typeface="Comic Sans MS" pitchFamily="66" charset="0"/>
                <a:cs typeface="Arial" charset="0"/>
              </a:rPr>
              <a:t>end</a:t>
            </a:r>
          </a:p>
          <a:p>
            <a:pPr>
              <a:spcBef>
                <a:spcPts val="0"/>
              </a:spcBef>
              <a:buFont typeface="Wingdings" charset="2"/>
              <a:buNone/>
            </a:pPr>
            <a:r>
              <a:rPr lang="en-US" sz="1800" b="1" dirty="0" smtClean="0">
                <a:solidFill>
                  <a:srgbClr val="333399"/>
                </a:solidFill>
                <a:latin typeface="Comic Sans MS" pitchFamily="66" charset="0"/>
                <a:cs typeface="Arial" charset="0"/>
              </a:rPr>
              <a:t>end</a:t>
            </a:r>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dirty="0" smtClean="0"/>
          </a:p>
          <a:p>
            <a:pPr>
              <a:defRPr/>
            </a:pPr>
            <a:endParaRPr lang="en-US" dirty="0"/>
          </a:p>
        </p:txBody>
      </p:sp>
      <p:sp>
        <p:nvSpPr>
          <p:cNvPr id="19462"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9" name="Rounded Rectangle 8"/>
          <p:cNvSpPr/>
          <p:nvPr/>
        </p:nvSpPr>
        <p:spPr bwMode="auto">
          <a:xfrm>
            <a:off x="5916755" y="2549236"/>
            <a:ext cx="2783900" cy="568034"/>
          </a:xfrm>
          <a:prstGeom prst="roundRect">
            <a:avLst>
              <a:gd name="adj" fmla="val 20326"/>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What entities are used in this class?</a:t>
            </a:r>
            <a:endParaRPr lang="de-CH" sz="1800" kern="1200" dirty="0">
              <a:solidFill>
                <a:srgbClr val="333399"/>
              </a:solidFill>
              <a:latin typeface="Comic Sans MS" pitchFamily="66" charset="0"/>
              <a:ea typeface="+mn-ea"/>
              <a:cs typeface="+mn-cs"/>
            </a:endParaRPr>
          </a:p>
        </p:txBody>
      </p:sp>
      <p:sp>
        <p:nvSpPr>
          <p:cNvPr id="10" name="Rounded Rectangle 9"/>
          <p:cNvSpPr/>
          <p:nvPr/>
        </p:nvSpPr>
        <p:spPr bwMode="auto">
          <a:xfrm>
            <a:off x="5909827" y="3560618"/>
            <a:ext cx="2818535" cy="990598"/>
          </a:xfrm>
          <a:prstGeom prst="roundRect">
            <a:avLst>
              <a:gd name="adj" fmla="val 20326"/>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What’s wrong with the feature </a:t>
            </a:r>
            <a:r>
              <a:rPr lang="en-US" sz="1800" i="1" kern="1200" dirty="0" err="1" smtClean="0">
                <a:solidFill>
                  <a:srgbClr val="3333FF"/>
                </a:solidFill>
                <a:latin typeface="Comic Sans MS" pitchFamily="66" charset="0"/>
                <a:ea typeface="+mn-ea"/>
                <a:cs typeface="+mn-cs"/>
              </a:rPr>
              <a:t>prepare_and_play</a:t>
            </a:r>
            <a:r>
              <a:rPr lang="en-US" sz="1800" kern="1200" dirty="0" smtClean="0">
                <a:solidFill>
                  <a:srgbClr val="333399"/>
                </a:solidFill>
                <a:latin typeface="Comic Sans MS" pitchFamily="66" charset="0"/>
                <a:ea typeface="+mn-ea"/>
                <a:cs typeface="+mn-cs"/>
              </a:rPr>
              <a:t>?</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18508" y="171304"/>
            <a:ext cx="7942262" cy="435655"/>
          </a:xfrm>
        </p:spPr>
        <p:txBody>
          <a:bodyPr/>
          <a:lstStyle/>
          <a:p>
            <a:r>
              <a:rPr lang="en-US" dirty="0" smtClean="0"/>
              <a:t>Some acrobatics</a:t>
            </a:r>
            <a:endParaRPr lang="de-CH" dirty="0" smtClean="0"/>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smtClean="0"/>
          </a:p>
          <a:p>
            <a:pPr>
              <a:defRPr/>
            </a:pPr>
            <a:endParaRPr lang="en-US"/>
          </a:p>
        </p:txBody>
      </p:sp>
      <p:sp>
        <p:nvSpPr>
          <p:cNvPr id="20485" name="Content Placeholder 2"/>
          <p:cNvSpPr>
            <a:spLocks noGrp="1"/>
          </p:cNvSpPr>
          <p:nvPr>
            <p:ph idx="1"/>
          </p:nvPr>
        </p:nvSpPr>
        <p:spPr>
          <a:xfrm>
            <a:off x="468313" y="925513"/>
            <a:ext cx="8424862" cy="5576887"/>
          </a:xfrm>
        </p:spPr>
        <p:txBody>
          <a:bodyPr/>
          <a:lstStyle/>
          <a:p>
            <a:pPr>
              <a:buFont typeface="Wingdings" charset="2"/>
              <a:buNone/>
            </a:pPr>
            <a:r>
              <a:rPr lang="de-CH" sz="1600" b="1" dirty="0" err="1" smtClean="0">
                <a:solidFill>
                  <a:srgbClr val="003399"/>
                </a:solidFill>
                <a:latin typeface="Comic Sans MS" pitchFamily="66" charset="0"/>
                <a:cs typeface="Arial" charset="0"/>
              </a:rPr>
              <a:t>class</a:t>
            </a:r>
            <a:r>
              <a:rPr lang="de-CH" sz="1600" dirty="0" smtClean="0">
                <a:latin typeface="Comic Sans MS" pitchFamily="66" charset="0"/>
                <a:cs typeface="Arial" charset="0"/>
              </a:rPr>
              <a:t> </a:t>
            </a:r>
            <a:r>
              <a:rPr lang="de-CH" sz="1600" i="1" dirty="0" smtClean="0">
                <a:latin typeface="Comic Sans MS" pitchFamily="66" charset="0"/>
                <a:cs typeface="Arial" charset="0"/>
              </a:rPr>
              <a:t>DIRECTOR</a:t>
            </a:r>
          </a:p>
          <a:p>
            <a:pPr>
              <a:buFont typeface="Wingdings" charset="2"/>
              <a:buNone/>
            </a:pP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err="1" smtClean="0">
                <a:latin typeface="Comic Sans MS" pitchFamily="66" charset="0"/>
                <a:cs typeface="Arial" charset="0"/>
              </a:rPr>
              <a:t>prepare_and_play</a:t>
            </a:r>
            <a:endParaRPr lang="de-CH" sz="1600" i="1" dirty="0" smtClean="0">
              <a:latin typeface="Comic Sans MS" pitchFamily="66" charset="0"/>
              <a:cs typeface="Arial" charset="0"/>
            </a:endParaRPr>
          </a:p>
          <a:p>
            <a:pPr>
              <a:buFont typeface="Wingdings" charset="2"/>
              <a:buNone/>
            </a:pPr>
            <a:r>
              <a:rPr lang="de-CH" sz="1600" b="1" dirty="0" err="1" smtClean="0">
                <a:solidFill>
                  <a:srgbClr val="003399"/>
                </a:solidFill>
                <a:latin typeface="Comic Sans MS" pitchFamily="66" charset="0"/>
                <a:cs typeface="Arial" charset="0"/>
              </a:rPr>
              <a:t>feature</a:t>
            </a:r>
            <a:endParaRPr lang="de-CH" sz="1600" b="1" dirty="0" smtClean="0">
              <a:solidFill>
                <a:srgbClr val="003399"/>
              </a:solidFill>
              <a:latin typeface="Comic Sans MS" pitchFamily="66" charset="0"/>
              <a:cs typeface="Arial" charset="0"/>
            </a:endParaRPr>
          </a:p>
          <a:p>
            <a:pPr>
              <a:buFont typeface="Wingdings" charset="2"/>
              <a:buNone/>
            </a:pPr>
            <a:r>
              <a:rPr lang="de-CH" sz="1600" dirty="0" smtClean="0">
                <a:latin typeface="Comic Sans MS" pitchFamily="66" charset="0"/>
                <a:cs typeface="Arial" charset="0"/>
              </a:rPr>
              <a:t>    </a:t>
            </a:r>
            <a:r>
              <a:rPr lang="de-CH" sz="1600" i="1" dirty="0" smtClean="0">
                <a:latin typeface="Comic Sans MS" pitchFamily="66" charset="0"/>
                <a:cs typeface="Arial" charset="0"/>
              </a:rPr>
              <a:t>acrobat1</a:t>
            </a:r>
            <a:r>
              <a:rPr lang="de-CH" sz="1600" dirty="0" smtClean="0">
                <a:latin typeface="Comic Sans MS" pitchFamily="66" charset="0"/>
                <a:cs typeface="Arial" charset="0"/>
              </a:rPr>
              <a:t>, </a:t>
            </a:r>
            <a:r>
              <a:rPr lang="de-CH" sz="1600" i="1" dirty="0" smtClean="0">
                <a:latin typeface="Comic Sans MS" pitchFamily="66" charset="0"/>
                <a:cs typeface="Arial" charset="0"/>
              </a:rPr>
              <a:t>acrobat2</a:t>
            </a:r>
            <a:r>
              <a:rPr lang="de-CH" sz="1600" dirty="0" smtClean="0">
                <a:latin typeface="Comic Sans MS" pitchFamily="66" charset="0"/>
                <a:cs typeface="Arial" charset="0"/>
              </a:rPr>
              <a:t>, </a:t>
            </a:r>
            <a:r>
              <a:rPr lang="de-CH" sz="1600" i="1" dirty="0" smtClean="0">
                <a:latin typeface="Comic Sans MS" pitchFamily="66" charset="0"/>
                <a:cs typeface="Arial" charset="0"/>
              </a:rPr>
              <a:t>acrobat3</a:t>
            </a:r>
            <a:r>
              <a:rPr lang="de-CH" sz="1600" dirty="0" smtClean="0">
                <a:latin typeface="Comic Sans MS" pitchFamily="66" charset="0"/>
                <a:cs typeface="Arial" charset="0"/>
              </a:rPr>
              <a:t>: </a:t>
            </a:r>
            <a:r>
              <a:rPr lang="de-CH" sz="1600" i="1" dirty="0" smtClean="0">
                <a:latin typeface="Comic Sans MS" pitchFamily="66" charset="0"/>
                <a:cs typeface="Arial" charset="0"/>
              </a:rPr>
              <a:t>ACROBAT</a:t>
            </a:r>
          </a:p>
          <a:p>
            <a:pPr>
              <a:buFont typeface="Wingdings" charset="2"/>
              <a:buNone/>
            </a:pPr>
            <a:r>
              <a:rPr lang="de-CH" sz="1600" dirty="0" smtClean="0">
                <a:latin typeface="Comic Sans MS" pitchFamily="66" charset="0"/>
                <a:cs typeface="Arial" charset="0"/>
              </a:rPr>
              <a:t>    </a:t>
            </a:r>
            <a:r>
              <a:rPr lang="de-CH" sz="1600" i="1" dirty="0" smtClean="0">
                <a:latin typeface="Comic Sans MS" pitchFamily="66" charset="0"/>
                <a:cs typeface="Arial" charset="0"/>
              </a:rPr>
              <a:t>friend1</a:t>
            </a:r>
            <a:r>
              <a:rPr lang="de-CH" sz="1600" dirty="0" smtClean="0">
                <a:latin typeface="Comic Sans MS" pitchFamily="66" charset="0"/>
                <a:cs typeface="Arial" charset="0"/>
              </a:rPr>
              <a:t>, </a:t>
            </a:r>
            <a:r>
              <a:rPr lang="de-CH" sz="1600" i="1" dirty="0" smtClean="0">
                <a:latin typeface="Comic Sans MS" pitchFamily="66" charset="0"/>
                <a:cs typeface="Arial" charset="0"/>
              </a:rPr>
              <a:t>friend2</a:t>
            </a:r>
            <a:r>
              <a:rPr lang="de-CH" sz="1600" dirty="0" smtClean="0">
                <a:latin typeface="Comic Sans MS" pitchFamily="66" charset="0"/>
                <a:cs typeface="Arial" charset="0"/>
              </a:rPr>
              <a:t>: </a:t>
            </a:r>
            <a:r>
              <a:rPr lang="de-CH" sz="1600" i="1" dirty="0" smtClean="0">
                <a:latin typeface="Comic Sans MS" pitchFamily="66" charset="0"/>
                <a:cs typeface="Arial" charset="0"/>
              </a:rPr>
              <a:t>ACROBAT_WITH_BUDDY</a:t>
            </a:r>
          </a:p>
          <a:p>
            <a:pPr>
              <a:buFont typeface="Wingdings" charset="2"/>
              <a:buNone/>
            </a:pPr>
            <a:r>
              <a:rPr lang="de-CH" sz="1600" dirty="0" smtClean="0">
                <a:latin typeface="Comic Sans MS" pitchFamily="66" charset="0"/>
                <a:cs typeface="Arial" charset="0"/>
              </a:rPr>
              <a:t>    </a:t>
            </a:r>
            <a:r>
              <a:rPr lang="de-CH" sz="1600" i="1" dirty="0" smtClean="0">
                <a:latin typeface="Comic Sans MS" pitchFamily="66" charset="0"/>
                <a:cs typeface="Arial" charset="0"/>
              </a:rPr>
              <a:t>author1</a:t>
            </a:r>
            <a:r>
              <a:rPr lang="de-CH" sz="1600" dirty="0" smtClean="0">
                <a:latin typeface="Comic Sans MS" pitchFamily="66" charset="0"/>
                <a:cs typeface="Arial" charset="0"/>
              </a:rPr>
              <a:t>: </a:t>
            </a:r>
            <a:r>
              <a:rPr lang="de-CH" sz="1600" i="1" dirty="0" smtClean="0">
                <a:latin typeface="Comic Sans MS" pitchFamily="66" charset="0"/>
                <a:cs typeface="Arial" charset="0"/>
              </a:rPr>
              <a:t>AUTHOR</a:t>
            </a:r>
          </a:p>
          <a:p>
            <a:pPr>
              <a:buFont typeface="Wingdings" charset="2"/>
              <a:buNone/>
            </a:pPr>
            <a:r>
              <a:rPr lang="de-CH" sz="1600" i="1" dirty="0" smtClean="0">
                <a:latin typeface="Comic Sans MS" pitchFamily="66" charset="0"/>
                <a:cs typeface="Arial" charset="0"/>
              </a:rPr>
              <a:t>    curmudgeon1</a:t>
            </a:r>
            <a:r>
              <a:rPr lang="de-CH" sz="1600" dirty="0" smtClean="0">
                <a:latin typeface="Comic Sans MS" pitchFamily="66" charset="0"/>
                <a:cs typeface="Arial" charset="0"/>
              </a:rPr>
              <a:t>: </a:t>
            </a:r>
            <a:r>
              <a:rPr lang="de-CH" sz="1600" i="1" dirty="0" smtClean="0">
                <a:latin typeface="Comic Sans MS" pitchFamily="66" charset="0"/>
                <a:cs typeface="Arial" charset="0"/>
              </a:rPr>
              <a:t>CURMUDGEON</a:t>
            </a:r>
          </a:p>
          <a:p>
            <a:pPr>
              <a:buFont typeface="Wingdings" charset="2"/>
              <a:buNone/>
            </a:pPr>
            <a:endParaRPr lang="de-CH" sz="1600" b="1" dirty="0" smtClean="0">
              <a:latin typeface="Comic Sans MS" pitchFamily="66" charset="0"/>
              <a:cs typeface="Arial" charset="0"/>
            </a:endParaRPr>
          </a:p>
          <a:p>
            <a:pPr>
              <a:buFont typeface="Wingdings" charset="2"/>
              <a:buNone/>
            </a:pPr>
            <a:r>
              <a:rPr lang="de-CH" sz="1600" dirty="0" smtClean="0">
                <a:latin typeface="Comic Sans MS" pitchFamily="66" charset="0"/>
                <a:cs typeface="Arial" charset="0"/>
              </a:rPr>
              <a:t>    </a:t>
            </a:r>
            <a:r>
              <a:rPr lang="de-CH" sz="1600" i="1" dirty="0" err="1" smtClean="0">
                <a:latin typeface="Comic Sans MS" pitchFamily="66" charset="0"/>
                <a:cs typeface="Arial" charset="0"/>
              </a:rPr>
              <a:t>prepare_and_play</a:t>
            </a:r>
            <a:endParaRPr lang="de-CH" sz="1600" b="1" dirty="0" smtClean="0">
              <a:solidFill>
                <a:srgbClr val="003399"/>
              </a:solidFill>
              <a:latin typeface="Comic Sans MS" pitchFamily="66" charset="0"/>
              <a:cs typeface="Arial" charset="0"/>
            </a:endParaRPr>
          </a:p>
          <a:p>
            <a:pPr>
              <a:buFont typeface="Wingdings" charset="2"/>
              <a:buNone/>
            </a:pPr>
            <a:r>
              <a:rPr lang="de-CH" sz="1600" dirty="0" smtClean="0">
                <a:latin typeface="Comic Sans MS" pitchFamily="66" charset="0"/>
                <a:cs typeface="Arial" charset="0"/>
              </a:rPr>
              <a:t>	</a:t>
            </a:r>
            <a:r>
              <a:rPr lang="de-CH" sz="1600" b="1" dirty="0" smtClean="0">
                <a:solidFill>
                  <a:srgbClr val="003399"/>
                </a:solidFill>
                <a:latin typeface="Comic Sans MS" pitchFamily="66" charset="0"/>
                <a:cs typeface="Arial" charset="0"/>
              </a:rPr>
              <a:t>do</a:t>
            </a:r>
          </a:p>
          <a:p>
            <a:pPr>
              <a:buFont typeface="Wingdings" charset="2"/>
              <a:buNone/>
            </a:pPr>
            <a:r>
              <a:rPr lang="de-CH" sz="1600" dirty="0" smtClean="0">
                <a:solidFill>
                  <a:srgbClr val="990000"/>
                </a:solidFill>
                <a:latin typeface="Comic Sans MS" pitchFamily="66" charset="0"/>
                <a:cs typeface="Arial" charset="0"/>
              </a:rPr>
              <a:t>1</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acrobat1</a:t>
            </a:r>
          </a:p>
          <a:p>
            <a:pPr>
              <a:buFont typeface="Wingdings" charset="2"/>
              <a:buNone/>
            </a:pPr>
            <a:r>
              <a:rPr lang="de-CH" sz="1600" dirty="0" smtClean="0">
                <a:solidFill>
                  <a:srgbClr val="990000"/>
                </a:solidFill>
                <a:latin typeface="Comic Sans MS" pitchFamily="66" charset="0"/>
                <a:cs typeface="Arial" charset="0"/>
              </a:rPr>
              <a:t>2</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acrobat2</a:t>
            </a:r>
          </a:p>
          <a:p>
            <a:pPr>
              <a:buFont typeface="Wingdings" charset="2"/>
              <a:buNone/>
            </a:pPr>
            <a:r>
              <a:rPr lang="de-CH" sz="1600" dirty="0" smtClean="0">
                <a:solidFill>
                  <a:srgbClr val="990000"/>
                </a:solidFill>
                <a:latin typeface="Comic Sans MS" pitchFamily="66" charset="0"/>
                <a:cs typeface="Arial" charset="0"/>
              </a:rPr>
              <a:t>3</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acrobat3</a:t>
            </a:r>
          </a:p>
          <a:p>
            <a:pPr>
              <a:buFont typeface="Wingdings" charset="2"/>
              <a:buNone/>
            </a:pPr>
            <a:r>
              <a:rPr lang="de-CH" sz="1600" dirty="0" smtClean="0">
                <a:solidFill>
                  <a:srgbClr val="990000"/>
                </a:solidFill>
                <a:latin typeface="Comic Sans MS" pitchFamily="66" charset="0"/>
                <a:cs typeface="Arial" charset="0"/>
              </a:rPr>
              <a:t>4</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friend1</a:t>
            </a:r>
            <a:r>
              <a:rPr lang="de-CH" sz="1600" dirty="0" smtClean="0">
                <a:latin typeface="Comic Sans MS" pitchFamily="66" charset="0"/>
                <a:cs typeface="Arial" charset="0"/>
              </a:rPr>
              <a:t>.</a:t>
            </a:r>
            <a:r>
              <a:rPr lang="de-CH" sz="1600" i="1" dirty="0" smtClean="0">
                <a:latin typeface="Comic Sans MS" pitchFamily="66" charset="0"/>
                <a:cs typeface="Arial" charset="0"/>
              </a:rPr>
              <a:t>make_with_buddy</a:t>
            </a:r>
            <a:r>
              <a:rPr lang="de-CH" sz="1600" dirty="0" smtClean="0">
                <a:latin typeface="Comic Sans MS" pitchFamily="66" charset="0"/>
                <a:cs typeface="Arial" charset="0"/>
              </a:rPr>
              <a:t> (</a:t>
            </a:r>
            <a:r>
              <a:rPr lang="de-CH" sz="1600" i="1" dirty="0" smtClean="0">
                <a:latin typeface="Comic Sans MS" pitchFamily="66" charset="0"/>
                <a:cs typeface="Arial" charset="0"/>
              </a:rPr>
              <a:t>acrobat1</a:t>
            </a:r>
            <a:r>
              <a:rPr lang="de-CH" sz="1600" dirty="0" smtClean="0">
                <a:latin typeface="Comic Sans MS" pitchFamily="66" charset="0"/>
                <a:cs typeface="Arial" charset="0"/>
              </a:rPr>
              <a:t>)</a:t>
            </a:r>
          </a:p>
          <a:p>
            <a:pPr>
              <a:buFont typeface="Wingdings" charset="2"/>
              <a:buNone/>
            </a:pPr>
            <a:r>
              <a:rPr lang="de-CH" sz="1600" dirty="0" smtClean="0">
                <a:solidFill>
                  <a:srgbClr val="990000"/>
                </a:solidFill>
                <a:latin typeface="Comic Sans MS" pitchFamily="66" charset="0"/>
                <a:cs typeface="Arial" charset="0"/>
              </a:rPr>
              <a:t>5</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friend2</a:t>
            </a:r>
            <a:r>
              <a:rPr lang="de-CH" sz="1600" dirty="0" smtClean="0">
                <a:latin typeface="Comic Sans MS" pitchFamily="66" charset="0"/>
                <a:cs typeface="Arial" charset="0"/>
              </a:rPr>
              <a:t>.</a:t>
            </a:r>
            <a:r>
              <a:rPr lang="de-CH" sz="1600" i="1" dirty="0" smtClean="0">
                <a:latin typeface="Comic Sans MS" pitchFamily="66" charset="0"/>
                <a:cs typeface="Arial" charset="0"/>
              </a:rPr>
              <a:t>make_with_buddy</a:t>
            </a:r>
            <a:r>
              <a:rPr lang="de-CH" sz="1600" dirty="0" smtClean="0">
                <a:latin typeface="Comic Sans MS" pitchFamily="66" charset="0"/>
                <a:cs typeface="Arial" charset="0"/>
              </a:rPr>
              <a:t> (</a:t>
            </a:r>
            <a:r>
              <a:rPr lang="de-CH" sz="1600" i="1" dirty="0" smtClean="0">
                <a:latin typeface="Comic Sans MS" pitchFamily="66" charset="0"/>
                <a:cs typeface="Arial" charset="0"/>
              </a:rPr>
              <a:t>friend1</a:t>
            </a:r>
            <a:r>
              <a:rPr lang="de-CH" sz="1600" dirty="0" smtClean="0">
                <a:latin typeface="Comic Sans MS" pitchFamily="66" charset="0"/>
                <a:cs typeface="Arial" charset="0"/>
              </a:rPr>
              <a:t>)</a:t>
            </a:r>
          </a:p>
          <a:p>
            <a:pPr>
              <a:buFont typeface="Wingdings" charset="2"/>
              <a:buNone/>
            </a:pPr>
            <a:r>
              <a:rPr lang="de-CH" sz="1600" dirty="0" smtClean="0">
                <a:solidFill>
                  <a:srgbClr val="990000"/>
                </a:solidFill>
                <a:latin typeface="Comic Sans MS" pitchFamily="66" charset="0"/>
                <a:cs typeface="Arial" charset="0"/>
              </a:rPr>
              <a:t>6</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author1</a:t>
            </a:r>
          </a:p>
          <a:p>
            <a:pPr>
              <a:buFont typeface="Wingdings" charset="2"/>
              <a:buNone/>
            </a:pPr>
            <a:r>
              <a:rPr lang="de-CH" sz="1600" dirty="0" smtClean="0">
                <a:solidFill>
                  <a:srgbClr val="990000"/>
                </a:solidFill>
                <a:latin typeface="Comic Sans MS" pitchFamily="66" charset="0"/>
                <a:cs typeface="Arial" charset="0"/>
              </a:rPr>
              <a:t>7</a:t>
            </a:r>
            <a:r>
              <a:rPr lang="de-CH" sz="1600" dirty="0" smtClean="0">
                <a:latin typeface="Comic Sans MS" pitchFamily="66" charset="0"/>
                <a:cs typeface="Arial" charset="0"/>
              </a:rPr>
              <a:t>	    </a:t>
            </a:r>
            <a:r>
              <a:rPr lang="de-CH" sz="1600" b="1" dirty="0" err="1" smtClean="0">
                <a:solidFill>
                  <a:srgbClr val="003399"/>
                </a:solidFill>
                <a:latin typeface="Comic Sans MS" pitchFamily="66" charset="0"/>
                <a:cs typeface="Arial" charset="0"/>
              </a:rPr>
              <a:t>create</a:t>
            </a:r>
            <a:r>
              <a:rPr lang="de-CH" sz="1600" dirty="0" smtClean="0">
                <a:latin typeface="Comic Sans MS" pitchFamily="66" charset="0"/>
                <a:cs typeface="Arial" charset="0"/>
              </a:rPr>
              <a:t> </a:t>
            </a:r>
            <a:r>
              <a:rPr lang="de-CH" sz="1600" i="1" dirty="0" smtClean="0">
                <a:latin typeface="Comic Sans MS" pitchFamily="66" charset="0"/>
                <a:cs typeface="Arial" charset="0"/>
              </a:rPr>
              <a:t>curmudgeon1	</a:t>
            </a:r>
            <a:r>
              <a:rPr lang="de-CH" sz="1600" dirty="0" smtClean="0">
                <a:latin typeface="Comic Sans MS" pitchFamily="66" charset="0"/>
                <a:cs typeface="Arial" charset="0"/>
              </a:rPr>
              <a:t>	</a:t>
            </a:r>
          </a:p>
          <a:p>
            <a:pPr>
              <a:buFont typeface="Wingdings" charset="2"/>
              <a:buNone/>
            </a:pPr>
            <a:r>
              <a:rPr lang="de-CH" sz="1600" b="1" dirty="0" smtClean="0">
                <a:solidFill>
                  <a:srgbClr val="003399"/>
                </a:solidFill>
                <a:latin typeface="Comic Sans MS" pitchFamily="66" charset="0"/>
                <a:cs typeface="Arial" charset="0"/>
              </a:rPr>
              <a:t>	end</a:t>
            </a:r>
          </a:p>
          <a:p>
            <a:pPr>
              <a:buFont typeface="Wingdings" charset="2"/>
              <a:buNone/>
            </a:pPr>
            <a:r>
              <a:rPr lang="de-CH" sz="1600" b="1" dirty="0" smtClean="0">
                <a:solidFill>
                  <a:srgbClr val="003399"/>
                </a:solidFill>
                <a:latin typeface="Comic Sans MS" pitchFamily="66" charset="0"/>
                <a:cs typeface="Arial" charset="0"/>
              </a:rPr>
              <a:t>end</a:t>
            </a:r>
          </a:p>
        </p:txBody>
      </p:sp>
      <p:sp>
        <p:nvSpPr>
          <p:cNvPr id="20489"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10" name="Rounded Rectangle 9"/>
          <p:cNvSpPr/>
          <p:nvPr/>
        </p:nvSpPr>
        <p:spPr bwMode="auto">
          <a:xfrm>
            <a:off x="5251728" y="2729345"/>
            <a:ext cx="3206460" cy="706581"/>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Which entities are still </a:t>
            </a:r>
            <a:r>
              <a:rPr lang="en-US" sz="1800" b="1" kern="1200" dirty="0" smtClean="0">
                <a:solidFill>
                  <a:srgbClr val="333399"/>
                </a:solidFill>
                <a:latin typeface="Comic Sans MS" pitchFamily="66" charset="0"/>
                <a:ea typeface="+mn-ea"/>
                <a:cs typeface="+mn-cs"/>
              </a:rPr>
              <a:t>Void</a:t>
            </a:r>
            <a:r>
              <a:rPr lang="en-US" sz="1800" kern="1200" dirty="0" smtClean="0">
                <a:solidFill>
                  <a:srgbClr val="333399"/>
                </a:solidFill>
                <a:latin typeface="Comic Sans MS" pitchFamily="66" charset="0"/>
                <a:ea typeface="+mn-ea"/>
                <a:cs typeface="+mn-cs"/>
              </a:rPr>
              <a:t> after execution of line 4?</a:t>
            </a:r>
            <a:endParaRPr lang="de-CH" sz="1800" kern="1200" dirty="0">
              <a:solidFill>
                <a:srgbClr val="333399"/>
              </a:solidFill>
              <a:latin typeface="Comic Sans MS" pitchFamily="66" charset="0"/>
              <a:ea typeface="+mn-ea"/>
              <a:cs typeface="+mn-cs"/>
            </a:endParaRPr>
          </a:p>
        </p:txBody>
      </p:sp>
      <p:sp>
        <p:nvSpPr>
          <p:cNvPr id="11" name="Rounded Rectangle 10"/>
          <p:cNvSpPr/>
          <p:nvPr/>
        </p:nvSpPr>
        <p:spPr bwMode="auto">
          <a:xfrm>
            <a:off x="5258655" y="3830782"/>
            <a:ext cx="3206460" cy="858784"/>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Which of the classes mentioned here have </a:t>
            </a:r>
            <a:r>
              <a:rPr lang="en-US" sz="1800" dirty="0" smtClean="0">
                <a:solidFill>
                  <a:srgbClr val="333399"/>
                </a:solidFill>
              </a:rPr>
              <a:t>creation procedures</a:t>
            </a:r>
            <a:r>
              <a:rPr lang="en-US" sz="1800" kern="1200" dirty="0" smtClean="0">
                <a:solidFill>
                  <a:srgbClr val="333399"/>
                </a:solidFill>
                <a:latin typeface="Comic Sans MS" pitchFamily="66" charset="0"/>
                <a:ea typeface="+mn-ea"/>
                <a:cs typeface="+mn-cs"/>
              </a:rPr>
              <a:t>?</a:t>
            </a:r>
            <a:endParaRPr lang="de-CH" sz="1800" kern="1200" dirty="0">
              <a:solidFill>
                <a:srgbClr val="333399"/>
              </a:solidFill>
              <a:latin typeface="Comic Sans MS" pitchFamily="66" charset="0"/>
              <a:ea typeface="+mn-ea"/>
              <a:cs typeface="+mn-cs"/>
            </a:endParaRPr>
          </a:p>
        </p:txBody>
      </p:sp>
      <p:sp>
        <p:nvSpPr>
          <p:cNvPr id="12" name="Rounded Rectangle 11"/>
          <p:cNvSpPr/>
          <p:nvPr/>
        </p:nvSpPr>
        <p:spPr bwMode="auto">
          <a:xfrm>
            <a:off x="5258656" y="5645726"/>
            <a:ext cx="3206460" cy="706581"/>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1800" kern="1200" dirty="0" smtClean="0">
                <a:solidFill>
                  <a:srgbClr val="333399"/>
                </a:solidFill>
                <a:latin typeface="Comic Sans MS" pitchFamily="66" charset="0"/>
                <a:ea typeface="+mn-ea"/>
                <a:cs typeface="+mn-cs"/>
              </a:rPr>
              <a:t>Why is </a:t>
            </a:r>
            <a:r>
              <a:rPr lang="en-US" sz="1800" kern="1200" smtClean="0">
                <a:solidFill>
                  <a:srgbClr val="333399"/>
                </a:solidFill>
                <a:latin typeface="Comic Sans MS" pitchFamily="66" charset="0"/>
                <a:ea typeface="+mn-ea"/>
                <a:cs typeface="+mn-cs"/>
              </a:rPr>
              <a:t>the creation </a:t>
            </a:r>
            <a:r>
              <a:rPr lang="en-US" sz="1800" kern="1200" dirty="0" smtClean="0">
                <a:solidFill>
                  <a:srgbClr val="333399"/>
                </a:solidFill>
                <a:latin typeface="Comic Sans MS" pitchFamily="66" charset="0"/>
                <a:ea typeface="+mn-ea"/>
                <a:cs typeface="+mn-cs"/>
              </a:rPr>
              <a:t>procedure necessary?</a:t>
            </a:r>
            <a:endParaRPr lang="de-CH" sz="1800" kern="1200" dirty="0">
              <a:solidFill>
                <a:srgbClr val="333399"/>
              </a:solidFill>
              <a:latin typeface="Comic Sans MS" pitchFamily="66"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68313" y="867508"/>
            <a:ext cx="8424862" cy="5441217"/>
          </a:xfrm>
        </p:spPr>
        <p:txBody>
          <a:bodyPr/>
          <a:lstStyle/>
          <a:p>
            <a:pPr>
              <a:buFont typeface="Wingdings" pitchFamily="2" charset="2"/>
              <a:buChar char="Ø"/>
            </a:pPr>
            <a:r>
              <a:rPr lang="en-US" dirty="0" smtClean="0"/>
              <a:t> </a:t>
            </a:r>
            <a:r>
              <a:rPr lang="en-US" dirty="0" smtClean="0">
                <a:solidFill>
                  <a:schemeClr val="tx1"/>
                </a:solidFill>
              </a:rPr>
              <a:t>Expanded classes are not creatable using a creation feature of your choice</a:t>
            </a:r>
          </a:p>
          <a:p>
            <a:pPr>
              <a:lnSpc>
                <a:spcPct val="90000"/>
              </a:lnSpc>
              <a:spcBef>
                <a:spcPts val="0"/>
              </a:spcBef>
              <a:buFont typeface="Wingdings" charset="2"/>
              <a:buNone/>
            </a:pPr>
            <a:r>
              <a:rPr lang="en-US" b="1" dirty="0" smtClean="0">
                <a:solidFill>
                  <a:srgbClr val="333399"/>
                </a:solidFill>
              </a:rPr>
              <a:t>expanded class</a:t>
            </a:r>
            <a:r>
              <a:rPr lang="en-US" dirty="0" smtClean="0"/>
              <a:t> </a:t>
            </a:r>
            <a:r>
              <a:rPr lang="en-US" i="1" dirty="0" smtClean="0"/>
              <a:t>POINT</a:t>
            </a:r>
          </a:p>
          <a:p>
            <a:pPr>
              <a:lnSpc>
                <a:spcPct val="90000"/>
              </a:lnSpc>
              <a:spcBef>
                <a:spcPts val="0"/>
              </a:spcBef>
              <a:buFont typeface="Wingdings" charset="2"/>
              <a:buNone/>
            </a:pPr>
            <a:r>
              <a:rPr lang="en-US" b="1" dirty="0" smtClean="0">
                <a:solidFill>
                  <a:srgbClr val="333399"/>
                </a:solidFill>
              </a:rPr>
              <a:t>create</a:t>
            </a:r>
            <a:r>
              <a:rPr lang="en-US" i="1" dirty="0" smtClean="0"/>
              <a:t> make</a:t>
            </a:r>
          </a:p>
          <a:p>
            <a:pPr>
              <a:lnSpc>
                <a:spcPct val="90000"/>
              </a:lnSpc>
              <a:spcBef>
                <a:spcPts val="0"/>
              </a:spcBef>
              <a:buFont typeface="Wingdings" charset="2"/>
              <a:buNone/>
            </a:pPr>
            <a:r>
              <a:rPr lang="en-US" b="1" dirty="0" smtClean="0">
                <a:solidFill>
                  <a:srgbClr val="333399"/>
                </a:solidFill>
              </a:rPr>
              <a:t>feature</a:t>
            </a:r>
            <a:r>
              <a:rPr lang="en-US" i="1" dirty="0" smtClean="0"/>
              <a:t> make </a:t>
            </a:r>
            <a:r>
              <a:rPr lang="en-US" b="1" dirty="0" smtClean="0">
                <a:solidFill>
                  <a:srgbClr val="333399"/>
                </a:solidFill>
              </a:rPr>
              <a:t>do</a:t>
            </a:r>
            <a:r>
              <a:rPr lang="en-US" i="1" dirty="0" smtClean="0"/>
              <a:t> x := 5.0; y := 5.0 </a:t>
            </a:r>
            <a:r>
              <a:rPr lang="en-US" b="1" dirty="0" smtClean="0">
                <a:solidFill>
                  <a:srgbClr val="333399"/>
                </a:solidFill>
              </a:rPr>
              <a:t>end</a:t>
            </a:r>
          </a:p>
          <a:p>
            <a:pPr>
              <a:lnSpc>
                <a:spcPct val="90000"/>
              </a:lnSpc>
              <a:spcBef>
                <a:spcPts val="0"/>
              </a:spcBef>
              <a:buFont typeface="Wingdings" charset="2"/>
              <a:buNone/>
            </a:pPr>
            <a:r>
              <a:rPr lang="en-US" i="1" dirty="0" smtClean="0"/>
              <a:t>	...</a:t>
            </a:r>
          </a:p>
          <a:p>
            <a:pPr>
              <a:lnSpc>
                <a:spcPct val="90000"/>
              </a:lnSpc>
              <a:spcBef>
                <a:spcPts val="0"/>
              </a:spcBef>
              <a:buFont typeface="Wingdings" charset="2"/>
              <a:buNone/>
            </a:pPr>
            <a:r>
              <a:rPr lang="en-US" b="1" dirty="0" smtClean="0">
                <a:solidFill>
                  <a:srgbClr val="333399"/>
                </a:solidFill>
              </a:rPr>
              <a:t>end</a:t>
            </a:r>
            <a:endParaRPr lang="en-US" dirty="0" smtClean="0">
              <a:solidFill>
                <a:schemeClr val="tx1"/>
              </a:solidFill>
            </a:endParaRPr>
          </a:p>
          <a:p>
            <a:pPr>
              <a:buFont typeface="Wingdings" pitchFamily="2" charset="2"/>
              <a:buChar char="Ø"/>
            </a:pPr>
            <a:r>
              <a:rPr lang="en-US" dirty="0" smtClean="0">
                <a:solidFill>
                  <a:schemeClr val="tx1"/>
                </a:solidFill>
              </a:rPr>
              <a:t> But you can use (and possibly redefine) </a:t>
            </a:r>
            <a:r>
              <a:rPr lang="en-US" dirty="0" err="1" smtClean="0">
                <a:solidFill>
                  <a:schemeClr val="tx1"/>
                </a:solidFill>
              </a:rPr>
              <a:t>default_create</a:t>
            </a:r>
            <a:endParaRPr lang="en-US" dirty="0" smtClean="0">
              <a:solidFill>
                <a:schemeClr val="tx1"/>
              </a:solidFill>
            </a:endParaRPr>
          </a:p>
          <a:p>
            <a:pPr>
              <a:lnSpc>
                <a:spcPct val="90000"/>
              </a:lnSpc>
              <a:spcBef>
                <a:spcPts val="0"/>
              </a:spcBef>
              <a:buFont typeface="Wingdings" charset="2"/>
              <a:buNone/>
            </a:pPr>
            <a:r>
              <a:rPr lang="en-US" b="1" dirty="0" smtClean="0">
                <a:solidFill>
                  <a:srgbClr val="333399"/>
                </a:solidFill>
              </a:rPr>
              <a:t>expanded class</a:t>
            </a:r>
            <a:r>
              <a:rPr lang="en-US" dirty="0" smtClean="0"/>
              <a:t> </a:t>
            </a:r>
            <a:r>
              <a:rPr lang="en-US" i="1" dirty="0" smtClean="0"/>
              <a:t>POINT</a:t>
            </a:r>
          </a:p>
          <a:p>
            <a:pPr>
              <a:lnSpc>
                <a:spcPct val="90000"/>
              </a:lnSpc>
              <a:spcBef>
                <a:spcPts val="0"/>
              </a:spcBef>
              <a:buFont typeface="Wingdings" charset="2"/>
              <a:buNone/>
            </a:pPr>
            <a:r>
              <a:rPr lang="en-US" b="1" dirty="0" smtClean="0">
                <a:solidFill>
                  <a:srgbClr val="333399"/>
                </a:solidFill>
              </a:rPr>
              <a:t>inherit</a:t>
            </a:r>
            <a:r>
              <a:rPr lang="en-US" i="1" dirty="0" smtClean="0"/>
              <a:t> ANY </a:t>
            </a:r>
          </a:p>
          <a:p>
            <a:pPr>
              <a:lnSpc>
                <a:spcPct val="90000"/>
              </a:lnSpc>
              <a:spcBef>
                <a:spcPts val="0"/>
              </a:spcBef>
              <a:buFont typeface="Wingdings" charset="2"/>
              <a:buNone/>
            </a:pPr>
            <a:r>
              <a:rPr lang="en-US" b="1" i="1" dirty="0" smtClean="0">
                <a:solidFill>
                  <a:srgbClr val="333399"/>
                </a:solidFill>
              </a:rPr>
              <a:t>	</a:t>
            </a:r>
            <a:r>
              <a:rPr lang="en-US" b="1" dirty="0" smtClean="0">
                <a:solidFill>
                  <a:srgbClr val="333399"/>
                </a:solidFill>
              </a:rPr>
              <a:t>redefine</a:t>
            </a:r>
            <a:r>
              <a:rPr lang="en-US" i="1" dirty="0" smtClean="0"/>
              <a:t> </a:t>
            </a:r>
            <a:r>
              <a:rPr lang="en-US" i="1" dirty="0" err="1" smtClean="0"/>
              <a:t>default_create</a:t>
            </a:r>
            <a:endParaRPr lang="en-US" i="1" dirty="0" smtClean="0"/>
          </a:p>
          <a:p>
            <a:pPr>
              <a:lnSpc>
                <a:spcPct val="90000"/>
              </a:lnSpc>
              <a:spcBef>
                <a:spcPts val="0"/>
              </a:spcBef>
              <a:buFont typeface="Wingdings" charset="2"/>
              <a:buNone/>
            </a:pPr>
            <a:r>
              <a:rPr lang="en-US" b="1" dirty="0" smtClean="0">
                <a:solidFill>
                  <a:srgbClr val="333399"/>
                </a:solidFill>
              </a:rPr>
              <a:t>feature</a:t>
            </a:r>
            <a:r>
              <a:rPr lang="en-US" i="1" dirty="0" smtClean="0"/>
              <a:t> </a:t>
            </a:r>
          </a:p>
          <a:p>
            <a:pPr>
              <a:lnSpc>
                <a:spcPct val="90000"/>
              </a:lnSpc>
              <a:spcBef>
                <a:spcPts val="0"/>
              </a:spcBef>
              <a:buFont typeface="Wingdings" charset="2"/>
              <a:buNone/>
            </a:pPr>
            <a:r>
              <a:rPr lang="en-US" i="1" dirty="0" smtClean="0"/>
              <a:t>	</a:t>
            </a:r>
            <a:r>
              <a:rPr lang="en-US" i="1" dirty="0" err="1" smtClean="0"/>
              <a:t>default_create</a:t>
            </a:r>
            <a:r>
              <a:rPr lang="en-US" i="1" dirty="0" smtClean="0"/>
              <a:t> </a:t>
            </a:r>
          </a:p>
          <a:p>
            <a:pPr>
              <a:lnSpc>
                <a:spcPct val="90000"/>
              </a:lnSpc>
              <a:spcBef>
                <a:spcPts val="0"/>
              </a:spcBef>
              <a:buFont typeface="Wingdings" charset="2"/>
              <a:buNone/>
            </a:pPr>
            <a:r>
              <a:rPr lang="en-US" b="1" i="1" dirty="0" smtClean="0">
                <a:solidFill>
                  <a:srgbClr val="333399"/>
                </a:solidFill>
              </a:rPr>
              <a:t>		</a:t>
            </a:r>
            <a:r>
              <a:rPr lang="en-US" b="1" dirty="0" smtClean="0">
                <a:solidFill>
                  <a:srgbClr val="333399"/>
                </a:solidFill>
              </a:rPr>
              <a:t>do</a:t>
            </a:r>
            <a:r>
              <a:rPr lang="en-US" i="1" dirty="0" smtClean="0"/>
              <a:t> </a:t>
            </a:r>
          </a:p>
          <a:p>
            <a:pPr>
              <a:lnSpc>
                <a:spcPct val="90000"/>
              </a:lnSpc>
              <a:spcBef>
                <a:spcPts val="0"/>
              </a:spcBef>
              <a:buFont typeface="Wingdings" charset="2"/>
              <a:buNone/>
            </a:pPr>
            <a:r>
              <a:rPr lang="en-US" i="1" dirty="0" smtClean="0"/>
              <a:t>			x := 5.0; y := 5.0 </a:t>
            </a:r>
          </a:p>
          <a:p>
            <a:pPr>
              <a:lnSpc>
                <a:spcPct val="90000"/>
              </a:lnSpc>
              <a:spcBef>
                <a:spcPts val="0"/>
              </a:spcBef>
              <a:buFont typeface="Wingdings" charset="2"/>
              <a:buNone/>
            </a:pPr>
            <a:r>
              <a:rPr lang="en-US" b="1" i="1" dirty="0" smtClean="0">
                <a:solidFill>
                  <a:srgbClr val="333399"/>
                </a:solidFill>
              </a:rPr>
              <a:t>		</a:t>
            </a:r>
            <a:r>
              <a:rPr lang="en-US" b="1" dirty="0" smtClean="0">
                <a:solidFill>
                  <a:srgbClr val="333399"/>
                </a:solidFill>
              </a:rPr>
              <a:t>end</a:t>
            </a:r>
            <a:endParaRPr lang="en-US" i="1" dirty="0" smtClean="0"/>
          </a:p>
          <a:p>
            <a:pPr>
              <a:lnSpc>
                <a:spcPct val="90000"/>
              </a:lnSpc>
              <a:spcBef>
                <a:spcPts val="0"/>
              </a:spcBef>
              <a:buFont typeface="Wingdings" charset="2"/>
              <a:buNone/>
            </a:pPr>
            <a:r>
              <a:rPr lang="en-US" b="1" dirty="0" smtClean="0">
                <a:solidFill>
                  <a:srgbClr val="333399"/>
                </a:solidFill>
              </a:rPr>
              <a:t>end</a:t>
            </a:r>
            <a:endParaRPr lang="en-US" dirty="0" smtClean="0">
              <a:solidFill>
                <a:schemeClr val="tx1"/>
              </a:solidFill>
            </a:endParaRPr>
          </a:p>
        </p:txBody>
      </p:sp>
      <p:sp>
        <p:nvSpPr>
          <p:cNvPr id="4100" name="Title 1"/>
          <p:cNvSpPr>
            <a:spLocks noGrp="1"/>
          </p:cNvSpPr>
          <p:nvPr>
            <p:ph type="title"/>
          </p:nvPr>
        </p:nvSpPr>
        <p:spPr/>
        <p:txBody>
          <a:bodyPr/>
          <a:lstStyle/>
          <a:p>
            <a:r>
              <a:rPr lang="en-US" dirty="0" smtClean="0"/>
              <a:t>Custom initialization for expanded types</a:t>
            </a:r>
            <a:endParaRPr lang="de-CH" dirty="0" smtClean="0"/>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dirty="0" smtClean="0"/>
          </a:p>
          <a:p>
            <a:pPr>
              <a:defRPr/>
            </a:pPr>
            <a:endParaRPr lang="en-US" dirty="0"/>
          </a:p>
        </p:txBody>
      </p:sp>
      <p:sp>
        <p:nvSpPr>
          <p:cNvPr id="6" name="Rounded Rectangle 5"/>
          <p:cNvSpPr/>
          <p:nvPr/>
        </p:nvSpPr>
        <p:spPr>
          <a:xfrm rot="2374280">
            <a:off x="5485805" y="1706730"/>
            <a:ext cx="1780374" cy="6985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solidFill>
                  <a:srgbClr val="FFFF00"/>
                </a:solidFill>
              </a:rPr>
              <a:t>Incorrect</a:t>
            </a:r>
            <a:endParaRPr lang="de-CH" dirty="0">
              <a:solidFill>
                <a:srgbClr val="FFFF00"/>
              </a:solidFill>
            </a:endParaRPr>
          </a:p>
        </p:txBody>
      </p:sp>
    </p:spTree>
    <p:extLst>
      <p:ext uri="{BB962C8B-B14F-4D97-AF65-F5344CB8AC3E}">
        <p14:creationId xmlns:p14="http://schemas.microsoft.com/office/powerpoint/2010/main" val="244168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9">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9">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9">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9">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9">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9">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99">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9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Assignment</a:t>
            </a:r>
            <a:endParaRPr lang="ru-RU" smtClean="0"/>
          </a:p>
        </p:txBody>
      </p:sp>
      <p:sp>
        <p:nvSpPr>
          <p:cNvPr id="10243" name="Rectangle 3"/>
          <p:cNvSpPr>
            <a:spLocks noGrp="1" noChangeArrowheads="1"/>
          </p:cNvSpPr>
          <p:nvPr>
            <p:ph type="body" idx="1"/>
          </p:nvPr>
        </p:nvSpPr>
        <p:spPr/>
        <p:txBody>
          <a:bodyPr/>
          <a:lstStyle/>
          <a:p>
            <a:pPr>
              <a:buFont typeface="Wingdings" pitchFamily="2" charset="2"/>
              <a:buChar char="Ø"/>
            </a:pPr>
            <a:r>
              <a:rPr lang="en-US" dirty="0" smtClean="0">
                <a:solidFill>
                  <a:srgbClr val="990000"/>
                </a:solidFill>
              </a:rPr>
              <a:t>Assignment</a:t>
            </a:r>
            <a:r>
              <a:rPr lang="en-US" dirty="0" smtClean="0">
                <a:solidFill>
                  <a:schemeClr val="tx1"/>
                </a:solidFill>
              </a:rPr>
              <a:t> is an instruction (What other instructions do you know?)</a:t>
            </a:r>
          </a:p>
          <a:p>
            <a:pPr>
              <a:buFont typeface="Wingdings" pitchFamily="2" charset="2"/>
              <a:buChar char="Ø"/>
            </a:pPr>
            <a:r>
              <a:rPr lang="en-US" dirty="0" smtClean="0">
                <a:solidFill>
                  <a:srgbClr val="990000"/>
                </a:solidFill>
              </a:rPr>
              <a:t>Syntax</a:t>
            </a:r>
            <a:r>
              <a:rPr lang="en-US" dirty="0" smtClean="0">
                <a:solidFill>
                  <a:schemeClr val="tx1"/>
                </a:solidFill>
              </a:rPr>
              <a:t>:</a:t>
            </a:r>
          </a:p>
          <a:p>
            <a:pPr algn="ctr"/>
            <a:r>
              <a:rPr lang="en-US" i="1" dirty="0" smtClean="0"/>
              <a:t>a</a:t>
            </a:r>
            <a:r>
              <a:rPr lang="en-US" dirty="0" smtClean="0"/>
              <a:t> := </a:t>
            </a:r>
            <a:r>
              <a:rPr lang="en-US" i="1" dirty="0" smtClean="0"/>
              <a:t>b</a:t>
            </a:r>
          </a:p>
          <a:p>
            <a:pPr lvl="1"/>
            <a:r>
              <a:rPr lang="en-US" dirty="0" smtClean="0">
                <a:solidFill>
                  <a:schemeClr val="tx1"/>
                </a:solidFill>
              </a:rPr>
              <a:t>where </a:t>
            </a:r>
            <a:r>
              <a:rPr lang="en-US" i="1" dirty="0" smtClean="0"/>
              <a:t>a</a:t>
            </a:r>
            <a:r>
              <a:rPr lang="en-US" dirty="0" smtClean="0">
                <a:solidFill>
                  <a:schemeClr val="tx1"/>
                </a:solidFill>
              </a:rPr>
              <a:t> is a variable (e.g., attribute) and </a:t>
            </a:r>
            <a:r>
              <a:rPr lang="en-US" i="1" dirty="0" smtClean="0"/>
              <a:t>b</a:t>
            </a:r>
            <a:r>
              <a:rPr lang="en-US" dirty="0" smtClean="0">
                <a:solidFill>
                  <a:schemeClr val="tx1"/>
                </a:solidFill>
              </a:rPr>
              <a:t> is an expression (e.g. argument, query call);</a:t>
            </a:r>
          </a:p>
          <a:p>
            <a:pPr lvl="1"/>
            <a:r>
              <a:rPr lang="en-US" i="1" dirty="0" smtClean="0"/>
              <a:t>a</a:t>
            </a:r>
            <a:r>
              <a:rPr lang="en-US" dirty="0" smtClean="0">
                <a:solidFill>
                  <a:schemeClr val="tx1"/>
                </a:solidFill>
              </a:rPr>
              <a:t> is called the </a:t>
            </a:r>
            <a:r>
              <a:rPr lang="en-US" dirty="0" smtClean="0">
                <a:solidFill>
                  <a:srgbClr val="990000"/>
                </a:solidFill>
              </a:rPr>
              <a:t>target</a:t>
            </a:r>
            <a:r>
              <a:rPr lang="en-US" dirty="0" smtClean="0">
                <a:solidFill>
                  <a:schemeClr val="tx1"/>
                </a:solidFill>
              </a:rPr>
              <a:t> of the assignment and </a:t>
            </a:r>
            <a:r>
              <a:rPr lang="en-US" i="1" dirty="0" smtClean="0"/>
              <a:t>b</a:t>
            </a:r>
            <a:r>
              <a:rPr lang="en-US" dirty="0" smtClean="0">
                <a:solidFill>
                  <a:schemeClr val="tx1"/>
                </a:solidFill>
              </a:rPr>
              <a:t> the </a:t>
            </a:r>
            <a:r>
              <a:rPr lang="en-US" dirty="0" smtClean="0">
                <a:solidFill>
                  <a:srgbClr val="990000"/>
                </a:solidFill>
              </a:rPr>
              <a:t>source</a:t>
            </a:r>
            <a:r>
              <a:rPr lang="en-US" dirty="0" smtClean="0">
                <a:solidFill>
                  <a:schemeClr val="tx1"/>
                </a:solidFill>
              </a:rPr>
              <a:t>.</a:t>
            </a:r>
          </a:p>
          <a:p>
            <a:pPr>
              <a:buFont typeface="Wingdings" pitchFamily="2" charset="2"/>
              <a:buChar char="Ø"/>
            </a:pPr>
            <a:r>
              <a:rPr lang="en-US" dirty="0" smtClean="0">
                <a:solidFill>
                  <a:srgbClr val="990000"/>
                </a:solidFill>
              </a:rPr>
              <a:t>Semantics</a:t>
            </a:r>
            <a:r>
              <a:rPr lang="en-US" dirty="0" smtClean="0">
                <a:solidFill>
                  <a:schemeClr val="tx1"/>
                </a:solidFill>
              </a:rPr>
              <a:t>:</a:t>
            </a:r>
          </a:p>
          <a:p>
            <a:pPr lvl="1"/>
            <a:r>
              <a:rPr lang="en-US" dirty="0" smtClean="0">
                <a:solidFill>
                  <a:schemeClr val="tx1"/>
                </a:solidFill>
              </a:rPr>
              <a:t>after the assignment </a:t>
            </a:r>
            <a:r>
              <a:rPr lang="en-US" i="1" dirty="0" smtClean="0"/>
              <a:t>a</a:t>
            </a:r>
            <a:r>
              <a:rPr lang="en-US" dirty="0" smtClean="0">
                <a:solidFill>
                  <a:schemeClr val="tx1"/>
                </a:solidFill>
              </a:rPr>
              <a:t> equals </a:t>
            </a:r>
            <a:r>
              <a:rPr lang="en-US" i="1" dirty="0" smtClean="0"/>
              <a:t>b</a:t>
            </a:r>
            <a:r>
              <a:rPr lang="en-US" dirty="0" smtClean="0">
                <a:solidFill>
                  <a:schemeClr val="tx1"/>
                </a:solidFill>
              </a:rPr>
              <a:t> (</a:t>
            </a:r>
            <a:r>
              <a:rPr lang="en-US" i="1" dirty="0" smtClean="0"/>
              <a:t>a</a:t>
            </a:r>
            <a:r>
              <a:rPr lang="en-US" dirty="0" smtClean="0"/>
              <a:t> = </a:t>
            </a:r>
            <a:r>
              <a:rPr lang="en-US" i="1" dirty="0" smtClean="0"/>
              <a:t>b</a:t>
            </a:r>
            <a:r>
              <a:rPr lang="en-US" dirty="0" smtClean="0">
                <a:solidFill>
                  <a:schemeClr val="tx1"/>
                </a:solidFill>
              </a:rPr>
              <a:t>);</a:t>
            </a:r>
          </a:p>
          <a:p>
            <a:pPr lvl="1"/>
            <a:r>
              <a:rPr lang="en-US" dirty="0" smtClean="0">
                <a:solidFill>
                  <a:schemeClr val="tx1"/>
                </a:solidFill>
              </a:rPr>
              <a:t>the value of </a:t>
            </a:r>
            <a:r>
              <a:rPr lang="en-US" i="1" dirty="0" smtClean="0"/>
              <a:t>b</a:t>
            </a:r>
            <a:r>
              <a:rPr lang="en-US" dirty="0" smtClean="0">
                <a:solidFill>
                  <a:schemeClr val="tx1"/>
                </a:solidFill>
              </a:rPr>
              <a:t> is not changed by the assignment. </a:t>
            </a:r>
            <a:endParaRPr lang="ru-RU" dirty="0" smtClean="0">
              <a:solidFill>
                <a:schemeClr val="tx1"/>
              </a:solidFill>
            </a:endParaRPr>
          </a:p>
        </p:txBody>
      </p:sp>
    </p:spTree>
    <p:extLst>
      <p:ext uri="{BB962C8B-B14F-4D97-AF65-F5344CB8AC3E}">
        <p14:creationId xmlns:p14="http://schemas.microsoft.com/office/powerpoint/2010/main" val="3414507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Reference assignment</a:t>
            </a:r>
            <a:endParaRPr lang="ru-RU" smtClean="0"/>
          </a:p>
        </p:txBody>
      </p:sp>
      <p:sp>
        <p:nvSpPr>
          <p:cNvPr id="11267" name="Rectangle 3"/>
          <p:cNvSpPr>
            <a:spLocks noChangeArrowheads="1"/>
          </p:cNvSpPr>
          <p:nvPr/>
        </p:nvSpPr>
        <p:spPr bwMode="auto">
          <a:xfrm>
            <a:off x="873125" y="1547813"/>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1.0</a:t>
            </a:r>
          </a:p>
        </p:txBody>
      </p:sp>
      <p:sp>
        <p:nvSpPr>
          <p:cNvPr id="11268" name="Rectangle 3"/>
          <p:cNvSpPr>
            <a:spLocks noChangeArrowheads="1"/>
          </p:cNvSpPr>
          <p:nvPr/>
        </p:nvSpPr>
        <p:spPr bwMode="auto">
          <a:xfrm>
            <a:off x="876300" y="1862138"/>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latin typeface="+mn-lt"/>
              </a:rPr>
              <a:t>2.0</a:t>
            </a:r>
          </a:p>
        </p:txBody>
      </p:sp>
      <p:sp>
        <p:nvSpPr>
          <p:cNvPr id="11269" name="Text Box 9"/>
          <p:cNvSpPr txBox="1">
            <a:spLocks noChangeArrowheads="1"/>
          </p:cNvSpPr>
          <p:nvPr/>
        </p:nvSpPr>
        <p:spPr bwMode="auto">
          <a:xfrm>
            <a:off x="687388" y="2162175"/>
            <a:ext cx="1651000"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latin typeface="+mn-lt"/>
              </a:rPr>
              <a:t>(</a:t>
            </a:r>
            <a:r>
              <a:rPr lang="en-GB" sz="2000" i="1" dirty="0" smtClean="0">
                <a:solidFill>
                  <a:srgbClr val="3333FF"/>
                </a:solidFill>
                <a:latin typeface="+mn-lt"/>
              </a:rPr>
              <a:t>VECTOR </a:t>
            </a:r>
            <a:r>
              <a:rPr lang="en-GB" sz="2000" dirty="0">
                <a:solidFill>
                  <a:srgbClr val="3333FF"/>
                </a:solidFill>
                <a:latin typeface="+mn-lt"/>
              </a:rPr>
              <a:t>)</a:t>
            </a:r>
          </a:p>
        </p:txBody>
      </p:sp>
      <p:sp>
        <p:nvSpPr>
          <p:cNvPr id="11270" name="Rectangle 3"/>
          <p:cNvSpPr>
            <a:spLocks noChangeArrowheads="1"/>
          </p:cNvSpPr>
          <p:nvPr/>
        </p:nvSpPr>
        <p:spPr bwMode="auto">
          <a:xfrm>
            <a:off x="2665413" y="1563688"/>
            <a:ext cx="1281112" cy="304800"/>
          </a:xfrm>
          <a:prstGeom prst="rect">
            <a:avLst/>
          </a:prstGeom>
          <a:solidFill>
            <a:schemeClr val="bg1"/>
          </a:solidFill>
          <a:ln w="9398">
            <a:solidFill>
              <a:srgbClr val="000000"/>
            </a:solidFill>
            <a:miter lim="800000"/>
            <a:headEnd/>
            <a:tailEnd/>
          </a:ln>
        </p:spPr>
        <p:txBody>
          <a:bodyPr wrap="none" anchor="ctr" anchorCtr="1"/>
          <a:lstStyle/>
          <a:p>
            <a:endParaRPr lang="de-CH">
              <a:latin typeface="+mn-lt"/>
            </a:endParaRPr>
          </a:p>
        </p:txBody>
      </p:sp>
      <p:sp>
        <p:nvSpPr>
          <p:cNvPr id="11271" name="Text Box 8"/>
          <p:cNvSpPr txBox="1">
            <a:spLocks noChangeArrowheads="1"/>
          </p:cNvSpPr>
          <p:nvPr/>
        </p:nvSpPr>
        <p:spPr bwMode="auto">
          <a:xfrm>
            <a:off x="3952875" y="124301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latin typeface="+mn-lt"/>
              </a:rPr>
              <a:t>a</a:t>
            </a:r>
          </a:p>
        </p:txBody>
      </p:sp>
      <p:sp>
        <p:nvSpPr>
          <p:cNvPr id="56335" name="Line 7"/>
          <p:cNvSpPr>
            <a:spLocks noChangeShapeType="1"/>
          </p:cNvSpPr>
          <p:nvPr/>
        </p:nvSpPr>
        <p:spPr bwMode="auto">
          <a:xfrm>
            <a:off x="2170113" y="1711325"/>
            <a:ext cx="871537" cy="1588"/>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11273" name="Rectangle 3"/>
          <p:cNvSpPr>
            <a:spLocks noChangeArrowheads="1"/>
          </p:cNvSpPr>
          <p:nvPr/>
        </p:nvSpPr>
        <p:spPr bwMode="auto">
          <a:xfrm>
            <a:off x="5184775" y="1568450"/>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0.0</a:t>
            </a:r>
          </a:p>
        </p:txBody>
      </p:sp>
      <p:sp>
        <p:nvSpPr>
          <p:cNvPr id="11274" name="Rectangle 3"/>
          <p:cNvSpPr>
            <a:spLocks noChangeArrowheads="1"/>
          </p:cNvSpPr>
          <p:nvPr/>
        </p:nvSpPr>
        <p:spPr bwMode="auto">
          <a:xfrm>
            <a:off x="5187950" y="1882775"/>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latin typeface="+mn-lt"/>
              </a:rPr>
              <a:t>-1.0</a:t>
            </a:r>
          </a:p>
        </p:txBody>
      </p:sp>
      <p:sp>
        <p:nvSpPr>
          <p:cNvPr id="11275" name="Text Box 9"/>
          <p:cNvSpPr txBox="1">
            <a:spLocks noChangeArrowheads="1"/>
          </p:cNvSpPr>
          <p:nvPr/>
        </p:nvSpPr>
        <p:spPr bwMode="auto">
          <a:xfrm>
            <a:off x="4999038" y="2182813"/>
            <a:ext cx="1651000"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latin typeface="+mn-lt"/>
              </a:rPr>
              <a:t>(</a:t>
            </a:r>
            <a:r>
              <a:rPr lang="en-GB" sz="2000" i="1" dirty="0" smtClean="0">
                <a:solidFill>
                  <a:srgbClr val="3333FF"/>
                </a:solidFill>
                <a:latin typeface="+mn-lt"/>
              </a:rPr>
              <a:t>VECTOR </a:t>
            </a:r>
            <a:r>
              <a:rPr lang="en-GB" sz="2000" dirty="0">
                <a:solidFill>
                  <a:srgbClr val="3333FF"/>
                </a:solidFill>
                <a:latin typeface="+mn-lt"/>
              </a:rPr>
              <a:t>)</a:t>
            </a:r>
          </a:p>
        </p:txBody>
      </p:sp>
      <p:sp>
        <p:nvSpPr>
          <p:cNvPr id="11276" name="Rectangle 3"/>
          <p:cNvSpPr>
            <a:spLocks noChangeArrowheads="1"/>
          </p:cNvSpPr>
          <p:nvPr/>
        </p:nvSpPr>
        <p:spPr bwMode="auto">
          <a:xfrm>
            <a:off x="6977063" y="1584325"/>
            <a:ext cx="1281112" cy="304800"/>
          </a:xfrm>
          <a:prstGeom prst="rect">
            <a:avLst/>
          </a:prstGeom>
          <a:solidFill>
            <a:schemeClr val="bg1"/>
          </a:solidFill>
          <a:ln w="9398">
            <a:solidFill>
              <a:srgbClr val="000000"/>
            </a:solidFill>
            <a:miter lim="800000"/>
            <a:headEnd/>
            <a:tailEnd/>
          </a:ln>
        </p:spPr>
        <p:txBody>
          <a:bodyPr wrap="none" anchor="ctr" anchorCtr="1"/>
          <a:lstStyle/>
          <a:p>
            <a:endParaRPr lang="de-CH">
              <a:latin typeface="+mn-lt"/>
            </a:endParaRPr>
          </a:p>
        </p:txBody>
      </p:sp>
      <p:sp>
        <p:nvSpPr>
          <p:cNvPr id="11277" name="Text Box 8"/>
          <p:cNvSpPr txBox="1">
            <a:spLocks noChangeArrowheads="1"/>
          </p:cNvSpPr>
          <p:nvPr/>
        </p:nvSpPr>
        <p:spPr bwMode="auto">
          <a:xfrm>
            <a:off x="8264525" y="1263650"/>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latin typeface="+mn-lt"/>
              </a:rPr>
              <a:t>b</a:t>
            </a:r>
          </a:p>
        </p:txBody>
      </p:sp>
      <p:sp>
        <p:nvSpPr>
          <p:cNvPr id="11278" name="Line 7"/>
          <p:cNvSpPr>
            <a:spLocks noChangeShapeType="1"/>
          </p:cNvSpPr>
          <p:nvPr/>
        </p:nvSpPr>
        <p:spPr bwMode="auto">
          <a:xfrm>
            <a:off x="6481763" y="1731963"/>
            <a:ext cx="871537" cy="1587"/>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56342" name="Rectangle 22"/>
          <p:cNvSpPr>
            <a:spLocks noChangeArrowheads="1"/>
          </p:cNvSpPr>
          <p:nvPr/>
        </p:nvSpPr>
        <p:spPr bwMode="auto">
          <a:xfrm>
            <a:off x="0" y="3068638"/>
            <a:ext cx="9144000" cy="498475"/>
          </a:xfrm>
          <a:prstGeom prst="rect">
            <a:avLst/>
          </a:prstGeom>
          <a:noFill/>
          <a:ln w="9525">
            <a:noFill/>
            <a:miter lim="800000"/>
            <a:headEnd/>
            <a:tailEnd/>
          </a:ln>
        </p:spPr>
        <p:txBody>
          <a:bodyPr anchorCtr="1"/>
          <a:lstStyle/>
          <a:p>
            <a:pPr marL="342900" indent="-342900" eaLnBrk="0" hangingPunct="0">
              <a:spcBef>
                <a:spcPct val="20000"/>
              </a:spcBef>
              <a:buFont typeface="Wingdings" charset="2"/>
              <a:buNone/>
            </a:pPr>
            <a:r>
              <a:rPr lang="en-US" i="1" dirty="0">
                <a:solidFill>
                  <a:srgbClr val="3333FF"/>
                </a:solidFill>
                <a:latin typeface="+mn-lt"/>
              </a:rPr>
              <a:t>a</a:t>
            </a:r>
            <a:r>
              <a:rPr lang="en-US" dirty="0">
                <a:solidFill>
                  <a:srgbClr val="3333FF"/>
                </a:solidFill>
                <a:latin typeface="+mn-lt"/>
              </a:rPr>
              <a:t> := </a:t>
            </a:r>
            <a:r>
              <a:rPr lang="en-US" i="1" dirty="0">
                <a:solidFill>
                  <a:srgbClr val="3333FF"/>
                </a:solidFill>
                <a:latin typeface="+mn-lt"/>
              </a:rPr>
              <a:t>b</a:t>
            </a:r>
            <a:endParaRPr lang="ru-RU" b="1" dirty="0">
              <a:solidFill>
                <a:srgbClr val="3333FF"/>
              </a:solidFill>
              <a:latin typeface="+mn-lt"/>
            </a:endParaRPr>
          </a:p>
        </p:txBody>
      </p:sp>
      <p:sp>
        <p:nvSpPr>
          <p:cNvPr id="56343" name="Line 7"/>
          <p:cNvSpPr>
            <a:spLocks noChangeShapeType="1"/>
          </p:cNvSpPr>
          <p:nvPr/>
        </p:nvSpPr>
        <p:spPr bwMode="auto">
          <a:xfrm>
            <a:off x="3689350" y="1712913"/>
            <a:ext cx="1528763" cy="1587"/>
          </a:xfrm>
          <a:prstGeom prst="line">
            <a:avLst/>
          </a:prstGeom>
          <a:noFill/>
          <a:ln w="19080">
            <a:solidFill>
              <a:srgbClr val="A50021"/>
            </a:solidFill>
            <a:miter lim="800000"/>
            <a:headEnd/>
            <a:tailEnd type="triangle" w="lg" len="lg"/>
          </a:ln>
        </p:spPr>
        <p:txBody>
          <a:bodyPr/>
          <a:lstStyle/>
          <a:p>
            <a:endParaRPr lang="de-CH">
              <a:latin typeface="+mn-lt"/>
            </a:endParaRPr>
          </a:p>
        </p:txBody>
      </p:sp>
      <p:sp>
        <p:nvSpPr>
          <p:cNvPr id="56344" name="Rectangle 24"/>
          <p:cNvSpPr>
            <a:spLocks noChangeArrowheads="1"/>
          </p:cNvSpPr>
          <p:nvPr/>
        </p:nvSpPr>
        <p:spPr bwMode="auto">
          <a:xfrm>
            <a:off x="457200" y="4251325"/>
            <a:ext cx="8142288" cy="1412875"/>
          </a:xfrm>
          <a:prstGeom prst="rect">
            <a:avLst/>
          </a:prstGeom>
          <a:noFill/>
          <a:ln w="9525">
            <a:noFill/>
            <a:miter lim="800000"/>
            <a:headEnd/>
            <a:tailEnd/>
          </a:ln>
        </p:spPr>
        <p:txBody>
          <a:bodyPr/>
          <a:lstStyle/>
          <a:p>
            <a:pPr marL="342900" indent="-342900" eaLnBrk="0" hangingPunct="0">
              <a:spcBef>
                <a:spcPct val="20000"/>
              </a:spcBef>
              <a:buFont typeface="Wingdings" charset="2"/>
              <a:buNone/>
            </a:pPr>
            <a:r>
              <a:rPr lang="en-US" i="1" dirty="0">
                <a:solidFill>
                  <a:srgbClr val="3333FF"/>
                </a:solidFill>
                <a:latin typeface="+mn-lt"/>
              </a:rPr>
              <a:t>a</a:t>
            </a:r>
            <a:r>
              <a:rPr lang="en-US" i="1" dirty="0">
                <a:solidFill>
                  <a:srgbClr val="3E609E"/>
                </a:solidFill>
                <a:latin typeface="+mn-lt"/>
              </a:rPr>
              <a:t> </a:t>
            </a:r>
            <a:r>
              <a:rPr lang="en-US" dirty="0">
                <a:latin typeface="+mn-lt"/>
              </a:rPr>
              <a:t>references the same object as </a:t>
            </a:r>
            <a:r>
              <a:rPr lang="en-US" i="1" dirty="0">
                <a:solidFill>
                  <a:srgbClr val="3333FF"/>
                </a:solidFill>
                <a:latin typeface="+mn-lt"/>
              </a:rPr>
              <a:t>b</a:t>
            </a:r>
            <a:r>
              <a:rPr lang="en-US" dirty="0">
                <a:latin typeface="+mn-lt"/>
              </a:rPr>
              <a:t>:</a:t>
            </a:r>
          </a:p>
          <a:p>
            <a:pPr marL="342900" indent="-342900" eaLnBrk="0" hangingPunct="0">
              <a:spcBef>
                <a:spcPct val="20000"/>
              </a:spcBef>
              <a:buFont typeface="Wingdings" charset="2"/>
              <a:buNone/>
            </a:pPr>
            <a:r>
              <a:rPr lang="en-US" i="1" dirty="0">
                <a:solidFill>
                  <a:srgbClr val="3E609E"/>
                </a:solidFill>
                <a:latin typeface="+mn-lt"/>
              </a:rPr>
              <a:t>					</a:t>
            </a:r>
            <a:r>
              <a:rPr lang="en-US" i="1" dirty="0">
                <a:solidFill>
                  <a:srgbClr val="3333FF"/>
                </a:solidFill>
                <a:latin typeface="+mn-lt"/>
              </a:rPr>
              <a:t>a</a:t>
            </a:r>
            <a:r>
              <a:rPr lang="en-US" dirty="0">
                <a:solidFill>
                  <a:srgbClr val="3333FF"/>
                </a:solidFill>
                <a:latin typeface="+mn-lt"/>
              </a:rPr>
              <a:t> = </a:t>
            </a:r>
            <a:r>
              <a:rPr lang="en-US" i="1" dirty="0">
                <a:solidFill>
                  <a:srgbClr val="3333FF"/>
                </a:solidFill>
                <a:latin typeface="+mn-lt"/>
              </a:rPr>
              <a:t>b</a:t>
            </a:r>
            <a:endParaRPr lang="ru-RU" b="1" dirty="0">
              <a:solidFill>
                <a:srgbClr val="3333FF"/>
              </a:solidFill>
              <a:latin typeface="+mn-lt"/>
            </a:endParaRPr>
          </a:p>
        </p:txBody>
      </p:sp>
    </p:spTree>
    <p:extLst>
      <p:ext uri="{BB962C8B-B14F-4D97-AF65-F5344CB8AC3E}">
        <p14:creationId xmlns:p14="http://schemas.microsoft.com/office/powerpoint/2010/main" val="239793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633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63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5" grpId="0" animBg="1"/>
      <p:bldP spid="56342" grpId="0"/>
      <p:bldP spid="56343" grpId="0" animBg="1"/>
      <p:bldP spid="5634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Expanded assignment</a:t>
            </a:r>
            <a:endParaRPr lang="ru-RU" smtClean="0"/>
          </a:p>
        </p:txBody>
      </p:sp>
      <p:sp>
        <p:nvSpPr>
          <p:cNvPr id="12291" name="Text Box 8"/>
          <p:cNvSpPr txBox="1">
            <a:spLocks noChangeArrowheads="1"/>
          </p:cNvSpPr>
          <p:nvPr/>
        </p:nvSpPr>
        <p:spPr bwMode="auto">
          <a:xfrm>
            <a:off x="1309688" y="1136650"/>
            <a:ext cx="406400" cy="396875"/>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rPr>
              <a:t>a</a:t>
            </a:r>
          </a:p>
        </p:txBody>
      </p:sp>
      <p:sp>
        <p:nvSpPr>
          <p:cNvPr id="12292" name="Rectangle 6"/>
          <p:cNvSpPr>
            <a:spLocks noChangeArrowheads="1"/>
          </p:cNvSpPr>
          <p:nvPr/>
        </p:nvSpPr>
        <p:spPr bwMode="auto">
          <a:xfrm>
            <a:off x="1804988" y="1193800"/>
            <a:ext cx="1676400" cy="1171575"/>
          </a:xfrm>
          <a:prstGeom prst="rect">
            <a:avLst/>
          </a:prstGeom>
          <a:solidFill>
            <a:schemeClr val="bg1"/>
          </a:solidFill>
          <a:ln w="25560">
            <a:solidFill>
              <a:srgbClr val="000000"/>
            </a:solidFill>
            <a:miter lim="800000"/>
            <a:headEnd/>
            <a:tailEnd/>
          </a:ln>
        </p:spPr>
        <p:txBody>
          <a:bodyPr wrap="none" anchor="ctr"/>
          <a:lstStyle/>
          <a:p>
            <a:endParaRPr lang="de-CH"/>
          </a:p>
        </p:txBody>
      </p:sp>
      <p:sp>
        <p:nvSpPr>
          <p:cNvPr id="57350" name="Rectangle 3"/>
          <p:cNvSpPr>
            <a:spLocks noChangeArrowheads="1"/>
          </p:cNvSpPr>
          <p:nvPr/>
        </p:nvSpPr>
        <p:spPr bwMode="auto">
          <a:xfrm>
            <a:off x="1985963" y="1289050"/>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1.2</a:t>
            </a:r>
          </a:p>
        </p:txBody>
      </p:sp>
      <p:sp>
        <p:nvSpPr>
          <p:cNvPr id="57351" name="Rectangle 3"/>
          <p:cNvSpPr>
            <a:spLocks noChangeArrowheads="1"/>
          </p:cNvSpPr>
          <p:nvPr/>
        </p:nvSpPr>
        <p:spPr bwMode="auto">
          <a:xfrm>
            <a:off x="1989138" y="1603375"/>
            <a:ext cx="1281112" cy="304800"/>
          </a:xfrm>
          <a:prstGeom prst="rect">
            <a:avLst/>
          </a:prstGeom>
          <a:solidFill>
            <a:schemeClr val="bg1"/>
          </a:solidFill>
          <a:ln w="9398">
            <a:solidFill>
              <a:srgbClr val="000000"/>
            </a:solidFill>
            <a:miter lim="800000"/>
            <a:headEnd/>
            <a:tailEnd/>
          </a:ln>
        </p:spPr>
        <p:txBody>
          <a:bodyPr wrap="none" anchor="ctr" anchorCtr="1"/>
          <a:lstStyle/>
          <a:p>
            <a:r>
              <a:rPr lang="de-CH"/>
              <a:t>5.0</a:t>
            </a:r>
          </a:p>
        </p:txBody>
      </p:sp>
      <p:sp>
        <p:nvSpPr>
          <p:cNvPr id="12295" name="Text Box 9"/>
          <p:cNvSpPr txBox="1">
            <a:spLocks noChangeArrowheads="1"/>
          </p:cNvSpPr>
          <p:nvPr/>
        </p:nvSpPr>
        <p:spPr bwMode="auto">
          <a:xfrm>
            <a:off x="1973263" y="1903413"/>
            <a:ext cx="1303337"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rPr>
              <a:t>(</a:t>
            </a:r>
            <a:r>
              <a:rPr lang="en-GB" sz="2000" i="1" dirty="0" smtClean="0">
                <a:solidFill>
                  <a:srgbClr val="008000"/>
                </a:solidFill>
              </a:rPr>
              <a:t>POINT </a:t>
            </a:r>
            <a:r>
              <a:rPr lang="en-GB" sz="2000" dirty="0">
                <a:solidFill>
                  <a:srgbClr val="008000"/>
                </a:solidFill>
              </a:rPr>
              <a:t>)</a:t>
            </a:r>
          </a:p>
        </p:txBody>
      </p:sp>
      <p:sp>
        <p:nvSpPr>
          <p:cNvPr id="12296" name="Text Box 8"/>
          <p:cNvSpPr txBox="1">
            <a:spLocks noChangeArrowheads="1"/>
          </p:cNvSpPr>
          <p:nvPr/>
        </p:nvSpPr>
        <p:spPr bwMode="auto">
          <a:xfrm>
            <a:off x="5156200" y="1136650"/>
            <a:ext cx="406400" cy="396875"/>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rPr>
              <a:t>b</a:t>
            </a:r>
          </a:p>
        </p:txBody>
      </p:sp>
      <p:sp>
        <p:nvSpPr>
          <p:cNvPr id="12297" name="Rectangle 6"/>
          <p:cNvSpPr>
            <a:spLocks noChangeArrowheads="1"/>
          </p:cNvSpPr>
          <p:nvPr/>
        </p:nvSpPr>
        <p:spPr bwMode="auto">
          <a:xfrm>
            <a:off x="5651500" y="1193800"/>
            <a:ext cx="1676400" cy="1171575"/>
          </a:xfrm>
          <a:prstGeom prst="rect">
            <a:avLst/>
          </a:prstGeom>
          <a:solidFill>
            <a:schemeClr val="bg1"/>
          </a:solidFill>
          <a:ln w="25560">
            <a:solidFill>
              <a:srgbClr val="000000"/>
            </a:solidFill>
            <a:miter lim="800000"/>
            <a:headEnd/>
            <a:tailEnd/>
          </a:ln>
        </p:spPr>
        <p:txBody>
          <a:bodyPr wrap="none" anchor="ctr"/>
          <a:lstStyle/>
          <a:p>
            <a:endParaRPr lang="de-CH"/>
          </a:p>
        </p:txBody>
      </p:sp>
      <p:sp>
        <p:nvSpPr>
          <p:cNvPr id="12298" name="Rectangle 3"/>
          <p:cNvSpPr>
            <a:spLocks noChangeArrowheads="1"/>
          </p:cNvSpPr>
          <p:nvPr/>
        </p:nvSpPr>
        <p:spPr bwMode="auto">
          <a:xfrm>
            <a:off x="5832475" y="1289050"/>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-2.0</a:t>
            </a:r>
          </a:p>
        </p:txBody>
      </p:sp>
      <p:sp>
        <p:nvSpPr>
          <p:cNvPr id="12299" name="Rectangle 3"/>
          <p:cNvSpPr>
            <a:spLocks noChangeArrowheads="1"/>
          </p:cNvSpPr>
          <p:nvPr/>
        </p:nvSpPr>
        <p:spPr bwMode="auto">
          <a:xfrm>
            <a:off x="5835650" y="1603375"/>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t>7.8</a:t>
            </a:r>
          </a:p>
        </p:txBody>
      </p:sp>
      <p:sp>
        <p:nvSpPr>
          <p:cNvPr id="12300" name="Text Box 9"/>
          <p:cNvSpPr txBox="1">
            <a:spLocks noChangeArrowheads="1"/>
          </p:cNvSpPr>
          <p:nvPr/>
        </p:nvSpPr>
        <p:spPr bwMode="auto">
          <a:xfrm>
            <a:off x="5819775" y="1903413"/>
            <a:ext cx="1303338"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rPr>
              <a:t>(</a:t>
            </a:r>
            <a:r>
              <a:rPr lang="en-GB" sz="2000" i="1" dirty="0" smtClean="0">
                <a:solidFill>
                  <a:srgbClr val="008000"/>
                </a:solidFill>
              </a:rPr>
              <a:t>POINT </a:t>
            </a:r>
            <a:r>
              <a:rPr lang="en-GB" sz="2000" dirty="0">
                <a:solidFill>
                  <a:srgbClr val="008000"/>
                </a:solidFill>
              </a:rPr>
              <a:t>)</a:t>
            </a:r>
          </a:p>
        </p:txBody>
      </p:sp>
      <p:sp>
        <p:nvSpPr>
          <p:cNvPr id="57362" name="Rectangle 18"/>
          <p:cNvSpPr>
            <a:spLocks noChangeArrowheads="1"/>
          </p:cNvSpPr>
          <p:nvPr/>
        </p:nvSpPr>
        <p:spPr bwMode="auto">
          <a:xfrm>
            <a:off x="0" y="3090863"/>
            <a:ext cx="9144000" cy="498475"/>
          </a:xfrm>
          <a:prstGeom prst="rect">
            <a:avLst/>
          </a:prstGeom>
          <a:noFill/>
          <a:ln w="9525">
            <a:noFill/>
            <a:miter lim="800000"/>
            <a:headEnd/>
            <a:tailEnd/>
          </a:ln>
        </p:spPr>
        <p:txBody>
          <a:bodyPr anchorCtr="1"/>
          <a:lstStyle/>
          <a:p>
            <a:pPr marL="342900" indent="-342900" eaLnBrk="0" hangingPunct="0">
              <a:spcBef>
                <a:spcPct val="20000"/>
              </a:spcBef>
              <a:buFont typeface="Wingdings" charset="2"/>
              <a:buNone/>
            </a:pPr>
            <a:r>
              <a:rPr lang="en-US" i="1" dirty="0">
                <a:solidFill>
                  <a:srgbClr val="3333FF"/>
                </a:solidFill>
                <a:latin typeface="+mn-lt"/>
              </a:rPr>
              <a:t>a</a:t>
            </a:r>
            <a:r>
              <a:rPr lang="en-US" dirty="0">
                <a:solidFill>
                  <a:srgbClr val="3333FF"/>
                </a:solidFill>
                <a:latin typeface="+mn-lt"/>
              </a:rPr>
              <a:t> := </a:t>
            </a:r>
            <a:r>
              <a:rPr lang="en-US" i="1" dirty="0">
                <a:solidFill>
                  <a:srgbClr val="3333FF"/>
                </a:solidFill>
                <a:latin typeface="+mn-lt"/>
              </a:rPr>
              <a:t>b</a:t>
            </a:r>
            <a:endParaRPr lang="ru-RU" b="1" dirty="0">
              <a:solidFill>
                <a:srgbClr val="3333FF"/>
              </a:solidFill>
              <a:latin typeface="+mn-lt"/>
            </a:endParaRPr>
          </a:p>
        </p:txBody>
      </p:sp>
      <p:sp>
        <p:nvSpPr>
          <p:cNvPr id="57363" name="Rectangle 19"/>
          <p:cNvSpPr>
            <a:spLocks noChangeArrowheads="1"/>
          </p:cNvSpPr>
          <p:nvPr/>
        </p:nvSpPr>
        <p:spPr bwMode="auto">
          <a:xfrm>
            <a:off x="457200" y="4286250"/>
            <a:ext cx="8142288" cy="1173163"/>
          </a:xfrm>
          <a:prstGeom prst="rect">
            <a:avLst/>
          </a:prstGeom>
          <a:noFill/>
          <a:ln w="9525">
            <a:noFill/>
            <a:miter lim="800000"/>
            <a:headEnd/>
            <a:tailEnd/>
          </a:ln>
        </p:spPr>
        <p:txBody>
          <a:bodyPr/>
          <a:lstStyle/>
          <a:p>
            <a:pPr marL="342900" indent="-342900" eaLnBrk="0" hangingPunct="0">
              <a:spcBef>
                <a:spcPct val="20000"/>
              </a:spcBef>
              <a:buFont typeface="Wingdings" charset="2"/>
              <a:buNone/>
            </a:pPr>
            <a:r>
              <a:rPr lang="en-US" dirty="0">
                <a:latin typeface="+mn-lt"/>
              </a:rPr>
              <a:t>The value of </a:t>
            </a:r>
            <a:r>
              <a:rPr lang="en-US" i="1" dirty="0">
                <a:solidFill>
                  <a:srgbClr val="3333FF"/>
                </a:solidFill>
                <a:latin typeface="+mn-lt"/>
              </a:rPr>
              <a:t>b</a:t>
            </a:r>
            <a:r>
              <a:rPr lang="en-US" i="1" dirty="0">
                <a:solidFill>
                  <a:srgbClr val="3E609E"/>
                </a:solidFill>
                <a:latin typeface="+mn-lt"/>
              </a:rPr>
              <a:t> </a:t>
            </a:r>
            <a:r>
              <a:rPr lang="en-US" dirty="0">
                <a:latin typeface="+mn-lt"/>
              </a:rPr>
              <a:t>is copied to </a:t>
            </a:r>
            <a:r>
              <a:rPr lang="en-US" i="1" dirty="0">
                <a:solidFill>
                  <a:srgbClr val="3333FF"/>
                </a:solidFill>
                <a:latin typeface="+mn-lt"/>
              </a:rPr>
              <a:t>a</a:t>
            </a:r>
            <a:r>
              <a:rPr lang="en-US" dirty="0">
                <a:latin typeface="+mn-lt"/>
              </a:rPr>
              <a:t>, but again:</a:t>
            </a:r>
          </a:p>
          <a:p>
            <a:pPr marL="342900" indent="-342900" eaLnBrk="0" hangingPunct="0">
              <a:spcBef>
                <a:spcPct val="20000"/>
              </a:spcBef>
              <a:buFont typeface="Wingdings" charset="2"/>
              <a:buNone/>
            </a:pPr>
            <a:r>
              <a:rPr lang="en-US" i="1" dirty="0">
                <a:solidFill>
                  <a:srgbClr val="3E609E"/>
                </a:solidFill>
                <a:latin typeface="+mn-lt"/>
              </a:rPr>
              <a:t>					</a:t>
            </a:r>
            <a:r>
              <a:rPr lang="en-US" i="1" dirty="0">
                <a:solidFill>
                  <a:srgbClr val="3333FF"/>
                </a:solidFill>
                <a:latin typeface="+mn-lt"/>
              </a:rPr>
              <a:t>a</a:t>
            </a:r>
            <a:r>
              <a:rPr lang="en-US" dirty="0">
                <a:solidFill>
                  <a:srgbClr val="3333FF"/>
                </a:solidFill>
                <a:latin typeface="+mn-lt"/>
              </a:rPr>
              <a:t> = </a:t>
            </a:r>
            <a:r>
              <a:rPr lang="en-US" i="1" dirty="0">
                <a:solidFill>
                  <a:srgbClr val="3333FF"/>
                </a:solidFill>
                <a:latin typeface="+mn-lt"/>
              </a:rPr>
              <a:t>b</a:t>
            </a:r>
            <a:endParaRPr lang="ru-RU" b="1" dirty="0">
              <a:solidFill>
                <a:srgbClr val="3333FF"/>
              </a:solidFill>
              <a:latin typeface="+mn-lt"/>
            </a:endParaRPr>
          </a:p>
        </p:txBody>
      </p:sp>
      <p:sp>
        <p:nvSpPr>
          <p:cNvPr id="57364" name="Rectangle 3"/>
          <p:cNvSpPr>
            <a:spLocks noChangeArrowheads="1"/>
          </p:cNvSpPr>
          <p:nvPr/>
        </p:nvSpPr>
        <p:spPr bwMode="auto">
          <a:xfrm>
            <a:off x="1978025" y="1289050"/>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-2.0</a:t>
            </a:r>
          </a:p>
        </p:txBody>
      </p:sp>
      <p:sp>
        <p:nvSpPr>
          <p:cNvPr id="57365" name="Rectangle 3"/>
          <p:cNvSpPr>
            <a:spLocks noChangeArrowheads="1"/>
          </p:cNvSpPr>
          <p:nvPr/>
        </p:nvSpPr>
        <p:spPr bwMode="auto">
          <a:xfrm>
            <a:off x="1981200" y="1603375"/>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t>7.8</a:t>
            </a:r>
          </a:p>
        </p:txBody>
      </p:sp>
    </p:spTree>
    <p:extLst>
      <p:ext uri="{BB962C8B-B14F-4D97-AF65-F5344CB8AC3E}">
        <p14:creationId xmlns:p14="http://schemas.microsoft.com/office/powerpoint/2010/main" val="98492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2000"/>
                                        <p:tgtEl>
                                          <p:spTgt spid="57351"/>
                                        </p:tgtEl>
                                      </p:cBhvr>
                                    </p:animEffect>
                                    <p:set>
                                      <p:cBhvr>
                                        <p:cTn id="11" dur="1" fill="hold">
                                          <p:stCondLst>
                                            <p:cond delay="1999"/>
                                          </p:stCondLst>
                                        </p:cTn>
                                        <p:tgtEl>
                                          <p:spTgt spid="57351"/>
                                        </p:tgtEl>
                                        <p:attrNameLst>
                                          <p:attrName>style.visibility</p:attrName>
                                        </p:attrNameLst>
                                      </p:cBhvr>
                                      <p:to>
                                        <p:strVal val="hidden"/>
                                      </p:to>
                                    </p:set>
                                  </p:childTnLst>
                                </p:cTn>
                              </p:par>
                              <p:par>
                                <p:cTn id="12" presetID="10" presetClass="exit" presetSubtype="0" fill="hold" grpId="0" nodeType="withEffect">
                                  <p:stCondLst>
                                    <p:cond delay="0"/>
                                  </p:stCondLst>
                                  <p:childTnLst>
                                    <p:animEffect transition="out" filter="fade">
                                      <p:cBhvr>
                                        <p:cTn id="13" dur="2000"/>
                                        <p:tgtEl>
                                          <p:spTgt spid="57350"/>
                                        </p:tgtEl>
                                      </p:cBhvr>
                                    </p:animEffect>
                                    <p:set>
                                      <p:cBhvr>
                                        <p:cTn id="14" dur="1" fill="hold">
                                          <p:stCondLst>
                                            <p:cond delay="1999"/>
                                          </p:stCondLst>
                                        </p:cTn>
                                        <p:tgtEl>
                                          <p:spTgt spid="57350"/>
                                        </p:tgtEl>
                                        <p:attrNameLst>
                                          <p:attrName>style.visibility</p:attrName>
                                        </p:attrNameLst>
                                      </p:cBhvr>
                                      <p:to>
                                        <p:strVal val="hidden"/>
                                      </p:to>
                                    </p:set>
                                  </p:childTnLst>
                                </p:cTn>
                              </p:par>
                              <p:par>
                                <p:cTn id="15" presetID="10" presetClass="entr" presetSubtype="0" fill="hold" grpId="0" nodeType="withEffect">
                                  <p:stCondLst>
                                    <p:cond delay="0"/>
                                  </p:stCondLst>
                                  <p:childTnLst>
                                    <p:set>
                                      <p:cBhvr>
                                        <p:cTn id="16" dur="1" fill="hold">
                                          <p:stCondLst>
                                            <p:cond delay="0"/>
                                          </p:stCondLst>
                                        </p:cTn>
                                        <p:tgtEl>
                                          <p:spTgt spid="57365"/>
                                        </p:tgtEl>
                                        <p:attrNameLst>
                                          <p:attrName>style.visibility</p:attrName>
                                        </p:attrNameLst>
                                      </p:cBhvr>
                                      <p:to>
                                        <p:strVal val="visible"/>
                                      </p:to>
                                    </p:set>
                                    <p:animEffect transition="in" filter="fade">
                                      <p:cBhvr>
                                        <p:cTn id="17" dur="2000"/>
                                        <p:tgtEl>
                                          <p:spTgt spid="5736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7364"/>
                                        </p:tgtEl>
                                        <p:attrNameLst>
                                          <p:attrName>style.visibility</p:attrName>
                                        </p:attrNameLst>
                                      </p:cBhvr>
                                      <p:to>
                                        <p:strVal val="visible"/>
                                      </p:to>
                                    </p:set>
                                    <p:animEffect transition="in" filter="fade">
                                      <p:cBhvr>
                                        <p:cTn id="20" dur="2000"/>
                                        <p:tgtEl>
                                          <p:spTgt spid="57364"/>
                                        </p:tgtEl>
                                      </p:cBhvr>
                                    </p:animEffect>
                                  </p:childTnLst>
                                </p:cTn>
                              </p:par>
                              <p:par>
                                <p:cTn id="21" presetID="1" presetClass="entr" presetSubtype="0" fill="hold" grpId="0" nodeType="withEffect">
                                  <p:stCondLst>
                                    <p:cond delay="0"/>
                                  </p:stCondLst>
                                  <p:childTnLst>
                                    <p:set>
                                      <p:cBhvr>
                                        <p:cTn id="22" dur="1" fill="hold">
                                          <p:stCondLst>
                                            <p:cond delay="0"/>
                                          </p:stCondLst>
                                        </p:cTn>
                                        <p:tgtEl>
                                          <p:spTgt spid="57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animBg="1"/>
      <p:bldP spid="57351" grpId="0" animBg="1"/>
      <p:bldP spid="57362" grpId="0"/>
      <p:bldP spid="57363" grpId="0"/>
      <p:bldP spid="57364" grpId="0" animBg="1"/>
      <p:bldP spid="5736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Assignment</a:t>
            </a:r>
            <a:endParaRPr lang="ru-RU" smtClean="0"/>
          </a:p>
        </p:txBody>
      </p:sp>
      <p:sp>
        <p:nvSpPr>
          <p:cNvPr id="13315" name="Rectangle 3"/>
          <p:cNvSpPr>
            <a:spLocks noGrp="1" noChangeArrowheads="1"/>
          </p:cNvSpPr>
          <p:nvPr>
            <p:ph type="body" idx="1"/>
          </p:nvPr>
        </p:nvSpPr>
        <p:spPr>
          <a:xfrm>
            <a:off x="468313" y="1268413"/>
            <a:ext cx="8424862" cy="985837"/>
          </a:xfrm>
        </p:spPr>
        <p:txBody>
          <a:bodyPr/>
          <a:lstStyle/>
          <a:p>
            <a:pPr>
              <a:buFont typeface="Wingdings" charset="2"/>
              <a:buNone/>
            </a:pPr>
            <a:r>
              <a:rPr lang="en-US" dirty="0" smtClean="0">
                <a:solidFill>
                  <a:schemeClr val="tx1"/>
                </a:solidFill>
              </a:rPr>
              <a:t>Explain graphically the effect of an </a:t>
            </a:r>
          </a:p>
          <a:p>
            <a:pPr>
              <a:buFont typeface="Wingdings" charset="2"/>
              <a:buNone/>
            </a:pPr>
            <a:r>
              <a:rPr lang="en-US" dirty="0" smtClean="0">
                <a:solidFill>
                  <a:schemeClr val="tx1"/>
                </a:solidFill>
              </a:rPr>
              <a:t>assignment:</a:t>
            </a:r>
            <a:endParaRPr lang="ru-RU" dirty="0" smtClean="0">
              <a:solidFill>
                <a:schemeClr val="tx1"/>
              </a:solidFill>
            </a:endParaRPr>
          </a:p>
        </p:txBody>
      </p:sp>
      <p:sp>
        <p:nvSpPr>
          <p:cNvPr id="13316"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13317" name="Text Box 15"/>
          <p:cNvSpPr txBox="1">
            <a:spLocks noChangeArrowheads="1"/>
          </p:cNvSpPr>
          <p:nvPr/>
        </p:nvSpPr>
        <p:spPr bwMode="auto">
          <a:xfrm>
            <a:off x="461107" y="2795588"/>
            <a:ext cx="906951"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13318" name="Rectangle 1"/>
          <p:cNvSpPr>
            <a:spLocks noChangeArrowheads="1"/>
          </p:cNvSpPr>
          <p:nvPr/>
        </p:nvSpPr>
        <p:spPr bwMode="auto">
          <a:xfrm>
            <a:off x="522288" y="2381250"/>
            <a:ext cx="796925" cy="427038"/>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32</a:t>
            </a:r>
          </a:p>
        </p:txBody>
      </p:sp>
      <p:sp>
        <p:nvSpPr>
          <p:cNvPr id="13319" name="Rectangle 49"/>
          <p:cNvSpPr>
            <a:spLocks noChangeArrowheads="1"/>
          </p:cNvSpPr>
          <p:nvPr/>
        </p:nvSpPr>
        <p:spPr bwMode="auto">
          <a:xfrm>
            <a:off x="522288" y="2381250"/>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a:latin typeface="+mn-lt"/>
              </a:rPr>
              <a:t>„John“</a:t>
            </a:r>
          </a:p>
        </p:txBody>
      </p:sp>
      <p:sp>
        <p:nvSpPr>
          <p:cNvPr id="13320" name="Text Box 15"/>
          <p:cNvSpPr txBox="1">
            <a:spLocks noChangeArrowheads="1"/>
          </p:cNvSpPr>
          <p:nvPr/>
        </p:nvSpPr>
        <p:spPr bwMode="auto">
          <a:xfrm>
            <a:off x="445476" y="3475038"/>
            <a:ext cx="958728"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13321" name="Text Box 8"/>
          <p:cNvSpPr txBox="1">
            <a:spLocks noChangeArrowheads="1"/>
          </p:cNvSpPr>
          <p:nvPr/>
        </p:nvSpPr>
        <p:spPr bwMode="auto">
          <a:xfrm>
            <a:off x="3687763" y="219551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latin typeface="+mn-lt"/>
              </a:rPr>
              <a:t>a</a:t>
            </a:r>
          </a:p>
        </p:txBody>
      </p:sp>
      <p:sp>
        <p:nvSpPr>
          <p:cNvPr id="13322" name="Rectangle 1"/>
          <p:cNvSpPr>
            <a:spLocks noChangeArrowheads="1"/>
          </p:cNvSpPr>
          <p:nvPr/>
        </p:nvSpPr>
        <p:spPr bwMode="auto">
          <a:xfrm>
            <a:off x="528638" y="3073400"/>
            <a:ext cx="796925" cy="427038"/>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30</a:t>
            </a:r>
          </a:p>
        </p:txBody>
      </p:sp>
      <p:sp>
        <p:nvSpPr>
          <p:cNvPr id="13323" name="Rectangle 49"/>
          <p:cNvSpPr>
            <a:spLocks noChangeArrowheads="1"/>
          </p:cNvSpPr>
          <p:nvPr/>
        </p:nvSpPr>
        <p:spPr bwMode="auto">
          <a:xfrm>
            <a:off x="528638" y="3073400"/>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a:latin typeface="+mn-lt"/>
              </a:rPr>
              <a:t>„Jane“</a:t>
            </a:r>
          </a:p>
        </p:txBody>
      </p:sp>
      <p:sp>
        <p:nvSpPr>
          <p:cNvPr id="13324" name="Text Box 15"/>
          <p:cNvSpPr txBox="1">
            <a:spLocks noChangeArrowheads="1"/>
          </p:cNvSpPr>
          <p:nvPr/>
        </p:nvSpPr>
        <p:spPr bwMode="auto">
          <a:xfrm>
            <a:off x="4634521" y="2819400"/>
            <a:ext cx="927467"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13325" name="Rectangle 1"/>
          <p:cNvSpPr>
            <a:spLocks noChangeArrowheads="1"/>
          </p:cNvSpPr>
          <p:nvPr/>
        </p:nvSpPr>
        <p:spPr bwMode="auto">
          <a:xfrm>
            <a:off x="4700588" y="2405063"/>
            <a:ext cx="796925" cy="427037"/>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25</a:t>
            </a:r>
          </a:p>
        </p:txBody>
      </p:sp>
      <p:sp>
        <p:nvSpPr>
          <p:cNvPr id="13326" name="Rectangle 49"/>
          <p:cNvSpPr>
            <a:spLocks noChangeArrowheads="1"/>
          </p:cNvSpPr>
          <p:nvPr/>
        </p:nvSpPr>
        <p:spPr bwMode="auto">
          <a:xfrm>
            <a:off x="4700588" y="2405063"/>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a:latin typeface="+mn-lt"/>
              </a:rPr>
              <a:t>„Dan“</a:t>
            </a:r>
          </a:p>
        </p:txBody>
      </p:sp>
      <p:sp>
        <p:nvSpPr>
          <p:cNvPr id="13327" name="Text Box 15"/>
          <p:cNvSpPr txBox="1">
            <a:spLocks noChangeArrowheads="1"/>
          </p:cNvSpPr>
          <p:nvPr/>
        </p:nvSpPr>
        <p:spPr bwMode="auto">
          <a:xfrm>
            <a:off x="4642337" y="3498850"/>
            <a:ext cx="947982" cy="279180"/>
          </a:xfrm>
          <a:prstGeom prst="rect">
            <a:avLst/>
          </a:prstGeom>
          <a:noFill/>
          <a:ln w="9525">
            <a:noFill/>
            <a:round/>
            <a:headEnd/>
            <a:tailEnd/>
          </a:ln>
        </p:spPr>
        <p:txBody>
          <a:bodyPr wrap="square"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3333FF"/>
                </a:solidFill>
                <a:latin typeface="+mn-lt"/>
              </a:rPr>
              <a:t>(HUMAN)</a:t>
            </a:r>
          </a:p>
        </p:txBody>
      </p:sp>
      <p:sp>
        <p:nvSpPr>
          <p:cNvPr id="13328" name="Rectangle 1"/>
          <p:cNvSpPr>
            <a:spLocks noChangeArrowheads="1"/>
          </p:cNvSpPr>
          <p:nvPr/>
        </p:nvSpPr>
        <p:spPr bwMode="auto">
          <a:xfrm>
            <a:off x="4706938" y="3097213"/>
            <a:ext cx="796925" cy="427037"/>
          </a:xfrm>
          <a:prstGeom prst="rect">
            <a:avLst/>
          </a:prstGeom>
          <a:solidFill>
            <a:schemeClr val="bg1"/>
          </a:solidFill>
          <a:ln w="25400">
            <a:solidFill>
              <a:schemeClr val="tx1"/>
            </a:solidFill>
            <a:miter lim="800000"/>
            <a:headEnd/>
            <a:tailEnd/>
          </a:ln>
        </p:spPr>
        <p:txBody>
          <a:bodyPr wrap="none" bIns="10800" anchor="b" anchorCtr="1"/>
          <a:lstStyle/>
          <a:p>
            <a:r>
              <a:rPr lang="de-CH" sz="1400">
                <a:latin typeface="+mn-lt"/>
              </a:rPr>
              <a:t>24</a:t>
            </a:r>
          </a:p>
        </p:txBody>
      </p:sp>
      <p:sp>
        <p:nvSpPr>
          <p:cNvPr id="13329" name="Rectangle 49"/>
          <p:cNvSpPr>
            <a:spLocks noChangeArrowheads="1"/>
          </p:cNvSpPr>
          <p:nvPr/>
        </p:nvSpPr>
        <p:spPr bwMode="auto">
          <a:xfrm>
            <a:off x="4706938" y="3097213"/>
            <a:ext cx="796925" cy="215900"/>
          </a:xfrm>
          <a:prstGeom prst="rect">
            <a:avLst/>
          </a:prstGeom>
          <a:solidFill>
            <a:schemeClr val="accent1"/>
          </a:solidFill>
          <a:ln w="25400" algn="ctr">
            <a:solidFill>
              <a:schemeClr val="tx1"/>
            </a:solidFill>
            <a:miter lim="800000"/>
            <a:headEnd/>
            <a:tailEnd/>
          </a:ln>
        </p:spPr>
        <p:txBody>
          <a:bodyPr anchor="ctr"/>
          <a:lstStyle/>
          <a:p>
            <a:pPr algn="ctr"/>
            <a:r>
              <a:rPr lang="de-CH" sz="1400">
                <a:latin typeface="+mn-lt"/>
              </a:rPr>
              <a:t>„Lisa“</a:t>
            </a:r>
          </a:p>
        </p:txBody>
      </p:sp>
      <p:sp>
        <p:nvSpPr>
          <p:cNvPr id="13330" name="Rectangle 6"/>
          <p:cNvSpPr>
            <a:spLocks noChangeArrowheads="1"/>
          </p:cNvSpPr>
          <p:nvPr/>
        </p:nvSpPr>
        <p:spPr bwMode="auto">
          <a:xfrm>
            <a:off x="2028825" y="2525713"/>
            <a:ext cx="1676400" cy="1514475"/>
          </a:xfrm>
          <a:prstGeom prst="rect">
            <a:avLst/>
          </a:prstGeom>
          <a:solidFill>
            <a:schemeClr val="bg1"/>
          </a:solidFill>
          <a:ln w="25560">
            <a:solidFill>
              <a:srgbClr val="000000"/>
            </a:solidFill>
            <a:miter lim="800000"/>
            <a:headEnd/>
            <a:tailEnd/>
          </a:ln>
        </p:spPr>
        <p:txBody>
          <a:bodyPr wrap="none" anchor="ctr"/>
          <a:lstStyle/>
          <a:p>
            <a:endParaRPr lang="de-CH">
              <a:latin typeface="+mn-lt"/>
            </a:endParaRPr>
          </a:p>
        </p:txBody>
      </p:sp>
      <p:sp>
        <p:nvSpPr>
          <p:cNvPr id="13331" name="Rectangle 3"/>
          <p:cNvSpPr>
            <a:spLocks noChangeArrowheads="1"/>
          </p:cNvSpPr>
          <p:nvPr/>
        </p:nvSpPr>
        <p:spPr bwMode="auto">
          <a:xfrm>
            <a:off x="2216150" y="2598738"/>
            <a:ext cx="1285875" cy="314325"/>
          </a:xfrm>
          <a:prstGeom prst="rect">
            <a:avLst/>
          </a:prstGeom>
          <a:solidFill>
            <a:srgbClr val="008080"/>
          </a:solidFill>
          <a:ln w="9398">
            <a:solidFill>
              <a:srgbClr val="000000"/>
            </a:solidFill>
            <a:miter lim="800000"/>
            <a:headEnd/>
            <a:tailEnd/>
          </a:ln>
        </p:spPr>
        <p:txBody>
          <a:bodyPr wrap="none" anchor="ctr" anchorCtr="1"/>
          <a:lstStyle/>
          <a:p>
            <a:endParaRPr lang="de-CH">
              <a:latin typeface="+mn-lt"/>
            </a:endParaRPr>
          </a:p>
        </p:txBody>
      </p:sp>
      <p:sp>
        <p:nvSpPr>
          <p:cNvPr id="13332" name="Rectangle 3"/>
          <p:cNvSpPr>
            <a:spLocks noChangeArrowheads="1"/>
          </p:cNvSpPr>
          <p:nvPr/>
        </p:nvSpPr>
        <p:spPr bwMode="auto">
          <a:xfrm>
            <a:off x="2219325" y="2913063"/>
            <a:ext cx="1281113" cy="304800"/>
          </a:xfrm>
          <a:prstGeom prst="rect">
            <a:avLst/>
          </a:prstGeom>
          <a:solidFill>
            <a:schemeClr val="bg1"/>
          </a:solidFill>
          <a:ln w="9398">
            <a:solidFill>
              <a:srgbClr val="000000"/>
            </a:solidFill>
            <a:miter lim="800000"/>
            <a:headEnd/>
            <a:tailEnd/>
          </a:ln>
        </p:spPr>
        <p:txBody>
          <a:bodyPr wrap="none" anchor="ctr" anchorCtr="1"/>
          <a:lstStyle/>
          <a:p>
            <a:endParaRPr lang="de-CH">
              <a:latin typeface="+mn-lt"/>
            </a:endParaRPr>
          </a:p>
        </p:txBody>
      </p:sp>
      <p:sp>
        <p:nvSpPr>
          <p:cNvPr id="13333" name="Text Box 9"/>
          <p:cNvSpPr txBox="1">
            <a:spLocks noChangeArrowheads="1"/>
          </p:cNvSpPr>
          <p:nvPr/>
        </p:nvSpPr>
        <p:spPr bwMode="auto">
          <a:xfrm>
            <a:off x="2097088" y="3546475"/>
            <a:ext cx="1565275"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latin typeface="+mn-lt"/>
              </a:rPr>
              <a:t>(</a:t>
            </a:r>
            <a:r>
              <a:rPr lang="en-GB" sz="2000" i="1" dirty="0" smtClean="0">
                <a:solidFill>
                  <a:srgbClr val="008000"/>
                </a:solidFill>
                <a:latin typeface="+mn-lt"/>
              </a:rPr>
              <a:t>COUPLE </a:t>
            </a:r>
            <a:r>
              <a:rPr lang="en-GB" sz="2000" dirty="0">
                <a:solidFill>
                  <a:srgbClr val="008000"/>
                </a:solidFill>
                <a:latin typeface="+mn-lt"/>
              </a:rPr>
              <a:t>)</a:t>
            </a:r>
          </a:p>
        </p:txBody>
      </p:sp>
      <p:sp>
        <p:nvSpPr>
          <p:cNvPr id="58403" name="Rectangle 3"/>
          <p:cNvSpPr>
            <a:spLocks noChangeArrowheads="1"/>
          </p:cNvSpPr>
          <p:nvPr/>
        </p:nvSpPr>
        <p:spPr bwMode="auto">
          <a:xfrm>
            <a:off x="2216150" y="3217863"/>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10</a:t>
            </a:r>
          </a:p>
        </p:txBody>
      </p:sp>
      <p:sp>
        <p:nvSpPr>
          <p:cNvPr id="58382" name="Line 7"/>
          <p:cNvSpPr>
            <a:spLocks noChangeShapeType="1"/>
          </p:cNvSpPr>
          <p:nvPr/>
        </p:nvSpPr>
        <p:spPr bwMode="auto">
          <a:xfrm>
            <a:off x="1311275" y="3133725"/>
            <a:ext cx="1528763" cy="1588"/>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58381" name="Line 7"/>
          <p:cNvSpPr>
            <a:spLocks noChangeShapeType="1"/>
          </p:cNvSpPr>
          <p:nvPr/>
        </p:nvSpPr>
        <p:spPr bwMode="auto">
          <a:xfrm>
            <a:off x="1311275" y="2705100"/>
            <a:ext cx="1528763" cy="1588"/>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13337" name="Rectangle 41"/>
          <p:cNvSpPr>
            <a:spLocks noChangeArrowheads="1"/>
          </p:cNvSpPr>
          <p:nvPr/>
        </p:nvSpPr>
        <p:spPr bwMode="auto">
          <a:xfrm>
            <a:off x="0" y="4616450"/>
            <a:ext cx="9144000" cy="498475"/>
          </a:xfrm>
          <a:prstGeom prst="rect">
            <a:avLst/>
          </a:prstGeom>
          <a:noFill/>
          <a:ln w="9525">
            <a:noFill/>
            <a:miter lim="800000"/>
            <a:headEnd/>
            <a:tailEnd/>
          </a:ln>
        </p:spPr>
        <p:txBody>
          <a:bodyPr anchorCtr="1"/>
          <a:lstStyle/>
          <a:p>
            <a:pPr marL="342900" indent="-342900" eaLnBrk="0" hangingPunct="0">
              <a:spcBef>
                <a:spcPct val="20000"/>
              </a:spcBef>
              <a:buFont typeface="Wingdings" charset="2"/>
              <a:buNone/>
            </a:pPr>
            <a:r>
              <a:rPr lang="en-US" i="1" dirty="0">
                <a:solidFill>
                  <a:srgbClr val="3333FF"/>
                </a:solidFill>
                <a:latin typeface="+mn-lt"/>
              </a:rPr>
              <a:t>a</a:t>
            </a:r>
            <a:r>
              <a:rPr lang="en-US" dirty="0">
                <a:solidFill>
                  <a:srgbClr val="3333FF"/>
                </a:solidFill>
                <a:latin typeface="+mn-lt"/>
              </a:rPr>
              <a:t> := </a:t>
            </a:r>
            <a:r>
              <a:rPr lang="en-US" i="1" dirty="0">
                <a:solidFill>
                  <a:srgbClr val="3333FF"/>
                </a:solidFill>
                <a:latin typeface="+mn-lt"/>
              </a:rPr>
              <a:t>b</a:t>
            </a:r>
            <a:endParaRPr lang="ru-RU" b="1" dirty="0">
              <a:solidFill>
                <a:srgbClr val="3333FF"/>
              </a:solidFill>
              <a:latin typeface="+mn-lt"/>
            </a:endParaRPr>
          </a:p>
        </p:txBody>
      </p:sp>
      <p:sp>
        <p:nvSpPr>
          <p:cNvPr id="13338" name="Text Box 8"/>
          <p:cNvSpPr txBox="1">
            <a:spLocks noChangeArrowheads="1"/>
          </p:cNvSpPr>
          <p:nvPr/>
        </p:nvSpPr>
        <p:spPr bwMode="auto">
          <a:xfrm>
            <a:off x="7889875" y="2217738"/>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008000"/>
                </a:solidFill>
                <a:latin typeface="+mn-lt"/>
              </a:rPr>
              <a:t>b</a:t>
            </a:r>
          </a:p>
        </p:txBody>
      </p:sp>
      <p:sp>
        <p:nvSpPr>
          <p:cNvPr id="13339" name="Rectangle 6"/>
          <p:cNvSpPr>
            <a:spLocks noChangeArrowheads="1"/>
          </p:cNvSpPr>
          <p:nvPr/>
        </p:nvSpPr>
        <p:spPr bwMode="auto">
          <a:xfrm>
            <a:off x="6230938" y="2547938"/>
            <a:ext cx="1676400" cy="1514475"/>
          </a:xfrm>
          <a:prstGeom prst="rect">
            <a:avLst/>
          </a:prstGeom>
          <a:solidFill>
            <a:schemeClr val="bg1"/>
          </a:solidFill>
          <a:ln w="25560">
            <a:solidFill>
              <a:srgbClr val="000000"/>
            </a:solidFill>
            <a:miter lim="800000"/>
            <a:headEnd/>
            <a:tailEnd/>
          </a:ln>
        </p:spPr>
        <p:txBody>
          <a:bodyPr wrap="none" anchor="ctr"/>
          <a:lstStyle/>
          <a:p>
            <a:endParaRPr lang="de-CH">
              <a:latin typeface="+mn-lt"/>
            </a:endParaRPr>
          </a:p>
        </p:txBody>
      </p:sp>
      <p:sp>
        <p:nvSpPr>
          <p:cNvPr id="13340" name="Rectangle 3"/>
          <p:cNvSpPr>
            <a:spLocks noChangeArrowheads="1"/>
          </p:cNvSpPr>
          <p:nvPr/>
        </p:nvSpPr>
        <p:spPr bwMode="auto">
          <a:xfrm>
            <a:off x="6418263" y="2620963"/>
            <a:ext cx="1285875" cy="314325"/>
          </a:xfrm>
          <a:prstGeom prst="rect">
            <a:avLst/>
          </a:prstGeom>
          <a:solidFill>
            <a:srgbClr val="008080"/>
          </a:solidFill>
          <a:ln w="9398">
            <a:solidFill>
              <a:srgbClr val="000000"/>
            </a:solidFill>
            <a:miter lim="800000"/>
            <a:headEnd/>
            <a:tailEnd/>
          </a:ln>
        </p:spPr>
        <p:txBody>
          <a:bodyPr wrap="none" anchor="ctr" anchorCtr="1"/>
          <a:lstStyle/>
          <a:p>
            <a:endParaRPr lang="de-CH">
              <a:latin typeface="+mn-lt"/>
            </a:endParaRPr>
          </a:p>
        </p:txBody>
      </p:sp>
      <p:sp>
        <p:nvSpPr>
          <p:cNvPr id="13341" name="Rectangle 3"/>
          <p:cNvSpPr>
            <a:spLocks noChangeArrowheads="1"/>
          </p:cNvSpPr>
          <p:nvPr/>
        </p:nvSpPr>
        <p:spPr bwMode="auto">
          <a:xfrm>
            <a:off x="6421438" y="2935288"/>
            <a:ext cx="1281112" cy="304800"/>
          </a:xfrm>
          <a:prstGeom prst="rect">
            <a:avLst/>
          </a:prstGeom>
          <a:solidFill>
            <a:schemeClr val="bg1"/>
          </a:solidFill>
          <a:ln w="9398">
            <a:solidFill>
              <a:srgbClr val="000000"/>
            </a:solidFill>
            <a:miter lim="800000"/>
            <a:headEnd/>
            <a:tailEnd/>
          </a:ln>
        </p:spPr>
        <p:txBody>
          <a:bodyPr wrap="none" anchor="ctr" anchorCtr="1"/>
          <a:lstStyle/>
          <a:p>
            <a:endParaRPr lang="de-CH">
              <a:latin typeface="+mn-lt"/>
            </a:endParaRPr>
          </a:p>
        </p:txBody>
      </p:sp>
      <p:sp>
        <p:nvSpPr>
          <p:cNvPr id="13342" name="Text Box 9"/>
          <p:cNvSpPr txBox="1">
            <a:spLocks noChangeArrowheads="1"/>
          </p:cNvSpPr>
          <p:nvPr/>
        </p:nvSpPr>
        <p:spPr bwMode="auto">
          <a:xfrm>
            <a:off x="6299200" y="3568700"/>
            <a:ext cx="1565275"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8000"/>
                </a:solidFill>
                <a:latin typeface="+mn-lt"/>
              </a:rPr>
              <a:t>(</a:t>
            </a:r>
            <a:r>
              <a:rPr lang="en-GB" sz="2000" i="1" dirty="0" smtClean="0">
                <a:solidFill>
                  <a:srgbClr val="008000"/>
                </a:solidFill>
                <a:latin typeface="+mn-lt"/>
              </a:rPr>
              <a:t>COUPLE </a:t>
            </a:r>
            <a:r>
              <a:rPr lang="en-GB" sz="2000" dirty="0">
                <a:solidFill>
                  <a:srgbClr val="008000"/>
                </a:solidFill>
                <a:latin typeface="+mn-lt"/>
              </a:rPr>
              <a:t>)</a:t>
            </a:r>
          </a:p>
        </p:txBody>
      </p:sp>
      <p:sp>
        <p:nvSpPr>
          <p:cNvPr id="13343" name="Rectangle 3"/>
          <p:cNvSpPr>
            <a:spLocks noChangeArrowheads="1"/>
          </p:cNvSpPr>
          <p:nvPr/>
        </p:nvSpPr>
        <p:spPr bwMode="auto">
          <a:xfrm>
            <a:off x="6418263" y="3240088"/>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4</a:t>
            </a:r>
          </a:p>
        </p:txBody>
      </p:sp>
      <p:sp>
        <p:nvSpPr>
          <p:cNvPr id="13344" name="Line 7"/>
          <p:cNvSpPr>
            <a:spLocks noChangeShapeType="1"/>
          </p:cNvSpPr>
          <p:nvPr/>
        </p:nvSpPr>
        <p:spPr bwMode="auto">
          <a:xfrm>
            <a:off x="5513388" y="3155950"/>
            <a:ext cx="1528762" cy="1588"/>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13345" name="Line 7"/>
          <p:cNvSpPr>
            <a:spLocks noChangeShapeType="1"/>
          </p:cNvSpPr>
          <p:nvPr/>
        </p:nvSpPr>
        <p:spPr bwMode="auto">
          <a:xfrm>
            <a:off x="5513388" y="2727325"/>
            <a:ext cx="1528762" cy="1588"/>
          </a:xfrm>
          <a:prstGeom prst="line">
            <a:avLst/>
          </a:prstGeom>
          <a:noFill/>
          <a:ln w="19050">
            <a:solidFill>
              <a:srgbClr val="A50021"/>
            </a:solidFill>
            <a:miter lim="800000"/>
            <a:headEnd type="triangle" w="lg" len="lg"/>
            <a:tailEnd type="none" w="lg" len="lg"/>
          </a:ln>
        </p:spPr>
        <p:txBody>
          <a:bodyPr/>
          <a:lstStyle/>
          <a:p>
            <a:endParaRPr lang="de-CH">
              <a:latin typeface="+mn-lt"/>
            </a:endParaRPr>
          </a:p>
        </p:txBody>
      </p:sp>
      <p:sp>
        <p:nvSpPr>
          <p:cNvPr id="58418" name="Line 7"/>
          <p:cNvSpPr>
            <a:spLocks noChangeShapeType="1"/>
          </p:cNvSpPr>
          <p:nvPr/>
        </p:nvSpPr>
        <p:spPr bwMode="auto">
          <a:xfrm>
            <a:off x="3184525" y="2705100"/>
            <a:ext cx="1528763" cy="1588"/>
          </a:xfrm>
          <a:prstGeom prst="line">
            <a:avLst/>
          </a:prstGeom>
          <a:noFill/>
          <a:ln w="19050">
            <a:solidFill>
              <a:srgbClr val="A50021"/>
            </a:solidFill>
            <a:miter lim="800000"/>
            <a:headEnd type="none" w="lg" len="lg"/>
            <a:tailEnd type="triangle" w="lg" len="lg"/>
          </a:ln>
        </p:spPr>
        <p:txBody>
          <a:bodyPr/>
          <a:lstStyle/>
          <a:p>
            <a:endParaRPr lang="de-CH">
              <a:latin typeface="+mn-lt"/>
            </a:endParaRPr>
          </a:p>
        </p:txBody>
      </p:sp>
      <p:sp>
        <p:nvSpPr>
          <p:cNvPr id="58419" name="Line 7"/>
          <p:cNvSpPr>
            <a:spLocks noChangeShapeType="1"/>
          </p:cNvSpPr>
          <p:nvPr/>
        </p:nvSpPr>
        <p:spPr bwMode="auto">
          <a:xfrm>
            <a:off x="3184525" y="3140075"/>
            <a:ext cx="1528763" cy="1588"/>
          </a:xfrm>
          <a:prstGeom prst="line">
            <a:avLst/>
          </a:prstGeom>
          <a:noFill/>
          <a:ln w="19050">
            <a:solidFill>
              <a:srgbClr val="A50021"/>
            </a:solidFill>
            <a:miter lim="800000"/>
            <a:headEnd type="none" w="lg" len="lg"/>
            <a:tailEnd type="triangle" w="lg" len="lg"/>
          </a:ln>
        </p:spPr>
        <p:txBody>
          <a:bodyPr/>
          <a:lstStyle/>
          <a:p>
            <a:endParaRPr lang="de-CH">
              <a:latin typeface="+mn-lt"/>
            </a:endParaRPr>
          </a:p>
        </p:txBody>
      </p:sp>
      <p:sp>
        <p:nvSpPr>
          <p:cNvPr id="58420" name="Rectangle 3"/>
          <p:cNvSpPr>
            <a:spLocks noChangeArrowheads="1"/>
          </p:cNvSpPr>
          <p:nvPr/>
        </p:nvSpPr>
        <p:spPr bwMode="auto">
          <a:xfrm>
            <a:off x="2208213" y="3221038"/>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latin typeface="+mn-lt"/>
              </a:rPr>
              <a:t>4</a:t>
            </a:r>
          </a:p>
        </p:txBody>
      </p:sp>
      <p:sp>
        <p:nvSpPr>
          <p:cNvPr id="13349" name="TextBox 36"/>
          <p:cNvSpPr txBox="1">
            <a:spLocks noChangeArrowheads="1"/>
          </p:cNvSpPr>
          <p:nvPr/>
        </p:nvSpPr>
        <p:spPr bwMode="auto">
          <a:xfrm>
            <a:off x="514350" y="5122863"/>
            <a:ext cx="8353425" cy="831850"/>
          </a:xfrm>
          <a:prstGeom prst="rect">
            <a:avLst/>
          </a:prstGeom>
          <a:noFill/>
          <a:ln w="9525">
            <a:noFill/>
            <a:miter lim="800000"/>
            <a:headEnd/>
            <a:tailEnd/>
          </a:ln>
        </p:spPr>
        <p:txBody>
          <a:bodyPr>
            <a:spAutoFit/>
          </a:bodyPr>
          <a:lstStyle/>
          <a:p>
            <a:pPr>
              <a:buFont typeface="Wingdings" charset="2"/>
              <a:buNone/>
            </a:pPr>
            <a:r>
              <a:rPr lang="en-US" dirty="0">
                <a:latin typeface="+mn-lt"/>
              </a:rPr>
              <a:t>Here </a:t>
            </a:r>
            <a:r>
              <a:rPr lang="en-US" i="1" dirty="0">
                <a:solidFill>
                  <a:srgbClr val="008000"/>
                </a:solidFill>
                <a:latin typeface="+mn-lt"/>
              </a:rPr>
              <a:t>COUPLE</a:t>
            </a:r>
            <a:r>
              <a:rPr lang="en-US" dirty="0">
                <a:latin typeface="+mn-lt"/>
              </a:rPr>
              <a:t> is an expanded class, </a:t>
            </a:r>
            <a:r>
              <a:rPr lang="en-US" i="1" dirty="0">
                <a:solidFill>
                  <a:srgbClr val="3333FF"/>
                </a:solidFill>
                <a:latin typeface="+mn-lt"/>
              </a:rPr>
              <a:t>HUMAN</a:t>
            </a:r>
            <a:r>
              <a:rPr lang="en-US" dirty="0">
                <a:latin typeface="+mn-lt"/>
              </a:rPr>
              <a:t> is a reference class</a:t>
            </a:r>
            <a:endParaRPr lang="de-CH" dirty="0">
              <a:latin typeface="+mn-lt"/>
            </a:endParaRPr>
          </a:p>
        </p:txBody>
      </p:sp>
    </p:spTree>
    <p:extLst>
      <p:ext uri="{BB962C8B-B14F-4D97-AF65-F5344CB8AC3E}">
        <p14:creationId xmlns:p14="http://schemas.microsoft.com/office/powerpoint/2010/main" val="142016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8403"/>
                                        </p:tgtEl>
                                      </p:cBhvr>
                                    </p:animEffect>
                                    <p:set>
                                      <p:cBhvr>
                                        <p:cTn id="7" dur="1" fill="hold">
                                          <p:stCondLst>
                                            <p:cond delay="1999"/>
                                          </p:stCondLst>
                                        </p:cTn>
                                        <p:tgtEl>
                                          <p:spTgt spid="5840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58381"/>
                                        </p:tgtEl>
                                      </p:cBhvr>
                                    </p:animEffect>
                                    <p:set>
                                      <p:cBhvr>
                                        <p:cTn id="10" dur="1" fill="hold">
                                          <p:stCondLst>
                                            <p:cond delay="1999"/>
                                          </p:stCondLst>
                                        </p:cTn>
                                        <p:tgtEl>
                                          <p:spTgt spid="5838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2000"/>
                                        <p:tgtEl>
                                          <p:spTgt spid="58382"/>
                                        </p:tgtEl>
                                      </p:cBhvr>
                                    </p:animEffect>
                                    <p:set>
                                      <p:cBhvr>
                                        <p:cTn id="13" dur="1" fill="hold">
                                          <p:stCondLst>
                                            <p:cond delay="1999"/>
                                          </p:stCondLst>
                                        </p:cTn>
                                        <p:tgtEl>
                                          <p:spTgt spid="58382"/>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58420"/>
                                        </p:tgtEl>
                                        <p:attrNameLst>
                                          <p:attrName>style.visibility</p:attrName>
                                        </p:attrNameLst>
                                      </p:cBhvr>
                                      <p:to>
                                        <p:strVal val="visible"/>
                                      </p:to>
                                    </p:set>
                                    <p:animEffect transition="in" filter="fade">
                                      <p:cBhvr>
                                        <p:cTn id="16" dur="2000"/>
                                        <p:tgtEl>
                                          <p:spTgt spid="584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8419"/>
                                        </p:tgtEl>
                                        <p:attrNameLst>
                                          <p:attrName>style.visibility</p:attrName>
                                        </p:attrNameLst>
                                      </p:cBhvr>
                                      <p:to>
                                        <p:strVal val="visible"/>
                                      </p:to>
                                    </p:set>
                                    <p:animEffect transition="in" filter="fade">
                                      <p:cBhvr>
                                        <p:cTn id="19" dur="2000"/>
                                        <p:tgtEl>
                                          <p:spTgt spid="584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8418"/>
                                        </p:tgtEl>
                                        <p:attrNameLst>
                                          <p:attrName>style.visibility</p:attrName>
                                        </p:attrNameLst>
                                      </p:cBhvr>
                                      <p:to>
                                        <p:strVal val="visible"/>
                                      </p:to>
                                    </p:set>
                                    <p:animEffect transition="in" filter="fade">
                                      <p:cBhvr>
                                        <p:cTn id="22" dur="2000"/>
                                        <p:tgtEl>
                                          <p:spTgt spid="58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03" grpId="0" animBg="1"/>
      <p:bldP spid="58382" grpId="0" animBg="1"/>
      <p:bldP spid="58381" grpId="0" animBg="1"/>
      <p:bldP spid="58418" grpId="0" animBg="1"/>
      <p:bldP spid="58419" grpId="0" animBg="1"/>
      <p:bldP spid="5842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Attachment</a:t>
            </a:r>
            <a:endParaRPr lang="ru-RU" smtClean="0"/>
          </a:p>
        </p:txBody>
      </p:sp>
      <p:sp>
        <p:nvSpPr>
          <p:cNvPr id="14339" name="Rectangle 3"/>
          <p:cNvSpPr>
            <a:spLocks noGrp="1" noChangeArrowheads="1"/>
          </p:cNvSpPr>
          <p:nvPr>
            <p:ph type="body" idx="1"/>
          </p:nvPr>
        </p:nvSpPr>
        <p:spPr/>
        <p:txBody>
          <a:bodyPr/>
          <a:lstStyle/>
          <a:p>
            <a:pPr>
              <a:buFont typeface="Wingdings" pitchFamily="2" charset="2"/>
              <a:buChar char="Ø"/>
            </a:pPr>
            <a:r>
              <a:rPr lang="en-US" dirty="0" smtClean="0">
                <a:solidFill>
                  <a:schemeClr val="tx1"/>
                </a:solidFill>
              </a:rPr>
              <a:t> More general term than assignment</a:t>
            </a:r>
          </a:p>
          <a:p>
            <a:pPr>
              <a:buFont typeface="Wingdings" pitchFamily="2" charset="2"/>
              <a:buChar char="Ø"/>
            </a:pPr>
            <a:r>
              <a:rPr lang="en-US" dirty="0" smtClean="0">
                <a:solidFill>
                  <a:schemeClr val="tx1"/>
                </a:solidFill>
              </a:rPr>
              <a:t> Includes:</a:t>
            </a:r>
          </a:p>
          <a:p>
            <a:pPr lvl="1"/>
            <a:r>
              <a:rPr lang="en-US" dirty="0" smtClean="0">
                <a:solidFill>
                  <a:schemeClr val="tx1"/>
                </a:solidFill>
              </a:rPr>
              <a:t>Assignment</a:t>
            </a:r>
          </a:p>
          <a:p>
            <a:pPr lvl="1" algn="ctr">
              <a:buNone/>
            </a:pPr>
            <a:r>
              <a:rPr lang="en-US" i="1" dirty="0" smtClean="0"/>
              <a:t>a</a:t>
            </a:r>
            <a:r>
              <a:rPr lang="en-US" dirty="0" smtClean="0"/>
              <a:t> := </a:t>
            </a:r>
            <a:r>
              <a:rPr lang="en-US" i="1" dirty="0" smtClean="0"/>
              <a:t>b</a:t>
            </a:r>
          </a:p>
          <a:p>
            <a:pPr lvl="1">
              <a:buFont typeface="Wingdings" charset="2"/>
              <a:buNone/>
            </a:pPr>
            <a:endParaRPr lang="en-US" dirty="0" smtClean="0">
              <a:solidFill>
                <a:schemeClr val="tx1"/>
              </a:solidFill>
            </a:endParaRPr>
          </a:p>
          <a:p>
            <a:pPr lvl="1"/>
            <a:r>
              <a:rPr lang="en-US" dirty="0" smtClean="0">
                <a:solidFill>
                  <a:schemeClr val="tx1"/>
                </a:solidFill>
              </a:rPr>
              <a:t>Passing arguments to a routine</a:t>
            </a:r>
          </a:p>
          <a:p>
            <a:pPr lvl="1">
              <a:buFont typeface="Wingdings" charset="2"/>
              <a:buNone/>
            </a:pPr>
            <a:r>
              <a:rPr lang="en-US" i="1" dirty="0" smtClean="0"/>
              <a:t>f</a:t>
            </a:r>
            <a:r>
              <a:rPr lang="en-US" dirty="0" smtClean="0"/>
              <a:t> (</a:t>
            </a:r>
            <a:r>
              <a:rPr lang="en-US" i="1" dirty="0" smtClean="0"/>
              <a:t>a</a:t>
            </a:r>
            <a:r>
              <a:rPr lang="en-US" dirty="0" smtClean="0"/>
              <a:t>: </a:t>
            </a:r>
            <a:r>
              <a:rPr lang="en-US" i="1" dirty="0" smtClean="0"/>
              <a:t>SOME_TYPE</a:t>
            </a:r>
            <a:r>
              <a:rPr lang="en-US" dirty="0" smtClean="0"/>
              <a:t>)</a:t>
            </a:r>
            <a:endParaRPr lang="en-US" b="1" dirty="0" smtClean="0">
              <a:solidFill>
                <a:srgbClr val="333399"/>
              </a:solidFill>
            </a:endParaRPr>
          </a:p>
          <a:p>
            <a:pPr lvl="1">
              <a:buFont typeface="Wingdings" charset="2"/>
              <a:buNone/>
            </a:pPr>
            <a:r>
              <a:rPr lang="en-US" dirty="0" smtClean="0">
                <a:solidFill>
                  <a:schemeClr val="tx1"/>
                </a:solidFill>
              </a:rPr>
              <a:t>	</a:t>
            </a:r>
            <a:r>
              <a:rPr lang="en-US" b="1" dirty="0" smtClean="0">
                <a:solidFill>
                  <a:srgbClr val="333399"/>
                </a:solidFill>
              </a:rPr>
              <a:t>do</a:t>
            </a:r>
            <a:r>
              <a:rPr lang="en-US" dirty="0" smtClean="0">
                <a:solidFill>
                  <a:schemeClr val="tx1"/>
                </a:solidFill>
              </a:rPr>
              <a:t> … </a:t>
            </a:r>
            <a:r>
              <a:rPr lang="en-US" b="1" dirty="0" smtClean="0">
                <a:solidFill>
                  <a:srgbClr val="333399"/>
                </a:solidFill>
              </a:rPr>
              <a:t>end</a:t>
            </a:r>
          </a:p>
          <a:p>
            <a:pPr lvl="1">
              <a:buFont typeface="Wingdings" charset="2"/>
              <a:buNone/>
            </a:pPr>
            <a:endParaRPr lang="en-US" dirty="0" smtClean="0">
              <a:solidFill>
                <a:schemeClr val="tx1"/>
              </a:solidFill>
            </a:endParaRPr>
          </a:p>
          <a:p>
            <a:pPr lvl="1">
              <a:buFont typeface="Wingdings" charset="2"/>
              <a:buNone/>
            </a:pPr>
            <a:r>
              <a:rPr lang="en-US" i="1" dirty="0" smtClean="0"/>
              <a:t>f </a:t>
            </a:r>
            <a:r>
              <a:rPr lang="en-US" dirty="0" smtClean="0"/>
              <a:t>(</a:t>
            </a:r>
            <a:r>
              <a:rPr lang="en-US" i="1" dirty="0" smtClean="0"/>
              <a:t>b</a:t>
            </a:r>
            <a:r>
              <a:rPr lang="en-US" dirty="0" smtClean="0"/>
              <a:t>)</a:t>
            </a:r>
          </a:p>
          <a:p>
            <a:pPr>
              <a:buFont typeface="Wingdings" pitchFamily="2" charset="2"/>
              <a:buChar char="Ø"/>
            </a:pPr>
            <a:r>
              <a:rPr lang="en-US" dirty="0" smtClean="0">
                <a:solidFill>
                  <a:schemeClr val="tx1"/>
                </a:solidFill>
              </a:rPr>
              <a:t> Same semantics</a:t>
            </a:r>
            <a:endParaRPr lang="ru-RU" dirty="0" smtClean="0">
              <a:solidFill>
                <a:schemeClr val="tx1"/>
              </a:solidFill>
            </a:endParaRPr>
          </a:p>
        </p:txBody>
      </p:sp>
    </p:spTree>
    <p:extLst>
      <p:ext uri="{BB962C8B-B14F-4D97-AF65-F5344CB8AC3E}">
        <p14:creationId xmlns:p14="http://schemas.microsoft.com/office/powerpoint/2010/main" val="24893759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Dynamic aliasing</a:t>
            </a:r>
            <a:endParaRPr lang="ru-RU" smtClean="0"/>
          </a:p>
        </p:txBody>
      </p:sp>
      <p:sp>
        <p:nvSpPr>
          <p:cNvPr id="15363" name="Rectangle 3"/>
          <p:cNvSpPr>
            <a:spLocks noGrp="1" noChangeArrowheads="1"/>
          </p:cNvSpPr>
          <p:nvPr>
            <p:ph type="body" idx="1"/>
          </p:nvPr>
        </p:nvSpPr>
        <p:spPr/>
        <p:txBody>
          <a:bodyPr/>
          <a:lstStyle/>
          <a:p>
            <a:pPr>
              <a:buFont typeface="Wingdings" charset="2"/>
              <a:buNone/>
            </a:pPr>
            <a:r>
              <a:rPr lang="en-US" i="1" dirty="0" smtClean="0"/>
              <a:t>a</a:t>
            </a:r>
            <a:r>
              <a:rPr lang="en-US" dirty="0" smtClean="0"/>
              <a:t>, </a:t>
            </a:r>
            <a:r>
              <a:rPr lang="en-US" i="1" dirty="0" smtClean="0"/>
              <a:t>b</a:t>
            </a:r>
            <a:r>
              <a:rPr lang="en-US" dirty="0" smtClean="0"/>
              <a:t>: </a:t>
            </a:r>
            <a:r>
              <a:rPr lang="en-US" i="1" dirty="0" smtClean="0"/>
              <a:t>VECTOR</a:t>
            </a:r>
          </a:p>
          <a:p>
            <a:pPr>
              <a:buFont typeface="Wingdings" charset="2"/>
              <a:buNone/>
            </a:pPr>
            <a:r>
              <a:rPr lang="en-US" dirty="0" smtClean="0"/>
              <a:t>…</a:t>
            </a:r>
          </a:p>
          <a:p>
            <a:pPr>
              <a:buFont typeface="Wingdings" charset="2"/>
              <a:buNone/>
            </a:pPr>
            <a:r>
              <a:rPr lang="en-US" b="1" dirty="0" smtClean="0">
                <a:solidFill>
                  <a:srgbClr val="333399"/>
                </a:solidFill>
              </a:rPr>
              <a:t>create</a:t>
            </a:r>
            <a:r>
              <a:rPr lang="en-US" dirty="0" smtClean="0"/>
              <a:t> </a:t>
            </a:r>
            <a:r>
              <a:rPr lang="en-US" i="1" dirty="0" err="1" smtClean="0"/>
              <a:t>b.make</a:t>
            </a:r>
            <a:r>
              <a:rPr lang="en-US" dirty="0" smtClean="0"/>
              <a:t> (1.0, 0.0)</a:t>
            </a:r>
          </a:p>
          <a:p>
            <a:pPr>
              <a:buFont typeface="Wingdings" charset="2"/>
              <a:buNone/>
            </a:pPr>
            <a:r>
              <a:rPr lang="en-US" i="1" dirty="0" smtClean="0"/>
              <a:t>a</a:t>
            </a:r>
            <a:r>
              <a:rPr lang="en-US" dirty="0" smtClean="0"/>
              <a:t> := </a:t>
            </a:r>
            <a:r>
              <a:rPr lang="en-US" i="1" dirty="0" smtClean="0"/>
              <a:t>b</a:t>
            </a:r>
          </a:p>
          <a:p>
            <a:endParaRPr lang="en-US" dirty="0" smtClean="0"/>
          </a:p>
          <a:p>
            <a:pPr>
              <a:buFont typeface="Wingdings" pitchFamily="2" charset="2"/>
              <a:buChar char="Ø"/>
            </a:pPr>
            <a:r>
              <a:rPr lang="en-US" dirty="0" smtClean="0"/>
              <a:t> </a:t>
            </a:r>
            <a:r>
              <a:rPr lang="en-US" dirty="0" smtClean="0">
                <a:solidFill>
                  <a:schemeClr val="tx1"/>
                </a:solidFill>
              </a:rPr>
              <a:t>now </a:t>
            </a:r>
            <a:r>
              <a:rPr lang="en-US" i="1" dirty="0" smtClean="0"/>
              <a:t>a</a:t>
            </a:r>
            <a:r>
              <a:rPr lang="en-US" dirty="0" smtClean="0">
                <a:solidFill>
                  <a:schemeClr val="tx1"/>
                </a:solidFill>
              </a:rPr>
              <a:t> and </a:t>
            </a:r>
            <a:r>
              <a:rPr lang="en-US" i="1" dirty="0" smtClean="0"/>
              <a:t>b</a:t>
            </a:r>
            <a:r>
              <a:rPr lang="en-US" dirty="0" smtClean="0">
                <a:solidFill>
                  <a:schemeClr val="tx1"/>
                </a:solidFill>
              </a:rPr>
              <a:t> reference the same object (they are two names or aliases of the same object)</a:t>
            </a:r>
          </a:p>
          <a:p>
            <a:pPr>
              <a:buFont typeface="Wingdings" pitchFamily="2" charset="2"/>
              <a:buChar char="Ø"/>
            </a:pPr>
            <a:r>
              <a:rPr lang="en-US" dirty="0" smtClean="0">
                <a:solidFill>
                  <a:schemeClr val="tx1"/>
                </a:solidFill>
              </a:rPr>
              <a:t> any change to the object attached to </a:t>
            </a:r>
            <a:r>
              <a:rPr lang="en-US" i="1" dirty="0" smtClean="0"/>
              <a:t>a</a:t>
            </a:r>
            <a:r>
              <a:rPr lang="en-US" dirty="0" smtClean="0">
                <a:solidFill>
                  <a:schemeClr val="tx1"/>
                </a:solidFill>
              </a:rPr>
              <a:t> will be reflected when accessing it using </a:t>
            </a:r>
            <a:r>
              <a:rPr lang="en-US" i="1" dirty="0" smtClean="0"/>
              <a:t>b</a:t>
            </a:r>
          </a:p>
          <a:p>
            <a:pPr>
              <a:buFont typeface="Wingdings" pitchFamily="2" charset="2"/>
              <a:buChar char="Ø"/>
            </a:pPr>
            <a:r>
              <a:rPr lang="en-US" dirty="0" smtClean="0">
                <a:solidFill>
                  <a:schemeClr val="tx1"/>
                </a:solidFill>
              </a:rPr>
              <a:t> any change to the object attached to </a:t>
            </a:r>
            <a:r>
              <a:rPr lang="en-US" i="1" dirty="0" smtClean="0"/>
              <a:t>b</a:t>
            </a:r>
            <a:r>
              <a:rPr lang="en-US" dirty="0" smtClean="0">
                <a:solidFill>
                  <a:schemeClr val="tx1"/>
                </a:solidFill>
              </a:rPr>
              <a:t> will be reflected when accessing it using </a:t>
            </a:r>
            <a:r>
              <a:rPr lang="en-US" i="1" dirty="0" smtClean="0"/>
              <a:t>a</a:t>
            </a:r>
            <a:endParaRPr lang="ru-RU" i="1" dirty="0" smtClean="0"/>
          </a:p>
        </p:txBody>
      </p:sp>
      <p:sp>
        <p:nvSpPr>
          <p:cNvPr id="15364" name="Rectangle 3"/>
          <p:cNvSpPr>
            <a:spLocks noChangeArrowheads="1"/>
          </p:cNvSpPr>
          <p:nvPr/>
        </p:nvSpPr>
        <p:spPr bwMode="auto">
          <a:xfrm>
            <a:off x="5273675" y="1792288"/>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a:t>1.0</a:t>
            </a:r>
          </a:p>
        </p:txBody>
      </p:sp>
      <p:sp>
        <p:nvSpPr>
          <p:cNvPr id="15365" name="Rectangle 3"/>
          <p:cNvSpPr>
            <a:spLocks noChangeArrowheads="1"/>
          </p:cNvSpPr>
          <p:nvPr/>
        </p:nvSpPr>
        <p:spPr bwMode="auto">
          <a:xfrm>
            <a:off x="5276850" y="2106613"/>
            <a:ext cx="1281113" cy="304800"/>
          </a:xfrm>
          <a:prstGeom prst="rect">
            <a:avLst/>
          </a:prstGeom>
          <a:solidFill>
            <a:schemeClr val="bg1"/>
          </a:solidFill>
          <a:ln w="9398">
            <a:solidFill>
              <a:srgbClr val="000000"/>
            </a:solidFill>
            <a:miter lim="800000"/>
            <a:headEnd/>
            <a:tailEnd/>
          </a:ln>
        </p:spPr>
        <p:txBody>
          <a:bodyPr wrap="none" anchor="ctr" anchorCtr="1"/>
          <a:lstStyle/>
          <a:p>
            <a:r>
              <a:rPr lang="de-CH"/>
              <a:t>0.0</a:t>
            </a:r>
          </a:p>
        </p:txBody>
      </p:sp>
      <p:sp>
        <p:nvSpPr>
          <p:cNvPr id="15366" name="Text Box 9"/>
          <p:cNvSpPr txBox="1">
            <a:spLocks noChangeArrowheads="1"/>
          </p:cNvSpPr>
          <p:nvPr/>
        </p:nvSpPr>
        <p:spPr bwMode="auto">
          <a:xfrm>
            <a:off x="5087938" y="2406650"/>
            <a:ext cx="1651000"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VECTOR </a:t>
            </a:r>
            <a:r>
              <a:rPr lang="en-GB" sz="2000" dirty="0">
                <a:solidFill>
                  <a:srgbClr val="3333FF"/>
                </a:solidFill>
              </a:rPr>
              <a:t>)</a:t>
            </a:r>
          </a:p>
        </p:txBody>
      </p:sp>
      <p:sp>
        <p:nvSpPr>
          <p:cNvPr id="15367" name="Rectangle 3"/>
          <p:cNvSpPr>
            <a:spLocks noChangeArrowheads="1"/>
          </p:cNvSpPr>
          <p:nvPr/>
        </p:nvSpPr>
        <p:spPr bwMode="auto">
          <a:xfrm>
            <a:off x="7065963" y="1385888"/>
            <a:ext cx="1281112"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15368" name="Text Box 8"/>
          <p:cNvSpPr txBox="1">
            <a:spLocks noChangeArrowheads="1"/>
          </p:cNvSpPr>
          <p:nvPr/>
        </p:nvSpPr>
        <p:spPr bwMode="auto">
          <a:xfrm>
            <a:off x="8353425" y="106521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a</a:t>
            </a:r>
          </a:p>
        </p:txBody>
      </p:sp>
      <p:sp>
        <p:nvSpPr>
          <p:cNvPr id="15369" name="Line 7"/>
          <p:cNvSpPr>
            <a:spLocks noChangeShapeType="1"/>
          </p:cNvSpPr>
          <p:nvPr/>
        </p:nvSpPr>
        <p:spPr bwMode="auto">
          <a:xfrm flipV="1">
            <a:off x="6570663" y="1511300"/>
            <a:ext cx="849312" cy="444500"/>
          </a:xfrm>
          <a:prstGeom prst="line">
            <a:avLst/>
          </a:prstGeom>
          <a:noFill/>
          <a:ln w="19050">
            <a:solidFill>
              <a:srgbClr val="A50021"/>
            </a:solidFill>
            <a:miter lim="800000"/>
            <a:headEnd type="triangle" w="lg" len="lg"/>
            <a:tailEnd type="none" w="lg" len="lg"/>
          </a:ln>
        </p:spPr>
        <p:txBody>
          <a:bodyPr/>
          <a:lstStyle/>
          <a:p>
            <a:endParaRPr lang="de-CH"/>
          </a:p>
        </p:txBody>
      </p:sp>
      <p:sp>
        <p:nvSpPr>
          <p:cNvPr id="15370" name="Rectangle 3"/>
          <p:cNvSpPr>
            <a:spLocks noChangeArrowheads="1"/>
          </p:cNvSpPr>
          <p:nvPr/>
        </p:nvSpPr>
        <p:spPr bwMode="auto">
          <a:xfrm>
            <a:off x="7043738" y="2255838"/>
            <a:ext cx="1281112"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15371" name="Text Box 8"/>
          <p:cNvSpPr txBox="1">
            <a:spLocks noChangeArrowheads="1"/>
          </p:cNvSpPr>
          <p:nvPr/>
        </p:nvSpPr>
        <p:spPr bwMode="auto">
          <a:xfrm>
            <a:off x="8331200" y="193516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b</a:t>
            </a:r>
          </a:p>
        </p:txBody>
      </p:sp>
      <p:sp>
        <p:nvSpPr>
          <p:cNvPr id="15372" name="Line 7"/>
          <p:cNvSpPr>
            <a:spLocks noChangeShapeType="1"/>
          </p:cNvSpPr>
          <p:nvPr/>
        </p:nvSpPr>
        <p:spPr bwMode="auto">
          <a:xfrm>
            <a:off x="6592888" y="2022475"/>
            <a:ext cx="849312" cy="336550"/>
          </a:xfrm>
          <a:prstGeom prst="line">
            <a:avLst/>
          </a:prstGeom>
          <a:noFill/>
          <a:ln w="19050">
            <a:solidFill>
              <a:srgbClr val="A50021"/>
            </a:solidFill>
            <a:miter lim="800000"/>
            <a:headEnd type="triangle" w="lg" len="lg"/>
            <a:tailEnd type="none" w="lg" len="lg"/>
          </a:ln>
        </p:spPr>
        <p:txBody>
          <a:bodyPr/>
          <a:lstStyle/>
          <a:p>
            <a:endParaRPr lang="de-CH"/>
          </a:p>
        </p:txBody>
      </p:sp>
      <p:sp>
        <p:nvSpPr>
          <p:cNvPr id="15373" name="Text Box 8"/>
          <p:cNvSpPr txBox="1">
            <a:spLocks noChangeArrowheads="1"/>
          </p:cNvSpPr>
          <p:nvPr/>
        </p:nvSpPr>
        <p:spPr bwMode="auto">
          <a:xfrm>
            <a:off x="4806950" y="1735138"/>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x</a:t>
            </a:r>
          </a:p>
        </p:txBody>
      </p:sp>
      <p:sp>
        <p:nvSpPr>
          <p:cNvPr id="15374" name="Text Box 8"/>
          <p:cNvSpPr txBox="1">
            <a:spLocks noChangeArrowheads="1"/>
          </p:cNvSpPr>
          <p:nvPr/>
        </p:nvSpPr>
        <p:spPr bwMode="auto">
          <a:xfrm>
            <a:off x="4784725" y="211296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y</a:t>
            </a:r>
          </a:p>
        </p:txBody>
      </p:sp>
    </p:spTree>
    <p:extLst>
      <p:ext uri="{BB962C8B-B14F-4D97-AF65-F5344CB8AC3E}">
        <p14:creationId xmlns:p14="http://schemas.microsoft.com/office/powerpoint/2010/main" val="9386802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Dynamic aliasing</a:t>
            </a:r>
            <a:endParaRPr lang="ru-RU" smtClean="0"/>
          </a:p>
        </p:txBody>
      </p:sp>
      <p:sp>
        <p:nvSpPr>
          <p:cNvPr id="16387" name="Rectangle 3"/>
          <p:cNvSpPr>
            <a:spLocks noGrp="1" noChangeArrowheads="1"/>
          </p:cNvSpPr>
          <p:nvPr>
            <p:ph type="body" idx="1"/>
          </p:nvPr>
        </p:nvSpPr>
        <p:spPr/>
        <p:txBody>
          <a:bodyPr/>
          <a:lstStyle/>
          <a:p>
            <a:pPr>
              <a:buFont typeface="Wingdings" charset="2"/>
              <a:buNone/>
            </a:pPr>
            <a:r>
              <a:rPr lang="en-US" dirty="0" smtClean="0">
                <a:solidFill>
                  <a:schemeClr val="tx1"/>
                </a:solidFill>
              </a:rPr>
              <a:t>What are the values of </a:t>
            </a:r>
            <a:r>
              <a:rPr lang="en-US" i="1" dirty="0" err="1" smtClean="0"/>
              <a:t>a</a:t>
            </a:r>
            <a:r>
              <a:rPr lang="en-US" dirty="0" err="1" smtClean="0"/>
              <a:t>.</a:t>
            </a:r>
            <a:r>
              <a:rPr lang="en-US" i="1" dirty="0" err="1" smtClean="0"/>
              <a:t>x</a:t>
            </a:r>
            <a:r>
              <a:rPr lang="en-US" dirty="0" smtClean="0">
                <a:solidFill>
                  <a:schemeClr val="tx1"/>
                </a:solidFill>
              </a:rPr>
              <a:t>, </a:t>
            </a:r>
            <a:r>
              <a:rPr lang="en-US" i="1" dirty="0" err="1" smtClean="0"/>
              <a:t>a</a:t>
            </a:r>
            <a:r>
              <a:rPr lang="en-US" dirty="0" err="1" smtClean="0"/>
              <a:t>.</a:t>
            </a:r>
            <a:r>
              <a:rPr lang="en-US" i="1" dirty="0" err="1" smtClean="0"/>
              <a:t>y</a:t>
            </a:r>
            <a:r>
              <a:rPr lang="en-US" dirty="0" smtClean="0">
                <a:solidFill>
                  <a:schemeClr val="tx1"/>
                </a:solidFill>
              </a:rPr>
              <a:t>, </a:t>
            </a:r>
            <a:r>
              <a:rPr lang="en-US" i="1" dirty="0" err="1" smtClean="0"/>
              <a:t>b</a:t>
            </a:r>
            <a:r>
              <a:rPr lang="en-US" dirty="0" err="1" smtClean="0"/>
              <a:t>.</a:t>
            </a:r>
            <a:r>
              <a:rPr lang="en-US" i="1" dirty="0" err="1" smtClean="0"/>
              <a:t>x</a:t>
            </a:r>
            <a:r>
              <a:rPr lang="en-US" dirty="0" smtClean="0">
                <a:solidFill>
                  <a:schemeClr val="tx1"/>
                </a:solidFill>
              </a:rPr>
              <a:t> and </a:t>
            </a:r>
          </a:p>
          <a:p>
            <a:pPr>
              <a:buFont typeface="Wingdings" charset="2"/>
              <a:buNone/>
            </a:pPr>
            <a:r>
              <a:rPr lang="en-US" i="1" dirty="0" err="1" smtClean="0"/>
              <a:t>b</a:t>
            </a:r>
            <a:r>
              <a:rPr lang="en-US" dirty="0" err="1" smtClean="0"/>
              <a:t>.</a:t>
            </a:r>
            <a:r>
              <a:rPr lang="en-US" i="1" dirty="0" err="1" smtClean="0"/>
              <a:t>y</a:t>
            </a:r>
            <a:r>
              <a:rPr lang="en-US" dirty="0" smtClean="0">
                <a:solidFill>
                  <a:schemeClr val="tx1"/>
                </a:solidFill>
              </a:rPr>
              <a:t> after executing instructions 1-4?</a:t>
            </a:r>
          </a:p>
          <a:p>
            <a:pPr>
              <a:buFont typeface="Wingdings" charset="2"/>
              <a:buNone/>
            </a:pPr>
            <a:endParaRPr lang="en-US" dirty="0" smtClean="0"/>
          </a:p>
          <a:p>
            <a:pPr>
              <a:buFont typeface="Wingdings" charset="2"/>
              <a:buNone/>
            </a:pPr>
            <a:r>
              <a:rPr lang="en-US" dirty="0" smtClean="0"/>
              <a:t>	</a:t>
            </a:r>
            <a:r>
              <a:rPr lang="en-US" i="1" dirty="0" smtClean="0"/>
              <a:t>a</a:t>
            </a:r>
            <a:r>
              <a:rPr lang="en-US" dirty="0" smtClean="0"/>
              <a:t>, </a:t>
            </a:r>
            <a:r>
              <a:rPr lang="en-US" i="1" dirty="0" smtClean="0"/>
              <a:t>b</a:t>
            </a:r>
            <a:r>
              <a:rPr lang="en-US" dirty="0" smtClean="0"/>
              <a:t>: </a:t>
            </a:r>
            <a:r>
              <a:rPr lang="en-US" i="1" dirty="0" smtClean="0"/>
              <a:t>VECTOR</a:t>
            </a:r>
          </a:p>
          <a:p>
            <a:pPr>
              <a:buFont typeface="Wingdings" charset="2"/>
              <a:buNone/>
            </a:pPr>
            <a:r>
              <a:rPr lang="en-US" dirty="0" smtClean="0"/>
              <a:t>	…</a:t>
            </a:r>
          </a:p>
          <a:p>
            <a:pPr>
              <a:buFont typeface="Wingdings" charset="2"/>
              <a:buNone/>
            </a:pPr>
            <a:r>
              <a:rPr lang="en-US" dirty="0" smtClean="0"/>
              <a:t>	</a:t>
            </a:r>
            <a:r>
              <a:rPr lang="en-US" b="1" dirty="0" smtClean="0">
                <a:solidFill>
                  <a:srgbClr val="333399"/>
                </a:solidFill>
              </a:rPr>
              <a:t>create</a:t>
            </a:r>
            <a:r>
              <a:rPr lang="en-US" dirty="0" smtClean="0"/>
              <a:t> </a:t>
            </a:r>
            <a:r>
              <a:rPr lang="en-US" i="1" dirty="0" err="1" smtClean="0"/>
              <a:t>a.make</a:t>
            </a:r>
            <a:r>
              <a:rPr lang="en-US" dirty="0" smtClean="0"/>
              <a:t> (-1.0, 2.0)</a:t>
            </a:r>
          </a:p>
          <a:p>
            <a:pPr>
              <a:buFont typeface="Wingdings" charset="2"/>
              <a:buNone/>
            </a:pPr>
            <a:r>
              <a:rPr lang="en-US" dirty="0" smtClean="0">
                <a:solidFill>
                  <a:srgbClr val="990000"/>
                </a:solidFill>
              </a:rPr>
              <a:t>1</a:t>
            </a:r>
            <a:r>
              <a:rPr lang="en-US" dirty="0" smtClean="0"/>
              <a:t>	</a:t>
            </a:r>
            <a:r>
              <a:rPr lang="en-US" b="1" dirty="0" smtClean="0">
                <a:solidFill>
                  <a:srgbClr val="333399"/>
                </a:solidFill>
              </a:rPr>
              <a:t>create</a:t>
            </a:r>
            <a:r>
              <a:rPr lang="en-US" dirty="0" smtClean="0"/>
              <a:t> </a:t>
            </a:r>
            <a:r>
              <a:rPr lang="en-US" i="1" dirty="0" err="1" smtClean="0"/>
              <a:t>b.make</a:t>
            </a:r>
            <a:r>
              <a:rPr lang="en-US" dirty="0" smtClean="0"/>
              <a:t> (1.0, 0.0)</a:t>
            </a:r>
          </a:p>
          <a:p>
            <a:pPr>
              <a:buFont typeface="Wingdings" charset="2"/>
              <a:buNone/>
            </a:pPr>
            <a:r>
              <a:rPr lang="en-US" dirty="0" smtClean="0">
                <a:solidFill>
                  <a:srgbClr val="990000"/>
                </a:solidFill>
              </a:rPr>
              <a:t>2</a:t>
            </a:r>
            <a:r>
              <a:rPr lang="en-US" dirty="0" smtClean="0"/>
              <a:t>	</a:t>
            </a:r>
            <a:r>
              <a:rPr lang="en-US" i="1" dirty="0" smtClean="0"/>
              <a:t>a</a:t>
            </a:r>
            <a:r>
              <a:rPr lang="en-US" dirty="0" smtClean="0"/>
              <a:t> := </a:t>
            </a:r>
            <a:r>
              <a:rPr lang="en-US" i="1" dirty="0" smtClean="0"/>
              <a:t>b</a:t>
            </a:r>
          </a:p>
          <a:p>
            <a:pPr>
              <a:buFont typeface="Wingdings" charset="2"/>
              <a:buNone/>
            </a:pPr>
            <a:r>
              <a:rPr lang="en-US" dirty="0" smtClean="0">
                <a:solidFill>
                  <a:srgbClr val="990000"/>
                </a:solidFill>
              </a:rPr>
              <a:t>3</a:t>
            </a:r>
            <a:r>
              <a:rPr lang="en-US" dirty="0" smtClean="0"/>
              <a:t>	</a:t>
            </a:r>
            <a:r>
              <a:rPr lang="en-US" i="1" dirty="0" err="1" smtClean="0"/>
              <a:t>b</a:t>
            </a:r>
            <a:r>
              <a:rPr lang="en-US" dirty="0" err="1" smtClean="0"/>
              <a:t>.</a:t>
            </a:r>
            <a:r>
              <a:rPr lang="en-US" i="1" dirty="0" err="1" smtClean="0"/>
              <a:t>set_x</a:t>
            </a:r>
            <a:r>
              <a:rPr lang="en-US" dirty="0" smtClean="0"/>
              <a:t> (5.0)</a:t>
            </a:r>
          </a:p>
          <a:p>
            <a:pPr>
              <a:buFont typeface="Wingdings" charset="2"/>
              <a:buNone/>
            </a:pPr>
            <a:r>
              <a:rPr lang="en-US" dirty="0" smtClean="0">
                <a:solidFill>
                  <a:srgbClr val="990000"/>
                </a:solidFill>
              </a:rPr>
              <a:t>4</a:t>
            </a:r>
            <a:r>
              <a:rPr lang="en-US" dirty="0" smtClean="0"/>
              <a:t>	</a:t>
            </a:r>
            <a:r>
              <a:rPr lang="en-US" i="1" dirty="0" err="1" smtClean="0"/>
              <a:t>a</a:t>
            </a:r>
            <a:r>
              <a:rPr lang="en-US" dirty="0" err="1" smtClean="0"/>
              <a:t>.</a:t>
            </a:r>
            <a:r>
              <a:rPr lang="en-US" i="1" dirty="0" err="1" smtClean="0"/>
              <a:t>set_y</a:t>
            </a:r>
            <a:r>
              <a:rPr lang="en-US" dirty="0" smtClean="0"/>
              <a:t> (-10.0)</a:t>
            </a:r>
            <a:endParaRPr lang="ru-RU" dirty="0" smtClean="0"/>
          </a:p>
        </p:txBody>
      </p:sp>
      <p:sp>
        <p:nvSpPr>
          <p:cNvPr id="16388" name="Text Box 3"/>
          <p:cNvSpPr txBox="1">
            <a:spLocks noChangeArrowheads="1"/>
          </p:cNvSpPr>
          <p:nvPr/>
        </p:nvSpPr>
        <p:spPr bwMode="auto">
          <a:xfrm rot="2280000">
            <a:off x="6413500" y="885825"/>
            <a:ext cx="2728913" cy="765175"/>
          </a:xfrm>
          <a:prstGeom prst="rect">
            <a:avLst/>
          </a:prstGeom>
          <a:solidFill>
            <a:srgbClr val="FF0000"/>
          </a:solidFill>
          <a:ln w="9525">
            <a:noFill/>
            <a:round/>
            <a:headEnd/>
            <a:tailEnd/>
          </a:ln>
        </p:spPr>
        <p:txBody>
          <a:bodyPr wrap="none" lIns="90000" tIns="46800" rIns="90000" bIns="46800">
            <a:spAutoFit/>
          </a:bodyPr>
          <a:lstStyle/>
          <a:p>
            <a:pPr>
              <a:buClr>
                <a:srgbClr val="FFFF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a:solidFill>
                  <a:srgbClr val="FFFF00"/>
                </a:solidFill>
              </a:rPr>
              <a:t>Hands-On</a:t>
            </a:r>
          </a:p>
        </p:txBody>
      </p:sp>
      <p:sp>
        <p:nvSpPr>
          <p:cNvPr id="5" name="Rectangle 3"/>
          <p:cNvSpPr>
            <a:spLocks noChangeArrowheads="1"/>
          </p:cNvSpPr>
          <p:nvPr/>
        </p:nvSpPr>
        <p:spPr bwMode="auto">
          <a:xfrm>
            <a:off x="5273675" y="3864213"/>
            <a:ext cx="1285875" cy="314325"/>
          </a:xfrm>
          <a:prstGeom prst="rect">
            <a:avLst/>
          </a:prstGeom>
          <a:solidFill>
            <a:srgbClr val="008080"/>
          </a:solidFill>
          <a:ln w="9398">
            <a:solidFill>
              <a:srgbClr val="000000"/>
            </a:solidFill>
            <a:miter lim="800000"/>
            <a:headEnd/>
            <a:tailEnd/>
          </a:ln>
        </p:spPr>
        <p:txBody>
          <a:bodyPr wrap="none" anchor="ctr" anchorCtr="1"/>
          <a:lstStyle/>
          <a:p>
            <a:r>
              <a:rPr lang="de-CH" dirty="0"/>
              <a:t>5</a:t>
            </a:r>
            <a:r>
              <a:rPr lang="de-CH" dirty="0" smtClean="0"/>
              <a:t>.0</a:t>
            </a:r>
            <a:endParaRPr lang="de-CH" dirty="0"/>
          </a:p>
        </p:txBody>
      </p:sp>
      <p:sp>
        <p:nvSpPr>
          <p:cNvPr id="6" name="Rectangle 3"/>
          <p:cNvSpPr>
            <a:spLocks noChangeArrowheads="1"/>
          </p:cNvSpPr>
          <p:nvPr/>
        </p:nvSpPr>
        <p:spPr bwMode="auto">
          <a:xfrm>
            <a:off x="5276850" y="4178538"/>
            <a:ext cx="1281113" cy="304800"/>
          </a:xfrm>
          <a:prstGeom prst="rect">
            <a:avLst/>
          </a:prstGeom>
          <a:solidFill>
            <a:schemeClr val="bg1"/>
          </a:solidFill>
          <a:ln w="9398">
            <a:solidFill>
              <a:srgbClr val="000000"/>
            </a:solidFill>
            <a:miter lim="800000"/>
            <a:headEnd/>
            <a:tailEnd/>
          </a:ln>
        </p:spPr>
        <p:txBody>
          <a:bodyPr wrap="none" anchor="ctr" anchorCtr="1"/>
          <a:lstStyle/>
          <a:p>
            <a:r>
              <a:rPr lang="de-CH" dirty="0" smtClean="0"/>
              <a:t>-10.0</a:t>
            </a:r>
            <a:endParaRPr lang="de-CH" dirty="0"/>
          </a:p>
        </p:txBody>
      </p:sp>
      <p:sp>
        <p:nvSpPr>
          <p:cNvPr id="7" name="Text Box 9"/>
          <p:cNvSpPr txBox="1">
            <a:spLocks noChangeArrowheads="1"/>
          </p:cNvSpPr>
          <p:nvPr/>
        </p:nvSpPr>
        <p:spPr bwMode="auto">
          <a:xfrm>
            <a:off x="5087938" y="4478575"/>
            <a:ext cx="1651000" cy="402291"/>
          </a:xfrm>
          <a:prstGeom prst="rect">
            <a:avLst/>
          </a:prstGeom>
          <a:noFill/>
          <a:ln w="9525">
            <a:noFill/>
            <a:round/>
            <a:headEnd/>
            <a:tailEnd/>
          </a:ln>
        </p:spPr>
        <p:txBody>
          <a:bodyPr lIns="90000" tIns="46800" rIns="90000" bIns="46800">
            <a:spAutoFit/>
          </a:bodyPr>
          <a:lstStyle/>
          <a:p>
            <a:pPr algn="ct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3333FF"/>
                </a:solidFill>
              </a:rPr>
              <a:t>(</a:t>
            </a:r>
            <a:r>
              <a:rPr lang="en-GB" sz="2000" i="1" dirty="0" smtClean="0">
                <a:solidFill>
                  <a:srgbClr val="3333FF"/>
                </a:solidFill>
              </a:rPr>
              <a:t>VECTOR </a:t>
            </a:r>
            <a:r>
              <a:rPr lang="en-GB" sz="2000" dirty="0">
                <a:solidFill>
                  <a:srgbClr val="3333FF"/>
                </a:solidFill>
              </a:rPr>
              <a:t>)</a:t>
            </a:r>
          </a:p>
        </p:txBody>
      </p:sp>
      <p:sp>
        <p:nvSpPr>
          <p:cNvPr id="8" name="Rectangle 3"/>
          <p:cNvSpPr>
            <a:spLocks noChangeArrowheads="1"/>
          </p:cNvSpPr>
          <p:nvPr/>
        </p:nvSpPr>
        <p:spPr bwMode="auto">
          <a:xfrm>
            <a:off x="7065963" y="3585138"/>
            <a:ext cx="1281112"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9" name="Text Box 8"/>
          <p:cNvSpPr txBox="1">
            <a:spLocks noChangeArrowheads="1"/>
          </p:cNvSpPr>
          <p:nvPr/>
        </p:nvSpPr>
        <p:spPr bwMode="auto">
          <a:xfrm>
            <a:off x="8353425" y="326446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a</a:t>
            </a:r>
          </a:p>
        </p:txBody>
      </p:sp>
      <p:sp>
        <p:nvSpPr>
          <p:cNvPr id="10" name="Line 7"/>
          <p:cNvSpPr>
            <a:spLocks noChangeShapeType="1"/>
          </p:cNvSpPr>
          <p:nvPr/>
        </p:nvSpPr>
        <p:spPr bwMode="auto">
          <a:xfrm flipV="1">
            <a:off x="6570663" y="3710550"/>
            <a:ext cx="849312" cy="444500"/>
          </a:xfrm>
          <a:prstGeom prst="line">
            <a:avLst/>
          </a:prstGeom>
          <a:noFill/>
          <a:ln w="19050">
            <a:solidFill>
              <a:srgbClr val="A50021"/>
            </a:solidFill>
            <a:miter lim="800000"/>
            <a:headEnd type="triangle" w="lg" len="lg"/>
            <a:tailEnd type="none" w="lg" len="lg"/>
          </a:ln>
        </p:spPr>
        <p:txBody>
          <a:bodyPr/>
          <a:lstStyle/>
          <a:p>
            <a:endParaRPr lang="de-CH"/>
          </a:p>
        </p:txBody>
      </p:sp>
      <p:sp>
        <p:nvSpPr>
          <p:cNvPr id="11" name="Rectangle 3"/>
          <p:cNvSpPr>
            <a:spLocks noChangeArrowheads="1"/>
          </p:cNvSpPr>
          <p:nvPr/>
        </p:nvSpPr>
        <p:spPr bwMode="auto">
          <a:xfrm>
            <a:off x="7043738" y="4455088"/>
            <a:ext cx="1281112" cy="304800"/>
          </a:xfrm>
          <a:prstGeom prst="rect">
            <a:avLst/>
          </a:prstGeom>
          <a:solidFill>
            <a:schemeClr val="bg1"/>
          </a:solidFill>
          <a:ln w="9398">
            <a:solidFill>
              <a:srgbClr val="000000"/>
            </a:solidFill>
            <a:miter lim="800000"/>
            <a:headEnd/>
            <a:tailEnd/>
          </a:ln>
        </p:spPr>
        <p:txBody>
          <a:bodyPr wrap="none" anchor="ctr" anchorCtr="1"/>
          <a:lstStyle/>
          <a:p>
            <a:endParaRPr lang="de-CH"/>
          </a:p>
        </p:txBody>
      </p:sp>
      <p:sp>
        <p:nvSpPr>
          <p:cNvPr id="12" name="Text Box 8"/>
          <p:cNvSpPr txBox="1">
            <a:spLocks noChangeArrowheads="1"/>
          </p:cNvSpPr>
          <p:nvPr/>
        </p:nvSpPr>
        <p:spPr bwMode="auto">
          <a:xfrm>
            <a:off x="8331200" y="413441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b</a:t>
            </a:r>
          </a:p>
        </p:txBody>
      </p:sp>
      <p:sp>
        <p:nvSpPr>
          <p:cNvPr id="13" name="Line 7"/>
          <p:cNvSpPr>
            <a:spLocks noChangeShapeType="1"/>
          </p:cNvSpPr>
          <p:nvPr/>
        </p:nvSpPr>
        <p:spPr bwMode="auto">
          <a:xfrm>
            <a:off x="6592888" y="4221725"/>
            <a:ext cx="849312" cy="336550"/>
          </a:xfrm>
          <a:prstGeom prst="line">
            <a:avLst/>
          </a:prstGeom>
          <a:noFill/>
          <a:ln w="19050">
            <a:solidFill>
              <a:srgbClr val="A50021"/>
            </a:solidFill>
            <a:miter lim="800000"/>
            <a:headEnd type="triangle" w="lg" len="lg"/>
            <a:tailEnd type="none" w="lg" len="lg"/>
          </a:ln>
        </p:spPr>
        <p:txBody>
          <a:bodyPr/>
          <a:lstStyle/>
          <a:p>
            <a:endParaRPr lang="de-CH"/>
          </a:p>
        </p:txBody>
      </p:sp>
      <p:sp>
        <p:nvSpPr>
          <p:cNvPr id="14" name="Text Box 8"/>
          <p:cNvSpPr txBox="1">
            <a:spLocks noChangeArrowheads="1"/>
          </p:cNvSpPr>
          <p:nvPr/>
        </p:nvSpPr>
        <p:spPr bwMode="auto">
          <a:xfrm>
            <a:off x="4806950" y="3807063"/>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x</a:t>
            </a:r>
          </a:p>
        </p:txBody>
      </p:sp>
      <p:sp>
        <p:nvSpPr>
          <p:cNvPr id="15" name="Text Box 8"/>
          <p:cNvSpPr txBox="1">
            <a:spLocks noChangeArrowheads="1"/>
          </p:cNvSpPr>
          <p:nvPr/>
        </p:nvSpPr>
        <p:spPr bwMode="auto">
          <a:xfrm>
            <a:off x="4784725" y="4184888"/>
            <a:ext cx="406400" cy="402291"/>
          </a:xfrm>
          <a:prstGeom prst="rect">
            <a:avLst/>
          </a:prstGeom>
          <a:noFill/>
          <a:ln w="9525">
            <a:noFill/>
            <a:round/>
            <a:headEnd/>
            <a:tailEnd/>
          </a:ln>
        </p:spPr>
        <p:txBody>
          <a:bodyPr lIns="90000" tIns="46800" rIns="90000" bIns="46800">
            <a:spAutoFit/>
          </a:bodyPr>
          <a:lstStyle/>
          <a:p>
            <a:pPr algn="r">
              <a:spcBef>
                <a:spcPts val="1250"/>
              </a:spcBef>
              <a:buClr>
                <a:srgbClr val="3333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a:solidFill>
                  <a:srgbClr val="3333FF"/>
                </a:solidFill>
              </a:rPr>
              <a:t>y</a:t>
            </a:r>
          </a:p>
        </p:txBody>
      </p:sp>
    </p:spTree>
    <p:extLst>
      <p:ext uri="{BB962C8B-B14F-4D97-AF65-F5344CB8AC3E}">
        <p14:creationId xmlns:p14="http://schemas.microsoft.com/office/powerpoint/2010/main" val="15408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9" grpId="0"/>
      <p:bldP spid="10" grpId="0" animBg="1"/>
      <p:bldP spid="11" grpId="0" animBg="1"/>
      <p:bldP spid="12" grpId="0"/>
      <p:bldP spid="13" grpId="0" animBg="1"/>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1"/>
          <p:cNvSpPr>
            <a:spLocks noGrp="1" noChangeArrowheads="1"/>
          </p:cNvSpPr>
          <p:nvPr>
            <p:ph type="title"/>
          </p:nvPr>
        </p:nvSpPr>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Assertions</a:t>
            </a:r>
          </a:p>
        </p:txBody>
      </p:sp>
      <p:sp>
        <p:nvSpPr>
          <p:cNvPr id="2" name="Content Placeholder 1"/>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kern="1200" dirty="0" smtClean="0">
                <a:solidFill>
                  <a:schemeClr val="tx1"/>
                </a:solidFill>
                <a:latin typeface="Comic Sans MS" pitchFamily="66" charset="0"/>
              </a:rPr>
              <a:t>when </a:t>
            </a:r>
            <a:r>
              <a:rPr lang="en-US" kern="1200" dirty="0">
                <a:solidFill>
                  <a:schemeClr val="tx1"/>
                </a:solidFill>
                <a:latin typeface="Comic Sans MS" pitchFamily="66" charset="0"/>
              </a:rPr>
              <a:t>the condition is violated, the assertion tag, if present, </a:t>
            </a:r>
            <a:r>
              <a:rPr lang="en-US" kern="1200" dirty="0" smtClean="0">
                <a:solidFill>
                  <a:schemeClr val="tx1"/>
                </a:solidFill>
                <a:latin typeface="Comic Sans MS" pitchFamily="66" charset="0"/>
              </a:rPr>
              <a:t>would be </a:t>
            </a:r>
            <a:r>
              <a:rPr lang="en-US" kern="1200" dirty="0">
                <a:solidFill>
                  <a:schemeClr val="tx1"/>
                </a:solidFill>
                <a:latin typeface="Comic Sans MS" pitchFamily="66" charset="0"/>
              </a:rPr>
              <a:t>used to construct a more informative error message.</a:t>
            </a:r>
          </a:p>
        </p:txBody>
      </p:sp>
      <p:sp>
        <p:nvSpPr>
          <p:cNvPr id="12" name="Footer Placeholder 1"/>
          <p:cNvSpPr>
            <a:spLocks noGrp="1"/>
          </p:cNvSpPr>
          <p:nvPr>
            <p:ph type="ftr" idx="4294967295"/>
          </p:nvPr>
        </p:nvSpPr>
        <p:spPr>
          <a:xfrm>
            <a:off x="5257800" y="6527800"/>
            <a:ext cx="3886200" cy="336550"/>
          </a:xfrm>
          <a:prstGeom prst="rect">
            <a:avLst/>
          </a:prstGeom>
        </p:spPr>
        <p:txBody>
          <a:bodyPr/>
          <a:lstStyle/>
          <a:p>
            <a:endParaRPr lang="en-GB"/>
          </a:p>
          <a:p>
            <a:endParaRPr lang="en-GB"/>
          </a:p>
        </p:txBody>
      </p:sp>
      <p:sp>
        <p:nvSpPr>
          <p:cNvPr id="8"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06501" name="AutoShape 2"/>
          <p:cNvSpPr>
            <a:spLocks/>
          </p:cNvSpPr>
          <p:nvPr/>
        </p:nvSpPr>
        <p:spPr bwMode="auto">
          <a:xfrm rot="5400000" flipV="1">
            <a:off x="4533900" y="269446"/>
            <a:ext cx="304800" cy="5715000"/>
          </a:xfrm>
          <a:prstGeom prst="rightBrace">
            <a:avLst>
              <a:gd name="adj1" fmla="val 156250"/>
              <a:gd name="adj2" fmla="val 50000"/>
            </a:avLst>
          </a:prstGeom>
          <a:noFill/>
          <a:ln w="9360">
            <a:solidFill>
              <a:srgbClr val="000000"/>
            </a:solidFill>
            <a:miter lim="800000"/>
            <a:headEnd/>
            <a:tailEnd/>
          </a:ln>
        </p:spPr>
        <p:txBody>
          <a:bodyPr vert="eaVert" wrap="none" anchor="ctr"/>
          <a:lstStyle/>
          <a:p>
            <a:pPr defTabSz="914400">
              <a:lnSpc>
                <a:spcPct val="100000"/>
              </a:lnSpc>
              <a:buClrTx/>
              <a:buSzTx/>
              <a:buFontTx/>
              <a:buNone/>
            </a:pPr>
            <a:endParaRPr lang="de-CH" sz="2400">
              <a:solidFill>
                <a:schemeClr val="tx1"/>
              </a:solidFill>
            </a:endParaRPr>
          </a:p>
        </p:txBody>
      </p:sp>
      <p:sp>
        <p:nvSpPr>
          <p:cNvPr id="106502" name="Text Box 3"/>
          <p:cNvSpPr txBox="1">
            <a:spLocks noChangeArrowheads="1"/>
          </p:cNvSpPr>
          <p:nvPr/>
        </p:nvSpPr>
        <p:spPr bwMode="auto">
          <a:xfrm>
            <a:off x="1676400" y="2441146"/>
            <a:ext cx="6063176" cy="525401"/>
          </a:xfrm>
          <a:prstGeom prst="rect">
            <a:avLst/>
          </a:prstGeom>
          <a:noFill/>
          <a:ln w="9525">
            <a:noFill/>
            <a:round/>
            <a:headEnd/>
            <a:tailEnd/>
          </a:ln>
        </p:spPr>
        <p:txBody>
          <a:bodyPr wrap="none" lIns="90000" tIns="46800" rIns="90000" bIns="46800">
            <a:spAutoFit/>
          </a:bodyPr>
          <a:lstStyle/>
          <a:p>
            <a:pPr defTabSz="914400">
              <a:lnSpc>
                <a:spcPct val="100000"/>
              </a:lnSpc>
              <a:spcBef>
                <a:spcPts val="700"/>
              </a:spcBef>
              <a:buClr>
                <a:srgbClr val="800080"/>
              </a:buClr>
              <a:buSzTx/>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a:solidFill>
                  <a:srgbClr val="3333FF"/>
                </a:solidFill>
              </a:rPr>
              <a:t>balance_non_negative</a:t>
            </a:r>
            <a:r>
              <a:rPr lang="en-GB" sz="2800" dirty="0">
                <a:solidFill>
                  <a:srgbClr val="3333FF"/>
                </a:solidFill>
              </a:rPr>
              <a:t>: </a:t>
            </a:r>
            <a:r>
              <a:rPr lang="en-GB" sz="2800" i="1" dirty="0">
                <a:solidFill>
                  <a:srgbClr val="3333FF"/>
                </a:solidFill>
              </a:rPr>
              <a:t>balance</a:t>
            </a:r>
            <a:r>
              <a:rPr lang="en-GB" sz="2800" dirty="0">
                <a:solidFill>
                  <a:srgbClr val="3333FF"/>
                </a:solidFill>
              </a:rPr>
              <a:t> &gt;= 0</a:t>
            </a:r>
          </a:p>
        </p:txBody>
      </p:sp>
      <p:sp>
        <p:nvSpPr>
          <p:cNvPr id="106503" name="Text Box 4"/>
          <p:cNvSpPr txBox="1">
            <a:spLocks noChangeArrowheads="1"/>
          </p:cNvSpPr>
          <p:nvPr/>
        </p:nvSpPr>
        <p:spPr bwMode="auto">
          <a:xfrm>
            <a:off x="3387453" y="3397114"/>
            <a:ext cx="2607102" cy="463846"/>
          </a:xfrm>
          <a:prstGeom prst="rect">
            <a:avLst/>
          </a:prstGeom>
          <a:noFill/>
          <a:ln w="9525">
            <a:noFill/>
            <a:round/>
            <a:headEnd/>
            <a:tailEnd/>
          </a:ln>
        </p:spPr>
        <p:txBody>
          <a:bodyPr wrap="none" lIns="90000" tIns="46800" rIns="90000" bIns="46800">
            <a:spAutoFit/>
          </a:bodyPr>
          <a:lstStyle/>
          <a:p>
            <a:pPr defTabSz="914400">
              <a:lnSpc>
                <a:spcPct val="100000"/>
              </a:lnSpc>
              <a:buClr>
                <a:srgbClr val="A50021"/>
              </a:buClr>
              <a:buSzTx/>
              <a:buFont typeface="Verdan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smtClean="0">
                <a:solidFill>
                  <a:schemeClr val="tx1"/>
                </a:solidFill>
              </a:rPr>
              <a:t>Assertion clause</a:t>
            </a:r>
            <a:endParaRPr lang="en-GB" sz="2400" b="1" dirty="0">
              <a:solidFill>
                <a:schemeClr val="tx1"/>
              </a:solidFill>
            </a:endParaRPr>
          </a:p>
        </p:txBody>
      </p:sp>
      <p:sp>
        <p:nvSpPr>
          <p:cNvPr id="106506" name="AutoShape 2"/>
          <p:cNvSpPr>
            <a:spLocks/>
          </p:cNvSpPr>
          <p:nvPr/>
        </p:nvSpPr>
        <p:spPr bwMode="auto">
          <a:xfrm rot="-5400000">
            <a:off x="3467100" y="498046"/>
            <a:ext cx="228600" cy="3657600"/>
          </a:xfrm>
          <a:prstGeom prst="rightBrace">
            <a:avLst>
              <a:gd name="adj1" fmla="val 133333"/>
              <a:gd name="adj2" fmla="val 50000"/>
            </a:avLst>
          </a:prstGeom>
          <a:noFill/>
          <a:ln w="9360">
            <a:solidFill>
              <a:srgbClr val="000000"/>
            </a:solidFill>
            <a:miter lim="800000"/>
            <a:headEnd/>
            <a:tailEnd/>
          </a:ln>
        </p:spPr>
        <p:txBody>
          <a:bodyPr vert="eaVert" wrap="none" anchor="ctr"/>
          <a:lstStyle/>
          <a:p>
            <a:pPr defTabSz="914400">
              <a:lnSpc>
                <a:spcPct val="100000"/>
              </a:lnSpc>
              <a:buClrTx/>
              <a:buSzTx/>
              <a:buFontTx/>
              <a:buNone/>
            </a:pPr>
            <a:endParaRPr lang="de-CH" sz="2400">
              <a:solidFill>
                <a:schemeClr val="tx1"/>
              </a:solidFill>
            </a:endParaRPr>
          </a:p>
        </p:txBody>
      </p:sp>
      <p:sp>
        <p:nvSpPr>
          <p:cNvPr id="106507" name="Text Box 11"/>
          <p:cNvSpPr txBox="1">
            <a:spLocks noChangeArrowheads="1"/>
          </p:cNvSpPr>
          <p:nvPr/>
        </p:nvSpPr>
        <p:spPr bwMode="auto">
          <a:xfrm>
            <a:off x="2240280" y="1145746"/>
            <a:ext cx="2697480" cy="1107996"/>
          </a:xfrm>
          <a:prstGeom prst="rect">
            <a:avLst/>
          </a:prstGeom>
          <a:noFill/>
          <a:ln w="9525">
            <a:noFill/>
            <a:miter lim="800000"/>
            <a:headEnd/>
            <a:tailEnd/>
          </a:ln>
          <a:effectLst/>
        </p:spPr>
        <p:txBody>
          <a:bodyPr wrap="square">
            <a:spAutoFit/>
          </a:bodyPr>
          <a:lstStyle/>
          <a:p>
            <a:pPr algn="ctr">
              <a:spcBef>
                <a:spcPct val="50000"/>
              </a:spcBef>
            </a:pPr>
            <a:r>
              <a:rPr lang="en-US" sz="2200" dirty="0">
                <a:solidFill>
                  <a:schemeClr val="tx1"/>
                </a:solidFill>
              </a:rPr>
              <a:t>Assertion </a:t>
            </a:r>
            <a:r>
              <a:rPr lang="en-US" sz="2200" b="1" dirty="0">
                <a:solidFill>
                  <a:schemeClr val="tx1"/>
                </a:solidFill>
              </a:rPr>
              <a:t>tag</a:t>
            </a:r>
            <a:r>
              <a:rPr lang="en-US" sz="2200" dirty="0">
                <a:solidFill>
                  <a:schemeClr val="tx1"/>
                </a:solidFill>
              </a:rPr>
              <a:t> </a:t>
            </a:r>
            <a:r>
              <a:rPr lang="en-US" sz="2200" dirty="0" smtClean="0">
                <a:solidFill>
                  <a:schemeClr val="tx1"/>
                </a:solidFill>
              </a:rPr>
              <a:t>(optional, </a:t>
            </a:r>
            <a:r>
              <a:rPr lang="en-US" sz="2200" dirty="0">
                <a:solidFill>
                  <a:schemeClr val="tx1"/>
                </a:solidFill>
              </a:rPr>
              <a:t>but recommended)</a:t>
            </a:r>
          </a:p>
        </p:txBody>
      </p:sp>
      <p:sp>
        <p:nvSpPr>
          <p:cNvPr id="106508" name="AutoShape 2"/>
          <p:cNvSpPr>
            <a:spLocks/>
          </p:cNvSpPr>
          <p:nvPr/>
        </p:nvSpPr>
        <p:spPr bwMode="auto">
          <a:xfrm rot="-5400000">
            <a:off x="6438900" y="1336246"/>
            <a:ext cx="228600" cy="1981200"/>
          </a:xfrm>
          <a:prstGeom prst="rightBrace">
            <a:avLst>
              <a:gd name="adj1" fmla="val 72222"/>
              <a:gd name="adj2" fmla="val 50000"/>
            </a:avLst>
          </a:prstGeom>
          <a:noFill/>
          <a:ln w="9360">
            <a:solidFill>
              <a:srgbClr val="000000"/>
            </a:solidFill>
            <a:miter lim="800000"/>
            <a:headEnd/>
            <a:tailEnd/>
          </a:ln>
        </p:spPr>
        <p:txBody>
          <a:bodyPr vert="eaVert" wrap="none" anchor="ctr"/>
          <a:lstStyle/>
          <a:p>
            <a:pPr defTabSz="914400">
              <a:lnSpc>
                <a:spcPct val="100000"/>
              </a:lnSpc>
              <a:buClrTx/>
              <a:buSzTx/>
              <a:buFontTx/>
              <a:buNone/>
            </a:pPr>
            <a:endParaRPr lang="de-CH" sz="2400">
              <a:solidFill>
                <a:schemeClr val="tx1"/>
              </a:solidFill>
            </a:endParaRPr>
          </a:p>
        </p:txBody>
      </p:sp>
      <p:sp>
        <p:nvSpPr>
          <p:cNvPr id="106509" name="Text Box 13"/>
          <p:cNvSpPr txBox="1">
            <a:spLocks noChangeArrowheads="1"/>
          </p:cNvSpPr>
          <p:nvPr/>
        </p:nvSpPr>
        <p:spPr bwMode="auto">
          <a:xfrm>
            <a:off x="5760720" y="1450546"/>
            <a:ext cx="1600200" cy="769441"/>
          </a:xfrm>
          <a:prstGeom prst="rect">
            <a:avLst/>
          </a:prstGeom>
          <a:noFill/>
          <a:ln w="9525">
            <a:noFill/>
            <a:miter lim="800000"/>
            <a:headEnd/>
            <a:tailEnd/>
          </a:ln>
          <a:effectLst/>
        </p:spPr>
        <p:txBody>
          <a:bodyPr>
            <a:spAutoFit/>
          </a:bodyPr>
          <a:lstStyle/>
          <a:p>
            <a:pPr algn="ctr">
              <a:spcBef>
                <a:spcPct val="50000"/>
              </a:spcBef>
            </a:pPr>
            <a:r>
              <a:rPr lang="en-US" sz="2200" b="1" dirty="0">
                <a:solidFill>
                  <a:schemeClr val="tx1"/>
                </a:solidFill>
              </a:rPr>
              <a:t>Condition</a:t>
            </a:r>
            <a:r>
              <a:rPr lang="en-US" sz="2200" dirty="0">
                <a:solidFill>
                  <a:schemeClr val="tx1"/>
                </a:solidFill>
              </a:rPr>
              <a:t> (required)</a:t>
            </a:r>
          </a:p>
        </p:txBody>
      </p:sp>
    </p:spTree>
    <p:extLst>
      <p:ext uri="{BB962C8B-B14F-4D97-AF65-F5344CB8AC3E}">
        <p14:creationId xmlns:p14="http://schemas.microsoft.com/office/powerpoint/2010/main" val="599669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65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65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50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650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1" grpId="0" animBg="1"/>
      <p:bldP spid="106503" grpId="0"/>
      <p:bldP spid="106506" grpId="0" animBg="1"/>
      <p:bldP spid="106507" grpId="0"/>
      <p:bldP spid="106508" grpId="0" animBg="1"/>
      <p:bldP spid="10650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18508" y="171304"/>
            <a:ext cx="7942262" cy="435655"/>
          </a:xfrm>
        </p:spPr>
        <p:txBody>
          <a:bodyPr/>
          <a:lstStyle/>
          <a:p>
            <a:r>
              <a:rPr lang="en-US" dirty="0" smtClean="0"/>
              <a:t>Meet Teddy</a:t>
            </a:r>
            <a:endParaRPr lang="de-CH" dirty="0" smtClean="0"/>
          </a:p>
        </p:txBody>
      </p:sp>
      <p:sp>
        <p:nvSpPr>
          <p:cNvPr id="4" name="Footer Placeholder 3"/>
          <p:cNvSpPr>
            <a:spLocks noGrp="1"/>
          </p:cNvSpPr>
          <p:nvPr>
            <p:ph type="ftr" sz="quarter" idx="4294967295"/>
          </p:nvPr>
        </p:nvSpPr>
        <p:spPr>
          <a:xfrm>
            <a:off x="2771775" y="6527800"/>
            <a:ext cx="3887788" cy="214313"/>
          </a:xfrm>
          <a:prstGeom prst="rect">
            <a:avLst/>
          </a:prstGeom>
        </p:spPr>
        <p:txBody>
          <a:bodyPr/>
          <a:lstStyle/>
          <a:p>
            <a:pPr>
              <a:defRPr/>
            </a:pPr>
            <a:endParaRPr lang="en-US" smtClean="0"/>
          </a:p>
          <a:p>
            <a:pPr>
              <a:defRPr/>
            </a:pPr>
            <a:endParaRPr lang="en-US"/>
          </a:p>
        </p:txBody>
      </p:sp>
      <p:pic>
        <p:nvPicPr>
          <p:cNvPr id="3" name="Content Placeholder 2" descr="images.jpg"/>
          <p:cNvPicPr>
            <a:picLocks noGrp="1" noChangeAspect="1"/>
          </p:cNvPicPr>
          <p:nvPr>
            <p:ph idx="1"/>
          </p:nvPr>
        </p:nvPicPr>
        <p:blipFill>
          <a:blip r:embed="rId3">
            <a:extLst>
              <a:ext uri="{28A0092B-C50C-407E-A947-70E740481C1C}">
                <a14:useLocalDpi xmlns:a14="http://schemas.microsoft.com/office/drawing/2010/main" val="0"/>
              </a:ext>
            </a:extLst>
          </a:blip>
          <a:srcRect l="-31796" r="-31796"/>
          <a:stretch>
            <a:fillRect/>
          </a:stretch>
        </p:blipFill>
        <p:spPr>
          <a:xfrm>
            <a:off x="249238" y="877888"/>
            <a:ext cx="8518525" cy="5645150"/>
          </a:xfrm>
        </p:spPr>
      </p:pic>
    </p:spTree>
    <p:extLst>
      <p:ext uri="{BB962C8B-B14F-4D97-AF65-F5344CB8AC3E}">
        <p14:creationId xmlns:p14="http://schemas.microsoft.com/office/powerpoint/2010/main" val="513166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804429" y="2598221"/>
            <a:ext cx="5436084" cy="1017815"/>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04451" name="Text Box 4"/>
          <p:cNvSpPr txBox="1">
            <a:spLocks noChangeArrowheads="1"/>
          </p:cNvSpPr>
          <p:nvPr/>
        </p:nvSpPr>
        <p:spPr bwMode="auto">
          <a:xfrm>
            <a:off x="708659" y="1920240"/>
            <a:ext cx="6972911" cy="1625600"/>
          </a:xfrm>
          <a:prstGeom prst="rect">
            <a:avLst/>
          </a:prstGeom>
          <a:noFill/>
          <a:ln w="9360">
            <a:noFill/>
            <a:miter lim="800000"/>
            <a:headEnd/>
            <a:tailEnd/>
          </a:ln>
        </p:spPr>
        <p:txBody>
          <a:bodyPr wrap="square" lIns="90000" tIns="46800" rIns="90000" bIns="46800">
            <a:spAutoFit/>
          </a:bodyPr>
          <a:lstStyle/>
          <a:p>
            <a:pPr defTabSz="914400">
              <a:lnSpc>
                <a:spcPct val="100000"/>
              </a:lnSpc>
              <a:spcBef>
                <a:spcPts val="0"/>
              </a:spcBef>
              <a:buClr>
                <a:srgbClr val="0099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a:solidFill>
                  <a:srgbClr val="3333FF"/>
                </a:solidFill>
              </a:rPr>
              <a:t>clap</a:t>
            </a:r>
            <a:r>
              <a:rPr lang="en-GB" sz="2000" dirty="0">
                <a:solidFill>
                  <a:srgbClr val="3333FF"/>
                </a:solidFill>
              </a:rPr>
              <a:t> (</a:t>
            </a:r>
            <a:r>
              <a:rPr lang="en-GB" sz="2000" i="1" dirty="0">
                <a:solidFill>
                  <a:srgbClr val="3333FF"/>
                </a:solidFill>
              </a:rPr>
              <a:t>n</a:t>
            </a:r>
            <a:r>
              <a:rPr lang="en-GB" sz="2000" dirty="0">
                <a:solidFill>
                  <a:srgbClr val="3333FF"/>
                </a:solidFill>
              </a:rPr>
              <a:t>: </a:t>
            </a:r>
            <a:r>
              <a:rPr lang="en-GB" sz="2000" i="1" dirty="0">
                <a:solidFill>
                  <a:srgbClr val="3333FF"/>
                </a:solidFill>
              </a:rPr>
              <a:t>INTEGER</a:t>
            </a:r>
            <a:r>
              <a:rPr lang="en-GB" sz="2000" dirty="0">
                <a:solidFill>
                  <a:srgbClr val="3333FF"/>
                </a:solidFill>
              </a:rPr>
              <a:t>) </a:t>
            </a:r>
            <a:endParaRPr lang="en-GB" sz="2000" i="1" dirty="0">
              <a:solidFill>
                <a:srgbClr val="3333FF"/>
              </a:solidFill>
            </a:endParaRPr>
          </a:p>
          <a:p>
            <a:pPr defTabSz="914400">
              <a:lnSpc>
                <a:spcPct val="100000"/>
              </a:lnSpc>
              <a:spcBef>
                <a:spcPts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smtClean="0">
                <a:solidFill>
                  <a:srgbClr val="000000"/>
                </a:solidFill>
              </a:rPr>
              <a:t>	</a:t>
            </a:r>
            <a:r>
              <a:rPr lang="en-GB" sz="2000" dirty="0">
                <a:solidFill>
                  <a:srgbClr val="000000"/>
                </a:solidFill>
              </a:rPr>
              <a:t>	</a:t>
            </a:r>
            <a:r>
              <a:rPr lang="en-GB" sz="2000" dirty="0">
                <a:solidFill>
                  <a:srgbClr val="990000"/>
                </a:solidFill>
              </a:rPr>
              <a:t>-- Clap </a:t>
            </a:r>
            <a:r>
              <a:rPr lang="en-GB" sz="2000" i="1" dirty="0">
                <a:solidFill>
                  <a:srgbClr val="990000"/>
                </a:solidFill>
              </a:rPr>
              <a:t>n</a:t>
            </a:r>
            <a:r>
              <a:rPr lang="en-GB" sz="2000" dirty="0">
                <a:solidFill>
                  <a:srgbClr val="990000"/>
                </a:solidFill>
              </a:rPr>
              <a:t> times and update </a:t>
            </a:r>
            <a:r>
              <a:rPr lang="en-GB" sz="2000" i="1" dirty="0">
                <a:solidFill>
                  <a:srgbClr val="990000"/>
                </a:solidFill>
              </a:rPr>
              <a:t>count</a:t>
            </a:r>
            <a:r>
              <a:rPr lang="en-GB" sz="2000" dirty="0">
                <a:solidFill>
                  <a:srgbClr val="990000"/>
                </a:solidFill>
              </a:rPr>
              <a:t>.</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CC0000"/>
                </a:solidFill>
              </a:rPr>
              <a:t>       </a:t>
            </a:r>
            <a:r>
              <a:rPr lang="en-GB" sz="2000" b="1" dirty="0">
                <a:solidFill>
                  <a:srgbClr val="333399"/>
                </a:solidFill>
              </a:rPr>
              <a:t>require</a:t>
            </a:r>
          </a:p>
          <a:p>
            <a:pPr defTabSz="914400">
              <a:lnSpc>
                <a:spcPct val="100000"/>
              </a:lnSpc>
              <a:spcBef>
                <a:spcPts val="0"/>
              </a:spcBef>
              <a:buClr>
                <a:srgbClr val="3333FF"/>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dirty="0" smtClean="0">
                <a:solidFill>
                  <a:srgbClr val="3333FF"/>
                </a:solidFill>
              </a:rPr>
              <a:t>	</a:t>
            </a:r>
            <a:r>
              <a:rPr lang="en-GB" sz="2000" dirty="0" err="1" smtClean="0">
                <a:solidFill>
                  <a:srgbClr val="3333FF"/>
                </a:solidFill>
              </a:rPr>
              <a:t>not_too_tired</a:t>
            </a:r>
            <a:r>
              <a:rPr lang="en-GB" sz="2000" dirty="0">
                <a:solidFill>
                  <a:srgbClr val="3333FF"/>
                </a:solidFill>
              </a:rPr>
              <a:t>:</a:t>
            </a:r>
            <a:r>
              <a:rPr lang="en-GB" sz="2000" i="1" dirty="0">
                <a:solidFill>
                  <a:srgbClr val="3333FF"/>
                </a:solidFill>
              </a:rPr>
              <a:t> count &lt;= </a:t>
            </a:r>
            <a:r>
              <a:rPr lang="en-GB" sz="2000" dirty="0">
                <a:solidFill>
                  <a:srgbClr val="3333FF"/>
                </a:solidFill>
              </a:rPr>
              <a:t>10</a:t>
            </a:r>
          </a:p>
          <a:p>
            <a:pPr defTabSz="914400">
              <a:lnSpc>
                <a:spcPct val="100000"/>
              </a:lnSpc>
              <a:spcBef>
                <a:spcPts val="0"/>
              </a:spcBef>
              <a:buClr>
                <a:srgbClr val="80008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800080"/>
                </a:solidFill>
              </a:rPr>
              <a:t>	</a:t>
            </a:r>
            <a:r>
              <a:rPr lang="en-GB" sz="2000" dirty="0" smtClean="0">
                <a:solidFill>
                  <a:srgbClr val="800080"/>
                </a:solidFill>
              </a:rPr>
              <a:t>	</a:t>
            </a:r>
            <a:r>
              <a:rPr lang="en-GB" sz="2000" dirty="0" err="1" smtClean="0">
                <a:solidFill>
                  <a:srgbClr val="3333FF"/>
                </a:solidFill>
              </a:rPr>
              <a:t>n_positive</a:t>
            </a:r>
            <a:r>
              <a:rPr lang="en-GB" sz="2000" dirty="0">
                <a:solidFill>
                  <a:srgbClr val="3333FF"/>
                </a:solidFill>
              </a:rPr>
              <a:t>:</a:t>
            </a:r>
            <a:r>
              <a:rPr lang="en-GB" sz="2000" i="1" dirty="0">
                <a:solidFill>
                  <a:srgbClr val="3333FF"/>
                </a:solidFill>
              </a:rPr>
              <a:t> n &gt; </a:t>
            </a:r>
            <a:r>
              <a:rPr lang="en-GB" sz="2000" dirty="0">
                <a:solidFill>
                  <a:srgbClr val="3333FF"/>
                </a:solidFill>
              </a:rPr>
              <a:t>0</a:t>
            </a:r>
            <a:r>
              <a:rPr lang="en-GB" sz="2000" i="1" dirty="0">
                <a:solidFill>
                  <a:srgbClr val="800080"/>
                </a:solidFill>
              </a:rPr>
              <a:t>	</a:t>
            </a:r>
          </a:p>
        </p:txBody>
      </p:sp>
      <p:sp>
        <p:nvSpPr>
          <p:cNvPr id="104452" name="Rectangle 3"/>
          <p:cNvSpPr>
            <a:spLocks noGrp="1" noChangeArrowheads="1"/>
          </p:cNvSpPr>
          <p:nvPr>
            <p:ph type="body" idx="4294967295"/>
          </p:nvPr>
        </p:nvSpPr>
        <p:spPr>
          <a:xfrm>
            <a:off x="576263" y="1257300"/>
            <a:ext cx="7801412" cy="4376582"/>
          </a:xfrm>
        </p:spPr>
        <p:txBody>
          <a:bodyPr wrap="square"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Property that a feature imposes on every client</a:t>
            </a: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 feature with no </a:t>
            </a:r>
            <a:r>
              <a:rPr lang="en-GB" b="1" dirty="0">
                <a:solidFill>
                  <a:srgbClr val="333399"/>
                </a:solidFill>
              </a:rPr>
              <a:t>require</a:t>
            </a:r>
            <a:r>
              <a:rPr lang="en-GB" dirty="0"/>
              <a:t> </a:t>
            </a:r>
            <a:r>
              <a:rPr lang="en-GB" dirty="0">
                <a:solidFill>
                  <a:schemeClr val="tx1"/>
                </a:solidFill>
              </a:rPr>
              <a:t>clause is </a:t>
            </a:r>
            <a:endParaRPr lang="en-GB" dirty="0" smtClean="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always </a:t>
            </a:r>
            <a:r>
              <a:rPr lang="en-GB" dirty="0">
                <a:solidFill>
                  <a:schemeClr val="tx1"/>
                </a:solidFill>
              </a:rPr>
              <a:t>applicable, as if the precondition reads</a:t>
            </a:r>
          </a:p>
          <a:p>
            <a:pPr marL="742950" lvl="1" indent="-28575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a:solidFill>
                  <a:srgbClr val="333399"/>
                </a:solidFill>
              </a:rPr>
              <a:t>	</a:t>
            </a:r>
            <a:r>
              <a:rPr lang="en-GB" sz="2000" b="1" dirty="0">
                <a:solidFill>
                  <a:srgbClr val="333399"/>
                </a:solidFill>
              </a:rPr>
              <a:t>require</a:t>
            </a:r>
          </a:p>
          <a:p>
            <a:pPr lvl="2"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solidFill>
                  <a:srgbClr val="333399"/>
                </a:solidFill>
              </a:rPr>
              <a:t>	</a:t>
            </a:r>
            <a:r>
              <a:rPr lang="en-GB" sz="2000" dirty="0" err="1"/>
              <a:t>always_OK</a:t>
            </a:r>
            <a:r>
              <a:rPr lang="en-GB" sz="2000" dirty="0"/>
              <a:t>:</a:t>
            </a:r>
            <a:r>
              <a:rPr lang="en-GB" sz="2000" i="1" dirty="0"/>
              <a:t> </a:t>
            </a:r>
            <a:r>
              <a:rPr lang="en-GB" sz="2000" b="1" dirty="0">
                <a:solidFill>
                  <a:srgbClr val="333399"/>
                </a:solidFill>
              </a:rPr>
              <a:t>True</a:t>
            </a:r>
          </a:p>
        </p:txBody>
      </p:sp>
      <p:sp>
        <p:nvSpPr>
          <p:cNvPr id="8" name="Footer Placeholder 1"/>
          <p:cNvSpPr>
            <a:spLocks noGrp="1"/>
          </p:cNvSpPr>
          <p:nvPr>
            <p:ph type="ftr" idx="10"/>
          </p:nvPr>
        </p:nvSpPr>
        <p:spPr/>
        <p:txBody>
          <a:bodyPr/>
          <a:lstStyle/>
          <a:p>
            <a:endParaRPr lang="en-GB"/>
          </a:p>
          <a:p>
            <a:endParaRPr lang="en-GB"/>
          </a:p>
        </p:txBody>
      </p:sp>
      <p:sp>
        <p:nvSpPr>
          <p:cNvPr id="6"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04455" name="Rectangle 2"/>
          <p:cNvSpPr>
            <a:spLocks noGrp="1" noChangeArrowheads="1"/>
          </p:cNvSpPr>
          <p:nvPr>
            <p:ph type="title" idx="4294967295"/>
          </p:nvPr>
        </p:nvSpPr>
        <p:spPr>
          <a:xfrm>
            <a:off x="249238" y="115888"/>
            <a:ext cx="8117522"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Precondition</a:t>
            </a:r>
          </a:p>
        </p:txBody>
      </p:sp>
    </p:spTree>
    <p:extLst>
      <p:ext uri="{BB962C8B-B14F-4D97-AF65-F5344CB8AC3E}">
        <p14:creationId xmlns:p14="http://schemas.microsoft.com/office/powerpoint/2010/main" val="38243779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445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45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445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445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963757" y="3429494"/>
            <a:ext cx="6791088" cy="726870"/>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10596" name="Text Box 5"/>
          <p:cNvSpPr txBox="1">
            <a:spLocks noChangeArrowheads="1"/>
          </p:cNvSpPr>
          <p:nvPr/>
        </p:nvSpPr>
        <p:spPr bwMode="auto">
          <a:xfrm>
            <a:off x="798830" y="1844041"/>
            <a:ext cx="6697980" cy="2248950"/>
          </a:xfrm>
          <a:prstGeom prst="rect">
            <a:avLst/>
          </a:prstGeom>
          <a:noFill/>
          <a:ln w="9360">
            <a:noFill/>
            <a:miter lim="800000"/>
            <a:headEnd/>
            <a:tailEnd/>
          </a:ln>
        </p:spPr>
        <p:txBody>
          <a:bodyPr wrap="square" lIns="90000" tIns="46800" rIns="90000" bIns="46800">
            <a:spAutoFit/>
          </a:bodyPr>
          <a:lstStyle/>
          <a:p>
            <a:pPr defTabSz="914400">
              <a:lnSpc>
                <a:spcPct val="100000"/>
              </a:lnSpc>
              <a:spcBef>
                <a:spcPts val="0"/>
              </a:spcBef>
              <a:buClr>
                <a:srgbClr val="0099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3333FF"/>
                </a:solidFill>
              </a:rPr>
              <a:t>clap</a:t>
            </a:r>
            <a:r>
              <a:rPr lang="en-GB" sz="2000" dirty="0" smtClean="0">
                <a:solidFill>
                  <a:srgbClr val="3333FF"/>
                </a:solidFill>
              </a:rPr>
              <a:t> </a:t>
            </a:r>
            <a:r>
              <a:rPr lang="en-GB" sz="2000" dirty="0">
                <a:solidFill>
                  <a:srgbClr val="3333FF"/>
                </a:solidFill>
              </a:rPr>
              <a:t>(</a:t>
            </a:r>
            <a:r>
              <a:rPr lang="en-GB" sz="2000" i="1" dirty="0">
                <a:solidFill>
                  <a:srgbClr val="3333FF"/>
                </a:solidFill>
              </a:rPr>
              <a:t>n</a:t>
            </a:r>
            <a:r>
              <a:rPr lang="en-GB" sz="2000" dirty="0">
                <a:solidFill>
                  <a:srgbClr val="3333FF"/>
                </a:solidFill>
              </a:rPr>
              <a:t>: </a:t>
            </a:r>
            <a:r>
              <a:rPr lang="en-GB" sz="2000" i="1" dirty="0">
                <a:solidFill>
                  <a:srgbClr val="3333FF"/>
                </a:solidFill>
              </a:rPr>
              <a:t>INTEGER</a:t>
            </a:r>
            <a:r>
              <a:rPr lang="en-GB" sz="2000" dirty="0">
                <a:solidFill>
                  <a:srgbClr val="3333FF"/>
                </a:solidFill>
              </a:rPr>
              <a:t>) </a:t>
            </a:r>
            <a:endParaRPr lang="en-GB" sz="2000" i="1" dirty="0">
              <a:solidFill>
                <a:srgbClr val="3333FF"/>
              </a:solidFill>
            </a:endParaRPr>
          </a:p>
          <a:p>
            <a:pPr defTabSz="914400">
              <a:lnSpc>
                <a:spcPct val="100000"/>
              </a:lnSpc>
              <a:spcBef>
                <a:spcPts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000000"/>
                </a:solidFill>
              </a:rPr>
              <a:t>	</a:t>
            </a:r>
            <a:r>
              <a:rPr lang="en-GB" sz="2000" dirty="0" smtClean="0">
                <a:solidFill>
                  <a:srgbClr val="000000"/>
                </a:solidFill>
              </a:rPr>
              <a:t>	</a:t>
            </a:r>
            <a:r>
              <a:rPr lang="en-GB" sz="2000" dirty="0" smtClean="0">
                <a:solidFill>
                  <a:srgbClr val="990000"/>
                </a:solidFill>
              </a:rPr>
              <a:t>-- </a:t>
            </a:r>
            <a:r>
              <a:rPr lang="en-GB" sz="2000" dirty="0">
                <a:solidFill>
                  <a:srgbClr val="990000"/>
                </a:solidFill>
              </a:rPr>
              <a:t>Clap </a:t>
            </a:r>
            <a:r>
              <a:rPr lang="en-GB" sz="2000" i="1" dirty="0">
                <a:solidFill>
                  <a:srgbClr val="990000"/>
                </a:solidFill>
              </a:rPr>
              <a:t>n</a:t>
            </a:r>
            <a:r>
              <a:rPr lang="en-GB" sz="2000" dirty="0">
                <a:solidFill>
                  <a:srgbClr val="990000"/>
                </a:solidFill>
              </a:rPr>
              <a:t> times and update </a:t>
            </a:r>
            <a:r>
              <a:rPr lang="en-GB" sz="2000" i="1" dirty="0">
                <a:solidFill>
                  <a:srgbClr val="990000"/>
                </a:solidFill>
              </a:rPr>
              <a:t>count</a:t>
            </a:r>
            <a:r>
              <a:rPr lang="en-GB" sz="2000" dirty="0">
                <a:solidFill>
                  <a:srgbClr val="990000"/>
                </a:solidFill>
              </a:rPr>
              <a:t>.</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CC0000"/>
                </a:solidFill>
              </a:rPr>
              <a:t>       </a:t>
            </a:r>
            <a:r>
              <a:rPr lang="en-GB" sz="2000" b="1" dirty="0">
                <a:solidFill>
                  <a:srgbClr val="333399"/>
                </a:solidFill>
              </a:rPr>
              <a:t>require</a:t>
            </a:r>
          </a:p>
          <a:p>
            <a:pPr defTabSz="914400">
              <a:lnSpc>
                <a:spcPct val="100000"/>
              </a:lnSpc>
              <a:spcBef>
                <a:spcPts val="0"/>
              </a:spcBef>
              <a:buClr>
                <a:srgbClr val="3333FF"/>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dirty="0" smtClean="0">
                <a:solidFill>
                  <a:srgbClr val="3333FF"/>
                </a:solidFill>
              </a:rPr>
              <a:t>	</a:t>
            </a:r>
            <a:r>
              <a:rPr lang="en-GB" sz="2000" dirty="0" err="1" smtClean="0">
                <a:solidFill>
                  <a:srgbClr val="3333FF"/>
                </a:solidFill>
              </a:rPr>
              <a:t>not_too_tired</a:t>
            </a:r>
            <a:r>
              <a:rPr lang="en-GB" sz="2000" dirty="0">
                <a:solidFill>
                  <a:srgbClr val="3333FF"/>
                </a:solidFill>
              </a:rPr>
              <a:t>:</a:t>
            </a:r>
            <a:r>
              <a:rPr lang="en-GB" sz="2000" i="1" dirty="0">
                <a:solidFill>
                  <a:srgbClr val="3333FF"/>
                </a:solidFill>
              </a:rPr>
              <a:t> count &lt;= </a:t>
            </a:r>
            <a:r>
              <a:rPr lang="en-GB" sz="2000" dirty="0">
                <a:solidFill>
                  <a:srgbClr val="3333FF"/>
                </a:solidFill>
              </a:rPr>
              <a:t>10</a:t>
            </a:r>
          </a:p>
          <a:p>
            <a:pPr defTabSz="914400">
              <a:lnSpc>
                <a:spcPct val="100000"/>
              </a:lnSpc>
              <a:spcBef>
                <a:spcPts val="0"/>
              </a:spcBef>
              <a:buClr>
                <a:srgbClr val="80008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dirty="0" smtClean="0">
                <a:solidFill>
                  <a:srgbClr val="3333FF"/>
                </a:solidFill>
              </a:rPr>
              <a:t>	</a:t>
            </a:r>
            <a:r>
              <a:rPr lang="en-GB" sz="2000" dirty="0" err="1" smtClean="0">
                <a:solidFill>
                  <a:srgbClr val="3333FF"/>
                </a:solidFill>
              </a:rPr>
              <a:t>n_positive</a:t>
            </a:r>
            <a:r>
              <a:rPr lang="en-GB" sz="2000" dirty="0">
                <a:solidFill>
                  <a:srgbClr val="3333FF"/>
                </a:solidFill>
              </a:rPr>
              <a:t>:</a:t>
            </a:r>
            <a:r>
              <a:rPr lang="en-GB" sz="2000" i="1" dirty="0">
                <a:solidFill>
                  <a:srgbClr val="3333FF"/>
                </a:solidFill>
              </a:rPr>
              <a:t> n &gt; </a:t>
            </a:r>
            <a:r>
              <a:rPr lang="en-GB" sz="2000" dirty="0">
                <a:solidFill>
                  <a:srgbClr val="3333FF"/>
                </a:solidFill>
              </a:rPr>
              <a:t>0</a:t>
            </a:r>
            <a:r>
              <a:rPr lang="en-GB" sz="2000" i="1" dirty="0">
                <a:solidFill>
                  <a:srgbClr val="800080"/>
                </a:solidFill>
              </a:rPr>
              <a:t>	</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CC0000"/>
                </a:solidFill>
              </a:rPr>
              <a:t>       </a:t>
            </a:r>
            <a:r>
              <a:rPr lang="en-GB" sz="2000" b="1" dirty="0">
                <a:solidFill>
                  <a:srgbClr val="333399"/>
                </a:solidFill>
              </a:rPr>
              <a:t>ensure</a:t>
            </a:r>
          </a:p>
          <a:p>
            <a:pPr defTabSz="914400">
              <a:lnSpc>
                <a:spcPct val="100000"/>
              </a:lnSpc>
              <a:spcBef>
                <a:spcPts val="0"/>
              </a:spcBef>
              <a:buClr>
                <a:srgbClr val="3333FF"/>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dirty="0" smtClean="0">
                <a:solidFill>
                  <a:srgbClr val="3333FF"/>
                </a:solidFill>
              </a:rPr>
              <a:t>	</a:t>
            </a:r>
            <a:r>
              <a:rPr lang="en-GB" sz="2000" dirty="0" err="1" smtClean="0">
                <a:solidFill>
                  <a:srgbClr val="3333FF"/>
                </a:solidFill>
              </a:rPr>
              <a:t>count_updated</a:t>
            </a:r>
            <a:r>
              <a:rPr lang="en-GB" sz="2000" dirty="0">
                <a:solidFill>
                  <a:srgbClr val="3333FF"/>
                </a:solidFill>
              </a:rPr>
              <a:t>:</a:t>
            </a:r>
            <a:r>
              <a:rPr lang="en-GB" sz="2000" i="1" dirty="0">
                <a:solidFill>
                  <a:srgbClr val="3333FF"/>
                </a:solidFill>
              </a:rPr>
              <a:t> count = </a:t>
            </a:r>
            <a:r>
              <a:rPr lang="en-GB" sz="2000" b="1" dirty="0">
                <a:solidFill>
                  <a:srgbClr val="333399"/>
                </a:solidFill>
              </a:rPr>
              <a:t>old</a:t>
            </a:r>
            <a:r>
              <a:rPr lang="en-GB" sz="2000" i="1" dirty="0">
                <a:solidFill>
                  <a:schemeClr val="accent2"/>
                </a:solidFill>
              </a:rPr>
              <a:t> </a:t>
            </a:r>
            <a:r>
              <a:rPr lang="en-GB" sz="2000" i="1" dirty="0">
                <a:solidFill>
                  <a:srgbClr val="3333FF"/>
                </a:solidFill>
              </a:rPr>
              <a:t>count + </a:t>
            </a:r>
            <a:r>
              <a:rPr lang="en-GB" sz="2000" i="1" dirty="0" smtClean="0">
                <a:solidFill>
                  <a:srgbClr val="3333FF"/>
                </a:solidFill>
              </a:rPr>
              <a:t>n</a:t>
            </a:r>
            <a:endParaRPr lang="en-GB" sz="2000" dirty="0">
              <a:solidFill>
                <a:srgbClr val="3333FF"/>
              </a:solidFill>
            </a:endParaRPr>
          </a:p>
        </p:txBody>
      </p:sp>
      <p:sp>
        <p:nvSpPr>
          <p:cNvPr id="110594" name="Rectangle 4"/>
          <p:cNvSpPr>
            <a:spLocks noGrp="1" noChangeArrowheads="1"/>
          </p:cNvSpPr>
          <p:nvPr>
            <p:ph type="body" idx="4294967295"/>
          </p:nvPr>
        </p:nvSpPr>
        <p:spPr>
          <a:xfrm>
            <a:off x="552450" y="1155699"/>
            <a:ext cx="8338144" cy="5041380"/>
          </a:xfrm>
        </p:spPr>
        <p:txBody>
          <a:bodyPr wrap="square"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Property that a feature guarantees on termination</a:t>
            </a: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 feature with no </a:t>
            </a:r>
            <a:r>
              <a:rPr lang="en-GB" b="1" dirty="0">
                <a:solidFill>
                  <a:srgbClr val="333399"/>
                </a:solidFill>
              </a:rPr>
              <a:t>ensure</a:t>
            </a:r>
            <a:r>
              <a:rPr lang="en-GB" dirty="0">
                <a:solidFill>
                  <a:schemeClr val="tx1"/>
                </a:solidFill>
              </a:rPr>
              <a:t> clause always satisfies </a:t>
            </a:r>
            <a:endParaRPr lang="en-GB" dirty="0" smtClean="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chemeClr val="tx1"/>
                </a:solidFill>
              </a:rPr>
              <a:t>its </a:t>
            </a:r>
            <a:r>
              <a:rPr lang="en-GB" dirty="0">
                <a:solidFill>
                  <a:schemeClr val="tx1"/>
                </a:solidFill>
              </a:rPr>
              <a:t>postcondition, as if the postcondition reads</a:t>
            </a:r>
          </a:p>
          <a:p>
            <a:pPr marL="742950" lvl="1" indent="-28575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b="1" dirty="0">
                <a:solidFill>
                  <a:srgbClr val="333399"/>
                </a:solidFill>
              </a:rPr>
              <a:t>	</a:t>
            </a:r>
            <a:r>
              <a:rPr lang="en-GB" sz="2000" b="1" dirty="0" smtClean="0">
                <a:solidFill>
                  <a:srgbClr val="333399"/>
                </a:solidFill>
              </a:rPr>
              <a:t>ensure</a:t>
            </a:r>
            <a:endParaRPr lang="en-GB" sz="2000" b="1" dirty="0">
              <a:solidFill>
                <a:srgbClr val="333399"/>
              </a:solidFill>
            </a:endParaRPr>
          </a:p>
          <a:p>
            <a:pPr lvl="2"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solidFill>
                  <a:srgbClr val="333399"/>
                </a:solidFill>
              </a:rPr>
              <a:t>	</a:t>
            </a:r>
            <a:r>
              <a:rPr lang="en-GB" sz="2000" dirty="0" err="1"/>
              <a:t>always_OK</a:t>
            </a:r>
            <a:r>
              <a:rPr lang="en-GB" sz="2000" dirty="0"/>
              <a:t>:</a:t>
            </a:r>
            <a:r>
              <a:rPr lang="en-GB" sz="2000" i="1" dirty="0">
                <a:solidFill>
                  <a:srgbClr val="333399"/>
                </a:solidFill>
              </a:rPr>
              <a:t> </a:t>
            </a:r>
            <a:r>
              <a:rPr lang="en-GB" sz="2000" b="1" dirty="0">
                <a:solidFill>
                  <a:srgbClr val="333399"/>
                </a:solidFill>
              </a:rPr>
              <a:t>True</a:t>
            </a:r>
          </a:p>
        </p:txBody>
      </p:sp>
      <p:sp>
        <p:nvSpPr>
          <p:cNvPr id="8" name="Footer Placeholder 1"/>
          <p:cNvSpPr>
            <a:spLocks noGrp="1"/>
          </p:cNvSpPr>
          <p:nvPr>
            <p:ph type="ftr" idx="10"/>
          </p:nvPr>
        </p:nvSpPr>
        <p:spPr/>
        <p:txBody>
          <a:bodyPr/>
          <a:lstStyle/>
          <a:p>
            <a:endParaRPr lang="en-GB"/>
          </a:p>
          <a:p>
            <a:endParaRPr lang="en-GB"/>
          </a:p>
        </p:txBody>
      </p:sp>
      <p:sp>
        <p:nvSpPr>
          <p:cNvPr id="6"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10599" name="Rectangle 3"/>
          <p:cNvSpPr>
            <a:spLocks noGrp="1" noChangeArrowheads="1"/>
          </p:cNvSpPr>
          <p:nvPr>
            <p:ph type="title" idx="4294967295"/>
          </p:nvPr>
        </p:nvSpPr>
        <p:spPr>
          <a:xfrm>
            <a:off x="238125" y="120650"/>
            <a:ext cx="6478588"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Postcondition</a:t>
            </a:r>
          </a:p>
        </p:txBody>
      </p:sp>
    </p:spTree>
    <p:extLst>
      <p:ext uri="{BB962C8B-B14F-4D97-AF65-F5344CB8AC3E}">
        <p14:creationId xmlns:p14="http://schemas.microsoft.com/office/powerpoint/2010/main" val="33166496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594">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0594">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0594">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059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2" name="Rectangle 4"/>
          <p:cNvSpPr>
            <a:spLocks noGrp="1" noChangeArrowheads="1"/>
          </p:cNvSpPr>
          <p:nvPr>
            <p:ph type="body" idx="4294967295"/>
          </p:nvPr>
        </p:nvSpPr>
        <p:spPr>
          <a:xfrm>
            <a:off x="533400" y="1156856"/>
            <a:ext cx="7211291" cy="5189113"/>
          </a:xfrm>
        </p:spPr>
        <p:txBody>
          <a:bodyPr wrap="square"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Property that is true of the current object at any </a:t>
            </a:r>
            <a:r>
              <a:rPr lang="en-GB" i="1" dirty="0">
                <a:solidFill>
                  <a:srgbClr val="FF0000"/>
                </a:solidFill>
              </a:rPr>
              <a:t>observable</a:t>
            </a:r>
            <a:r>
              <a:rPr lang="en-GB" dirty="0">
                <a:solidFill>
                  <a:schemeClr val="tx1"/>
                </a:solidFill>
              </a:rPr>
              <a:t> </a:t>
            </a:r>
            <a:r>
              <a:rPr lang="en-GB" dirty="0" smtClean="0">
                <a:solidFill>
                  <a:schemeClr val="tx1"/>
                </a:solidFill>
              </a:rPr>
              <a:t> point</a:t>
            </a:r>
            <a:endParaRPr lang="en-GB" dirty="0">
              <a:solidFill>
                <a:schemeClr val="tx1"/>
              </a:solidFill>
            </a:endParaRPr>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a:p>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 class with no </a:t>
            </a:r>
            <a:r>
              <a:rPr lang="en-GB" b="1" dirty="0">
                <a:solidFill>
                  <a:srgbClr val="333399"/>
                </a:solidFill>
              </a:rPr>
              <a:t>invariant</a:t>
            </a:r>
            <a:r>
              <a:rPr lang="en-GB" dirty="0"/>
              <a:t> </a:t>
            </a:r>
            <a:r>
              <a:rPr lang="en-GB" dirty="0">
                <a:solidFill>
                  <a:schemeClr val="tx1"/>
                </a:solidFill>
              </a:rPr>
              <a:t>clause has a trivial invariant</a:t>
            </a:r>
          </a:p>
          <a:p>
            <a:pPr lvl="2"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rgbClr val="333399"/>
                </a:solidFill>
              </a:rPr>
              <a:t>	</a:t>
            </a:r>
            <a:r>
              <a:rPr lang="en-GB" sz="2000" dirty="0" err="1"/>
              <a:t>always_OK</a:t>
            </a:r>
            <a:r>
              <a:rPr lang="en-GB" sz="2000" dirty="0"/>
              <a:t>:</a:t>
            </a:r>
            <a:r>
              <a:rPr lang="en-GB" sz="2000" i="1" dirty="0"/>
              <a:t> </a:t>
            </a:r>
            <a:r>
              <a:rPr lang="en-GB" sz="2000" b="1" dirty="0">
                <a:solidFill>
                  <a:srgbClr val="333399"/>
                </a:solidFill>
              </a:rPr>
              <a:t>True</a:t>
            </a:r>
            <a:endParaRPr lang="en-GB" sz="2000" i="1" dirty="0">
              <a:solidFill>
                <a:srgbClr val="333399"/>
              </a:solidFill>
            </a:endParaRPr>
          </a:p>
          <a:p>
            <a:pPr marL="342900" indent="-342900" defTabSz="914400">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i="1" dirty="0">
              <a:solidFill>
                <a:srgbClr val="333399"/>
              </a:solidFill>
            </a:endParaRPr>
          </a:p>
        </p:txBody>
      </p:sp>
      <p:sp>
        <p:nvSpPr>
          <p:cNvPr id="9" name="Rounded Rectangle 8"/>
          <p:cNvSpPr/>
          <p:nvPr/>
        </p:nvSpPr>
        <p:spPr bwMode="auto">
          <a:xfrm>
            <a:off x="804431" y="2930235"/>
            <a:ext cx="4654260" cy="699655"/>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a:solidFill>
                <a:srgbClr val="333399"/>
              </a:solidFill>
              <a:latin typeface="Comic Sans MS" pitchFamily="66" charset="0"/>
              <a:ea typeface="+mn-ea"/>
              <a:cs typeface="+mn-cs"/>
            </a:endParaRPr>
          </a:p>
        </p:txBody>
      </p:sp>
      <p:sp>
        <p:nvSpPr>
          <p:cNvPr id="116743" name="Text Box 5"/>
          <p:cNvSpPr txBox="1">
            <a:spLocks noChangeArrowheads="1"/>
          </p:cNvSpPr>
          <p:nvPr/>
        </p:nvSpPr>
        <p:spPr bwMode="auto">
          <a:xfrm>
            <a:off x="800809" y="2280072"/>
            <a:ext cx="6098755" cy="1694952"/>
          </a:xfrm>
          <a:prstGeom prst="rect">
            <a:avLst/>
          </a:prstGeom>
          <a:noFill/>
          <a:ln w="9360">
            <a:noFill/>
            <a:miter lim="800000"/>
            <a:headEnd/>
            <a:tailEnd/>
          </a:ln>
        </p:spPr>
        <p:txBody>
          <a:bodyPr wrap="square" lIns="90000" tIns="46800" rIns="90000" bIns="46800">
            <a:spAutoFit/>
          </a:bodyPr>
          <a:lstStyle/>
          <a:p>
            <a:pPr defTabSz="914400">
              <a:lnSpc>
                <a:spcPct val="100000"/>
              </a:lnSpc>
              <a:spcBef>
                <a:spcPts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solidFill>
                  <a:srgbClr val="333399"/>
                </a:solidFill>
              </a:rPr>
              <a:t>class </a:t>
            </a:r>
            <a:r>
              <a:rPr lang="en-GB" sz="2000" i="1" dirty="0">
                <a:solidFill>
                  <a:srgbClr val="3333FF"/>
                </a:solidFill>
              </a:rPr>
              <a:t>ACROBAT</a:t>
            </a:r>
            <a:r>
              <a:rPr lang="en-GB" sz="2000" dirty="0">
                <a:solidFill>
                  <a:schemeClr val="tx1"/>
                </a:solidFill>
              </a:rPr>
              <a:t> </a:t>
            </a:r>
          </a:p>
          <a:p>
            <a:pPr defTabSz="914400">
              <a:lnSpc>
                <a:spcPct val="100000"/>
              </a:lnSpc>
              <a:spcBef>
                <a:spcPts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3333FF"/>
                </a:solidFill>
              </a:rPr>
              <a:t>    …</a:t>
            </a:r>
            <a:r>
              <a:rPr lang="en-GB" sz="2000" i="1" dirty="0">
                <a:solidFill>
                  <a:srgbClr val="800080"/>
                </a:solidFill>
              </a:rPr>
              <a:t>	</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solidFill>
                  <a:srgbClr val="333399"/>
                </a:solidFill>
              </a:rPr>
              <a:t>invariant</a:t>
            </a: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solidFill>
                  <a:srgbClr val="800080"/>
                </a:solidFill>
              </a:rPr>
              <a:t>     </a:t>
            </a:r>
            <a:r>
              <a:rPr lang="en-GB" sz="2000" dirty="0" err="1">
                <a:solidFill>
                  <a:srgbClr val="3333FF"/>
                </a:solidFill>
              </a:rPr>
              <a:t>count_non_negative</a:t>
            </a:r>
            <a:r>
              <a:rPr lang="en-GB" sz="2000" dirty="0">
                <a:solidFill>
                  <a:srgbClr val="3333FF"/>
                </a:solidFill>
              </a:rPr>
              <a:t>:</a:t>
            </a:r>
            <a:r>
              <a:rPr lang="en-GB" sz="2000" i="1" dirty="0">
                <a:solidFill>
                  <a:srgbClr val="3333FF"/>
                </a:solidFill>
              </a:rPr>
              <a:t> count &gt;= </a:t>
            </a:r>
            <a:r>
              <a:rPr lang="en-GB" sz="2000" dirty="0">
                <a:solidFill>
                  <a:srgbClr val="3333FF"/>
                </a:solidFill>
              </a:rPr>
              <a:t>0</a:t>
            </a:r>
            <a:endParaRPr lang="en-GB" sz="2000" b="1" dirty="0">
              <a:solidFill>
                <a:srgbClr val="3333FF"/>
              </a:solidFill>
            </a:endParaRPr>
          </a:p>
          <a:p>
            <a:pPr defTabSz="914400">
              <a:lnSpc>
                <a:spcPct val="100000"/>
              </a:lnSpc>
              <a:spcBef>
                <a:spcPts val="0"/>
              </a:spcBef>
              <a:buClr>
                <a:srgbClr val="CC00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smtClean="0">
                <a:solidFill>
                  <a:srgbClr val="333399"/>
                </a:solidFill>
              </a:rPr>
              <a:t>end</a:t>
            </a:r>
            <a:endParaRPr lang="en-GB" sz="2000" b="1" dirty="0">
              <a:solidFill>
                <a:srgbClr val="333399"/>
              </a:solidFill>
            </a:endParaRPr>
          </a:p>
        </p:txBody>
      </p:sp>
      <p:sp>
        <p:nvSpPr>
          <p:cNvPr id="8" name="Footer Placeholder 1"/>
          <p:cNvSpPr>
            <a:spLocks noGrp="1"/>
          </p:cNvSpPr>
          <p:nvPr>
            <p:ph type="ftr" idx="10"/>
          </p:nvPr>
        </p:nvSpPr>
        <p:spPr/>
        <p:txBody>
          <a:bodyPr/>
          <a:lstStyle/>
          <a:p>
            <a:endParaRPr lang="en-GB"/>
          </a:p>
          <a:p>
            <a:endParaRPr lang="en-GB"/>
          </a:p>
        </p:txBody>
      </p:sp>
      <p:sp>
        <p:nvSpPr>
          <p:cNvPr id="6"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16741" name="Rectangle 3"/>
          <p:cNvSpPr>
            <a:spLocks noGrp="1" noChangeArrowheads="1"/>
          </p:cNvSpPr>
          <p:nvPr>
            <p:ph type="title" idx="4294967295"/>
          </p:nvPr>
        </p:nvSpPr>
        <p:spPr>
          <a:xfrm>
            <a:off x="238125" y="122238"/>
            <a:ext cx="6478588"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smtClean="0">
                <a:latin typeface="Arial Rounded MT Bold" pitchFamily="34" charset="0"/>
              </a:rPr>
              <a:t>Class Invariant</a:t>
            </a:r>
            <a:endParaRPr lang="en-GB" b="1" dirty="0">
              <a:latin typeface="Arial Rounded MT Bold" pitchFamily="34" charset="0"/>
            </a:endParaRPr>
          </a:p>
        </p:txBody>
      </p:sp>
    </p:spTree>
    <p:extLst>
      <p:ext uri="{BB962C8B-B14F-4D97-AF65-F5344CB8AC3E}">
        <p14:creationId xmlns:p14="http://schemas.microsoft.com/office/powerpoint/2010/main" val="7264763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4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7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20836" name="Rectangle 1"/>
          <p:cNvSpPr>
            <a:spLocks noGrp="1" noChangeArrowheads="1"/>
          </p:cNvSpPr>
          <p:nvPr>
            <p:ph type="title" idx="4294967295"/>
          </p:nvPr>
        </p:nvSpPr>
        <p:spPr>
          <a:xfrm>
            <a:off x="249238" y="115888"/>
            <a:ext cx="8117522"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a:latin typeface="Arial Rounded MT Bold" pitchFamily="34" charset="0"/>
              </a:rPr>
              <a:t>Pre- and postcondition example</a:t>
            </a:r>
          </a:p>
        </p:txBody>
      </p:sp>
      <p:sp>
        <p:nvSpPr>
          <p:cNvPr id="120837" name="Rectangle 2"/>
          <p:cNvSpPr>
            <a:spLocks noGrp="1" noChangeArrowheads="1"/>
          </p:cNvSpPr>
          <p:nvPr>
            <p:ph type="body" idx="4294967295"/>
          </p:nvPr>
        </p:nvSpPr>
        <p:spPr>
          <a:xfrm>
            <a:off x="468313" y="1268413"/>
            <a:ext cx="8510434" cy="3674852"/>
          </a:xfrm>
        </p:spPr>
        <p:txBody>
          <a:bodyPr wrap="square" lIns="91440" tIns="45720" rIns="91440" bIns="45720">
            <a:spAutoFit/>
          </a:bodyPr>
          <a:lstStyle/>
          <a:p>
            <a:pPr marL="342900" indent="-342900" defTabSz="9144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chemeClr val="tx1"/>
                </a:solidFill>
              </a:rPr>
              <a:t>Add pre- and postconditions to:</a:t>
            </a:r>
          </a:p>
          <a:p>
            <a:pPr marL="342900" indent="-342900" defTabSz="914400">
              <a:buClr>
                <a:srgbClr val="0000FF"/>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i="1" dirty="0">
              <a:solidFill>
                <a:srgbClr val="0000FF"/>
              </a:solidFill>
            </a:endParaRPr>
          </a:p>
          <a:p>
            <a:pPr lvl="0">
              <a:spcBef>
                <a:spcPts val="0"/>
              </a:spcBef>
            </a:pPr>
            <a:r>
              <a:rPr lang="en-US" sz="2000" dirty="0" smtClean="0"/>
              <a:t> </a:t>
            </a:r>
            <a:r>
              <a:rPr lang="en-US" sz="2000" i="1" dirty="0" err="1" smtClean="0"/>
              <a:t>smallest_power</a:t>
            </a:r>
            <a:r>
              <a:rPr lang="en-US" sz="2000" i="1" dirty="0" smtClean="0"/>
              <a:t> (n, bound: NATURAL): NATURAL</a:t>
            </a:r>
          </a:p>
          <a:p>
            <a:pPr lvl="0">
              <a:spcBef>
                <a:spcPts val="0"/>
              </a:spcBef>
            </a:pPr>
            <a:r>
              <a:rPr lang="en-US" sz="2000" dirty="0" smtClean="0"/>
              <a:t>       </a:t>
            </a:r>
            <a:r>
              <a:rPr lang="en-US" sz="2000" dirty="0" smtClean="0">
                <a:solidFill>
                  <a:srgbClr val="990000"/>
                </a:solidFill>
              </a:rPr>
              <a:t>-- Smallest x such that `</a:t>
            </a:r>
            <a:r>
              <a:rPr lang="en-US" sz="2000" dirty="0" err="1" smtClean="0">
                <a:solidFill>
                  <a:srgbClr val="990000"/>
                </a:solidFill>
              </a:rPr>
              <a:t>n'^x</a:t>
            </a:r>
            <a:r>
              <a:rPr lang="en-US" sz="2000" dirty="0" smtClean="0">
                <a:solidFill>
                  <a:srgbClr val="990000"/>
                </a:solidFill>
              </a:rPr>
              <a:t> is greater or equal `bound'.</a:t>
            </a:r>
          </a:p>
          <a:p>
            <a:pPr lvl="0">
              <a:spcBef>
                <a:spcPts val="0"/>
              </a:spcBef>
            </a:pPr>
            <a:r>
              <a:rPr lang="en-US" sz="2000" dirty="0" smtClean="0"/>
              <a:t>    </a:t>
            </a:r>
            <a:r>
              <a:rPr lang="en-US" sz="2000" b="1" dirty="0" smtClean="0">
                <a:solidFill>
                  <a:srgbClr val="333399"/>
                </a:solidFill>
              </a:rPr>
              <a:t>require</a:t>
            </a:r>
          </a:p>
          <a:p>
            <a:pPr lvl="0">
              <a:spcBef>
                <a:spcPts val="0"/>
              </a:spcBef>
            </a:pPr>
            <a:r>
              <a:rPr lang="en-US" sz="2000" b="1" dirty="0" smtClean="0">
                <a:solidFill>
                  <a:srgbClr val="333399"/>
                </a:solidFill>
              </a:rPr>
              <a:t>      </a:t>
            </a:r>
            <a:r>
              <a:rPr lang="en-US" sz="2000" i="1" dirty="0" smtClean="0"/>
              <a:t>???</a:t>
            </a:r>
          </a:p>
          <a:p>
            <a:pPr lvl="0">
              <a:spcBef>
                <a:spcPts val="0"/>
              </a:spcBef>
            </a:pPr>
            <a:r>
              <a:rPr lang="en-US" sz="2000" b="1" dirty="0" smtClean="0">
                <a:solidFill>
                  <a:srgbClr val="333399"/>
                </a:solidFill>
              </a:rPr>
              <a:t>   do</a:t>
            </a:r>
          </a:p>
          <a:p>
            <a:pPr lvl="0">
              <a:spcBef>
                <a:spcPts val="0"/>
              </a:spcBef>
            </a:pPr>
            <a:r>
              <a:rPr lang="en-US" sz="2000" dirty="0" smtClean="0"/>
              <a:t>       ...</a:t>
            </a:r>
          </a:p>
          <a:p>
            <a:pPr lvl="0">
              <a:spcBef>
                <a:spcPts val="0"/>
              </a:spcBef>
            </a:pPr>
            <a:r>
              <a:rPr lang="en-US" sz="2000" dirty="0" smtClean="0"/>
              <a:t>    </a:t>
            </a:r>
            <a:r>
              <a:rPr lang="en-US" sz="2000" b="1" dirty="0" smtClean="0">
                <a:solidFill>
                  <a:srgbClr val="333399"/>
                </a:solidFill>
              </a:rPr>
              <a:t>ensure</a:t>
            </a:r>
          </a:p>
          <a:p>
            <a:pPr lvl="0">
              <a:spcBef>
                <a:spcPts val="0"/>
              </a:spcBef>
            </a:pPr>
            <a:r>
              <a:rPr lang="en-US" sz="2000" b="1" dirty="0" smtClean="0">
                <a:solidFill>
                  <a:srgbClr val="333399"/>
                </a:solidFill>
              </a:rPr>
              <a:t>      </a:t>
            </a:r>
            <a:r>
              <a:rPr lang="en-US" sz="2000" i="1" dirty="0" smtClean="0"/>
              <a:t>???</a:t>
            </a:r>
          </a:p>
          <a:p>
            <a:pPr lvl="0">
              <a:spcBef>
                <a:spcPts val="0"/>
              </a:spcBef>
            </a:pPr>
            <a:r>
              <a:rPr lang="en-US" sz="2000" dirty="0" smtClean="0"/>
              <a:t>    </a:t>
            </a:r>
            <a:r>
              <a:rPr lang="en-US" sz="2000" b="1" dirty="0" smtClean="0">
                <a:solidFill>
                  <a:srgbClr val="333399"/>
                </a:solidFill>
              </a:rPr>
              <a:t>end</a:t>
            </a:r>
          </a:p>
        </p:txBody>
      </p:sp>
      <p:sp>
        <p:nvSpPr>
          <p:cNvPr id="120838" name="Text Box 3"/>
          <p:cNvSpPr txBox="1">
            <a:spLocks noChangeArrowheads="1"/>
          </p:cNvSpPr>
          <p:nvPr/>
        </p:nvSpPr>
        <p:spPr bwMode="auto">
          <a:xfrm rot="2280000">
            <a:off x="6469771" y="899711"/>
            <a:ext cx="2728912" cy="762000"/>
          </a:xfrm>
          <a:prstGeom prst="rect">
            <a:avLst/>
          </a:prstGeom>
          <a:solidFill>
            <a:srgbClr val="FF0000"/>
          </a:solidFill>
          <a:ln w="9525">
            <a:noFill/>
            <a:round/>
            <a:headEnd/>
            <a:tailEnd/>
          </a:ln>
        </p:spPr>
        <p:txBody>
          <a:bodyPr wrap="none" lIns="90000" tIns="46800" rIns="90000" bIns="46800">
            <a:spAutoFit/>
          </a:bodyPr>
          <a:lstStyle/>
          <a:p>
            <a:pPr defTabSz="914400">
              <a:lnSpc>
                <a:spcPct val="100000"/>
              </a:lnSpc>
              <a:buClr>
                <a:srgbClr val="FFFF00"/>
              </a:buClr>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400" dirty="0">
                <a:solidFill>
                  <a:srgbClr val="FFFF00"/>
                </a:solidFill>
              </a:rPr>
              <a:t>Hands-On</a:t>
            </a:r>
          </a:p>
        </p:txBody>
      </p:sp>
    </p:spTree>
    <p:extLst>
      <p:ext uri="{BB962C8B-B14F-4D97-AF65-F5344CB8AC3E}">
        <p14:creationId xmlns:p14="http://schemas.microsoft.com/office/powerpoint/2010/main" val="5482010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idx="10"/>
          </p:nvPr>
        </p:nvSpPr>
        <p:spPr/>
        <p:txBody>
          <a:bodyPr/>
          <a:lstStyle/>
          <a:p>
            <a:endParaRPr lang="en-GB"/>
          </a:p>
          <a:p>
            <a:endParaRPr lang="en-GB"/>
          </a:p>
        </p:txBody>
      </p:sp>
      <p:sp>
        <p:nvSpPr>
          <p:cNvPr id="4" name="Footer Placeholder 3"/>
          <p:cNvSpPr txBox="1">
            <a:spLocks noGrp="1"/>
          </p:cNvSpPr>
          <p:nvPr/>
        </p:nvSpPr>
        <p:spPr bwMode="auto">
          <a:xfrm>
            <a:off x="2771775" y="6527800"/>
            <a:ext cx="3887788" cy="214313"/>
          </a:xfrm>
          <a:prstGeom prst="rect">
            <a:avLst/>
          </a:prstGeom>
          <a:noFill/>
          <a:ln>
            <a:miter lim="800000"/>
            <a:headEnd/>
            <a:tailEnd/>
          </a:ln>
        </p:spPr>
        <p:txBody>
          <a:bodyPr/>
          <a:lstStyle/>
          <a:p>
            <a:pPr algn="ctr" defTabSz="914400">
              <a:lnSpc>
                <a:spcPct val="100000"/>
              </a:lnSpc>
              <a:buClrTx/>
              <a:buSzTx/>
              <a:buFontTx/>
              <a:buNone/>
              <a:defRPr/>
            </a:pPr>
            <a:endParaRPr lang="en-GB" sz="800">
              <a:solidFill>
                <a:schemeClr val="tx1"/>
              </a:solidFill>
              <a:latin typeface="+mn-lt"/>
            </a:endParaRPr>
          </a:p>
          <a:p>
            <a:pPr algn="ctr" defTabSz="914400">
              <a:lnSpc>
                <a:spcPct val="100000"/>
              </a:lnSpc>
              <a:buClrTx/>
              <a:buSzTx/>
              <a:buFontTx/>
              <a:buNone/>
              <a:defRPr/>
            </a:pPr>
            <a:endParaRPr lang="en-GB" sz="800">
              <a:solidFill>
                <a:schemeClr val="tx1"/>
              </a:solidFill>
              <a:latin typeface="+mn-lt"/>
            </a:endParaRPr>
          </a:p>
        </p:txBody>
      </p:sp>
      <p:sp>
        <p:nvSpPr>
          <p:cNvPr id="122884" name="Rectangle 1"/>
          <p:cNvSpPr>
            <a:spLocks noGrp="1" noChangeArrowheads="1"/>
          </p:cNvSpPr>
          <p:nvPr>
            <p:ph type="title" idx="4294967295"/>
          </p:nvPr>
        </p:nvSpPr>
        <p:spPr>
          <a:xfrm>
            <a:off x="249238" y="115888"/>
            <a:ext cx="8117522" cy="523220"/>
          </a:xfrm>
        </p:spPr>
        <p:txBody>
          <a:bodyPr lIns="91440" tIns="45720" rIns="91440" bIns="45720">
            <a:spAutoFit/>
          </a:bodyPr>
          <a:lstStyle/>
          <a:p>
            <a:pPr defTabSz="9144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Arial Rounded MT Bold" pitchFamily="34" charset="0"/>
              </a:rPr>
              <a:t>One possible solution</a:t>
            </a:r>
          </a:p>
        </p:txBody>
      </p:sp>
      <p:sp>
        <p:nvSpPr>
          <p:cNvPr id="122885" name="Rectangle 2"/>
          <p:cNvSpPr>
            <a:spLocks noGrp="1" noChangeArrowheads="1"/>
          </p:cNvSpPr>
          <p:nvPr>
            <p:ph type="body" idx="4294967295"/>
          </p:nvPr>
        </p:nvSpPr>
        <p:spPr>
          <a:xfrm>
            <a:off x="468313" y="1268413"/>
            <a:ext cx="8543485" cy="3850285"/>
          </a:xfrm>
        </p:spPr>
        <p:txBody>
          <a:bodyPr wrap="square" lIns="91440" tIns="45720" rIns="91440" bIns="45720">
            <a:spAutoFit/>
          </a:bodyPr>
          <a:lstStyle/>
          <a:p>
            <a:pPr>
              <a:spcBef>
                <a:spcPts val="0"/>
              </a:spcBef>
            </a:pPr>
            <a:r>
              <a:rPr lang="en-US" sz="2000" dirty="0" smtClean="0"/>
              <a:t> </a:t>
            </a:r>
            <a:r>
              <a:rPr lang="en-US" sz="2000" i="1" dirty="0" err="1" smtClean="0"/>
              <a:t>smallest_power</a:t>
            </a:r>
            <a:r>
              <a:rPr lang="en-US" sz="2000" i="1" dirty="0" smtClean="0"/>
              <a:t> (n, bound: NATURAL): NATURAL</a:t>
            </a:r>
          </a:p>
          <a:p>
            <a:pPr>
              <a:spcBef>
                <a:spcPts val="0"/>
              </a:spcBef>
            </a:pPr>
            <a:r>
              <a:rPr lang="en-US" sz="2000" dirty="0" smtClean="0"/>
              <a:t> 	</a:t>
            </a:r>
            <a:r>
              <a:rPr lang="en-US" sz="2000" dirty="0" smtClean="0">
                <a:solidFill>
                  <a:srgbClr val="990000"/>
                </a:solidFill>
              </a:rPr>
              <a:t>-- Smallest x such that `</a:t>
            </a:r>
            <a:r>
              <a:rPr lang="en-US" sz="2000" dirty="0" err="1" smtClean="0">
                <a:solidFill>
                  <a:srgbClr val="990000"/>
                </a:solidFill>
              </a:rPr>
              <a:t>n'^x</a:t>
            </a:r>
            <a:r>
              <a:rPr lang="en-US" sz="2000" dirty="0" smtClean="0">
                <a:solidFill>
                  <a:srgbClr val="990000"/>
                </a:solidFill>
              </a:rPr>
              <a:t> is greater or equal `bound'.</a:t>
            </a:r>
          </a:p>
          <a:p>
            <a:pPr>
              <a:spcBef>
                <a:spcPts val="0"/>
              </a:spcBef>
            </a:pPr>
            <a:r>
              <a:rPr lang="en-US" sz="2000" dirty="0" smtClean="0"/>
              <a:t>    </a:t>
            </a:r>
            <a:r>
              <a:rPr lang="en-US" sz="2000" b="1" dirty="0" smtClean="0">
                <a:solidFill>
                  <a:srgbClr val="333399"/>
                </a:solidFill>
              </a:rPr>
              <a:t>require</a:t>
            </a:r>
          </a:p>
          <a:p>
            <a:pPr>
              <a:spcBef>
                <a:spcPts val="0"/>
              </a:spcBef>
            </a:pPr>
            <a:r>
              <a:rPr lang="en-US" sz="2000" dirty="0" smtClean="0"/>
              <a:t>       </a:t>
            </a:r>
            <a:r>
              <a:rPr lang="en-US" sz="2000" dirty="0" err="1" smtClean="0"/>
              <a:t>n_large_enough</a:t>
            </a:r>
            <a:r>
              <a:rPr lang="en-US" sz="2000" dirty="0" smtClean="0"/>
              <a:t>: n &gt; 1</a:t>
            </a:r>
          </a:p>
          <a:p>
            <a:pPr>
              <a:spcBef>
                <a:spcPts val="0"/>
              </a:spcBef>
            </a:pPr>
            <a:r>
              <a:rPr lang="en-US" sz="2000" dirty="0" smtClean="0"/>
              <a:t>       </a:t>
            </a:r>
            <a:r>
              <a:rPr lang="en-US" sz="2000" dirty="0" err="1" smtClean="0"/>
              <a:t>bound_large_enough</a:t>
            </a:r>
            <a:r>
              <a:rPr lang="en-US" sz="2000" dirty="0" smtClean="0"/>
              <a:t>: bound &gt; 1</a:t>
            </a:r>
          </a:p>
          <a:p>
            <a:pPr>
              <a:spcBef>
                <a:spcPts val="0"/>
              </a:spcBef>
            </a:pPr>
            <a:r>
              <a:rPr lang="en-US" sz="2000" b="1" dirty="0" smtClean="0">
                <a:solidFill>
                  <a:srgbClr val="333399"/>
                </a:solidFill>
              </a:rPr>
              <a:t>   do</a:t>
            </a:r>
          </a:p>
          <a:p>
            <a:pPr>
              <a:spcBef>
                <a:spcPts val="0"/>
              </a:spcBef>
            </a:pPr>
            <a:r>
              <a:rPr lang="en-US" sz="2000" dirty="0" smtClean="0"/>
              <a:t>       ...</a:t>
            </a:r>
          </a:p>
          <a:p>
            <a:pPr>
              <a:spcBef>
                <a:spcPts val="0"/>
              </a:spcBef>
            </a:pPr>
            <a:r>
              <a:rPr lang="en-US" sz="2000" dirty="0" smtClean="0"/>
              <a:t>    </a:t>
            </a:r>
            <a:r>
              <a:rPr lang="en-US" sz="2000" b="1" dirty="0" smtClean="0">
                <a:solidFill>
                  <a:srgbClr val="333399"/>
                </a:solidFill>
              </a:rPr>
              <a:t>ensure</a:t>
            </a:r>
          </a:p>
          <a:p>
            <a:pPr>
              <a:spcBef>
                <a:spcPts val="0"/>
              </a:spcBef>
            </a:pPr>
            <a:r>
              <a:rPr lang="en-US" sz="2000" dirty="0" smtClean="0"/>
              <a:t>       </a:t>
            </a:r>
            <a:r>
              <a:rPr lang="en-US" sz="2000" dirty="0" err="1" smtClean="0"/>
              <a:t>greater_equal_bound</a:t>
            </a:r>
            <a:r>
              <a:rPr lang="en-US" sz="2000" dirty="0" smtClean="0"/>
              <a:t>: n ^ </a:t>
            </a:r>
            <a:r>
              <a:rPr lang="en-US" sz="2000" b="1" dirty="0" smtClean="0">
                <a:solidFill>
                  <a:srgbClr val="333399"/>
                </a:solidFill>
              </a:rPr>
              <a:t>Result</a:t>
            </a:r>
            <a:r>
              <a:rPr lang="en-US" sz="2000" dirty="0" smtClean="0"/>
              <a:t> &gt;= bound</a:t>
            </a:r>
          </a:p>
          <a:p>
            <a:pPr>
              <a:spcBef>
                <a:spcPts val="0"/>
              </a:spcBef>
            </a:pPr>
            <a:r>
              <a:rPr lang="en-US" sz="2000" dirty="0" smtClean="0"/>
              <a:t>       smallest: n ^ (</a:t>
            </a:r>
            <a:r>
              <a:rPr lang="en-US" sz="2000" b="1" dirty="0" smtClean="0">
                <a:solidFill>
                  <a:srgbClr val="333399"/>
                </a:solidFill>
              </a:rPr>
              <a:t>Result</a:t>
            </a:r>
            <a:r>
              <a:rPr lang="en-US" sz="2000" dirty="0" smtClean="0"/>
              <a:t> - 1) &lt; bound</a:t>
            </a:r>
          </a:p>
          <a:p>
            <a:pPr>
              <a:spcBef>
                <a:spcPts val="0"/>
              </a:spcBef>
            </a:pPr>
            <a:r>
              <a:rPr lang="en-US" sz="2000" dirty="0" smtClean="0"/>
              <a:t>    </a:t>
            </a:r>
            <a:r>
              <a:rPr lang="en-US" sz="2000" b="1" dirty="0" smtClean="0">
                <a:solidFill>
                  <a:srgbClr val="333399"/>
                </a:solidFill>
              </a:rPr>
              <a:t>end</a:t>
            </a:r>
          </a:p>
          <a:p>
            <a:pPr marL="342900" indent="-342900" defTabSz="914400">
              <a:lnSpc>
                <a:spcPct val="90000"/>
              </a:lnSpc>
              <a:buClr>
                <a:srgbClr val="333399"/>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200" b="1" dirty="0">
              <a:solidFill>
                <a:srgbClr val="333399"/>
              </a:solidFill>
            </a:endParaRPr>
          </a:p>
        </p:txBody>
      </p:sp>
    </p:spTree>
    <p:extLst>
      <p:ext uri="{BB962C8B-B14F-4D97-AF65-F5344CB8AC3E}">
        <p14:creationId xmlns:p14="http://schemas.microsoft.com/office/powerpoint/2010/main" val="22726277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NORMAL">
  <a:themeElements>
    <a:clrScheme name="MEYER">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96600"/>
      </a:hlink>
      <a:folHlink>
        <a:srgbClr val="CC9900"/>
      </a:folHlink>
    </a:clrScheme>
    <a:fontScheme name="BASIC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a:spPr>
      <a:bodyPr lIns="0" rIns="0"/>
      <a:lstStyle>
        <a:defPPr algn="ctr" rtl="0" fontAlgn="base">
          <a:lnSpc>
            <a:spcPct val="80000"/>
          </a:lnSpc>
          <a:spcBef>
            <a:spcPct val="50000"/>
          </a:spcBef>
          <a:spcAft>
            <a:spcPct val="0"/>
          </a:spcAft>
          <a:defRPr sz="2400" kern="1200">
            <a:solidFill>
              <a:srgbClr val="333399"/>
            </a:solidFill>
            <a:latin typeface="Comic Sans MS" pitchFamily="66" charset="0"/>
            <a:ea typeface="+mn-ea"/>
            <a:cs typeface="+mn-cs"/>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ASIC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INIMAL">
  <a:themeElements>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INIMAL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MINIMAL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NIMAL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NIMAL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NIMAL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NIMAL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NIMAL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NIMAL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NIMAL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NIMAL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NIMAL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NIMAL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NIMAL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INIMAL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TotalTime>
  <Words>1804</Words>
  <Application>Microsoft Office PowerPoint</Application>
  <PresentationFormat>On-screen Show (4:3)</PresentationFormat>
  <Paragraphs>623</Paragraphs>
  <Slides>40</Slides>
  <Notes>14</Notes>
  <HiddenSlides>0</HiddenSlides>
  <MMClips>0</MMClips>
  <ScaleCrop>false</ScaleCrop>
  <HeadingPairs>
    <vt:vector size="4" baseType="variant">
      <vt:variant>
        <vt:lpstr>Theme</vt:lpstr>
      </vt:variant>
      <vt:variant>
        <vt:i4>3</vt:i4>
      </vt:variant>
      <vt:variant>
        <vt:lpstr>Slide Titles</vt:lpstr>
      </vt:variant>
      <vt:variant>
        <vt:i4>40</vt:i4>
      </vt:variant>
    </vt:vector>
  </HeadingPairs>
  <TitlesOfParts>
    <vt:vector size="43" baseType="lpstr">
      <vt:lpstr>NORMAL</vt:lpstr>
      <vt:lpstr>MINIMAL</vt:lpstr>
      <vt:lpstr>TITLE</vt:lpstr>
      <vt:lpstr>Einführung in die Programmierung Introduction to Programming  Prof. Dr. Bertrand Meyer</vt:lpstr>
      <vt:lpstr>Today</vt:lpstr>
      <vt:lpstr>Why do we need contracts at all?</vt:lpstr>
      <vt:lpstr>Assertions</vt:lpstr>
      <vt:lpstr>Precondition</vt:lpstr>
      <vt:lpstr>Postcondition</vt:lpstr>
      <vt:lpstr>Class Invariant</vt:lpstr>
      <vt:lpstr>Pre- and postcondition example</vt:lpstr>
      <vt:lpstr>One possible solution</vt:lpstr>
      <vt:lpstr>Hands-on exercise</vt:lpstr>
      <vt:lpstr>Class ACROBAT_WITH_BUDDY</vt:lpstr>
      <vt:lpstr>What are reference and expanded types?</vt:lpstr>
      <vt:lpstr>Why expanded types?</vt:lpstr>
      <vt:lpstr>How to declare an expanded type</vt:lpstr>
      <vt:lpstr>Objects of reference or expanded types</vt:lpstr>
      <vt:lpstr>Can expanded types contain reference types?</vt:lpstr>
      <vt:lpstr>Reference equality</vt:lpstr>
      <vt:lpstr>Expanded entities equality</vt:lpstr>
      <vt:lpstr>Expanded entities equality</vt:lpstr>
      <vt:lpstr>Expanded entities equality </vt:lpstr>
      <vt:lpstr>Basic types</vt:lpstr>
      <vt:lpstr>Basic types</vt:lpstr>
      <vt:lpstr>Strings are a bit different</vt:lpstr>
      <vt:lpstr>String comparison: = versus is_equal</vt:lpstr>
      <vt:lpstr>Initialization</vt:lpstr>
      <vt:lpstr>Initialization</vt:lpstr>
      <vt:lpstr>Creation procedures</vt:lpstr>
      <vt:lpstr>Class CUSTOMER</vt:lpstr>
      <vt:lpstr>Object creation</vt:lpstr>
      <vt:lpstr>Some acrobatics</vt:lpstr>
      <vt:lpstr>Some acrobatics</vt:lpstr>
      <vt:lpstr>Custom initialization for expanded types</vt:lpstr>
      <vt:lpstr>Assignment</vt:lpstr>
      <vt:lpstr>Reference assignment</vt:lpstr>
      <vt:lpstr>Expanded assignment</vt:lpstr>
      <vt:lpstr>Assignment</vt:lpstr>
      <vt:lpstr>Attachment</vt:lpstr>
      <vt:lpstr>Dynamic aliasing</vt:lpstr>
      <vt:lpstr>Dynamic aliasing</vt:lpstr>
      <vt:lpstr>Meet Teddy</vt:lpstr>
    </vt:vector>
  </TitlesOfParts>
  <Company>ETH Zürich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session 3</dc:title>
  <dc:creator>Prof. Dr. Bertrand Meyer</dc:creator>
  <cp:lastModifiedBy>MPei</cp:lastModifiedBy>
  <cp:revision>2413</cp:revision>
  <dcterms:created xsi:type="dcterms:W3CDTF">2011-10-07T12:43:34Z</dcterms:created>
  <dcterms:modified xsi:type="dcterms:W3CDTF">2012-10-09T09:03:57Z</dcterms:modified>
</cp:coreProperties>
</file>