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1"/>
  </p:notesMasterIdLst>
  <p:handoutMasterIdLst>
    <p:handoutMasterId r:id="rId42"/>
  </p:handoutMasterIdLst>
  <p:sldIdLst>
    <p:sldId id="600" r:id="rId4"/>
    <p:sldId id="646" r:id="rId5"/>
    <p:sldId id="705" r:id="rId6"/>
    <p:sldId id="704" r:id="rId7"/>
    <p:sldId id="666" r:id="rId8"/>
    <p:sldId id="667" r:id="rId9"/>
    <p:sldId id="668" r:id="rId10"/>
    <p:sldId id="669" r:id="rId11"/>
    <p:sldId id="687" r:id="rId12"/>
    <p:sldId id="670" r:id="rId13"/>
    <p:sldId id="671" r:id="rId14"/>
    <p:sldId id="672" r:id="rId15"/>
    <p:sldId id="673" r:id="rId16"/>
    <p:sldId id="674" r:id="rId17"/>
    <p:sldId id="677" r:id="rId18"/>
    <p:sldId id="678" r:id="rId19"/>
    <p:sldId id="679" r:id="rId20"/>
    <p:sldId id="680" r:id="rId21"/>
    <p:sldId id="681" r:id="rId22"/>
    <p:sldId id="682" r:id="rId23"/>
    <p:sldId id="688" r:id="rId24"/>
    <p:sldId id="689" r:id="rId25"/>
    <p:sldId id="690" r:id="rId26"/>
    <p:sldId id="691" r:id="rId27"/>
    <p:sldId id="692" r:id="rId28"/>
    <p:sldId id="693" r:id="rId29"/>
    <p:sldId id="694" r:id="rId30"/>
    <p:sldId id="695" r:id="rId31"/>
    <p:sldId id="696" r:id="rId32"/>
    <p:sldId id="697" r:id="rId33"/>
    <p:sldId id="698" r:id="rId34"/>
    <p:sldId id="699" r:id="rId35"/>
    <p:sldId id="700" r:id="rId36"/>
    <p:sldId id="701" r:id="rId37"/>
    <p:sldId id="702" r:id="rId38"/>
    <p:sldId id="703" r:id="rId39"/>
    <p:sldId id="706" r:id="rId40"/>
  </p:sldIdLst>
  <p:sldSz cx="9144000" cy="6858000" type="screen4x3"/>
  <p:notesSz cx="7315200" cy="9601200"/>
  <p:custDataLst>
    <p:tags r:id="rId4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3399"/>
    <a:srgbClr val="3333FF"/>
    <a:srgbClr val="990000"/>
    <a:srgbClr val="EFFE62"/>
    <a:srgbClr val="FF6161"/>
    <a:srgbClr val="008080"/>
    <a:srgbClr val="000099"/>
    <a:srgbClr val="0066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8" autoAdjust="0"/>
    <p:restoredTop sz="81302" autoAdjust="0"/>
  </p:normalViewPr>
  <p:slideViewPr>
    <p:cSldViewPr snapToGrid="0">
      <p:cViewPr varScale="1">
        <p:scale>
          <a:sx n="69" d="100"/>
          <a:sy n="69" d="100"/>
        </p:scale>
        <p:origin x="-13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gs" Target="tags/tag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2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You may want to give students an analogy for name scoping from the real life, e.g. “You have a nickname that can only be used inside a certain forum (or blog), but outside of this forum nobody knows that this nickname denotes you, so nobody can call you in such a way. On the other hand, in another forum there can be another user with the same nickname.”</a:t>
            </a:r>
            <a:endParaRPr lang="de-CH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38873-956D-4C41-8ED0-2FEB57CF035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According to the standard, also string and type expressions can be used in multi-choice, however it is not implemented yet.</a:t>
            </a:r>
            <a:endParaRPr lang="de-CH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7B3C6-5E03-4773-BD8D-ACCAA9811BE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6FA16-D2DF-4351-986F-8104318CBB7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6FA16-D2DF-4351-986F-8104318CBB7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Unhide this and the next 2 </a:t>
            </a:r>
            <a:r>
              <a:rPr lang="en-US" baseline="0" dirty="0" smtClean="0"/>
              <a:t>slides, and add a topic to Slide 2, </a:t>
            </a:r>
            <a:r>
              <a:rPr lang="en-US" baseline="0" dirty="0" smtClean="0"/>
              <a:t>when necessary</a:t>
            </a:r>
            <a:r>
              <a:rPr lang="en-US" baseline="0" dirty="0" smtClean="0"/>
              <a:t>. 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Current and qualified/unqualified</a:t>
            </a:r>
            <a:r>
              <a:rPr lang="en-US" baseline="0" dirty="0" smtClean="0"/>
              <a:t> calls was already covered in session 1. Though for beginner level it might make sense to repeat.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Explain that if there is more that one call on a line the question refers to the outermost one (to the one that will be executed last).</a:t>
            </a:r>
            <a:endParaRPr lang="de-CH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F8494-627D-408E-954E-CFB287EA1DB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short:</a:t>
            </a:r>
            <a:r>
              <a:rPr lang="en-US" dirty="0" smtClean="0"/>
              <a:t> A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Query can be change implementation from attribute to function or vice versa without breaking the client.</a:t>
            </a:r>
          </a:p>
          <a:p>
            <a:r>
              <a:rPr lang="en-US" b="1" dirty="0" smtClean="0"/>
              <a:t>In not-so-short:</a:t>
            </a:r>
            <a:r>
              <a:rPr lang="en-US" baseline="0" dirty="0" smtClean="0"/>
              <a:t> </a:t>
            </a:r>
            <a:r>
              <a:rPr lang="en-US" dirty="0" smtClean="0"/>
              <a:t>It follows from the uniform access principle</a:t>
            </a:r>
            <a:r>
              <a:rPr lang="en-US" baseline="0" dirty="0" smtClean="0"/>
              <a:t> that y, in </a:t>
            </a:r>
            <a:r>
              <a:rPr lang="en-US" baseline="0" dirty="0" err="1" smtClean="0"/>
              <a:t>x.y</a:t>
            </a:r>
            <a:r>
              <a:rPr lang="en-US" baseline="0" dirty="0" smtClean="0"/>
              <a:t>, can be implemented as either an argument less function or an attribute, and that a client does not need to distinguish between them. On the other hand, any usage of such a feature call in the client code should not prevent the implementation from adopting either of the two choices. Allowing </a:t>
            </a:r>
            <a:r>
              <a:rPr lang="en-US" baseline="0" dirty="0" err="1" smtClean="0"/>
              <a:t>x.y</a:t>
            </a:r>
            <a:r>
              <a:rPr lang="en-US" baseline="0" dirty="0" smtClean="0"/>
              <a:t> := 5 to be used in the client code will prevent feature y from being implemented as a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You might want to explain that “attribute name” means unqualified attribute call.</a:t>
            </a:r>
          </a:p>
          <a:p>
            <a:r>
              <a:rPr lang="en-US" dirty="0" smtClean="0"/>
              <a:t>Constant attributes are defined using</a:t>
            </a:r>
            <a:r>
              <a:rPr lang="en-US" baseline="0" dirty="0" smtClean="0"/>
              <a:t> “=“. For example s: STRING = “</a:t>
            </a:r>
            <a:r>
              <a:rPr lang="en-US" baseline="0" dirty="0" err="1" smtClean="0"/>
              <a:t>Pippo</a:t>
            </a:r>
            <a:r>
              <a:rPr lang="en-US" baseline="0" dirty="0" smtClean="0"/>
              <a:t>”; n: INTEGER = 4</a:t>
            </a:r>
            <a:endParaRPr lang="de-CH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D3815-8156-41F7-B66C-3879E648157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5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(3)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as before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smtClean="0"/>
              <a:t>s </a:t>
            </a:r>
            <a:r>
              <a:rPr lang="en-US" sz="1800" dirty="0" smtClean="0"/>
              <a:t>:</a:t>
            </a:r>
            <a:r>
              <a:rPr lang="en-US" sz="1800" i="1" dirty="0" smtClean="0"/>
              <a:t>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</a:t>
            </a:r>
            <a:r>
              <a:rPr lang="en-US" sz="1800" i="1" dirty="0" smtClean="0"/>
              <a:t>s </a:t>
            </a:r>
            <a:r>
              <a:rPr lang="en-US" sz="1800" dirty="0" smtClean="0"/>
              <a:t>:</a:t>
            </a:r>
            <a:r>
              <a:rPr lang="en-US" sz="1800" i="1" dirty="0" smtClean="0"/>
              <a:t>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(“;”)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898637" y="3702182"/>
            <a:ext cx="2456009" cy="1104280"/>
          </a:xfrm>
          <a:prstGeom prst="wedgeRectCallout">
            <a:avLst>
              <a:gd name="adj1" fmla="val -177855"/>
              <a:gd name="adj2" fmla="val -4795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an attribute with the same name was already defined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(4)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as before</a:t>
            </a:r>
            <a:endParaRPr lang="en-US" sz="1800" i="1" dirty="0" smtClean="0">
              <a:solidFill>
                <a:srgbClr val="990000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en-US" sz="1800" i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(‘;’)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smtClean="0">
                <a:solidFill>
                  <a:srgbClr val="3E609E"/>
                </a:solidFill>
              </a:rPr>
              <a:t> </a:t>
            </a:r>
            <a:r>
              <a:rPr lang="en-US" sz="1800" i="1" dirty="0" smtClean="0"/>
              <a:t>s </a:t>
            </a:r>
            <a:r>
              <a:rPr lang="en-US" sz="1800" dirty="0" smtClean="0"/>
              <a:t>:</a:t>
            </a:r>
            <a:r>
              <a:rPr lang="en-US" sz="1800" i="1" dirty="0" smtClean="0"/>
              <a:t> </a:t>
            </a:r>
            <a:r>
              <a:rPr lang="en-US" sz="1800" i="1" dirty="0" smtClean="0"/>
              <a:t>STRING</a:t>
            </a:r>
            <a:endParaRPr lang="en-US" sz="1800" b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604508" y="2967174"/>
            <a:ext cx="2812671" cy="101084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OK: a single attribute used in both </a:t>
            </a:r>
            <a:r>
              <a:rPr lang="en-US" sz="1800" dirty="0" smtClean="0">
                <a:solidFill>
                  <a:srgbClr val="333399"/>
                </a:solidFill>
              </a:rPr>
              <a:t>routines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variables vs. attributes</a:t>
            </a:r>
            <a:endParaRPr lang="de-CH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indent="401638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Which one of the two correct versions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(2 and 4) do you like more? Why?</a:t>
            </a:r>
          </a:p>
          <a:p>
            <a:pPr indent="401638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indent="401638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Describe the conditions under which it is better to use a local variable instead of an attribute and vice versa  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 rot="2280000">
            <a:off x="6424517" y="806117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</a:t>
            </a:r>
            <a:endParaRPr lang="de-CH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195760"/>
            <a:ext cx="8424862" cy="4262315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Inside every function you can use the predefined local variable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(you needn’t and shouldn’t declare it)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 return value of a function is whatever value the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 variable has at the end of the function execution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At the beginning of routine’s body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 (as well as regular local variables) is initialized with the default value of its type 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Every regular local variable is declared with some type; and what is the type of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?   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613" y="5493490"/>
            <a:ext cx="84248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It’s the function return type!   </a:t>
            </a:r>
            <a:endParaRPr lang="de-CH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(5)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468313" y="892175"/>
            <a:ext cx="8424862" cy="5621338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0000"/>
                </a:solidFill>
              </a:rPr>
              <a:t> 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0000"/>
                </a:solidFill>
              </a:rPr>
              <a:t> as before</a:t>
            </a:r>
            <a:endParaRPr lang="en-US" sz="1800" b="1" dirty="0" smtClean="0">
              <a:solidFill>
                <a:srgbClr val="990000"/>
              </a:solidFill>
            </a:endParaRPr>
          </a:p>
          <a:p>
            <a:pPr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name_with_semicolon</a:t>
            </a:r>
            <a:r>
              <a:rPr lang="en-US" sz="1800" i="1" dirty="0" smtClean="0"/>
              <a:t> : </a:t>
            </a:r>
            <a:r>
              <a:rPr lang="en-US" sz="1800" i="1" dirty="0" smtClean="0"/>
              <a:t>STRING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333399"/>
                </a:solidFill>
              </a:rPr>
              <a:t>Result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b="1" dirty="0" err="1" smtClean="0">
                <a:solidFill>
                  <a:srgbClr val="333399"/>
                </a:solidFill>
              </a:rPr>
              <a:t>Result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(‘;’) </a:t>
            </a:r>
            <a:endParaRPr lang="en-US" sz="1800" dirty="0" smtClean="0"/>
          </a:p>
          <a:p>
            <a:pPr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i="1" dirty="0" smtClean="0"/>
              <a:t>print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883007" y="2193812"/>
            <a:ext cx="2198102" cy="869818"/>
          </a:xfrm>
          <a:prstGeom prst="wedgeRectCallout">
            <a:avLst>
              <a:gd name="adj1" fmla="val -139650"/>
              <a:gd name="adj2" fmla="val -8197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Result can not be used in a procedure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963628"/>
            <a:ext cx="8424862" cy="1587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In object-oriented computation each routine call is performed on a certain object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From inside a routine we can access this object using the predefined entity </a:t>
            </a:r>
            <a:r>
              <a:rPr lang="en-US" b="1" dirty="0" smtClean="0">
                <a:solidFill>
                  <a:srgbClr val="333399"/>
                </a:solidFill>
              </a:rPr>
              <a:t>Current</a:t>
            </a: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1848041" y="4563555"/>
            <a:ext cx="1504950" cy="3048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1848041" y="3896805"/>
            <a:ext cx="1504950" cy="314325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46440" y="4887405"/>
            <a:ext cx="1721949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3333FF"/>
                </a:solidFill>
              </a:rPr>
              <a:t>(</a:t>
            </a:r>
            <a:r>
              <a:rPr lang="en-GB" sz="1800" i="1" dirty="0" smtClean="0">
                <a:solidFill>
                  <a:srgbClr val="3333FF"/>
                </a:solidFill>
              </a:rPr>
              <a:t>STATION )</a:t>
            </a:r>
            <a:endParaRPr lang="en-GB" sz="1800" dirty="0">
              <a:solidFill>
                <a:srgbClr val="3333FF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0800000">
            <a:off x="455617" y="3154685"/>
            <a:ext cx="1290824" cy="451005"/>
          </a:xfrm>
          <a:prstGeom prst="bentConnector3">
            <a:avLst>
              <a:gd name="adj1" fmla="val 99587"/>
            </a:avLst>
          </a:prstGeom>
          <a:ln w="1905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273812" y="2824163"/>
            <a:ext cx="2882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rgbClr val="3333FF"/>
                </a:solidFill>
              </a:rPr>
              <a:t>x</a:t>
            </a:r>
            <a:r>
              <a:rPr lang="en-US" sz="2000" dirty="0" err="1" smtClean="0">
                <a:solidFill>
                  <a:srgbClr val="3333FF"/>
                </a:solidFill>
              </a:rPr>
              <a:t>.</a:t>
            </a:r>
            <a:r>
              <a:rPr lang="en-US" sz="2000" i="1" dirty="0" err="1" smtClean="0">
                <a:solidFill>
                  <a:srgbClr val="3333FF"/>
                </a:solidFill>
              </a:rPr>
              <a:t>change_name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i="1" dirty="0">
                <a:solidFill>
                  <a:srgbClr val="3333FF"/>
                </a:solidFill>
              </a:rPr>
              <a:t>y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  <a:endParaRPr lang="de-CH" sz="2000" dirty="0">
              <a:solidFill>
                <a:srgbClr val="3333FF"/>
              </a:solidFill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3401568" y="2917825"/>
            <a:ext cx="559777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2000" i="1" dirty="0" err="1">
                <a:solidFill>
                  <a:srgbClr val="3333FF"/>
                </a:solidFill>
              </a:rPr>
              <a:t>c</a:t>
            </a:r>
            <a:r>
              <a:rPr lang="en-US" sz="2000" i="1" dirty="0" err="1" smtClean="0">
                <a:solidFill>
                  <a:srgbClr val="3333FF"/>
                </a:solidFill>
              </a:rPr>
              <a:t>hange_name</a:t>
            </a:r>
            <a:r>
              <a:rPr lang="en-US" sz="2000" dirty="0" smtClean="0">
                <a:solidFill>
                  <a:srgbClr val="3333FF"/>
                </a:solidFill>
              </a:rPr>
              <a:t> (n: </a:t>
            </a:r>
            <a:r>
              <a:rPr lang="en-US" sz="2000" i="1" dirty="0" smtClean="0">
                <a:solidFill>
                  <a:srgbClr val="3333FF"/>
                </a:solidFill>
              </a:rPr>
              <a:t>STRING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2000" b="1" dirty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do</a:t>
            </a:r>
            <a:endParaRPr lang="en-US" sz="2000" b="1" dirty="0">
              <a:solidFill>
                <a:srgbClr val="333399"/>
              </a:solidFill>
            </a:endParaRPr>
          </a:p>
          <a:p>
            <a:pPr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3333FF"/>
                </a:solidFill>
              </a:rPr>
              <a:t>…</a:t>
            </a:r>
            <a:endParaRPr lang="en-US" sz="2000" dirty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2000" dirty="0">
                <a:solidFill>
                  <a:srgbClr val="3333FF"/>
                </a:solidFill>
              </a:rPr>
              <a:t>	</a:t>
            </a: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</a:rPr>
              <a:t>city</a:t>
            </a:r>
            <a:r>
              <a:rPr lang="en-US" sz="2000" dirty="0" err="1" smtClean="0">
                <a:solidFill>
                  <a:srgbClr val="3333FF"/>
                </a:solidFill>
              </a:rPr>
              <a:t>.internal_stations.extend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b="1" dirty="0">
                <a:solidFill>
                  <a:srgbClr val="333399"/>
                </a:solidFill>
              </a:rPr>
              <a:t>Current</a:t>
            </a:r>
            <a:r>
              <a:rPr lang="en-US" sz="2000" dirty="0">
                <a:solidFill>
                  <a:srgbClr val="3333FF"/>
                </a:solidFill>
              </a:rPr>
              <a:t>, </a:t>
            </a:r>
            <a:r>
              <a:rPr lang="en-US" sz="2000" dirty="0" smtClean="0">
                <a:solidFill>
                  <a:srgbClr val="3333FF"/>
                </a:solidFill>
              </a:rPr>
              <a:t>n)</a:t>
            </a:r>
            <a:endParaRPr lang="en-US" sz="2000" dirty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  <a:tabLst>
                <a:tab pos="228600" algn="l"/>
                <a:tab pos="457200" algn="l"/>
              </a:tabLst>
            </a:pPr>
            <a:r>
              <a:rPr lang="en-US" sz="2000" dirty="0"/>
              <a:t>    </a:t>
            </a:r>
            <a:r>
              <a:rPr lang="en-US" sz="2000" b="1" dirty="0">
                <a:solidFill>
                  <a:srgbClr val="333399"/>
                </a:solidFill>
              </a:rPr>
              <a:t>end</a:t>
            </a: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en-US" sz="2000" dirty="0"/>
              <a:t>  	</a:t>
            </a:r>
            <a:endParaRPr lang="de-CH" sz="2000" dirty="0"/>
          </a:p>
        </p:txBody>
      </p:sp>
      <p:sp>
        <p:nvSpPr>
          <p:cNvPr id="15373" name="Rectangle 3"/>
          <p:cNvSpPr>
            <a:spLocks noChangeArrowheads="1"/>
          </p:cNvSpPr>
          <p:nvPr/>
        </p:nvSpPr>
        <p:spPr bwMode="auto">
          <a:xfrm>
            <a:off x="1852803" y="3560255"/>
            <a:ext cx="1500188" cy="328612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74" name="Rectangle 3"/>
          <p:cNvSpPr>
            <a:spLocks noChangeArrowheads="1"/>
          </p:cNvSpPr>
          <p:nvPr/>
        </p:nvSpPr>
        <p:spPr bwMode="auto">
          <a:xfrm>
            <a:off x="1852803" y="4222242"/>
            <a:ext cx="1500188" cy="333375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75" name="Rectangle 1"/>
          <p:cNvSpPr>
            <a:spLocks noChangeArrowheads="1"/>
          </p:cNvSpPr>
          <p:nvPr/>
        </p:nvSpPr>
        <p:spPr bwMode="auto">
          <a:xfrm>
            <a:off x="1848041" y="3553905"/>
            <a:ext cx="1504950" cy="13144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55613" y="5670550"/>
            <a:ext cx="8424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/>
              <a:t>What is the type of </a:t>
            </a:r>
            <a:r>
              <a:rPr lang="en-US" b="1" dirty="0">
                <a:solidFill>
                  <a:srgbClr val="333399"/>
                </a:solidFill>
              </a:rPr>
              <a:t>Current</a:t>
            </a:r>
            <a:r>
              <a:rPr lang="en-US" dirty="0"/>
              <a:t>? </a:t>
            </a:r>
            <a:endParaRPr lang="de-CH" dirty="0"/>
          </a:p>
        </p:txBody>
      </p:sp>
      <p:cxnSp>
        <p:nvCxnSpPr>
          <p:cNvPr id="9" name="Elbow Connector 8"/>
          <p:cNvCxnSpPr/>
          <p:nvPr/>
        </p:nvCxnSpPr>
        <p:spPr bwMode="auto">
          <a:xfrm rot="10800000">
            <a:off x="3401568" y="3605689"/>
            <a:ext cx="4480560" cy="329406"/>
          </a:xfrm>
          <a:prstGeom prst="bentConnector3">
            <a:avLst>
              <a:gd name="adj1" fmla="val 204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3620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the target of a feature call is </a:t>
            </a:r>
            <a:r>
              <a:rPr lang="en-US" b="1" dirty="0" smtClean="0">
                <a:solidFill>
                  <a:srgbClr val="333399"/>
                </a:solidFill>
              </a:rPr>
              <a:t>Current</a:t>
            </a:r>
            <a:r>
              <a:rPr lang="en-US" dirty="0" smtClean="0">
                <a:solidFill>
                  <a:schemeClr val="tx1"/>
                </a:solidFill>
              </a:rPr>
              <a:t>, it is omitted:</a:t>
            </a:r>
          </a:p>
          <a:p>
            <a:pPr algn="ctr">
              <a:buFont typeface="Wingdings" charset="2"/>
              <a:buNone/>
            </a:pP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dirty="0" err="1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endParaRPr lang="de-CH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06800" y="2066925"/>
            <a:ext cx="2105025" cy="4619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)</a:t>
            </a:r>
            <a:endParaRPr lang="de-CH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Revisiting qualified vs. unqualified feature calls</a:t>
            </a:r>
            <a:endParaRPr lang="de-CH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8313" y="2811963"/>
            <a:ext cx="84248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Such a call is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unqualified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Otherwise, if the target of a call is specified explicitly, the call is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qualified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i="1" kern="0" dirty="0" err="1">
                <a:solidFill>
                  <a:srgbClr val="3333FF"/>
                </a:solidFill>
                <a:latin typeface="+mn-lt"/>
              </a:rPr>
              <a:t>x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kern="0" dirty="0" err="1">
                <a:solidFill>
                  <a:srgbClr val="3333FF"/>
                </a:solidFill>
                <a:latin typeface="+mn-lt"/>
              </a:rPr>
              <a:t>f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kern="0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Qualified or unqualified?</a:t>
            </a:r>
            <a:endParaRPr lang="de-C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Are the following feature calls, with their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feature names underlined, qualified or unqualified?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What are the targets of these calls?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u="sng" dirty="0" err="1" smtClean="0"/>
              <a:t>y</a:t>
            </a:r>
            <a:endParaRPr lang="en-US" i="1" u="sng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u="sng" dirty="0" err="1" smtClean="0"/>
              <a:t>y</a:t>
            </a:r>
            <a:r>
              <a:rPr lang="en-US" dirty="0" err="1" smtClean="0"/>
              <a:t>.</a:t>
            </a:r>
            <a:r>
              <a:rPr lang="en-US" i="1" dirty="0" err="1" smtClean="0"/>
              <a:t>z</a:t>
            </a:r>
            <a:endParaRPr lang="en-US" i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.</a:t>
            </a:r>
            <a:r>
              <a:rPr lang="en-US" i="1" dirty="0" err="1" smtClean="0"/>
              <a:t>f</a:t>
            </a:r>
            <a:r>
              <a:rPr lang="en-US" dirty="0" smtClean="0"/>
              <a:t> (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b</a:t>
            </a:r>
            <a:r>
              <a:rPr lang="en-US" dirty="0" smtClean="0"/>
              <a:t>))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a</a:t>
            </a:r>
            <a:r>
              <a:rPr lang="en-US" dirty="0" smtClean="0"/>
              <a:t>).</a:t>
            </a:r>
            <a:r>
              <a:rPr lang="en-US" i="1" u="sng" dirty="0" smtClean="0"/>
              <a:t>y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u="sng" dirty="0" err="1" smtClean="0"/>
              <a:t>x</a:t>
            </a:r>
            <a:endParaRPr lang="en-US" i="1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 rot="2280000">
            <a:off x="6457568" y="773113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72509" y="2215582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572509" y="2793920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556878" y="3395704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80324" y="4005305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572509" y="4622720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72509" y="5247951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580324" y="5857551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to attributes</a:t>
            </a:r>
            <a:endParaRPr lang="de-CH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057408"/>
            <a:ext cx="8424862" cy="25019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Direct assignment to an attribute is only allowed if an attribute is called in an unqualified way: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:= 5</a:t>
            </a:r>
          </a:p>
          <a:p>
            <a:pPr>
              <a:lnSpc>
                <a:spcPct val="120000"/>
              </a:lnSpc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/>
              <a:t> := 5</a:t>
            </a:r>
          </a:p>
          <a:p>
            <a:pPr>
              <a:lnSpc>
                <a:spcPct val="120000"/>
              </a:lnSpc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/>
              <a:t> := 5</a:t>
            </a:r>
          </a:p>
          <a:p>
            <a:endParaRPr lang="en-US" dirty="0" smtClean="0"/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5613" y="3773488"/>
            <a:ext cx="8424862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There are two main reasons for this rule:</a:t>
            </a: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A client may not be aware of the restrictions </a:t>
            </a:r>
            <a:r>
              <a:rPr lang="en-US" kern="0" dirty="0" smtClean="0">
                <a:latin typeface="+mn-lt"/>
              </a:rPr>
              <a:t>on </a:t>
            </a:r>
            <a:r>
              <a:rPr lang="en-US" kern="0" dirty="0">
                <a:latin typeface="+mn-lt"/>
              </a:rPr>
              <a:t>the attribute value and interdependencies with other attributes =&gt; class invariant violation (Example?)</a:t>
            </a: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Guess! (Hint: uniform access principle)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572509" y="1974619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72508" y="2498250"/>
            <a:ext cx="1827922" cy="463780"/>
          </a:xfrm>
          <a:prstGeom prst="roundRect">
            <a:avLst/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Error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64693" y="3029695"/>
            <a:ext cx="1827922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?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56879" y="3021880"/>
            <a:ext cx="1827922" cy="463780"/>
          </a:xfrm>
          <a:prstGeom prst="roundRect">
            <a:avLst/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Error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1255923" y="2302866"/>
            <a:ext cx="3206661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848299" y="3701820"/>
            <a:ext cx="3606470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848299" y="4178559"/>
            <a:ext cx="3606470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255923" y="2779604"/>
            <a:ext cx="3206661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48405" y="3240712"/>
            <a:ext cx="3614180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848405" y="4639666"/>
            <a:ext cx="3614180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Entity: the final definition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3885" y="2271600"/>
            <a:ext cx="36703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 variable attribute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 constant attribute</a:t>
            </a:r>
            <a:endParaRPr lang="de-CH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4457700" y="2535610"/>
            <a:ext cx="1079500" cy="3175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52938" y="2535610"/>
            <a:ext cx="1084262" cy="1417638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462463" y="2535610"/>
            <a:ext cx="1074737" cy="1893888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4471988" y="3000748"/>
            <a:ext cx="1001712" cy="1201737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467225" y="3481760"/>
            <a:ext cx="1006475" cy="720725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4452938" y="4202485"/>
            <a:ext cx="1020762" cy="679450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0850" y="5334613"/>
            <a:ext cx="84423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Only a </a:t>
            </a:r>
            <a:r>
              <a:rPr lang="en-US" dirty="0">
                <a:solidFill>
                  <a:srgbClr val="990000"/>
                </a:solidFill>
                <a:latin typeface="+mn-lt"/>
              </a:rPr>
              <a:t>variable</a:t>
            </a:r>
            <a:r>
              <a:rPr lang="en-US" dirty="0">
                <a:latin typeface="+mn-lt"/>
              </a:rPr>
              <a:t> can be used in a creation instruction and in the left part of an assignment  </a:t>
            </a:r>
            <a:endParaRPr lang="de-CH" dirty="0">
              <a:latin typeface="+mn-lt"/>
            </a:endParaRPr>
          </a:p>
        </p:txBody>
      </p:sp>
      <p:sp>
        <p:nvSpPr>
          <p:cNvPr id="19477" name="Content Placeholder 2"/>
          <p:cNvSpPr>
            <a:spLocks noGrp="1"/>
          </p:cNvSpPr>
          <p:nvPr>
            <p:ph idx="1"/>
          </p:nvPr>
        </p:nvSpPr>
        <p:spPr>
          <a:xfrm>
            <a:off x="468313" y="984739"/>
            <a:ext cx="8424862" cy="48525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smtClean="0">
                <a:solidFill>
                  <a:srgbClr val="990000"/>
                </a:solidFill>
              </a:rPr>
              <a:t>entity</a:t>
            </a:r>
            <a:r>
              <a:rPr lang="en-US" dirty="0" smtClean="0">
                <a:solidFill>
                  <a:schemeClr val="tx1"/>
                </a:solidFill>
              </a:rPr>
              <a:t> in program text is a “name” that </a:t>
            </a:r>
            <a:r>
              <a:rPr lang="en-US" i="1" dirty="0" smtClean="0">
                <a:solidFill>
                  <a:schemeClr val="tx1"/>
                </a:solidFill>
              </a:rPr>
              <a:t>directly</a:t>
            </a:r>
            <a:r>
              <a:rPr lang="en-US" dirty="0" smtClean="0">
                <a:solidFill>
                  <a:schemeClr val="tx1"/>
                </a:solidFill>
              </a:rPr>
              <a:t> denotes an object. More precisely: it is one of</a:t>
            </a:r>
          </a:p>
          <a:p>
            <a:pPr indent="341313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attribute name</a:t>
            </a:r>
            <a:endParaRPr lang="en-US" dirty="0" smtClean="0"/>
          </a:p>
          <a:p>
            <a:pPr indent="109538"/>
            <a:endParaRPr lang="en-US" dirty="0" smtClean="0"/>
          </a:p>
          <a:p>
            <a:pPr indent="109538"/>
            <a:endParaRPr lang="en-US" dirty="0" smtClean="0"/>
          </a:p>
          <a:p>
            <a:pPr indent="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formal argument name</a:t>
            </a:r>
          </a:p>
          <a:p>
            <a:pPr indent="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local variable name</a:t>
            </a:r>
          </a:p>
          <a:p>
            <a:pPr indent="341313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99"/>
                </a:solidFill>
              </a:rPr>
              <a:t>Result</a:t>
            </a:r>
          </a:p>
          <a:p>
            <a:pPr indent="341313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99"/>
                </a:solidFill>
              </a:rPr>
              <a:t>Current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541982" y="2302866"/>
            <a:ext cx="3364274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Read-write entities / variables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71645" y="3967542"/>
            <a:ext cx="3364274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Read-only entities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6" grpId="0"/>
      <p:bldP spid="35" grpId="0"/>
      <p:bldP spid="3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Attributes, formal arguments, and local variables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Control </a:t>
            </a:r>
            <a:r>
              <a:rPr lang="en-US" dirty="0" smtClean="0">
                <a:solidFill>
                  <a:schemeClr val="tx1"/>
                </a:solidFill>
              </a:rPr>
              <a:t>structures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5 errors</a:t>
            </a:r>
            <a:endParaRPr lang="de-CH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001713"/>
            <a:ext cx="8424862" cy="5430837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b="1" dirty="0" smtClean="0">
                <a:solidFill>
                  <a:srgbClr val="00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VECTOR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b="1" dirty="0" smtClean="0">
                <a:solidFill>
                  <a:srgbClr val="00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</a:t>
            </a:r>
            <a:r>
              <a:rPr lang="en-US" sz="1800" i="1" dirty="0" smtClean="0"/>
              <a:t>x</a:t>
            </a:r>
            <a:r>
              <a:rPr lang="en-US" sz="1800" dirty="0" smtClean="0"/>
              <a:t>, </a:t>
            </a:r>
            <a:r>
              <a:rPr lang="en-US" sz="1800" i="1" dirty="0" smtClean="0"/>
              <a:t>y </a:t>
            </a:r>
            <a:r>
              <a:rPr lang="en-US" sz="1800" dirty="0" smtClean="0"/>
              <a:t>: </a:t>
            </a:r>
            <a:r>
              <a:rPr lang="en-US" sz="1800" i="1" dirty="0" smtClean="0"/>
              <a:t>REAL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</a:t>
            </a:r>
            <a:r>
              <a:rPr lang="en-US" sz="1800" i="1" dirty="0" err="1" smtClean="0"/>
              <a:t>copy_from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VECTOR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Current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</a:t>
            </a:r>
            <a:r>
              <a:rPr lang="en-US" sz="1800" i="1" dirty="0" err="1" smtClean="0"/>
              <a:t>copy_to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VECTOR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smtClean="0"/>
              <a:t>other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x</a:t>
            </a:r>
            <a:r>
              <a:rPr lang="en-US" sz="1800" dirty="0" smtClean="0"/>
              <a:t> := </a:t>
            </a:r>
            <a:r>
              <a:rPr lang="en-US" sz="1800" i="1" dirty="0" smtClean="0"/>
              <a:t>x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y</a:t>
            </a:r>
            <a:r>
              <a:rPr lang="en-US" sz="1800" dirty="0" smtClean="0"/>
              <a:t> := </a:t>
            </a:r>
            <a:r>
              <a:rPr lang="en-US" sz="1800" i="1" dirty="0" smtClean="0"/>
              <a:t>y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</a:t>
            </a:r>
            <a:r>
              <a:rPr lang="en-US" sz="1800" i="1" dirty="0" smtClean="0"/>
              <a:t>reset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3399"/>
                </a:solidFill>
              </a:rPr>
              <a:t>Current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</a:tabLst>
            </a:pP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 smtClean="0">
              <a:solidFill>
                <a:srgbClr val="00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 rot="2280000">
            <a:off x="6413500" y="773113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4199413" y="1069848"/>
            <a:ext cx="3367521" cy="1063752"/>
          </a:xfrm>
          <a:prstGeom prst="wedgeRectCallout">
            <a:avLst>
              <a:gd name="adj1" fmla="val -102023"/>
              <a:gd name="adj2" fmla="val 81035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Current</a:t>
            </a: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is not a variable and can not be assigned to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4187690" y="2293748"/>
            <a:ext cx="3390967" cy="949637"/>
          </a:xfrm>
          <a:prstGeom prst="wedgeRectCallout">
            <a:avLst>
              <a:gd name="adj1" fmla="val -78818"/>
              <a:gd name="adj2" fmla="val 94806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i="1" dirty="0" smtClean="0">
                <a:solidFill>
                  <a:srgbClr val="333399"/>
                </a:solidFill>
              </a:rPr>
              <a:t>other</a:t>
            </a:r>
            <a:r>
              <a:rPr lang="en-US" sz="1800" dirty="0" smtClean="0">
                <a:solidFill>
                  <a:srgbClr val="333399"/>
                </a:solidFill>
              </a:rPr>
              <a:t> is a formal  argument (not a variable) and thus can not be used in creation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175967" y="3656516"/>
            <a:ext cx="3390967" cy="949637"/>
          </a:xfrm>
          <a:prstGeom prst="wedgeRectCallout">
            <a:avLst>
              <a:gd name="adj1" fmla="val -85963"/>
              <a:gd name="adj2" fmla="val -3129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i="1" dirty="0" err="1" smtClean="0">
                <a:solidFill>
                  <a:srgbClr val="333399"/>
                </a:solidFill>
              </a:rPr>
              <a:t>other.x</a:t>
            </a:r>
            <a:r>
              <a:rPr lang="en-US" sz="1800" i="1" dirty="0" smtClean="0">
                <a:solidFill>
                  <a:srgbClr val="333399"/>
                </a:solidFill>
              </a:rPr>
              <a:t> </a:t>
            </a:r>
            <a:r>
              <a:rPr lang="en-US" sz="1800" dirty="0" smtClean="0">
                <a:solidFill>
                  <a:srgbClr val="333399"/>
                </a:solidFill>
              </a:rPr>
              <a:t>is a qualified attribute call (not a variable) and thus can not be assigned to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175967" y="4851410"/>
            <a:ext cx="3390967" cy="445545"/>
          </a:xfrm>
          <a:prstGeom prst="wedgeRectCallout">
            <a:avLst>
              <a:gd name="adj1" fmla="val -99368"/>
              <a:gd name="adj2" fmla="val -135127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the same reason for </a:t>
            </a:r>
            <a:r>
              <a:rPr lang="en-US" sz="1800" i="1" dirty="0" err="1" smtClean="0">
                <a:solidFill>
                  <a:srgbClr val="333399"/>
                </a:solidFill>
              </a:rPr>
              <a:t>other.y</a:t>
            </a:r>
            <a:endParaRPr lang="de-CH" sz="18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179875" y="5471404"/>
            <a:ext cx="3390967" cy="949637"/>
          </a:xfrm>
          <a:prstGeom prst="wedgeRectCallout">
            <a:avLst>
              <a:gd name="adj1" fmla="val -78094"/>
              <a:gd name="adj2" fmla="val -33909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b="1" dirty="0" smtClean="0">
                <a:solidFill>
                  <a:srgbClr val="333399"/>
                </a:solidFill>
              </a:rPr>
              <a:t>Current</a:t>
            </a:r>
            <a:r>
              <a:rPr lang="en-US" sz="1800" dirty="0" smtClean="0">
                <a:solidFill>
                  <a:srgbClr val="333399"/>
                </a:solidFill>
              </a:rPr>
              <a:t> is not a variable and thus can not be used in creation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programming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77813" y="875323"/>
            <a:ext cx="8675687" cy="1756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 In </a:t>
            </a:r>
            <a:r>
              <a:rPr lang="en-US" dirty="0" smtClean="0">
                <a:solidFill>
                  <a:srgbClr val="990000"/>
                </a:solidFill>
              </a:rPr>
              <a:t>structured programming</a:t>
            </a:r>
            <a:r>
              <a:rPr lang="en-US" dirty="0" smtClean="0">
                <a:solidFill>
                  <a:schemeClr val="tx1"/>
                </a:solidFill>
              </a:rPr>
              <a:t> instructions can be combined only in three ways (constructs):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373188" y="2393673"/>
            <a:ext cx="942975" cy="3429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s_1</a:t>
            </a:r>
            <a:endParaRPr lang="de-CH" sz="1800" b="1" dirty="0">
              <a:latin typeface="+mn-lt"/>
            </a:endParaRPr>
          </a:p>
        </p:txBody>
      </p:sp>
      <p:sp>
        <p:nvSpPr>
          <p:cNvPr id="8" name="Flowchart: Decision 7"/>
          <p:cNvSpPr>
            <a:spLocks noChangeArrowheads="1"/>
          </p:cNvSpPr>
          <p:nvPr/>
        </p:nvSpPr>
        <p:spPr bwMode="auto">
          <a:xfrm>
            <a:off x="4065588" y="2366685"/>
            <a:ext cx="1000125" cy="477838"/>
          </a:xfrm>
          <a:prstGeom prst="flowChartDecision">
            <a:avLst/>
          </a:prstGeom>
          <a:solidFill>
            <a:srgbClr val="DDDDDD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c</a:t>
            </a:r>
            <a:endParaRPr lang="de-CH" sz="1800" b="1" dirty="0">
              <a:latin typeface="+mn-lt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373188" y="3455710"/>
            <a:ext cx="94297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s_2</a:t>
            </a:r>
            <a:endParaRPr lang="de-CH" sz="1800" b="1" dirty="0">
              <a:latin typeface="+mn-lt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289300" y="3150910"/>
            <a:ext cx="84772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s_1</a:t>
            </a:r>
            <a:endParaRPr lang="de-CH" sz="1800" b="1" dirty="0">
              <a:latin typeface="+mn-lt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089525" y="3150910"/>
            <a:ext cx="77152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s_2</a:t>
            </a:r>
            <a:endParaRPr lang="de-CH" sz="1800" b="1" dirty="0">
              <a:latin typeface="+mn-lt"/>
            </a:endParaRPr>
          </a:p>
        </p:txBody>
      </p:sp>
      <p:sp>
        <p:nvSpPr>
          <p:cNvPr id="12" name="Flowchart: Decision 11"/>
          <p:cNvSpPr>
            <a:spLocks noChangeArrowheads="1"/>
          </p:cNvSpPr>
          <p:nvPr/>
        </p:nvSpPr>
        <p:spPr bwMode="auto">
          <a:xfrm>
            <a:off x="7297738" y="2353985"/>
            <a:ext cx="1000125" cy="477838"/>
          </a:xfrm>
          <a:prstGeom prst="flowChartDecision">
            <a:avLst/>
          </a:prstGeom>
          <a:solidFill>
            <a:srgbClr val="DDDDDD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c</a:t>
            </a:r>
            <a:endParaRPr lang="de-CH" sz="1800" b="1" dirty="0">
              <a:latin typeface="+mn-lt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7402513" y="3290610"/>
            <a:ext cx="790575" cy="32226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s</a:t>
            </a:r>
            <a:endParaRPr lang="de-CH" sz="1800" b="1" dirty="0">
              <a:latin typeface="+mn-lt"/>
            </a:endParaRPr>
          </a:p>
        </p:txBody>
      </p:sp>
      <p:cxnSp>
        <p:nvCxnSpPr>
          <p:cNvPr id="15" name="Straight Arrow Connector 14"/>
          <p:cNvCxnSpPr>
            <a:cxnSpLocks noChangeShapeType="1"/>
            <a:stCxn id="6" idx="2"/>
            <a:endCxn id="9" idx="0"/>
          </p:cNvCxnSpPr>
          <p:nvPr/>
        </p:nvCxnSpPr>
        <p:spPr bwMode="auto">
          <a:xfrm>
            <a:off x="1844675" y="2749273"/>
            <a:ext cx="0" cy="6937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Shape 18"/>
          <p:cNvCxnSpPr>
            <a:cxnSpLocks noChangeShapeType="1"/>
            <a:stCxn id="8" idx="1"/>
            <a:endCxn id="10" idx="0"/>
          </p:cNvCxnSpPr>
          <p:nvPr/>
        </p:nvCxnSpPr>
        <p:spPr bwMode="auto">
          <a:xfrm rot="10800000" flipV="1">
            <a:off x="3713163" y="2606398"/>
            <a:ext cx="339725" cy="53181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0" name="Shape 19"/>
          <p:cNvCxnSpPr>
            <a:cxnSpLocks noChangeShapeType="1"/>
            <a:stCxn id="8" idx="3"/>
            <a:endCxn id="11" idx="0"/>
          </p:cNvCxnSpPr>
          <p:nvPr/>
        </p:nvCxnSpPr>
        <p:spPr bwMode="auto">
          <a:xfrm>
            <a:off x="5078413" y="2606398"/>
            <a:ext cx="396875" cy="53181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8" name="Straight Arrow Connector 27"/>
          <p:cNvCxnSpPr/>
          <p:nvPr/>
        </p:nvCxnSpPr>
        <p:spPr>
          <a:xfrm rot="5400000">
            <a:off x="1665287" y="3963711"/>
            <a:ext cx="3143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442619" y="4005779"/>
            <a:ext cx="3143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0" idx="2"/>
          </p:cNvCxnSpPr>
          <p:nvPr/>
        </p:nvCxnSpPr>
        <p:spPr>
          <a:xfrm rot="16200000" flipH="1">
            <a:off x="4076700" y="3141386"/>
            <a:ext cx="338137" cy="1065212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11" idx="2"/>
          </p:cNvCxnSpPr>
          <p:nvPr/>
        </p:nvCxnSpPr>
        <p:spPr>
          <a:xfrm rot="5400000">
            <a:off x="4811713" y="3179485"/>
            <a:ext cx="338137" cy="989013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flipH="1">
            <a:off x="4556125" y="2112685"/>
            <a:ext cx="1588" cy="266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/>
          <p:nvPr/>
        </p:nvCxnSpPr>
        <p:spPr>
          <a:xfrm rot="5400000">
            <a:off x="7650162" y="2209523"/>
            <a:ext cx="3143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3" idx="0"/>
          </p:cNvCxnSpPr>
          <p:nvPr/>
        </p:nvCxnSpPr>
        <p:spPr>
          <a:xfrm rot="5400000">
            <a:off x="7604919" y="3083441"/>
            <a:ext cx="3873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cxnSpLocks noChangeShapeType="1"/>
            <a:stCxn id="13" idx="2"/>
            <a:endCxn id="12" idx="1"/>
          </p:cNvCxnSpPr>
          <p:nvPr/>
        </p:nvCxnSpPr>
        <p:spPr bwMode="auto">
          <a:xfrm rot="16200000" flipV="1">
            <a:off x="7025481" y="2853255"/>
            <a:ext cx="1031875" cy="512762"/>
          </a:xfrm>
          <a:prstGeom prst="bentConnector4">
            <a:avLst>
              <a:gd name="adj1" fmla="val -20769"/>
              <a:gd name="adj2" fmla="val 142106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  <a:stCxn id="12" idx="3"/>
          </p:cNvCxnSpPr>
          <p:nvPr/>
        </p:nvCxnSpPr>
        <p:spPr bwMode="auto">
          <a:xfrm>
            <a:off x="8310563" y="2593698"/>
            <a:ext cx="509587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887378" y="4031710"/>
            <a:ext cx="18614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+mn-lt"/>
              </a:rPr>
              <a:t>sequential</a:t>
            </a:r>
            <a:br>
              <a:rPr lang="en-US" dirty="0" smtClean="0">
                <a:solidFill>
                  <a:srgbClr val="CC0000"/>
                </a:solidFill>
                <a:latin typeface="+mn-lt"/>
              </a:rPr>
            </a:br>
            <a:r>
              <a:rPr lang="en-US" dirty="0" smtClean="0">
                <a:solidFill>
                  <a:srgbClr val="CC0000"/>
                </a:solidFill>
                <a:latin typeface="+mn-lt"/>
              </a:rPr>
              <a:t>composition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732698" y="4116110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+mn-lt"/>
              </a:rPr>
              <a:t>conditional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30230" y="411611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+mn-lt"/>
              </a:rPr>
              <a:t>loop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cxnSp>
        <p:nvCxnSpPr>
          <p:cNvPr id="2" name="Straight Arrow Connector 34"/>
          <p:cNvCxnSpPr>
            <a:cxnSpLocks noChangeShapeType="1"/>
          </p:cNvCxnSpPr>
          <p:nvPr/>
        </p:nvCxnSpPr>
        <p:spPr bwMode="auto">
          <a:xfrm flipH="1">
            <a:off x="1831975" y="2122210"/>
            <a:ext cx="1588" cy="266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952750" y="263973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True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467350" y="263973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False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791450" y="284928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False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8134350" y="221111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True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5" name="Content Placeholder 2"/>
          <p:cNvSpPr>
            <a:spLocks/>
          </p:cNvSpPr>
          <p:nvPr/>
        </p:nvSpPr>
        <p:spPr bwMode="auto">
          <a:xfrm>
            <a:off x="315913" y="5120496"/>
            <a:ext cx="8424862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>
                <a:latin typeface="+mn-lt"/>
              </a:rPr>
              <a:t>Each of these blocks has a single </a:t>
            </a:r>
            <a:r>
              <a:rPr lang="en-US" dirty="0" smtClean="0">
                <a:latin typeface="+mn-lt"/>
              </a:rPr>
              <a:t>entry </a:t>
            </a:r>
            <a:r>
              <a:rPr lang="en-US" dirty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exit </a:t>
            </a:r>
            <a:r>
              <a:rPr lang="en-US" dirty="0">
                <a:latin typeface="+mn-lt"/>
              </a:rPr>
              <a:t>and is itself </a:t>
            </a:r>
            <a:r>
              <a:rPr lang="en-US" dirty="0" smtClean="0">
                <a:latin typeface="+mn-lt"/>
              </a:rPr>
              <a:t>a (possibly empty) compound</a:t>
            </a:r>
            <a:endParaRPr lang="en-US" dirty="0">
              <a:latin typeface="+mn-lt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27635" y="2939166"/>
            <a:ext cx="1438772" cy="318655"/>
          </a:xfrm>
          <a:prstGeom prst="wedgeRectCallout">
            <a:avLst>
              <a:gd name="adj1" fmla="val 36291"/>
              <a:gd name="adj2" fmla="val -13621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2695906" y="1881642"/>
            <a:ext cx="1438772" cy="318655"/>
          </a:xfrm>
          <a:prstGeom prst="wedgeRectCallout">
            <a:avLst>
              <a:gd name="adj1" fmla="val 61160"/>
              <a:gd name="adj2" fmla="val 12329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7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0" grpId="0"/>
      <p:bldP spid="51" grpId="0"/>
      <p:bldP spid="52" grpId="0"/>
      <p:bldP spid="5151" grpId="0"/>
      <p:bldP spid="5152" grpId="0"/>
      <p:bldP spid="5153" grpId="0"/>
      <p:bldP spid="5154" grpId="0"/>
      <p:bldP spid="5155" grpId="0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8096"/>
            <a:ext cx="8424862" cy="5113020"/>
          </a:xfrm>
        </p:spPr>
        <p:txBody>
          <a:bodyPr/>
          <a:lstStyle/>
          <a:p>
            <a:pPr indent="34766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Basic syntax:</a:t>
            </a:r>
          </a:p>
          <a:p>
            <a:pPr indent="347663"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then</a:t>
            </a:r>
          </a:p>
          <a:p>
            <a:pPr indent="347663"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s_1</a:t>
            </a:r>
          </a:p>
          <a:p>
            <a:pPr indent="347663"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else</a:t>
            </a:r>
          </a:p>
          <a:p>
            <a:pPr indent="347663"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s_2</a:t>
            </a:r>
          </a:p>
          <a:p>
            <a:pPr indent="347663"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i="1" dirty="0" smtClean="0"/>
          </a:p>
          <a:p>
            <a:pPr indent="34766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Could </a:t>
            </a:r>
            <a:r>
              <a:rPr lang="en-US" i="1" dirty="0"/>
              <a:t>c</a:t>
            </a:r>
            <a:r>
              <a:rPr lang="en-US" dirty="0" smtClean="0">
                <a:solidFill>
                  <a:schemeClr val="tx1"/>
                </a:solidFill>
              </a:rPr>
              <a:t> be an integral expressions?</a:t>
            </a:r>
            <a:endParaRPr lang="en-US" dirty="0">
              <a:solidFill>
                <a:schemeClr val="tx1"/>
              </a:solidFill>
            </a:endParaRPr>
          </a:p>
          <a:p>
            <a:pPr lvl="1" indent="347663"/>
            <a:r>
              <a:rPr lang="en-US" dirty="0">
                <a:solidFill>
                  <a:schemeClr val="tx1"/>
                </a:solidFill>
              </a:rPr>
              <a:t>No.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is a boolean expression (e.g., entity, query call of type </a:t>
            </a:r>
            <a:r>
              <a:rPr lang="en-US" i="1" dirty="0" smtClean="0"/>
              <a:t>BOOLEAN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indent="347663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Are these valid conditionals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327376" y="840814"/>
            <a:ext cx="1963639" cy="416525"/>
          </a:xfrm>
          <a:prstGeom prst="wedgeRectCallout">
            <a:avLst>
              <a:gd name="adj1" fmla="val -112261"/>
              <a:gd name="adj2" fmla="val 6354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327376" y="1512937"/>
            <a:ext cx="1963639" cy="416525"/>
          </a:xfrm>
          <a:prstGeom prst="wedgeRectCallout">
            <a:avLst>
              <a:gd name="adj1" fmla="val -99544"/>
              <a:gd name="adj2" fmla="val 1205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335191" y="2235871"/>
            <a:ext cx="1963639" cy="416525"/>
          </a:xfrm>
          <a:prstGeom prst="wedgeRectCallout">
            <a:avLst>
              <a:gd name="adj1" fmla="val -100134"/>
              <a:gd name="adj2" fmla="val 927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3192" y="4751101"/>
            <a:ext cx="14894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if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then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i="1" dirty="0" smtClean="0">
                <a:latin typeface="+mn-lt"/>
                <a:cs typeface="Consolas" pitchFamily="49" charset="0"/>
              </a:rPr>
              <a:t> 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s_1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+mn-lt"/>
                <a:cs typeface="Consolas" pitchFamily="49" charset="0"/>
              </a:rPr>
              <a:t>end</a:t>
            </a:r>
            <a:endParaRPr lang="en-US" sz="2000" dirty="0">
              <a:solidFill>
                <a:srgbClr val="333399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579" y="4751098"/>
            <a:ext cx="14894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if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then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i="1" dirty="0" smtClean="0">
                <a:latin typeface="+mn-lt"/>
                <a:cs typeface="Consolas" pitchFamily="49" charset="0"/>
              </a:rPr>
              <a:t> 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+mn-lt"/>
                <a:cs typeface="Consolas" pitchFamily="49" charset="0"/>
              </a:rPr>
              <a:t>end</a:t>
            </a:r>
            <a:endParaRPr lang="en-US" sz="2000" dirty="0">
              <a:solidFill>
                <a:srgbClr val="333399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731" y="4751099"/>
            <a:ext cx="14894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if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000" dirty="0">
                <a:latin typeface="+mn-lt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then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else 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+mn-lt"/>
                <a:cs typeface="Consolas" pitchFamily="49" charset="0"/>
              </a:rPr>
              <a:t>end</a:t>
            </a:r>
            <a:endParaRPr lang="en-US" sz="2000" dirty="0">
              <a:solidFill>
                <a:srgbClr val="333399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827" y="5769195"/>
            <a:ext cx="2290713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Yes, </a:t>
            </a:r>
            <a:r>
              <a:rPr lang="en-US" sz="1800" b="1" dirty="0">
                <a:solidFill>
                  <a:srgbClr val="333399"/>
                </a:solidFill>
                <a:latin typeface="+mn-lt"/>
                <a:cs typeface="Consolas" pitchFamily="49" charset="0"/>
              </a:rPr>
              <a:t>else</a:t>
            </a:r>
            <a:r>
              <a:rPr lang="en-US" sz="1600" dirty="0" smtClean="0"/>
              <a:t> </a:t>
            </a:r>
            <a:r>
              <a:rPr lang="en-US" sz="1800" dirty="0" smtClean="0"/>
              <a:t>is optional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4197" y="5769195"/>
            <a:ext cx="2290713" cy="64633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Yes,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s_1</a:t>
            </a:r>
            <a:r>
              <a:rPr lang="en-US" sz="1800" dirty="0" smtClean="0"/>
              <a:t> could be empty.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35969" y="5778027"/>
            <a:ext cx="2485862" cy="64633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Yes,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s_1</a:t>
            </a:r>
            <a:r>
              <a:rPr lang="en-US" sz="1800" dirty="0" smtClean="0"/>
              <a:t> and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s_2</a:t>
            </a:r>
            <a:r>
              <a:rPr lang="en-US" sz="1800" dirty="0" smtClean="0"/>
              <a:t> could be both empty.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43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/>
      <p:bldP spid="10" grpId="0"/>
      <p:bldP spid="11" grpId="0"/>
      <p:bldP spid="4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function’s value</a:t>
            </a: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26983"/>
            <a:ext cx="8424862" cy="5418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i="1" dirty="0" smtClean="0"/>
              <a:t>f</a:t>
            </a:r>
            <a:r>
              <a:rPr lang="en-US" sz="1800" dirty="0" smtClean="0"/>
              <a:t> (</a:t>
            </a:r>
            <a:r>
              <a:rPr lang="en-US" sz="1800" i="1" dirty="0" smtClean="0"/>
              <a:t>max </a:t>
            </a:r>
            <a:r>
              <a:rPr lang="en-US" sz="1800" dirty="0" smtClean="0"/>
              <a:t>: </a:t>
            </a:r>
            <a:r>
              <a:rPr lang="en-US" sz="1800" i="1" dirty="0" smtClean="0"/>
              <a:t>INTEGER </a:t>
            </a:r>
            <a:r>
              <a:rPr lang="en-US" sz="1800" dirty="0" smtClean="0"/>
              <a:t>; </a:t>
            </a:r>
            <a:r>
              <a:rPr lang="en-US" sz="1800" i="1" dirty="0" smtClean="0"/>
              <a:t>s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  <a:r>
              <a:rPr lang="en-US" sz="1800" dirty="0" smtClean="0"/>
              <a:t>): </a:t>
            </a:r>
            <a:r>
              <a:rPr lang="en-US" sz="1800" i="1" dirty="0" smtClean="0"/>
              <a:t>STRING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if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is_equal</a:t>
            </a:r>
            <a:r>
              <a:rPr lang="en-US" sz="1800" dirty="0" smtClean="0"/>
              <a:t> (“Java”) </a:t>
            </a:r>
            <a:r>
              <a:rPr lang="en-US" sz="1800" b="1" dirty="0" smtClean="0">
                <a:solidFill>
                  <a:srgbClr val="333399"/>
                </a:solidFill>
              </a:rPr>
              <a:t>then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“J**a”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else</a:t>
            </a:r>
          </a:p>
          <a:p>
            <a:r>
              <a:rPr lang="en-US" sz="1800" dirty="0" smtClean="0"/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if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count</a:t>
            </a:r>
            <a:r>
              <a:rPr lang="en-US" sz="1800" dirty="0" smtClean="0"/>
              <a:t> &gt; </a:t>
            </a:r>
            <a:r>
              <a:rPr lang="en-US" sz="1800" i="1" dirty="0" smtClean="0"/>
              <a:t>max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then</a:t>
            </a:r>
          </a:p>
          <a:p>
            <a:r>
              <a:rPr lang="en-US" sz="1800" dirty="0" smtClean="0">
                <a:solidFill>
                  <a:srgbClr val="333399"/>
                </a:solidFill>
              </a:rPr>
              <a:t>               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“&lt;an unreadable German word&gt;”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    end</a:t>
            </a:r>
          </a:p>
          <a:p>
            <a:endParaRPr lang="en-US" sz="1800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Calculate the value of: 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(3, “Java”)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(20, “</a:t>
            </a:r>
            <a:r>
              <a:rPr lang="en-US" sz="2000" dirty="0" err="1" smtClean="0"/>
              <a:t>Immatrikulationsbestätigung</a:t>
            </a:r>
            <a:r>
              <a:rPr lang="en-US" sz="2000" dirty="0" smtClean="0"/>
              <a:t>”)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(6, “Eiffel”) </a:t>
            </a:r>
            <a:endParaRPr lang="ru-RU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390900" y="4999410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Arial" charset="0"/>
              </a:rPr>
              <a:t>→ </a:t>
            </a:r>
            <a:r>
              <a:rPr lang="en-US" sz="2000" dirty="0">
                <a:solidFill>
                  <a:srgbClr val="3333FF"/>
                </a:solidFill>
                <a:latin typeface="+mn-lt"/>
                <a:cs typeface="Arial" charset="0"/>
              </a:rPr>
              <a:t>“J**a”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187440" y="5245495"/>
            <a:ext cx="2164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Arial" charset="0"/>
              </a:rPr>
              <a:t>→ </a:t>
            </a:r>
            <a:r>
              <a:rPr lang="en-US" sz="1800" dirty="0">
                <a:solidFill>
                  <a:srgbClr val="3333FF"/>
                </a:solidFill>
                <a:latin typeface="+mn-lt"/>
                <a:cs typeface="Arial" charset="0"/>
              </a:rPr>
              <a:t>“&lt;an unreadable German word&gt;”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421380" y="5670165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Arial" charset="0"/>
              </a:rPr>
              <a:t>→ </a:t>
            </a:r>
            <a:r>
              <a:rPr lang="en-US" sz="2000" b="1" dirty="0">
                <a:solidFill>
                  <a:srgbClr val="333399"/>
                </a:solidFill>
                <a:latin typeface="+mn-lt"/>
                <a:cs typeface="Arial" charset="0"/>
              </a:rPr>
              <a:t>Void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 rot="2280000">
            <a:off x="6413500" y="11334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79592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Write a routine...</a:t>
            </a: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... that computes the maximum of two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integers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2000" i="1" dirty="0" smtClean="0"/>
              <a:t>max</a:t>
            </a:r>
            <a:r>
              <a:rPr lang="en-US" sz="2000" dirty="0" smtClean="0"/>
              <a:t> (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b 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  <a:r>
              <a:rPr lang="en-US" sz="2000" dirty="0" smtClean="0"/>
              <a:t>) : </a:t>
            </a:r>
            <a:r>
              <a:rPr lang="en-US" sz="2000" i="1" dirty="0" smtClean="0"/>
              <a:t>INTEGER</a:t>
            </a:r>
          </a:p>
          <a:p>
            <a:pPr>
              <a:buFont typeface="Wingdings" pitchFamily="2" charset="2"/>
              <a:buNone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... that increases time by one second inside class </a:t>
            </a:r>
            <a:r>
              <a:rPr lang="en-US" i="1" dirty="0" smtClean="0"/>
              <a:t>TIME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rgbClr val="33339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TIME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hour</a:t>
            </a:r>
            <a:r>
              <a:rPr lang="en-US" sz="2000" dirty="0" smtClean="0"/>
              <a:t>, </a:t>
            </a:r>
            <a:r>
              <a:rPr lang="en-US" sz="2000" i="1" dirty="0" smtClean="0"/>
              <a:t>minute</a:t>
            </a:r>
            <a:r>
              <a:rPr lang="en-US" sz="2000" dirty="0" smtClean="0"/>
              <a:t>, </a:t>
            </a:r>
            <a:r>
              <a:rPr lang="en-US" sz="2000" i="1" dirty="0" smtClean="0"/>
              <a:t>second 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/>
              <a:t>second_forth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do</a:t>
            </a:r>
            <a:r>
              <a:rPr lang="en-US" sz="2000" dirty="0" smtClean="0"/>
              <a:t> ... 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...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ru-RU" sz="2000" b="1" dirty="0" smtClean="0">
              <a:solidFill>
                <a:srgbClr val="333399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 rot="2280000">
            <a:off x="6413500" y="799860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477954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Comb-like conditional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82893"/>
            <a:ext cx="8424862" cy="54371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there are more than two alternatives, you can use the syntax: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c_1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smtClean="0"/>
              <a:t>s_1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smtClean="0"/>
              <a:t>c_2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smtClean="0"/>
              <a:t>s_2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...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err="1" smtClean="0"/>
              <a:t>c_n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err="1" smtClean="0"/>
              <a:t>s_n</a:t>
            </a:r>
            <a:r>
              <a:rPr lang="en-US" sz="2000" i="1" dirty="0" smtClean="0"/>
              <a:t> 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err="1" smtClean="0"/>
              <a:t>s_e</a:t>
            </a:r>
            <a:endParaRPr lang="en-US" sz="2000" i="1" dirty="0" smtClean="0"/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8677" name="Content Placeholder 2"/>
          <p:cNvSpPr>
            <a:spLocks/>
          </p:cNvSpPr>
          <p:nvPr/>
        </p:nvSpPr>
        <p:spPr bwMode="auto">
          <a:xfrm>
            <a:off x="5205413" y="1363428"/>
            <a:ext cx="3071812" cy="509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latin typeface="+mn-lt"/>
              </a:rPr>
              <a:t>instead of:</a:t>
            </a:r>
          </a:p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200" dirty="0">
              <a:solidFill>
                <a:srgbClr val="003399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c_1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s_1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c_2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s_2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...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c_n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s_n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s_e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...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  <a:r>
              <a:rPr lang="en-US" sz="2000" dirty="0">
                <a:solidFill>
                  <a:srgbClr val="333399"/>
                </a:solidFill>
                <a:latin typeface="+mn-lt"/>
              </a:rPr>
              <a:t> 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  <a:endParaRPr lang="de-CH" sz="2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-530225" y="5754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980361" y="1711237"/>
            <a:ext cx="1948008" cy="361818"/>
          </a:xfrm>
          <a:prstGeom prst="wedgeRectCallout">
            <a:avLst>
              <a:gd name="adj1" fmla="val -80309"/>
              <a:gd name="adj2" fmla="val 4398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1998350" y="2412644"/>
            <a:ext cx="1948008" cy="361818"/>
          </a:xfrm>
          <a:prstGeom prst="wedgeRectCallout">
            <a:avLst>
              <a:gd name="adj1" fmla="val -80477"/>
              <a:gd name="adj2" fmla="val -195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279009" y="2281289"/>
            <a:ext cx="0" cy="358218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637227" y="3035436"/>
            <a:ext cx="0" cy="2630073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967165" y="4138372"/>
            <a:ext cx="0" cy="970956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27900" y="2276577"/>
            <a:ext cx="0" cy="3143835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497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choice</a:t>
            </a: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90353"/>
            <a:ext cx="8424862" cy="52466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all the conditions have a specific structure, you can use the syntax: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inspect</a:t>
            </a:r>
            <a:r>
              <a:rPr lang="en-US" sz="2000" dirty="0" smtClean="0"/>
              <a:t> </a:t>
            </a:r>
            <a:r>
              <a:rPr lang="en-US" sz="2000" i="1" dirty="0" smtClean="0"/>
              <a:t>expression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const_1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smtClean="0"/>
              <a:t>s_1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smtClean="0"/>
              <a:t>s_2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...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const_n1</a:t>
            </a:r>
            <a:r>
              <a:rPr lang="en-US" sz="2000" dirty="0" smtClean="0"/>
              <a:t> </a:t>
            </a:r>
            <a:r>
              <a:rPr lang="en-US" sz="2000" i="1" dirty="0" smtClean="0"/>
              <a:t>.. const_n2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s_n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s_e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9148" y="1641280"/>
            <a:ext cx="2362224" cy="557201"/>
          </a:xfrm>
          <a:prstGeom prst="wedgeRectCallout">
            <a:avLst>
              <a:gd name="adj1" fmla="val -82139"/>
              <a:gd name="adj2" fmla="val 5813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or character expression</a:t>
            </a:r>
            <a:endParaRPr lang="en-US" sz="18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601653" y="2709800"/>
            <a:ext cx="2362224" cy="557201"/>
          </a:xfrm>
          <a:prstGeom prst="wedgeRectCallout">
            <a:avLst>
              <a:gd name="adj1" fmla="val -114996"/>
              <a:gd name="adj2" fmla="val -4759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or character constant</a:t>
            </a:r>
            <a:endParaRPr lang="en-US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609468" y="3475536"/>
            <a:ext cx="2354409" cy="393079"/>
          </a:xfrm>
          <a:prstGeom prst="wedgeRectCallout">
            <a:avLst>
              <a:gd name="adj1" fmla="val -139871"/>
              <a:gd name="adj2" fmla="val -3221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625099" y="4655660"/>
            <a:ext cx="2338778" cy="393079"/>
          </a:xfrm>
          <a:prstGeom prst="wedgeRectCallout">
            <a:avLst>
              <a:gd name="adj1" fmla="val -97874"/>
              <a:gd name="adj2" fmla="val -16004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Interval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5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Lost in conditions</a:t>
            </a: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393" y="890148"/>
            <a:ext cx="8424862" cy="52847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Rewrite the following multiple choice: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a comb-like conditional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nested conditionals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360" y="2997200"/>
            <a:ext cx="3698240" cy="2554545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inspect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endParaRPr lang="en-US" sz="2000" i="1" dirty="0" smtClean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0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menu!”)</a:t>
            </a:r>
            <a:endParaRPr lang="en-US" sz="2200" dirty="0" smtClean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960" y="1737360"/>
            <a:ext cx="4201748" cy="2308324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0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 !”)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6960" y="4046478"/>
            <a:ext cx="4201748" cy="2585323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if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0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if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    else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menu!”)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end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 rot="2280000">
            <a:off x="6413500" y="79204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5321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Loop: Basic form</a:t>
            </a:r>
            <a:endParaRPr lang="ru-RU" dirty="0" smtClean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53754" y="1728986"/>
            <a:ext cx="2305051" cy="408710"/>
          </a:xfrm>
          <a:prstGeom prst="wedgeRectCallout">
            <a:avLst>
              <a:gd name="adj1" fmla="val -95509"/>
              <a:gd name="adj2" fmla="val 1636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910362" y="3271597"/>
            <a:ext cx="2305051" cy="408710"/>
          </a:xfrm>
          <a:prstGeom prst="wedgeRectCallout">
            <a:avLst>
              <a:gd name="adj1" fmla="val -83235"/>
              <a:gd name="adj2" fmla="val -1633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919606" y="3928195"/>
            <a:ext cx="2305051" cy="408710"/>
          </a:xfrm>
          <a:prstGeom prst="wedgeRectCallout">
            <a:avLst>
              <a:gd name="adj1" fmla="val -130296"/>
              <a:gd name="adj2" fmla="val -8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61293"/>
            <a:ext cx="8424862" cy="52871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initialization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err="1" smtClean="0"/>
              <a:t>exit_condition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body</a:t>
            </a: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11" y="123708"/>
            <a:ext cx="8172450" cy="415558"/>
          </a:xfrm>
        </p:spPr>
        <p:txBody>
          <a:bodyPr/>
          <a:lstStyle/>
          <a:p>
            <a:r>
              <a:rPr lang="en-US" dirty="0" smtClean="0"/>
              <a:t>Compilation error? Runtime error? </a:t>
            </a:r>
            <a:endParaRPr 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401" y="699516"/>
            <a:ext cx="3791170" cy="3447567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f </a:t>
            </a:r>
            <a:r>
              <a:rPr lang="en-US" sz="2000" dirty="0" smtClean="0"/>
              <a:t>(</a:t>
            </a:r>
            <a:r>
              <a:rPr lang="en-US" sz="2000" i="1" dirty="0" smtClean="0"/>
              <a:t>x, y </a:t>
            </a:r>
            <a:r>
              <a:rPr lang="en-US" sz="2000" dirty="0" smtClean="0"/>
              <a:t>:</a:t>
            </a:r>
            <a:r>
              <a:rPr lang="en-US" sz="2000" i="1" dirty="0" smtClean="0"/>
              <a:t> INTEGER</a:t>
            </a:r>
            <a:r>
              <a:rPr lang="en-US" sz="2000" dirty="0" smtClean="0"/>
              <a:t>):</a:t>
            </a:r>
            <a:r>
              <a:rPr lang="en-US" sz="2000" i="1" dirty="0" smtClean="0"/>
              <a:t> INTEGER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from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until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x // y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loop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	"Print me!"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ru-RU" sz="2000" b="1" dirty="0" smtClean="0">
              <a:solidFill>
                <a:srgbClr val="003399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 rot="2280000">
            <a:off x="6469770" y="7592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665068" y="1203440"/>
            <a:ext cx="2162964" cy="915244"/>
          </a:xfrm>
          <a:prstGeom prst="wedgeRectCallout">
            <a:avLst>
              <a:gd name="adj1" fmla="val -57788"/>
              <a:gd name="adj2" fmla="val 31450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spcBef>
                <a:spcPts val="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Compilation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algn="ctr" rtl="0" fontAlgn="base">
              <a:spcBef>
                <a:spcPts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333399"/>
                </a:solidFill>
              </a:rPr>
              <a:t>integer expression instead of boolean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665068" y="2212989"/>
            <a:ext cx="2162964" cy="803515"/>
          </a:xfrm>
          <a:prstGeom prst="wedgeRectCallout">
            <a:avLst>
              <a:gd name="adj1" fmla="val -54170"/>
              <a:gd name="adj2" fmla="val 14441"/>
            </a:avLst>
          </a:prstGeom>
          <a:solidFill>
            <a:srgbClr val="FF8F8F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Compilation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333399"/>
                </a:solidFill>
              </a:rPr>
              <a:t>expression instead of instruction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751478" y="4252994"/>
            <a:ext cx="1521998" cy="1610114"/>
          </a:xfrm>
          <a:prstGeom prst="roundRect">
            <a:avLst/>
          </a:prstGeom>
          <a:solidFill>
            <a:srgbClr val="89FF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Correct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60308" y="3574480"/>
            <a:ext cx="3791170" cy="326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x, y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INTEGER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) 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local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from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:=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1 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until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True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loop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:=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* x *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ru-RU" sz="2000" b="1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84848" y="2476815"/>
            <a:ext cx="2190132" cy="805057"/>
          </a:xfrm>
          <a:prstGeom prst="roundRect">
            <a:avLst/>
          </a:prstGeom>
          <a:solidFill>
            <a:srgbClr val="89FF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Correct, but</a:t>
            </a:r>
            <a:br>
              <a:rPr lang="en-US" sz="1800" dirty="0" smtClean="0">
                <a:solidFill>
                  <a:srgbClr val="333399"/>
                </a:solidFill>
              </a:rPr>
            </a:br>
            <a:r>
              <a:rPr lang="en-US" sz="1800" dirty="0" smtClean="0">
                <a:solidFill>
                  <a:srgbClr val="333399"/>
                </a:solidFill>
              </a:rPr>
              <a:t>non-terminating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050980" y="767080"/>
            <a:ext cx="2657412" cy="266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from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until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False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loop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b="1" dirty="0" smtClean="0">
              <a:solidFill>
                <a:srgbClr val="003399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ru-RU" sz="2000" b="1" dirty="0" smtClean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429768" y="3592768"/>
            <a:ext cx="854521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5050980" y="767080"/>
            <a:ext cx="0" cy="28074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225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0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454225" y="2449199"/>
            <a:ext cx="2203375" cy="33806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867508"/>
            <a:ext cx="8336845" cy="54412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Declared </a:t>
            </a:r>
            <a:r>
              <a:rPr lang="en-US" dirty="0">
                <a:solidFill>
                  <a:schemeClr val="tx1"/>
                </a:solidFill>
              </a:rPr>
              <a:t>anywhere inside a feature clause, but outside other </a:t>
            </a:r>
            <a:r>
              <a:rPr lang="en-US" dirty="0" smtClean="0">
                <a:solidFill>
                  <a:schemeClr val="tx1"/>
                </a:solidFill>
              </a:rPr>
              <a:t>features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333399"/>
                </a:solidFill>
              </a:rPr>
              <a:t>class </a:t>
            </a:r>
            <a:r>
              <a:rPr lang="en-US" i="1" dirty="0"/>
              <a:t>C</a:t>
            </a:r>
          </a:p>
          <a:p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r>
              <a:rPr lang="en-US" b="1" dirty="0" smtClean="0">
                <a:solidFill>
                  <a:srgbClr val="333399"/>
                </a:solidFill>
              </a:rPr>
              <a:t>	</a:t>
            </a:r>
            <a:r>
              <a:rPr lang="en-US" i="1" dirty="0" smtClean="0"/>
              <a:t>attr1 : </a:t>
            </a:r>
            <a:r>
              <a:rPr lang="en-US" i="1" dirty="0"/>
              <a:t>CA1</a:t>
            </a:r>
          </a:p>
          <a:p>
            <a:r>
              <a:rPr lang="en-US" b="1" dirty="0">
                <a:solidFill>
                  <a:srgbClr val="333399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	</a:t>
            </a:r>
            <a:endParaRPr lang="en-US" b="1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  (</a:t>
            </a:r>
            <a:r>
              <a:rPr lang="en-US" i="1" dirty="0" smtClean="0"/>
              <a:t>arg1 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…)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endParaRPr lang="en-US" dirty="0" smtClean="0"/>
          </a:p>
          <a:p>
            <a:pPr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		</a:t>
            </a:r>
            <a:r>
              <a:rPr lang="en-US" dirty="0" smtClean="0"/>
              <a:t>…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en-US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rgbClr val="333399"/>
                </a:solidFill>
              </a:rPr>
              <a:t>…</a:t>
            </a:r>
          </a:p>
          <a:p>
            <a:pPr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endParaRPr lang="en-US" dirty="0" smtClean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Visible anywhere inside the class</a:t>
            </a:r>
          </a:p>
          <a:p>
            <a:r>
              <a:rPr lang="en-US" dirty="0">
                <a:solidFill>
                  <a:schemeClr val="tx1"/>
                </a:solidFill>
              </a:rPr>
              <a:t>visible outside the class (depending on their visibility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de-CH" dirty="0" smtClean="0">
              <a:solidFill>
                <a:srgbClr val="333399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</a:t>
            </a:r>
            <a:r>
              <a:rPr lang="en-US" dirty="0" smtClean="0"/>
              <a:t>butes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922215"/>
            <a:ext cx="8424862" cy="540238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many times will the body of the following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loop be executed?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 rot="2280000">
            <a:off x="6413500" y="805230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133564" y="2489200"/>
            <a:ext cx="4618516" cy="377829"/>
          </a:xfrm>
          <a:prstGeom prst="wedgeRectCallout">
            <a:avLst>
              <a:gd name="adj1" fmla="val -59190"/>
              <a:gd name="adj2" fmla="val -175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 Eiffel we usually start counting from 1</a:t>
            </a:r>
            <a:endParaRPr lang="en-US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79814" y="2930235"/>
            <a:ext cx="780906" cy="615605"/>
          </a:xfrm>
          <a:prstGeom prst="roundRect">
            <a:avLst/>
          </a:prstGeom>
          <a:solidFill>
            <a:srgbClr val="89FF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333399"/>
                </a:solidFill>
              </a:rPr>
              <a:t>10</a:t>
            </a:r>
            <a:endParaRPr lang="de-CH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6640" y="1818640"/>
            <a:ext cx="72440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INTEGER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...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&gt; 10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 (“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I will not say bad things about assistants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”)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+ 1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6320" y="4480560"/>
            <a:ext cx="72440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…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10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&lt;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 (“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I will not say bad things about assistants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”)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134885" y="5469989"/>
            <a:ext cx="4637515" cy="351691"/>
          </a:xfrm>
          <a:prstGeom prst="roundRect">
            <a:avLst/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Caution! </a:t>
            </a: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Loops can be infinite!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962903" y="4758789"/>
            <a:ext cx="807977" cy="615851"/>
          </a:xfrm>
          <a:prstGeom prst="roundRect">
            <a:avLst/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3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∞</a:t>
            </a:r>
            <a:endParaRPr lang="de-CH" sz="3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73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this function do?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40053"/>
            <a:ext cx="8424862" cy="5435379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i="1" dirty="0" smtClean="0">
                <a:solidFill>
                  <a:srgbClr val="3E609E"/>
                </a:solidFill>
              </a:rPr>
              <a:t>	</a:t>
            </a:r>
            <a:r>
              <a:rPr lang="en-US" sz="2000" i="1" dirty="0" smtClean="0"/>
              <a:t>  </a:t>
            </a:r>
            <a:r>
              <a:rPr lang="en-US" sz="2000" dirty="0" smtClean="0"/>
              <a:t> (</a:t>
            </a:r>
            <a:r>
              <a:rPr lang="en-US" sz="2000" i="1" dirty="0" smtClean="0"/>
              <a:t>n 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  <a:r>
              <a:rPr lang="en-US" sz="2000" dirty="0" smtClean="0"/>
              <a:t>) : </a:t>
            </a:r>
            <a:r>
              <a:rPr lang="en-US" sz="2000" i="1" dirty="0" smtClean="0"/>
              <a:t>INTEGER</a:t>
            </a: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require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n &gt;=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from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:=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until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&gt; </a:t>
            </a:r>
            <a:r>
              <a:rPr lang="en-US" sz="2000" i="1" dirty="0" smtClean="0"/>
              <a:t>n</a:t>
            </a: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loop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* </a:t>
            </a:r>
            <a:r>
              <a:rPr lang="en-US" sz="2000" i="1" dirty="0" err="1" smtClean="0"/>
              <a:t>i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ru-RU" sz="2000" b="1" dirty="0" smtClean="0">
              <a:solidFill>
                <a:srgbClr val="003399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67470" y="814184"/>
            <a:ext cx="719137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</a:t>
            </a:r>
            <a:endParaRPr lang="ru-RU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 rot="2280000">
            <a:off x="6413500" y="75166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8334" y="806600"/>
            <a:ext cx="143827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factorial</a:t>
            </a:r>
            <a:endParaRPr lang="ru-RU" sz="2000" i="1" dirty="0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937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48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820" grpId="0" animBg="1"/>
      <p:bldP spid="3482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91787" y="2196904"/>
            <a:ext cx="3250786" cy="6580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b="1" kern="0" dirty="0" smtClean="0">
                <a:solidFill>
                  <a:srgbClr val="333399"/>
                </a:solidFill>
                <a:latin typeface="Comic Sans MS"/>
              </a:rPr>
              <a:t>invariant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kern="0" dirty="0" smtClean="0">
                <a:solidFill>
                  <a:srgbClr val="3333FF"/>
                </a:solidFill>
                <a:latin typeface="Comic Sans MS"/>
              </a:rPr>
              <a:t>	</a:t>
            </a:r>
            <a:r>
              <a:rPr lang="en-US" sz="2000" i="1" kern="0" dirty="0" smtClean="0">
                <a:solidFill>
                  <a:srgbClr val="3333FF"/>
                </a:solidFill>
                <a:latin typeface="Comic Sans MS"/>
              </a:rPr>
              <a:t>inv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Loop: More general form</a:t>
            </a:r>
            <a:endParaRPr lang="ru-RU" dirty="0" smtClean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88478" y="1636388"/>
            <a:ext cx="2305051" cy="408710"/>
          </a:xfrm>
          <a:prstGeom prst="wedgeRectCallout">
            <a:avLst>
              <a:gd name="adj1" fmla="val -95509"/>
              <a:gd name="adj2" fmla="val 1636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908798" y="2274312"/>
            <a:ext cx="2305051" cy="408710"/>
          </a:xfrm>
          <a:prstGeom prst="wedgeRectCallout">
            <a:avLst>
              <a:gd name="adj1" fmla="val -66655"/>
              <a:gd name="adj2" fmla="val -199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Optional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916614" y="2758866"/>
            <a:ext cx="2305051" cy="408710"/>
          </a:xfrm>
          <a:prstGeom prst="wedgeRectCallout">
            <a:avLst>
              <a:gd name="adj1" fmla="val -138230"/>
              <a:gd name="adj2" fmla="val -679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910362" y="3271597"/>
            <a:ext cx="2305051" cy="408710"/>
          </a:xfrm>
          <a:prstGeom prst="wedgeRectCallout">
            <a:avLst>
              <a:gd name="adj1" fmla="val -83235"/>
              <a:gd name="adj2" fmla="val -1633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914389" y="3893471"/>
            <a:ext cx="2305051" cy="408710"/>
          </a:xfrm>
          <a:prstGeom prst="wedgeRectCallout">
            <a:avLst>
              <a:gd name="adj1" fmla="val -130296"/>
              <a:gd name="adj2" fmla="val -8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292314" y="4386774"/>
            <a:ext cx="3250786" cy="66274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b="1" kern="0" dirty="0" smtClean="0">
                <a:solidFill>
                  <a:srgbClr val="333399"/>
                </a:solidFill>
                <a:latin typeface="Comic Sans MS"/>
              </a:rPr>
              <a:t>variant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kern="0" dirty="0" smtClean="0">
                <a:solidFill>
                  <a:srgbClr val="3333FF"/>
                </a:solidFill>
                <a:latin typeface="Comic Sans MS"/>
              </a:rPr>
              <a:t>	</a:t>
            </a:r>
            <a:r>
              <a:rPr lang="en-US" sz="2000" i="1" kern="0" dirty="0" err="1" smtClean="0">
                <a:solidFill>
                  <a:srgbClr val="3333FF"/>
                </a:solidFill>
                <a:latin typeface="Comic Sans MS"/>
              </a:rPr>
              <a:t>var</a:t>
            </a:r>
            <a:endParaRPr lang="en-US" sz="2000" i="1" kern="0" dirty="0" smtClean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61293"/>
            <a:ext cx="8424862" cy="52871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initialization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err="1" smtClean="0"/>
              <a:t>exit_condition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body</a:t>
            </a: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903328" y="5118868"/>
            <a:ext cx="2305051" cy="408710"/>
          </a:xfrm>
          <a:prstGeom prst="wedgeRectCallout">
            <a:avLst>
              <a:gd name="adj1" fmla="val -136812"/>
              <a:gd name="adj2" fmla="val -8278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910723" y="4510212"/>
            <a:ext cx="2305051" cy="408710"/>
          </a:xfrm>
          <a:prstGeom prst="wedgeRectCallout">
            <a:avLst>
              <a:gd name="adj1" fmla="val -66655"/>
              <a:gd name="adj2" fmla="val -199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Optional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8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12" grpId="0" animBg="1"/>
      <p:bldP spid="13" grpId="0" animBg="1"/>
      <p:bldP spid="17" grpId="0" animBg="1"/>
      <p:bldP spid="14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and variant</a:t>
            </a:r>
            <a:endParaRPr lang="ru-R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53477"/>
            <a:ext cx="8424862" cy="5447323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Loop invariant </a:t>
            </a:r>
            <a:r>
              <a:rPr lang="en-US" dirty="0" smtClean="0">
                <a:solidFill>
                  <a:schemeClr val="tx1"/>
                </a:solidFill>
              </a:rPr>
              <a:t>(do not confuse with class invariant)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holds before and after the execution of </a:t>
            </a:r>
            <a:r>
              <a:rPr lang="en-US" b="1" dirty="0" smtClean="0">
                <a:solidFill>
                  <a:srgbClr val="333399"/>
                </a:solidFill>
              </a:rPr>
              <a:t>loop</a:t>
            </a:r>
            <a:r>
              <a:rPr lang="en-US" dirty="0" smtClean="0">
                <a:solidFill>
                  <a:schemeClr val="tx1"/>
                </a:solidFill>
              </a:rPr>
              <a:t> body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captures how the loop iteratively solves the problem: e.g. “to calculate the sum of all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elements in a list, on each iteration 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1..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the sum of first 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elements is obtained”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Loop variant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integer expression that is </a:t>
            </a:r>
            <a:r>
              <a:rPr lang="en-US" b="1" i="1" dirty="0" smtClean="0">
                <a:solidFill>
                  <a:schemeClr val="tx1"/>
                </a:solidFill>
              </a:rPr>
              <a:t>nonnegative</a:t>
            </a:r>
            <a:r>
              <a:rPr lang="en-US" dirty="0" smtClean="0">
                <a:solidFill>
                  <a:schemeClr val="tx1"/>
                </a:solidFill>
              </a:rPr>
              <a:t> after execution of </a:t>
            </a:r>
            <a:r>
              <a:rPr lang="en-US" b="1" dirty="0" smtClean="0">
                <a:solidFill>
                  <a:srgbClr val="333399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clause and after each execution of </a:t>
            </a:r>
            <a:r>
              <a:rPr lang="en-US" b="1" dirty="0" smtClean="0">
                <a:solidFill>
                  <a:srgbClr val="333399"/>
                </a:solidFill>
              </a:rPr>
              <a:t>loop</a:t>
            </a:r>
            <a:r>
              <a:rPr lang="en-US" dirty="0" smtClean="0">
                <a:solidFill>
                  <a:schemeClr val="tx1"/>
                </a:solidFill>
              </a:rPr>
              <a:t> clause and strictly </a:t>
            </a:r>
            <a:r>
              <a:rPr lang="en-US" b="1" i="1" dirty="0" smtClean="0">
                <a:solidFill>
                  <a:schemeClr val="tx1"/>
                </a:solidFill>
              </a:rPr>
              <a:t>decreases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b="1" i="1" dirty="0" smtClean="0">
                <a:solidFill>
                  <a:schemeClr val="tx1"/>
                </a:solidFill>
              </a:rPr>
              <a:t>each iteration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loop with a correct variant can not be infinite (why?)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44563"/>
            <a:ext cx="8424862" cy="56276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the invariant and variant of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the “factorial” loop?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2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:= 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invariant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&gt; </a:t>
            </a:r>
            <a:r>
              <a:rPr lang="en-US" sz="2000" i="1" dirty="0" smtClean="0"/>
              <a:t>n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* </a:t>
            </a:r>
            <a:r>
              <a:rPr lang="en-US" sz="2000" i="1" dirty="0" err="1" smtClean="0"/>
              <a:t>i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+ 1</a:t>
            </a:r>
          </a:p>
          <a:p>
            <a:r>
              <a:rPr lang="en-US" sz="2000" b="1" dirty="0" smtClean="0">
                <a:solidFill>
                  <a:srgbClr val="333399"/>
                </a:solidFill>
              </a:rPr>
              <a:t>	variant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?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781550" y="3329994"/>
            <a:ext cx="4019550" cy="32918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2;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1 = 1!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81550" y="3329994"/>
            <a:ext cx="4019550" cy="32918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3;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2 = 2!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781550" y="3329994"/>
            <a:ext cx="4019550" cy="32918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4;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6 = 3!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and variant</a:t>
            </a:r>
            <a:endParaRPr lang="ru-RU" dirty="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 rot="2280000">
            <a:off x="6413500" y="8286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0" y="3314700"/>
            <a:ext cx="33718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factorial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- 1)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0" y="5875125"/>
            <a:ext cx="33718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+mn-lt"/>
              </a:rPr>
              <a:t>n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– 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+ 2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198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5" grpId="1" animBg="1"/>
      <p:bldP spid="35846" grpId="0" animBg="1"/>
      <p:bldP spid="35846" grpId="1" animBg="1"/>
      <p:bldP spid="35847" grpId="0" animBg="1"/>
      <p:bldP spid="35847" grpId="1" animBg="1"/>
      <p:bldP spid="35848" grpId="0" animBg="1"/>
      <p:bldP spid="358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loops</a:t>
            </a:r>
            <a:endParaRPr lang="de-CH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2" y="969109"/>
            <a:ext cx="8499417" cy="52411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 a function that calculates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Fibonacci numbers, using a loop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i="1" dirty="0" err="1" smtClean="0"/>
              <a:t>fibonacci</a:t>
            </a:r>
            <a:r>
              <a:rPr lang="en-US" sz="1800" dirty="0" smtClean="0"/>
              <a:t> (</a:t>
            </a:r>
            <a:r>
              <a:rPr lang="en-US" sz="1800" i="1" dirty="0" smtClean="0"/>
              <a:t>n </a:t>
            </a:r>
            <a:r>
              <a:rPr lang="en-US" sz="1800" dirty="0" smtClean="0"/>
              <a:t>: </a:t>
            </a:r>
            <a:r>
              <a:rPr lang="en-US" sz="1800" i="1" dirty="0" smtClean="0"/>
              <a:t>INTEGER</a:t>
            </a:r>
            <a:r>
              <a:rPr lang="en-US" sz="1800" dirty="0" smtClean="0"/>
              <a:t>) : </a:t>
            </a:r>
            <a:r>
              <a:rPr lang="en-US" sz="1800" i="1" dirty="0" smtClean="0"/>
              <a:t>INTEGER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990000"/>
                </a:solidFill>
              </a:rPr>
              <a:t>-- n-</a:t>
            </a:r>
            <a:r>
              <a:rPr lang="en-US" sz="1800" dirty="0" err="1" smtClean="0">
                <a:solidFill>
                  <a:srgbClr val="990000"/>
                </a:solidFill>
              </a:rPr>
              <a:t>th</a:t>
            </a:r>
            <a:r>
              <a:rPr lang="en-US" sz="1800" dirty="0" smtClean="0">
                <a:solidFill>
                  <a:srgbClr val="990000"/>
                </a:solidFill>
              </a:rPr>
              <a:t> Fibonacci number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>
                <a:solidFill>
                  <a:srgbClr val="993300"/>
                </a:solidFill>
              </a:rPr>
              <a:t>	</a:t>
            </a:r>
            <a:r>
              <a:rPr lang="en-US" sz="1800" b="1" dirty="0" smtClean="0">
                <a:solidFill>
                  <a:srgbClr val="333399"/>
                </a:solidFill>
              </a:rPr>
              <a:t>require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>
                <a:solidFill>
                  <a:srgbClr val="993300"/>
                </a:solidFill>
              </a:rPr>
              <a:t>		</a:t>
            </a:r>
            <a:r>
              <a:rPr lang="en-US" sz="1800" i="1" dirty="0" err="1" smtClean="0"/>
              <a:t>n_non_negative</a:t>
            </a:r>
            <a:r>
              <a:rPr lang="en-US" sz="1800" i="1" dirty="0" smtClean="0"/>
              <a:t> </a:t>
            </a:r>
            <a:r>
              <a:rPr lang="en-US" sz="1800" dirty="0" smtClean="0"/>
              <a:t>: </a:t>
            </a:r>
            <a:r>
              <a:rPr lang="en-US" sz="1800" i="1" dirty="0" smtClean="0"/>
              <a:t>n</a:t>
            </a:r>
            <a:r>
              <a:rPr lang="en-US" sz="1800" dirty="0" smtClean="0"/>
              <a:t> &gt;= 0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333399"/>
                </a:solidFill>
              </a:rPr>
              <a:t>ensure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b="1" dirty="0" smtClean="0">
                <a:solidFill>
                  <a:srgbClr val="000099"/>
                </a:solidFill>
              </a:rPr>
              <a:t>		</a:t>
            </a:r>
            <a:r>
              <a:rPr lang="en-US" sz="1800" i="1" dirty="0" err="1" smtClean="0"/>
              <a:t>first_is_zero</a:t>
            </a:r>
            <a:r>
              <a:rPr lang="en-US" sz="1800" i="1" dirty="0" smtClean="0"/>
              <a:t> </a:t>
            </a:r>
            <a:r>
              <a:rPr lang="en-US" sz="1800" dirty="0" smtClean="0"/>
              <a:t>: </a:t>
            </a:r>
            <a:r>
              <a:rPr lang="en-US" sz="1800" i="1" dirty="0" smtClean="0"/>
              <a:t>n</a:t>
            </a:r>
            <a:r>
              <a:rPr lang="en-US" sz="1800" dirty="0" smtClean="0"/>
              <a:t> = 0 </a:t>
            </a:r>
            <a:r>
              <a:rPr lang="en-US" sz="1800" b="1" dirty="0" smtClean="0">
                <a:solidFill>
                  <a:srgbClr val="333399"/>
                </a:solidFill>
              </a:rPr>
              <a:t>implies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dirty="0" smtClean="0"/>
              <a:t>= 0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>
                <a:solidFill>
                  <a:srgbClr val="000099"/>
                </a:solidFill>
              </a:rPr>
              <a:t>		</a:t>
            </a:r>
            <a:r>
              <a:rPr lang="en-US" sz="1800" i="1" dirty="0" err="1" smtClean="0"/>
              <a:t>second_is_one</a:t>
            </a:r>
            <a:r>
              <a:rPr lang="en-US" sz="1800" i="1" dirty="0" smtClean="0"/>
              <a:t> </a:t>
            </a:r>
            <a:r>
              <a:rPr lang="en-US" sz="1800" dirty="0" smtClean="0"/>
              <a:t>: </a:t>
            </a:r>
            <a:r>
              <a:rPr lang="en-US" sz="1800" i="1" dirty="0" smtClean="0"/>
              <a:t>n</a:t>
            </a:r>
            <a:r>
              <a:rPr lang="en-US" sz="1800" dirty="0" smtClean="0"/>
              <a:t> = 1 </a:t>
            </a:r>
            <a:r>
              <a:rPr lang="en-US" sz="1800" b="1" dirty="0" smtClean="0">
                <a:solidFill>
                  <a:srgbClr val="333399"/>
                </a:solidFill>
              </a:rPr>
              <a:t>implies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dirty="0" smtClean="0"/>
              <a:t>= 1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/>
              <a:t>		</a:t>
            </a:r>
            <a:r>
              <a:rPr lang="en-US" sz="1800" i="1" dirty="0" err="1" smtClean="0"/>
              <a:t>other_correct</a:t>
            </a:r>
            <a:r>
              <a:rPr lang="en-US" sz="1800" i="1" dirty="0" smtClean="0"/>
              <a:t> </a:t>
            </a:r>
            <a:r>
              <a:rPr lang="en-US" sz="1800" dirty="0" smtClean="0"/>
              <a:t>: </a:t>
            </a:r>
            <a:r>
              <a:rPr lang="en-US" sz="1800" i="1" dirty="0" smtClean="0"/>
              <a:t>n</a:t>
            </a:r>
            <a:r>
              <a:rPr lang="en-US" sz="1800" dirty="0" smtClean="0"/>
              <a:t> &gt; 1 </a:t>
            </a:r>
            <a:r>
              <a:rPr lang="en-US" sz="1800" b="1" dirty="0" smtClean="0">
                <a:solidFill>
                  <a:srgbClr val="333399"/>
                </a:solidFill>
              </a:rPr>
              <a:t>implies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fibonacci</a:t>
            </a:r>
            <a:r>
              <a:rPr lang="en-US" sz="1800" dirty="0" smtClean="0"/>
              <a:t> (</a:t>
            </a:r>
            <a:r>
              <a:rPr lang="en-US" sz="1800" i="1" dirty="0" smtClean="0"/>
              <a:t>n </a:t>
            </a:r>
            <a:r>
              <a:rPr lang="en-US" sz="1800" dirty="0" smtClean="0"/>
              <a:t>- 1) + </a:t>
            </a:r>
            <a:r>
              <a:rPr lang="en-US" sz="1800" i="1" dirty="0" err="1" smtClean="0"/>
              <a:t>fibonacci</a:t>
            </a:r>
            <a:r>
              <a:rPr lang="en-US" sz="1800" dirty="0" smtClean="0"/>
              <a:t> (</a:t>
            </a:r>
            <a:r>
              <a:rPr lang="en-US" sz="1800" i="1" dirty="0" smtClean="0"/>
              <a:t>n</a:t>
            </a:r>
            <a:r>
              <a:rPr lang="en-US" sz="1800" dirty="0" smtClean="0"/>
              <a:t> - 2)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 rot="2280000">
            <a:off x="6413500" y="79741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7740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loops (solution)</a:t>
            </a:r>
            <a:endParaRPr lang="de-CH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742462"/>
            <a:ext cx="8424862" cy="5861538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i="1" dirty="0" smtClean="0"/>
              <a:t>fibonacci</a:t>
            </a:r>
            <a:r>
              <a:rPr lang="de-CH" sz="1800" dirty="0" smtClean="0"/>
              <a:t> (</a:t>
            </a:r>
            <a:r>
              <a:rPr lang="de-CH" sz="1800" i="1" dirty="0" smtClean="0"/>
              <a:t>n </a:t>
            </a:r>
            <a:r>
              <a:rPr lang="de-CH" sz="1800" dirty="0" smtClean="0"/>
              <a:t>: </a:t>
            </a:r>
            <a:r>
              <a:rPr lang="de-CH" sz="1800" i="1" dirty="0" smtClean="0"/>
              <a:t>INTEGER</a:t>
            </a:r>
            <a:r>
              <a:rPr lang="de-CH" sz="1800" dirty="0" smtClean="0"/>
              <a:t>) : </a:t>
            </a:r>
            <a:r>
              <a:rPr lang="de-CH" sz="1800" i="1" dirty="0" smtClean="0"/>
              <a:t>INTEGER</a:t>
            </a: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err="1" smtClean="0">
                <a:solidFill>
                  <a:srgbClr val="333399"/>
                </a:solidFill>
              </a:rPr>
              <a:t>local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</a:t>
            </a:r>
            <a:r>
              <a:rPr lang="de-CH" sz="1800" i="1" dirty="0" smtClean="0"/>
              <a:t>a</a:t>
            </a:r>
            <a:r>
              <a:rPr lang="de-CH" sz="1800" dirty="0" smtClean="0"/>
              <a:t>, </a:t>
            </a:r>
            <a:r>
              <a:rPr lang="de-CH" sz="1800" i="1" dirty="0" smtClean="0"/>
              <a:t>b</a:t>
            </a:r>
            <a:r>
              <a:rPr lang="de-CH" sz="1800" dirty="0" smtClean="0"/>
              <a:t>, </a:t>
            </a:r>
            <a:r>
              <a:rPr lang="de-CH" sz="1800" i="1" dirty="0" smtClean="0"/>
              <a:t>i </a:t>
            </a:r>
            <a:r>
              <a:rPr lang="de-CH" sz="1800" dirty="0" smtClean="0"/>
              <a:t>: </a:t>
            </a:r>
            <a:r>
              <a:rPr lang="de-CH" sz="1800" i="1" dirty="0" smtClean="0"/>
              <a:t>INTEGER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b="1" dirty="0" smtClean="0">
                <a:solidFill>
                  <a:srgbClr val="000099"/>
                </a:solidFill>
              </a:rPr>
              <a:t>		</a:t>
            </a:r>
            <a:r>
              <a:rPr lang="de-CH" sz="1800" b="1" dirty="0" err="1" smtClean="0">
                <a:solidFill>
                  <a:srgbClr val="333399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/>
              <a:t>n</a:t>
            </a:r>
            <a:r>
              <a:rPr lang="de-CH" sz="1800" dirty="0" smtClean="0"/>
              <a:t> &lt;= 1 </a:t>
            </a:r>
            <a:r>
              <a:rPr lang="de-CH" sz="1800" b="1" dirty="0" err="1" smtClean="0">
                <a:solidFill>
                  <a:srgbClr val="333399"/>
                </a:solidFill>
              </a:rPr>
              <a:t>then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r>
              <a:rPr lang="de-CH" sz="1800" dirty="0" smtClean="0"/>
              <a:t> := </a:t>
            </a:r>
            <a:r>
              <a:rPr lang="de-CH" sz="1800" i="1" dirty="0" smtClean="0"/>
              <a:t>n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</a:t>
            </a:r>
            <a:r>
              <a:rPr lang="de-CH" sz="1800" b="1" dirty="0" err="1" smtClean="0">
                <a:solidFill>
                  <a:srgbClr val="333399"/>
                </a:solidFill>
              </a:rPr>
              <a:t>else</a:t>
            </a:r>
            <a:r>
              <a:rPr lang="de-CH" sz="1800" b="1" dirty="0" smtClean="0">
                <a:solidFill>
                  <a:srgbClr val="000099"/>
                </a:solidFill>
              </a:rPr>
              <a:t> </a:t>
            </a:r>
            <a:r>
              <a:rPr lang="de-CH" sz="1800" dirty="0" smtClean="0"/>
              <a:t>	</a:t>
            </a:r>
            <a:r>
              <a:rPr lang="de-CH" sz="1800" dirty="0" smtClean="0">
                <a:solidFill>
                  <a:srgbClr val="333399"/>
                </a:solidFill>
              </a:rPr>
              <a:t>	</a:t>
            </a: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	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from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a</a:t>
            </a:r>
            <a:r>
              <a:rPr lang="de-CH" sz="1800" dirty="0" smtClean="0"/>
              <a:t> := </a:t>
            </a:r>
            <a:r>
              <a:rPr lang="de-CH" sz="1800" i="1" dirty="0" smtClean="0"/>
              <a:t>0</a:t>
            </a: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b</a:t>
            </a:r>
            <a:r>
              <a:rPr lang="de-CH" sz="1800" dirty="0" smtClean="0"/>
              <a:t> := </a:t>
            </a:r>
            <a:r>
              <a:rPr lang="de-CH" sz="1800" i="1" dirty="0" smtClean="0"/>
              <a:t>1</a:t>
            </a: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:=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endParaRPr lang="de-CH" sz="1800" dirty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until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= </a:t>
            </a:r>
            <a:r>
              <a:rPr lang="de-CH" sz="1800" i="1" dirty="0" smtClean="0"/>
              <a:t>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loop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r>
              <a:rPr lang="de-CH" sz="1800" b="1" dirty="0" smtClean="0">
                <a:solidFill>
                  <a:srgbClr val="333399"/>
                </a:solidFill>
              </a:rPr>
              <a:t> </a:t>
            </a:r>
            <a:r>
              <a:rPr lang="de-CH" sz="1800" dirty="0" smtClean="0"/>
              <a:t>:= </a:t>
            </a:r>
            <a:r>
              <a:rPr lang="de-CH" sz="1800" i="1" dirty="0" smtClean="0"/>
              <a:t>a</a:t>
            </a:r>
            <a:r>
              <a:rPr lang="de-CH" sz="1800" dirty="0" smtClean="0"/>
              <a:t> + </a:t>
            </a:r>
            <a:r>
              <a:rPr lang="de-CH" sz="1800" i="1" dirty="0" smtClean="0"/>
              <a:t>b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i="1" dirty="0" smtClean="0"/>
              <a:t>				a := b</a:t>
            </a:r>
            <a:endParaRPr lang="de-CH" sz="1800" i="1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b</a:t>
            </a:r>
            <a:r>
              <a:rPr lang="de-CH" sz="1800" dirty="0" smtClean="0"/>
              <a:t> := 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:= </a:t>
            </a:r>
            <a:r>
              <a:rPr lang="de-CH" sz="1800" i="1" dirty="0" smtClean="0"/>
              <a:t>i</a:t>
            </a:r>
            <a:r>
              <a:rPr lang="de-CH" sz="1800" dirty="0" smtClean="0"/>
              <a:t>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endParaRPr lang="de-CH" sz="1800" dirty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b="1" dirty="0" smtClean="0">
                <a:solidFill>
                  <a:srgbClr val="000099"/>
                </a:solidFill>
              </a:rPr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 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 rot="2280000">
            <a:off x="6413500" y="8286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8056" y="3145536"/>
            <a:ext cx="3538728" cy="274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60000"/>
              </a:lnSpc>
              <a:spcBef>
                <a:spcPct val="20000"/>
              </a:spcBef>
              <a:buClr>
                <a:srgbClr val="8B0000"/>
              </a:buClr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			</a:t>
            </a:r>
            <a:r>
              <a:rPr lang="de-CH" sz="1800" b="1" kern="0" dirty="0" smtClean="0">
                <a:solidFill>
                  <a:srgbClr val="333399"/>
                </a:solidFill>
                <a:latin typeface="Comic Sans MS"/>
              </a:rPr>
              <a:t>invariant</a:t>
            </a:r>
            <a:endParaRPr lang="de-CH" sz="1800" b="1" kern="0" dirty="0">
              <a:solidFill>
                <a:srgbClr val="333399"/>
              </a:solidFill>
              <a:latin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056" y="5349240"/>
            <a:ext cx="2706624" cy="274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60000"/>
              </a:lnSpc>
              <a:spcBef>
                <a:spcPct val="20000"/>
              </a:spcBef>
              <a:buClr>
                <a:srgbClr val="8B0000"/>
              </a:buClr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kern="0" dirty="0">
                <a:solidFill>
                  <a:srgbClr val="3333FF"/>
                </a:solidFill>
                <a:latin typeface="Comic Sans MS"/>
              </a:rPr>
              <a:t>			</a:t>
            </a:r>
            <a:r>
              <a:rPr lang="en-US" sz="1800" b="1" kern="0" dirty="0" smtClean="0">
                <a:solidFill>
                  <a:srgbClr val="333399"/>
                </a:solidFill>
                <a:latin typeface="Comic Sans MS"/>
              </a:rPr>
              <a:t>variant</a:t>
            </a:r>
            <a:endParaRPr lang="en-US" sz="1800" b="1" kern="0" dirty="0">
              <a:solidFill>
                <a:srgbClr val="333399"/>
              </a:solidFill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056" y="3346985"/>
            <a:ext cx="353872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60000"/>
              </a:lnSpc>
              <a:spcBef>
                <a:spcPct val="20000"/>
              </a:spcBef>
              <a:buClr>
                <a:srgbClr val="8B0000"/>
              </a:buClr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				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a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= 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fibonacci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i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- 1)</a:t>
            </a:r>
          </a:p>
          <a:p>
            <a:pPr lvl="0">
              <a:lnSpc>
                <a:spcPct val="60000"/>
              </a:lnSpc>
              <a:spcBef>
                <a:spcPct val="20000"/>
              </a:spcBef>
              <a:buClr>
                <a:srgbClr val="8B0000"/>
              </a:buClr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				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b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= 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fibonacci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de-CH" sz="1800" i="1" kern="0" dirty="0">
                <a:solidFill>
                  <a:srgbClr val="3333FF"/>
                </a:solidFill>
                <a:latin typeface="Comic Sans MS"/>
              </a:rPr>
              <a:t>i</a:t>
            </a:r>
            <a:r>
              <a:rPr lang="de-CH" sz="1800" kern="0" dirty="0">
                <a:solidFill>
                  <a:srgbClr val="3333FF"/>
                </a:solidFill>
                <a:latin typeface="Comic Sans MS"/>
              </a:rPr>
              <a:t> </a:t>
            </a:r>
            <a:r>
              <a:rPr lang="de-CH" sz="1800" kern="0" dirty="0" smtClean="0">
                <a:solidFill>
                  <a:srgbClr val="3333FF"/>
                </a:solidFill>
                <a:latin typeface="Comic Sans MS"/>
              </a:rPr>
              <a:t>)</a:t>
            </a:r>
            <a:endParaRPr lang="de-CH" sz="1800" kern="0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916" y="5540577"/>
            <a:ext cx="270662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60000"/>
              </a:lnSpc>
              <a:spcBef>
                <a:spcPct val="20000"/>
              </a:spcBef>
              <a:buClr>
                <a:srgbClr val="8B0000"/>
              </a:buClr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kern="0" dirty="0">
                <a:solidFill>
                  <a:srgbClr val="3333FF"/>
                </a:solidFill>
                <a:latin typeface="Comic Sans MS"/>
              </a:rPr>
              <a:t>				n - </a:t>
            </a:r>
            <a:r>
              <a:rPr lang="en-US" sz="1800" kern="0" dirty="0" err="1" smtClean="0">
                <a:solidFill>
                  <a:srgbClr val="3333FF"/>
                </a:solidFill>
                <a:latin typeface="Comic Sans MS"/>
              </a:rPr>
              <a:t>i</a:t>
            </a:r>
            <a:endParaRPr lang="de-CH" sz="1800" kern="0" dirty="0">
              <a:solidFill>
                <a:srgbClr val="3333FF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876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Summary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Attributes, formal arguments, and local variables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Scope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Control </a:t>
            </a:r>
            <a:r>
              <a:rPr lang="en-US" dirty="0" smtClean="0">
                <a:solidFill>
                  <a:schemeClr val="tx1"/>
                </a:solidFill>
              </a:rPr>
              <a:t>structures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927951" y="1810220"/>
            <a:ext cx="3161841" cy="33806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867508"/>
            <a:ext cx="8336845" cy="54412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Declared </a:t>
            </a:r>
            <a:r>
              <a:rPr lang="en-US" dirty="0">
                <a:solidFill>
                  <a:schemeClr val="tx1"/>
                </a:solidFill>
              </a:rPr>
              <a:t>after the feature name, in </a:t>
            </a:r>
            <a:r>
              <a:rPr lang="en-US" dirty="0" smtClean="0">
                <a:solidFill>
                  <a:schemeClr val="tx1"/>
                </a:solidFill>
              </a:rPr>
              <a:t>parenthesis: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  (</a:t>
            </a:r>
            <a:r>
              <a:rPr lang="en-US" i="1" dirty="0" smtClean="0"/>
              <a:t>arg1 : </a:t>
            </a:r>
            <a:r>
              <a:rPr lang="en-US" i="1" dirty="0" smtClean="0"/>
              <a:t>C1 ; …; </a:t>
            </a:r>
            <a:r>
              <a:rPr lang="en-US" i="1" dirty="0" err="1" smtClean="0"/>
              <a:t>argn</a:t>
            </a:r>
            <a:r>
              <a:rPr lang="en-US" i="1" dirty="0" smtClean="0"/>
              <a:t> : CN 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…</a:t>
            </a:r>
            <a:endParaRPr lang="en-US" i="1" dirty="0" smtClean="0"/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endParaRPr lang="en-US" dirty="0" smtClean="0"/>
          </a:p>
          <a:p>
            <a:pPr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		</a:t>
            </a:r>
            <a:r>
              <a:rPr lang="en-US" dirty="0" smtClean="0"/>
              <a:t>…</a:t>
            </a:r>
            <a:endParaRPr lang="en-US" b="1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ensure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en-US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>
                <a:solidFill>
                  <a:schemeClr val="tx1"/>
                </a:solidFill>
              </a:rPr>
              <a:t>only visible inside the feature body and its contracts</a:t>
            </a:r>
            <a:endParaRPr lang="de-CH" dirty="0" smtClean="0">
              <a:solidFill>
                <a:srgbClr val="333399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arguments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335576" y="3242413"/>
            <a:ext cx="2166085" cy="86042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867508"/>
            <a:ext cx="8336845" cy="544121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Some variables are only used by a certain routine.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Declare them as local:</a:t>
            </a: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  (</a:t>
            </a:r>
            <a:r>
              <a:rPr lang="en-US" i="1" dirty="0" smtClean="0"/>
              <a:t>arg1 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…)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 </a:t>
            </a:r>
            <a:r>
              <a:rPr lang="en-US" dirty="0" smtClean="0"/>
              <a:t>: </a:t>
            </a:r>
            <a:r>
              <a:rPr lang="en-US" i="1" dirty="0" smtClean="0"/>
              <a:t>B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z </a:t>
            </a:r>
            <a:r>
              <a:rPr lang="en-US" dirty="0" smtClean="0"/>
              <a:t>: </a:t>
            </a:r>
            <a:r>
              <a:rPr lang="en-US" i="1" dirty="0" smtClean="0"/>
              <a:t>C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endParaRPr lang="en-US" dirty="0" smtClean="0"/>
          </a:p>
          <a:p>
            <a:pPr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		</a:t>
            </a:r>
            <a:r>
              <a:rPr lang="en-US" dirty="0" smtClean="0"/>
              <a:t>…</a:t>
            </a:r>
            <a:endParaRPr lang="en-US" b="1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ensure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en-US" dirty="0" smtClean="0">
              <a:solidFill>
                <a:srgbClr val="333399"/>
              </a:solidFill>
            </a:endParaRPr>
          </a:p>
          <a:p>
            <a:pPr>
              <a:buFont typeface="Wingdings" charset="2"/>
              <a:buNone/>
            </a:pPr>
            <a:r>
              <a:rPr lang="en-US" dirty="0">
                <a:solidFill>
                  <a:schemeClr val="tx1"/>
                </a:solidFill>
              </a:rPr>
              <a:t>only visible inside the feature body</a:t>
            </a:r>
            <a:endParaRPr lang="de-CH" dirty="0" smtClean="0">
              <a:solidFill>
                <a:srgbClr val="333399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variables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the </a:t>
            </a:r>
            <a:r>
              <a:rPr lang="en-US" dirty="0" smtClean="0"/>
              <a:t>scope of names</a:t>
            </a:r>
            <a:endParaRPr lang="de-CH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7800" y="773723"/>
            <a:ext cx="8826500" cy="550484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Attributes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declared anywhere inside a feature clause, but outside other features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visible anywhere inside the class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visible outside the class (depending on their visibility)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Formal arguments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declared after the feature name, in parenthesis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only visible inside the feature body and its contracts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Local variables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declared in a local clause inside the feature declaration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only visible inside the feature body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(1)</a:t>
            </a:r>
            <a:endParaRPr lang="de-CH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371600" y="786384"/>
            <a:ext cx="7496174" cy="5916168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</a:t>
            </a:r>
            <a:r>
              <a:rPr lang="en-US" sz="1800" i="1" dirty="0" smtClean="0"/>
              <a:t>name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ts val="1900"/>
              </a:lnSpc>
              <a:spcBef>
                <a:spcPts val="0"/>
              </a:spcBef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a_name</a:t>
            </a:r>
            <a:r>
              <a:rPr lang="en-US" sz="1800" i="1" dirty="0" smtClean="0"/>
              <a:t>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i="1" dirty="0" smtClean="0"/>
              <a:t>name</a:t>
            </a:r>
            <a:r>
              <a:rPr lang="en-US" sz="1800" dirty="0" smtClean="0"/>
              <a:t> := </a:t>
            </a:r>
            <a:r>
              <a:rPr lang="en-US" sz="1800" i="1" dirty="0" err="1" smtClean="0"/>
              <a:t>a_name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i="1" dirty="0" smtClean="0"/>
              <a:t>s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(“;”) 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219067" y="4069505"/>
            <a:ext cx="2305051" cy="869818"/>
          </a:xfrm>
          <a:prstGeom prst="wedgeRectCallout">
            <a:avLst>
              <a:gd name="adj1" fmla="val -180441"/>
              <a:gd name="adj2" fmla="val 82058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this variable was not declared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(2)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0000"/>
                </a:solidFill>
              </a:rPr>
              <a:t> 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0000"/>
                </a:solidFill>
              </a:rPr>
              <a:t> as before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 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(“;”)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518528" y="3654928"/>
            <a:ext cx="2812671" cy="101084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OK: two different local variables in two routines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side effects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</a:t>
            </a:r>
            <a:r>
              <a:rPr lang="en-US" sz="1800" i="1" dirty="0" smtClean="0"/>
              <a:t>name </a:t>
            </a:r>
            <a:r>
              <a:rPr lang="en-US" sz="1800" dirty="0" smtClean="0"/>
              <a:t>: </a:t>
            </a:r>
            <a:r>
              <a:rPr lang="en-US" sz="1800" i="1" dirty="0"/>
              <a:t>STRING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 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(“;”)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/>
              <a:t>	</a:t>
            </a:r>
            <a:r>
              <a:rPr lang="en-US" sz="1800" i="1" dirty="0" err="1" smtClean="0"/>
              <a:t>print_with_sticky_semicolon</a:t>
            </a:r>
            <a:endParaRPr lang="en-US" sz="1800" i="1" dirty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endParaRPr lang="en-US" sz="1800" b="1" dirty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/>
              <a:t>			</a:t>
            </a:r>
            <a:r>
              <a:rPr lang="en-US" sz="1800" i="1" dirty="0" err="1" smtClean="0"/>
              <a:t>name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i="1" dirty="0" smtClean="0"/>
              <a:t> </a:t>
            </a:r>
            <a:r>
              <a:rPr lang="en-US" sz="1800" dirty="0" smtClean="0"/>
              <a:t>(“;”) </a:t>
            </a:r>
            <a:endParaRPr lang="en-US" sz="1800" dirty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/>
              <a:t>			print</a:t>
            </a:r>
            <a:r>
              <a:rPr lang="en-US" sz="1800" dirty="0"/>
              <a:t> </a:t>
            </a:r>
            <a:r>
              <a:rPr lang="en-US" sz="1800" dirty="0" smtClean="0"/>
              <a:t>(name)</a:t>
            </a:r>
            <a:endParaRPr lang="en-US" sz="1800" dirty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b="1" dirty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265140" y="5027631"/>
            <a:ext cx="2939672" cy="109995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Now the semicolon sticks to the attribute. </a:t>
            </a:r>
          </a:p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This is called side effect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7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1725</Words>
  <Application>Microsoft Office PowerPoint</Application>
  <PresentationFormat>On-screen Show (4:3)</PresentationFormat>
  <Paragraphs>682</Paragraphs>
  <Slides>37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Attributes</vt:lpstr>
      <vt:lpstr>Formal arguments</vt:lpstr>
      <vt:lpstr>Local variables</vt:lpstr>
      <vt:lpstr>Summary: the scope of names</vt:lpstr>
      <vt:lpstr>Compilation error? (1)</vt:lpstr>
      <vt:lpstr>Compilation error? (2)</vt:lpstr>
      <vt:lpstr>An example of side effects</vt:lpstr>
      <vt:lpstr>Compilation error? (3)</vt:lpstr>
      <vt:lpstr>Compilation error? (4)</vt:lpstr>
      <vt:lpstr>Local variables vs. attributes</vt:lpstr>
      <vt:lpstr>Result</vt:lpstr>
      <vt:lpstr>Compilation error? (5)</vt:lpstr>
      <vt:lpstr>Current</vt:lpstr>
      <vt:lpstr>Revisiting qualified vs. unqualified feature calls</vt:lpstr>
      <vt:lpstr>Qualified or unqualified?</vt:lpstr>
      <vt:lpstr>Assignment to attributes</vt:lpstr>
      <vt:lpstr>Entity: the final definition</vt:lpstr>
      <vt:lpstr>Find 5 errors</vt:lpstr>
      <vt:lpstr>Structured programming</vt:lpstr>
      <vt:lpstr>Conditional</vt:lpstr>
      <vt:lpstr>Calculating function’s value</vt:lpstr>
      <vt:lpstr>Write a routine...</vt:lpstr>
      <vt:lpstr>Comb-like conditional</vt:lpstr>
      <vt:lpstr>Multiple choice</vt:lpstr>
      <vt:lpstr>Lost in conditions</vt:lpstr>
      <vt:lpstr>Loop: Basic form</vt:lpstr>
      <vt:lpstr>Compilation error? Runtime error? </vt:lpstr>
      <vt:lpstr>Simple loop</vt:lpstr>
      <vt:lpstr>What does this function do?</vt:lpstr>
      <vt:lpstr>Loop: More general form</vt:lpstr>
      <vt:lpstr>Invariant and variant</vt:lpstr>
      <vt:lpstr>Invariant and variant</vt:lpstr>
      <vt:lpstr>Writing loops</vt:lpstr>
      <vt:lpstr>Writing loops (solution)</vt:lpstr>
      <vt:lpstr>Summary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MPei</cp:lastModifiedBy>
  <cp:revision>2452</cp:revision>
  <dcterms:created xsi:type="dcterms:W3CDTF">2008-09-15T09:44:04Z</dcterms:created>
  <dcterms:modified xsi:type="dcterms:W3CDTF">2012-10-14T17:42:00Z</dcterms:modified>
</cp:coreProperties>
</file>