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9"/>
  </p:notesMasterIdLst>
  <p:handoutMasterIdLst>
    <p:handoutMasterId r:id="rId40"/>
  </p:handoutMasterIdLst>
  <p:sldIdLst>
    <p:sldId id="600" r:id="rId4"/>
    <p:sldId id="646" r:id="rId5"/>
    <p:sldId id="676" r:id="rId6"/>
    <p:sldId id="677" r:id="rId7"/>
    <p:sldId id="679" r:id="rId8"/>
    <p:sldId id="681" r:id="rId9"/>
    <p:sldId id="682" r:id="rId10"/>
    <p:sldId id="683" r:id="rId11"/>
    <p:sldId id="684" r:id="rId12"/>
    <p:sldId id="686" r:id="rId13"/>
    <p:sldId id="687" r:id="rId14"/>
    <p:sldId id="697" r:id="rId15"/>
    <p:sldId id="696" r:id="rId16"/>
    <p:sldId id="698" r:id="rId17"/>
    <p:sldId id="699" r:id="rId18"/>
    <p:sldId id="720" r:id="rId19"/>
    <p:sldId id="707" r:id="rId20"/>
    <p:sldId id="700" r:id="rId21"/>
    <p:sldId id="701" r:id="rId22"/>
    <p:sldId id="719" r:id="rId23"/>
    <p:sldId id="708" r:id="rId24"/>
    <p:sldId id="704" r:id="rId25"/>
    <p:sldId id="705" r:id="rId26"/>
    <p:sldId id="706" r:id="rId27"/>
    <p:sldId id="702" r:id="rId28"/>
    <p:sldId id="703" r:id="rId29"/>
    <p:sldId id="710" r:id="rId30"/>
    <p:sldId id="711" r:id="rId31"/>
    <p:sldId id="712" r:id="rId32"/>
    <p:sldId id="713" r:id="rId33"/>
    <p:sldId id="714" r:id="rId34"/>
    <p:sldId id="715" r:id="rId35"/>
    <p:sldId id="716" r:id="rId36"/>
    <p:sldId id="717" r:id="rId37"/>
    <p:sldId id="718" r:id="rId38"/>
  </p:sldIdLst>
  <p:sldSz cx="9144000" cy="6858000" type="screen4x3"/>
  <p:notesSz cx="6810375" cy="9942513"/>
  <p:custDataLst>
    <p:tags r:id="rId41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3" clrIdx="0"/>
  <p:cmAuthor id="1" name="Till G. Bay" initials="TG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99"/>
    <a:srgbClr val="FF8989"/>
    <a:srgbClr val="89FF89"/>
    <a:srgbClr val="FF8F8F"/>
    <a:srgbClr val="FF0000"/>
    <a:srgbClr val="FF6161"/>
    <a:srgbClr val="D9D9D9"/>
    <a:srgbClr val="990000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2" autoAdjust="0"/>
    <p:restoredTop sz="87802" autoAdjust="0"/>
  </p:normalViewPr>
  <p:slideViewPr>
    <p:cSldViewPr snapToGrid="0">
      <p:cViewPr>
        <p:scale>
          <a:sx n="90" d="100"/>
          <a:sy n="90" d="100"/>
        </p:scale>
        <p:origin x="-148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commentAuthors" Target="commentAuthor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439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38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39" y="1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335" y="4723025"/>
            <a:ext cx="5447709" cy="447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39" y="9444402"/>
            <a:ext cx="2951459" cy="49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80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1.Yes</a:t>
            </a:r>
            <a:r>
              <a:rPr lang="en-US" dirty="0" smtClean="0"/>
              <a:t>, because it's exported to ANY ("create" is the same as "create {ANY}”)</a:t>
            </a:r>
            <a:endParaRPr lang="de-DE" dirty="0" smtClean="0"/>
          </a:p>
          <a:p>
            <a:r>
              <a:rPr lang="de-DE" dirty="0" smtClean="0"/>
              <a:t>2. </a:t>
            </a:r>
            <a:r>
              <a:rPr lang="de-DE" baseline="0" dirty="0" smtClean="0"/>
              <a:t>No, as </a:t>
            </a:r>
            <a:r>
              <a:rPr lang="de-DE" baseline="0" dirty="0" err="1" smtClean="0"/>
              <a:t>feature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client</a:t>
            </a:r>
            <a:endParaRPr lang="de-DE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1.Yes,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client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type</a:t>
            </a:r>
            <a:r>
              <a:rPr lang="de-DE" baseline="0" dirty="0" smtClean="0"/>
              <a:t> COLLEGE_MANAGER</a:t>
            </a:r>
          </a:p>
          <a:p>
            <a:r>
              <a:rPr lang="de-DE" baseline="0" dirty="0" smtClean="0"/>
              <a:t>2. No, as </a:t>
            </a:r>
            <a:r>
              <a:rPr lang="de-DE" baseline="0" dirty="0" err="1" smtClean="0"/>
              <a:t>feature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available</a:t>
            </a:r>
            <a:r>
              <a:rPr lang="de-DE" baseline="0" dirty="0" smtClean="0"/>
              <a:t> to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client</a:t>
            </a:r>
            <a:endParaRPr lang="de-DE" dirty="0" smtClean="0"/>
          </a:p>
          <a:p>
            <a:r>
              <a:rPr lang="de-DE" dirty="0" smtClean="0"/>
              <a:t>3</a:t>
            </a:r>
            <a:r>
              <a:rPr lang="de-DE" smtClean="0"/>
              <a:t>. </a:t>
            </a:r>
            <a:r>
              <a:rPr lang="de-DE" dirty="0" smtClean="0"/>
              <a:t>No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create</a:t>
            </a:r>
            <a:r>
              <a:rPr lang="de-DE" baseline="0" dirty="0" smtClean="0"/>
              <a:t> an </a:t>
            </a:r>
            <a:r>
              <a:rPr lang="de-DE" baseline="0" dirty="0" err="1" smtClean="0"/>
              <a:t>object</a:t>
            </a:r>
            <a:r>
              <a:rPr lang="de-DE" baseline="0" dirty="0" smtClean="0"/>
              <a:t> of </a:t>
            </a:r>
            <a:r>
              <a:rPr lang="de-DE" baseline="0" dirty="0" err="1" smtClean="0"/>
              <a:t>class</a:t>
            </a:r>
            <a:r>
              <a:rPr lang="de-DE" baseline="0" dirty="0" smtClean="0"/>
              <a:t> PROFESSOR, </a:t>
            </a:r>
            <a:r>
              <a:rPr lang="de-DE" baseline="0" dirty="0" err="1" smtClean="0"/>
              <a:t>not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even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within</a:t>
            </a:r>
            <a:r>
              <a:rPr lang="de-DE" baseline="0" dirty="0" smtClean="0"/>
              <a:t> CLASS PROFESSOR </a:t>
            </a:r>
            <a:r>
              <a:rPr lang="de-DE" baseline="0" dirty="0" err="1" smtClean="0"/>
              <a:t>itself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off no </a:t>
            </a:r>
            <a:r>
              <a:rPr lang="de-DE" baseline="0" dirty="0" err="1" smtClean="0"/>
              <a:t>practical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, just a </a:t>
            </a:r>
            <a:r>
              <a:rPr lang="de-DE" baseline="0" dirty="0" err="1" smtClean="0"/>
              <a:t>curiosity</a:t>
            </a:r>
            <a:r>
              <a:rPr lang="de-DE" baseline="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 them try and discuss the results. A solution using the queries</a:t>
            </a:r>
            <a:r>
              <a:rPr lang="en-US" baseline="0" dirty="0" smtClean="0"/>
              <a:t> in the two following slides is given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03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is_valid_color</a:t>
            </a:r>
            <a:r>
              <a:rPr lang="en-US" dirty="0" smtClean="0"/>
              <a:t> (c: CHARACTER): BOOLEAN</a:t>
            </a:r>
          </a:p>
          <a:p>
            <a:r>
              <a:rPr lang="en-US" dirty="0" smtClean="0"/>
              <a:t>            -- Is `</a:t>
            </a:r>
            <a:r>
              <a:rPr lang="en-US" dirty="0" err="1" smtClean="0"/>
              <a:t>a_color</a:t>
            </a:r>
            <a:r>
              <a:rPr lang="en-US" dirty="0" smtClean="0"/>
              <a:t>' a valid color?</a:t>
            </a:r>
          </a:p>
          <a:p>
            <a:r>
              <a:rPr lang="en-US" dirty="0" smtClean="0"/>
              <a:t>        do</a:t>
            </a:r>
          </a:p>
          <a:p>
            <a:r>
              <a:rPr lang="en-US" dirty="0" smtClean="0"/>
              <a:t>            Result := (c = 'R' or c = 'B' or c = 'W' or c = 'G')</a:t>
            </a:r>
          </a:p>
          <a:p>
            <a:r>
              <a:rPr lang="en-US" dirty="0" smtClean="0"/>
              <a:t>        ensure</a:t>
            </a:r>
          </a:p>
          <a:p>
            <a:r>
              <a:rPr lang="en-US" dirty="0" smtClean="0"/>
              <a:t>            Result = (c = 'R' or c = 'B' or c = 'W' or c = 'G')</a:t>
            </a:r>
          </a:p>
          <a:p>
            <a:r>
              <a:rPr lang="en-US" dirty="0" smtClean="0"/>
              <a:t>       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553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is_valid_range</a:t>
            </a:r>
            <a:r>
              <a:rPr lang="en-US" dirty="0" smtClean="0"/>
              <a:t> (n: INTEGER): BOOLEAN</a:t>
            </a:r>
          </a:p>
          <a:p>
            <a:r>
              <a:rPr lang="en-US" dirty="0" smtClean="0"/>
              <a:t>            -- Is `n' in the acceptable range of values?</a:t>
            </a:r>
          </a:p>
          <a:p>
            <a:r>
              <a:rPr lang="en-US" dirty="0" smtClean="0"/>
              <a:t>        do</a:t>
            </a:r>
          </a:p>
          <a:p>
            <a:r>
              <a:rPr lang="en-US" dirty="0" smtClean="0"/>
              <a:t>            Result := (2 &lt;= n and n &lt;= 10)</a:t>
            </a:r>
          </a:p>
          <a:p>
            <a:r>
              <a:rPr lang="en-US" dirty="0" smtClean="0"/>
              <a:t>        ensure</a:t>
            </a:r>
          </a:p>
          <a:p>
            <a:r>
              <a:rPr lang="en-US" dirty="0" smtClean="0"/>
              <a:t>            Result = (2 &lt;= n and n &lt;= 10)</a:t>
            </a:r>
          </a:p>
          <a:p>
            <a:r>
              <a:rPr lang="en-US" dirty="0" smtClean="0"/>
              <a:t>        end</a:t>
            </a:r>
          </a:p>
          <a:p>
            <a:r>
              <a:rPr lang="fi-FI" dirty="0" err="1" smtClean="0"/>
              <a:t>invariant</a:t>
            </a:r>
            <a:endParaRPr lang="fi-FI" dirty="0" smtClean="0"/>
          </a:p>
          <a:p>
            <a:r>
              <a:rPr lang="fi-FI" dirty="0" smtClean="0"/>
              <a:t>    </a:t>
            </a:r>
            <a:r>
              <a:rPr lang="fi-FI" dirty="0" err="1" smtClean="0"/>
              <a:t>valid_color</a:t>
            </a:r>
            <a:r>
              <a:rPr lang="fi-FI" dirty="0" smtClean="0"/>
              <a:t>: </a:t>
            </a:r>
            <a:r>
              <a:rPr lang="fi-FI" dirty="0" err="1" smtClean="0"/>
              <a:t>is_valid_color</a:t>
            </a:r>
            <a:r>
              <a:rPr lang="fi-FI" dirty="0" smtClean="0"/>
              <a:t> (</a:t>
            </a:r>
            <a:r>
              <a:rPr lang="fi-FI" dirty="0" err="1" smtClean="0"/>
              <a:t>color</a:t>
            </a:r>
            <a:r>
              <a:rPr lang="fi-FI" dirty="0" smtClean="0"/>
              <a:t>) </a:t>
            </a:r>
          </a:p>
          <a:p>
            <a:r>
              <a:rPr lang="fi-FI" dirty="0" smtClean="0"/>
              <a:t>    valid_range: is_valid_range (value)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0427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Express the preconditions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postconditions</a:t>
            </a:r>
            <a:r>
              <a:rPr lang="en-US" baseline="0" dirty="0" smtClean="0"/>
              <a:t> in terms of the previous two queries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make (</a:t>
            </a:r>
            <a:r>
              <a:rPr lang="en-US" dirty="0" err="1" smtClean="0"/>
              <a:t>a_color</a:t>
            </a:r>
            <a:r>
              <a:rPr lang="en-US" dirty="0" smtClean="0"/>
              <a:t>: CHARACTER; </a:t>
            </a:r>
            <a:r>
              <a:rPr lang="en-US" dirty="0" err="1" smtClean="0"/>
              <a:t>a_value</a:t>
            </a:r>
            <a:r>
              <a:rPr lang="en-US" dirty="0" smtClean="0"/>
              <a:t>: INTEGER)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-- Create a card given a color and a value.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require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</a:t>
            </a:r>
            <a:r>
              <a:rPr lang="en-US" dirty="0" err="1" smtClean="0"/>
              <a:t>is_valid_color</a:t>
            </a:r>
            <a:r>
              <a:rPr lang="en-US" dirty="0" smtClean="0"/>
              <a:t> (</a:t>
            </a:r>
            <a:r>
              <a:rPr lang="en-US" dirty="0" err="1" smtClean="0"/>
              <a:t>a_color</a:t>
            </a:r>
            <a:r>
              <a:rPr lang="en-US" dirty="0" smtClean="0"/>
              <a:t>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</a:t>
            </a:r>
            <a:r>
              <a:rPr lang="en-US" dirty="0" err="1" smtClean="0"/>
              <a:t>is_valid_range</a:t>
            </a:r>
            <a:r>
              <a:rPr lang="en-US" dirty="0" smtClean="0"/>
              <a:t> (</a:t>
            </a:r>
            <a:r>
              <a:rPr lang="en-US" dirty="0" err="1" smtClean="0"/>
              <a:t>a_value</a:t>
            </a:r>
            <a:r>
              <a:rPr lang="en-US" dirty="0" smtClean="0"/>
              <a:t>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do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color := </a:t>
            </a:r>
            <a:r>
              <a:rPr lang="en-US" dirty="0" err="1" smtClean="0"/>
              <a:t>a_color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value := </a:t>
            </a:r>
            <a:r>
              <a:rPr lang="en-US" dirty="0" err="1" smtClean="0"/>
              <a:t>a_value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ensure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</a:t>
            </a:r>
            <a:r>
              <a:rPr lang="en-US" dirty="0" err="1" smtClean="0"/>
              <a:t>color_set</a:t>
            </a:r>
            <a:r>
              <a:rPr lang="en-US" dirty="0" smtClean="0"/>
              <a:t>: color = </a:t>
            </a:r>
            <a:r>
              <a:rPr lang="en-US" dirty="0" err="1" smtClean="0"/>
              <a:t>a_color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    </a:t>
            </a:r>
            <a:r>
              <a:rPr lang="en-US" dirty="0" err="1" smtClean="0"/>
              <a:t>value_set</a:t>
            </a:r>
            <a:r>
              <a:rPr lang="en-US" dirty="0" smtClean="0"/>
              <a:t>: value = </a:t>
            </a:r>
            <a:r>
              <a:rPr lang="en-US" dirty="0" err="1" smtClean="0"/>
              <a:t>a_value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      end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09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Genericity</a:t>
            </a:r>
            <a:r>
              <a:rPr lang="en-US" baseline="0" dirty="0" smtClean="0"/>
              <a:t> hasn’t been introduce, however you can try to explain it roughly and continue with the next slides.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make</a:t>
            </a:r>
          </a:p>
          <a:p>
            <a:r>
              <a:rPr lang="en-US" dirty="0" smtClean="0"/>
              <a:t>            -- Create deck.</a:t>
            </a:r>
          </a:p>
          <a:p>
            <a:r>
              <a:rPr lang="en-US" dirty="0" smtClean="0"/>
              <a:t>        do</a:t>
            </a:r>
          </a:p>
          <a:p>
            <a:r>
              <a:rPr lang="en-US" dirty="0" smtClean="0"/>
              <a:t>            --</a:t>
            </a:r>
            <a:r>
              <a:rPr lang="en-US" baseline="0" dirty="0" smtClean="0"/>
              <a:t> create all cards, then create </a:t>
            </a:r>
            <a:r>
              <a:rPr lang="en-US" baseline="0" dirty="0" err="1" smtClean="0"/>
              <a:t>card_list</a:t>
            </a:r>
            <a:r>
              <a:rPr lang="en-US" baseline="0" dirty="0" smtClean="0"/>
              <a:t> and fill it in with randomly chosen cards.</a:t>
            </a:r>
            <a:endParaRPr lang="en-US" dirty="0" smtClean="0"/>
          </a:p>
          <a:p>
            <a:r>
              <a:rPr lang="en-US" dirty="0" smtClean="0"/>
              <a:t>        ensure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deck_filled</a:t>
            </a:r>
            <a:r>
              <a:rPr lang="en-US" dirty="0" smtClean="0"/>
              <a:t>: count = 36</a:t>
            </a:r>
          </a:p>
          <a:p>
            <a:r>
              <a:rPr lang="en-US" dirty="0" smtClean="0"/>
              <a:t>       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073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remove_top_card</a:t>
            </a:r>
            <a:endParaRPr lang="en-US" dirty="0" smtClean="0"/>
          </a:p>
          <a:p>
            <a:r>
              <a:rPr lang="en-US" dirty="0" smtClean="0"/>
              <a:t>            -- Remove top card from deck.</a:t>
            </a:r>
          </a:p>
          <a:p>
            <a:r>
              <a:rPr lang="en-US" dirty="0" smtClean="0"/>
              <a:t>        require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not_empty</a:t>
            </a:r>
            <a:r>
              <a:rPr lang="en-US" dirty="0" smtClean="0"/>
              <a:t>: not </a:t>
            </a:r>
            <a:r>
              <a:rPr lang="en-US" dirty="0" err="1" smtClean="0"/>
              <a:t>is_empty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    do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card_list.start</a:t>
            </a:r>
            <a:endParaRPr lang="en-US" dirty="0" smtClean="0"/>
          </a:p>
          <a:p>
            <a:r>
              <a:rPr lang="en-US" dirty="0" smtClean="0"/>
              <a:t>            </a:t>
            </a:r>
            <a:r>
              <a:rPr lang="en-US" dirty="0" err="1" smtClean="0"/>
              <a:t>card_list.remove</a:t>
            </a:r>
            <a:endParaRPr lang="en-US" dirty="0" smtClean="0"/>
          </a:p>
          <a:p>
            <a:r>
              <a:rPr lang="en-US" dirty="0" smtClean="0"/>
              <a:t>            if </a:t>
            </a:r>
            <a:r>
              <a:rPr lang="en-US" dirty="0" err="1" smtClean="0"/>
              <a:t>card_list.is_empty</a:t>
            </a:r>
            <a:r>
              <a:rPr lang="en-US" dirty="0" smtClean="0"/>
              <a:t> then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top_card</a:t>
            </a:r>
            <a:r>
              <a:rPr lang="en-US" dirty="0" smtClean="0"/>
              <a:t> := Void</a:t>
            </a:r>
          </a:p>
          <a:p>
            <a:r>
              <a:rPr lang="en-US" dirty="0" smtClean="0"/>
              <a:t>            else</a:t>
            </a:r>
          </a:p>
          <a:p>
            <a:r>
              <a:rPr lang="en-US" dirty="0" smtClean="0"/>
              <a:t>                </a:t>
            </a:r>
            <a:r>
              <a:rPr lang="en-US" dirty="0" err="1" smtClean="0"/>
              <a:t>top_card</a:t>
            </a:r>
            <a:r>
              <a:rPr lang="en-US" dirty="0" smtClean="0"/>
              <a:t> := </a:t>
            </a:r>
            <a:r>
              <a:rPr lang="en-US" dirty="0" err="1" smtClean="0"/>
              <a:t>card_list.item</a:t>
            </a:r>
            <a:endParaRPr lang="en-US" dirty="0" smtClean="0"/>
          </a:p>
          <a:p>
            <a:r>
              <a:rPr lang="en-US" dirty="0" smtClean="0"/>
              <a:t>            end</a:t>
            </a:r>
          </a:p>
          <a:p>
            <a:r>
              <a:rPr lang="en-US" dirty="0" smtClean="0"/>
              <a:t>        ensure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one_card_less_in_deck</a:t>
            </a:r>
            <a:r>
              <a:rPr lang="en-US" dirty="0" smtClean="0"/>
              <a:t>: count = old count - 1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top_card_replaced</a:t>
            </a:r>
            <a:r>
              <a:rPr lang="en-US" dirty="0" smtClean="0"/>
              <a:t>: </a:t>
            </a:r>
            <a:r>
              <a:rPr lang="en-US" dirty="0" err="1" smtClean="0"/>
              <a:t>top_card</a:t>
            </a:r>
            <a:r>
              <a:rPr lang="en-US" dirty="0" smtClean="0"/>
              <a:t> /= old </a:t>
            </a:r>
            <a:r>
              <a:rPr lang="en-US" dirty="0" err="1" smtClean="0"/>
              <a:t>top_card</a:t>
            </a:r>
            <a:endParaRPr lang="en-US" dirty="0" smtClean="0"/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           across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card_list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as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all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i.item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= (old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card_list.twin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).item (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i.index</a:t>
            </a:r>
            <a:r>
              <a:rPr lang="en-GB" sz="1200" b="0" i="0" u="none" strike="noStrike" kern="1200" baseline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 end</a:t>
            </a:r>
            <a:endParaRPr lang="en-US" dirty="0" smtClean="0"/>
          </a:p>
          <a:p>
            <a:r>
              <a:rPr lang="en-US" dirty="0" smtClean="0"/>
              <a:t>        end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81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invariant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is_legal_deck</a:t>
            </a:r>
            <a:r>
              <a:rPr lang="en-US" dirty="0" smtClean="0"/>
              <a:t>: 0 &lt;= count and count &lt;= 36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top_card_available</a:t>
            </a:r>
            <a:r>
              <a:rPr lang="en-US" dirty="0" smtClean="0"/>
              <a:t>: </a:t>
            </a:r>
            <a:r>
              <a:rPr lang="en-US" dirty="0" err="1" smtClean="0"/>
              <a:t>is_empty</a:t>
            </a:r>
            <a:r>
              <a:rPr lang="en-US" dirty="0" smtClean="0"/>
              <a:t> = (</a:t>
            </a:r>
            <a:r>
              <a:rPr lang="en-US" dirty="0" err="1" smtClean="0"/>
              <a:t>top_card</a:t>
            </a:r>
            <a:r>
              <a:rPr lang="en-US" dirty="0" smtClean="0"/>
              <a:t> = Void)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count_empty_relation</a:t>
            </a:r>
            <a:r>
              <a:rPr lang="en-US" dirty="0" smtClean="0"/>
              <a:t>: </a:t>
            </a:r>
            <a:r>
              <a:rPr lang="en-US" dirty="0" err="1" smtClean="0"/>
              <a:t>is_empty</a:t>
            </a:r>
            <a:r>
              <a:rPr lang="en-US" dirty="0" smtClean="0"/>
              <a:t> = (count = 0)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card_list_exists</a:t>
            </a:r>
            <a:r>
              <a:rPr lang="en-US" dirty="0" smtClean="0"/>
              <a:t>: </a:t>
            </a:r>
            <a:r>
              <a:rPr lang="en-US" dirty="0" err="1" smtClean="0"/>
              <a:t>card_list</a:t>
            </a:r>
            <a:r>
              <a:rPr lang="en-US" dirty="0" smtClean="0"/>
              <a:t> /= Void 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count_corresponds</a:t>
            </a:r>
            <a:r>
              <a:rPr lang="en-US" dirty="0" smtClean="0"/>
              <a:t>: count = </a:t>
            </a:r>
            <a:r>
              <a:rPr lang="en-US" dirty="0" err="1" smtClean="0"/>
              <a:t>card_list.count</a:t>
            </a:r>
            <a:endParaRPr lang="en-US" dirty="0" smtClean="0"/>
          </a:p>
          <a:p>
            <a:r>
              <a:rPr lang="en-US" dirty="0" smtClean="0"/>
              <a:t>    </a:t>
            </a:r>
            <a:r>
              <a:rPr lang="en-US" dirty="0" err="1" smtClean="0"/>
              <a:t>top_card_is_first</a:t>
            </a:r>
            <a:r>
              <a:rPr lang="en-US" dirty="0" smtClean="0"/>
              <a:t>: not </a:t>
            </a:r>
            <a:r>
              <a:rPr lang="en-US" dirty="0" err="1" smtClean="0"/>
              <a:t>is_empty</a:t>
            </a:r>
            <a:r>
              <a:rPr lang="en-US" dirty="0" smtClean="0"/>
              <a:t> implies </a:t>
            </a:r>
            <a:r>
              <a:rPr lang="en-US" dirty="0" err="1" smtClean="0"/>
              <a:t>top_card</a:t>
            </a:r>
            <a:r>
              <a:rPr lang="en-US" dirty="0" smtClean="0"/>
              <a:t> = </a:t>
            </a:r>
            <a:r>
              <a:rPr lang="en-US" dirty="0" err="1" smtClean="0"/>
              <a:t>card_list.first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Note: </a:t>
            </a:r>
            <a:r>
              <a:rPr lang="de-CH" dirty="0" err="1" smtClean="0"/>
              <a:t>There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no</a:t>
            </a:r>
            <a:r>
              <a:rPr lang="de-CH" dirty="0" smtClean="0"/>
              <a:t> „</a:t>
            </a:r>
            <a:r>
              <a:rPr lang="de-CH" dirty="0" err="1" smtClean="0"/>
              <a:t>right</a:t>
            </a:r>
            <a:r>
              <a:rPr lang="de-CH" dirty="0" smtClean="0"/>
              <a:t>“ </a:t>
            </a:r>
            <a:r>
              <a:rPr lang="de-CH" dirty="0" err="1" smtClean="0"/>
              <a:t>answer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these</a:t>
            </a:r>
            <a:r>
              <a:rPr lang="de-CH" dirty="0" smtClean="0"/>
              <a:t> </a:t>
            </a:r>
            <a:r>
              <a:rPr lang="de-CH" dirty="0" err="1" smtClean="0"/>
              <a:t>questions</a:t>
            </a:r>
            <a:r>
              <a:rPr lang="de-CH" dirty="0" smtClean="0"/>
              <a:t>.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Depending</a:t>
            </a:r>
            <a:r>
              <a:rPr lang="de-CH" baseline="0" dirty="0" smtClean="0"/>
              <a:t> on </a:t>
            </a:r>
            <a:r>
              <a:rPr lang="de-CH" baseline="0" dirty="0" err="1" smtClean="0"/>
              <a:t>what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we‘re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interested</a:t>
            </a:r>
            <a:r>
              <a:rPr lang="de-CH" baseline="0" dirty="0" smtClean="0"/>
              <a:t> in. An </a:t>
            </a:r>
            <a:r>
              <a:rPr lang="de-CH" baseline="0" dirty="0" err="1" smtClean="0"/>
              <a:t>attribute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of</a:t>
            </a:r>
            <a:r>
              <a:rPr lang="de-CH" baseline="0" dirty="0" smtClean="0"/>
              <a:t> type STRING </a:t>
            </a:r>
            <a:r>
              <a:rPr lang="de-CH" baseline="0" dirty="0" err="1" smtClean="0"/>
              <a:t>might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totally</a:t>
            </a:r>
            <a:r>
              <a:rPr lang="de-CH" baseline="0" dirty="0" smtClean="0"/>
              <a:t> </a:t>
            </a:r>
            <a:r>
              <a:rPr lang="de-CH" baseline="0" dirty="0" err="1" smtClean="0"/>
              <a:t>sufficient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computer</a:t>
            </a:r>
            <a:r>
              <a:rPr lang="de-CH" baseline="0" dirty="0" smtClean="0"/>
              <a:t> (</a:t>
            </a:r>
            <a:r>
              <a:rPr lang="de-CH" baseline="0" dirty="0" err="1" smtClean="0"/>
              <a:t>It‘s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brand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example</a:t>
            </a:r>
            <a:r>
              <a:rPr lang="de-CH" baseline="0" dirty="0" smtClean="0"/>
              <a:t>), </a:t>
            </a:r>
            <a:r>
              <a:rPr lang="de-CH" baseline="0" dirty="0" err="1" smtClean="0"/>
              <a:t>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have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build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new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class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if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want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more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details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our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abstraction</a:t>
            </a:r>
            <a:r>
              <a:rPr lang="de-CH" baseline="0" dirty="0" smtClean="0"/>
              <a:t>. (CPU, HD, OS, </a:t>
            </a:r>
            <a:r>
              <a:rPr lang="de-CH" baseline="0" dirty="0" err="1" smtClean="0"/>
              <a:t>uptime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etc</a:t>
            </a:r>
            <a:r>
              <a:rPr lang="de-CH" baseline="0" dirty="0" smtClean="0"/>
              <a:t>…)</a:t>
            </a:r>
          </a:p>
          <a:p>
            <a:r>
              <a:rPr lang="de-CH" baseline="0" dirty="0" smtClean="0"/>
              <a:t>The same </a:t>
            </a:r>
            <a:r>
              <a:rPr lang="de-CH" baseline="0" dirty="0" err="1" smtClean="0"/>
              <a:t>is</a:t>
            </a:r>
            <a:r>
              <a:rPr lang="de-CH" baseline="0" dirty="0" smtClean="0"/>
              <a:t> valid </a:t>
            </a:r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bed</a:t>
            </a:r>
            <a:r>
              <a:rPr lang="de-CH" baseline="0" dirty="0" smtClean="0"/>
              <a:t>.</a:t>
            </a:r>
          </a:p>
          <a:p>
            <a:r>
              <a:rPr lang="de-CH" baseline="0" dirty="0" err="1" smtClean="0"/>
              <a:t>For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elevator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question</a:t>
            </a:r>
            <a:r>
              <a:rPr lang="de-CH" baseline="0" dirty="0" smtClean="0"/>
              <a:t>, </a:t>
            </a:r>
            <a:r>
              <a:rPr lang="de-CH" baseline="0" dirty="0" err="1" smtClean="0"/>
              <a:t>this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is</a:t>
            </a:r>
            <a:r>
              <a:rPr lang="de-CH" baseline="0" dirty="0" smtClean="0"/>
              <a:t> a </a:t>
            </a:r>
            <a:r>
              <a:rPr lang="de-CH" baseline="0" dirty="0" err="1" smtClean="0"/>
              <a:t>good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example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hard</a:t>
            </a:r>
            <a:r>
              <a:rPr lang="de-CH" baseline="0" dirty="0" smtClean="0"/>
              <a:t>. </a:t>
            </a:r>
            <a:r>
              <a:rPr lang="de-CH" baseline="0" dirty="0" err="1" smtClean="0"/>
              <a:t>How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to</a:t>
            </a:r>
            <a:r>
              <a:rPr lang="de-CH" baseline="0" dirty="0" smtClean="0"/>
              <a:t> model a </a:t>
            </a:r>
            <a:r>
              <a:rPr lang="de-CH" baseline="0" dirty="0" err="1" smtClean="0"/>
              <a:t>floor</a:t>
            </a:r>
            <a:r>
              <a:rPr lang="de-CH" baseline="0" dirty="0" smtClean="0"/>
              <a:t>? </a:t>
            </a:r>
            <a:r>
              <a:rPr lang="de-CH" baseline="0" dirty="0" err="1" smtClean="0"/>
              <a:t>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door</a:t>
            </a:r>
            <a:r>
              <a:rPr lang="de-CH" baseline="0" dirty="0" smtClean="0"/>
              <a:t>? </a:t>
            </a:r>
            <a:r>
              <a:rPr lang="de-CH" baseline="0" dirty="0" err="1" smtClean="0"/>
              <a:t>What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about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pre</a:t>
            </a:r>
            <a:r>
              <a:rPr lang="de-CH" baseline="0" dirty="0" smtClean="0"/>
              <a:t>-, </a:t>
            </a:r>
            <a:r>
              <a:rPr lang="de-CH" baseline="0" dirty="0" err="1" smtClean="0"/>
              <a:t>postconditions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invariants</a:t>
            </a:r>
            <a:r>
              <a:rPr lang="de-CH" baseline="0" dirty="0" smtClean="0"/>
              <a:t>? </a:t>
            </a:r>
            <a:r>
              <a:rPr lang="de-CH" baseline="0" dirty="0" err="1" smtClean="0"/>
              <a:t>Collect</a:t>
            </a:r>
            <a:r>
              <a:rPr lang="de-CH" baseline="0" dirty="0" smtClean="0"/>
              <a:t> </a:t>
            </a:r>
            <a:r>
              <a:rPr lang="de-CH" baseline="0" dirty="0" err="1" smtClean="0"/>
              <a:t>ideas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</a:t>
            </a:r>
            <a:r>
              <a:rPr lang="de-CH" baseline="0" dirty="0" err="1" smtClean="0"/>
              <a:t>discuss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them</a:t>
            </a:r>
            <a:r>
              <a:rPr lang="de-CH" baseline="0" dirty="0" smtClean="0"/>
              <a:t> in </a:t>
            </a:r>
            <a:r>
              <a:rPr lang="de-CH" baseline="0" dirty="0" err="1" smtClean="0"/>
              <a:t>class</a:t>
            </a:r>
            <a:r>
              <a:rPr lang="de-CH" baseline="0" dirty="0" smtClean="0"/>
              <a:t>…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One unsuccessful attempt to fix the</a:t>
            </a:r>
            <a:r>
              <a:rPr lang="de-DE" baseline="0" dirty="0" smtClean="0"/>
              <a:t> problem: remove prof feature from STUDENT class.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Imagine</a:t>
            </a:r>
            <a:r>
              <a:rPr lang="de-DE" baseline="0" dirty="0" smtClean="0"/>
              <a:t> the professor doesn‘t want to unveil the exam text.</a:t>
            </a:r>
          </a:p>
          <a:p>
            <a:r>
              <a:rPr lang="de-DE" baseline="0" dirty="0" smtClean="0"/>
              <a:t>For this purpose he communicates with students only via his assistants.</a:t>
            </a:r>
          </a:p>
          <a:p>
            <a:endParaRPr lang="de-DE" baseline="0" dirty="0" smtClean="0"/>
          </a:p>
          <a:p>
            <a:r>
              <a:rPr lang="de-DE" baseline="0" dirty="0" smtClean="0"/>
              <a:t>Note, that in this case, you still have access to </a:t>
            </a:r>
            <a:r>
              <a:rPr lang="ru-RU" baseline="0" dirty="0" smtClean="0"/>
              <a:t>«</a:t>
            </a:r>
            <a:r>
              <a:rPr lang="de-DE" baseline="0" dirty="0" smtClean="0"/>
              <a:t>exam_text</a:t>
            </a:r>
            <a:r>
              <a:rPr lang="ru-RU" baseline="0" dirty="0" smtClean="0"/>
              <a:t>»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6969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424862" cy="511333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13543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67225" y="1268413"/>
            <a:ext cx="4137025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67225" y="3900488"/>
            <a:ext cx="4137025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" y="160338"/>
            <a:ext cx="812006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424862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424862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="1" baseline="0"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23 Oct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23 Oct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23 Oct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23 Oct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23 Oct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23 Oct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23 Oct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23 Oct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23 Oct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23 Oct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23 Oct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baseline="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rgbClr val="3333FF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rgbClr val="3333FF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6" Type="http://schemas.openxmlformats.org/officeDocument/2006/relationships/notesSlide" Target="../notesSlides/notesSlide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elonsoftware.com/articles/LeakyAbstraction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Introduction to Programming</a:t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Comic Sans MS" pitchFamily="66" charset="0"/>
              </a:rPr>
              <a:t>Exercise Session 6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Finding the right abstractions (classes)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tx1"/>
                </a:solidFill>
              </a:rPr>
              <a:t>How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would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you</a:t>
            </a:r>
            <a:r>
              <a:rPr lang="de-CH" dirty="0" smtClean="0">
                <a:solidFill>
                  <a:schemeClr val="tx1"/>
                </a:solidFill>
              </a:rPr>
              <a:t> model…</a:t>
            </a:r>
          </a:p>
          <a:p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1450" y="2190750"/>
            <a:ext cx="82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…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computer</a:t>
            </a:r>
            <a:r>
              <a:rPr lang="de-CH" dirty="0" smtClean="0"/>
              <a:t>?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19075" y="2895600"/>
            <a:ext cx="82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…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bed</a:t>
            </a:r>
            <a:r>
              <a:rPr lang="de-CH" dirty="0" smtClean="0"/>
              <a:t>?</a:t>
            </a:r>
            <a:endParaRPr lang="de-DE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 rot="2280000">
            <a:off x="6469770" y="1390341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19075" y="4238625"/>
            <a:ext cx="823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How</a:t>
            </a:r>
            <a:r>
              <a:rPr lang="de-CH" dirty="0" smtClean="0"/>
              <a:t> </a:t>
            </a:r>
            <a:r>
              <a:rPr lang="de-CH" dirty="0" err="1" smtClean="0"/>
              <a:t>would</a:t>
            </a:r>
            <a:r>
              <a:rPr lang="de-CH" dirty="0" smtClean="0"/>
              <a:t> </a:t>
            </a:r>
            <a:r>
              <a:rPr lang="de-CH" dirty="0" err="1" smtClean="0"/>
              <a:t>you</a:t>
            </a:r>
            <a:r>
              <a:rPr lang="de-CH" dirty="0" smtClean="0"/>
              <a:t> model an </a:t>
            </a:r>
            <a:r>
              <a:rPr lang="de-CH" dirty="0" err="1" smtClean="0"/>
              <a:t>elevator</a:t>
            </a:r>
            <a:r>
              <a:rPr lang="de-CH" dirty="0" smtClean="0"/>
              <a:t> in a </a:t>
            </a:r>
            <a:r>
              <a:rPr lang="de-CH" dirty="0" err="1" smtClean="0"/>
              <a:t>building</a:t>
            </a:r>
            <a:r>
              <a:rPr lang="de-CH" dirty="0" smtClean="0"/>
              <a:t>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38125" y="20638"/>
            <a:ext cx="6927850" cy="720725"/>
          </a:xfrm>
        </p:spPr>
        <p:txBody>
          <a:bodyPr/>
          <a:lstStyle/>
          <a:p>
            <a:r>
              <a:rPr lang="en-US" dirty="0" smtClean="0"/>
              <a:t>Finding the right abstractions (features)</a:t>
            </a:r>
            <a:endParaRPr lang="de-CH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28838" y="4389438"/>
            <a:ext cx="1676400" cy="381000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122488" y="4008438"/>
            <a:ext cx="1676400" cy="3810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128838" y="4008438"/>
            <a:ext cx="1676400" cy="765175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1181101" y="4849813"/>
            <a:ext cx="305435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(BANK_ACCOUNT)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19088" y="3997325"/>
            <a:ext cx="1797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deposits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19088" y="4402138"/>
            <a:ext cx="1797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withdrawals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2108200" y="1709738"/>
            <a:ext cx="1676400" cy="381000"/>
          </a:xfrm>
          <a:prstGeom prst="rect">
            <a:avLst/>
          </a:prstGeom>
          <a:solidFill>
            <a:srgbClr val="00808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108200" y="2090738"/>
            <a:ext cx="1676400" cy="3810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sz="2000" dirty="0">
                <a:solidFill>
                  <a:srgbClr val="C00000"/>
                </a:solidFill>
                <a:latin typeface="+mn-lt"/>
              </a:rPr>
              <a:t>800</a:t>
            </a:r>
            <a:endParaRPr lang="de-CH" sz="2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01850" y="1328738"/>
            <a:ext cx="1676400" cy="381000"/>
          </a:xfrm>
          <a:prstGeom prst="rect">
            <a:avLst/>
          </a:prstGeom>
          <a:solidFill>
            <a:schemeClr val="bg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CH" sz="2000" i="1" dirty="0">
              <a:solidFill>
                <a:srgbClr val="3E609E"/>
              </a:solidFill>
              <a:latin typeface="+mn-lt"/>
            </a:endParaRP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2108200" y="1328738"/>
            <a:ext cx="1676400" cy="114935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>
              <a:latin typeface="+mn-lt"/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1595437" y="2505075"/>
            <a:ext cx="3043237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spcBef>
                <a:spcPts val="1250"/>
              </a:spcBef>
              <a:buClr>
                <a:srgbClr val="3333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i="1" dirty="0">
                <a:solidFill>
                  <a:srgbClr val="3333FF"/>
                </a:solidFill>
                <a:latin typeface="+mn-lt"/>
              </a:rPr>
              <a:t>(BANK_ACCOUNT)</a:t>
            </a:r>
          </a:p>
        </p:txBody>
      </p:sp>
      <p:sp>
        <p:nvSpPr>
          <p:cNvPr id="10256" name="TextBox 19"/>
          <p:cNvSpPr txBox="1">
            <a:spLocks noChangeArrowheads="1"/>
          </p:cNvSpPr>
          <p:nvPr/>
        </p:nvSpPr>
        <p:spPr bwMode="auto">
          <a:xfrm>
            <a:off x="298450" y="1319213"/>
            <a:ext cx="1795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deposits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0257" name="TextBox 20"/>
          <p:cNvSpPr txBox="1">
            <a:spLocks noChangeArrowheads="1"/>
          </p:cNvSpPr>
          <p:nvPr/>
        </p:nvSpPr>
        <p:spPr bwMode="auto">
          <a:xfrm>
            <a:off x="298450" y="1722438"/>
            <a:ext cx="1795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withdrawals</a:t>
            </a:r>
            <a:endParaRPr lang="de-CH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0258" name="TextBox 21"/>
          <p:cNvSpPr txBox="1">
            <a:spLocks noChangeArrowheads="1"/>
          </p:cNvSpPr>
          <p:nvPr/>
        </p:nvSpPr>
        <p:spPr bwMode="auto">
          <a:xfrm>
            <a:off x="287338" y="2093913"/>
            <a:ext cx="179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i="1">
                <a:solidFill>
                  <a:srgbClr val="C00000"/>
                </a:solidFill>
              </a:rPr>
              <a:t>balance</a:t>
            </a:r>
            <a:endParaRPr lang="de-CH" sz="2000"/>
          </a:p>
        </p:txBody>
      </p:sp>
      <p:sp>
        <p:nvSpPr>
          <p:cNvPr id="23" name="Rectangl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03725" y="10334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1000</a:t>
            </a:r>
            <a:endParaRPr lang="de-CH" sz="2000" dirty="0">
              <a:latin typeface="+mn-lt"/>
            </a:endParaRPr>
          </a:p>
        </p:txBody>
      </p:sp>
      <p:sp>
        <p:nvSpPr>
          <p:cNvPr id="25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57825" y="10334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26" name="Line 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599113" y="1320800"/>
            <a:ext cx="579437" cy="0"/>
          </a:xfrm>
          <a:prstGeom prst="line">
            <a:avLst/>
          </a:prstGeom>
          <a:noFill/>
          <a:ln w="2730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28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232525" y="10334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300</a:t>
            </a:r>
            <a:endParaRPr lang="de-CH" sz="2000" dirty="0">
              <a:latin typeface="+mn-lt"/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86625" y="10334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7407275" y="1320800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ine 9"/>
          <p:cNvSpPr>
            <a:spLocks noChangeShapeType="1"/>
          </p:cNvSpPr>
          <p:nvPr/>
        </p:nvSpPr>
        <p:spPr bwMode="auto">
          <a:xfrm flipV="1">
            <a:off x="7905750" y="1147763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36" name="Rectangle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03725" y="1798638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500</a:t>
            </a:r>
            <a:endParaRPr lang="de-CH" sz="2000" dirty="0">
              <a:latin typeface="+mn-lt"/>
            </a:endParaRPr>
          </a:p>
        </p:txBody>
      </p:sp>
      <p:sp>
        <p:nvSpPr>
          <p:cNvPr id="37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57825" y="1798638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5578475" y="2085975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Line 9"/>
          <p:cNvSpPr>
            <a:spLocks noChangeShapeType="1"/>
          </p:cNvSpPr>
          <p:nvPr/>
        </p:nvSpPr>
        <p:spPr bwMode="auto">
          <a:xfrm flipV="1">
            <a:off x="6076950" y="1912938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338513" y="1509713"/>
            <a:ext cx="1063625" cy="1587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338513" y="1914525"/>
            <a:ext cx="1063625" cy="1588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286250" y="37131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1000</a:t>
            </a:r>
            <a:endParaRPr lang="de-CH" sz="2000" dirty="0">
              <a:latin typeface="+mn-lt"/>
            </a:endParaRPr>
          </a:p>
        </p:txBody>
      </p:sp>
      <p:sp>
        <p:nvSpPr>
          <p:cNvPr id="50" name="Rectangle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40350" y="37131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51" name="Line 8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481638" y="4000500"/>
            <a:ext cx="579437" cy="0"/>
          </a:xfrm>
          <a:prstGeom prst="line">
            <a:avLst/>
          </a:prstGeom>
          <a:noFill/>
          <a:ln w="2730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52" name="Rectangle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115050" y="3713163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300</a:t>
            </a:r>
            <a:endParaRPr lang="de-CH" sz="2000" dirty="0">
              <a:latin typeface="+mn-lt"/>
            </a:endParaRPr>
          </a:p>
        </p:txBody>
      </p:sp>
      <p:sp>
        <p:nvSpPr>
          <p:cNvPr id="53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169150" y="3713163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7289800" y="4000500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Line 9"/>
          <p:cNvSpPr>
            <a:spLocks noChangeShapeType="1"/>
          </p:cNvSpPr>
          <p:nvPr/>
        </p:nvSpPr>
        <p:spPr bwMode="auto">
          <a:xfrm flipV="1">
            <a:off x="7788275" y="3827463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sp>
        <p:nvSpPr>
          <p:cNvPr id="56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286250" y="4478338"/>
            <a:ext cx="1055688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000" dirty="0">
                <a:latin typeface="+mn-lt"/>
              </a:rPr>
              <a:t>500</a:t>
            </a:r>
            <a:endParaRPr lang="de-CH" sz="2000" dirty="0">
              <a:latin typeface="+mn-lt"/>
            </a:endParaRPr>
          </a:p>
        </p:txBody>
      </p:sp>
      <p:sp>
        <p:nvSpPr>
          <p:cNvPr id="57" name="Rectangle 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40350" y="4478338"/>
            <a:ext cx="317500" cy="576262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5461000" y="4765675"/>
            <a:ext cx="628650" cy="1588"/>
          </a:xfrm>
          <a:prstGeom prst="line">
            <a:avLst/>
          </a:prstGeom>
          <a:ln w="254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Line 9"/>
          <p:cNvSpPr>
            <a:spLocks noChangeShapeType="1"/>
          </p:cNvSpPr>
          <p:nvPr/>
        </p:nvSpPr>
        <p:spPr bwMode="auto">
          <a:xfrm flipV="1">
            <a:off x="5959475" y="4592638"/>
            <a:ext cx="330200" cy="331787"/>
          </a:xfrm>
          <a:prstGeom prst="line">
            <a:avLst/>
          </a:prstGeom>
          <a:noFill/>
          <a:ln w="92160">
            <a:solidFill>
              <a:srgbClr val="A5002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CH" sz="2000">
              <a:latin typeface="+mn-lt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3221038" y="4189413"/>
            <a:ext cx="1063625" cy="1587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221038" y="4592638"/>
            <a:ext cx="1063625" cy="1587"/>
          </a:xfrm>
          <a:prstGeom prst="straightConnector1">
            <a:avLst/>
          </a:prstGeom>
          <a:ln w="2730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ontent Placeholder 2"/>
          <p:cNvSpPr>
            <a:spLocks noGrp="1"/>
          </p:cNvSpPr>
          <p:nvPr>
            <p:ph idx="1"/>
          </p:nvPr>
        </p:nvSpPr>
        <p:spPr>
          <a:xfrm>
            <a:off x="229749" y="3060042"/>
            <a:ext cx="8424862" cy="496887"/>
          </a:xfrm>
        </p:spPr>
        <p:txBody>
          <a:bodyPr/>
          <a:lstStyle/>
          <a:p>
            <a:pPr algn="ctr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invariant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1800" i="1" kern="1200" dirty="0" smtClean="0"/>
              <a:t>balance = total (deposits) – total (withdrawals)</a:t>
            </a:r>
          </a:p>
        </p:txBody>
      </p:sp>
      <p:sp>
        <p:nvSpPr>
          <p:cNvPr id="63" name="Content Placeholder 2"/>
          <p:cNvSpPr txBox="1">
            <a:spLocks/>
          </p:cNvSpPr>
          <p:nvPr/>
        </p:nvSpPr>
        <p:spPr bwMode="auto">
          <a:xfrm>
            <a:off x="441325" y="6083300"/>
            <a:ext cx="84248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</a:rPr>
              <a:t>Which one </a:t>
            </a:r>
            <a:r>
              <a:rPr lang="en-US" kern="0" dirty="0" smtClean="0">
                <a:latin typeface="+mn-lt"/>
              </a:rPr>
              <a:t>would </a:t>
            </a:r>
            <a:r>
              <a:rPr lang="en-US" kern="0" dirty="0">
                <a:latin typeface="+mn-lt"/>
              </a:rPr>
              <a:t>you choose and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/>
      <p:bldP spid="12" grpId="0"/>
      <p:bldP spid="13" grpId="0"/>
      <p:bldP spid="49" grpId="0" animBg="1"/>
      <p:bldP spid="50" grpId="0" animBg="1"/>
      <p:bldP spid="52" grpId="0" animBg="1"/>
      <p:bldP spid="53" grpId="0" animBg="1"/>
      <p:bldP spid="56" grpId="0" animBg="1"/>
      <p:bldP spid="57" grpId="0" animBg="1"/>
      <p:bldP spid="62" grpId="0" build="p"/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Exporting features: The stolen exam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89560" y="800190"/>
            <a:ext cx="869842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i="1" kern="0" dirty="0" smtClean="0">
                <a:solidFill>
                  <a:srgbClr val="3333FF"/>
                </a:solidFill>
                <a:latin typeface="+mn-lt"/>
              </a:rPr>
              <a:t>ASSISTANT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create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make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(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PROFESSOR)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  <a:endParaRPr kumimoji="0" lang="de-CH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de-CH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de-CH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</a:t>
            </a:r>
            <a:r>
              <a:rPr kumimoji="0" lang="de-CH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de-CH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b="1" kern="0" dirty="0" smtClean="0">
                <a:solidFill>
                  <a:srgbClr val="333399"/>
                </a:solidFill>
              </a:rPr>
              <a:t>feature</a:t>
            </a:r>
          </a:p>
          <a:p>
            <a:pPr lvl="0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</a:rPr>
              <a:t>prof</a:t>
            </a:r>
            <a:r>
              <a:rPr lang="en-US" sz="2000" i="1" dirty="0" smtClean="0">
                <a:solidFill>
                  <a:srgbClr val="3333FF"/>
                </a:solidFill>
              </a:rPr>
              <a:t>: PROFESSOR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propose_draft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a_draft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STRING)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kern="0" dirty="0" smtClean="0">
                <a:solidFill>
                  <a:srgbClr val="333399"/>
                </a:solidFill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	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prof.review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a_draft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lang="en-US" sz="2000" dirty="0" smtClean="0">
              <a:solidFill>
                <a:srgbClr val="990000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kern="0" dirty="0" smtClean="0">
                <a:solidFill>
                  <a:srgbClr val="33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1271"/>
          </a:xfrm>
        </p:spPr>
        <p:txBody>
          <a:bodyPr>
            <a:normAutofit/>
          </a:bodyPr>
          <a:lstStyle/>
          <a:p>
            <a:r>
              <a:rPr lang="en-US" dirty="0" smtClean="0"/>
              <a:t>For </a:t>
            </a:r>
            <a:r>
              <a:rPr lang="en-US" dirty="0"/>
              <a:t>your eyes only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06" y="810228"/>
            <a:ext cx="8424862" cy="5802173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/>
              <a:t>PROFESSOR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endParaRPr lang="en-US" sz="2000" i="1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/>
              <a:t>	make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make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de-CH" sz="2000" i="1" kern="1200" dirty="0" smtClean="0"/>
              <a:t>			exam_text := ‘’exam is not ready’’</a:t>
            </a:r>
            <a:endParaRPr lang="en-US" sz="2000" i="1" kern="1200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kern="1200" dirty="0" smtClean="0"/>
              <a:t>	</a:t>
            </a:r>
            <a:r>
              <a:rPr lang="en-US" sz="2000" i="1" kern="1200" dirty="0" err="1" smtClean="0"/>
              <a:t>exam_text</a:t>
            </a:r>
            <a:r>
              <a:rPr lang="en-US" sz="2000" i="1" kern="1200" dirty="0" smtClean="0"/>
              <a:t>: STRING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endParaRPr lang="en-US" sz="2000" i="1" kern="1200" dirty="0" smtClean="0"/>
          </a:p>
          <a:p>
            <a:pPr lvl="0">
              <a:lnSpc>
                <a:spcPct val="90000"/>
              </a:lnSpc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kern="1200" dirty="0"/>
              <a:t>	</a:t>
            </a:r>
            <a:r>
              <a:rPr lang="en-US" sz="2000" i="1" kern="1200" dirty="0" err="1" smtClean="0"/>
              <a:t>review_draft</a:t>
            </a:r>
            <a:r>
              <a:rPr lang="en-US" sz="2000" i="1" kern="1200" dirty="0" smtClean="0"/>
              <a:t> (</a:t>
            </a:r>
            <a:r>
              <a:rPr lang="en-US" sz="2000" i="1" kern="1200" dirty="0" err="1" smtClean="0"/>
              <a:t>a_draft</a:t>
            </a:r>
            <a:r>
              <a:rPr lang="en-US" sz="2000" i="1" kern="1200" dirty="0" smtClean="0"/>
              <a:t>: STRING)</a:t>
            </a:r>
            <a:endParaRPr lang="en-US" sz="2000" i="1" kern="1200" dirty="0"/>
          </a:p>
          <a:p>
            <a:pPr lvl="0">
              <a:lnSpc>
                <a:spcPct val="90000"/>
              </a:lnSpc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dirty="0"/>
              <a:t>		</a:t>
            </a:r>
            <a:r>
              <a:rPr lang="en-US" sz="2000" b="1" dirty="0">
                <a:solidFill>
                  <a:srgbClr val="333399"/>
                </a:solidFill>
              </a:rPr>
              <a:t>do</a:t>
            </a:r>
          </a:p>
          <a:p>
            <a:pPr lvl="0">
              <a:lnSpc>
                <a:spcPct val="90000"/>
              </a:lnSpc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kern="1200" dirty="0"/>
              <a:t>		 	</a:t>
            </a:r>
            <a:r>
              <a:rPr lang="en-US" sz="2000" dirty="0">
                <a:solidFill>
                  <a:srgbClr val="990000"/>
                </a:solidFill>
              </a:rPr>
              <a:t>-- review  </a:t>
            </a:r>
            <a:r>
              <a:rPr lang="en-US" sz="2000" dirty="0" smtClean="0">
                <a:solidFill>
                  <a:srgbClr val="990000"/>
                </a:solidFill>
              </a:rPr>
              <a:t>‘</a:t>
            </a:r>
            <a:r>
              <a:rPr lang="en-US" sz="2000" dirty="0" err="1" smtClean="0">
                <a:solidFill>
                  <a:srgbClr val="990000"/>
                </a:solidFill>
              </a:rPr>
              <a:t>a_draft</a:t>
            </a:r>
            <a:r>
              <a:rPr lang="en-US" sz="2000" dirty="0" smtClean="0">
                <a:solidFill>
                  <a:srgbClr val="990000"/>
                </a:solidFill>
              </a:rPr>
              <a:t>’ and put the result into ‘</a:t>
            </a:r>
            <a:r>
              <a:rPr lang="en-US" sz="2000" dirty="0" err="1" smtClean="0">
                <a:solidFill>
                  <a:srgbClr val="990000"/>
                </a:solidFill>
              </a:rPr>
              <a:t>exam_text</a:t>
            </a:r>
            <a:r>
              <a:rPr lang="en-US" sz="2000" dirty="0" smtClean="0">
                <a:solidFill>
                  <a:srgbClr val="990000"/>
                </a:solidFill>
              </a:rPr>
              <a:t>’</a:t>
            </a:r>
            <a:endParaRPr lang="en-US" sz="2000" dirty="0">
              <a:solidFill>
                <a:srgbClr val="990000"/>
              </a:solidFill>
            </a:endParaRPr>
          </a:p>
          <a:p>
            <a:pPr lvl="0">
              <a:lnSpc>
                <a:spcPct val="90000"/>
              </a:lnSpc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dirty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  <a:endParaRPr lang="en-US" sz="2000" i="1" kern="1200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a hole in information hiding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9365" y="663544"/>
            <a:ext cx="8819909" cy="579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i="1" kern="0" dirty="0" smtClean="0">
                <a:solidFill>
                  <a:srgbClr val="3333FF"/>
                </a:solidFill>
                <a:latin typeface="+mn-lt"/>
              </a:rPr>
              <a:t>STUDENT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create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make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lvl="0">
              <a:lnSpc>
                <a:spcPct val="95000"/>
              </a:lnSpc>
              <a:spcBef>
                <a:spcPts val="0"/>
              </a:spcBef>
              <a:buClr>
                <a:srgbClr val="8B0000"/>
              </a:buClr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(</a:t>
            </a:r>
            <a:r>
              <a:rPr lang="en-US" sz="2000" i="1" dirty="0" err="1">
                <a:solidFill>
                  <a:srgbClr val="3333FF"/>
                </a:solidFill>
              </a:rPr>
              <a:t>a_assi</a:t>
            </a:r>
            <a:r>
              <a:rPr lang="en-US" sz="2000" i="1" dirty="0">
                <a:solidFill>
                  <a:srgbClr val="3333FF"/>
                </a:solidFill>
              </a:rPr>
              <a:t>: </a:t>
            </a:r>
            <a:r>
              <a:rPr lang="en-US" sz="2000" i="1" dirty="0" smtClean="0">
                <a:solidFill>
                  <a:srgbClr val="3333FF"/>
                </a:solidFill>
              </a:rPr>
              <a:t>ASSISTANT; 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PROFESSOR)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  <a:endParaRPr kumimoji="0" lang="de-CH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de-CH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de-CH" sz="2000" i="1" dirty="0" smtClean="0">
                <a:solidFill>
                  <a:srgbClr val="3333FF"/>
                </a:solidFill>
                <a:latin typeface="+mn-lt"/>
              </a:rPr>
              <a:t>assi := a_assi</a:t>
            </a:r>
          </a:p>
          <a:p>
            <a:pPr>
              <a:lnSpc>
                <a:spcPct val="95000"/>
              </a:lnSpc>
              <a:spcBef>
                <a:spcPts val="0"/>
              </a:spcBef>
              <a:buClr>
                <a:srgbClr val="8B0000"/>
              </a:buClr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de-CH" sz="2000" i="1" dirty="0" smtClean="0">
                <a:solidFill>
                  <a:srgbClr val="3333FF"/>
                </a:solidFill>
              </a:rPr>
              <a:t>			prof </a:t>
            </a:r>
            <a:r>
              <a:rPr lang="de-CH" sz="2000" i="1" dirty="0">
                <a:solidFill>
                  <a:srgbClr val="3333FF"/>
                </a:solidFill>
              </a:rPr>
              <a:t>:= </a:t>
            </a:r>
            <a:r>
              <a:rPr lang="de-CH" sz="2000" i="1" dirty="0" smtClean="0">
                <a:solidFill>
                  <a:srgbClr val="3333FF"/>
                </a:solidFill>
              </a:rPr>
              <a:t>a_prof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 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prof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: PROFESSOR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ASSISTANT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stolen_exam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STRING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baseline="0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b="1" kern="0" dirty="0" smtClean="0">
                <a:solidFill>
                  <a:srgbClr val="333399"/>
                </a:solidFill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sz="2000" b="1" kern="0" dirty="0" smtClean="0">
                <a:solidFill>
                  <a:srgbClr val="333399"/>
                </a:solidFill>
              </a:rPr>
              <a:t>Result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2000" b="0" i="1" u="none" strike="noStrike" kern="1200" cap="none" spc="0" normalizeH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prof.exam_text</a:t>
            </a:r>
            <a:endParaRPr kumimoji="0" lang="en-US" sz="2000" b="0" i="1" u="none" strike="noStrike" kern="1200" cap="none" spc="0" normalizeH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baseline="0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kern="0" dirty="0" smtClean="0">
                <a:solidFill>
                  <a:srgbClr val="33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try this at home!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88" y="809625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 smtClean="0"/>
              <a:t>you: STUDENT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 err="1" smtClean="0"/>
              <a:t>your_prof</a:t>
            </a:r>
            <a:r>
              <a:rPr lang="en-US" sz="2000" i="1" dirty="0" smtClean="0"/>
              <a:t>: PROFESSOR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 err="1" smtClean="0"/>
              <a:t>your_assi</a:t>
            </a:r>
            <a:r>
              <a:rPr lang="en-US" sz="2000" i="1" dirty="0" smtClean="0"/>
              <a:t>: ASSISTANT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 err="1" smtClean="0"/>
              <a:t>stolen_exam</a:t>
            </a:r>
            <a:r>
              <a:rPr lang="en-US" sz="2000" i="1" dirty="0" smtClean="0"/>
              <a:t>: STRING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your_prof.make</a:t>
            </a:r>
            <a:r>
              <a:rPr lang="en-US" sz="2000" i="1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your_assi.make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your_prof</a:t>
            </a:r>
            <a:r>
              <a:rPr lang="en-US" sz="2000" i="1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you.make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your_prof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your_assi</a:t>
            </a:r>
            <a:r>
              <a:rPr lang="en-US" sz="2000" i="1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i="1" dirty="0"/>
          </a:p>
          <a:p>
            <a:pPr>
              <a:lnSpc>
                <a:spcPct val="90000"/>
              </a:lnSpc>
              <a:defRPr/>
            </a:pPr>
            <a:r>
              <a:rPr lang="en-US" sz="2000" i="1" dirty="0" err="1" smtClean="0"/>
              <a:t>your_assi.propose_draft</a:t>
            </a:r>
            <a:r>
              <a:rPr lang="en-US" sz="2000" i="1" dirty="0"/>
              <a:t> </a:t>
            </a:r>
            <a:r>
              <a:rPr lang="en-US" sz="2000" i="1" dirty="0" smtClean="0"/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“</a:t>
            </a:r>
            <a:r>
              <a:rPr lang="en-US" sz="2000" dirty="0">
                <a:solidFill>
                  <a:schemeClr val="tx1"/>
                </a:solidFill>
              </a:rPr>
              <a:t>top secret exam</a:t>
            </a:r>
            <a:r>
              <a:rPr lang="en-US" sz="2000" dirty="0" smtClean="0">
                <a:solidFill>
                  <a:schemeClr val="tx1"/>
                </a:solidFill>
              </a:rPr>
              <a:t>!”</a:t>
            </a:r>
            <a:r>
              <a:rPr lang="en-US" sz="2000" i="1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0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i="1" dirty="0" err="1" smtClean="0"/>
              <a:t>stolen_exam</a:t>
            </a:r>
            <a:r>
              <a:rPr lang="en-US" sz="2000" i="1" dirty="0" smtClean="0"/>
              <a:t> := </a:t>
            </a:r>
            <a:r>
              <a:rPr lang="en-US" sz="2000" i="1" dirty="0" err="1" smtClean="0"/>
              <a:t>you.stolen_exam</a:t>
            </a:r>
            <a:endParaRPr lang="en-US" sz="2000" i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Bogen 6"/>
          <p:cNvSpPr/>
          <p:nvPr/>
        </p:nvSpPr>
        <p:spPr bwMode="auto">
          <a:xfrm>
            <a:off x="5915025" y="1285875"/>
            <a:ext cx="1028700" cy="1971675"/>
          </a:xfrm>
          <a:prstGeom prst="arc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pic>
        <p:nvPicPr>
          <p:cNvPr id="13" name="Grafik 12" descr="20060307CalvinHobbes.gif"/>
          <p:cNvPicPr>
            <a:picLocks noChangeAspect="1"/>
          </p:cNvPicPr>
          <p:nvPr/>
        </p:nvPicPr>
        <p:blipFill>
          <a:blip r:embed="rId3" cstate="print"/>
          <a:srcRect t="1139"/>
          <a:stretch>
            <a:fillRect/>
          </a:stretch>
        </p:blipFill>
        <p:spPr>
          <a:xfrm>
            <a:off x="5789141" y="4423718"/>
            <a:ext cx="2313597" cy="21442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Secretive professor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89365" y="663544"/>
            <a:ext cx="8819909" cy="579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i="1" kern="0" dirty="0" smtClean="0">
                <a:solidFill>
                  <a:srgbClr val="3333FF"/>
                </a:solidFill>
                <a:latin typeface="+mn-lt"/>
              </a:rPr>
              <a:t>STUDENT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create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make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lvl="0">
              <a:lnSpc>
                <a:spcPct val="95000"/>
              </a:lnSpc>
              <a:spcBef>
                <a:spcPts val="0"/>
              </a:spcBef>
              <a:buClr>
                <a:srgbClr val="8B0000"/>
              </a:buClr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(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a_assi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ASSISTANT </a:t>
            </a:r>
            <a:r>
              <a:rPr lang="en-US" sz="2000" i="1" dirty="0" smtClean="0">
                <a:solidFill>
                  <a:srgbClr val="3333FF"/>
                </a:solidFill>
              </a:rPr>
              <a:t>;  </a:t>
            </a:r>
            <a:r>
              <a:rPr lang="en-US" sz="2000" i="1" dirty="0" err="1" smtClean="0">
                <a:solidFill>
                  <a:srgbClr val="3333FF"/>
                </a:solidFill>
              </a:rPr>
              <a:t>a_prof</a:t>
            </a:r>
            <a:r>
              <a:rPr lang="en-US" sz="2000" i="1" dirty="0">
                <a:solidFill>
                  <a:srgbClr val="3333FF"/>
                </a:solidFill>
              </a:rPr>
              <a:t>: </a:t>
            </a:r>
            <a:r>
              <a:rPr lang="en-US" sz="2000" i="1" dirty="0" smtClean="0">
                <a:solidFill>
                  <a:srgbClr val="3333FF"/>
                </a:solidFill>
              </a:rPr>
              <a:t>PROFESSOR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  <a:r>
              <a:rPr kumimoji="0" lang="de-CH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de-CH" sz="2000" i="1" dirty="0" smtClean="0">
                <a:solidFill>
                  <a:srgbClr val="3333FF"/>
                </a:solidFill>
                <a:latin typeface="+mn-lt"/>
              </a:rPr>
              <a:t>			assi := a_assi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95000"/>
              </a:lnSpc>
              <a:spcBef>
                <a:spcPts val="0"/>
              </a:spcBef>
              <a:buClr>
                <a:srgbClr val="8B0000"/>
              </a:buClr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lang="de-CH" sz="2000" i="1" dirty="0">
                <a:solidFill>
                  <a:srgbClr val="3333FF"/>
                </a:solidFill>
              </a:rPr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    prof </a:t>
            </a:r>
            <a:r>
              <a:rPr lang="de-CH" sz="2000" i="1" dirty="0">
                <a:solidFill>
                  <a:srgbClr val="3333FF"/>
                </a:solidFill>
              </a:rPr>
              <a:t>:= a_prof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kern="0" dirty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kern="0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 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lnSpc>
                <a:spcPct val="95000"/>
              </a:lnSpc>
              <a:spcBef>
                <a:spcPts val="0"/>
              </a:spcBef>
              <a:buClr>
                <a:srgbClr val="8B0000"/>
              </a:buClr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i="1" dirty="0">
                <a:solidFill>
                  <a:srgbClr val="3333FF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prof</a:t>
            </a:r>
            <a:r>
              <a:rPr lang="en-US" sz="2000" i="1" dirty="0">
                <a:solidFill>
                  <a:srgbClr val="3333FF"/>
                </a:solidFill>
              </a:rPr>
              <a:t>: PROFESSOR</a:t>
            </a:r>
            <a:endParaRPr lang="en-US" sz="2000" i="1" dirty="0" smtClean="0">
              <a:solidFill>
                <a:srgbClr val="3333FF"/>
              </a:solidFill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ASSISTANT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stolen_exam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STRING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baseline="0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2000" b="1" kern="0" dirty="0" smtClean="0">
                <a:solidFill>
                  <a:srgbClr val="333399"/>
                </a:solidFill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sz="2000" b="1" kern="0" dirty="0" smtClean="0">
                <a:solidFill>
                  <a:srgbClr val="333399"/>
                </a:solidFill>
              </a:rPr>
              <a:t>Result</a:t>
            </a:r>
            <a:r>
              <a:rPr kumimoji="0" lang="en-US" sz="20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baseline="0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2000" b="1" kern="0" dirty="0" smtClean="0">
                <a:solidFill>
                  <a:srgbClr val="33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7299" y="5270036"/>
            <a:ext cx="20890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err="1">
                <a:solidFill>
                  <a:srgbClr val="3333FF"/>
                </a:solidFill>
              </a:rPr>
              <a:t>prof.exam_text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2541962" y="5270036"/>
            <a:ext cx="2606804" cy="40011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i="1" dirty="0" err="1" smtClean="0">
                <a:solidFill>
                  <a:srgbClr val="3333FF"/>
                </a:solidFill>
              </a:rPr>
              <a:t>assi.prof.exam_text</a:t>
            </a:r>
            <a:endParaRPr lang="en-US" sz="2000" dirty="0"/>
          </a:p>
        </p:txBody>
      </p:sp>
      <p:pic>
        <p:nvPicPr>
          <p:cNvPr id="9" name="Grafik 12" descr="20060307CalvinHobbes.gif"/>
          <p:cNvPicPr>
            <a:picLocks noChangeAspect="1"/>
          </p:cNvPicPr>
          <p:nvPr/>
        </p:nvPicPr>
        <p:blipFill>
          <a:blip r:embed="rId3" cstate="print"/>
          <a:srcRect t="1139"/>
          <a:stretch>
            <a:fillRect/>
          </a:stretch>
        </p:blipFill>
        <p:spPr>
          <a:xfrm>
            <a:off x="5789141" y="4423718"/>
            <a:ext cx="2313597" cy="21442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48096" y="2082799"/>
            <a:ext cx="296557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</a:rPr>
              <a:t>)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41790" y="3029128"/>
            <a:ext cx="296557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606242" y="3892727"/>
            <a:ext cx="296557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3365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the </a:t>
            </a:r>
            <a:r>
              <a:rPr lang="en-US" dirty="0" smtClean="0"/>
              <a:t>issue: hint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2893392" y="3302297"/>
            <a:ext cx="6035170" cy="12697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1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i="1" dirty="0" smtClean="0">
                <a:solidFill>
                  <a:srgbClr val="3333FF"/>
                </a:solidFill>
                <a:latin typeface="+mn-lt"/>
              </a:rPr>
              <a:t>Use selective export for the features</a:t>
            </a:r>
            <a:endParaRPr lang="en-GB" dirty="0" smtClean="0">
              <a:latin typeface="+mn-lt"/>
              <a:ea typeface="MS Gothic"/>
              <a:cs typeface="MS Gothic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529288" y="1520163"/>
            <a:ext cx="2028715" cy="3595848"/>
          </a:xfrm>
          <a:prstGeom prst="rect">
            <a:avLst/>
          </a:prstGeom>
          <a:noFill/>
          <a:ln w="19080">
            <a:solidFill>
              <a:srgbClr val="9933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</a:rPr>
              <a:t>class</a:t>
            </a:r>
            <a:br>
              <a:rPr lang="en-GB" sz="1800" b="1" kern="0" dirty="0">
                <a:solidFill>
                  <a:srgbClr val="000099"/>
                </a:solidFill>
              </a:rPr>
            </a:br>
            <a:r>
              <a:rPr lang="en-GB" sz="1800" b="1" kern="0" dirty="0"/>
              <a:t>    </a:t>
            </a:r>
            <a:r>
              <a:rPr lang="en-GB" sz="1800" i="1" dirty="0">
                <a:solidFill>
                  <a:srgbClr val="3333FF"/>
                </a:solidFill>
              </a:rPr>
              <a:t>A</a:t>
            </a:r>
            <a:r>
              <a:rPr lang="en-GB" sz="1800" i="1" kern="0" dirty="0">
                <a:solidFill>
                  <a:srgbClr val="3333FF"/>
                </a:solidFill>
              </a:rPr>
              <a:t/>
            </a:r>
            <a:br>
              <a:rPr lang="en-GB" sz="1800" i="1" kern="0" dirty="0">
                <a:solidFill>
                  <a:srgbClr val="3333FF"/>
                </a:solidFill>
              </a:rPr>
            </a:br>
            <a:endParaRPr lang="en-GB" sz="1800" i="1" kern="0" dirty="0">
              <a:solidFill>
                <a:srgbClr val="3333FF"/>
              </a:solidFill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</a:rPr>
              <a:t>feature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</a:rPr>
              <a:t>	</a:t>
            </a:r>
            <a:r>
              <a:rPr lang="en-GB" sz="1800" kern="0" dirty="0"/>
              <a:t>	</a:t>
            </a:r>
            <a:r>
              <a:rPr lang="en-GB" sz="1800" i="1" kern="0" dirty="0">
                <a:solidFill>
                  <a:srgbClr val="006400"/>
                </a:solidFill>
              </a:rPr>
              <a:t>g</a:t>
            </a:r>
            <a:r>
              <a:rPr lang="en-GB" sz="1800" kern="0" dirty="0"/>
              <a:t> ...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/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</a:rPr>
              <a:t>feature</a:t>
            </a:r>
            <a:r>
              <a:rPr lang="en-GB" sz="1800" b="1" kern="0" dirty="0"/>
              <a:t> </a:t>
            </a:r>
            <a:endParaRPr lang="en-GB" sz="1800" kern="0" dirty="0"/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 smtClean="0"/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i="1" kern="0" dirty="0">
                <a:solidFill>
                  <a:srgbClr val="006400"/>
                </a:solidFill>
              </a:rPr>
              <a:t>	</a:t>
            </a:r>
            <a:r>
              <a:rPr lang="en-GB" sz="1800" i="1" kern="0" dirty="0" smtClean="0">
                <a:solidFill>
                  <a:srgbClr val="006400"/>
                </a:solidFill>
              </a:rPr>
              <a:t>f</a:t>
            </a:r>
            <a:r>
              <a:rPr lang="en-GB" sz="1800" kern="0" dirty="0" smtClean="0"/>
              <a:t>...</a:t>
            </a:r>
            <a:endParaRPr lang="en-GB" sz="1800" kern="0" dirty="0"/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/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 smtClean="0">
                <a:solidFill>
                  <a:srgbClr val="000099"/>
                </a:solidFill>
              </a:rPr>
              <a:t>end</a:t>
            </a:r>
            <a:endParaRPr lang="en-GB" sz="1800" b="1" kern="0" dirty="0">
              <a:solidFill>
                <a:srgbClr val="0000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6795" y="3352812"/>
            <a:ext cx="914033" cy="343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2000" kern="0" dirty="0"/>
              <a:t>{</a:t>
            </a:r>
            <a:r>
              <a:rPr lang="en-GB" sz="2000" i="1" dirty="0">
                <a:solidFill>
                  <a:srgbClr val="3333FF"/>
                </a:solidFill>
              </a:rPr>
              <a:t>B</a:t>
            </a:r>
            <a:r>
              <a:rPr lang="en-GB" sz="2000" kern="0" dirty="0"/>
              <a:t>, </a:t>
            </a:r>
            <a:r>
              <a:rPr lang="en-GB" sz="2000" i="1" dirty="0" smtClean="0">
                <a:solidFill>
                  <a:srgbClr val="3333FF"/>
                </a:solidFill>
              </a:rPr>
              <a:t>C </a:t>
            </a:r>
            <a:r>
              <a:rPr lang="en-GB" sz="2000" kern="0" dirty="0" smtClean="0"/>
              <a:t>}</a:t>
            </a:r>
            <a:endParaRPr lang="en-GB" sz="2000" kern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the issue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 rot="2280000">
            <a:off x="6413500" y="817563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89206" y="810228"/>
            <a:ext cx="8424862" cy="5802173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/>
              <a:t>PROFESSOR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/>
              <a:t>	make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make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de-CH" sz="2000" i="1" kern="1200" dirty="0" smtClean="0"/>
              <a:t>			exam_text := ‘’exam is not ready’’</a:t>
            </a:r>
            <a:endParaRPr lang="en-US" sz="2000" i="1" kern="1200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endParaRPr lang="en-US" sz="2000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kern="1200" dirty="0" smtClean="0"/>
              <a:t>	</a:t>
            </a:r>
            <a:r>
              <a:rPr lang="en-US" sz="2000" i="1" kern="1200" dirty="0" err="1" smtClean="0"/>
              <a:t>exam_text</a:t>
            </a:r>
            <a:r>
              <a:rPr lang="en-US" sz="2000" i="1" kern="1200" dirty="0" smtClean="0"/>
              <a:t>: STRING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endParaRPr lang="en-US" sz="2000" i="1" kern="1200" dirty="0" smtClean="0"/>
          </a:p>
          <a:p>
            <a:pPr lvl="0">
              <a:lnSpc>
                <a:spcPct val="90000"/>
              </a:lnSpc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kern="1200" dirty="0"/>
              <a:t>	</a:t>
            </a:r>
            <a:r>
              <a:rPr lang="en-US" sz="2000" i="1" kern="1200" dirty="0" err="1" smtClean="0"/>
              <a:t>review_draft</a:t>
            </a:r>
            <a:r>
              <a:rPr lang="en-US" sz="2000" i="1" kern="1200" dirty="0" smtClean="0"/>
              <a:t> (</a:t>
            </a:r>
            <a:r>
              <a:rPr lang="en-US" sz="2000" i="1" kern="1200" dirty="0" err="1" smtClean="0"/>
              <a:t>a_draft</a:t>
            </a:r>
            <a:r>
              <a:rPr lang="en-US" sz="2000" i="1" kern="1200" dirty="0" smtClean="0"/>
              <a:t>: STRING)</a:t>
            </a:r>
            <a:endParaRPr lang="en-US" sz="2000" i="1" kern="1200" dirty="0"/>
          </a:p>
          <a:p>
            <a:pPr lvl="0">
              <a:lnSpc>
                <a:spcPct val="90000"/>
              </a:lnSpc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dirty="0"/>
              <a:t>		</a:t>
            </a:r>
            <a:r>
              <a:rPr lang="en-US" sz="2000" b="1" dirty="0">
                <a:solidFill>
                  <a:srgbClr val="333399"/>
                </a:solidFill>
              </a:rPr>
              <a:t>do</a:t>
            </a:r>
          </a:p>
          <a:p>
            <a:pPr lvl="0">
              <a:lnSpc>
                <a:spcPct val="90000"/>
              </a:lnSpc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kern="1200" dirty="0"/>
              <a:t>		 	</a:t>
            </a:r>
            <a:r>
              <a:rPr lang="en-US" sz="2000" dirty="0">
                <a:solidFill>
                  <a:srgbClr val="990000"/>
                </a:solidFill>
              </a:rPr>
              <a:t>-- review  </a:t>
            </a:r>
            <a:r>
              <a:rPr lang="en-US" sz="2000" dirty="0" smtClean="0">
                <a:solidFill>
                  <a:srgbClr val="990000"/>
                </a:solidFill>
              </a:rPr>
              <a:t>‘</a:t>
            </a:r>
            <a:r>
              <a:rPr lang="en-US" sz="2000" dirty="0" err="1" smtClean="0">
                <a:solidFill>
                  <a:srgbClr val="990000"/>
                </a:solidFill>
              </a:rPr>
              <a:t>a_draft</a:t>
            </a:r>
            <a:r>
              <a:rPr lang="en-US" sz="2000" dirty="0" smtClean="0">
                <a:solidFill>
                  <a:srgbClr val="990000"/>
                </a:solidFill>
              </a:rPr>
              <a:t>’ and put the result into ‘</a:t>
            </a:r>
            <a:r>
              <a:rPr lang="en-US" sz="2000" dirty="0" err="1" smtClean="0">
                <a:solidFill>
                  <a:srgbClr val="990000"/>
                </a:solidFill>
              </a:rPr>
              <a:t>exam_text</a:t>
            </a:r>
            <a:r>
              <a:rPr lang="en-US" sz="2000" dirty="0" smtClean="0">
                <a:solidFill>
                  <a:srgbClr val="990000"/>
                </a:solidFill>
              </a:rPr>
              <a:t>’</a:t>
            </a:r>
            <a:endParaRPr lang="en-US" sz="2000" dirty="0">
              <a:solidFill>
                <a:srgbClr val="990000"/>
              </a:solidFill>
            </a:endParaRPr>
          </a:p>
          <a:p>
            <a:pPr lvl="0">
              <a:lnSpc>
                <a:spcPct val="90000"/>
              </a:lnSpc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i="1" dirty="0"/>
              <a:t>		</a:t>
            </a: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  <a:endParaRPr lang="en-US" sz="2000" i="1" kern="1200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392189" y="3811426"/>
            <a:ext cx="45127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{PROFESSOR, ASSISTANT}</a:t>
            </a:r>
            <a:endParaRPr lang="de-DE" sz="2000" i="1" dirty="0" smtClean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export status does matter!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197618" y="6481501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0" y="756144"/>
            <a:ext cx="9144000" cy="610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1800" i="1" kern="0" dirty="0" smtClean="0">
                <a:solidFill>
                  <a:srgbClr val="3333FF"/>
                </a:solidFill>
                <a:latin typeface="+mn-lt"/>
              </a:rPr>
              <a:t>STUDENT</a:t>
            </a:r>
            <a:endParaRPr kumimoji="0" lang="en-US" sz="18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create</a:t>
            </a: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make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(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PROFESSOR; 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a_assi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ASSISTANT)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  <a:endParaRPr kumimoji="0" lang="de-CH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de-CH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de-CH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</a:t>
            </a:r>
            <a:r>
              <a:rPr kumimoji="0" lang="de-CH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de-CH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a_prof</a:t>
            </a:r>
            <a:endParaRPr kumimoji="0" lang="de-CH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de-CH" sz="1800" i="1" dirty="0" smtClean="0">
                <a:solidFill>
                  <a:srgbClr val="3333FF"/>
                </a:solidFill>
                <a:latin typeface="+mn-lt"/>
              </a:rPr>
              <a:t>			</a:t>
            </a:r>
            <a:r>
              <a:rPr lang="de-CH" sz="1800" i="1" dirty="0" err="1" smtClean="0">
                <a:solidFill>
                  <a:srgbClr val="3333FF"/>
                </a:solidFill>
                <a:latin typeface="+mn-lt"/>
              </a:rPr>
              <a:t>assi</a:t>
            </a:r>
            <a:r>
              <a:rPr lang="de-CH" sz="1800" i="1" dirty="0" smtClean="0">
                <a:solidFill>
                  <a:srgbClr val="3333FF"/>
                </a:solidFill>
                <a:latin typeface="+mn-lt"/>
              </a:rPr>
              <a:t> := </a:t>
            </a:r>
            <a:r>
              <a:rPr lang="de-CH" sz="1800" i="1" dirty="0" err="1" smtClean="0">
                <a:solidFill>
                  <a:srgbClr val="3333FF"/>
                </a:solidFill>
                <a:latin typeface="+mn-lt"/>
              </a:rPr>
              <a:t>a_assi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 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prof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: PROFESSOR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ASSISTANT</a:t>
            </a:r>
            <a:endParaRPr kumimoji="0" lang="en-US" sz="1800" b="0" i="1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stolen_exam</a:t>
            </a: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STRING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1800" i="1" baseline="0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	</a:t>
            </a:r>
            <a:r>
              <a:rPr lang="en-US" sz="1800" b="1" kern="0" dirty="0" smtClean="0">
                <a:solidFill>
                  <a:srgbClr val="333399"/>
                </a:solidFill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en-US" sz="1800" b="1" kern="0" dirty="0" smtClean="0">
                <a:solidFill>
                  <a:srgbClr val="333399"/>
                </a:solidFill>
              </a:rPr>
              <a:t>Result</a:t>
            </a:r>
            <a:r>
              <a:rPr kumimoji="0" lang="en-US" sz="1800" b="0" i="1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:= </a:t>
            </a:r>
            <a:r>
              <a:rPr kumimoji="0" lang="en-US" sz="1800" b="0" i="1" u="none" strike="noStrike" kern="1200" cap="none" spc="0" normalizeH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prof.exam_text</a:t>
            </a:r>
            <a:endParaRPr kumimoji="0" lang="en-US" sz="1800" b="0" i="1" u="none" strike="noStrike" kern="1200" cap="none" spc="0" normalizeH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1800" i="1" baseline="0" dirty="0" smtClean="0">
                <a:solidFill>
                  <a:srgbClr val="3333FF"/>
                </a:solidFill>
                <a:latin typeface="+mn-lt"/>
              </a:rPr>
              <a:t>		</a:t>
            </a:r>
            <a:r>
              <a:rPr lang="en-US" sz="1800" b="1" kern="0" dirty="0" smtClean="0">
                <a:solidFill>
                  <a:srgbClr val="333399"/>
                </a:solidFill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6" name="Rechteckige Legende 5"/>
          <p:cNvSpPr/>
          <p:nvPr/>
        </p:nvSpPr>
        <p:spPr bwMode="auto">
          <a:xfrm>
            <a:off x="1365967" y="5779088"/>
            <a:ext cx="2486025" cy="714375"/>
          </a:xfrm>
          <a:prstGeom prst="wedgeRectCallout">
            <a:avLst>
              <a:gd name="adj1" fmla="val 29358"/>
              <a:gd name="adj2" fmla="val -68750"/>
            </a:avLst>
          </a:prstGeom>
          <a:solidFill>
            <a:srgbClr val="FF89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Invalid </a:t>
            </a:r>
            <a:r>
              <a:rPr lang="de-CH" sz="1800" dirty="0" err="1" smtClean="0">
                <a:solidFill>
                  <a:srgbClr val="333399"/>
                </a:solidFill>
              </a:rPr>
              <a:t>call</a:t>
            </a:r>
            <a:r>
              <a:rPr lang="de-CH" sz="1800" dirty="0" smtClean="0">
                <a:solidFill>
                  <a:srgbClr val="333399"/>
                </a:solidFill>
              </a:rPr>
              <a:t>!</a:t>
            </a:r>
            <a:endParaRPr lang="de-DE" sz="1800" dirty="0" smtClean="0">
              <a:solidFill>
                <a:srgbClr val="333399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025362" y="5250645"/>
            <a:ext cx="372110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kern="0" dirty="0" smtClean="0">
                <a:solidFill>
                  <a:srgbClr val="333399"/>
                </a:solidFill>
              </a:rPr>
              <a:t>Result</a:t>
            </a:r>
            <a:r>
              <a:rPr lang="en-US" sz="1800" i="1" dirty="0" smtClean="0">
                <a:solidFill>
                  <a:srgbClr val="333399"/>
                </a:solidFill>
                <a:latin typeface="+mn-lt"/>
              </a:rPr>
              <a:t> := </a:t>
            </a:r>
            <a:r>
              <a:rPr lang="en-US" sz="1800" i="1" dirty="0" err="1" smtClean="0">
                <a:solidFill>
                  <a:srgbClr val="3333FF"/>
                </a:solidFill>
                <a:latin typeface="+mn-lt"/>
              </a:rPr>
              <a:t>assi.prof.exam_text</a:t>
            </a:r>
            <a:endParaRPr lang="en-US" sz="1800" i="1" dirty="0" smtClean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1" name="Rechteckige Legende 10"/>
          <p:cNvSpPr/>
          <p:nvPr/>
        </p:nvSpPr>
        <p:spPr bwMode="auto">
          <a:xfrm>
            <a:off x="1358155" y="5785553"/>
            <a:ext cx="2486025" cy="714375"/>
          </a:xfrm>
          <a:prstGeom prst="wedgeRectCallout">
            <a:avLst>
              <a:gd name="adj1" fmla="val 29358"/>
              <a:gd name="adj2" fmla="val -68750"/>
            </a:avLst>
          </a:prstGeom>
          <a:solidFill>
            <a:srgbClr val="FF898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 rtlCol="0" anchor="ctr"/>
          <a:lstStyle/>
          <a:p>
            <a:pPr algn="ctr">
              <a:lnSpc>
                <a:spcPct val="80000"/>
              </a:lnSpc>
            </a:pPr>
            <a:r>
              <a:rPr lang="de-CH" sz="1800" dirty="0" smtClean="0">
                <a:solidFill>
                  <a:srgbClr val="333399"/>
                </a:solidFill>
              </a:rPr>
              <a:t>Invalid </a:t>
            </a:r>
            <a:r>
              <a:rPr lang="de-CH" sz="1800" dirty="0" err="1" smtClean="0">
                <a:solidFill>
                  <a:srgbClr val="333399"/>
                </a:solidFill>
              </a:rPr>
              <a:t>call</a:t>
            </a:r>
            <a:r>
              <a:rPr lang="de-CH" sz="1800" dirty="0" smtClean="0">
                <a:solidFill>
                  <a:srgbClr val="333399"/>
                </a:solidFill>
              </a:rPr>
              <a:t>!</a:t>
            </a:r>
            <a:endParaRPr lang="de-DE" sz="1800" dirty="0" smtClean="0">
              <a:solidFill>
                <a:srgbClr val="333399"/>
              </a:solidFill>
            </a:endParaRPr>
          </a:p>
        </p:txBody>
      </p:sp>
      <p:pic>
        <p:nvPicPr>
          <p:cNvPr id="8" name="Grafik 7" descr="jon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3167" y="3052119"/>
            <a:ext cx="1981701" cy="1595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Today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5644924"/>
          </a:xfrm>
        </p:spPr>
        <p:txBody>
          <a:bodyPr/>
          <a:lstStyle/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Abstractions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Exporting features</a:t>
            </a: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>
                <a:solidFill>
                  <a:schemeClr val="tx1"/>
                </a:solidFill>
              </a:rPr>
              <a:t>Exercise: practicing contracts</a:t>
            </a:r>
            <a:endParaRPr lang="de-CH" dirty="0">
              <a:solidFill>
                <a:schemeClr val="tx1"/>
              </a:solidFill>
            </a:endParaRP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Exporting features</a:t>
            </a:r>
            <a:endParaRPr lang="de-CH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9563" y="5033963"/>
            <a:ext cx="2209800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30200" y="3940175"/>
            <a:ext cx="2189163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30200" y="2832100"/>
            <a:ext cx="2200275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36550" y="1711325"/>
            <a:ext cx="2193925" cy="965200"/>
          </a:xfrm>
          <a:prstGeom prst="rect">
            <a:avLst/>
          </a:prstGeom>
          <a:solidFill>
            <a:srgbClr val="99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2893392" y="1612348"/>
            <a:ext cx="6035170" cy="448365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i="1" dirty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a1.f</a:t>
            </a:r>
            <a:r>
              <a:rPr lang="en-GB" sz="2000" dirty="0">
                <a:latin typeface="+mn-lt"/>
                <a:ea typeface="MS Gothic"/>
                <a:cs typeface="MS Gothic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a1.g</a:t>
            </a:r>
            <a:r>
              <a:rPr lang="en-GB" sz="2000" dirty="0">
                <a:latin typeface="+mn-lt"/>
                <a:ea typeface="MS Gothic"/>
                <a:cs typeface="MS Gothic"/>
              </a:rPr>
              <a:t>: </a:t>
            </a:r>
            <a:r>
              <a:rPr lang="en-GB" sz="2000" dirty="0">
                <a:solidFill>
                  <a:srgbClr val="008000"/>
                </a:solidFill>
                <a:latin typeface="+mn-lt"/>
                <a:ea typeface="MS Gothic"/>
                <a:cs typeface="MS Gothic"/>
              </a:rPr>
              <a:t>valid </a:t>
            </a:r>
            <a:r>
              <a:rPr lang="en-GB" sz="2000" dirty="0">
                <a:latin typeface="+mn-lt"/>
                <a:ea typeface="MS Gothic"/>
                <a:cs typeface="MS Gothic"/>
              </a:rPr>
              <a:t>in any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client</a:t>
            </a: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 smtClean="0">
              <a:latin typeface="+mn-lt"/>
              <a:ea typeface="MS Gothic"/>
              <a:cs typeface="MS Gothic"/>
            </a:endParaRP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 smtClean="0">
                <a:solidFill>
                  <a:srgbClr val="3333FF"/>
                </a:solidFill>
              </a:rPr>
              <a:t>a1.h</a:t>
            </a:r>
            <a:r>
              <a:rPr lang="en-GB" sz="2000" dirty="0" smtClean="0">
                <a:ea typeface="MS Gothic"/>
                <a:cs typeface="MS Gothic"/>
              </a:rPr>
              <a:t>:</a:t>
            </a:r>
            <a:r>
              <a:rPr lang="en-GB" sz="2000" i="1" dirty="0" smtClean="0">
                <a:solidFill>
                  <a:srgbClr val="3333FF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ea typeface="MS Gothic"/>
                <a:cs typeface="MS Gothic"/>
              </a:rPr>
              <a:t>invalid </a:t>
            </a:r>
            <a:r>
              <a:rPr lang="en-GB" sz="2000" dirty="0" smtClean="0">
                <a:ea typeface="MS Gothic"/>
                <a:cs typeface="MS Gothic"/>
              </a:rPr>
              <a:t>everywhere (including in </a:t>
            </a:r>
            <a:r>
              <a:rPr lang="en-GB" sz="2000" i="1" dirty="0" smtClean="0">
                <a:solidFill>
                  <a:srgbClr val="3333FF"/>
                </a:solidFill>
              </a:rPr>
              <a:t>A</a:t>
            </a:r>
            <a:r>
              <a:rPr lang="en-GB" sz="2000" dirty="0" smtClean="0">
                <a:ea typeface="MS Gothic"/>
                <a:cs typeface="MS Gothic"/>
              </a:rPr>
              <a:t>’s text!)</a:t>
            </a: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 smtClean="0">
              <a:latin typeface="+mn-lt"/>
              <a:ea typeface="MS Gothic"/>
              <a:cs typeface="MS Gothic"/>
            </a:endParaRP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 smtClean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</a:t>
            </a:r>
            <a:r>
              <a:rPr lang="en-GB" sz="2000" i="1" dirty="0" smtClean="0">
                <a:solidFill>
                  <a:srgbClr val="3333FF"/>
                </a:solidFill>
                <a:latin typeface="+mn-lt"/>
              </a:rPr>
              <a:t>j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: </a:t>
            </a:r>
            <a:r>
              <a:rPr lang="en-GB" sz="2000" dirty="0" smtClean="0">
                <a:solidFill>
                  <a:srgbClr val="008000"/>
                </a:solidFill>
                <a:latin typeface="+mn-lt"/>
                <a:ea typeface="MS Gothic"/>
                <a:cs typeface="MS Gothic"/>
              </a:rPr>
              <a:t>valid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in </a:t>
            </a:r>
            <a:r>
              <a:rPr lang="en-GB" sz="2000" i="1" dirty="0" smtClean="0">
                <a:solidFill>
                  <a:srgbClr val="3333FF"/>
                </a:solidFill>
              </a:rPr>
              <a:t>B</a:t>
            </a:r>
            <a:r>
              <a:rPr lang="en-GB" sz="2000" dirty="0" smtClean="0">
                <a:ea typeface="MS Gothic"/>
                <a:cs typeface="MS Gothic"/>
              </a:rPr>
              <a:t>, </a:t>
            </a:r>
            <a:r>
              <a:rPr lang="en-GB" sz="2000" i="1" dirty="0" smtClean="0">
                <a:solidFill>
                  <a:srgbClr val="3333FF"/>
                </a:solidFill>
              </a:rPr>
              <a:t>C</a:t>
            </a:r>
            <a:r>
              <a:rPr lang="en-GB" sz="2000" dirty="0" smtClean="0">
                <a:ea typeface="MS Gothic"/>
                <a:cs typeface="MS Gothic"/>
              </a:rPr>
              <a:t>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and their descendants (</a:t>
            </a:r>
            <a:r>
              <a:rPr lang="en-GB" sz="2000" dirty="0" smtClean="0">
                <a:solidFill>
                  <a:srgbClr val="FF0000"/>
                </a:solidFill>
                <a:latin typeface="+mn-lt"/>
                <a:ea typeface="MS Gothic"/>
                <a:cs typeface="MS Gothic"/>
              </a:rPr>
              <a:t>invalid </a:t>
            </a:r>
            <a:r>
              <a:rPr lang="en-GB" sz="2000" dirty="0">
                <a:latin typeface="+mn-lt"/>
                <a:ea typeface="MS Gothic"/>
                <a:cs typeface="MS Gothic"/>
              </a:rPr>
              <a:t>in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2000" dirty="0">
                <a:latin typeface="+mn-lt"/>
                <a:ea typeface="MS Gothic"/>
                <a:cs typeface="MS Gothic"/>
              </a:rPr>
              <a:t>!)‏</a:t>
            </a:r>
          </a:p>
          <a:p>
            <a:pPr>
              <a:lnSpc>
                <a:spcPct val="101000"/>
              </a:lnSpc>
              <a:buFont typeface="Wingdings" pitchFamily="2" charset="2"/>
              <a:buChar char="§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GB" sz="2000" dirty="0">
              <a:latin typeface="+mn-lt"/>
              <a:ea typeface="MS Gothic"/>
              <a:cs typeface="MS Gothic"/>
            </a:endParaRPr>
          </a:p>
          <a:p>
            <a:pPr>
              <a:lnSpc>
                <a:spcPct val="101000"/>
              </a:lnSpc>
              <a:buFont typeface="Arial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000" dirty="0">
                <a:latin typeface="+mn-lt"/>
                <a:ea typeface="MS Gothic"/>
                <a:cs typeface="MS Gothic"/>
              </a:rPr>
              <a:t>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a1.m</a:t>
            </a:r>
            <a:r>
              <a:rPr lang="en-GB" sz="2000" dirty="0">
                <a:latin typeface="+mn-lt"/>
                <a:ea typeface="MS Gothic"/>
                <a:cs typeface="MS Gothic"/>
              </a:rPr>
              <a:t>: </a:t>
            </a:r>
            <a:r>
              <a:rPr lang="en-GB" sz="2000" dirty="0">
                <a:solidFill>
                  <a:srgbClr val="008000"/>
                </a:solidFill>
                <a:latin typeface="+mn-lt"/>
                <a:ea typeface="MS Gothic"/>
                <a:cs typeface="MS Gothic"/>
              </a:rPr>
              <a:t>valid </a:t>
            </a:r>
            <a:r>
              <a:rPr lang="en-GB" sz="2000" dirty="0">
                <a:latin typeface="+mn-lt"/>
                <a:ea typeface="MS Gothic"/>
                <a:cs typeface="MS Gothic"/>
              </a:rPr>
              <a:t>in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GB" sz="2000" dirty="0">
                <a:latin typeface="+mn-lt"/>
                <a:ea typeface="MS Gothic"/>
                <a:cs typeface="MS Gothic"/>
              </a:rPr>
              <a:t>,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GB" sz="2000" dirty="0">
                <a:latin typeface="+mn-lt"/>
                <a:ea typeface="MS Gothic"/>
                <a:cs typeface="MS Gothic"/>
              </a:rPr>
              <a:t> and their descendants,</a:t>
            </a:r>
            <a:br>
              <a:rPr lang="en-GB" sz="2000" dirty="0">
                <a:latin typeface="+mn-lt"/>
                <a:ea typeface="MS Gothic"/>
                <a:cs typeface="MS Gothic"/>
              </a:rPr>
            </a:br>
            <a:r>
              <a:rPr lang="en-GB" sz="2000" dirty="0">
                <a:latin typeface="+mn-lt"/>
                <a:ea typeface="MS Gothic"/>
                <a:cs typeface="MS Gothic"/>
              </a:rPr>
              <a:t>	as well as in </a:t>
            </a:r>
            <a:r>
              <a:rPr lang="en-GB" sz="20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2000" dirty="0">
                <a:latin typeface="+mn-lt"/>
                <a:ea typeface="MS Gothic"/>
                <a:cs typeface="MS Gothic"/>
              </a:rPr>
              <a:t> and its </a:t>
            </a:r>
            <a:r>
              <a:rPr lang="en-GB" sz="2000" dirty="0" smtClean="0">
                <a:latin typeface="+mn-lt"/>
                <a:ea typeface="MS Gothic"/>
                <a:cs typeface="MS Gothic"/>
              </a:rPr>
              <a:t>descendants.</a:t>
            </a:r>
            <a:endParaRPr lang="en-GB" sz="2000" dirty="0">
              <a:latin typeface="+mn-lt"/>
              <a:ea typeface="MS Gothic"/>
              <a:cs typeface="MS Gothic"/>
            </a:endParaRPr>
          </a:p>
        </p:txBody>
      </p:sp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3254375" y="1039813"/>
            <a:ext cx="4313238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617788" y="973138"/>
            <a:ext cx="6362608" cy="3684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69000"/>
              </a:lnSpc>
              <a:spcBef>
                <a:spcPts val="15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dirty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Status of calls in a client with</a:t>
            </a:r>
            <a:r>
              <a:rPr lang="en-GB" i="1" dirty="0">
                <a:solidFill>
                  <a:srgbClr val="008000"/>
                </a:solidFill>
                <a:latin typeface="+mn-lt"/>
                <a:ea typeface="MS Gothic" charset="0"/>
                <a:cs typeface="MS Gothic" charset="0"/>
              </a:rPr>
              <a:t> </a:t>
            </a:r>
            <a:r>
              <a:rPr lang="en-GB" i="1" dirty="0" smtClean="0">
                <a:solidFill>
                  <a:srgbClr val="3333FF"/>
                </a:solidFill>
                <a:latin typeface="+mn-lt"/>
              </a:rPr>
              <a:t>a1 </a:t>
            </a:r>
            <a:r>
              <a:rPr lang="en-GB" dirty="0" smtClean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of</a:t>
            </a:r>
            <a:r>
              <a:rPr lang="en-GB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type</a:t>
            </a:r>
            <a:r>
              <a:rPr lang="en-GB" dirty="0" smtClean="0">
                <a:solidFill>
                  <a:srgbClr val="3E609E"/>
                </a:solidFill>
                <a:latin typeface="+mn-lt"/>
                <a:ea typeface="MS Gothic" charset="0"/>
                <a:cs typeface="MS Gothic" charset="0"/>
              </a:rPr>
              <a:t> </a:t>
            </a:r>
            <a:r>
              <a:rPr lang="en-GB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dirty="0">
                <a:solidFill>
                  <a:srgbClr val="000000"/>
                </a:solidFill>
                <a:latin typeface="+mn-lt"/>
                <a:ea typeface="MS Gothic" charset="0"/>
                <a:cs typeface="MS Gothic" charset="0"/>
              </a:rPr>
              <a:t>:</a:t>
            </a: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273050" y="974725"/>
            <a:ext cx="2343150" cy="5521325"/>
          </a:xfrm>
          <a:prstGeom prst="rect">
            <a:avLst/>
          </a:prstGeom>
          <a:noFill/>
          <a:ln w="19080">
            <a:solidFill>
              <a:srgbClr val="993300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class</a:t>
            </a:r>
            <a:br>
              <a:rPr lang="en-GB" sz="1800" b="1" kern="0" dirty="0">
                <a:solidFill>
                  <a:srgbClr val="000099"/>
                </a:solidFill>
                <a:latin typeface="+mn-lt"/>
              </a:rPr>
            </a:br>
            <a:r>
              <a:rPr lang="en-GB" sz="1800" b="1" kern="0" dirty="0">
                <a:latin typeface="+mn-lt"/>
              </a:rPr>
              <a:t>   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1800" i="1" kern="0" dirty="0">
                <a:solidFill>
                  <a:srgbClr val="3333FF"/>
                </a:solidFill>
                <a:latin typeface="+mn-lt"/>
              </a:rPr>
              <a:t/>
            </a:r>
            <a:br>
              <a:rPr lang="en-GB" sz="1800" i="1" kern="0" dirty="0">
                <a:solidFill>
                  <a:srgbClr val="3333FF"/>
                </a:solidFill>
                <a:latin typeface="+mn-lt"/>
              </a:rPr>
            </a:br>
            <a:endParaRPr lang="en-GB" sz="1800" i="1" kern="0" dirty="0">
              <a:solidFill>
                <a:srgbClr val="3333FF"/>
              </a:solidFill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	</a:t>
            </a: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f</a:t>
            </a:r>
            <a:r>
              <a:rPr lang="en-GB" sz="1800" kern="0" dirty="0">
                <a:latin typeface="+mn-lt"/>
              </a:rPr>
              <a:t> ...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g</a:t>
            </a:r>
            <a:r>
              <a:rPr lang="en-GB" sz="1800" kern="0" dirty="0">
                <a:latin typeface="+mn-lt"/>
              </a:rPr>
              <a:t> ...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Font typeface="Wingdings" pitchFamily="2" charset="2"/>
              <a:buChar char="§"/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  <a:r>
              <a:rPr lang="en-GB" sz="1800" b="1" kern="0" dirty="0">
                <a:latin typeface="+mn-lt"/>
              </a:rPr>
              <a:t> </a:t>
            </a:r>
            <a:r>
              <a:rPr lang="en-GB" sz="1800" kern="0" dirty="0">
                <a:latin typeface="+mn-lt"/>
              </a:rPr>
              <a:t>{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NONE</a:t>
            </a:r>
            <a:r>
              <a:rPr lang="en-GB" sz="1800" kern="0" dirty="0">
                <a:latin typeface="+mn-lt"/>
              </a:rPr>
              <a:t>}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	h, </a:t>
            </a:r>
            <a:r>
              <a:rPr lang="en-GB" sz="1800" i="1" kern="0" dirty="0" err="1">
                <a:solidFill>
                  <a:srgbClr val="006400"/>
                </a:solidFill>
                <a:latin typeface="+mn-lt"/>
              </a:rPr>
              <a:t>i</a:t>
            </a:r>
            <a:r>
              <a:rPr lang="en-GB" sz="1800" kern="0" dirty="0">
                <a:latin typeface="+mn-lt"/>
              </a:rPr>
              <a:t> ...	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  <a:r>
              <a:rPr lang="en-GB" sz="1800" b="1" kern="0" dirty="0">
                <a:latin typeface="+mn-lt"/>
              </a:rPr>
              <a:t> </a:t>
            </a:r>
            <a:r>
              <a:rPr lang="en-GB" sz="1800" kern="0" dirty="0">
                <a:latin typeface="+mn-lt"/>
              </a:rPr>
              <a:t>{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GB" sz="1800" kern="0" dirty="0">
                <a:latin typeface="+mn-lt"/>
              </a:rPr>
              <a:t>,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GB" sz="1800" kern="0" dirty="0">
                <a:latin typeface="+mn-lt"/>
              </a:rPr>
              <a:t>}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kern="0" dirty="0">
                <a:latin typeface="+mn-lt"/>
              </a:rPr>
              <a:t>	</a:t>
            </a: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j, k, l </a:t>
            </a:r>
            <a:r>
              <a:rPr lang="en-GB" sz="1800" kern="0" dirty="0">
                <a:latin typeface="+mn-lt"/>
              </a:rPr>
              <a:t>...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feature</a:t>
            </a:r>
            <a:r>
              <a:rPr lang="en-GB" sz="1800" b="1" kern="0" dirty="0">
                <a:latin typeface="+mn-lt"/>
              </a:rPr>
              <a:t> </a:t>
            </a:r>
            <a:r>
              <a:rPr lang="en-GB" sz="1800" kern="0" dirty="0">
                <a:latin typeface="+mn-lt"/>
              </a:rPr>
              <a:t>{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A</a:t>
            </a:r>
            <a:r>
              <a:rPr lang="en-GB" sz="1800" kern="0" dirty="0">
                <a:latin typeface="+mn-lt"/>
              </a:rPr>
              <a:t>,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B</a:t>
            </a:r>
            <a:r>
              <a:rPr lang="en-GB" sz="1800" kern="0" dirty="0">
                <a:latin typeface="+mn-lt"/>
              </a:rPr>
              <a:t>, </a:t>
            </a:r>
            <a:r>
              <a:rPr lang="en-GB" sz="1800" i="1" dirty="0">
                <a:solidFill>
                  <a:srgbClr val="3333FF"/>
                </a:solidFill>
                <a:latin typeface="+mn-lt"/>
              </a:rPr>
              <a:t>C</a:t>
            </a:r>
            <a:r>
              <a:rPr lang="en-GB" sz="1800" kern="0" dirty="0">
                <a:latin typeface="+mn-lt"/>
              </a:rPr>
              <a:t>}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Font typeface="Wingdings" pitchFamily="2" charset="2"/>
              <a:buChar char="§"/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GB" sz="1800" kern="0" dirty="0">
              <a:latin typeface="+mn-lt"/>
            </a:endParaRP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6400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i="1" kern="0" dirty="0">
                <a:solidFill>
                  <a:srgbClr val="006400"/>
                </a:solidFill>
                <a:latin typeface="+mn-lt"/>
              </a:rPr>
              <a:t>	m, n…</a:t>
            </a:r>
          </a:p>
          <a:p>
            <a:pPr marL="334963" indent="-334963" eaLnBrk="0" hangingPunct="0">
              <a:lnSpc>
                <a:spcPct val="81000"/>
              </a:lnSpc>
              <a:spcBef>
                <a:spcPts val="450"/>
              </a:spcBef>
              <a:buClr>
                <a:srgbClr val="000099"/>
              </a:buClr>
              <a:tabLst>
                <a:tab pos="3349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800" b="1" kern="0" dirty="0">
                <a:solidFill>
                  <a:srgbClr val="000099"/>
                </a:solidFill>
                <a:latin typeface="+mn-lt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6636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3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error?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14400"/>
            <a:ext cx="8424862" cy="53721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i="1" kern="1200" dirty="0" smtClean="0"/>
              <a:t>PERSON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feature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name: STRING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feature</a:t>
            </a:r>
            <a:r>
              <a:rPr lang="en-US" sz="2000" dirty="0" smtClean="0"/>
              <a:t> {</a:t>
            </a:r>
            <a:r>
              <a:rPr lang="en-US" sz="2000" i="1" kern="1200" dirty="0" smtClean="0"/>
              <a:t>BANK</a:t>
            </a:r>
            <a:r>
              <a:rPr lang="en-US" sz="2000" dirty="0" smtClean="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account: BANK_ACCOUNT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feature</a:t>
            </a:r>
            <a:r>
              <a:rPr lang="en-US" sz="2000" dirty="0" smtClean="0"/>
              <a:t> {</a:t>
            </a:r>
            <a:r>
              <a:rPr lang="en-US" sz="2000" i="1" kern="1200" dirty="0" smtClean="0"/>
              <a:t>NONE</a:t>
            </a:r>
            <a:r>
              <a:rPr lang="en-US" sz="2000" dirty="0" smtClean="0"/>
              <a:t>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err="1" smtClean="0"/>
              <a:t>loved_one</a:t>
            </a:r>
            <a:r>
              <a:rPr lang="en-US" sz="2000" i="1" kern="1200" dirty="0" smtClean="0"/>
              <a:t>: PERSON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err="1" smtClean="0"/>
              <a:t>think</a:t>
            </a:r>
            <a:r>
              <a:rPr lang="de-CH" sz="20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CH" sz="2000" dirty="0" smtClean="0"/>
              <a:t>		</a:t>
            </a:r>
            <a:r>
              <a:rPr lang="de-CH" sz="2000" b="1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  <a:r>
              <a:rPr lang="de-CH" sz="2000" dirty="0" smtClean="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CH" sz="2000" dirty="0" smtClean="0"/>
              <a:t>			</a:t>
            </a:r>
            <a:r>
              <a:rPr lang="de-CH" sz="2000" i="1" kern="1200" dirty="0" smtClean="0"/>
              <a:t>print </a:t>
            </a:r>
            <a:r>
              <a:rPr lang="en-US" sz="2000" i="1" kern="1200" dirty="0" smtClean="0">
                <a:solidFill>
                  <a:schemeClr val="tx1"/>
                </a:solidFill>
              </a:rPr>
              <a:t>(“</a:t>
            </a:r>
            <a:r>
              <a:rPr lang="en-US" sz="2000" dirty="0" smtClean="0">
                <a:solidFill>
                  <a:schemeClr val="tx1"/>
                </a:solidFill>
              </a:rPr>
              <a:t>Thinking of ” </a:t>
            </a:r>
            <a:r>
              <a:rPr lang="de-CH" sz="2000" dirty="0" smtClean="0"/>
              <a:t>+ </a:t>
            </a:r>
            <a:r>
              <a:rPr lang="de-CH" sz="2000" i="1" kern="1200" dirty="0" smtClean="0"/>
              <a:t>loved_one.name</a:t>
            </a:r>
            <a:r>
              <a:rPr lang="de-CH" sz="2000" dirty="0" smtClean="0"/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de-CH" sz="2000" dirty="0" smtClean="0"/>
              <a:t>		</a:t>
            </a:r>
            <a:r>
              <a:rPr lang="de-CH" sz="2000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</a:t>
            </a:r>
            <a:r>
              <a:rPr lang="en-US" sz="2000" i="1" kern="1200" dirty="0" err="1" smtClean="0"/>
              <a:t>lend_100_franks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	</a:t>
            </a:r>
            <a:r>
              <a:rPr lang="en-US" sz="2000" i="1" kern="1200" dirty="0" err="1" smtClean="0"/>
              <a:t>loved_one.account.transfer (account, 100)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  <a:endParaRPr lang="de-CH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 rot="2280000">
            <a:off x="6413500" y="817563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4052888" y="2798763"/>
            <a:ext cx="2419350" cy="381000"/>
          </a:xfrm>
          <a:prstGeom prst="wedgeRoundRectCallout">
            <a:avLst>
              <a:gd name="adj1" fmla="val 34292"/>
              <a:gd name="adj2" fmla="val 255282"/>
              <a:gd name="adj3" fmla="val 16667"/>
            </a:avLst>
          </a:prstGeom>
          <a:solidFill>
            <a:srgbClr val="89FF8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333399"/>
                </a:solidFill>
              </a:rPr>
              <a:t>OK: unqualified call</a:t>
            </a: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6673850" y="2798763"/>
            <a:ext cx="2419350" cy="381000"/>
          </a:xfrm>
          <a:prstGeom prst="wedgeRoundRectCallout">
            <a:avLst>
              <a:gd name="adj1" fmla="val -12414"/>
              <a:gd name="adj2" fmla="val 264273"/>
              <a:gd name="adj3" fmla="val 16667"/>
            </a:avLst>
          </a:prstGeom>
          <a:solidFill>
            <a:srgbClr val="89FF8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333399"/>
                </a:solidFill>
              </a:rPr>
              <a:t>OK: exported to all</a:t>
            </a:r>
          </a:p>
        </p:txBody>
      </p:sp>
      <p:sp>
        <p:nvSpPr>
          <p:cNvPr id="9" name="AutoShape 17"/>
          <p:cNvSpPr>
            <a:spLocks noChangeArrowheads="1"/>
          </p:cNvSpPr>
          <p:nvPr/>
        </p:nvSpPr>
        <p:spPr bwMode="auto">
          <a:xfrm>
            <a:off x="6446838" y="4446588"/>
            <a:ext cx="2419350" cy="381000"/>
          </a:xfrm>
          <a:prstGeom prst="wedgeRoundRectCallout">
            <a:avLst>
              <a:gd name="adj1" fmla="val -15844"/>
              <a:gd name="adj2" fmla="val 166625"/>
              <a:gd name="adj3" fmla="val 16667"/>
            </a:avLst>
          </a:prstGeom>
          <a:solidFill>
            <a:srgbClr val="89FF8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solidFill>
                  <a:srgbClr val="333399"/>
                </a:solidFill>
              </a:rPr>
              <a:t>OK: unqualified call</a:t>
            </a: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3722688" y="4457700"/>
            <a:ext cx="2419350" cy="603250"/>
          </a:xfrm>
          <a:prstGeom prst="wedgeRoundRectCallout">
            <a:avLst>
              <a:gd name="adj1" fmla="val 8838"/>
              <a:gd name="adj2" fmla="val 87208"/>
              <a:gd name="adj3" fmla="val 16667"/>
            </a:avLst>
          </a:prstGeom>
          <a:solidFill>
            <a:srgbClr val="FF8989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90000" tIns="46800" rIns="90000" bIns="46800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333399"/>
                </a:solidFill>
              </a:rPr>
              <a:t>Error: not exported to PERSON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Exporting attributes</a:t>
            </a:r>
            <a:endParaRPr lang="de-CH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68313" y="1236663"/>
            <a:ext cx="8424862" cy="37607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Exporting an attribute only means giving </a:t>
            </a:r>
            <a:r>
              <a:rPr lang="en-US" dirty="0" smtClean="0">
                <a:solidFill>
                  <a:srgbClr val="C00000"/>
                </a:solidFill>
              </a:rPr>
              <a:t>read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access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pPr algn="ctr">
              <a:buFont typeface="Wingdings" pitchFamily="2" charset="2"/>
              <a:buNone/>
            </a:pPr>
            <a:r>
              <a:rPr lang="en-US" i="1" dirty="0" err="1" smtClean="0"/>
              <a:t>x.f</a:t>
            </a:r>
            <a:r>
              <a:rPr lang="en-US" i="1" dirty="0" smtClean="0"/>
              <a:t> := 5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Attributes of other objects can be changed only through commands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protecting the invariant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 need for getter functions!</a:t>
            </a:r>
            <a:endParaRPr lang="de-CH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658408" y="1898247"/>
            <a:ext cx="1912311" cy="989106"/>
            <a:chOff x="3658408" y="1898247"/>
            <a:chExt cx="1912311" cy="989106"/>
          </a:xfrm>
        </p:grpSpPr>
        <p:sp>
          <p:nvSpPr>
            <p:cNvPr id="20487" name="Line 16"/>
            <p:cNvSpPr>
              <a:spLocks noChangeShapeType="1"/>
            </p:cNvSpPr>
            <p:nvPr/>
          </p:nvSpPr>
          <p:spPr bwMode="auto">
            <a:xfrm>
              <a:off x="3658408" y="1898247"/>
              <a:ext cx="1912311" cy="989106"/>
            </a:xfrm>
            <a:prstGeom prst="line">
              <a:avLst/>
            </a:prstGeom>
            <a:noFill/>
            <a:ln w="63360">
              <a:solidFill>
                <a:srgbClr val="FF0000">
                  <a:alpha val="69804"/>
                </a:srgb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8" name="Line 16"/>
            <p:cNvSpPr>
              <a:spLocks noChangeShapeType="1"/>
            </p:cNvSpPr>
            <p:nvPr/>
          </p:nvSpPr>
          <p:spPr bwMode="auto">
            <a:xfrm flipV="1">
              <a:off x="3658408" y="1898247"/>
              <a:ext cx="1912311" cy="989106"/>
            </a:xfrm>
            <a:prstGeom prst="line">
              <a:avLst/>
            </a:prstGeom>
            <a:noFill/>
            <a:ln w="63360">
              <a:solidFill>
                <a:srgbClr val="FF0000">
                  <a:alpha val="69804"/>
                </a:srgbClr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836628"/>
            <a:ext cx="8424862" cy="572829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class </a:t>
            </a:r>
            <a:r>
              <a:rPr lang="en-US" sz="2000" i="1" dirty="0" smtClean="0"/>
              <a:t>TEMPERATURE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000" i="1" dirty="0" err="1" smtClean="0">
                <a:ea typeface="+mn-ea"/>
              </a:rPr>
              <a:t>celsius_value</a:t>
            </a:r>
            <a:r>
              <a:rPr lang="en-US" sz="2000" i="1" dirty="0" smtClean="0">
                <a:ea typeface="+mn-ea"/>
              </a:rPr>
              <a:t>: INTEGER</a:t>
            </a:r>
          </a:p>
          <a:p>
            <a:pPr lvl="1">
              <a:buFont typeface="Wingdings" pitchFamily="2" charset="2"/>
              <a:buNone/>
              <a:defRPr/>
            </a:pPr>
            <a:endParaRPr lang="en-US" sz="1800" i="1" dirty="0" smtClean="0">
              <a:solidFill>
                <a:srgbClr val="3E609E"/>
              </a:solidFill>
            </a:endParaRPr>
          </a:p>
          <a:p>
            <a:pPr lvl="1">
              <a:buNone/>
              <a:defRPr/>
            </a:pPr>
            <a:r>
              <a:rPr lang="en-US" sz="2000" i="1" dirty="0" err="1" smtClean="0">
                <a:ea typeface="+mn-ea"/>
              </a:rPr>
              <a:t>make_celsius</a:t>
            </a:r>
            <a:r>
              <a:rPr lang="en-US" sz="2000" i="1" dirty="0" smtClean="0">
                <a:ea typeface="+mn-ea"/>
              </a:rPr>
              <a:t> (</a:t>
            </a:r>
            <a:r>
              <a:rPr lang="en-US" sz="2000" i="1" dirty="0" err="1" smtClean="0">
                <a:ea typeface="+mn-ea"/>
              </a:rPr>
              <a:t>a_value</a:t>
            </a:r>
            <a:r>
              <a:rPr lang="en-US" sz="2000" i="1" dirty="0" smtClean="0">
                <a:ea typeface="+mn-ea"/>
              </a:rPr>
              <a:t>: INTEGER)</a:t>
            </a:r>
          </a:p>
          <a:p>
            <a:pPr lvl="1">
              <a:buNone/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  <a:ea typeface="+mn-ea"/>
              </a:rPr>
              <a:t>   require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        </a:t>
            </a:r>
            <a:r>
              <a:rPr lang="en-US" sz="2000" i="1" dirty="0" err="1" smtClean="0">
                <a:ea typeface="+mn-ea"/>
              </a:rPr>
              <a:t>above_absolute_zero</a:t>
            </a:r>
            <a:r>
              <a:rPr lang="en-US" sz="2000" i="1" dirty="0" smtClean="0">
                <a:ea typeface="+mn-ea"/>
              </a:rPr>
              <a:t>: </a:t>
            </a:r>
            <a:r>
              <a:rPr lang="en-US" sz="2000" i="1" dirty="0" err="1" smtClean="0">
                <a:ea typeface="+mn-ea"/>
              </a:rPr>
              <a:t>a_value</a:t>
            </a:r>
            <a:r>
              <a:rPr lang="en-US" sz="2000" i="1" dirty="0" smtClean="0">
                <a:ea typeface="+mn-ea"/>
              </a:rPr>
              <a:t> &gt;= - </a:t>
            </a:r>
            <a:r>
              <a:rPr lang="en-US" sz="2000" i="1" dirty="0" err="1" smtClean="0">
                <a:ea typeface="+mn-ea"/>
              </a:rPr>
              <a:t>Celsius_zero</a:t>
            </a:r>
            <a:endParaRPr lang="en-US" sz="2000" i="1" dirty="0" smtClean="0">
              <a:ea typeface="+mn-ea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1800" dirty="0" smtClean="0"/>
              <a:t> 	</a:t>
            </a: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  <a:ea typeface="+mn-ea"/>
              </a:rPr>
              <a:t>do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000" i="1" dirty="0" smtClean="0">
                <a:ea typeface="+mn-ea"/>
              </a:rPr>
              <a:t>        </a:t>
            </a:r>
            <a:r>
              <a:rPr lang="en-US" sz="2000" i="1" dirty="0" err="1" smtClean="0">
                <a:ea typeface="+mn-ea"/>
              </a:rPr>
              <a:t>celsius_value</a:t>
            </a:r>
            <a:r>
              <a:rPr lang="en-US" sz="2000" i="1" dirty="0" smtClean="0">
                <a:ea typeface="+mn-ea"/>
              </a:rPr>
              <a:t> := </a:t>
            </a:r>
            <a:r>
              <a:rPr lang="en-US" sz="2000" i="1" dirty="0" err="1" smtClean="0">
                <a:ea typeface="+mn-ea"/>
              </a:rPr>
              <a:t>a_value</a:t>
            </a:r>
            <a:endParaRPr lang="en-US" sz="2000" i="1" dirty="0" smtClean="0">
              <a:ea typeface="+mn-ea"/>
            </a:endParaRPr>
          </a:p>
          <a:p>
            <a:pPr lvl="1">
              <a:buNone/>
              <a:defRPr/>
            </a:pPr>
            <a:r>
              <a:rPr lang="en-US" sz="1800" dirty="0" smtClean="0"/>
              <a:t> 	</a:t>
            </a: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ensure</a:t>
            </a:r>
          </a:p>
          <a:p>
            <a:pPr lvl="1">
              <a:buNone/>
              <a:defRPr/>
            </a:pPr>
            <a:r>
              <a:rPr lang="en-US" sz="2000" i="1" dirty="0" smtClean="0"/>
              <a:t>        </a:t>
            </a:r>
            <a:r>
              <a:rPr lang="en-US" sz="2000" i="1" dirty="0" err="1" smtClean="0"/>
              <a:t>celsius_value_set</a:t>
            </a:r>
            <a:r>
              <a:rPr lang="en-US" sz="2000" i="1" dirty="0" smtClean="0"/>
              <a:t> := </a:t>
            </a:r>
            <a:r>
              <a:rPr lang="en-US" sz="2000" i="1" dirty="0" err="1" smtClean="0"/>
              <a:t>celsius_value</a:t>
            </a:r>
            <a:r>
              <a:rPr lang="en-US" sz="2000" i="1" dirty="0" smtClean="0"/>
              <a:t> = </a:t>
            </a:r>
            <a:r>
              <a:rPr lang="en-US" sz="2000" i="1" dirty="0" err="1" smtClean="0"/>
              <a:t>a_value</a:t>
            </a:r>
            <a:endParaRPr lang="en-US" sz="2000" i="1" dirty="0" smtClean="0"/>
          </a:p>
          <a:p>
            <a:pPr lvl="1">
              <a:buFont typeface="Wingdings" pitchFamily="2" charset="2"/>
              <a:buNone/>
              <a:defRPr/>
            </a:pPr>
            <a:r>
              <a:rPr lang="en-US" sz="2000" i="1" dirty="0" smtClean="0">
                <a:ea typeface="+mn-ea"/>
              </a:rPr>
              <a:t>    </a:t>
            </a: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  <a:ea typeface="+mn-ea"/>
              </a:rPr>
              <a:t>	end</a:t>
            </a:r>
          </a:p>
          <a:p>
            <a:pPr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...</a:t>
            </a:r>
          </a:p>
          <a:p>
            <a:pPr>
              <a:defRPr/>
            </a:pPr>
            <a:r>
              <a:rPr lang="en-US" sz="22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buFont typeface="Wingdings" pitchFamily="2" charset="2"/>
              <a:buNone/>
              <a:defRPr/>
            </a:pPr>
            <a:endParaRPr lang="de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Assigners</a:t>
            </a:r>
            <a:endParaRPr lang="de-CH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424862" cy="140017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If you like the syntax</a:t>
            </a:r>
          </a:p>
          <a:p>
            <a:pPr algn="ctr">
              <a:buFont typeface="Wingdings" pitchFamily="2" charset="2"/>
              <a:buNone/>
            </a:pPr>
            <a:r>
              <a:rPr lang="en-US" sz="2000" i="1" dirty="0" err="1" smtClean="0"/>
              <a:t>x.f</a:t>
            </a:r>
            <a:r>
              <a:rPr lang="en-US" sz="2000" i="1" dirty="0" smtClean="0"/>
              <a:t> := 5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solidFill>
                  <a:schemeClr val="tx1"/>
                </a:solidFill>
              </a:rPr>
              <a:t>you can declare an </a:t>
            </a:r>
            <a:r>
              <a:rPr lang="en-US" dirty="0" smtClean="0">
                <a:solidFill>
                  <a:srgbClr val="C00000"/>
                </a:solidFill>
              </a:rPr>
              <a:t>assigner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E609E"/>
                </a:solidFill>
              </a:rPr>
              <a:t>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9425" y="2947988"/>
            <a:ext cx="8424863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In class </a:t>
            </a:r>
            <a:r>
              <a:rPr lang="en-US" i="1" dirty="0" err="1">
                <a:solidFill>
                  <a:srgbClr val="3333FF"/>
                </a:solidFill>
                <a:latin typeface="+mn-lt"/>
              </a:rPr>
              <a:t>TEMPERATURE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kern="0" dirty="0">
                <a:latin typeface="+mn-lt"/>
              </a:rPr>
              <a:t>	</a:t>
            </a: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celsius_value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: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INTEGER </a:t>
            </a:r>
            <a:r>
              <a:rPr lang="en-US" sz="2000" b="1" dirty="0" smtClean="0">
                <a:solidFill>
                  <a:srgbClr val="333399"/>
                </a:solidFill>
              </a:rPr>
              <a:t>assign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make_celsius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In this case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t.celsius_value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 := 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36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kern="0" dirty="0">
                <a:latin typeface="+mn-lt"/>
              </a:rPr>
              <a:t>is a shortcut for</a:t>
            </a:r>
          </a:p>
          <a:p>
            <a:pPr marL="342900" indent="-342900" algn="ctr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i="1" dirty="0" err="1">
                <a:solidFill>
                  <a:srgbClr val="3333FF"/>
                </a:solidFill>
                <a:latin typeface="+mn-lt"/>
              </a:rPr>
              <a:t>t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.make_celsius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000" i="1" dirty="0">
                <a:solidFill>
                  <a:srgbClr val="3333FF"/>
                </a:solidFill>
                <a:latin typeface="+mn-lt"/>
              </a:rPr>
              <a:t>(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36)</a:t>
            </a:r>
            <a:endParaRPr lang="en-US" sz="2000" i="1" dirty="0">
              <a:solidFill>
                <a:srgbClr val="3333FF"/>
              </a:solidFill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... and it won’t break the invariant!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None/>
              <a:defRPr/>
            </a:pPr>
            <a:endParaRPr lang="de-CH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hiding vs. creation routines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231" y="668801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/>
              <a:t>PROFESSOR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/>
              <a:t>	make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 </a:t>
            </a:r>
            <a:r>
              <a:rPr lang="en-US" sz="2000" i="1" kern="1200" dirty="0" smtClean="0"/>
              <a:t>{None}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make </a:t>
            </a:r>
            <a:endParaRPr lang="en-US" sz="2000" i="1" kern="1200" dirty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de-CH" sz="2000" i="1" kern="1200" dirty="0" smtClean="0"/>
              <a:t>			...</a:t>
            </a:r>
            <a:endParaRPr lang="en-US" sz="2000" i="1" kern="1200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Can I create an object of type </a:t>
            </a:r>
            <a:r>
              <a:rPr lang="en-US" i="1" dirty="0" smtClean="0"/>
              <a:t>PROFESSOR</a:t>
            </a:r>
            <a:r>
              <a:rPr lang="en-US" dirty="0" smtClean="0">
                <a:solidFill>
                  <a:schemeClr val="tx1"/>
                </a:solidFill>
              </a:rPr>
              <a:t> as a client?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After creation, can I invoke feature </a:t>
            </a:r>
            <a:r>
              <a:rPr lang="en-US" i="1" kern="1200" dirty="0" smtClean="0"/>
              <a:t>make </a:t>
            </a:r>
            <a:r>
              <a:rPr lang="en-US" dirty="0" smtClean="0">
                <a:solidFill>
                  <a:schemeClr val="tx1"/>
                </a:solidFill>
              </a:rPr>
              <a:t>as a client?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49237" y="115888"/>
            <a:ext cx="8394231" cy="435655"/>
          </a:xfrm>
        </p:spPr>
        <p:txBody>
          <a:bodyPr/>
          <a:lstStyle/>
          <a:p>
            <a:r>
              <a:rPr lang="en-US" dirty="0" smtClean="0"/>
              <a:t>Controlling the export status of creation routines</a:t>
            </a:r>
            <a:endParaRPr lang="de-C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231" y="668801"/>
            <a:ext cx="8424862" cy="59436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/>
              <a:t>PROFESSOR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sz="2000" i="1" dirty="0" smtClean="0"/>
              <a:t> </a:t>
            </a:r>
            <a:r>
              <a:rPr lang="en-US" sz="2000" i="1" kern="1200" dirty="0" smtClean="0"/>
              <a:t>{COLLEGE_MANAGER}</a:t>
            </a:r>
            <a:endParaRPr lang="en-US" sz="2000" i="1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i="1" dirty="0" smtClean="0"/>
              <a:t>	make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 </a:t>
            </a:r>
            <a:r>
              <a:rPr lang="en-US" sz="2000" i="1" kern="1200" dirty="0" smtClean="0"/>
              <a:t>{None}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</a:t>
            </a:r>
            <a:r>
              <a:rPr lang="en-US" sz="2000" i="1" kern="1200" dirty="0" smtClean="0"/>
              <a:t>make </a:t>
            </a:r>
            <a:endParaRPr lang="en-US" sz="2000" i="1" kern="1200" dirty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do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de-CH" sz="2000" i="1" kern="1200" dirty="0" smtClean="0"/>
              <a:t>			...</a:t>
            </a:r>
            <a:endParaRPr lang="en-US" sz="2000" i="1" kern="1200" dirty="0" smtClean="0"/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dirty="0" smtClean="0"/>
              <a:t>		</a:t>
            </a: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tabLst>
                <a:tab pos="347663" algn="l"/>
                <a:tab pos="682625" algn="l"/>
                <a:tab pos="1030288" algn="l"/>
              </a:tabLst>
              <a:defRPr/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b="1" dirty="0" smtClean="0">
              <a:solidFill>
                <a:srgbClr val="333399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Can I create an object of type </a:t>
            </a:r>
            <a:r>
              <a:rPr lang="en-US" i="1" dirty="0" smtClean="0"/>
              <a:t>PROFESSOR</a:t>
            </a:r>
            <a:r>
              <a:rPr lang="en-US" dirty="0" smtClean="0">
                <a:solidFill>
                  <a:schemeClr val="tx1"/>
                </a:solidFill>
              </a:rPr>
              <a:t> as a client?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After creation, can I invoke feature </a:t>
            </a:r>
            <a:r>
              <a:rPr lang="en-US" i="1" kern="1200" dirty="0" smtClean="0"/>
              <a:t>make </a:t>
            </a:r>
            <a:r>
              <a:rPr lang="en-US" dirty="0" smtClean="0">
                <a:solidFill>
                  <a:schemeClr val="tx1"/>
                </a:solidFill>
              </a:rPr>
              <a:t>as a client?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What if I have </a:t>
            </a: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  <a:r>
              <a:rPr lang="en-US" i="1" kern="1200" dirty="0" smtClean="0"/>
              <a:t>{NONE}</a:t>
            </a:r>
            <a:r>
              <a:rPr lang="en-US" i="1" dirty="0" smtClean="0"/>
              <a:t>	make </a:t>
            </a:r>
            <a:r>
              <a:rPr lang="en-US" dirty="0" smtClean="0">
                <a:solidFill>
                  <a:schemeClr val="tx1"/>
                </a:solidFill>
              </a:rPr>
              <a:t>instead of </a:t>
            </a:r>
          </a:p>
          <a:p>
            <a:pPr>
              <a:lnSpc>
                <a:spcPct val="90000"/>
              </a:lnSpc>
              <a:defRPr/>
            </a:pPr>
            <a:r>
              <a:rPr lang="en-US" b="1" dirty="0" smtClean="0">
                <a:solidFill>
                  <a:srgbClr val="333399"/>
                </a:solidFill>
                <a:latin typeface="Comic Sans MS" pitchFamily="66" charset="0"/>
              </a:rPr>
              <a:t>create</a:t>
            </a:r>
            <a:r>
              <a:rPr lang="en-US" i="1" dirty="0" smtClean="0"/>
              <a:t> </a:t>
            </a:r>
            <a:r>
              <a:rPr lang="en-US" i="1" kern="1200" dirty="0" smtClean="0"/>
              <a:t>{COLLEGE_MANAGER} </a:t>
            </a:r>
            <a:r>
              <a:rPr lang="en-US" i="1" dirty="0" smtClean="0"/>
              <a:t>make 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 of a card game</a:t>
            </a:r>
            <a:endParaRPr lang="de-CH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1624" y="1268413"/>
            <a:ext cx="8842376" cy="47482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deck is initially made of 36 cards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Every card in the deck represents a value in the range 2..10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Every card also represents 1 out of 4 possible colors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colors represented in the game cards are: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red (‘R’), white (‘W’), green (‘G’) and blue (‘B’)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 long as there are cards in the deck, the players can look at the top card and remove it from the deck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7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CARD create make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m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ake (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a_color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: </a:t>
            </a:r>
            <a:r>
              <a:rPr lang="en-US" i="1" dirty="0">
                <a:solidFill>
                  <a:srgbClr val="3333FF"/>
                </a:solidFill>
                <a:latin typeface="Comic Sans MS"/>
              </a:rPr>
              <a:t>CHARACTER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,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a_value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latin typeface="Comic Sans MS"/>
              </a:rPr>
              <a:t>INTEGER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)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Comic Sans MS"/>
              </a:rPr>
              <a:t>-- Create a card given a color and a value.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ensure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color: </a:t>
            </a:r>
            <a:r>
              <a:rPr lang="en-US" i="1" dirty="0">
                <a:solidFill>
                  <a:srgbClr val="3333FF"/>
                </a:solidFill>
                <a:latin typeface="Comic Sans MS"/>
              </a:rPr>
              <a:t>CHARACTER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	</a:t>
            </a:r>
            <a:r>
              <a:rPr lang="en-US" kern="0" dirty="0">
                <a:solidFill>
                  <a:srgbClr val="800000"/>
                </a:solidFill>
                <a:latin typeface="Comic Sans MS"/>
              </a:rPr>
              <a:t>-- The card color.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v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alue: </a:t>
            </a:r>
            <a:r>
              <a:rPr lang="en-US" i="1" dirty="0">
                <a:solidFill>
                  <a:srgbClr val="3333FF"/>
                </a:solidFill>
                <a:latin typeface="Comic Sans MS"/>
              </a:rPr>
              <a:t>INTEGER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		</a:t>
            </a:r>
            <a:r>
              <a:rPr lang="en-US" kern="0" dirty="0">
                <a:solidFill>
                  <a:srgbClr val="800000"/>
                </a:solidFill>
                <a:latin typeface="Comic Sans MS"/>
              </a:rPr>
              <a:t>-- The card value.</a:t>
            </a: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107642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CARD: which colors are valid?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is_valid_color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(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a_color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latin typeface="Comic Sans MS"/>
              </a:rPr>
              <a:t>CHARACTER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): </a:t>
            </a:r>
            <a:r>
              <a:rPr lang="en-US" i="1" dirty="0">
                <a:solidFill>
                  <a:srgbClr val="3333FF"/>
                </a:solidFill>
                <a:latin typeface="Comic Sans MS"/>
              </a:rPr>
              <a:t>BOOLEAN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Comic Sans MS"/>
              </a:rPr>
              <a:t>-- Is `</a:t>
            </a:r>
            <a:r>
              <a:rPr lang="en-US" kern="0" dirty="0" err="1" smtClean="0">
                <a:solidFill>
                  <a:srgbClr val="800000"/>
                </a:solidFill>
                <a:latin typeface="Comic Sans MS"/>
              </a:rPr>
              <a:t>a_color</a:t>
            </a:r>
            <a:r>
              <a:rPr lang="en-US" kern="0" dirty="0" smtClean="0">
                <a:solidFill>
                  <a:srgbClr val="800000"/>
                </a:solidFill>
                <a:latin typeface="Comic Sans MS"/>
              </a:rPr>
              <a:t>’ a valid color?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ensure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24341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  <a:endParaRPr lang="de-CH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07353" y="831533"/>
            <a:ext cx="8424862" cy="134461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rgbClr val="C00000"/>
                </a:solidFill>
              </a:rPr>
              <a:t>abstract</a:t>
            </a:r>
            <a:r>
              <a:rPr lang="en-US" dirty="0" smtClean="0">
                <a:solidFill>
                  <a:schemeClr val="tx1"/>
                </a:solidFill>
              </a:rPr>
              <a:t> is to capture the essence behind the details and the specifics.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client is interested in: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96240" y="2172970"/>
            <a:ext cx="8424863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latin typeface="+mn-lt"/>
              </a:rPr>
              <a:t>a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set of services</a:t>
            </a:r>
            <a:r>
              <a:rPr lang="en-US" kern="0" dirty="0">
                <a:latin typeface="+mn-lt"/>
              </a:rPr>
              <a:t> that a software module provides, not its internal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representation</a:t>
            </a:r>
          </a:p>
          <a:p>
            <a:pPr marL="742950" lvl="1" indent="-285750"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72428" y="3479483"/>
            <a:ext cx="84248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>
                <a:solidFill>
                  <a:srgbClr val="C00000"/>
                </a:solidFill>
                <a:latin typeface="+mn-lt"/>
              </a:rPr>
              <a:t>what</a:t>
            </a:r>
            <a:r>
              <a:rPr lang="en-US" kern="0" dirty="0">
                <a:latin typeface="+mn-lt"/>
              </a:rPr>
              <a:t> a service does, not </a:t>
            </a:r>
            <a:r>
              <a:rPr lang="en-US" kern="0" dirty="0">
                <a:solidFill>
                  <a:srgbClr val="C00000"/>
                </a:solidFill>
                <a:latin typeface="+mn-lt"/>
              </a:rPr>
              <a:t>how</a:t>
            </a:r>
            <a:r>
              <a:rPr lang="en-US" kern="0" dirty="0">
                <a:latin typeface="+mn-lt"/>
              </a:rPr>
              <a:t> it does it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72428" y="2969895"/>
            <a:ext cx="84248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 eaLnBrk="0" hangingPunct="0"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hence, the class abstraction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72428" y="3954145"/>
            <a:ext cx="84248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algn="ctr" eaLnBrk="0" hangingPunct="0">
              <a:spcBef>
                <a:spcPct val="20000"/>
              </a:spcBef>
              <a:defRPr/>
            </a:pPr>
            <a:r>
              <a:rPr lang="en-US" b="1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hence, the feature abstraction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de-CH" kern="0" dirty="0"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72428" y="4457383"/>
            <a:ext cx="8424862" cy="49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 smtClean="0">
                <a:latin typeface="+mn-lt"/>
              </a:rPr>
              <a:t>Programming </a:t>
            </a:r>
            <a:r>
              <a:rPr lang="en-US" kern="0" dirty="0">
                <a:latin typeface="+mn-lt"/>
              </a:rPr>
              <a:t>is all about finding right abstractions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70378" y="4953758"/>
            <a:ext cx="8424862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kern="0" dirty="0" smtClean="0">
                <a:latin typeface="+mn-lt"/>
              </a:rPr>
              <a:t>However, the abstractions we choose can sometimes fail, and we need to find new, more suitable ones.</a:t>
            </a: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CARD: which ranges are valid?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is_valid_range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(n: </a:t>
            </a:r>
            <a:r>
              <a:rPr lang="en-US" i="1" dirty="0" smtClean="0">
                <a:solidFill>
                  <a:srgbClr val="3333FF"/>
                </a:solidFill>
                <a:latin typeface="Comic Sans MS"/>
              </a:rPr>
              <a:t>INTEGER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): </a:t>
            </a:r>
            <a:r>
              <a:rPr lang="en-US" i="1" dirty="0">
                <a:solidFill>
                  <a:srgbClr val="3333FF"/>
                </a:solidFill>
                <a:latin typeface="Comic Sans MS"/>
              </a:rPr>
              <a:t>BOOLEAN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Comic Sans MS"/>
              </a:rPr>
              <a:t>-- Is `n’ in the acceptable range?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ensure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b="1" dirty="0" smtClean="0">
              <a:solidFill>
                <a:srgbClr val="333399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333399"/>
                </a:solidFill>
              </a:rPr>
              <a:t>invariant</a:t>
            </a:r>
            <a:endParaRPr lang="en-US" b="1" dirty="0">
              <a:solidFill>
                <a:srgbClr val="333399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		.</a:t>
            </a:r>
            <a:r>
              <a:rPr lang="en-US" kern="0" dirty="0">
                <a:solidFill>
                  <a:srgbClr val="000000"/>
                </a:solidFill>
              </a:rPr>
              <a:t>..</a:t>
            </a:r>
            <a:endParaRPr lang="de-CH" kern="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356069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CARD create make: reloaded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m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ake (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a_color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: </a:t>
            </a:r>
            <a:r>
              <a:rPr lang="en-US" i="1" dirty="0">
                <a:solidFill>
                  <a:srgbClr val="3333FF"/>
                </a:solidFill>
                <a:latin typeface="Comic Sans MS"/>
              </a:rPr>
              <a:t>CHARACTER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,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a_value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latin typeface="Comic Sans MS"/>
              </a:rPr>
              <a:t>INTEGER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)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Comic Sans MS"/>
              </a:rPr>
              <a:t>-- Create a card given a color and a value.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ensure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color: </a:t>
            </a:r>
            <a:r>
              <a:rPr lang="en-US" i="1" dirty="0">
                <a:solidFill>
                  <a:srgbClr val="3333FF"/>
                </a:solidFill>
                <a:latin typeface="Comic Sans MS"/>
              </a:rPr>
              <a:t>CHARACTER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	</a:t>
            </a:r>
            <a:r>
              <a:rPr lang="en-US" kern="0" dirty="0">
                <a:solidFill>
                  <a:srgbClr val="800000"/>
                </a:solidFill>
                <a:latin typeface="Comic Sans MS"/>
              </a:rPr>
              <a:t>-- The card color.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v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alue: </a:t>
            </a:r>
            <a:r>
              <a:rPr lang="en-US" i="1" dirty="0">
                <a:solidFill>
                  <a:srgbClr val="3333FF"/>
                </a:solidFill>
                <a:latin typeface="Comic Sans MS"/>
              </a:rPr>
              <a:t>INTEGER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		</a:t>
            </a:r>
            <a:r>
              <a:rPr lang="en-US" kern="0" dirty="0">
                <a:solidFill>
                  <a:srgbClr val="800000"/>
                </a:solidFill>
                <a:latin typeface="Comic Sans MS"/>
              </a:rPr>
              <a:t>-- The card value.</a:t>
            </a: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359331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DECK create make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make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Comic Sans MS"/>
              </a:rPr>
              <a:t>-- Create a deck with random cards.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 smtClean="0">
                <a:solidFill>
                  <a:srgbClr val="333399"/>
                </a:solidFill>
              </a:rPr>
              <a:t>ensure</a:t>
            </a:r>
            <a:endParaRPr lang="en-US" b="1" dirty="0">
              <a:solidFill>
                <a:srgbClr val="333399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b="1" dirty="0" smtClean="0">
              <a:solidFill>
                <a:srgbClr val="333399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b="1" dirty="0" smtClean="0">
                <a:solidFill>
                  <a:srgbClr val="333399"/>
                </a:solidFill>
              </a:rPr>
              <a:t>feature</a:t>
            </a:r>
            <a:r>
              <a:rPr lang="en-US" kern="0" dirty="0" smtClean="0">
                <a:solidFill>
                  <a:srgbClr val="000000"/>
                </a:solidFill>
              </a:rPr>
              <a:t> </a:t>
            </a:r>
            <a:r>
              <a:rPr lang="en-US" kern="0" dirty="0">
                <a:solidFill>
                  <a:srgbClr val="000000"/>
                </a:solidFill>
              </a:rPr>
              <a:t>{</a:t>
            </a:r>
            <a:r>
              <a:rPr lang="en-US" i="1" dirty="0">
                <a:solidFill>
                  <a:srgbClr val="3333FF"/>
                </a:solidFill>
              </a:rPr>
              <a:t>NONE</a:t>
            </a:r>
            <a:r>
              <a:rPr lang="en-US" kern="0" dirty="0">
                <a:solidFill>
                  <a:srgbClr val="000000"/>
                </a:solidFill>
              </a:rPr>
              <a:t>} </a:t>
            </a:r>
            <a:r>
              <a:rPr lang="en-US" kern="0" dirty="0" smtClean="0">
                <a:solidFill>
                  <a:srgbClr val="800000"/>
                </a:solidFill>
              </a:rPr>
              <a:t>–- </a:t>
            </a:r>
            <a:r>
              <a:rPr lang="en-US" kern="0" dirty="0">
                <a:solidFill>
                  <a:srgbClr val="800000"/>
                </a:solidFill>
              </a:rPr>
              <a:t>Implementation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>
                <a:solidFill>
                  <a:srgbClr val="000000"/>
                </a:solidFill>
              </a:rPr>
              <a:t>card_list</a:t>
            </a:r>
            <a:r>
              <a:rPr lang="en-US" kern="0" dirty="0">
                <a:solidFill>
                  <a:srgbClr val="000000"/>
                </a:solidFill>
              </a:rPr>
              <a:t>: </a:t>
            </a:r>
            <a:r>
              <a:rPr lang="en-US" i="1" dirty="0" smtClean="0">
                <a:solidFill>
                  <a:srgbClr val="3333FF"/>
                </a:solidFill>
              </a:rPr>
              <a:t>LINKED_LIST [CARD]</a:t>
            </a:r>
            <a:endParaRPr lang="en-US" i="1" dirty="0">
              <a:solidFill>
                <a:srgbClr val="3333FF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</a:rPr>
              <a:t>		</a:t>
            </a:r>
            <a:r>
              <a:rPr lang="en-US" kern="0" dirty="0">
                <a:solidFill>
                  <a:srgbClr val="800000"/>
                </a:solidFill>
              </a:rPr>
              <a:t>-- Deck as a linked list of cards.</a:t>
            </a: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4248870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DECK queries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673100"/>
            <a:ext cx="8424862" cy="5867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>
                <a:solidFill>
                  <a:srgbClr val="000000"/>
                </a:solidFill>
              </a:rPr>
              <a:t>t</a:t>
            </a:r>
            <a:r>
              <a:rPr lang="en-US" kern="0" dirty="0" err="1" smtClean="0">
                <a:solidFill>
                  <a:srgbClr val="000000"/>
                </a:solidFill>
              </a:rPr>
              <a:t>op_card</a:t>
            </a:r>
            <a:r>
              <a:rPr lang="en-US" kern="0" dirty="0" smtClean="0">
                <a:solidFill>
                  <a:srgbClr val="000000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  <a:latin typeface="Comic Sans MS"/>
              </a:rPr>
              <a:t>CARD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</a:rPr>
              <a:t>		</a:t>
            </a:r>
            <a:r>
              <a:rPr lang="en-US" kern="0" dirty="0">
                <a:solidFill>
                  <a:srgbClr val="800000"/>
                </a:solidFill>
              </a:rPr>
              <a:t>-- </a:t>
            </a:r>
            <a:r>
              <a:rPr lang="en-US" kern="0" dirty="0" smtClean="0">
                <a:solidFill>
                  <a:srgbClr val="800000"/>
                </a:solidFill>
              </a:rPr>
              <a:t>The deck’s top card.</a:t>
            </a:r>
            <a:endParaRPr lang="en-US" kern="0" dirty="0">
              <a:solidFill>
                <a:srgbClr val="8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is_empty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: </a:t>
            </a:r>
            <a:r>
              <a:rPr lang="en-US" i="1" dirty="0">
                <a:solidFill>
                  <a:srgbClr val="3333FF"/>
                </a:solidFill>
                <a:latin typeface="Comic Sans MS"/>
              </a:rPr>
              <a:t>BOOLEAN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	</a:t>
            </a:r>
            <a:r>
              <a:rPr lang="en-US" kern="0" dirty="0">
                <a:solidFill>
                  <a:srgbClr val="800000"/>
                </a:solidFill>
                <a:latin typeface="Comic Sans MS"/>
              </a:rPr>
              <a:t>-- </a:t>
            </a:r>
            <a:r>
              <a:rPr lang="en-US" kern="0" dirty="0" smtClean="0">
                <a:solidFill>
                  <a:srgbClr val="800000"/>
                </a:solidFill>
                <a:latin typeface="Comic Sans MS"/>
              </a:rPr>
              <a:t>Is Current deck empty?</a:t>
            </a:r>
            <a:endParaRPr lang="en-US" kern="0" dirty="0">
              <a:solidFill>
                <a:srgbClr val="8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do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…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end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count: </a:t>
            </a:r>
            <a:r>
              <a:rPr lang="en-US" i="1" dirty="0">
                <a:solidFill>
                  <a:srgbClr val="3333FF"/>
                </a:solidFill>
                <a:latin typeface="Comic Sans MS"/>
              </a:rPr>
              <a:t>INTEGER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		</a:t>
            </a:r>
            <a:r>
              <a:rPr lang="en-US" kern="0" dirty="0">
                <a:solidFill>
                  <a:srgbClr val="800000"/>
                </a:solidFill>
                <a:latin typeface="Comic Sans MS"/>
              </a:rPr>
              <a:t>-- </a:t>
            </a:r>
            <a:r>
              <a:rPr lang="en-US" kern="0" dirty="0" smtClean="0">
                <a:solidFill>
                  <a:srgbClr val="800000"/>
                </a:solidFill>
                <a:latin typeface="Comic Sans MS"/>
              </a:rPr>
              <a:t>Number of remaining cards in the deck.</a:t>
            </a:r>
            <a:endParaRPr lang="en-US" kern="0" dirty="0">
              <a:solidFill>
                <a:srgbClr val="8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do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</a:rPr>
              <a:t>		…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end</a:t>
            </a: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3557199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Removing the top card from DECK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kern="0" dirty="0" err="1">
                <a:solidFill>
                  <a:srgbClr val="000000"/>
                </a:solidFill>
                <a:latin typeface="Comic Sans MS"/>
              </a:rPr>
              <a:t>r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emove_top_card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800000"/>
                </a:solidFill>
                <a:latin typeface="Comic Sans MS"/>
              </a:rPr>
              <a:t>-- Remove the top card from the deck.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require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b="1" dirty="0">
                <a:solidFill>
                  <a:srgbClr val="333399"/>
                </a:solidFill>
              </a:rPr>
              <a:t>ensure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  <a:latin typeface="Comic Sans MS"/>
              </a:rPr>
              <a:t>	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	...</a:t>
            </a:r>
          </a:p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3618516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 invariant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>
              <a:solidFill>
                <a:srgbClr val="000000"/>
              </a:solidFill>
            </a:endParaRPr>
          </a:p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36563" y="1238248"/>
            <a:ext cx="8424862" cy="5302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333399"/>
                </a:solidFill>
              </a:rPr>
              <a:t>invariant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0000"/>
                </a:solidFill>
              </a:rPr>
              <a:t>		...</a:t>
            </a:r>
            <a:endParaRPr lang="de-CH" kern="0" dirty="0">
              <a:solidFill>
                <a:srgbClr val="000000"/>
              </a:solidFill>
            </a:endParaRPr>
          </a:p>
          <a:p>
            <a:pPr eaLnBrk="0" hangingPunct="0">
              <a:spcBef>
                <a:spcPct val="20000"/>
              </a:spcBef>
              <a:defRPr/>
            </a:pPr>
            <a:endParaRPr lang="de-CH" kern="0" dirty="0">
              <a:solidFill>
                <a:srgbClr val="000000"/>
              </a:solidFill>
              <a:latin typeface="Comic Sans MS"/>
            </a:endParaRPr>
          </a:p>
        </p:txBody>
      </p:sp>
      <p:sp>
        <p:nvSpPr>
          <p:cNvPr id="6152" name="Text Box 3"/>
          <p:cNvSpPr txBox="1">
            <a:spLocks noChangeArrowheads="1"/>
          </p:cNvSpPr>
          <p:nvPr/>
        </p:nvSpPr>
        <p:spPr bwMode="auto">
          <a:xfrm rot="2280000">
            <a:off x="6469771" y="759276"/>
            <a:ext cx="2728913" cy="762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FFFF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400" dirty="0">
                <a:solidFill>
                  <a:srgbClr val="FFFF00"/>
                </a:solidFill>
              </a:rPr>
              <a:t>Hands-On</a:t>
            </a:r>
          </a:p>
        </p:txBody>
      </p:sp>
    </p:spTree>
    <p:extLst>
      <p:ext uri="{BB962C8B-B14F-4D97-AF65-F5344CB8AC3E}">
        <p14:creationId xmlns:p14="http://schemas.microsoft.com/office/powerpoint/2010/main" val="2303745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Abstraction</a:t>
            </a:r>
            <a:endParaRPr lang="de-CH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5438" y="858837"/>
            <a:ext cx="8424862" cy="49799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”A simplification of something much more complicated that is going on under the covers. As it turns out, a lot of computer programming consists of building abstractions.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a string library? It's a way to pretend that computers can manipulate strings just as easily as they can manipulate numbers.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What is a file system? It's a way to pretend that a hard drive isn't really a bunch of spinning magnetic platters that can store bits at certain locations, but rather a hierarchical system of folders-within-folders containing individual files that in turn consist of one or more strings of bytes.“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20663" y="6450012"/>
            <a:ext cx="8424862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8B0000"/>
              </a:buClr>
            </a:pPr>
            <a:r>
              <a:rPr lang="en-US" sz="1600" dirty="0" smtClean="0"/>
              <a:t>(extract from </a:t>
            </a:r>
            <a:r>
              <a:rPr lang="en-US" sz="1600" dirty="0" smtClean="0">
                <a:hlinkClick r:id="rId2"/>
              </a:rPr>
              <a:t>http://www.joelonsoftware.com/articles/LeakyAbstractions.html</a:t>
            </a:r>
            <a:r>
              <a:rPr lang="en-US" sz="1600" dirty="0" smtClean="0"/>
              <a:t> 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abstractions (classes)</a:t>
            </a:r>
            <a:endParaRPr lang="de-CH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424862" cy="19827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  <a:latin typeface="Comic Sans MS" pitchFamily="66" charset="0"/>
              </a:rPr>
              <a:t>Suppose you want to model your room:</a:t>
            </a:r>
          </a:p>
          <a:p>
            <a:pPr>
              <a:buNone/>
              <a:tabLst>
                <a:tab pos="346075" algn="l"/>
                <a:tab pos="690563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	class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  <a:tabLst>
                <a:tab pos="346075" algn="l"/>
                <a:tab pos="690563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	feature</a:t>
            </a:r>
          </a:p>
          <a:p>
            <a:pPr>
              <a:buNone/>
              <a:tabLst>
                <a:tab pos="346075" algn="l"/>
                <a:tab pos="690563" algn="l"/>
              </a:tabLst>
            </a:pPr>
            <a:r>
              <a:rPr lang="en-US" sz="2000" dirty="0" smtClean="0">
                <a:latin typeface="Comic Sans MS" pitchFamily="66" charset="0"/>
              </a:rPr>
              <a:t> 		</a:t>
            </a:r>
            <a:r>
              <a:rPr lang="en-US" sz="2000" dirty="0" smtClean="0">
                <a:solidFill>
                  <a:srgbClr val="990000"/>
                </a:solidFill>
                <a:latin typeface="Comic Sans MS" pitchFamily="66" charset="0"/>
              </a:rPr>
              <a:t>-- to be determined</a:t>
            </a:r>
          </a:p>
          <a:p>
            <a:pPr>
              <a:buNone/>
              <a:tabLst>
                <a:tab pos="346075" algn="l"/>
                <a:tab pos="690563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	end</a:t>
            </a:r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6" name="Textfeld 5"/>
          <p:cNvSpPr txBox="1"/>
          <p:nvPr/>
        </p:nvSpPr>
        <p:spPr>
          <a:xfrm>
            <a:off x="457200" y="3152140"/>
            <a:ext cx="8020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Your room probably has thousands of properties and hundreds of things in it. </a:t>
            </a:r>
            <a:endParaRPr lang="de-DE" dirty="0"/>
          </a:p>
        </p:txBody>
      </p:sp>
      <p:sp>
        <p:nvSpPr>
          <p:cNvPr id="7" name="Textfeld 7"/>
          <p:cNvSpPr txBox="1"/>
          <p:nvPr/>
        </p:nvSpPr>
        <p:spPr>
          <a:xfrm>
            <a:off x="6968490" y="2064385"/>
            <a:ext cx="8197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size</a:t>
            </a:r>
            <a:endParaRPr lang="de-DE" sz="2000" dirty="0"/>
          </a:p>
        </p:txBody>
      </p:sp>
      <p:sp>
        <p:nvSpPr>
          <p:cNvPr id="8" name="Textfeld 8"/>
          <p:cNvSpPr txBox="1"/>
          <p:nvPr/>
        </p:nvSpPr>
        <p:spPr>
          <a:xfrm>
            <a:off x="4599940" y="1885950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location</a:t>
            </a:r>
            <a:endParaRPr lang="de-DE" sz="2000" dirty="0"/>
          </a:p>
        </p:txBody>
      </p:sp>
      <p:sp>
        <p:nvSpPr>
          <p:cNvPr id="9" name="Textfeld 9"/>
          <p:cNvSpPr txBox="1"/>
          <p:nvPr/>
        </p:nvSpPr>
        <p:spPr>
          <a:xfrm>
            <a:off x="6644005" y="1678940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smtClean="0"/>
              <a:t>material</a:t>
            </a:r>
            <a:endParaRPr lang="de-DE" sz="2000" dirty="0"/>
          </a:p>
        </p:txBody>
      </p:sp>
      <p:sp>
        <p:nvSpPr>
          <p:cNvPr id="10" name="Textfeld 10"/>
          <p:cNvSpPr txBox="1"/>
          <p:nvPr/>
        </p:nvSpPr>
        <p:spPr>
          <a:xfrm>
            <a:off x="7366000" y="2555855"/>
            <a:ext cx="116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messy</a:t>
            </a:r>
            <a:r>
              <a:rPr lang="de-CH" sz="2000" dirty="0" smtClean="0"/>
              <a:t>?</a:t>
            </a:r>
            <a:endParaRPr lang="de-DE" sz="2000" dirty="0"/>
          </a:p>
        </p:txBody>
      </p:sp>
      <p:sp>
        <p:nvSpPr>
          <p:cNvPr id="11" name="Textfeld 11"/>
          <p:cNvSpPr txBox="1"/>
          <p:nvPr/>
        </p:nvSpPr>
        <p:spPr>
          <a:xfrm>
            <a:off x="5559425" y="1685925"/>
            <a:ext cx="851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door</a:t>
            </a:r>
            <a:endParaRPr lang="de-DE" sz="2000" dirty="0"/>
          </a:p>
        </p:txBody>
      </p:sp>
      <p:sp>
        <p:nvSpPr>
          <p:cNvPr id="12" name="Textfeld 12"/>
          <p:cNvSpPr txBox="1"/>
          <p:nvPr/>
        </p:nvSpPr>
        <p:spPr>
          <a:xfrm>
            <a:off x="6723380" y="2345690"/>
            <a:ext cx="1079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shape</a:t>
            </a:r>
            <a:endParaRPr lang="de-DE" sz="2000" dirty="0"/>
          </a:p>
        </p:txBody>
      </p:sp>
      <p:sp>
        <p:nvSpPr>
          <p:cNvPr id="13" name="Textfeld 13"/>
          <p:cNvSpPr txBox="1"/>
          <p:nvPr/>
        </p:nvSpPr>
        <p:spPr>
          <a:xfrm>
            <a:off x="5431790" y="2031365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computer</a:t>
            </a:r>
            <a:endParaRPr lang="de-DE" sz="2000" dirty="0"/>
          </a:p>
        </p:txBody>
      </p:sp>
      <p:sp>
        <p:nvSpPr>
          <p:cNvPr id="14" name="Textfeld 14"/>
          <p:cNvSpPr txBox="1"/>
          <p:nvPr/>
        </p:nvSpPr>
        <p:spPr>
          <a:xfrm>
            <a:off x="6287135" y="1837690"/>
            <a:ext cx="835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bed</a:t>
            </a:r>
            <a:endParaRPr lang="de-DE" sz="2000" dirty="0"/>
          </a:p>
        </p:txBody>
      </p:sp>
      <p:sp>
        <p:nvSpPr>
          <p:cNvPr id="15" name="Textfeld 15"/>
          <p:cNvSpPr txBox="1"/>
          <p:nvPr/>
        </p:nvSpPr>
        <p:spPr>
          <a:xfrm>
            <a:off x="7496810" y="1892935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desk</a:t>
            </a:r>
            <a:endParaRPr lang="de-DE" sz="2000" dirty="0"/>
          </a:p>
        </p:txBody>
      </p:sp>
      <p:sp>
        <p:nvSpPr>
          <p:cNvPr id="16" name="Textfeld 16"/>
          <p:cNvSpPr txBox="1"/>
          <p:nvPr/>
        </p:nvSpPr>
        <p:spPr>
          <a:xfrm>
            <a:off x="4685665" y="2400300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furniture</a:t>
            </a:r>
            <a:endParaRPr lang="de-DE" sz="2000" dirty="0"/>
          </a:p>
        </p:txBody>
      </p:sp>
      <p:sp>
        <p:nvSpPr>
          <p:cNvPr id="17" name="Textfeld 17"/>
          <p:cNvSpPr txBox="1"/>
          <p:nvPr/>
        </p:nvSpPr>
        <p:spPr>
          <a:xfrm>
            <a:off x="6089015" y="2433935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etc</a:t>
            </a:r>
            <a:endParaRPr lang="de-DE" sz="2000" dirty="0"/>
          </a:p>
        </p:txBody>
      </p:sp>
      <p:sp>
        <p:nvSpPr>
          <p:cNvPr id="18" name="Textfeld 18"/>
          <p:cNvSpPr txBox="1"/>
          <p:nvPr/>
        </p:nvSpPr>
        <p:spPr>
          <a:xfrm>
            <a:off x="5768975" y="2640945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etc</a:t>
            </a:r>
            <a:endParaRPr lang="de-DE" sz="2000" dirty="0"/>
          </a:p>
        </p:txBody>
      </p:sp>
      <p:sp>
        <p:nvSpPr>
          <p:cNvPr id="19" name="Textfeld 19"/>
          <p:cNvSpPr txBox="1"/>
          <p:nvPr/>
        </p:nvSpPr>
        <p:spPr>
          <a:xfrm>
            <a:off x="6516370" y="2612370"/>
            <a:ext cx="1515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 err="1" smtClean="0"/>
              <a:t>etc</a:t>
            </a:r>
            <a:endParaRPr lang="de-DE" sz="2000" dirty="0"/>
          </a:p>
        </p:txBody>
      </p:sp>
      <p:sp>
        <p:nvSpPr>
          <p:cNvPr id="20" name="Textfeld 20"/>
          <p:cNvSpPr txBox="1"/>
          <p:nvPr/>
        </p:nvSpPr>
        <p:spPr>
          <a:xfrm>
            <a:off x="466090" y="4137025"/>
            <a:ext cx="82391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Therefore</a:t>
            </a:r>
            <a:r>
              <a:rPr lang="de-CH" dirty="0" smtClean="0"/>
              <a:t>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need</a:t>
            </a:r>
            <a:r>
              <a:rPr lang="de-CH" dirty="0" smtClean="0"/>
              <a:t> a </a:t>
            </a:r>
            <a:r>
              <a:rPr lang="de-CH" dirty="0" err="1" smtClean="0"/>
              <a:t>first</a:t>
            </a:r>
            <a:r>
              <a:rPr lang="de-CH" dirty="0" smtClean="0"/>
              <a:t> </a:t>
            </a:r>
            <a:r>
              <a:rPr lang="de-CH" dirty="0" err="1" smtClean="0"/>
              <a:t>abstraction</a:t>
            </a:r>
            <a:r>
              <a:rPr lang="de-CH" dirty="0" smtClean="0"/>
              <a:t>: </a:t>
            </a:r>
            <a:r>
              <a:rPr lang="de-CH" dirty="0" err="1" smtClean="0"/>
              <a:t>What</a:t>
            </a:r>
            <a:r>
              <a:rPr lang="de-CH" dirty="0" smtClean="0"/>
              <a:t> do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want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model?</a:t>
            </a:r>
          </a:p>
          <a:p>
            <a:r>
              <a:rPr lang="de-CH" dirty="0" smtClean="0"/>
              <a:t>In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 smtClean="0"/>
              <a:t>, </a:t>
            </a:r>
            <a:r>
              <a:rPr lang="de-CH" dirty="0" err="1" smtClean="0"/>
              <a:t>we</a:t>
            </a:r>
            <a:r>
              <a:rPr lang="de-CH" dirty="0" smtClean="0"/>
              <a:t> </a:t>
            </a:r>
            <a:r>
              <a:rPr lang="de-CH" dirty="0" err="1" smtClean="0"/>
              <a:t>focus</a:t>
            </a:r>
            <a:r>
              <a:rPr lang="de-CH" dirty="0" smtClean="0"/>
              <a:t> on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door</a:t>
            </a:r>
            <a:r>
              <a:rPr lang="de-CH" dirty="0" smtClean="0"/>
              <a:t>,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computer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bed</a:t>
            </a:r>
            <a:r>
              <a:rPr lang="de-CH" dirty="0" smtClean="0"/>
              <a:t>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  <p:bldP spid="19" grpId="0" build="p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Finding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right</a:t>
            </a:r>
            <a:r>
              <a:rPr lang="de-CH" dirty="0" smtClean="0"/>
              <a:t> </a:t>
            </a:r>
            <a:r>
              <a:rPr lang="de-CH" dirty="0" err="1" smtClean="0"/>
              <a:t>abstractions</a:t>
            </a:r>
            <a:r>
              <a:rPr lang="de-CH" dirty="0" smtClean="0"/>
              <a:t> (</a:t>
            </a:r>
            <a:r>
              <a:rPr lang="de-CH" dirty="0" err="1" smtClean="0"/>
              <a:t>classes</a:t>
            </a:r>
            <a:r>
              <a:rPr lang="de-CH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model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size</a:t>
            </a:r>
            <a:r>
              <a:rPr lang="de-CH" dirty="0" smtClean="0">
                <a:solidFill>
                  <a:schemeClr val="tx1"/>
                </a:solidFill>
              </a:rPr>
              <a:t>, an </a:t>
            </a:r>
            <a:r>
              <a:rPr lang="de-CH" dirty="0" err="1" smtClean="0">
                <a:solidFill>
                  <a:schemeClr val="tx1"/>
                </a:solidFill>
              </a:rPr>
              <a:t>attribute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type </a:t>
            </a:r>
            <a:r>
              <a:rPr lang="de-CH" i="1" kern="1200" dirty="0" smtClean="0">
                <a:latin typeface="Comic Sans MS" pitchFamily="66" charset="0"/>
              </a:rPr>
              <a:t>DOUBLE</a:t>
            </a:r>
            <a:r>
              <a:rPr lang="de-CH" dirty="0" smtClean="0">
                <a:solidFill>
                  <a:schemeClr val="tx1"/>
                </a:solidFill>
              </a:rPr>
              <a:t> 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probably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enough</a:t>
            </a:r>
            <a:r>
              <a:rPr lang="de-CH" dirty="0" smtClean="0">
                <a:solidFill>
                  <a:schemeClr val="tx1"/>
                </a:solidFill>
              </a:rPr>
              <a:t>, </a:t>
            </a:r>
            <a:r>
              <a:rPr lang="de-CH" dirty="0" err="1" smtClean="0">
                <a:solidFill>
                  <a:schemeClr val="tx1"/>
                </a:solidFill>
              </a:rPr>
              <a:t>since</a:t>
            </a:r>
            <a:r>
              <a:rPr lang="de-CH" dirty="0" smtClean="0">
                <a:solidFill>
                  <a:schemeClr val="tx1"/>
                </a:solidFill>
              </a:rPr>
              <a:t> all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are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interested</a:t>
            </a:r>
            <a:r>
              <a:rPr lang="de-CH" dirty="0" smtClean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it‘s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value</a:t>
            </a:r>
            <a:r>
              <a:rPr lang="de-CH" dirty="0" smtClean="0">
                <a:solidFill>
                  <a:schemeClr val="tx1"/>
                </a:solidFill>
              </a:rPr>
              <a:t>: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00024" y="2805321"/>
            <a:ext cx="8524875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size: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DOUBLE</a:t>
            </a:r>
          </a:p>
          <a:p>
            <a:pPr>
              <a:buNone/>
            </a:pPr>
            <a:r>
              <a:rPr lang="en-US" sz="2000" dirty="0" smtClean="0"/>
              <a:t> 		</a:t>
            </a:r>
            <a:r>
              <a:rPr lang="en-US" sz="2000" dirty="0" smtClean="0">
                <a:solidFill>
                  <a:srgbClr val="990000"/>
                </a:solidFill>
              </a:rPr>
              <a:t>-- Size of the room.</a:t>
            </a:r>
          </a:p>
          <a:p>
            <a:pPr>
              <a:buNone/>
            </a:pPr>
            <a:endParaRPr lang="en-US" sz="2000" b="1" dirty="0" smtClean="0">
              <a:solidFill>
                <a:srgbClr val="333399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Finding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right</a:t>
            </a:r>
            <a:r>
              <a:rPr lang="de-CH" dirty="0" smtClean="0"/>
              <a:t> </a:t>
            </a:r>
            <a:r>
              <a:rPr lang="de-CH" dirty="0" err="1" smtClean="0"/>
              <a:t>abstractions</a:t>
            </a:r>
            <a:r>
              <a:rPr lang="de-CH" dirty="0" smtClean="0"/>
              <a:t> (</a:t>
            </a:r>
            <a:r>
              <a:rPr lang="de-CH" dirty="0" err="1" smtClean="0"/>
              <a:t>classes</a:t>
            </a:r>
            <a:r>
              <a:rPr lang="de-CH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 smtClean="0">
                <a:solidFill>
                  <a:schemeClr val="tx1"/>
                </a:solidFill>
              </a:rPr>
              <a:t>Now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want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to</a:t>
            </a:r>
            <a:r>
              <a:rPr lang="de-CH" dirty="0" smtClean="0">
                <a:solidFill>
                  <a:schemeClr val="tx1"/>
                </a:solidFill>
              </a:rPr>
              <a:t> model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.</a:t>
            </a:r>
          </a:p>
          <a:p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are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only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interested</a:t>
            </a:r>
            <a:r>
              <a:rPr lang="de-CH" dirty="0" smtClean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state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, i.e. </a:t>
            </a:r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open </a:t>
            </a:r>
            <a:r>
              <a:rPr lang="de-CH" dirty="0" err="1" smtClean="0">
                <a:solidFill>
                  <a:schemeClr val="tx1"/>
                </a:solidFill>
              </a:rPr>
              <a:t>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closed</a:t>
            </a:r>
            <a:r>
              <a:rPr lang="de-CH" dirty="0" smtClean="0">
                <a:solidFill>
                  <a:schemeClr val="tx1"/>
                </a:solidFill>
              </a:rPr>
              <a:t>, a simple </a:t>
            </a:r>
            <a:r>
              <a:rPr lang="de-CH" dirty="0" err="1" smtClean="0">
                <a:solidFill>
                  <a:schemeClr val="tx1"/>
                </a:solidFill>
              </a:rPr>
              <a:t>attribute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of</a:t>
            </a:r>
            <a:r>
              <a:rPr lang="de-CH" dirty="0" smtClean="0">
                <a:solidFill>
                  <a:schemeClr val="tx1"/>
                </a:solidFill>
              </a:rPr>
              <a:t> type </a:t>
            </a:r>
            <a:r>
              <a:rPr lang="de-CH" i="1" kern="1200" dirty="0" smtClean="0">
                <a:latin typeface="Comic Sans MS" pitchFamily="66" charset="0"/>
              </a:rPr>
              <a:t>BOOLEAN</a:t>
            </a:r>
            <a:r>
              <a:rPr lang="de-CH" dirty="0" smtClean="0">
                <a:solidFill>
                  <a:schemeClr val="tx1"/>
                </a:solidFill>
              </a:rPr>
              <a:t/>
            </a:r>
            <a:br>
              <a:rPr lang="de-CH" dirty="0" smtClean="0">
                <a:solidFill>
                  <a:schemeClr val="tx1"/>
                </a:solidFill>
              </a:rPr>
            </a:br>
            <a:r>
              <a:rPr lang="de-CH" dirty="0" smtClean="0">
                <a:solidFill>
                  <a:schemeClr val="tx1"/>
                </a:solidFill>
              </a:rPr>
              <a:t>will do:</a:t>
            </a: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00024" y="2567196"/>
            <a:ext cx="852487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b="1" dirty="0" smtClean="0">
                <a:solidFill>
                  <a:srgbClr val="333399"/>
                </a:solidFill>
              </a:rPr>
              <a:t>class</a:t>
            </a:r>
            <a:r>
              <a:rPr lang="en-US" sz="2000" dirty="0" smtClean="0"/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b="1" dirty="0" smtClean="0">
                <a:solidFill>
                  <a:srgbClr val="333399"/>
                </a:solidFill>
              </a:rPr>
              <a:t>feature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b="1" dirty="0" smtClean="0">
                <a:solidFill>
                  <a:srgbClr val="333399"/>
                </a:solidFill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size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DOUBLE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dirty="0" smtClean="0"/>
              <a:t> 		</a:t>
            </a:r>
            <a:r>
              <a:rPr lang="en-US" sz="2000" dirty="0" smtClean="0">
                <a:solidFill>
                  <a:srgbClr val="990000"/>
                </a:solidFill>
                <a:latin typeface="+mn-lt"/>
              </a:rPr>
              <a:t>-- Size of the room.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dirty="0" smtClean="0">
                <a:solidFill>
                  <a:srgbClr val="990000"/>
                </a:solidFill>
              </a:rPr>
              <a:t>	</a:t>
            </a:r>
            <a:r>
              <a:rPr lang="en-US" sz="2000" i="1" dirty="0" err="1" smtClean="0">
                <a:solidFill>
                  <a:srgbClr val="3333FF"/>
                </a:solidFill>
                <a:latin typeface="+mn-lt"/>
              </a:rPr>
              <a:t>is_door_open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: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BOOLEAN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dirty="0" smtClean="0"/>
              <a:t> 		</a:t>
            </a:r>
            <a:r>
              <a:rPr lang="en-US" sz="2000" dirty="0" smtClean="0">
                <a:solidFill>
                  <a:srgbClr val="990000"/>
                </a:solidFill>
              </a:rPr>
              <a:t>-- Is the door open or closed?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dirty="0" smtClean="0">
                <a:solidFill>
                  <a:srgbClr val="990000"/>
                </a:solidFill>
              </a:rPr>
              <a:t>	</a:t>
            </a:r>
            <a:r>
              <a:rPr lang="en-US" sz="2000" i="1" dirty="0" smtClean="0">
                <a:solidFill>
                  <a:srgbClr val="3333FF"/>
                </a:solidFill>
                <a:latin typeface="+mn-lt"/>
              </a:rPr>
              <a:t>...</a:t>
            </a:r>
          </a:p>
          <a:p>
            <a:pPr>
              <a:buNone/>
              <a:tabLst>
                <a:tab pos="347663" algn="l"/>
                <a:tab pos="682625" algn="l"/>
              </a:tabLst>
            </a:pPr>
            <a:r>
              <a:rPr lang="en-US" sz="2000" b="1" dirty="0" smtClean="0">
                <a:solidFill>
                  <a:srgbClr val="333399"/>
                </a:solidFill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Finding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right</a:t>
            </a:r>
            <a:r>
              <a:rPr lang="de-CH" dirty="0" smtClean="0"/>
              <a:t> </a:t>
            </a:r>
            <a:r>
              <a:rPr lang="de-CH" dirty="0" err="1" smtClean="0"/>
              <a:t>abstractions</a:t>
            </a:r>
            <a:r>
              <a:rPr lang="de-CH" dirty="0" smtClean="0"/>
              <a:t> (</a:t>
            </a:r>
            <a:r>
              <a:rPr lang="de-CH" dirty="0" err="1" smtClean="0"/>
              <a:t>classes</a:t>
            </a:r>
            <a:r>
              <a:rPr lang="de-CH" dirty="0" smtClean="0"/>
              <a:t>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>
                <a:solidFill>
                  <a:schemeClr val="tx1"/>
                </a:solidFill>
              </a:rPr>
              <a:t>But </a:t>
            </a:r>
            <a:r>
              <a:rPr lang="de-CH" dirty="0" err="1" smtClean="0">
                <a:solidFill>
                  <a:schemeClr val="tx1"/>
                </a:solidFill>
              </a:rPr>
              <a:t>what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are</a:t>
            </a:r>
            <a:r>
              <a:rPr lang="de-CH" dirty="0" smtClean="0">
                <a:solidFill>
                  <a:schemeClr val="tx1"/>
                </a:solidFill>
              </a:rPr>
              <a:t> also </a:t>
            </a:r>
            <a:r>
              <a:rPr lang="de-CH" dirty="0" err="1" smtClean="0">
                <a:solidFill>
                  <a:schemeClr val="tx1"/>
                </a:solidFill>
              </a:rPr>
              <a:t>interested</a:t>
            </a:r>
            <a:r>
              <a:rPr lang="de-CH" dirty="0" smtClean="0">
                <a:solidFill>
                  <a:schemeClr val="tx1"/>
                </a:solidFill>
              </a:rPr>
              <a:t> in </a:t>
            </a:r>
            <a:r>
              <a:rPr lang="de-CH" dirty="0" err="1" smtClean="0">
                <a:solidFill>
                  <a:schemeClr val="tx1"/>
                </a:solidFill>
              </a:rPr>
              <a:t>what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our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looks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like</a:t>
            </a:r>
            <a:r>
              <a:rPr lang="de-CH" dirty="0" smtClean="0">
                <a:solidFill>
                  <a:schemeClr val="tx1"/>
                </a:solidFill>
              </a:rPr>
              <a:t>, </a:t>
            </a:r>
            <a:r>
              <a:rPr lang="de-CH" dirty="0" err="1" smtClean="0">
                <a:solidFill>
                  <a:schemeClr val="tx1"/>
                </a:solidFill>
              </a:rPr>
              <a:t>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if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opening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triggers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some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behavior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 Is </a:t>
            </a:r>
            <a:r>
              <a:rPr lang="de-CH" dirty="0" err="1" smtClean="0">
                <a:solidFill>
                  <a:schemeClr val="tx1"/>
                </a:solidFill>
              </a:rPr>
              <a:t>there</a:t>
            </a:r>
            <a:r>
              <a:rPr lang="de-CH" dirty="0" smtClean="0">
                <a:solidFill>
                  <a:schemeClr val="tx1"/>
                </a:solidFill>
              </a:rPr>
              <a:t> a </a:t>
            </a:r>
            <a:r>
              <a:rPr lang="de-CH" dirty="0" err="1" smtClean="0">
                <a:solidFill>
                  <a:schemeClr val="tx1"/>
                </a:solidFill>
              </a:rPr>
              <a:t>daring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poster</a:t>
            </a:r>
            <a:r>
              <a:rPr lang="de-CH" dirty="0" smtClean="0">
                <a:solidFill>
                  <a:schemeClr val="tx1"/>
                </a:solidFill>
              </a:rPr>
              <a:t> on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Does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squeak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while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being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opened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closed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smtClean="0">
                <a:solidFill>
                  <a:schemeClr val="tx1"/>
                </a:solidFill>
              </a:rPr>
              <a:t> Is </a:t>
            </a:r>
            <a:r>
              <a:rPr lang="de-CH" dirty="0" err="1" smtClean="0">
                <a:solidFill>
                  <a:schemeClr val="tx1"/>
                </a:solidFill>
              </a:rPr>
              <a:t>it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locked</a:t>
            </a:r>
            <a:r>
              <a:rPr lang="de-CH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de-CH" dirty="0" err="1" smtClean="0">
                <a:solidFill>
                  <a:schemeClr val="tx1"/>
                </a:solidFill>
              </a:rPr>
              <a:t>When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the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door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being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opened</a:t>
            </a:r>
            <a:r>
              <a:rPr lang="de-CH" dirty="0" smtClean="0">
                <a:solidFill>
                  <a:schemeClr val="tx1"/>
                </a:solidFill>
              </a:rPr>
              <a:t>, a  </a:t>
            </a:r>
            <a:r>
              <a:rPr lang="de-CH" dirty="0" err="1" smtClean="0">
                <a:solidFill>
                  <a:schemeClr val="tx1"/>
                </a:solidFill>
              </a:rPr>
              <a:t>message</a:t>
            </a:r>
            <a:r>
              <a:rPr lang="de-CH" dirty="0" smtClean="0">
                <a:solidFill>
                  <a:schemeClr val="tx1"/>
                </a:solidFill>
              </a:rPr>
              <a:t> will </a:t>
            </a:r>
            <a:r>
              <a:rPr lang="de-CH" dirty="0" err="1" smtClean="0">
                <a:solidFill>
                  <a:schemeClr val="tx1"/>
                </a:solidFill>
              </a:rPr>
              <a:t>be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sent</a:t>
            </a:r>
            <a:r>
              <a:rPr lang="de-CH" dirty="0" smtClean="0">
                <a:solidFill>
                  <a:schemeClr val="tx1"/>
                </a:solidFill>
              </a:rPr>
              <a:t> to </a:t>
            </a:r>
            <a:r>
              <a:rPr lang="de-CH" dirty="0" err="1" smtClean="0">
                <a:solidFill>
                  <a:schemeClr val="tx1"/>
                </a:solidFill>
              </a:rPr>
              <a:t>my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cell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err="1" smtClean="0">
                <a:solidFill>
                  <a:schemeClr val="tx1"/>
                </a:solidFill>
              </a:rPr>
              <a:t>phone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 smtClean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16559" y="4644971"/>
            <a:ext cx="8239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In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 smtClean="0"/>
              <a:t>, </a:t>
            </a:r>
            <a:r>
              <a:rPr lang="de-CH" dirty="0" err="1" smtClean="0"/>
              <a:t>it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better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model a </a:t>
            </a:r>
            <a:r>
              <a:rPr lang="de-CH" dirty="0" err="1" smtClean="0"/>
              <a:t>door</a:t>
            </a:r>
            <a:r>
              <a:rPr lang="de-CH" dirty="0" smtClean="0"/>
              <a:t> </a:t>
            </a:r>
            <a:r>
              <a:rPr lang="de-CH" dirty="0" err="1" smtClean="0"/>
              <a:t>as</a:t>
            </a:r>
            <a:r>
              <a:rPr lang="de-CH" dirty="0" smtClean="0"/>
              <a:t> a separate </a:t>
            </a:r>
            <a:r>
              <a:rPr lang="de-CH" dirty="0" err="1" smtClean="0"/>
              <a:t>class</a:t>
            </a:r>
            <a:r>
              <a:rPr lang="de-CH" dirty="0" smtClean="0"/>
              <a:t>!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right abstractions (classes)</a:t>
            </a:r>
            <a:endParaRPr lang="de-CH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62017" y="692933"/>
            <a:ext cx="3684950" cy="3008313"/>
          </a:xfrm>
        </p:spPr>
        <p:txBody>
          <a:bodyPr/>
          <a:lstStyle/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class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</a:rPr>
              <a:t>ROOM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feature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dirty="0" smtClean="0">
                <a:latin typeface="Comic Sans MS" pitchFamily="66" charset="0"/>
              </a:rPr>
              <a:t> 	</a:t>
            </a:r>
            <a:r>
              <a:rPr lang="en-US" sz="2000" i="1" dirty="0" smtClean="0"/>
              <a:t>size: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r>
              <a:rPr lang="en-US" sz="2000" i="1" dirty="0" smtClean="0"/>
              <a:t>DOUBLE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dirty="0" smtClean="0"/>
              <a:t> 			</a:t>
            </a:r>
            <a:r>
              <a:rPr lang="en-US" sz="2000" dirty="0" smtClean="0">
                <a:solidFill>
                  <a:srgbClr val="990000"/>
                </a:solidFill>
              </a:rPr>
              <a:t>-- Size of the room 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dirty="0" smtClean="0">
                <a:solidFill>
                  <a:srgbClr val="990000"/>
                </a:solidFill>
              </a:rPr>
              <a:t>			-- in square meters.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dirty="0" smtClean="0">
                <a:solidFill>
                  <a:srgbClr val="990000"/>
                </a:solidFill>
              </a:rPr>
              <a:t>	</a:t>
            </a:r>
            <a:r>
              <a:rPr lang="en-US" sz="2000" i="1" dirty="0" smtClean="0"/>
              <a:t>door:</a:t>
            </a:r>
            <a:r>
              <a:rPr lang="en-US" sz="2000" b="1" dirty="0" smtClean="0">
                <a:solidFill>
                  <a:srgbClr val="333399"/>
                </a:solidFill>
              </a:rPr>
              <a:t> </a:t>
            </a:r>
            <a:r>
              <a:rPr lang="en-US" sz="2000" i="1" dirty="0" smtClean="0"/>
              <a:t>DOOR</a:t>
            </a:r>
          </a:p>
          <a:p>
            <a:pPr>
              <a:buNone/>
              <a:tabLst>
                <a:tab pos="347663" algn="l"/>
                <a:tab pos="682625" algn="l"/>
                <a:tab pos="1087438" algn="l"/>
              </a:tabLst>
            </a:pPr>
            <a:r>
              <a:rPr lang="en-US" sz="2000" dirty="0" smtClean="0"/>
              <a:t> 			</a:t>
            </a:r>
            <a:r>
              <a:rPr lang="en-US" sz="2000" dirty="0" smtClean="0">
                <a:solidFill>
                  <a:srgbClr val="990000"/>
                </a:solidFill>
              </a:rPr>
              <a:t>-- The room’s door.</a:t>
            </a:r>
          </a:p>
          <a:p>
            <a:pPr>
              <a:tabLst>
                <a:tab pos="347663" algn="l"/>
                <a:tab pos="682625" algn="l"/>
                <a:tab pos="1087438" algn="l"/>
              </a:tabLst>
            </a:pPr>
            <a:r>
              <a:rPr lang="en-US" sz="2000" b="1" dirty="0" smtClean="0">
                <a:solidFill>
                  <a:srgbClr val="333399"/>
                </a:solidFill>
                <a:latin typeface="Comic Sans MS" pitchFamily="66" charset="0"/>
              </a:rPr>
              <a:t>end</a:t>
            </a:r>
          </a:p>
          <a:p>
            <a:pPr>
              <a:buNone/>
            </a:pPr>
            <a:endParaRPr lang="en-US" dirty="0" smtClean="0">
              <a:solidFill>
                <a:srgbClr val="990000"/>
              </a:solidFill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de-CH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2771775" y="6527800"/>
            <a:ext cx="3887788" cy="21431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074289" y="680404"/>
            <a:ext cx="4861368" cy="6166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class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DOOR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feature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	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is_locked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Is the door locked?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</a:t>
            </a:r>
            <a:r>
              <a:rPr kumimoji="0" lang="de-CH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_o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Is the door open?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is_squeaking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Is the door squeaking?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has_daring_poster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BOOLEAN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Is there a daring poster on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lang="en-US" sz="2000" kern="0" dirty="0" smtClean="0">
                <a:solidFill>
                  <a:srgbClr val="990000"/>
                </a:solidFill>
                <a:latin typeface="+mn-lt"/>
              </a:rPr>
              <a:t>			--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door?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Opens the door</a:t>
            </a:r>
            <a:endParaRPr kumimoji="0" lang="en-US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do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Implementation of open, 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-- including sending a message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	--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more features…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>
                <a:tab pos="347663" algn="l"/>
                <a:tab pos="682625" algn="l"/>
                <a:tab pos="1030288" algn="l"/>
                <a:tab pos="1377950" algn="l"/>
              </a:tabLst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end</a:t>
            </a:r>
            <a:endParaRPr kumimoji="0" lang="de-CH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6161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 rtlCol="0" anchor="ctr"/>
      <a:lstStyle>
        <a:defPPr algn="ctr">
          <a:lnSpc>
            <a:spcPct val="80000"/>
          </a:lnSpc>
          <a:defRPr sz="1800" dirty="0" smtClean="0">
            <a:solidFill>
              <a:srgbClr val="333399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1724</Words>
  <Application>Microsoft Office PowerPoint</Application>
  <PresentationFormat>On-screen Show (4:3)</PresentationFormat>
  <Paragraphs>591</Paragraphs>
  <Slides>35</Slides>
  <Notes>19</Notes>
  <HiddenSlides>1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NORMAL</vt:lpstr>
      <vt:lpstr>MINIMAL</vt:lpstr>
      <vt:lpstr>TITLE</vt:lpstr>
      <vt:lpstr>Einführung in die Programmierung Introduction to Programming  Prof. Dr. Bertrand Meyer</vt:lpstr>
      <vt:lpstr>Today</vt:lpstr>
      <vt:lpstr>Abstraction</vt:lpstr>
      <vt:lpstr>Abstraction</vt:lpstr>
      <vt:lpstr>Finding the right abstractions (classes)</vt:lpstr>
      <vt:lpstr>Finding the right abstractions (classes)</vt:lpstr>
      <vt:lpstr>Finding the right abstractions (classes)</vt:lpstr>
      <vt:lpstr>Finding the right abstractions (classes)</vt:lpstr>
      <vt:lpstr>Finding the right abstractions (classes)</vt:lpstr>
      <vt:lpstr>Finding the right abstractions (classes)</vt:lpstr>
      <vt:lpstr>Finding the right abstractions (features)</vt:lpstr>
      <vt:lpstr>Exporting features: The stolen exam</vt:lpstr>
      <vt:lpstr>For your eyes only</vt:lpstr>
      <vt:lpstr>Exploiting a hole in information hiding</vt:lpstr>
      <vt:lpstr>Don’t try this at home!</vt:lpstr>
      <vt:lpstr>Secretive professor</vt:lpstr>
      <vt:lpstr>Fixing the issue: hint</vt:lpstr>
      <vt:lpstr>Fixing the issue</vt:lpstr>
      <vt:lpstr>The export status does matter!</vt:lpstr>
      <vt:lpstr>Exporting features</vt:lpstr>
      <vt:lpstr>Compilation error?</vt:lpstr>
      <vt:lpstr>Exporting attributes</vt:lpstr>
      <vt:lpstr>Example</vt:lpstr>
      <vt:lpstr>Assigners</vt:lpstr>
      <vt:lpstr>Information hiding vs. creation routines</vt:lpstr>
      <vt:lpstr>Controlling the export status of creation routines</vt:lpstr>
      <vt:lpstr>Specification of a card game</vt:lpstr>
      <vt:lpstr>Class CARD create make</vt:lpstr>
      <vt:lpstr>Class CARD: which colors are valid?</vt:lpstr>
      <vt:lpstr>Class CARD: which ranges are valid?</vt:lpstr>
      <vt:lpstr>Class CARD create make: reloaded</vt:lpstr>
      <vt:lpstr>Class DECK create make</vt:lpstr>
      <vt:lpstr>Class DECK queries</vt:lpstr>
      <vt:lpstr>Removing the top card from DECK</vt:lpstr>
      <vt:lpstr>The class invariant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session 3</dc:title>
  <dc:creator>Prof. Dr. Bertrand Meyer</dc:creator>
  <cp:lastModifiedBy>Rusakov</cp:lastModifiedBy>
  <cp:revision>2547</cp:revision>
  <cp:lastPrinted>2012-10-22T08:05:21Z</cp:lastPrinted>
  <dcterms:created xsi:type="dcterms:W3CDTF">2010-10-20T08:24:31Z</dcterms:created>
  <dcterms:modified xsi:type="dcterms:W3CDTF">2012-10-23T13:34:24Z</dcterms:modified>
</cp:coreProperties>
</file>