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29"/>
  </p:notesMasterIdLst>
  <p:handoutMasterIdLst>
    <p:handoutMasterId r:id="rId30"/>
  </p:handoutMasterIdLst>
  <p:sldIdLst>
    <p:sldId id="600" r:id="rId4"/>
    <p:sldId id="647" r:id="rId5"/>
    <p:sldId id="721" r:id="rId6"/>
    <p:sldId id="722" r:id="rId7"/>
    <p:sldId id="723" r:id="rId8"/>
    <p:sldId id="724" r:id="rId9"/>
    <p:sldId id="725" r:id="rId10"/>
    <p:sldId id="726" r:id="rId11"/>
    <p:sldId id="727" r:id="rId12"/>
    <p:sldId id="728" r:id="rId13"/>
    <p:sldId id="729" r:id="rId14"/>
    <p:sldId id="730" r:id="rId15"/>
    <p:sldId id="731" r:id="rId16"/>
    <p:sldId id="753" r:id="rId17"/>
    <p:sldId id="732" r:id="rId18"/>
    <p:sldId id="733" r:id="rId19"/>
    <p:sldId id="734" r:id="rId20"/>
    <p:sldId id="735" r:id="rId21"/>
    <p:sldId id="736" r:id="rId22"/>
    <p:sldId id="737" r:id="rId23"/>
    <p:sldId id="748" r:id="rId24"/>
    <p:sldId id="749" r:id="rId25"/>
    <p:sldId id="750" r:id="rId26"/>
    <p:sldId id="751" r:id="rId27"/>
    <p:sldId id="752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333399"/>
    <a:srgbClr val="3333FF"/>
    <a:srgbClr val="990000"/>
    <a:srgbClr val="006699"/>
    <a:srgbClr val="EFFE62"/>
    <a:srgbClr val="008080"/>
    <a:srgbClr val="000099"/>
    <a:srgbClr val="99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9" autoAdjust="0"/>
    <p:restoredTop sz="77186" autoAdjust="0"/>
  </p:normalViewPr>
  <p:slideViewPr>
    <p:cSldViewPr snapToGrid="0">
      <p:cViewPr>
        <p:scale>
          <a:sx n="80" d="100"/>
          <a:sy n="80" d="100"/>
        </p:scale>
        <p:origin x="-175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97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30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46939-CA1A-4A8B-A185-708AEFC31D3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3638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63591C1D-E722-4EE0-9867-11C415E8091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4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193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 that the subsequent</a:t>
            </a:r>
            <a:r>
              <a:rPr lang="en-GB" baseline="0" dirty="0" smtClean="0"/>
              <a:t> slides are not about “multiple inheritance”.</a:t>
            </a: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From a interface point of view all queries should have the right to be deferred.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for advanced students</a:t>
            </a:r>
            <a:r>
              <a:rPr lang="en-US" baseline="0" dirty="0" smtClean="0"/>
              <a:t> and touches multiple inheritance.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17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2F59C-F731-49D3-B995-B8802CB01A85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000099"/>
                </a:solidFill>
              </a:rPr>
              <a:t>create</a:t>
            </a:r>
            <a:r>
              <a:rPr lang="en-US" i="1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{B} </a:t>
            </a:r>
            <a:r>
              <a:rPr lang="en-US" i="1" dirty="0" err="1" smtClean="0">
                <a:solidFill>
                  <a:srgbClr val="3333FF"/>
                </a:solidFill>
              </a:rPr>
              <a:t>ref_a.make_b</a:t>
            </a:r>
            <a:endParaRPr lang="en-US" i="1" dirty="0" smtClean="0">
              <a:solidFill>
                <a:srgbClr val="3333FF"/>
              </a:solidFill>
            </a:endParaRPr>
          </a:p>
          <a:p>
            <a:r>
              <a:rPr lang="en-US" dirty="0" smtClean="0"/>
              <a:t>Can</a:t>
            </a:r>
            <a:r>
              <a:rPr lang="en-US" baseline="0" dirty="0" smtClean="0"/>
              <a:t> be explained like creating the instance of class B and then assigning </a:t>
            </a:r>
            <a:r>
              <a:rPr lang="en-US" baseline="0" dirty="0" err="1" smtClean="0"/>
              <a:t>ref_a</a:t>
            </a:r>
            <a:r>
              <a:rPr lang="en-US" baseline="0" dirty="0" smtClean="0"/>
              <a:t> to this instance.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5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29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7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Inheritance Notation</a:t>
            </a:r>
            <a:endParaRPr lang="de-CH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14400" y="4521200"/>
            <a:ext cx="120491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volume++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900113" y="4762500"/>
            <a:ext cx="3673475" cy="1223963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787900" y="4716463"/>
            <a:ext cx="3311525" cy="1223962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419475" y="2890838"/>
            <a:ext cx="2232025" cy="1223962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419475" y="1233488"/>
            <a:ext cx="2232025" cy="1223962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4572000" y="2452688"/>
            <a:ext cx="1588" cy="444500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71938" y="1665288"/>
            <a:ext cx="962421" cy="4053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BRICK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32200" y="3321050"/>
            <a:ext cx="1803997" cy="4053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LEGO_BRICK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955675" y="5211763"/>
            <a:ext cx="3608978" cy="4053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LEGO_BRICK_WITH_HOLE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873625" y="5232400"/>
            <a:ext cx="3201815" cy="3920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LEGO_BRICK_SLANTED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130550" y="4037013"/>
            <a:ext cx="792163" cy="731837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 flipV="1">
            <a:off x="5068888" y="4037013"/>
            <a:ext cx="876300" cy="731837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94200" y="2874963"/>
            <a:ext cx="40640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ETH Light" charset="0"/>
              </a:rPr>
              <a:t>+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300788" y="4784725"/>
            <a:ext cx="557212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ETH Light" charset="0"/>
              </a:rPr>
              <a:t>+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555875" y="4759325"/>
            <a:ext cx="360363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ETH Light" charset="0"/>
              </a:rPr>
              <a:t>+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651500" y="1589088"/>
            <a:ext cx="1152525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volume*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651500" y="3251200"/>
            <a:ext cx="1152525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volume+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414838" y="1371600"/>
            <a:ext cx="406400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ETH Light" charset="0"/>
              </a:rPr>
              <a:t>*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086600" y="4521200"/>
            <a:ext cx="120491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volume++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900" y="935026"/>
            <a:ext cx="2695575" cy="1792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01000"/>
              </a:lnSpc>
              <a:buFont typeface="Wingdings" pitchFamily="2" charset="2"/>
              <a:buNone/>
              <a:tabLst>
                <a:tab pos="122238" algn="l"/>
                <a:tab pos="579438" algn="l"/>
                <a:tab pos="1036638" algn="l"/>
                <a:tab pos="1493838" algn="l"/>
                <a:tab pos="1951038" algn="l"/>
                <a:tab pos="2408238" algn="l"/>
                <a:tab pos="2865438" algn="l"/>
                <a:tab pos="3322638" algn="l"/>
                <a:tab pos="3779838" algn="l"/>
                <a:tab pos="4237038" algn="l"/>
                <a:tab pos="4694238" algn="l"/>
                <a:tab pos="5151438" algn="l"/>
                <a:tab pos="5608638" algn="l"/>
                <a:tab pos="6065838" algn="l"/>
                <a:tab pos="6523038" algn="l"/>
                <a:tab pos="6980238" algn="l"/>
                <a:tab pos="7437438" algn="l"/>
                <a:tab pos="7894638" algn="l"/>
                <a:tab pos="8351838" algn="l"/>
                <a:tab pos="8809038" algn="l"/>
              </a:tabLst>
            </a:pPr>
            <a:r>
              <a:rPr lang="en-US" sz="2000" dirty="0" smtClean="0">
                <a:latin typeface="+mn-lt"/>
              </a:rPr>
              <a:t>Notation:</a:t>
            </a:r>
          </a:p>
          <a:p>
            <a:pPr marL="0" indent="0">
              <a:lnSpc>
                <a:spcPct val="102000"/>
              </a:lnSpc>
              <a:buFont typeface="Wingdings" pitchFamily="2" charset="2"/>
              <a:buNone/>
              <a:tabLst>
                <a:tab pos="122238" algn="l"/>
                <a:tab pos="579438" algn="l"/>
                <a:tab pos="1036638" algn="l"/>
                <a:tab pos="1493838" algn="l"/>
                <a:tab pos="1951038" algn="l"/>
                <a:tab pos="2408238" algn="l"/>
                <a:tab pos="2865438" algn="l"/>
                <a:tab pos="3322638" algn="l"/>
                <a:tab pos="3779838" algn="l"/>
                <a:tab pos="4237038" algn="l"/>
                <a:tab pos="4694238" algn="l"/>
                <a:tab pos="5151438" algn="l"/>
                <a:tab pos="5608638" algn="l"/>
                <a:tab pos="6065838" algn="l"/>
                <a:tab pos="6523038" algn="l"/>
                <a:tab pos="6980238" algn="l"/>
                <a:tab pos="7437438" algn="l"/>
                <a:tab pos="7894638" algn="l"/>
                <a:tab pos="8351838" algn="l"/>
                <a:tab pos="8809038" algn="l"/>
              </a:tabLst>
            </a:pPr>
            <a:r>
              <a:rPr lang="en-US" sz="2000" dirty="0" smtClean="0">
                <a:latin typeface="+mn-lt"/>
              </a:rPr>
              <a:t>   Deferred *</a:t>
            </a:r>
          </a:p>
          <a:p>
            <a:pPr marL="0" indent="0">
              <a:lnSpc>
                <a:spcPct val="102000"/>
              </a:lnSpc>
              <a:buFont typeface="Wingdings" pitchFamily="2" charset="2"/>
              <a:buNone/>
              <a:tabLst>
                <a:tab pos="122238" algn="l"/>
                <a:tab pos="579438" algn="l"/>
                <a:tab pos="1036638" algn="l"/>
                <a:tab pos="1493838" algn="l"/>
                <a:tab pos="1951038" algn="l"/>
                <a:tab pos="2408238" algn="l"/>
                <a:tab pos="2865438" algn="l"/>
                <a:tab pos="3322638" algn="l"/>
                <a:tab pos="3779838" algn="l"/>
                <a:tab pos="4237038" algn="l"/>
                <a:tab pos="4694238" algn="l"/>
                <a:tab pos="5151438" algn="l"/>
                <a:tab pos="5608638" algn="l"/>
                <a:tab pos="6065838" algn="l"/>
                <a:tab pos="6523038" algn="l"/>
                <a:tab pos="6980238" algn="l"/>
                <a:tab pos="7437438" algn="l"/>
                <a:tab pos="7894638" algn="l"/>
                <a:tab pos="8351838" algn="l"/>
                <a:tab pos="8809038" algn="l"/>
              </a:tabLst>
            </a:pPr>
            <a:r>
              <a:rPr lang="en-US" sz="2000" dirty="0" smtClean="0">
                <a:latin typeface="+mn-lt"/>
              </a:rPr>
              <a:t>   Effective +</a:t>
            </a:r>
          </a:p>
          <a:p>
            <a:pPr marL="0" indent="0">
              <a:lnSpc>
                <a:spcPct val="102000"/>
              </a:lnSpc>
              <a:buFont typeface="Wingdings" pitchFamily="2" charset="2"/>
              <a:buNone/>
              <a:tabLst>
                <a:tab pos="122238" algn="l"/>
                <a:tab pos="579438" algn="l"/>
                <a:tab pos="1036638" algn="l"/>
                <a:tab pos="1493838" algn="l"/>
                <a:tab pos="1951038" algn="l"/>
                <a:tab pos="2408238" algn="l"/>
                <a:tab pos="2865438" algn="l"/>
                <a:tab pos="3322638" algn="l"/>
                <a:tab pos="3779838" algn="l"/>
                <a:tab pos="4237038" algn="l"/>
                <a:tab pos="4694238" algn="l"/>
                <a:tab pos="5151438" algn="l"/>
                <a:tab pos="5608638" algn="l"/>
                <a:tab pos="6065838" algn="l"/>
                <a:tab pos="6523038" algn="l"/>
                <a:tab pos="6980238" algn="l"/>
                <a:tab pos="7437438" algn="l"/>
                <a:tab pos="7894638" algn="l"/>
                <a:tab pos="8351838" algn="l"/>
                <a:tab pos="8809038" algn="l"/>
              </a:tabLst>
            </a:pPr>
            <a:r>
              <a:rPr lang="en-US" sz="2000" dirty="0" smtClean="0">
                <a:latin typeface="+mn-lt"/>
              </a:rPr>
              <a:t>   Redefinition ++</a:t>
            </a:r>
            <a:endParaRPr lang="de-CH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Deferred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Deferred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Deferred classes can have deferred features.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A class with at least one deferred feature must be declared as deferred.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A deferred feature does not have an implementation yet.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Deferred classes cannot be instantiated and hence cannot contain a create clause.</a:t>
            </a:r>
          </a:p>
          <a:p>
            <a:pPr marL="1354138" lvl="1" indent="-457200"/>
            <a:endParaRPr lang="en-US" dirty="0">
              <a:solidFill>
                <a:schemeClr val="tx1"/>
              </a:solidFill>
            </a:endParaRPr>
          </a:p>
          <a:p>
            <a:pPr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Can we have a deferred class with no deferred features?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Effective</a:t>
            </a:r>
            <a:endParaRPr lang="de-C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3838" y="1022576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Effective</a:t>
            </a:r>
          </a:p>
          <a:p>
            <a:pPr marL="1354138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Effective classes do not have deferred features (the “standard case”).</a:t>
            </a:r>
          </a:p>
          <a:p>
            <a:pPr marL="1354138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Effective routines have an implementation of their feature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Precursor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a feature was redefined, but you still wish to call the old one, use the </a:t>
            </a:r>
            <a:r>
              <a:rPr lang="en-US" b="1" dirty="0" smtClean="0">
                <a:solidFill>
                  <a:srgbClr val="000099"/>
                </a:solidFill>
              </a:rPr>
              <a:t>Precursor</a:t>
            </a:r>
            <a:r>
              <a:rPr lang="en-US" dirty="0" smtClean="0">
                <a:solidFill>
                  <a:schemeClr val="tx1"/>
                </a:solidFill>
              </a:rPr>
              <a:t> keyword.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	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defTabSz="360000">
              <a:lnSpc>
                <a:spcPct val="101000"/>
              </a:lnSpc>
              <a:spcBef>
                <a:spcPts val="0"/>
              </a:spcBef>
            </a:pPr>
            <a:r>
              <a:rPr lang="en-US" i="1" dirty="0" smtClean="0"/>
              <a:t>volume: INTEGER</a:t>
            </a:r>
          </a:p>
          <a:p>
            <a:pPr marL="457200" defTabSz="360000">
              <a:lnSpc>
                <a:spcPct val="101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	do</a:t>
            </a:r>
          </a:p>
          <a:p>
            <a:pPr marL="457200" algn="just" defTabSz="360000">
              <a:spcBef>
                <a:spcPts val="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		Result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/>
              <a:t>:=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333399"/>
                </a:solidFill>
              </a:rPr>
              <a:t>Precursor </a:t>
            </a:r>
            <a:r>
              <a:rPr lang="en-US" i="1" dirty="0" smtClean="0"/>
              <a:t>- ...</a:t>
            </a:r>
          </a:p>
          <a:p>
            <a:pPr marL="457200" defTabSz="360000">
              <a:lnSpc>
                <a:spcPct val="101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333399"/>
                </a:solidFill>
              </a:rPr>
              <a:t>	end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general example of using Precursor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878114"/>
            <a:ext cx="8594725" cy="5644924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        </a:t>
            </a:r>
            <a:r>
              <a:rPr lang="en-US" dirty="0" smtClean="0">
                <a:solidFill>
                  <a:srgbClr val="990000"/>
                </a:solidFill>
              </a:rPr>
              <a:t>-- Class A</a:t>
            </a:r>
          </a:p>
          <a:p>
            <a:r>
              <a:rPr lang="en-US" i="1" dirty="0" smtClean="0"/>
              <a:t>    routine </a:t>
            </a:r>
            <a:r>
              <a:rPr lang="en-US" dirty="0" smtClean="0"/>
              <a:t>(</a:t>
            </a:r>
            <a:r>
              <a:rPr lang="en-US" i="1" dirty="0" smtClean="0"/>
              <a:t>a_arg1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TYPE_A):</a:t>
            </a:r>
            <a:r>
              <a:rPr lang="en-US" i="1" dirty="0" smtClean="0"/>
              <a:t> </a:t>
            </a:r>
            <a:r>
              <a:rPr lang="en-US" dirty="0" smtClean="0"/>
              <a:t>TYPE_R</a:t>
            </a:r>
          </a:p>
          <a:p>
            <a:r>
              <a:rPr lang="en-US" i="1" dirty="0" smtClean="0"/>
              <a:t>        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  <a:r>
              <a:rPr lang="en-US" i="1" dirty="0" smtClean="0"/>
              <a:t> … 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  <a:p>
            <a:endParaRPr lang="en-US" i="1" dirty="0" smtClean="0"/>
          </a:p>
          <a:p>
            <a:r>
              <a:rPr lang="en-US" i="1" dirty="0" smtClean="0"/>
              <a:t>        </a:t>
            </a:r>
            <a:r>
              <a:rPr lang="en-US" dirty="0" smtClean="0">
                <a:solidFill>
                  <a:srgbClr val="990000"/>
                </a:solidFill>
              </a:rPr>
              <a:t>-- Class C</a:t>
            </a:r>
          </a:p>
          <a:p>
            <a:r>
              <a:rPr lang="en-US" i="1" dirty="0" smtClean="0"/>
              <a:t>    routine </a:t>
            </a:r>
            <a:r>
              <a:rPr lang="en-US" dirty="0" smtClean="0"/>
              <a:t>(</a:t>
            </a:r>
            <a:r>
              <a:rPr lang="en-US" i="1" dirty="0" smtClean="0"/>
              <a:t>a_arg1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TYPE_A):</a:t>
            </a:r>
            <a:r>
              <a:rPr lang="en-US" i="1" dirty="0" smtClean="0"/>
              <a:t> </a:t>
            </a:r>
            <a:r>
              <a:rPr lang="en-US" dirty="0" smtClean="0"/>
              <a:t>TYPE_R</a:t>
            </a:r>
          </a:p>
          <a:p>
            <a:r>
              <a:rPr lang="en-US" i="1" dirty="0" smtClean="0"/>
              <a:t>        </a:t>
            </a:r>
            <a:r>
              <a:rPr lang="en-US" b="1" dirty="0" smtClean="0">
                <a:solidFill>
                  <a:srgbClr val="333399"/>
                </a:solidFill>
              </a:rPr>
              <a:t>local</a:t>
            </a:r>
          </a:p>
          <a:p>
            <a:r>
              <a:rPr lang="en-US" i="1" dirty="0" smtClean="0"/>
              <a:t>            </a:t>
            </a:r>
            <a:r>
              <a:rPr lang="en-US" i="1" dirty="0" err="1" smtClean="0"/>
              <a:t>l_loc</a:t>
            </a:r>
            <a:r>
              <a:rPr lang="en-US" i="1" dirty="0" smtClean="0"/>
              <a:t>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TYPE_R</a:t>
            </a:r>
          </a:p>
          <a:p>
            <a:r>
              <a:rPr lang="en-US" i="1" dirty="0" smtClean="0"/>
              <a:t>        </a:t>
            </a:r>
            <a:r>
              <a:rPr lang="en-US" b="1" dirty="0" smtClean="0">
                <a:solidFill>
                  <a:srgbClr val="333399"/>
                </a:solidFill>
              </a:rPr>
              <a:t>do</a:t>
            </a:r>
          </a:p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990000"/>
                </a:solidFill>
              </a:rPr>
              <a:t>-- pre-process </a:t>
            </a:r>
          </a:p>
          <a:p>
            <a:r>
              <a:rPr lang="en-US" i="1" dirty="0" smtClean="0"/>
              <a:t>            </a:t>
            </a:r>
            <a:r>
              <a:rPr lang="en-US" i="1" dirty="0" err="1" smtClean="0"/>
              <a:t>l_loc</a:t>
            </a:r>
            <a:r>
              <a:rPr lang="en-US" i="1" dirty="0" smtClean="0"/>
              <a:t> </a:t>
            </a:r>
            <a:r>
              <a:rPr lang="en-US" dirty="0" smtClean="0"/>
              <a:t>:=</a:t>
            </a:r>
            <a:r>
              <a:rPr lang="en-US" i="1" dirty="0" smtClean="0"/>
              <a:t> </a:t>
            </a:r>
            <a:r>
              <a:rPr lang="en-US" b="1" dirty="0" smtClean="0">
                <a:solidFill>
                  <a:srgbClr val="333399"/>
                </a:solidFill>
              </a:rPr>
              <a:t>Precursor </a:t>
            </a:r>
            <a:r>
              <a:rPr lang="en-US" dirty="0" smtClean="0"/>
              <a:t>{B}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smtClean="0"/>
              <a:t>a_arg1 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                </a:t>
            </a:r>
            <a:r>
              <a:rPr lang="en-US" dirty="0" smtClean="0">
                <a:solidFill>
                  <a:srgbClr val="990000"/>
                </a:solidFill>
              </a:rPr>
              <a:t>-- Not allowed: </a:t>
            </a:r>
            <a:r>
              <a:rPr lang="en-US" dirty="0" err="1" smtClean="0">
                <a:solidFill>
                  <a:srgbClr val="990000"/>
                </a:solidFill>
              </a:rPr>
              <a:t>l_loc</a:t>
            </a:r>
            <a:r>
              <a:rPr lang="en-US" dirty="0" smtClean="0">
                <a:solidFill>
                  <a:srgbClr val="990000"/>
                </a:solidFill>
              </a:rPr>
              <a:t> := Precursor {A} (a_arg1 ) </a:t>
            </a:r>
          </a:p>
          <a:p>
            <a:r>
              <a:rPr lang="en-US" i="1" dirty="0" smtClean="0"/>
              <a:t>                </a:t>
            </a:r>
            <a:r>
              <a:rPr lang="en-US" dirty="0" smtClean="0">
                <a:solidFill>
                  <a:srgbClr val="990000"/>
                </a:solidFill>
              </a:rPr>
              <a:t>-- post-process</a:t>
            </a:r>
          </a:p>
          <a:p>
            <a:r>
              <a:rPr lang="en-US" i="1" dirty="0" smtClean="0"/>
              <a:t>        </a:t>
            </a:r>
            <a:r>
              <a:rPr lang="en-US" b="1" dirty="0" smtClean="0">
                <a:solidFill>
                  <a:srgbClr val="333399"/>
                </a:solidFill>
              </a:rPr>
              <a:t>end</a:t>
            </a:r>
          </a:p>
          <a:p>
            <a:endParaRPr lang="en-US" i="1" dirty="0" smtClean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82130" y="1341120"/>
            <a:ext cx="956946" cy="4905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7359015" y="1843088"/>
            <a:ext cx="1588" cy="444500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882255" y="1360488"/>
            <a:ext cx="149606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routine +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077075" y="1386840"/>
            <a:ext cx="614998" cy="4053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ETH Light" charset="0"/>
              </a:rPr>
              <a:t>+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A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893560" y="2331720"/>
            <a:ext cx="956946" cy="4905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V="1">
            <a:off x="6964680" y="2852738"/>
            <a:ext cx="279718" cy="425450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7893685" y="2351088"/>
            <a:ext cx="149606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routine ++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7088505" y="2377440"/>
            <a:ext cx="614998" cy="389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ETH Light" charset="0"/>
              </a:rPr>
              <a:t>+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B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360160" y="3307080"/>
            <a:ext cx="956946" cy="4905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7465060" y="3326448"/>
            <a:ext cx="149606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routine ++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555105" y="3352800"/>
            <a:ext cx="614998" cy="389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ETH Light" charset="0"/>
              </a:rPr>
              <a:t>+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C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845810" y="2350770"/>
            <a:ext cx="956946" cy="490538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 flipV="1">
            <a:off x="6347142" y="2852738"/>
            <a:ext cx="312737" cy="425450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040755" y="2396490"/>
            <a:ext cx="614998" cy="389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ETH Light" charset="0"/>
              </a:rPr>
              <a:t>+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D</a:t>
            </a:r>
            <a:endParaRPr lang="en-US" sz="2000" dirty="0" smtClean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bg1">
                    <a:lumMod val="65000"/>
                  </a:schemeClr>
                </a:solidFill>
              </a:rPr>
              <a:t>Inheritance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Genericity</a:t>
            </a:r>
          </a:p>
        </p:txBody>
      </p:sp>
    </p:spTree>
    <p:extLst>
      <p:ext uri="{BB962C8B-B14F-4D97-AF65-F5344CB8AC3E}">
        <p14:creationId xmlns:p14="http://schemas.microsoft.com/office/powerpoint/2010/main" val="30348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Genericity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Genericity lets you parameterize a class. The parameters are types. A single class text may be reused for many different types.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en-US" b="1" dirty="0" smtClean="0">
                <a:latin typeface="Arial Rounded MT Bold" pitchFamily="34" charset="0"/>
              </a:rPr>
              <a:t>Genericity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>
            <a:off x="3189288" y="955675"/>
            <a:ext cx="277495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LIST_OF_CARS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>
                  <a:solidFill>
                    <a:srgbClr val="990000"/>
                  </a:solidFill>
                  <a:latin typeface="+mn-lt"/>
                </a:rPr>
                <a:t>SET</a:t>
              </a:r>
              <a:r>
                <a:rPr lang="en-US" sz="1800" i="1" dirty="0">
                  <a:solidFill>
                    <a:srgbClr val="3333FF"/>
                  </a:solidFill>
                  <a:latin typeface="+mn-lt"/>
                </a:rPr>
                <a:t>_OF_CARS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98825" y="4868863"/>
            <a:ext cx="2111375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700" b="1" i="1" dirty="0">
                  <a:solidFill>
                    <a:srgbClr val="990000"/>
                  </a:solidFill>
                  <a:latin typeface="+mn-lt"/>
                </a:rPr>
                <a:t>LINKED_LIST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>_OF_CARS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38"/>
            <a:ext cx="1920875" cy="647700"/>
            <a:chOff x="563" y="2085"/>
            <a:chExt cx="1210" cy="40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>LIST_OF_</a:t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r>
                <a:rPr lang="en-US" sz="1700" b="1" i="1" dirty="0">
                  <a:solidFill>
                    <a:srgbClr val="006600"/>
                  </a:solidFill>
                  <a:latin typeface="+mn-lt"/>
                </a:rPr>
                <a:t>CITIES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329363" y="3303588"/>
            <a:ext cx="1665287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>
                  <a:solidFill>
                    <a:srgbClr val="3333FF"/>
                  </a:solidFill>
                  <a:latin typeface="+mn-lt"/>
                </a:rPr>
                <a:t>LIST_OF_</a:t>
              </a: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>
                  <a:solidFill>
                    <a:srgbClr val="006600"/>
                  </a:solidFill>
                  <a:latin typeface="+mn-lt"/>
                </a:rPr>
                <a:t>PERSONS</a:t>
              </a: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990000"/>
                </a:solidFill>
              </a:rPr>
              <a:t>Abstraction</a:t>
            </a: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990000"/>
                </a:solidFill>
              </a:rPr>
              <a:t>Specialization</a:t>
            </a: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>
                <a:solidFill>
                  <a:srgbClr val="006600"/>
                </a:solidFill>
              </a:rPr>
              <a:t>Type parameterization</a:t>
            </a: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006600"/>
                </a:solidFill>
              </a:rPr>
              <a:t>Type parameterization</a:t>
            </a: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>
                <a:solidFill>
                  <a:srgbClr val="006600"/>
                </a:solidFill>
              </a:rPr>
              <a:t>Genericity</a:t>
            </a: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>
                <a:solidFill>
                  <a:srgbClr val="990000"/>
                </a:solidFill>
              </a:rPr>
              <a:t>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824593" y="5463308"/>
            <a:ext cx="1039091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961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generic list</a:t>
            </a:r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76300" y="299135"/>
            <a:ext cx="4046074" cy="511175"/>
          </a:xfrm>
          <a:prstGeom prst="wedgeRoundRectCallout">
            <a:avLst>
              <a:gd name="adj1" fmla="val -79273"/>
              <a:gd name="adj2" fmla="val 170913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3333FF"/>
                </a:solidFill>
                <a:latin typeface="+mn-lt"/>
              </a:rPr>
              <a:t>Formal generic parameter</a:t>
            </a: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3997902" y="4545894"/>
            <a:ext cx="4207635" cy="510778"/>
          </a:xfrm>
          <a:prstGeom prst="wedgeRoundRectCallout">
            <a:avLst>
              <a:gd name="adj1" fmla="val -64021"/>
              <a:gd name="adj2" fmla="val 122128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33FF"/>
                </a:solidFill>
                <a:latin typeface="+mn-lt"/>
              </a:rPr>
              <a:t>Actual generic parameter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en-US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b="1" dirty="0" smtClean="0">
                <a:solidFill>
                  <a:srgbClr val="000099"/>
                </a:solidFill>
              </a:rPr>
              <a:t>class</a:t>
            </a:r>
            <a:r>
              <a:rPr lang="en-US" sz="2800" i="1" dirty="0" smtClean="0"/>
              <a:t> </a:t>
            </a:r>
            <a:r>
              <a:rPr lang="en-US" sz="2800" i="1" dirty="0" smtClean="0">
                <a:solidFill>
                  <a:srgbClr val="3333FF"/>
                </a:solidFill>
              </a:rPr>
              <a:t>LIST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3333FF"/>
                </a:solidFill>
              </a:rPr>
              <a:t>[ </a:t>
            </a:r>
            <a:r>
              <a:rPr lang="en-US" sz="2800" i="1" dirty="0" smtClean="0">
                <a:solidFill>
                  <a:srgbClr val="3333FF"/>
                </a:solidFill>
              </a:rPr>
              <a:t>G  </a:t>
            </a:r>
            <a:r>
              <a:rPr lang="en-US" sz="2800" dirty="0" smtClean="0">
                <a:solidFill>
                  <a:srgbClr val="3333FF"/>
                </a:solidFill>
              </a:rPr>
              <a:t>]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000099"/>
                </a:solidFill>
              </a:rPr>
              <a:t>feature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	</a:t>
            </a:r>
            <a:r>
              <a:rPr lang="en-US" sz="2800" i="1" dirty="0" smtClean="0">
                <a:solidFill>
                  <a:srgbClr val="3333FF"/>
                </a:solidFill>
              </a:rPr>
              <a:t>extend</a:t>
            </a:r>
            <a:r>
              <a:rPr lang="en-US" sz="2800" dirty="0" smtClean="0">
                <a:solidFill>
                  <a:srgbClr val="3333FF"/>
                </a:solidFill>
              </a:rPr>
              <a:t>  (</a:t>
            </a:r>
            <a:r>
              <a:rPr lang="en-US" sz="2800" i="1" dirty="0" smtClean="0">
                <a:solidFill>
                  <a:srgbClr val="3333FF"/>
                </a:solidFill>
              </a:rPr>
              <a:t>x : G </a:t>
            </a:r>
            <a:r>
              <a:rPr lang="en-US" sz="2800" dirty="0" smtClean="0">
                <a:solidFill>
                  <a:srgbClr val="3333FF"/>
                </a:solidFill>
              </a:rPr>
              <a:t>)</a:t>
            </a:r>
            <a:r>
              <a:rPr lang="en-US" sz="2800" i="1" dirty="0" smtClean="0">
                <a:solidFill>
                  <a:srgbClr val="3333FF"/>
                </a:solidFill>
              </a:rPr>
              <a:t>  </a:t>
            </a:r>
            <a:r>
              <a:rPr lang="en-US" sz="2800" dirty="0" smtClean="0">
                <a:solidFill>
                  <a:srgbClr val="3333FF"/>
                </a:solidFill>
              </a:rPr>
              <a:t>...	</a:t>
            </a:r>
            <a:r>
              <a:rPr lang="en-US" sz="2800" i="1" dirty="0" smtClean="0">
                <a:solidFill>
                  <a:srgbClr val="3333FF"/>
                </a:solidFill>
              </a:rPr>
              <a:t/>
            </a:r>
            <a:br>
              <a:rPr lang="en-US" sz="2800" i="1" dirty="0" smtClean="0">
                <a:solidFill>
                  <a:srgbClr val="3333FF"/>
                </a:solidFill>
              </a:rPr>
            </a:br>
            <a:r>
              <a:rPr lang="en-US" sz="2800" i="1" dirty="0" smtClean="0">
                <a:solidFill>
                  <a:srgbClr val="3333FF"/>
                </a:solidFill>
              </a:rPr>
              <a:t>	last : G  </a:t>
            </a:r>
            <a:r>
              <a:rPr lang="en-US" sz="2800" dirty="0" smtClean="0">
                <a:solidFill>
                  <a:srgbClr val="3333FF"/>
                </a:solidFill>
              </a:rPr>
              <a:t>...	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To use the class: obtain a </a:t>
            </a:r>
            <a:r>
              <a:rPr lang="en-US" kern="0" dirty="0" smtClean="0">
                <a:solidFill>
                  <a:srgbClr val="990000"/>
                </a:solidFill>
                <a:latin typeface="Comic Sans MS"/>
              </a:rPr>
              <a:t>generic derivation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, e.g.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cities</a:t>
            </a:r>
            <a:r>
              <a:rPr lang="en-US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: LIST 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[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CITY 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37895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1854" y="1233968"/>
            <a:ext cx="300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]</a:t>
            </a:r>
            <a:endParaRPr lang="de-CH" dirty="0">
              <a:solidFill>
                <a:srgbClr val="3333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01937" y="1245543"/>
            <a:ext cx="2164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-&gt; RESOURCE</a:t>
            </a:r>
            <a:endParaRPr lang="de-C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generic list with constraints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class</a:t>
            </a:r>
            <a:endParaRPr lang="en-US" i="1" dirty="0" smtClean="0"/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STORAGE  [G</a:t>
            </a:r>
          </a:p>
          <a:p>
            <a:pPr defTabSz="360000">
              <a:spcBef>
                <a:spcPts val="0"/>
              </a:spcBef>
            </a:pPr>
            <a:endParaRPr lang="en-US" b="1" i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inherit</a:t>
            </a:r>
            <a:endParaRPr lang="en-US" i="1" dirty="0" smtClean="0"/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LIST [G]</a:t>
            </a:r>
          </a:p>
          <a:p>
            <a:pPr defTabSz="360000">
              <a:spcBef>
                <a:spcPts val="0"/>
              </a:spcBef>
            </a:pPr>
            <a:endParaRPr lang="en-US" i="1" dirty="0" smtClean="0"/>
          </a:p>
          <a:p>
            <a:pPr defTabSz="360000">
              <a:spcBef>
                <a:spcPts val="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feature</a:t>
            </a:r>
            <a:r>
              <a:rPr lang="en-US" i="1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</a:t>
            </a:r>
            <a:r>
              <a:rPr lang="en-US" i="1" dirty="0" err="1" smtClean="0"/>
              <a:t>consume_all</a:t>
            </a:r>
            <a:endParaRPr lang="en-US" i="1" dirty="0" smtClean="0"/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	</a:t>
            </a:r>
            <a:r>
              <a:rPr lang="en-US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 			</a:t>
            </a:r>
            <a:r>
              <a:rPr lang="en-US" b="1" dirty="0" smtClean="0">
                <a:solidFill>
                  <a:srgbClr val="000099"/>
                </a:solidFill>
              </a:rPr>
              <a:t>from </a:t>
            </a:r>
            <a:r>
              <a:rPr lang="en-US" i="1" dirty="0" smtClean="0"/>
              <a:t>start </a:t>
            </a:r>
            <a:r>
              <a:rPr lang="en-US" b="1" dirty="0" smtClean="0">
                <a:solidFill>
                  <a:srgbClr val="000099"/>
                </a:solidFill>
              </a:rPr>
              <a:t>until </a:t>
            </a:r>
            <a:r>
              <a:rPr lang="en-US" i="1" dirty="0" smtClean="0"/>
              <a:t>after</a:t>
            </a:r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		</a:t>
            </a:r>
            <a:r>
              <a:rPr lang="en-US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			</a:t>
            </a:r>
            <a:r>
              <a:rPr lang="en-US" i="1" dirty="0" err="1" smtClean="0"/>
              <a:t>item.consume</a:t>
            </a:r>
            <a:endParaRPr lang="en-US" i="1" dirty="0" smtClean="0"/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			forth</a:t>
            </a:r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		</a:t>
            </a:r>
            <a:r>
              <a:rPr lang="en-US" b="1" dirty="0" smtClean="0">
                <a:solidFill>
                  <a:srgbClr val="000099"/>
                </a:solidFill>
              </a:rPr>
              <a:t>end</a:t>
            </a:r>
            <a:r>
              <a:rPr lang="en-US" i="1" dirty="0" smtClean="0"/>
              <a:t> 	</a:t>
            </a:r>
          </a:p>
          <a:p>
            <a:pPr defTabSz="360000">
              <a:spcBef>
                <a:spcPts val="0"/>
              </a:spcBef>
            </a:pPr>
            <a:r>
              <a:rPr lang="en-US" i="1" dirty="0" smtClean="0"/>
              <a:t>		</a:t>
            </a:r>
            <a:r>
              <a:rPr lang="en-US" b="1" dirty="0" smtClean="0">
                <a:solidFill>
                  <a:srgbClr val="000099"/>
                </a:solidFill>
              </a:rPr>
              <a:t>end </a:t>
            </a:r>
          </a:p>
          <a:p>
            <a:pPr defTabSz="360000">
              <a:spcBef>
                <a:spcPts val="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end</a:t>
            </a:r>
            <a:endParaRPr lang="de-CH" b="1" dirty="0">
              <a:solidFill>
                <a:srgbClr val="000099"/>
              </a:solidFill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3286125" y="1924049"/>
            <a:ext cx="4714876" cy="409575"/>
          </a:xfrm>
          <a:prstGeom prst="wedgeRectCallout">
            <a:avLst>
              <a:gd name="adj1" fmla="val -37197"/>
              <a:gd name="adj2" fmla="val -107268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c</a:t>
            </a: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onstrained generic parameter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953000" y="4600575"/>
            <a:ext cx="2924175" cy="1733550"/>
          </a:xfrm>
          <a:prstGeom prst="wedgeRectCallout">
            <a:avLst>
              <a:gd name="adj1" fmla="val -85654"/>
              <a:gd name="adj2" fmla="val -1772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333399"/>
                </a:solidFill>
              </a:rPr>
              <a:t>The feature </a:t>
            </a:r>
            <a:r>
              <a:rPr lang="en-US" i="1" dirty="0" smtClean="0">
                <a:solidFill>
                  <a:srgbClr val="333399"/>
                </a:solidFill>
              </a:rPr>
              <a:t>item</a:t>
            </a:r>
            <a:r>
              <a:rPr lang="en-US" dirty="0" smtClean="0">
                <a:solidFill>
                  <a:srgbClr val="333399"/>
                </a:solidFill>
              </a:rPr>
              <a:t> is checked for conformance with </a:t>
            </a:r>
            <a:r>
              <a:rPr lang="en-US" i="1" dirty="0" smtClean="0">
                <a:solidFill>
                  <a:srgbClr val="333399"/>
                </a:solidFill>
              </a:rPr>
              <a:t>RESOURCE</a:t>
            </a:r>
            <a:r>
              <a:rPr lang="en-US" dirty="0" smtClean="0">
                <a:solidFill>
                  <a:srgbClr val="333399"/>
                </a:solidFill>
              </a:rPr>
              <a:t>. We can assume this.</a:t>
            </a:r>
            <a:endParaRPr lang="en-US" i="1" dirty="0">
              <a:solidFill>
                <a:srgbClr val="333399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448175" y="4743450"/>
            <a:ext cx="3095625" cy="1047750"/>
          </a:xfrm>
          <a:prstGeom prst="wedgeRectCallout">
            <a:avLst>
              <a:gd name="adj1" fmla="val -67910"/>
              <a:gd name="adj2" fmla="val -9318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The feature </a:t>
            </a:r>
            <a:r>
              <a:rPr lang="de-CH" sz="2400" i="1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item</a:t>
            </a:r>
            <a:r>
              <a:rPr lang="de-CH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is of type G. </a:t>
            </a:r>
            <a:r>
              <a:rPr lang="de-CH" dirty="0" smtClean="0">
                <a:solidFill>
                  <a:srgbClr val="333399"/>
                </a:solidFill>
              </a:rPr>
              <a:t>We cannot assume </a:t>
            </a:r>
            <a:r>
              <a:rPr lang="de-CH" i="1" dirty="0" smtClean="0">
                <a:solidFill>
                  <a:srgbClr val="333399"/>
                </a:solidFill>
              </a:rPr>
              <a:t>consume</a:t>
            </a:r>
            <a:r>
              <a:rPr lang="de-CH" dirty="0" smtClean="0">
                <a:solidFill>
                  <a:srgbClr val="333399"/>
                </a:solidFill>
              </a:rPr>
              <a:t>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22292 2.22222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animBg="1"/>
      <p:bldP spid="5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News (</a:t>
            </a:r>
            <a:r>
              <a:rPr lang="de-CH" dirty="0" err="1" smtClean="0"/>
              <a:t>Reminder</a:t>
            </a:r>
            <a:r>
              <a:rPr lang="de-CH" dirty="0" smtClean="0"/>
              <a:t>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Mock exam next week!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You have to be present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The week after we will discuss the results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Assignment 7 due on November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Type-safe containers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Using genericity you can provide an implementation of type safe containers. </a:t>
            </a:r>
          </a:p>
          <a:p>
            <a:pPr marL="1354138" lvl="1" indent="-457200" defTabSz="36000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457200" lvl="1" indent="-457200" defTabSz="360000">
              <a:spcBef>
                <a:spcPts val="0"/>
              </a:spcBef>
              <a:buNone/>
            </a:pPr>
            <a:r>
              <a:rPr lang="en-US" i="1" dirty="0" smtClean="0"/>
              <a:t>	x: ANIMAL</a:t>
            </a:r>
          </a:p>
          <a:p>
            <a:pPr marL="457200" lvl="1" indent="-457200" defTabSz="360000">
              <a:spcBef>
                <a:spcPts val="0"/>
              </a:spcBef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animal_list</a:t>
            </a:r>
            <a:r>
              <a:rPr lang="en-US" i="1" dirty="0" smtClean="0"/>
              <a:t>: LINKED_LIST [ANIMAL]</a:t>
            </a:r>
          </a:p>
          <a:p>
            <a:pPr marL="457200" lvl="1" indent="-457200" defTabSz="360000">
              <a:spcBef>
                <a:spcPts val="0"/>
              </a:spcBef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a_rock</a:t>
            </a:r>
            <a:r>
              <a:rPr lang="en-US" i="1" dirty="0" smtClean="0"/>
              <a:t>: MINERAL </a:t>
            </a:r>
          </a:p>
          <a:p>
            <a:pPr marL="457200" lvl="1" indent="-457200" defTabSz="360000">
              <a:spcBef>
                <a:spcPts val="0"/>
              </a:spcBef>
            </a:pPr>
            <a:endParaRPr lang="en-US" i="1" dirty="0" smtClean="0"/>
          </a:p>
          <a:p>
            <a:pPr marL="457200" lvl="1" indent="-457200" defTabSz="360000">
              <a:spcBef>
                <a:spcPts val="0"/>
              </a:spcBef>
              <a:buNone/>
            </a:pPr>
            <a:r>
              <a:rPr lang="en-US" i="1" dirty="0" smtClean="0"/>
              <a:t>	animal_list.put (</a:t>
            </a:r>
            <a:r>
              <a:rPr lang="en-US" i="1" dirty="0" err="1" smtClean="0"/>
              <a:t>a_rock</a:t>
            </a:r>
            <a:r>
              <a:rPr lang="en-US" i="1" dirty="0" smtClean="0"/>
              <a:t>) </a:t>
            </a:r>
            <a:r>
              <a:rPr lang="en-US" dirty="0" smtClean="0">
                <a:solidFill>
                  <a:srgbClr val="990000"/>
                </a:solidFill>
              </a:rPr>
              <a:t>-- Does this rock?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Definition: Type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We use types to declare entities, as in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 smtClean="0">
                <a:solidFill>
                  <a:srgbClr val="3333FF"/>
                </a:solidFill>
              </a:rPr>
              <a:t>SOME_TYPE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With the mechanisms defined so far, a type is one of: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A non-generic class 	e.g.</a:t>
            </a: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METRO_STATION</a:t>
            </a:r>
          </a:p>
          <a:p>
            <a:pPr lvl="1" eaLnBrk="1" hangingPunct="1">
              <a:lnSpc>
                <a:spcPct val="90000"/>
              </a:lnSpc>
            </a:pP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rgbClr val="990000"/>
                </a:solidFill>
              </a:rPr>
              <a:t>generic derivation</a:t>
            </a:r>
            <a:r>
              <a:rPr lang="en-US" dirty="0" smtClean="0">
                <a:solidFill>
                  <a:schemeClr val="tx1"/>
                </a:solidFill>
              </a:rPr>
              <a:t>, i.e. the name of a class followed by a list of </a:t>
            </a:r>
            <a:r>
              <a:rPr lang="en-US" b="1" i="1" dirty="0" smtClean="0">
                <a:solidFill>
                  <a:schemeClr val="tx1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, the </a:t>
            </a:r>
            <a:r>
              <a:rPr lang="en-US" dirty="0" smtClean="0">
                <a:solidFill>
                  <a:srgbClr val="990000"/>
                </a:solidFill>
              </a:rPr>
              <a:t>actual generic parameters</a:t>
            </a:r>
            <a:r>
              <a:rPr lang="en-US" dirty="0" smtClean="0">
                <a:solidFill>
                  <a:schemeClr val="tx1"/>
                </a:solidFill>
              </a:rPr>
              <a:t>, in brackets (also recursive)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e.g</a:t>
            </a:r>
            <a:r>
              <a:rPr lang="en-US" dirty="0" smtClean="0"/>
              <a:t>.	</a:t>
            </a:r>
            <a:r>
              <a:rPr lang="en-US" i="1" dirty="0" smtClean="0">
                <a:solidFill>
                  <a:srgbClr val="3333FF"/>
                </a:solidFill>
              </a:rPr>
              <a:t>LIST</a:t>
            </a:r>
            <a:r>
              <a:rPr lang="en-US" dirty="0" smtClean="0">
                <a:solidFill>
                  <a:srgbClr val="3333FF"/>
                </a:solidFill>
              </a:rPr>
              <a:t> [</a:t>
            </a:r>
            <a:r>
              <a:rPr lang="en-US" i="1" dirty="0" smtClean="0">
                <a:solidFill>
                  <a:srgbClr val="3333FF"/>
                </a:solidFill>
              </a:rPr>
              <a:t>ARRAY</a:t>
            </a:r>
            <a:r>
              <a:rPr lang="en-US" dirty="0" smtClean="0">
                <a:solidFill>
                  <a:srgbClr val="3333FF"/>
                </a:solidFill>
              </a:rPr>
              <a:t> [</a:t>
            </a:r>
            <a:r>
              <a:rPr lang="en-US" i="1" dirty="0" smtClean="0">
                <a:solidFill>
                  <a:srgbClr val="3333FF"/>
                </a:solidFill>
              </a:rPr>
              <a:t>METRO_STATION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]]</a:t>
            </a:r>
          </a:p>
          <a:p>
            <a:pPr lvl="6">
              <a:lnSpc>
                <a:spcPct val="90000"/>
              </a:lnSpc>
            </a:pPr>
            <a:r>
              <a:rPr lang="en-US" sz="2400" i="1" dirty="0" smtClean="0"/>
              <a:t>LIST [LIST [CITY ]]</a:t>
            </a:r>
          </a:p>
          <a:p>
            <a:pPr marL="3132137" lvl="6" indent="-457200">
              <a:lnSpc>
                <a:spcPct val="90000"/>
              </a:lnSpc>
            </a:pPr>
            <a:r>
              <a:rPr lang="en-US" sz="2400" i="1" dirty="0" smtClean="0"/>
              <a:t>TABLE</a:t>
            </a:r>
            <a:r>
              <a:rPr lang="en-US" dirty="0" smtClean="0"/>
              <a:t> </a:t>
            </a:r>
            <a:r>
              <a:rPr lang="en-US" sz="2400" i="1" dirty="0" smtClean="0"/>
              <a:t>[STRING, INTEGER]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many types can I possibly get?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Two answers, depending on what we are talking about: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Static types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Static types are the types that we use while writing Eiffel code to declare types for entities (arguments, locals, return values)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Dynamic types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Dynamic types on the other hand are created at run-time. Whenever a new object is created, it gets assigned to be of some type.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EMPLOYEE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feature</a:t>
            </a:r>
          </a:p>
          <a:p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name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 smtClean="0">
                <a:solidFill>
                  <a:srgbClr val="3333FF"/>
                </a:solidFill>
              </a:rPr>
              <a:t>STRING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	</a:t>
            </a:r>
            <a:r>
              <a:rPr lang="en-US" i="1" dirty="0" smtClean="0">
                <a:solidFill>
                  <a:srgbClr val="3333FF"/>
                </a:solidFill>
              </a:rPr>
              <a:t>birthday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 smtClean="0">
                <a:solidFill>
                  <a:srgbClr val="3333FF"/>
                </a:solidFill>
              </a:rPr>
              <a:t>DATE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end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0099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DEPARTMENT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feature</a:t>
            </a:r>
          </a:p>
          <a:p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staff</a:t>
            </a:r>
            <a:r>
              <a:rPr lang="en-US" dirty="0" smtClean="0">
                <a:solidFill>
                  <a:srgbClr val="3333FF"/>
                </a:solidFill>
              </a:rPr>
              <a:t>: </a:t>
            </a:r>
            <a:r>
              <a:rPr lang="en-US" i="1" dirty="0" smtClean="0">
                <a:solidFill>
                  <a:srgbClr val="3333FF"/>
                </a:solidFill>
              </a:rPr>
              <a:t>LIST</a:t>
            </a:r>
            <a:r>
              <a:rPr lang="en-US" dirty="0" smtClean="0">
                <a:solidFill>
                  <a:srgbClr val="3333FF"/>
                </a:solidFill>
              </a:rPr>
              <a:t> [</a:t>
            </a:r>
            <a:r>
              <a:rPr lang="en-US" i="1" dirty="0" smtClean="0">
                <a:solidFill>
                  <a:srgbClr val="3333FF"/>
                </a:solidFill>
              </a:rPr>
              <a:t>EMPLOYEE</a:t>
            </a:r>
            <a:r>
              <a:rPr lang="en-US" dirty="0" smtClean="0">
                <a:solidFill>
                  <a:srgbClr val="3333FF"/>
                </a:solidFill>
              </a:rPr>
              <a:t>]</a:t>
            </a:r>
          </a:p>
          <a:p>
            <a:r>
              <a:rPr lang="en-US" b="1" dirty="0" smtClean="0">
                <a:solidFill>
                  <a:srgbClr val="000099"/>
                </a:solidFill>
              </a:rPr>
              <a:t>end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16475" y="1084263"/>
            <a:ext cx="432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bound by the program text: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30763" y="1460500"/>
            <a:ext cx="396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EMPLOYEE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3300" y="1846263"/>
            <a:ext cx="396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</a:rPr>
              <a:t>STRING</a:t>
            </a:r>
            <a:endParaRPr lang="en-US" sz="2000">
              <a:solidFill>
                <a:srgbClr val="3333FF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24413" y="2260600"/>
            <a:ext cx="396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</a:rPr>
              <a:t>DATE</a:t>
            </a:r>
            <a:endParaRPr lang="en-US" sz="2000">
              <a:solidFill>
                <a:srgbClr val="3333FF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33938" y="2633663"/>
            <a:ext cx="396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</a:rPr>
              <a:t>DEPARTMENT</a:t>
            </a:r>
            <a:endParaRPr lang="en-US" sz="2000">
              <a:solidFill>
                <a:srgbClr val="3333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65688" y="3059113"/>
            <a:ext cx="136985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</a:rPr>
              <a:t>LIST[G]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26560" y="3398799"/>
            <a:ext cx="356405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3333FF"/>
                </a:solidFill>
              </a:rPr>
              <a:t>becomes</a:t>
            </a:r>
            <a:r>
              <a:rPr lang="en-US" sz="2000" i="1" dirty="0" smtClean="0">
                <a:solidFill>
                  <a:srgbClr val="0066FF"/>
                </a:solidFill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</a:rPr>
              <a:t>LIST[EMPLOYEE]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creation, static and dynamic types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732236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b="1" dirty="0" smtClean="0">
                <a:solidFill>
                  <a:srgbClr val="000099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33FF"/>
                </a:solidFill>
              </a:rPr>
              <a:t>TEST_DYNAMIC _CREATION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b="1" dirty="0" smtClean="0">
                <a:solidFill>
                  <a:srgbClr val="000099"/>
                </a:solidFill>
              </a:rPr>
              <a:t>feature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dirty="0" smtClean="0"/>
              <a:t>	</a:t>
            </a:r>
            <a:r>
              <a:rPr lang="en-US" i="1" dirty="0" err="1" smtClean="0">
                <a:solidFill>
                  <a:srgbClr val="3333FF"/>
                </a:solidFill>
              </a:rPr>
              <a:t>ref_a</a:t>
            </a:r>
            <a:r>
              <a:rPr lang="en-US" dirty="0" smtClean="0">
                <a:solidFill>
                  <a:srgbClr val="3333FF"/>
                </a:solidFill>
              </a:rPr>
              <a:t>: A; </a:t>
            </a:r>
            <a:r>
              <a:rPr lang="en-US" i="1" dirty="0" err="1" smtClean="0">
                <a:solidFill>
                  <a:srgbClr val="3333FF"/>
                </a:solidFill>
              </a:rPr>
              <a:t>ref_b</a:t>
            </a:r>
            <a:r>
              <a:rPr lang="en-US" dirty="0" smtClean="0">
                <a:solidFill>
                  <a:srgbClr val="3333FF"/>
                </a:solidFill>
              </a:rPr>
              <a:t>: B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	</a:t>
            </a:r>
            <a:r>
              <a:rPr lang="en-US" dirty="0" smtClean="0">
                <a:solidFill>
                  <a:srgbClr val="990000"/>
                </a:solidFill>
              </a:rPr>
              <a:t>-- Suppose </a:t>
            </a:r>
            <a:r>
              <a:rPr lang="en-US" dirty="0" smtClean="0">
                <a:solidFill>
                  <a:srgbClr val="3333FF"/>
                </a:solidFill>
              </a:rPr>
              <a:t>B</a:t>
            </a:r>
            <a:r>
              <a:rPr lang="en-US" dirty="0" smtClean="0">
                <a:solidFill>
                  <a:srgbClr val="990000"/>
                </a:solidFill>
              </a:rPr>
              <a:t>, with creation feature </a:t>
            </a:r>
            <a:r>
              <a:rPr lang="en-US" i="1" dirty="0" err="1" smtClean="0">
                <a:solidFill>
                  <a:srgbClr val="3333FF"/>
                </a:solidFill>
              </a:rPr>
              <a:t>make_b</a:t>
            </a:r>
            <a:r>
              <a:rPr lang="en-US" i="1" dirty="0" smtClean="0">
                <a:solidFill>
                  <a:srgbClr val="990000"/>
                </a:solidFill>
              </a:rPr>
              <a:t>, 		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dirty="0" smtClean="0">
                <a:solidFill>
                  <a:srgbClr val="990000"/>
                </a:solidFill>
              </a:rPr>
              <a:t>-- inherits from </a:t>
            </a:r>
            <a:r>
              <a:rPr lang="en-US" dirty="0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990000"/>
                </a:solidFill>
              </a:rPr>
              <a:t>, with creation feature </a:t>
            </a:r>
            <a:r>
              <a:rPr lang="en-US" i="1" dirty="0" err="1" smtClean="0">
                <a:solidFill>
                  <a:srgbClr val="3333FF"/>
                </a:solidFill>
              </a:rPr>
              <a:t>make_a</a:t>
            </a:r>
            <a:endParaRPr lang="en-US" i="1" dirty="0" smtClean="0">
              <a:solidFill>
                <a:srgbClr val="3333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endParaRPr lang="en-US" i="1" dirty="0" smtClean="0">
              <a:solidFill>
                <a:srgbClr val="3333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dirty="0" smtClean="0"/>
              <a:t>	</a:t>
            </a:r>
            <a:r>
              <a:rPr lang="en-US" i="1" dirty="0" err="1" smtClean="0">
                <a:solidFill>
                  <a:srgbClr val="3333FF"/>
                </a:solidFill>
              </a:rPr>
              <a:t>do_something</a:t>
            </a:r>
            <a:endParaRPr lang="en-US" i="1" dirty="0" smtClean="0">
              <a:solidFill>
                <a:srgbClr val="3333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	</a:t>
            </a:r>
            <a:r>
              <a:rPr lang="en-US" b="1" dirty="0" smtClean="0">
                <a:solidFill>
                  <a:srgbClr val="000099"/>
                </a:solidFill>
              </a:rPr>
              <a:t>do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		</a:t>
            </a:r>
            <a:r>
              <a:rPr lang="en-US" b="1" dirty="0" smtClean="0">
                <a:solidFill>
                  <a:srgbClr val="000099"/>
                </a:solidFill>
              </a:rPr>
              <a:t>create</a:t>
            </a:r>
            <a:r>
              <a:rPr lang="en-US" i="1" dirty="0" smtClean="0">
                <a:solidFill>
                  <a:srgbClr val="0066FF"/>
                </a:solidFill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</a:rPr>
              <a:t>ref_a.make_a</a:t>
            </a:r>
            <a:endParaRPr lang="en-US" i="1" dirty="0" smtClean="0">
              <a:solidFill>
                <a:srgbClr val="3333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			</a:t>
            </a:r>
            <a:r>
              <a:rPr lang="en-US" dirty="0" smtClean="0">
                <a:solidFill>
                  <a:srgbClr val="990000"/>
                </a:solidFill>
              </a:rPr>
              <a:t>-- Static and dynamic type is </a:t>
            </a:r>
            <a:r>
              <a:rPr lang="en-US" dirty="0" smtClean="0">
                <a:solidFill>
                  <a:srgbClr val="3333FF"/>
                </a:solidFill>
              </a:rPr>
              <a:t>A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endParaRPr lang="en-US" dirty="0" smtClean="0">
              <a:solidFill>
                <a:srgbClr val="3333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		</a:t>
            </a:r>
            <a:r>
              <a:rPr lang="en-US" b="1" dirty="0" smtClean="0">
                <a:solidFill>
                  <a:srgbClr val="000099"/>
                </a:solidFill>
              </a:rPr>
              <a:t>create</a:t>
            </a:r>
            <a:r>
              <a:rPr lang="en-US" i="1" dirty="0" smtClean="0">
                <a:solidFill>
                  <a:srgbClr val="0066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{B} </a:t>
            </a:r>
            <a:r>
              <a:rPr lang="en-US" i="1" dirty="0" err="1" smtClean="0">
                <a:solidFill>
                  <a:srgbClr val="3333FF"/>
                </a:solidFill>
              </a:rPr>
              <a:t>ref_a.make_b</a:t>
            </a:r>
            <a:endParaRPr lang="en-US" i="1" dirty="0" smtClean="0">
              <a:solidFill>
                <a:srgbClr val="3333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			</a:t>
            </a:r>
            <a:r>
              <a:rPr lang="en-US" dirty="0" smtClean="0">
                <a:solidFill>
                  <a:srgbClr val="990000"/>
                </a:solidFill>
              </a:rPr>
              <a:t>-- Static type is </a:t>
            </a:r>
            <a:r>
              <a:rPr lang="en-US" dirty="0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990000"/>
                </a:solidFill>
              </a:rPr>
              <a:t>, dynamic type is </a:t>
            </a:r>
            <a:r>
              <a:rPr lang="en-US" dirty="0" smtClean="0">
                <a:solidFill>
                  <a:srgbClr val="3333FF"/>
                </a:solidFill>
              </a:rPr>
              <a:t>B</a:t>
            </a:r>
            <a:endParaRPr lang="en-US" i="1" dirty="0">
              <a:solidFill>
                <a:srgbClr val="990000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b="1" dirty="0" smtClean="0">
                <a:solidFill>
                  <a:srgbClr val="000099"/>
                </a:solidFill>
              </a:rPr>
              <a:t>			create</a:t>
            </a:r>
            <a:r>
              <a:rPr lang="en-US" i="1" dirty="0" smtClean="0">
                <a:solidFill>
                  <a:srgbClr val="0066FF"/>
                </a:solidFill>
              </a:rPr>
              <a:t> </a:t>
            </a:r>
            <a:r>
              <a:rPr lang="en-US" i="1" dirty="0" err="1" smtClean="0"/>
              <a:t>ref_b.make_b</a:t>
            </a:r>
            <a:endParaRPr lang="en-US" i="1" dirty="0"/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i="1" dirty="0" smtClean="0">
                <a:solidFill>
                  <a:srgbClr val="0066FF"/>
                </a:solidFill>
              </a:rPr>
              <a:t>			</a:t>
            </a:r>
            <a:r>
              <a:rPr lang="en-US" i="1" dirty="0" err="1" smtClean="0"/>
              <a:t>ref_a</a:t>
            </a:r>
            <a:r>
              <a:rPr lang="en-US" i="1" dirty="0" smtClean="0"/>
              <a:t> := </a:t>
            </a:r>
            <a:r>
              <a:rPr lang="en-US" i="1" dirty="0" err="1" smtClean="0"/>
              <a:t>ref_b</a:t>
            </a:r>
            <a:endParaRPr lang="en-US" i="1" dirty="0" smtClean="0">
              <a:solidFill>
                <a:srgbClr val="0066FF"/>
              </a:solidFill>
            </a:endParaRP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b="1" i="1" dirty="0" smtClean="0">
                <a:solidFill>
                  <a:srgbClr val="0066FF"/>
                </a:solidFill>
              </a:rPr>
              <a:t>		</a:t>
            </a:r>
            <a:r>
              <a:rPr lang="en-US" b="1" dirty="0" smtClean="0">
                <a:solidFill>
                  <a:srgbClr val="000099"/>
                </a:solidFill>
              </a:rPr>
              <a:t>end</a:t>
            </a:r>
          </a:p>
          <a:p>
            <a:pPr>
              <a:tabLst>
                <a:tab pos="463550" algn="l"/>
                <a:tab pos="914400" algn="l"/>
                <a:tab pos="1377950" algn="l"/>
              </a:tabLst>
            </a:pPr>
            <a:r>
              <a:rPr lang="en-US" b="1" dirty="0" smtClean="0">
                <a:solidFill>
                  <a:srgbClr val="000099"/>
                </a:solidFill>
              </a:rPr>
              <a:t>end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/>
          <a:p>
            <a:r>
              <a:rPr lang="en-US" dirty="0" smtClean="0"/>
              <a:t>Dynamic types: another example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class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</a:rPr>
              <a:t>SET</a:t>
            </a:r>
            <a:r>
              <a:rPr lang="en-US" sz="1800" dirty="0" smtClean="0">
                <a:solidFill>
                  <a:srgbClr val="3333FF"/>
                </a:solidFill>
              </a:rPr>
              <a:t>[</a:t>
            </a:r>
            <a:r>
              <a:rPr lang="en-US" sz="1800" i="1" dirty="0" smtClean="0">
                <a:solidFill>
                  <a:srgbClr val="3333FF"/>
                </a:solidFill>
              </a:rPr>
              <a:t>G</a:t>
            </a:r>
            <a:r>
              <a:rPr lang="en-US" sz="1800" dirty="0" smtClean="0">
                <a:solidFill>
                  <a:srgbClr val="3333FF"/>
                </a:solidFill>
              </a:rPr>
              <a:t>]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</a:t>
            </a:r>
            <a:r>
              <a:rPr lang="en-US" sz="1800" i="1" dirty="0" err="1" smtClean="0">
                <a:solidFill>
                  <a:srgbClr val="3333FF"/>
                </a:solidFill>
              </a:rPr>
              <a:t>powerset</a:t>
            </a:r>
            <a:r>
              <a:rPr lang="en-US" sz="1800" i="1" dirty="0" smtClean="0">
                <a:solidFill>
                  <a:srgbClr val="3333FF"/>
                </a:solidFill>
              </a:rPr>
              <a:t>:</a:t>
            </a:r>
            <a:r>
              <a:rPr lang="en-US" sz="1800" dirty="0" smtClean="0">
                <a:solidFill>
                  <a:srgbClr val="3333FF"/>
                </a:solidFill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</a:rPr>
              <a:t>SET</a:t>
            </a:r>
            <a:r>
              <a:rPr lang="en-US" sz="1800" dirty="0" smtClean="0">
                <a:solidFill>
                  <a:srgbClr val="3333FF"/>
                </a:solidFill>
              </a:rPr>
              <a:t>[</a:t>
            </a:r>
            <a:r>
              <a:rPr lang="en-US" sz="1800" i="1" dirty="0" smtClean="0">
                <a:solidFill>
                  <a:srgbClr val="3333FF"/>
                </a:solidFill>
              </a:rPr>
              <a:t>SET</a:t>
            </a:r>
            <a:r>
              <a:rPr lang="en-US" sz="1800" dirty="0" smtClean="0">
                <a:solidFill>
                  <a:srgbClr val="3333FF"/>
                </a:solidFill>
              </a:rPr>
              <a:t>[</a:t>
            </a:r>
            <a:r>
              <a:rPr lang="en-US" sz="1800" i="1" dirty="0" smtClean="0">
                <a:solidFill>
                  <a:srgbClr val="3333FF"/>
                </a:solidFill>
              </a:rPr>
              <a:t>G</a:t>
            </a:r>
            <a:r>
              <a:rPr lang="en-US" sz="1800" dirty="0" smtClean="0">
                <a:solidFill>
                  <a:srgbClr val="3333FF"/>
                </a:solidFill>
              </a:rPr>
              <a:t>]] </a:t>
            </a:r>
            <a:r>
              <a:rPr lang="en-US" sz="1800" b="1" dirty="0" smtClean="0">
                <a:solidFill>
                  <a:srgbClr val="333399"/>
                </a:solidFill>
              </a:rPr>
              <a:t>is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  	</a:t>
            </a:r>
            <a:r>
              <a:rPr lang="en-US" sz="1800" b="1" dirty="0" smtClean="0">
                <a:solidFill>
                  <a:srgbClr val="333399"/>
                </a:solidFill>
              </a:rPr>
              <a:t>create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	</a:t>
            </a:r>
            <a:r>
              <a:rPr lang="en-US" sz="1800" dirty="0" smtClean="0">
                <a:solidFill>
                  <a:srgbClr val="990000"/>
                </a:solidFill>
              </a:rPr>
              <a:t>-- More computation…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1800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3333FF"/>
                </a:solidFill>
              </a:rPr>
              <a:t>  </a:t>
            </a:r>
            <a:r>
              <a:rPr lang="en-US" sz="1800" i="1" dirty="0" err="1" smtClean="0">
                <a:solidFill>
                  <a:srgbClr val="3333FF"/>
                </a:solidFill>
              </a:rPr>
              <a:t>i_th_power</a:t>
            </a:r>
            <a:r>
              <a:rPr lang="en-US" sz="1800" dirty="0" smtClean="0">
                <a:solidFill>
                  <a:srgbClr val="3333FF"/>
                </a:solidFill>
              </a:rPr>
              <a:t> (</a:t>
            </a:r>
            <a:r>
              <a:rPr lang="en-US" sz="1800" i="1" dirty="0" err="1" smtClean="0">
                <a:solidFill>
                  <a:srgbClr val="3333FF"/>
                </a:solidFill>
              </a:rPr>
              <a:t>i</a:t>
            </a:r>
            <a:r>
              <a:rPr lang="en-US" sz="1800" i="1" dirty="0" smtClean="0">
                <a:solidFill>
                  <a:srgbClr val="3333FF"/>
                </a:solidFill>
              </a:rPr>
              <a:t>: </a:t>
            </a:r>
            <a:r>
              <a:rPr lang="en-US" sz="1800" dirty="0" smtClean="0">
                <a:solidFill>
                  <a:srgbClr val="3333FF"/>
                </a:solidFill>
              </a:rPr>
              <a:t>INTEGER)</a:t>
            </a:r>
            <a:r>
              <a:rPr lang="en-US" sz="1800" i="1" dirty="0" smtClean="0">
                <a:solidFill>
                  <a:srgbClr val="3333FF"/>
                </a:solidFill>
              </a:rPr>
              <a:t>:</a:t>
            </a:r>
            <a:r>
              <a:rPr lang="en-US" sz="1800" dirty="0" smtClean="0">
                <a:solidFill>
                  <a:srgbClr val="3333FF"/>
                </a:solidFill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</a:rPr>
              <a:t>SET</a:t>
            </a:r>
            <a:r>
              <a:rPr lang="en-US" sz="1800" dirty="0" smtClean="0">
                <a:solidFill>
                  <a:srgbClr val="3333FF"/>
                </a:solidFill>
              </a:rPr>
              <a:t>[</a:t>
            </a:r>
            <a:r>
              <a:rPr lang="en-US" sz="1800" i="1" dirty="0" smtClean="0">
                <a:solidFill>
                  <a:srgbClr val="3333FF"/>
                </a:solidFill>
              </a:rPr>
              <a:t>ANY</a:t>
            </a:r>
            <a:r>
              <a:rPr lang="en-US" sz="1800" dirty="0" smtClean="0">
                <a:solidFill>
                  <a:srgbClr val="3333FF"/>
                </a:solidFill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</a:t>
            </a:r>
            <a:r>
              <a:rPr lang="en-US" sz="1800" b="1" dirty="0" smtClean="0">
                <a:solidFill>
                  <a:srgbClr val="333399"/>
                </a:solidFill>
              </a:rPr>
              <a:t>require </a:t>
            </a:r>
            <a:r>
              <a:rPr lang="en-US" sz="1800" i="1" dirty="0" err="1" smtClean="0">
                <a:solidFill>
                  <a:srgbClr val="3333FF"/>
                </a:solidFill>
              </a:rPr>
              <a:t>i</a:t>
            </a:r>
            <a:r>
              <a:rPr lang="en-US" sz="1800" dirty="0" smtClean="0">
                <a:solidFill>
                  <a:srgbClr val="3333FF"/>
                </a:solidFill>
              </a:rPr>
              <a:t>  &gt;= 0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</a:t>
            </a:r>
            <a:r>
              <a:rPr lang="en-US" sz="1800" b="1" dirty="0" smtClean="0">
                <a:solidFill>
                  <a:srgbClr val="333399"/>
                </a:solidFill>
              </a:rPr>
              <a:t>local </a:t>
            </a:r>
            <a:r>
              <a:rPr lang="en-US" sz="1800" i="1" dirty="0" smtClean="0">
                <a:solidFill>
                  <a:srgbClr val="3333FF"/>
                </a:solidFill>
              </a:rPr>
              <a:t>n:</a:t>
            </a:r>
            <a:r>
              <a:rPr lang="en-US" sz="1800" dirty="0" smtClean="0">
                <a:solidFill>
                  <a:srgbClr val="3333FF"/>
                </a:solidFill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</a:rPr>
              <a:t>INTEGER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</a:t>
            </a:r>
            <a:r>
              <a:rPr lang="en-US" sz="1800" b="1" dirty="0" smtClean="0">
                <a:solidFill>
                  <a:srgbClr val="3333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  	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smtClean="0">
                <a:solidFill>
                  <a:srgbClr val="3333FF"/>
                </a:solidFill>
              </a:rPr>
              <a:t>:=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Current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  	</a:t>
            </a:r>
            <a:r>
              <a:rPr lang="en-US" sz="1800" b="1" dirty="0" smtClean="0">
                <a:solidFill>
                  <a:srgbClr val="333399"/>
                </a:solidFill>
              </a:rPr>
              <a:t>from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</a:rPr>
              <a:t>n</a:t>
            </a:r>
            <a:r>
              <a:rPr lang="en-US" sz="1800" dirty="0" smtClean="0">
                <a:solidFill>
                  <a:srgbClr val="3333FF"/>
                </a:solidFill>
              </a:rPr>
              <a:t> := 1 </a:t>
            </a:r>
            <a:r>
              <a:rPr lang="en-US" sz="1800" b="1" dirty="0" smtClean="0">
                <a:solidFill>
                  <a:srgbClr val="333399"/>
                </a:solidFill>
              </a:rPr>
              <a:t>until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</a:rPr>
              <a:t>n</a:t>
            </a:r>
            <a:r>
              <a:rPr lang="en-US" sz="1800" dirty="0" smtClean="0">
                <a:solidFill>
                  <a:srgbClr val="3333FF"/>
                </a:solidFill>
              </a:rPr>
              <a:t> &gt; </a:t>
            </a:r>
            <a:r>
              <a:rPr lang="en-US" sz="1800" i="1" dirty="0" err="1" smtClean="0">
                <a:solidFill>
                  <a:srgbClr val="3333FF"/>
                </a:solidFill>
              </a:rPr>
              <a:t>i</a:t>
            </a:r>
            <a:r>
              <a:rPr lang="en-US" sz="1800" dirty="0" smtClean="0">
                <a:solidFill>
                  <a:srgbClr val="3333FF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loop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    		</a:t>
            </a:r>
            <a:r>
              <a:rPr lang="en-US" sz="1800" b="1" dirty="0" smtClean="0">
                <a:solidFill>
                  <a:srgbClr val="333399"/>
                </a:solidFill>
              </a:rPr>
              <a:t>Result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dirty="0" smtClean="0"/>
              <a:t>:=</a:t>
            </a:r>
            <a:r>
              <a:rPr lang="en-US" sz="1800" dirty="0" smtClean="0">
                <a:solidFill>
                  <a:srgbClr val="FFFFFF"/>
                </a:solidFill>
              </a:rPr>
              <a:t> </a:t>
            </a:r>
            <a:r>
              <a:rPr lang="en-US" sz="1800" b="1" dirty="0" err="1" smtClean="0">
                <a:solidFill>
                  <a:srgbClr val="333399"/>
                </a:solidFill>
              </a:rPr>
              <a:t>Result</a:t>
            </a:r>
            <a:r>
              <a:rPr lang="en-US" sz="1800" dirty="0" err="1" smtClean="0">
                <a:solidFill>
                  <a:srgbClr val="3333FF"/>
                </a:solidFill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</a:rPr>
              <a:t>powerset</a:t>
            </a:r>
            <a:endParaRPr lang="en-US" sz="18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FFFFFF"/>
                </a:solidFill>
              </a:rPr>
              <a:t>        		</a:t>
            </a:r>
            <a:r>
              <a:rPr lang="en-US" sz="1800" i="1" dirty="0" smtClean="0">
                <a:solidFill>
                  <a:srgbClr val="3333FF"/>
                </a:solidFill>
              </a:rPr>
              <a:t>n</a:t>
            </a:r>
            <a:r>
              <a:rPr lang="en-US" sz="1800" dirty="0" smtClean="0">
                <a:solidFill>
                  <a:srgbClr val="3333FF"/>
                </a:solidFill>
              </a:rPr>
              <a:t>  := </a:t>
            </a:r>
            <a:r>
              <a:rPr lang="en-US" sz="1800" i="1" dirty="0" smtClean="0">
                <a:solidFill>
                  <a:srgbClr val="3333FF"/>
                </a:solidFill>
              </a:rPr>
              <a:t>n</a:t>
            </a:r>
            <a:r>
              <a:rPr lang="en-US" sz="1800" dirty="0" smtClean="0">
                <a:solidFill>
                  <a:srgbClr val="3333FF"/>
                </a:solidFill>
              </a:rPr>
              <a:t> + 1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8000FF"/>
                </a:solidFill>
              </a:rPr>
              <a:t>	</a:t>
            </a:r>
            <a:r>
              <a:rPr lang="en-US" sz="1800" b="1" dirty="0" smtClean="0">
                <a:solidFill>
                  <a:srgbClr val="3333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   end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end </a:t>
            </a:r>
            <a:endParaRPr lang="en-US" sz="1800" dirty="0" smtClean="0">
              <a:solidFill>
                <a:srgbClr val="8000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74997" y="1052513"/>
            <a:ext cx="5189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Dynamic types from</a:t>
            </a:r>
            <a:r>
              <a:rPr lang="en-US" sz="2000" i="1" dirty="0">
                <a:solidFill>
                  <a:srgbClr val="008000"/>
                </a:solidFill>
              </a:rPr>
              <a:t> </a:t>
            </a:r>
            <a:r>
              <a:rPr lang="en-US" sz="2000" i="1" dirty="0" err="1">
                <a:solidFill>
                  <a:srgbClr val="3333FF"/>
                </a:solidFill>
              </a:rPr>
              <a:t>i_th_power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dirty="0"/>
              <a:t>: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79988" y="1460500"/>
            <a:ext cx="396557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SET[ANY]</a:t>
            </a:r>
          </a:p>
          <a:p>
            <a:r>
              <a:rPr lang="en-US" sz="2000" i="1" dirty="0">
                <a:solidFill>
                  <a:srgbClr val="3333FF"/>
                </a:solidFill>
              </a:rPr>
              <a:t>SET[SET[ANY]]</a:t>
            </a:r>
          </a:p>
          <a:p>
            <a:r>
              <a:rPr lang="en-US" sz="2000" i="1" dirty="0">
                <a:solidFill>
                  <a:srgbClr val="3333FF"/>
                </a:solidFill>
              </a:rPr>
              <a:t>SET[SET[SET[ANY]]]</a:t>
            </a:r>
          </a:p>
          <a:p>
            <a:r>
              <a:rPr lang="en-US" sz="2000" i="1" dirty="0">
                <a:solidFill>
                  <a:srgbClr val="3333FF"/>
                </a:solidFill>
              </a:rPr>
              <a:t>…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38919" name="TextBox 11"/>
          <p:cNvSpPr txBox="1">
            <a:spLocks noChangeArrowheads="1"/>
          </p:cNvSpPr>
          <p:nvPr/>
        </p:nvSpPr>
        <p:spPr bwMode="auto">
          <a:xfrm>
            <a:off x="1534181" y="6030913"/>
            <a:ext cx="6662737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r>
              <a:rPr lang="en-US" sz="1800" dirty="0"/>
              <a:t>From http://www.eiffelroom.com/article/fun_with_generics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Inheritance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Genericity</a:t>
            </a:r>
          </a:p>
        </p:txBody>
      </p:sp>
    </p:spTree>
    <p:extLst>
      <p:ext uri="{BB962C8B-B14F-4D97-AF65-F5344CB8AC3E}">
        <p14:creationId xmlns:p14="http://schemas.microsoft.com/office/powerpoint/2010/main" val="21359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smtClean="0">
                <a:latin typeface="Arial Rounded MT Bold" pitchFamily="34" charset="0"/>
              </a:rPr>
              <a:t>Inheritance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193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114425"/>
            <a:ext cx="8709025" cy="5484813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en-US" dirty="0"/>
              <a:t>Principle:</a:t>
            </a:r>
          </a:p>
          <a:p>
            <a:pPr marL="536575" lvl="1" indent="-14288" defTabSz="9144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Describe a new class as extension or specialization of an existing class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(or several with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b="1" i="1" dirty="0">
                <a:solidFill>
                  <a:srgbClr val="990000"/>
                </a:solidFill>
              </a:rPr>
              <a:t>multiple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inheritance)</a:t>
            </a:r>
          </a:p>
          <a:p>
            <a:pPr defTabSz="914400">
              <a:lnSpc>
                <a:spcPct val="90000"/>
              </a:lnSpc>
            </a:pPr>
            <a:endParaRPr lang="en-US" dirty="0"/>
          </a:p>
          <a:p>
            <a:pPr defTabSz="914400">
              <a:lnSpc>
                <a:spcPct val="90000"/>
              </a:lnSpc>
            </a:pPr>
            <a:r>
              <a:rPr lang="en-US" dirty="0"/>
              <a:t>If </a:t>
            </a:r>
            <a:r>
              <a:rPr lang="en-US" i="1" dirty="0">
                <a:solidFill>
                  <a:srgbClr val="3333FF"/>
                </a:solidFill>
              </a:rPr>
              <a:t>B</a:t>
            </a:r>
            <a:r>
              <a:rPr lang="en-US" dirty="0"/>
              <a:t> inherits from </a:t>
            </a:r>
            <a:r>
              <a:rPr lang="en-US" i="1" dirty="0">
                <a:solidFill>
                  <a:srgbClr val="3333FF"/>
                </a:solidFill>
              </a:rPr>
              <a:t>A </a:t>
            </a:r>
            <a:r>
              <a:rPr lang="en-US" dirty="0"/>
              <a:t>: </a:t>
            </a:r>
            <a:endParaRPr lang="en-US" dirty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en-US" dirty="0">
              <a:solidFill>
                <a:srgbClr val="3333FF"/>
              </a:solidFill>
            </a:endParaRPr>
          </a:p>
          <a:p>
            <a:pPr marL="536575" lvl="1" indent="-14288" defTabSz="914400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As</a:t>
            </a:r>
            <a:r>
              <a:rPr lang="en-US" dirty="0"/>
              <a:t> </a:t>
            </a:r>
            <a:r>
              <a:rPr lang="en-US" dirty="0">
                <a:solidFill>
                  <a:srgbClr val="990000"/>
                </a:solidFill>
              </a:rPr>
              <a:t>modules</a:t>
            </a:r>
            <a:r>
              <a:rPr lang="en-US" dirty="0">
                <a:solidFill>
                  <a:schemeClr val="tx1"/>
                </a:solidFill>
              </a:rPr>
              <a:t>: all the services of</a:t>
            </a:r>
            <a:r>
              <a:rPr lang="en-US" dirty="0"/>
              <a:t> </a:t>
            </a:r>
            <a:r>
              <a:rPr lang="en-US" i="1" dirty="0">
                <a:solidFill>
                  <a:srgbClr val="3333FF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are available in</a:t>
            </a:r>
            <a:r>
              <a:rPr lang="en-US" dirty="0"/>
              <a:t> </a:t>
            </a:r>
            <a:r>
              <a:rPr lang="en-US" i="1" dirty="0">
                <a:solidFill>
                  <a:srgbClr val="3333FF"/>
                </a:solidFill>
              </a:rPr>
              <a:t>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(possibly with a different implementation)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  <a:p>
            <a:pPr marL="536575" lvl="1" indent="-14288" defTabSz="914400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As</a:t>
            </a:r>
            <a:r>
              <a:rPr lang="en-US" dirty="0"/>
              <a:t> </a:t>
            </a:r>
            <a:r>
              <a:rPr lang="en-US" dirty="0">
                <a:solidFill>
                  <a:srgbClr val="990000"/>
                </a:solidFill>
              </a:rPr>
              <a:t>types</a:t>
            </a:r>
            <a:r>
              <a:rPr lang="en-US" dirty="0">
                <a:solidFill>
                  <a:schemeClr val="tx1"/>
                </a:solidFill>
              </a:rPr>
              <a:t>: whenever an instance of</a:t>
            </a:r>
            <a:r>
              <a:rPr lang="en-US" dirty="0"/>
              <a:t> </a:t>
            </a:r>
            <a:r>
              <a:rPr lang="en-US" i="1" dirty="0">
                <a:solidFill>
                  <a:srgbClr val="3333FF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is required, an 	instance of </a:t>
            </a:r>
            <a:r>
              <a:rPr lang="en-US" i="1" dirty="0">
                <a:solidFill>
                  <a:srgbClr val="3333FF"/>
                </a:solidFill>
              </a:rPr>
              <a:t>B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will be acceptable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chemeClr val="tx1"/>
                </a:solidFill>
              </a:rPr>
              <a:t>(“</a:t>
            </a:r>
            <a:r>
              <a:rPr lang="en-US" dirty="0">
                <a:solidFill>
                  <a:srgbClr val="990000"/>
                </a:solidFill>
              </a:rPr>
              <a:t>is-a</a:t>
            </a:r>
            <a:r>
              <a:rPr lang="en-US" dirty="0">
                <a:solidFill>
                  <a:schemeClr val="tx1"/>
                </a:solidFill>
              </a:rPr>
              <a:t>” relationship)</a:t>
            </a:r>
          </a:p>
          <a:p>
            <a:pPr defTabSz="914400">
              <a:lnSpc>
                <a:spcPct val="90000"/>
              </a:lnSpc>
              <a:buFont typeface="Arial" pitchFamily="34" charset="0"/>
              <a:buNone/>
            </a:pPr>
            <a:endParaRPr lang="en-US" dirty="0"/>
          </a:p>
          <a:p>
            <a:pPr defTabSz="914400">
              <a:lnSpc>
                <a:spcPct val="90000"/>
              </a:lnSpc>
            </a:pPr>
            <a:endParaRPr lang="en-US" dirty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play Lego!</a:t>
            </a:r>
            <a:endParaRPr lang="de-CH" dirty="0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4656138" y="2111375"/>
            <a:ext cx="1587" cy="444500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675" y="957682"/>
            <a:ext cx="1728787" cy="1150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5800" y="4860925"/>
            <a:ext cx="1584325" cy="116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0100" y="4860925"/>
            <a:ext cx="1584325" cy="125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678487" y="1430757"/>
            <a:ext cx="1111500" cy="467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BRICK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471746" y="3093197"/>
            <a:ext cx="2121391" cy="467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LEGO_BRICK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25500" y="6078538"/>
            <a:ext cx="4283843" cy="467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LEGO_BRICK_WITH_HOLE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173663" y="6084888"/>
            <a:ext cx="3791720" cy="45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3333FF"/>
                </a:solidFill>
                <a:latin typeface="+mn-lt"/>
              </a:rPr>
              <a:t>LEGO_BRICK_SLANTED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V="1">
            <a:off x="3060700" y="3886200"/>
            <a:ext cx="946150" cy="979488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H="1" flipV="1">
            <a:off x="5267324" y="3886200"/>
            <a:ext cx="792163" cy="1062038"/>
          </a:xfrm>
          <a:prstGeom prst="line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3533775" y="886245"/>
            <a:ext cx="2232025" cy="1223962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pic>
        <p:nvPicPr>
          <p:cNvPr id="1026" name="Picture 2" descr="http://sammyschwartz.net/wp-content/uploads/2011/12/red-lego-logo_4400577529_a5154b581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555875"/>
            <a:ext cx="10350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3875089" y="2432051"/>
            <a:ext cx="1573212" cy="1779588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31" name="Oval 15"/>
          <p:cNvSpPr>
            <a:spLocks noChangeArrowheads="1"/>
          </p:cNvSpPr>
          <p:nvPr/>
        </p:nvSpPr>
        <p:spPr bwMode="auto">
          <a:xfrm>
            <a:off x="1595438" y="4860925"/>
            <a:ext cx="2232025" cy="1223963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auto">
          <a:xfrm>
            <a:off x="5591175" y="4860925"/>
            <a:ext cx="2232025" cy="1223963"/>
          </a:xfrm>
          <a:prstGeom prst="ellips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0" i="1" dirty="0" smtClean="0">
                <a:solidFill>
                  <a:srgbClr val="3333FF"/>
                </a:solidFill>
                <a:latin typeface="+mn-lt"/>
              </a:rPr>
              <a:t>BRICK</a:t>
            </a:r>
            <a:endParaRPr lang="de-CH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8788" y="830263"/>
            <a:ext cx="3560762" cy="502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deferred class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BRICK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endParaRPr kumimoji="0" lang="en-US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Tx/>
              <a:buFont typeface="Courier New" pitchFamily="49" charset="0"/>
              <a:buNone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width: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depth: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height: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color: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COLOR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endParaRPr kumimoji="0" lang="en-US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Courier New" pitchFamily="49" charset="0"/>
              <a:buNone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volume: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Tx/>
              <a:buFont typeface="Courier New" pitchFamily="49" charset="0"/>
              <a:buNone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deferred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Tx/>
              <a:buFont typeface="Courier New" pitchFamily="49" charset="0"/>
              <a:buNone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end</a:t>
            </a:r>
          </a:p>
          <a:p>
            <a:pPr marL="0" marR="0" lvl="0" indent="0" algn="l" defTabSz="360000" rtl="0" eaLnBrk="1" fontAlgn="base" latinLnBrk="0" hangingPunct="1">
              <a:lnSpc>
                <a:spcPct val="101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Tx/>
              <a:buFont typeface="Courier New" pitchFamily="49" charset="0"/>
              <a:buNone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6975" y="4564063"/>
            <a:ext cx="2376488" cy="1582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0" i="1" dirty="0" smtClean="0">
                <a:solidFill>
                  <a:srgbClr val="3333FF"/>
                </a:solidFill>
                <a:latin typeface="+mn-lt"/>
              </a:rPr>
              <a:t>LEGO_BRICK</a:t>
            </a:r>
            <a:endParaRPr lang="de-CH" b="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03576" y="839788"/>
            <a:ext cx="4778374" cy="457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  <a:latin typeface="+mn-lt"/>
              </a:rPr>
              <a:t>class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LEGO_BRICK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endParaRPr lang="en-US" sz="1800" b="1" dirty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  <a:latin typeface="+mn-lt"/>
              </a:rPr>
              <a:t>inherit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BRICK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feature</a:t>
            </a:r>
            <a:endParaRPr lang="en-US" sz="1800" b="1" dirty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number_of_nubs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: INTEGER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        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volume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: INTEGER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do</a:t>
            </a:r>
            <a:endParaRPr lang="en-US" sz="1800" b="1" dirty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	Result</a:t>
            </a: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:= ...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end</a:t>
            </a:r>
            <a:endParaRPr lang="en-US" sz="1800" b="1" dirty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end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endParaRPr lang="en-US" sz="18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466726" y="1381125"/>
            <a:ext cx="2533650" cy="533399"/>
          </a:xfrm>
          <a:prstGeom prst="wedgeRectCallout">
            <a:avLst>
              <a:gd name="adj1" fmla="val 57722"/>
              <a:gd name="adj2" fmla="val 41896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Inherit all features of class </a:t>
            </a:r>
            <a:r>
              <a:rPr lang="en-US" sz="1800" i="1" dirty="0" smtClean="0">
                <a:solidFill>
                  <a:srgbClr val="333399"/>
                </a:solidFill>
              </a:rPr>
              <a:t>BRICK.</a:t>
            </a:r>
            <a:endParaRPr lang="en-US" sz="1800" i="1" dirty="0">
              <a:solidFill>
                <a:srgbClr val="333399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457201" y="3009900"/>
            <a:ext cx="2552700" cy="504826"/>
          </a:xfrm>
          <a:prstGeom prst="wedgeRectCallout">
            <a:avLst>
              <a:gd name="adj1" fmla="val 68346"/>
              <a:gd name="adj2" fmla="val -4991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New feature, number of nubs </a:t>
            </a:r>
            <a:endParaRPr lang="en-US" sz="1800" dirty="0">
              <a:solidFill>
                <a:srgbClr val="333399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76250" y="4533901"/>
            <a:ext cx="2533650" cy="466724"/>
          </a:xfrm>
          <a:prstGeom prst="wedgeRectCallout">
            <a:avLst>
              <a:gd name="adj1" fmla="val 70145"/>
              <a:gd name="adj2" fmla="val -2776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Implementation of </a:t>
            </a:r>
            <a:r>
              <a:rPr lang="de-CH" sz="1800" i="1" dirty="0" smtClean="0">
                <a:solidFill>
                  <a:srgbClr val="333399"/>
                </a:solidFill>
              </a:rPr>
              <a:t>volume</a:t>
            </a:r>
            <a:r>
              <a:rPr lang="de-CH" sz="1800" dirty="0" smtClean="0">
                <a:solidFill>
                  <a:srgbClr val="333399"/>
                </a:solidFill>
              </a:rPr>
              <a:t>.</a:t>
            </a:r>
            <a:endParaRPr lang="de-CH" sz="1800" dirty="0">
              <a:solidFill>
                <a:srgbClr val="333399"/>
              </a:solidFill>
            </a:endParaRPr>
          </a:p>
        </p:txBody>
      </p:sp>
      <p:pic>
        <p:nvPicPr>
          <p:cNvPr id="9" name="Picture 2" descr="http://sammyschwartz.net/wp-content/uploads/2011/12/red-lego-logo_4400577529_a5154b58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67163"/>
            <a:ext cx="15938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0" i="1" dirty="0" smtClean="0">
                <a:solidFill>
                  <a:srgbClr val="3333FF"/>
                </a:solidFill>
                <a:latin typeface="+mn-lt"/>
              </a:rPr>
              <a:t>LEGO_BRICK_SLANTED</a:t>
            </a:r>
            <a:endParaRPr lang="de-CH" b="0" i="1" dirty="0">
              <a:solidFill>
                <a:srgbClr val="3333FF"/>
              </a:solidFill>
              <a:latin typeface="+mn-lt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6038" y="4371975"/>
            <a:ext cx="2257425" cy="178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ular Callout 5"/>
          <p:cNvSpPr/>
          <p:nvPr/>
        </p:nvSpPr>
        <p:spPr bwMode="auto">
          <a:xfrm>
            <a:off x="190500" y="2380375"/>
            <a:ext cx="2876551" cy="1666875"/>
          </a:xfrm>
          <a:prstGeom prst="wedgeRectCallout">
            <a:avLst>
              <a:gd name="adj1" fmla="val 85325"/>
              <a:gd name="adj2" fmla="val -3513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The feature </a:t>
            </a:r>
            <a:r>
              <a:rPr lang="en-US" sz="1800" i="1" dirty="0" smtClean="0">
                <a:solidFill>
                  <a:srgbClr val="333399"/>
                </a:solidFill>
              </a:rPr>
              <a:t>volume</a:t>
            </a:r>
            <a:r>
              <a:rPr lang="en-US" sz="1800" dirty="0" smtClean="0">
                <a:solidFill>
                  <a:srgbClr val="333399"/>
                </a:solidFill>
              </a:rPr>
              <a:t> is going to be redefined (=changed). The feature </a:t>
            </a:r>
            <a:r>
              <a:rPr lang="en-US" sz="1800" i="1" dirty="0" smtClean="0">
                <a:solidFill>
                  <a:srgbClr val="333399"/>
                </a:solidFill>
              </a:rPr>
              <a:t>volume</a:t>
            </a:r>
            <a:r>
              <a:rPr lang="en-US" sz="1800" dirty="0" smtClean="0">
                <a:solidFill>
                  <a:srgbClr val="333399"/>
                </a:solidFill>
              </a:rPr>
              <a:t>  comes from </a:t>
            </a:r>
            <a:r>
              <a:rPr lang="en-US" sz="1800" i="1" dirty="0" smtClean="0">
                <a:solidFill>
                  <a:srgbClr val="333399"/>
                </a:solidFill>
              </a:rPr>
              <a:t>LEGO_BRICK</a:t>
            </a:r>
            <a:endParaRPr lang="en-US" sz="1800" i="1" dirty="0">
              <a:solidFill>
                <a:srgbClr val="3333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840940"/>
            <a:ext cx="4572000" cy="42886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class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LEGO_BRICK_SLANTED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endParaRPr lang="en-US" sz="1800" b="1" dirty="0" smtClean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inherit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LEGO_BRICK</a:t>
            </a:r>
            <a:endParaRPr lang="en-US" sz="1800" b="1" dirty="0" smtClean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redefine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		volume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end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endParaRPr lang="en-US" sz="1800" b="1" dirty="0" smtClean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feature</a:t>
            </a:r>
            <a:endParaRPr lang="en-US" sz="1800" b="1" dirty="0" smtClean="0">
              <a:solidFill>
                <a:srgbClr val="CC3300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volume: INTEGER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do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	Result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:= ...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end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end</a:t>
            </a:r>
            <a:endParaRPr lang="en-US" sz="1800" b="1" dirty="0">
              <a:solidFill>
                <a:srgbClr val="33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0" i="1" dirty="0" smtClean="0">
                <a:solidFill>
                  <a:srgbClr val="3333FF"/>
                </a:solidFill>
                <a:latin typeface="+mn-lt"/>
              </a:rPr>
              <a:t>LEGO_BRICK_WITH_HOLE</a:t>
            </a:r>
            <a:endParaRPr lang="de-CH" b="0" i="1" dirty="0">
              <a:solidFill>
                <a:srgbClr val="3333FF"/>
              </a:solidFill>
              <a:latin typeface="+mn-lt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1588" y="4446588"/>
            <a:ext cx="2305050" cy="170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200400" y="840940"/>
            <a:ext cx="4572000" cy="42886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class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LEGO_BRICK_WITH_HOLE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endParaRPr lang="en-US" sz="1800" b="1" dirty="0" smtClean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inherit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LEGO_BRICK</a:t>
            </a:r>
            <a:endParaRPr lang="en-US" sz="1800" b="1" dirty="0" smtClean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redefine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		volume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end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endParaRPr lang="en-US" sz="1800" b="1" dirty="0" smtClean="0">
              <a:solidFill>
                <a:srgbClr val="333399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feature</a:t>
            </a:r>
            <a:endParaRPr lang="en-US" sz="1800" b="1" dirty="0" smtClean="0">
              <a:solidFill>
                <a:srgbClr val="CC3300"/>
              </a:solidFill>
              <a:latin typeface="+mn-lt"/>
            </a:endParaRP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volume: INTEGER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do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	Result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:= ...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		end</a:t>
            </a:r>
          </a:p>
          <a:p>
            <a:pPr defTabSz="360000">
              <a:lnSpc>
                <a:spcPct val="101000"/>
              </a:lnSpc>
              <a:spcBef>
                <a:spcPts val="0"/>
              </a:spcBef>
            </a:pPr>
            <a:r>
              <a:rPr lang="en-US" sz="1800" b="1" dirty="0" smtClean="0">
                <a:solidFill>
                  <a:srgbClr val="333399"/>
                </a:solidFill>
                <a:latin typeface="+mn-lt"/>
              </a:rPr>
              <a:t>end</a:t>
            </a:r>
            <a:endParaRPr lang="en-US" sz="18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90500" y="2380375"/>
            <a:ext cx="2876551" cy="1666875"/>
          </a:xfrm>
          <a:prstGeom prst="wedgeRectCallout">
            <a:avLst>
              <a:gd name="adj1" fmla="val 85325"/>
              <a:gd name="adj2" fmla="val -3513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1800" dirty="0" smtClean="0">
                <a:solidFill>
                  <a:srgbClr val="333399"/>
                </a:solidFill>
              </a:rPr>
              <a:t>The feature </a:t>
            </a:r>
            <a:r>
              <a:rPr lang="en-US" sz="1800" i="1" dirty="0" smtClean="0">
                <a:solidFill>
                  <a:srgbClr val="333399"/>
                </a:solidFill>
              </a:rPr>
              <a:t>volume</a:t>
            </a:r>
            <a:r>
              <a:rPr lang="en-US" sz="1800" dirty="0" smtClean="0">
                <a:solidFill>
                  <a:srgbClr val="333399"/>
                </a:solidFill>
              </a:rPr>
              <a:t> is going to be redefined (=changed). The feature </a:t>
            </a:r>
            <a:r>
              <a:rPr lang="en-US" sz="1800" i="1" dirty="0" smtClean="0">
                <a:solidFill>
                  <a:srgbClr val="333399"/>
                </a:solidFill>
              </a:rPr>
              <a:t>volume</a:t>
            </a:r>
            <a:r>
              <a:rPr lang="en-US" sz="1800" dirty="0" smtClean="0">
                <a:solidFill>
                  <a:srgbClr val="333399"/>
                </a:solidFill>
              </a:rPr>
              <a:t>  comes from </a:t>
            </a:r>
            <a:r>
              <a:rPr lang="en-US" sz="1800" i="1" dirty="0" smtClean="0">
                <a:solidFill>
                  <a:srgbClr val="333399"/>
                </a:solidFill>
              </a:rPr>
              <a:t>LEGO_BRICK</a:t>
            </a:r>
            <a:endParaRPr lang="en-US" sz="1800" i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161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 rtlCol="0" anchor="ctr"/>
      <a:lstStyle>
        <a:defPPr algn="ctr">
          <a:lnSpc>
            <a:spcPct val="80000"/>
          </a:lnSpc>
          <a:defRPr sz="1800" dirty="0" smtClean="0">
            <a:solidFill>
              <a:srgbClr val="333399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719</Words>
  <Application>Microsoft Office PowerPoint</Application>
  <PresentationFormat>On-screen Show (4:3)</PresentationFormat>
  <Paragraphs>308</Paragraphs>
  <Slides>25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NORMAL</vt:lpstr>
      <vt:lpstr>MINIMAL</vt:lpstr>
      <vt:lpstr>TITLE</vt:lpstr>
      <vt:lpstr>Einführung in die Programmierung Introduction to Programming  Prof. Dr. Bertrand Meyer</vt:lpstr>
      <vt:lpstr>News (Reminder)</vt:lpstr>
      <vt:lpstr>Today</vt:lpstr>
      <vt:lpstr>Inheritance</vt:lpstr>
      <vt:lpstr>Let's play Lego!</vt:lpstr>
      <vt:lpstr>Class BRICK</vt:lpstr>
      <vt:lpstr>Class LEGO_BRICK</vt:lpstr>
      <vt:lpstr>Class LEGO_BRICK_SLANTED</vt:lpstr>
      <vt:lpstr>Class LEGO_BRICK_WITH_HOLE</vt:lpstr>
      <vt:lpstr>Inheritance Notation</vt:lpstr>
      <vt:lpstr>Deferred</vt:lpstr>
      <vt:lpstr>Effective</vt:lpstr>
      <vt:lpstr>Precursor</vt:lpstr>
      <vt:lpstr>A more general example of using Precursor</vt:lpstr>
      <vt:lpstr>Today</vt:lpstr>
      <vt:lpstr>Genericity</vt:lpstr>
      <vt:lpstr>Genericity</vt:lpstr>
      <vt:lpstr>A generic list</vt:lpstr>
      <vt:lpstr>A generic list with constraints</vt:lpstr>
      <vt:lpstr>Type-safe containers</vt:lpstr>
      <vt:lpstr>Definition: Type</vt:lpstr>
      <vt:lpstr>So, how many types can I possibly get?</vt:lpstr>
      <vt:lpstr>Static types</vt:lpstr>
      <vt:lpstr>Object creation, static and dynamic types</vt:lpstr>
      <vt:lpstr>Dynamic types: another example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Rusakov</cp:lastModifiedBy>
  <cp:revision>2564</cp:revision>
  <dcterms:created xsi:type="dcterms:W3CDTF">2010-10-27T12:32:38Z</dcterms:created>
  <dcterms:modified xsi:type="dcterms:W3CDTF">2012-10-29T12:20:43Z</dcterms:modified>
</cp:coreProperties>
</file>