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9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4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5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6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7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8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21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22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3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4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25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26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27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28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9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30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31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32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33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34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35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36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37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38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39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40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41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42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43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44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45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notesSlides/notesSlide46.xml" ContentType="application/vnd.openxmlformats-officedocument.presentationml.notesSlide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47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notesSlides/notesSlide48.xml" ContentType="application/vnd.openxmlformats-officedocument.presentationml.notesSlid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49.xml" ContentType="application/vnd.openxmlformats-officedocument.presentationml.notesSlid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50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51.xml" ContentType="application/vnd.openxmlformats-officedocument.presentationml.notesSlid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52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79" r:id="rId3"/>
    <p:sldMasterId id="2147483691" r:id="rId4"/>
    <p:sldMasterId id="2147483703" r:id="rId5"/>
  </p:sldMasterIdLst>
  <p:notesMasterIdLst>
    <p:notesMasterId r:id="rId60"/>
  </p:notesMasterIdLst>
  <p:handoutMasterIdLst>
    <p:handoutMasterId r:id="rId61"/>
  </p:handoutMasterIdLst>
  <p:sldIdLst>
    <p:sldId id="600" r:id="rId6"/>
    <p:sldId id="601" r:id="rId7"/>
    <p:sldId id="602" r:id="rId8"/>
    <p:sldId id="603" r:id="rId9"/>
    <p:sldId id="604" r:id="rId10"/>
    <p:sldId id="605" r:id="rId11"/>
    <p:sldId id="654" r:id="rId12"/>
    <p:sldId id="607" r:id="rId13"/>
    <p:sldId id="608" r:id="rId14"/>
    <p:sldId id="609" r:id="rId15"/>
    <p:sldId id="720" r:id="rId16"/>
    <p:sldId id="610" r:id="rId17"/>
    <p:sldId id="612" r:id="rId18"/>
    <p:sldId id="656" r:id="rId19"/>
    <p:sldId id="614" r:id="rId20"/>
    <p:sldId id="743" r:id="rId21"/>
    <p:sldId id="616" r:id="rId22"/>
    <p:sldId id="617" r:id="rId23"/>
    <p:sldId id="721" r:id="rId24"/>
    <p:sldId id="744" r:id="rId25"/>
    <p:sldId id="619" r:id="rId26"/>
    <p:sldId id="745" r:id="rId27"/>
    <p:sldId id="620" r:id="rId28"/>
    <p:sldId id="621" r:id="rId29"/>
    <p:sldId id="722" r:id="rId30"/>
    <p:sldId id="623" r:id="rId31"/>
    <p:sldId id="624" r:id="rId32"/>
    <p:sldId id="625" r:id="rId33"/>
    <p:sldId id="627" r:id="rId34"/>
    <p:sldId id="628" r:id="rId35"/>
    <p:sldId id="629" r:id="rId36"/>
    <p:sldId id="630" r:id="rId37"/>
    <p:sldId id="631" r:id="rId38"/>
    <p:sldId id="633" r:id="rId39"/>
    <p:sldId id="632" r:id="rId40"/>
    <p:sldId id="746" r:id="rId41"/>
    <p:sldId id="634" r:id="rId42"/>
    <p:sldId id="635" r:id="rId43"/>
    <p:sldId id="636" r:id="rId44"/>
    <p:sldId id="637" r:id="rId45"/>
    <p:sldId id="640" r:id="rId46"/>
    <p:sldId id="658" r:id="rId47"/>
    <p:sldId id="657" r:id="rId48"/>
    <p:sldId id="643" r:id="rId49"/>
    <p:sldId id="660" r:id="rId50"/>
    <p:sldId id="661" r:id="rId51"/>
    <p:sldId id="662" r:id="rId52"/>
    <p:sldId id="663" r:id="rId53"/>
    <p:sldId id="665" r:id="rId54"/>
    <p:sldId id="666" r:id="rId55"/>
    <p:sldId id="667" r:id="rId56"/>
    <p:sldId id="668" r:id="rId57"/>
    <p:sldId id="670" r:id="rId58"/>
    <p:sldId id="702" r:id="rId59"/>
  </p:sldIdLst>
  <p:sldSz cx="9144000" cy="6858000" type="screen4x3"/>
  <p:notesSz cx="7315200" cy="9601200"/>
  <p:custDataLst>
    <p:tags r:id="rId62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333FF"/>
    <a:srgbClr val="FFCCCC"/>
    <a:srgbClr val="FF3399"/>
    <a:srgbClr val="A50021"/>
    <a:srgbClr val="000099"/>
    <a:srgbClr val="990000"/>
    <a:srgbClr val="336600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651" autoAdjust="0"/>
    <p:restoredTop sz="93586" autoAdjust="0"/>
  </p:normalViewPr>
  <p:slideViewPr>
    <p:cSldViewPr snapToGrid="0">
      <p:cViewPr varScale="1">
        <p:scale>
          <a:sx n="166" d="100"/>
          <a:sy n="166" d="100"/>
        </p:scale>
        <p:origin x="-10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0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AC2FA-5C90-45F4-A703-A94748B7363C}" type="slidenum">
              <a:rPr lang="en-GB"/>
              <a:pPr/>
              <a:t>10</a:t>
            </a:fld>
            <a:endParaRPr lang="en-GB"/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075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193" y="4561576"/>
            <a:ext cx="5849543" cy="431882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945FEC-D298-46B5-A4C3-B28C417166B0}" type="slidenum">
              <a:rPr lang="en-GB"/>
              <a:pPr/>
              <a:t>11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CED421-16CD-424E-B61A-5BEA874A8E7E}" type="slidenum">
              <a:rPr lang="en-GB"/>
              <a:pPr/>
              <a:t>12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33705B-A827-4601-8AF2-ABBFBD4318E4}" type="slidenum">
              <a:rPr lang="en-GB"/>
              <a:pPr/>
              <a:t>13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/>
              <a:pPr/>
              <a:t>14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29F30E-FDD2-45B9-B0AA-7C1D638AA9CB}" type="slidenum">
              <a:rPr lang="en-GB"/>
              <a:pPr/>
              <a:t>15</a:t>
            </a:fld>
            <a:endParaRPr lang="en-GB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/>
              <a:pPr/>
              <a:t>16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1E8FEC-D6D9-444A-955C-53B513783707}" type="slidenum">
              <a:rPr lang="en-GB"/>
              <a:pPr/>
              <a:t>17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8206FE-D774-4C93-982B-2EC36178AA02}" type="slidenum">
              <a:rPr lang="en-GB"/>
              <a:pPr/>
              <a:t>18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4F7E6B-314E-46E5-A8E8-398F0A6B4E26}" type="slidenum">
              <a:rPr lang="en-GB"/>
              <a:pPr/>
              <a:t>19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48094-7D8D-4D04-8CB3-5240ADE210FD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969DB-5CF9-43B7-98A7-A8E6078494AC}" type="slidenum">
              <a:rPr lang="en-US"/>
              <a:pPr/>
              <a:t>20</a:t>
            </a:fld>
            <a:endParaRPr lang="en-US"/>
          </a:p>
        </p:txBody>
      </p:sp>
      <p:sp>
        <p:nvSpPr>
          <p:cNvPr id="1977346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CD107681-3D65-41C4-BAA1-AA93F38FD5FF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7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8D5630-70A6-47EA-B527-3D6600E5C8B9}" type="slidenum">
              <a:rPr lang="en-GB"/>
              <a:pPr/>
              <a:t>21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1BA5BD-510F-4C23-87A5-531C85F16538}" type="slidenum">
              <a:rPr lang="en-GB"/>
              <a:pPr/>
              <a:t>22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66D96-6828-420C-A9C9-61FD93B38D69}" type="slidenum">
              <a:rPr lang="en-GB"/>
              <a:pPr/>
              <a:t>23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FEDD43-B689-48A3-8E53-A96B4DE24B27}" type="slidenum">
              <a:rPr lang="en-GB"/>
              <a:pPr/>
              <a:t>24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66D96-6828-420C-A9C9-61FD93B38D69}" type="slidenum">
              <a:rPr lang="en-GB"/>
              <a:pPr/>
              <a:t>25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20E777-C12E-4013-AB21-EE7E764E0886}" type="slidenum">
              <a:rPr lang="en-GB"/>
              <a:pPr/>
              <a:t>26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6C12A0-ECC0-43CE-9680-EB2485547730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502E7-2C2F-49C4-86BD-D24CBFC058EF}" type="slidenum">
              <a:rPr lang="en-GB"/>
              <a:pPr/>
              <a:t>28</a:t>
            </a:fld>
            <a:endParaRPr lang="en-GB" dirty="0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E34328-70A0-46B4-A7D4-0BC1B11972DA}" type="slidenum">
              <a:rPr lang="en-GB"/>
              <a:pPr/>
              <a:t>29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1102EA-98A6-46B8-915E-E1233BE8A3B5}" type="slidenum">
              <a:rPr lang="en-GB"/>
              <a:pPr/>
              <a:t>3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4" y="4561576"/>
            <a:ext cx="5852814" cy="4320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519B2B-9C6E-4AFC-99B0-BBD678D20BFC}" type="slidenum">
              <a:rPr lang="en-GB"/>
              <a:pPr/>
              <a:t>30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6AB35-DCE7-4006-8E78-2EC0A192B2F9}" type="slidenum">
              <a:rPr lang="en-GB"/>
              <a:pPr/>
              <a:t>31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770517-BB61-4FBD-A019-960E4272BA02}" type="slidenum">
              <a:rPr lang="en-GB"/>
              <a:pPr/>
              <a:t>32</a:t>
            </a:fld>
            <a:endParaRPr lang="en-GB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5D5368-E427-48A5-9536-A23FA9467284}" type="slidenum">
              <a:rPr lang="en-GB"/>
              <a:pPr/>
              <a:t>33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C8A9A6-39D1-4B95-8C68-905055F50AC9}" type="slidenum">
              <a:rPr lang="en-GB"/>
              <a:pPr/>
              <a:t>34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F00482-EF22-42E8-9BF0-97EBAAE90C99}" type="slidenum">
              <a:rPr lang="en-GB"/>
              <a:pPr/>
              <a:t>35</a:t>
            </a:fld>
            <a:endParaRPr lang="en-GB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24E8-F730-44D5-9493-09F6059E2E1F}" type="slidenum">
              <a:rPr lang="en-GB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021FB3-765B-4C9B-85E4-D98124494B2D}" type="slidenum">
              <a:rPr lang="en-GB"/>
              <a:pPr/>
              <a:t>37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CDB50C-B5E2-4790-BA49-7440602E4CEB}" type="slidenum">
              <a:rPr lang="en-GB"/>
              <a:pPr/>
              <a:t>38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CB0192-138B-4037-AEFA-674245AE73BA}" type="slidenum">
              <a:rPr lang="en-GB"/>
              <a:pPr/>
              <a:t>39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17D6D5-CC04-4372-B300-923775CD1548}" type="slidenum">
              <a:rPr lang="en-GB"/>
              <a:pPr/>
              <a:t>4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665ED2-7C38-4849-81C7-4DA49A62E9E5}" type="slidenum">
              <a:rPr lang="en-GB"/>
              <a:pPr/>
              <a:t>40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F4E3F3-E645-4FE5-9BC7-4588E82B4538}" type="slidenum">
              <a:rPr lang="en-GB"/>
              <a:pPr/>
              <a:t>41</a:t>
            </a:fld>
            <a:endParaRPr lang="en-GB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FD64E880-E658-4E45-95DE-29199A605F0C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42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299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29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52160" cy="4319829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63AC4FC4-B570-427E-820D-13EAE3918EA1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43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0946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309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52160" cy="4319829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589C0-3DCD-4C6B-8897-1311193D7D80}" type="slidenum">
              <a:rPr lang="en-GB"/>
              <a:pPr/>
              <a:t>44</a:t>
            </a:fld>
            <a:endParaRPr lang="en-GB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49B1E05-0C4E-4711-A5C7-AFB76EAF64F2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45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71EEFD2-E803-4131-83EF-BA191883B23E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46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7330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733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18FCA062-ACAD-4B80-A1D7-28B0339D778F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47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9378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9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93CCBC69-AD68-4F5A-A908-5CA42C599127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48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1426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142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900775CF-EE6D-4E10-94A4-A05A0BB64E5B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49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347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34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1BA5BD-510F-4C23-87A5-531C85F16538}" type="slidenum">
              <a:rPr lang="en-GB"/>
              <a:pPr/>
              <a:t>5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3" y="4561576"/>
            <a:ext cx="5849543" cy="431882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9D3D1269-464E-4FA6-A16B-3F2FB42C36EE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50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5522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55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EEFDA36E-A26F-4B35-ADF3-5BD04EB9CD28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51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7570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757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81D89F45-5772-44FF-B6EE-66C777E5F98A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52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9618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96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49B1E05-0C4E-4711-A5C7-AFB76EAF64F2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53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4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32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DB1997-AE3E-436E-99B9-25A4586724AB}" type="slidenum">
              <a:rPr lang="en-GB"/>
              <a:pPr/>
              <a:t>6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fld id="{7BAD950A-0FFB-4211-9C41-C81B130FC28E}" type="slidenum">
              <a:rPr lang="en-US" sz="1200" kern="120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None/>
              </a:pPr>
              <a:t>7</a:t>
            </a:fld>
            <a:endParaRPr lang="en-US" sz="12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5410" name="Text Box 2"/>
          <p:cNvSpPr txBox="1">
            <a:spLocks noChangeArrowheads="1"/>
          </p:cNvSpPr>
          <p:nvPr/>
        </p:nvSpPr>
        <p:spPr bwMode="auto">
          <a:xfrm>
            <a:off x="1257672" y="721551"/>
            <a:ext cx="4799857" cy="35998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541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521" y="4561399"/>
            <a:ext cx="5848765" cy="4318250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BF1DE-9B56-42C5-BB94-DE9C162E30D6}" type="slidenum">
              <a:rPr lang="en-GB"/>
              <a:pPr/>
              <a:t>8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CH" sz="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8812FB-F99F-4BC3-B697-4F0E0335A6EB}" type="slidenum">
              <a:rPr lang="en-GB"/>
              <a:pPr/>
              <a:t>9</a:t>
            </a:fld>
            <a:endParaRPr lang="en-GB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7915" y="720798"/>
            <a:ext cx="4799373" cy="3601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194" y="4561576"/>
            <a:ext cx="5852814" cy="4320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30-Nov-12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60338"/>
            <a:ext cx="2178050" cy="6221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60338"/>
            <a:ext cx="6383337" cy="6221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60338"/>
            <a:ext cx="2178050" cy="6221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60338"/>
            <a:ext cx="6383337" cy="6221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715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60338"/>
            <a:ext cx="8280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1378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1141" name="Rectangle 5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1400"/>
          </a:p>
        </p:txBody>
      </p:sp>
      <p:sp>
        <p:nvSpPr>
          <p:cNvPr id="731142" name="Line 6"/>
          <p:cNvSpPr>
            <a:spLocks noChangeShapeType="1"/>
          </p:cNvSpPr>
          <p:nvPr/>
        </p:nvSpPr>
        <p:spPr bwMode="auto">
          <a:xfrm>
            <a:off x="179388" y="83661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003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5050" y="155575"/>
            <a:ext cx="214313" cy="239713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00039" name="Text Box 7"/>
          <p:cNvSpPr txBox="1">
            <a:spLocks noChangeArrowheads="1"/>
          </p:cNvSpPr>
          <p:nvPr userDrawn="1"/>
        </p:nvSpPr>
        <p:spPr bwMode="auto">
          <a:xfrm>
            <a:off x="8829675" y="6638925"/>
            <a:ext cx="3095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1B3CCD38-62B5-483D-8FF4-16077382913F}" type="slidenum">
              <a:rPr lang="en-US" sz="1200">
                <a:latin typeface="Verdana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US" sz="1200">
              <a:latin typeface="Verdana" pitchFamily="34" charset="0"/>
            </a:endParaRPr>
          </a:p>
        </p:txBody>
      </p:sp>
      <p:sp>
        <p:nvSpPr>
          <p:cNvPr id="34" name="Footer Placeholder 3"/>
          <p:cNvSpPr txBox="1">
            <a:spLocks noGrp="1"/>
          </p:cNvSpPr>
          <p:nvPr userDrawn="1"/>
        </p:nvSpPr>
        <p:spPr bwMode="auto">
          <a:xfrm>
            <a:off x="3944938" y="6527800"/>
            <a:ext cx="4681537" cy="214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800">
                <a:latin typeface="Verdana" pitchFamily="34" charset="0"/>
              </a:rPr>
              <a:t>Introduction to Programming, lecture 22: Undo / Redo</a:t>
            </a:r>
            <a:endParaRPr lang="en-US" sz="1000">
              <a:latin typeface="ETH Ligh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80000"/>
        <a:buFont typeface="Wingdings" pitchFamily="2" charset="2"/>
        <a:buChar char="Ø"/>
        <a:defRPr sz="2400">
          <a:solidFill>
            <a:srgbClr val="0033CC"/>
          </a:solidFill>
          <a:latin typeface="+mn-lt"/>
        </a:defRPr>
      </a:lvl2pPr>
      <a:lvl3pPr marL="1228725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36713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60338"/>
            <a:ext cx="8280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1378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1141" name="Rectangle 5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sz="1400"/>
          </a:p>
        </p:txBody>
      </p:sp>
      <p:sp>
        <p:nvSpPr>
          <p:cNvPr id="731142" name="Line 6"/>
          <p:cNvSpPr>
            <a:spLocks noChangeShapeType="1"/>
          </p:cNvSpPr>
          <p:nvPr/>
        </p:nvSpPr>
        <p:spPr bwMode="auto">
          <a:xfrm>
            <a:off x="179388" y="83661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6931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5050" y="155575"/>
            <a:ext cx="214313" cy="239713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269319" name="Text Box 7"/>
          <p:cNvSpPr txBox="1">
            <a:spLocks noChangeArrowheads="1"/>
          </p:cNvSpPr>
          <p:nvPr userDrawn="1"/>
        </p:nvSpPr>
        <p:spPr bwMode="auto">
          <a:xfrm>
            <a:off x="8829675" y="6638925"/>
            <a:ext cx="3095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880942D-CD72-4510-86B3-7A93500D0E04}" type="slidenum">
              <a:rPr lang="en-US" sz="1200">
                <a:latin typeface="Verdana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US" sz="1200">
              <a:latin typeface="Verdana" pitchFamily="34" charset="0"/>
            </a:endParaRPr>
          </a:p>
        </p:txBody>
      </p:sp>
      <p:sp>
        <p:nvSpPr>
          <p:cNvPr id="34" name="Footer Placeholder 3"/>
          <p:cNvSpPr txBox="1">
            <a:spLocks noGrp="1"/>
          </p:cNvSpPr>
          <p:nvPr userDrawn="1"/>
        </p:nvSpPr>
        <p:spPr bwMode="auto">
          <a:xfrm>
            <a:off x="3944938" y="6527800"/>
            <a:ext cx="4681537" cy="214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800">
                <a:latin typeface="Verdana" pitchFamily="34" charset="0"/>
              </a:rPr>
              <a:t>Introduction to Programming, lecture 22: Undo / Redo</a:t>
            </a:r>
            <a:endParaRPr lang="en-US" sz="1000">
              <a:latin typeface="ETH Ligh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09E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80000"/>
        <a:buFont typeface="Wingdings" pitchFamily="2" charset="2"/>
        <a:buChar char="Ø"/>
        <a:defRPr sz="2400">
          <a:solidFill>
            <a:srgbClr val="0033CC"/>
          </a:solidFill>
          <a:latin typeface="+mn-lt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8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39" Type="http://schemas.openxmlformats.org/officeDocument/2006/relationships/tags" Target="../tags/tag135.xml"/><Relationship Id="rId21" Type="http://schemas.openxmlformats.org/officeDocument/2006/relationships/tags" Target="../tags/tag117.xml"/><Relationship Id="rId34" Type="http://schemas.openxmlformats.org/officeDocument/2006/relationships/tags" Target="../tags/tag130.xml"/><Relationship Id="rId42" Type="http://schemas.openxmlformats.org/officeDocument/2006/relationships/tags" Target="../tags/tag138.xml"/><Relationship Id="rId47" Type="http://schemas.openxmlformats.org/officeDocument/2006/relationships/tags" Target="../tags/tag143.xml"/><Relationship Id="rId50" Type="http://schemas.openxmlformats.org/officeDocument/2006/relationships/tags" Target="../tags/tag146.xml"/><Relationship Id="rId55" Type="http://schemas.openxmlformats.org/officeDocument/2006/relationships/tags" Target="../tags/tag151.xml"/><Relationship Id="rId63" Type="http://schemas.openxmlformats.org/officeDocument/2006/relationships/tags" Target="../tags/tag159.xml"/><Relationship Id="rId68" Type="http://schemas.openxmlformats.org/officeDocument/2006/relationships/tags" Target="../tags/tag164.xml"/><Relationship Id="rId76" Type="http://schemas.openxmlformats.org/officeDocument/2006/relationships/tags" Target="../tags/tag172.xml"/><Relationship Id="rId84" Type="http://schemas.openxmlformats.org/officeDocument/2006/relationships/image" Target="../media/image12.png"/><Relationship Id="rId7" Type="http://schemas.openxmlformats.org/officeDocument/2006/relationships/tags" Target="../tags/tag103.xml"/><Relationship Id="rId71" Type="http://schemas.openxmlformats.org/officeDocument/2006/relationships/tags" Target="../tags/tag167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9" Type="http://schemas.openxmlformats.org/officeDocument/2006/relationships/tags" Target="../tags/tag125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tags" Target="../tags/tag128.xml"/><Relationship Id="rId37" Type="http://schemas.openxmlformats.org/officeDocument/2006/relationships/tags" Target="../tags/tag133.xml"/><Relationship Id="rId40" Type="http://schemas.openxmlformats.org/officeDocument/2006/relationships/tags" Target="../tags/tag136.xml"/><Relationship Id="rId45" Type="http://schemas.openxmlformats.org/officeDocument/2006/relationships/tags" Target="../tags/tag141.xml"/><Relationship Id="rId53" Type="http://schemas.openxmlformats.org/officeDocument/2006/relationships/tags" Target="../tags/tag149.xml"/><Relationship Id="rId58" Type="http://schemas.openxmlformats.org/officeDocument/2006/relationships/tags" Target="../tags/tag154.xml"/><Relationship Id="rId66" Type="http://schemas.openxmlformats.org/officeDocument/2006/relationships/tags" Target="../tags/tag162.xml"/><Relationship Id="rId74" Type="http://schemas.openxmlformats.org/officeDocument/2006/relationships/tags" Target="../tags/tag170.xml"/><Relationship Id="rId79" Type="http://schemas.openxmlformats.org/officeDocument/2006/relationships/tags" Target="../tags/tag175.xml"/><Relationship Id="rId87" Type="http://schemas.openxmlformats.org/officeDocument/2006/relationships/image" Target="../media/image15.png"/><Relationship Id="rId5" Type="http://schemas.openxmlformats.org/officeDocument/2006/relationships/tags" Target="../tags/tag101.xml"/><Relationship Id="rId61" Type="http://schemas.openxmlformats.org/officeDocument/2006/relationships/tags" Target="../tags/tag157.xml"/><Relationship Id="rId82" Type="http://schemas.openxmlformats.org/officeDocument/2006/relationships/slideLayout" Target="../slideLayouts/slideLayout2.xml"/><Relationship Id="rId19" Type="http://schemas.openxmlformats.org/officeDocument/2006/relationships/tags" Target="../tags/tag115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tags" Target="../tags/tag126.xml"/><Relationship Id="rId35" Type="http://schemas.openxmlformats.org/officeDocument/2006/relationships/tags" Target="../tags/tag131.xml"/><Relationship Id="rId43" Type="http://schemas.openxmlformats.org/officeDocument/2006/relationships/tags" Target="../tags/tag139.xml"/><Relationship Id="rId48" Type="http://schemas.openxmlformats.org/officeDocument/2006/relationships/tags" Target="../tags/tag144.xml"/><Relationship Id="rId56" Type="http://schemas.openxmlformats.org/officeDocument/2006/relationships/tags" Target="../tags/tag152.xml"/><Relationship Id="rId64" Type="http://schemas.openxmlformats.org/officeDocument/2006/relationships/tags" Target="../tags/tag160.xml"/><Relationship Id="rId69" Type="http://schemas.openxmlformats.org/officeDocument/2006/relationships/tags" Target="../tags/tag165.xml"/><Relationship Id="rId77" Type="http://schemas.openxmlformats.org/officeDocument/2006/relationships/tags" Target="../tags/tag173.xml"/><Relationship Id="rId8" Type="http://schemas.openxmlformats.org/officeDocument/2006/relationships/tags" Target="../tags/tag104.xml"/><Relationship Id="rId51" Type="http://schemas.openxmlformats.org/officeDocument/2006/relationships/tags" Target="../tags/tag147.xml"/><Relationship Id="rId72" Type="http://schemas.openxmlformats.org/officeDocument/2006/relationships/tags" Target="../tags/tag168.xml"/><Relationship Id="rId80" Type="http://schemas.openxmlformats.org/officeDocument/2006/relationships/tags" Target="../tags/tag176.xml"/><Relationship Id="rId85" Type="http://schemas.openxmlformats.org/officeDocument/2006/relationships/image" Target="../media/image13.png"/><Relationship Id="rId3" Type="http://schemas.openxmlformats.org/officeDocument/2006/relationships/tags" Target="../tags/tag99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tags" Target="../tags/tag129.xml"/><Relationship Id="rId38" Type="http://schemas.openxmlformats.org/officeDocument/2006/relationships/tags" Target="../tags/tag134.xml"/><Relationship Id="rId46" Type="http://schemas.openxmlformats.org/officeDocument/2006/relationships/tags" Target="../tags/tag142.xml"/><Relationship Id="rId59" Type="http://schemas.openxmlformats.org/officeDocument/2006/relationships/tags" Target="../tags/tag155.xml"/><Relationship Id="rId67" Type="http://schemas.openxmlformats.org/officeDocument/2006/relationships/tags" Target="../tags/tag163.xml"/><Relationship Id="rId20" Type="http://schemas.openxmlformats.org/officeDocument/2006/relationships/tags" Target="../tags/tag116.xml"/><Relationship Id="rId41" Type="http://schemas.openxmlformats.org/officeDocument/2006/relationships/tags" Target="../tags/tag137.xml"/><Relationship Id="rId54" Type="http://schemas.openxmlformats.org/officeDocument/2006/relationships/tags" Target="../tags/tag150.xml"/><Relationship Id="rId62" Type="http://schemas.openxmlformats.org/officeDocument/2006/relationships/tags" Target="../tags/tag158.xml"/><Relationship Id="rId70" Type="http://schemas.openxmlformats.org/officeDocument/2006/relationships/tags" Target="../tags/tag166.xml"/><Relationship Id="rId75" Type="http://schemas.openxmlformats.org/officeDocument/2006/relationships/tags" Target="../tags/tag171.xml"/><Relationship Id="rId83" Type="http://schemas.openxmlformats.org/officeDocument/2006/relationships/notesSlide" Target="../notesSlides/notesSlide14.xml"/><Relationship Id="rId88" Type="http://schemas.openxmlformats.org/officeDocument/2006/relationships/image" Target="../media/image16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tags" Target="../tags/tag132.xml"/><Relationship Id="rId49" Type="http://schemas.openxmlformats.org/officeDocument/2006/relationships/tags" Target="../tags/tag145.xml"/><Relationship Id="rId57" Type="http://schemas.openxmlformats.org/officeDocument/2006/relationships/tags" Target="../tags/tag153.xml"/><Relationship Id="rId10" Type="http://schemas.openxmlformats.org/officeDocument/2006/relationships/tags" Target="../tags/tag106.xml"/><Relationship Id="rId31" Type="http://schemas.openxmlformats.org/officeDocument/2006/relationships/tags" Target="../tags/tag127.xml"/><Relationship Id="rId44" Type="http://schemas.openxmlformats.org/officeDocument/2006/relationships/tags" Target="../tags/tag140.xml"/><Relationship Id="rId52" Type="http://schemas.openxmlformats.org/officeDocument/2006/relationships/tags" Target="../tags/tag148.xml"/><Relationship Id="rId60" Type="http://schemas.openxmlformats.org/officeDocument/2006/relationships/tags" Target="../tags/tag156.xml"/><Relationship Id="rId65" Type="http://schemas.openxmlformats.org/officeDocument/2006/relationships/tags" Target="../tags/tag161.xml"/><Relationship Id="rId73" Type="http://schemas.openxmlformats.org/officeDocument/2006/relationships/tags" Target="../tags/tag169.xml"/><Relationship Id="rId78" Type="http://schemas.openxmlformats.org/officeDocument/2006/relationships/tags" Target="../tags/tag174.xml"/><Relationship Id="rId81" Type="http://schemas.openxmlformats.org/officeDocument/2006/relationships/tags" Target="../tags/tag177.xml"/><Relationship Id="rId86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tags" Target="../tags/tag218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tags" Target="../tags/tag221.xml"/><Relationship Id="rId47" Type="http://schemas.openxmlformats.org/officeDocument/2006/relationships/tags" Target="../tags/tag226.xml"/><Relationship Id="rId50" Type="http://schemas.openxmlformats.org/officeDocument/2006/relationships/tags" Target="../tags/tag229.xml"/><Relationship Id="rId55" Type="http://schemas.openxmlformats.org/officeDocument/2006/relationships/tags" Target="../tags/tag234.xml"/><Relationship Id="rId63" Type="http://schemas.openxmlformats.org/officeDocument/2006/relationships/tags" Target="../tags/tag242.xml"/><Relationship Id="rId68" Type="http://schemas.openxmlformats.org/officeDocument/2006/relationships/image" Target="../media/image13.png"/><Relationship Id="rId7" Type="http://schemas.openxmlformats.org/officeDocument/2006/relationships/tags" Target="../tags/tag186.xml"/><Relationship Id="rId71" Type="http://schemas.openxmlformats.org/officeDocument/2006/relationships/image" Target="../media/image16.png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9" Type="http://schemas.openxmlformats.org/officeDocument/2006/relationships/tags" Target="../tags/tag208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tags" Target="../tags/tag219.xml"/><Relationship Id="rId45" Type="http://schemas.openxmlformats.org/officeDocument/2006/relationships/tags" Target="../tags/tag224.xml"/><Relationship Id="rId53" Type="http://schemas.openxmlformats.org/officeDocument/2006/relationships/tags" Target="../tags/tag232.xml"/><Relationship Id="rId58" Type="http://schemas.openxmlformats.org/officeDocument/2006/relationships/tags" Target="../tags/tag237.xml"/><Relationship Id="rId66" Type="http://schemas.openxmlformats.org/officeDocument/2006/relationships/notesSlide" Target="../notesSlides/notesSlide16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49" Type="http://schemas.openxmlformats.org/officeDocument/2006/relationships/tags" Target="../tags/tag228.xml"/><Relationship Id="rId57" Type="http://schemas.openxmlformats.org/officeDocument/2006/relationships/tags" Target="../tags/tag236.xml"/><Relationship Id="rId61" Type="http://schemas.openxmlformats.org/officeDocument/2006/relationships/tags" Target="../tags/tag240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tags" Target="../tags/tag210.xml"/><Relationship Id="rId44" Type="http://schemas.openxmlformats.org/officeDocument/2006/relationships/tags" Target="../tags/tag223.xml"/><Relationship Id="rId52" Type="http://schemas.openxmlformats.org/officeDocument/2006/relationships/tags" Target="../tags/tag231.xml"/><Relationship Id="rId60" Type="http://schemas.openxmlformats.org/officeDocument/2006/relationships/tags" Target="../tags/tag239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tags" Target="../tags/tag222.xml"/><Relationship Id="rId48" Type="http://schemas.openxmlformats.org/officeDocument/2006/relationships/tags" Target="../tags/tag227.xml"/><Relationship Id="rId56" Type="http://schemas.openxmlformats.org/officeDocument/2006/relationships/tags" Target="../tags/tag235.xml"/><Relationship Id="rId64" Type="http://schemas.openxmlformats.org/officeDocument/2006/relationships/tags" Target="../tags/tag243.xml"/><Relationship Id="rId69" Type="http://schemas.openxmlformats.org/officeDocument/2006/relationships/image" Target="../media/image14.png"/><Relationship Id="rId8" Type="http://schemas.openxmlformats.org/officeDocument/2006/relationships/tags" Target="../tags/tag187.xml"/><Relationship Id="rId51" Type="http://schemas.openxmlformats.org/officeDocument/2006/relationships/tags" Target="../tags/tag230.xml"/><Relationship Id="rId3" Type="http://schemas.openxmlformats.org/officeDocument/2006/relationships/tags" Target="../tags/tag182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Relationship Id="rId46" Type="http://schemas.openxmlformats.org/officeDocument/2006/relationships/tags" Target="../tags/tag225.xml"/><Relationship Id="rId59" Type="http://schemas.openxmlformats.org/officeDocument/2006/relationships/tags" Target="../tags/tag238.xml"/><Relationship Id="rId67" Type="http://schemas.openxmlformats.org/officeDocument/2006/relationships/image" Target="../media/image12.png"/><Relationship Id="rId20" Type="http://schemas.openxmlformats.org/officeDocument/2006/relationships/tags" Target="../tags/tag199.xml"/><Relationship Id="rId41" Type="http://schemas.openxmlformats.org/officeDocument/2006/relationships/tags" Target="../tags/tag220.xml"/><Relationship Id="rId54" Type="http://schemas.openxmlformats.org/officeDocument/2006/relationships/tags" Target="../tags/tag233.xml"/><Relationship Id="rId62" Type="http://schemas.openxmlformats.org/officeDocument/2006/relationships/tags" Target="../tags/tag241.xml"/><Relationship Id="rId70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12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12.pn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tags" Target="../tags/tag294.xml"/><Relationship Id="rId39" Type="http://schemas.openxmlformats.org/officeDocument/2006/relationships/tags" Target="../tags/tag307.xml"/><Relationship Id="rId21" Type="http://schemas.openxmlformats.org/officeDocument/2006/relationships/tags" Target="../tags/tag289.xml"/><Relationship Id="rId34" Type="http://schemas.openxmlformats.org/officeDocument/2006/relationships/tags" Target="../tags/tag302.xml"/><Relationship Id="rId42" Type="http://schemas.openxmlformats.org/officeDocument/2006/relationships/tags" Target="../tags/tag310.xml"/><Relationship Id="rId47" Type="http://schemas.openxmlformats.org/officeDocument/2006/relationships/tags" Target="../tags/tag315.xml"/><Relationship Id="rId50" Type="http://schemas.openxmlformats.org/officeDocument/2006/relationships/tags" Target="../tags/tag318.xml"/><Relationship Id="rId55" Type="http://schemas.openxmlformats.org/officeDocument/2006/relationships/slideLayout" Target="../slideLayouts/slideLayout14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33" Type="http://schemas.openxmlformats.org/officeDocument/2006/relationships/tags" Target="../tags/tag301.xml"/><Relationship Id="rId38" Type="http://schemas.openxmlformats.org/officeDocument/2006/relationships/tags" Target="../tags/tag306.xml"/><Relationship Id="rId46" Type="http://schemas.openxmlformats.org/officeDocument/2006/relationships/tags" Target="../tags/tag314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tags" Target="../tags/tag297.xml"/><Relationship Id="rId41" Type="http://schemas.openxmlformats.org/officeDocument/2006/relationships/tags" Target="../tags/tag309.xml"/><Relationship Id="rId54" Type="http://schemas.openxmlformats.org/officeDocument/2006/relationships/tags" Target="../tags/tag322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32" Type="http://schemas.openxmlformats.org/officeDocument/2006/relationships/tags" Target="../tags/tag300.xml"/><Relationship Id="rId37" Type="http://schemas.openxmlformats.org/officeDocument/2006/relationships/tags" Target="../tags/tag305.xml"/><Relationship Id="rId40" Type="http://schemas.openxmlformats.org/officeDocument/2006/relationships/tags" Target="../tags/tag308.xml"/><Relationship Id="rId45" Type="http://schemas.openxmlformats.org/officeDocument/2006/relationships/tags" Target="../tags/tag313.xml"/><Relationship Id="rId53" Type="http://schemas.openxmlformats.org/officeDocument/2006/relationships/tags" Target="../tags/tag321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tags" Target="../tags/tag296.xml"/><Relationship Id="rId36" Type="http://schemas.openxmlformats.org/officeDocument/2006/relationships/tags" Target="../tags/tag304.xml"/><Relationship Id="rId49" Type="http://schemas.openxmlformats.org/officeDocument/2006/relationships/tags" Target="../tags/tag317.xml"/><Relationship Id="rId57" Type="http://schemas.openxmlformats.org/officeDocument/2006/relationships/image" Target="../media/image12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tags" Target="../tags/tag299.xml"/><Relationship Id="rId44" Type="http://schemas.openxmlformats.org/officeDocument/2006/relationships/tags" Target="../tags/tag312.xml"/><Relationship Id="rId52" Type="http://schemas.openxmlformats.org/officeDocument/2006/relationships/tags" Target="../tags/tag320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tags" Target="../tags/tag295.xml"/><Relationship Id="rId30" Type="http://schemas.openxmlformats.org/officeDocument/2006/relationships/tags" Target="../tags/tag298.xml"/><Relationship Id="rId35" Type="http://schemas.openxmlformats.org/officeDocument/2006/relationships/tags" Target="../tags/tag303.xml"/><Relationship Id="rId43" Type="http://schemas.openxmlformats.org/officeDocument/2006/relationships/tags" Target="../tags/tag311.xml"/><Relationship Id="rId48" Type="http://schemas.openxmlformats.org/officeDocument/2006/relationships/tags" Target="../tags/tag316.xml"/><Relationship Id="rId56" Type="http://schemas.openxmlformats.org/officeDocument/2006/relationships/notesSlide" Target="../notesSlides/notesSlide19.xml"/><Relationship Id="rId8" Type="http://schemas.openxmlformats.org/officeDocument/2006/relationships/tags" Target="../tags/tag276.xml"/><Relationship Id="rId51" Type="http://schemas.openxmlformats.org/officeDocument/2006/relationships/tags" Target="../tags/tag319.xml"/><Relationship Id="rId3" Type="http://schemas.openxmlformats.org/officeDocument/2006/relationships/tags" Target="../tags/tag2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image" Target="../media/image18.png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image" Target="../media/image12.png"/><Relationship Id="rId2" Type="http://schemas.openxmlformats.org/officeDocument/2006/relationships/tags" Target="../tags/tag330.xml"/><Relationship Id="rId16" Type="http://schemas.openxmlformats.org/officeDocument/2006/relationships/image" Target="../media/image21.png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333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26" Type="http://schemas.openxmlformats.org/officeDocument/2006/relationships/tags" Target="../tags/tag363.xml"/><Relationship Id="rId39" Type="http://schemas.openxmlformats.org/officeDocument/2006/relationships/tags" Target="../tags/tag376.xml"/><Relationship Id="rId3" Type="http://schemas.openxmlformats.org/officeDocument/2006/relationships/tags" Target="../tags/tag340.xml"/><Relationship Id="rId21" Type="http://schemas.openxmlformats.org/officeDocument/2006/relationships/tags" Target="../tags/tag358.xml"/><Relationship Id="rId34" Type="http://schemas.openxmlformats.org/officeDocument/2006/relationships/tags" Target="../tags/tag371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tags" Target="../tags/tag362.xml"/><Relationship Id="rId33" Type="http://schemas.openxmlformats.org/officeDocument/2006/relationships/tags" Target="../tags/tag370.xml"/><Relationship Id="rId38" Type="http://schemas.openxmlformats.org/officeDocument/2006/relationships/tags" Target="../tags/tag375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0" Type="http://schemas.openxmlformats.org/officeDocument/2006/relationships/tags" Target="../tags/tag357.xml"/><Relationship Id="rId29" Type="http://schemas.openxmlformats.org/officeDocument/2006/relationships/tags" Target="../tags/tag366.xml"/><Relationship Id="rId41" Type="http://schemas.openxmlformats.org/officeDocument/2006/relationships/tags" Target="../tags/tag378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tags" Target="../tags/tag361.xml"/><Relationship Id="rId32" Type="http://schemas.openxmlformats.org/officeDocument/2006/relationships/tags" Target="../tags/tag369.xml"/><Relationship Id="rId37" Type="http://schemas.openxmlformats.org/officeDocument/2006/relationships/tags" Target="../tags/tag374.xml"/><Relationship Id="rId40" Type="http://schemas.openxmlformats.org/officeDocument/2006/relationships/tags" Target="../tags/tag377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tags" Target="../tags/tag365.xml"/><Relationship Id="rId36" Type="http://schemas.openxmlformats.org/officeDocument/2006/relationships/tags" Target="../tags/tag373.xml"/><Relationship Id="rId10" Type="http://schemas.openxmlformats.org/officeDocument/2006/relationships/tags" Target="../tags/tag347.xml"/><Relationship Id="rId19" Type="http://schemas.openxmlformats.org/officeDocument/2006/relationships/tags" Target="../tags/tag356.xml"/><Relationship Id="rId31" Type="http://schemas.openxmlformats.org/officeDocument/2006/relationships/tags" Target="../tags/tag368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tags" Target="../tags/tag359.xml"/><Relationship Id="rId27" Type="http://schemas.openxmlformats.org/officeDocument/2006/relationships/tags" Target="../tags/tag364.xml"/><Relationship Id="rId30" Type="http://schemas.openxmlformats.org/officeDocument/2006/relationships/tags" Target="../tags/tag367.xml"/><Relationship Id="rId35" Type="http://schemas.openxmlformats.org/officeDocument/2006/relationships/tags" Target="../tags/tag372.xml"/><Relationship Id="rId4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image" Target="../media/image18.png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12" Type="http://schemas.openxmlformats.org/officeDocument/2006/relationships/image" Target="../media/image12.png"/><Relationship Id="rId2" Type="http://schemas.openxmlformats.org/officeDocument/2006/relationships/tags" Target="../tags/tag380.xml"/><Relationship Id="rId16" Type="http://schemas.openxmlformats.org/officeDocument/2006/relationships/image" Target="../media/image21.png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383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tags" Target="../tags/tag437.xml"/><Relationship Id="rId39" Type="http://schemas.openxmlformats.org/officeDocument/2006/relationships/tags" Target="../tags/tag450.xml"/><Relationship Id="rId21" Type="http://schemas.openxmlformats.org/officeDocument/2006/relationships/tags" Target="../tags/tag432.xml"/><Relationship Id="rId34" Type="http://schemas.openxmlformats.org/officeDocument/2006/relationships/tags" Target="../tags/tag445.xml"/><Relationship Id="rId42" Type="http://schemas.openxmlformats.org/officeDocument/2006/relationships/tags" Target="../tags/tag453.xml"/><Relationship Id="rId47" Type="http://schemas.openxmlformats.org/officeDocument/2006/relationships/tags" Target="../tags/tag458.xml"/><Relationship Id="rId50" Type="http://schemas.openxmlformats.org/officeDocument/2006/relationships/tags" Target="../tags/tag461.xml"/><Relationship Id="rId55" Type="http://schemas.openxmlformats.org/officeDocument/2006/relationships/tags" Target="../tags/tag466.xml"/><Relationship Id="rId63" Type="http://schemas.openxmlformats.org/officeDocument/2006/relationships/tags" Target="../tags/tag474.xml"/><Relationship Id="rId68" Type="http://schemas.openxmlformats.org/officeDocument/2006/relationships/tags" Target="../tags/tag479.xml"/><Relationship Id="rId76" Type="http://schemas.openxmlformats.org/officeDocument/2006/relationships/tags" Target="../tags/tag487.xml"/><Relationship Id="rId84" Type="http://schemas.openxmlformats.org/officeDocument/2006/relationships/image" Target="../media/image12.png"/><Relationship Id="rId7" Type="http://schemas.openxmlformats.org/officeDocument/2006/relationships/tags" Target="../tags/tag418.xml"/><Relationship Id="rId71" Type="http://schemas.openxmlformats.org/officeDocument/2006/relationships/tags" Target="../tags/tag482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9" Type="http://schemas.openxmlformats.org/officeDocument/2006/relationships/tags" Target="../tags/tag440.xml"/><Relationship Id="rId11" Type="http://schemas.openxmlformats.org/officeDocument/2006/relationships/tags" Target="../tags/tag422.xml"/><Relationship Id="rId24" Type="http://schemas.openxmlformats.org/officeDocument/2006/relationships/tags" Target="../tags/tag435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40" Type="http://schemas.openxmlformats.org/officeDocument/2006/relationships/tags" Target="../tags/tag451.xml"/><Relationship Id="rId45" Type="http://schemas.openxmlformats.org/officeDocument/2006/relationships/tags" Target="../tags/tag456.xml"/><Relationship Id="rId53" Type="http://schemas.openxmlformats.org/officeDocument/2006/relationships/tags" Target="../tags/tag464.xml"/><Relationship Id="rId58" Type="http://schemas.openxmlformats.org/officeDocument/2006/relationships/tags" Target="../tags/tag469.xml"/><Relationship Id="rId66" Type="http://schemas.openxmlformats.org/officeDocument/2006/relationships/tags" Target="../tags/tag477.xml"/><Relationship Id="rId74" Type="http://schemas.openxmlformats.org/officeDocument/2006/relationships/tags" Target="../tags/tag485.xml"/><Relationship Id="rId79" Type="http://schemas.openxmlformats.org/officeDocument/2006/relationships/tags" Target="../tags/tag490.xml"/><Relationship Id="rId87" Type="http://schemas.openxmlformats.org/officeDocument/2006/relationships/image" Target="../media/image15.png"/><Relationship Id="rId5" Type="http://schemas.openxmlformats.org/officeDocument/2006/relationships/tags" Target="../tags/tag416.xml"/><Relationship Id="rId61" Type="http://schemas.openxmlformats.org/officeDocument/2006/relationships/tags" Target="../tags/tag472.xml"/><Relationship Id="rId82" Type="http://schemas.openxmlformats.org/officeDocument/2006/relationships/slideLayout" Target="../slideLayouts/slideLayout2.xml"/><Relationship Id="rId19" Type="http://schemas.openxmlformats.org/officeDocument/2006/relationships/tags" Target="../tags/tag430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43" Type="http://schemas.openxmlformats.org/officeDocument/2006/relationships/tags" Target="../tags/tag454.xml"/><Relationship Id="rId48" Type="http://schemas.openxmlformats.org/officeDocument/2006/relationships/tags" Target="../tags/tag459.xml"/><Relationship Id="rId56" Type="http://schemas.openxmlformats.org/officeDocument/2006/relationships/tags" Target="../tags/tag467.xml"/><Relationship Id="rId64" Type="http://schemas.openxmlformats.org/officeDocument/2006/relationships/tags" Target="../tags/tag475.xml"/><Relationship Id="rId69" Type="http://schemas.openxmlformats.org/officeDocument/2006/relationships/tags" Target="../tags/tag480.xml"/><Relationship Id="rId77" Type="http://schemas.openxmlformats.org/officeDocument/2006/relationships/tags" Target="../tags/tag488.xml"/><Relationship Id="rId8" Type="http://schemas.openxmlformats.org/officeDocument/2006/relationships/tags" Target="../tags/tag419.xml"/><Relationship Id="rId51" Type="http://schemas.openxmlformats.org/officeDocument/2006/relationships/tags" Target="../tags/tag462.xml"/><Relationship Id="rId72" Type="http://schemas.openxmlformats.org/officeDocument/2006/relationships/tags" Target="../tags/tag483.xml"/><Relationship Id="rId80" Type="http://schemas.openxmlformats.org/officeDocument/2006/relationships/tags" Target="../tags/tag491.xml"/><Relationship Id="rId85" Type="http://schemas.openxmlformats.org/officeDocument/2006/relationships/image" Target="../media/image13.png"/><Relationship Id="rId3" Type="http://schemas.openxmlformats.org/officeDocument/2006/relationships/tags" Target="../tags/tag414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46" Type="http://schemas.openxmlformats.org/officeDocument/2006/relationships/tags" Target="../tags/tag457.xml"/><Relationship Id="rId59" Type="http://schemas.openxmlformats.org/officeDocument/2006/relationships/tags" Target="../tags/tag470.xml"/><Relationship Id="rId67" Type="http://schemas.openxmlformats.org/officeDocument/2006/relationships/tags" Target="../tags/tag478.xml"/><Relationship Id="rId20" Type="http://schemas.openxmlformats.org/officeDocument/2006/relationships/tags" Target="../tags/tag431.xml"/><Relationship Id="rId41" Type="http://schemas.openxmlformats.org/officeDocument/2006/relationships/tags" Target="../tags/tag452.xml"/><Relationship Id="rId54" Type="http://schemas.openxmlformats.org/officeDocument/2006/relationships/tags" Target="../tags/tag465.xml"/><Relationship Id="rId62" Type="http://schemas.openxmlformats.org/officeDocument/2006/relationships/tags" Target="../tags/tag473.xml"/><Relationship Id="rId70" Type="http://schemas.openxmlformats.org/officeDocument/2006/relationships/tags" Target="../tags/tag481.xml"/><Relationship Id="rId75" Type="http://schemas.openxmlformats.org/officeDocument/2006/relationships/tags" Target="../tags/tag486.xml"/><Relationship Id="rId83" Type="http://schemas.openxmlformats.org/officeDocument/2006/relationships/notesSlide" Target="../notesSlides/notesSlide36.xml"/><Relationship Id="rId88" Type="http://schemas.openxmlformats.org/officeDocument/2006/relationships/image" Target="../media/image16.png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49" Type="http://schemas.openxmlformats.org/officeDocument/2006/relationships/tags" Target="../tags/tag460.xml"/><Relationship Id="rId57" Type="http://schemas.openxmlformats.org/officeDocument/2006/relationships/tags" Target="../tags/tag468.xml"/><Relationship Id="rId10" Type="http://schemas.openxmlformats.org/officeDocument/2006/relationships/tags" Target="../tags/tag421.xml"/><Relationship Id="rId31" Type="http://schemas.openxmlformats.org/officeDocument/2006/relationships/tags" Target="../tags/tag442.xml"/><Relationship Id="rId44" Type="http://schemas.openxmlformats.org/officeDocument/2006/relationships/tags" Target="../tags/tag455.xml"/><Relationship Id="rId52" Type="http://schemas.openxmlformats.org/officeDocument/2006/relationships/tags" Target="../tags/tag463.xml"/><Relationship Id="rId60" Type="http://schemas.openxmlformats.org/officeDocument/2006/relationships/tags" Target="../tags/tag471.xml"/><Relationship Id="rId65" Type="http://schemas.openxmlformats.org/officeDocument/2006/relationships/tags" Target="../tags/tag476.xml"/><Relationship Id="rId73" Type="http://schemas.openxmlformats.org/officeDocument/2006/relationships/tags" Target="../tags/tag484.xml"/><Relationship Id="rId78" Type="http://schemas.openxmlformats.org/officeDocument/2006/relationships/tags" Target="../tags/tag489.xml"/><Relationship Id="rId81" Type="http://schemas.openxmlformats.org/officeDocument/2006/relationships/tags" Target="../tags/tag492.xml"/><Relationship Id="rId86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5" Type="http://schemas.openxmlformats.org/officeDocument/2006/relationships/tags" Target="../tags/tag499.xml"/><Relationship Id="rId15" Type="http://schemas.openxmlformats.org/officeDocument/2006/relationships/image" Target="../media/image12.png"/><Relationship Id="rId10" Type="http://schemas.openxmlformats.org/officeDocument/2006/relationships/tags" Target="../tags/tag504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notesSlide" Target="../notesSlides/notesSlide41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5" Type="http://schemas.openxmlformats.org/officeDocument/2006/relationships/tags" Target="../tags/tag515.xml"/><Relationship Id="rId10" Type="http://schemas.openxmlformats.org/officeDocument/2006/relationships/tags" Target="../tags/tag520.xml"/><Relationship Id="rId4" Type="http://schemas.openxmlformats.org/officeDocument/2006/relationships/tags" Target="../tags/tag514.xml"/><Relationship Id="rId9" Type="http://schemas.openxmlformats.org/officeDocument/2006/relationships/tags" Target="../tags/tag5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3" Type="http://schemas.openxmlformats.org/officeDocument/2006/relationships/tags" Target="../tags/tag5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5" Type="http://schemas.openxmlformats.org/officeDocument/2006/relationships/tags" Target="../tags/tag530.xml"/><Relationship Id="rId4" Type="http://schemas.openxmlformats.org/officeDocument/2006/relationships/tags" Target="../tags/tag52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5" Type="http://schemas.openxmlformats.org/officeDocument/2006/relationships/tags" Target="../tags/tag536.xml"/><Relationship Id="rId4" Type="http://schemas.openxmlformats.org/officeDocument/2006/relationships/tags" Target="../tags/tag535.xml"/><Relationship Id="rId9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notesSlide" Target="../notesSlides/notesSlide46.xml"/><Relationship Id="rId3" Type="http://schemas.openxmlformats.org/officeDocument/2006/relationships/tags" Target="../tags/tag541.xml"/><Relationship Id="rId7" Type="http://schemas.openxmlformats.org/officeDocument/2006/relationships/tags" Target="../tags/tag54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5" Type="http://schemas.openxmlformats.org/officeDocument/2006/relationships/tags" Target="../tags/tag543.xml"/><Relationship Id="rId10" Type="http://schemas.openxmlformats.org/officeDocument/2006/relationships/tags" Target="../tags/tag548.xml"/><Relationship Id="rId4" Type="http://schemas.openxmlformats.org/officeDocument/2006/relationships/tags" Target="../tags/tag542.xml"/><Relationship Id="rId9" Type="http://schemas.openxmlformats.org/officeDocument/2006/relationships/tags" Target="../tags/tag54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tags" Target="../tags/tag562.xml"/><Relationship Id="rId18" Type="http://schemas.openxmlformats.org/officeDocument/2006/relationships/tags" Target="../tags/tag56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52.xml"/><Relationship Id="rId21" Type="http://schemas.openxmlformats.org/officeDocument/2006/relationships/tags" Target="../tags/tag570.xml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tags" Target="../tags/tag566.xml"/><Relationship Id="rId25" Type="http://schemas.openxmlformats.org/officeDocument/2006/relationships/tags" Target="../tags/tag574.xml"/><Relationship Id="rId2" Type="http://schemas.openxmlformats.org/officeDocument/2006/relationships/tags" Target="../tags/tag551.xml"/><Relationship Id="rId16" Type="http://schemas.openxmlformats.org/officeDocument/2006/relationships/tags" Target="../tags/tag565.xml"/><Relationship Id="rId20" Type="http://schemas.openxmlformats.org/officeDocument/2006/relationships/tags" Target="../tags/tag569.xml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24" Type="http://schemas.openxmlformats.org/officeDocument/2006/relationships/tags" Target="../tags/tag573.xml"/><Relationship Id="rId5" Type="http://schemas.openxmlformats.org/officeDocument/2006/relationships/tags" Target="../tags/tag554.xml"/><Relationship Id="rId15" Type="http://schemas.openxmlformats.org/officeDocument/2006/relationships/tags" Target="../tags/tag564.xml"/><Relationship Id="rId23" Type="http://schemas.openxmlformats.org/officeDocument/2006/relationships/tags" Target="../tags/tag572.xml"/><Relationship Id="rId10" Type="http://schemas.openxmlformats.org/officeDocument/2006/relationships/tags" Target="../tags/tag559.xml"/><Relationship Id="rId19" Type="http://schemas.openxmlformats.org/officeDocument/2006/relationships/tags" Target="../tags/tag568.xml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tags" Target="../tags/tag563.xml"/><Relationship Id="rId22" Type="http://schemas.openxmlformats.org/officeDocument/2006/relationships/tags" Target="../tags/tag571.xml"/><Relationship Id="rId27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8.xml"/><Relationship Id="rId1" Type="http://schemas.openxmlformats.org/officeDocument/2006/relationships/tags" Target="../tags/tag577.xml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88.xml"/><Relationship Id="rId3" Type="http://schemas.openxmlformats.org/officeDocument/2006/relationships/tags" Target="../tags/tag583.xml"/><Relationship Id="rId7" Type="http://schemas.openxmlformats.org/officeDocument/2006/relationships/tags" Target="../tags/tag587.xml"/><Relationship Id="rId12" Type="http://schemas.openxmlformats.org/officeDocument/2006/relationships/notesSlide" Target="../notesSlides/notesSlide51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85.xml"/><Relationship Id="rId10" Type="http://schemas.openxmlformats.org/officeDocument/2006/relationships/tags" Target="../tags/tag590.xml"/><Relationship Id="rId4" Type="http://schemas.openxmlformats.org/officeDocument/2006/relationships/tags" Target="../tags/tag584.xml"/><Relationship Id="rId9" Type="http://schemas.openxmlformats.org/officeDocument/2006/relationships/tags" Target="../tags/tag58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95.xml"/><Relationship Id="rId7" Type="http://schemas.openxmlformats.org/officeDocument/2006/relationships/tags" Target="../tags/tag599.xml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5" Type="http://schemas.openxmlformats.org/officeDocument/2006/relationships/tags" Target="../tags/tag597.xml"/><Relationship Id="rId4" Type="http://schemas.openxmlformats.org/officeDocument/2006/relationships/tags" Target="../tags/tag596.xml"/><Relationship Id="rId9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3" Type="http://schemas.openxmlformats.org/officeDocument/2006/relationships/tags" Target="../tags/tag17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41" Type="http://schemas.openxmlformats.org/officeDocument/2006/relationships/tags" Target="../tags/tag55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notesSlide" Target="../notesSlides/notesSlide7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7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6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19" Type="http://schemas.openxmlformats.org/officeDocument/2006/relationships/image" Target="../media/image8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dirty="0" smtClean="0">
                <a:latin typeface="Comic Sans MS" pitchFamily="66" charset="0"/>
              </a:rPr>
              <a:t>Prof. Dr. Bertrand Meyer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endParaRPr lang="de-CH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Verdana" pitchFamily="34" charset="0"/>
              </a:rPr>
              <a:t>Lektion 17: Ereignisorientierte Programmierung und Agenten</a:t>
            </a:r>
            <a:endParaRPr lang="de-CH" dirty="0">
              <a:solidFill>
                <a:srgbClr val="3E609E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Unser Beispiel</a:t>
            </a:r>
            <a:endParaRPr lang="de-CH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365250"/>
            <a:ext cx="3455987" cy="45640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Spezifizieren Sie, dass, wenn ein Benutzer diesen Knopf drückt, das System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ausführt, wobei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/>
              <a:t> und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/>
              <a:t> die Mauskoordinaten sind und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/>
              <a:t> eine spezifische Prozedur Ihres Systems ist</a:t>
            </a:r>
            <a:endParaRPr lang="de-CH" sz="2000" dirty="0"/>
          </a:p>
        </p:txBody>
      </p:sp>
      <p:sp>
        <p:nvSpPr>
          <p:cNvPr id="106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40382" y="1374775"/>
            <a:ext cx="4595668" cy="41808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Aus </a:t>
            </a:r>
            <a:r>
              <a:rPr lang="en-US" dirty="0" err="1" smtClean="0"/>
              <a:t>der</a:t>
            </a:r>
            <a:r>
              <a:rPr lang="en-US" dirty="0" smtClean="0"/>
              <a:t> .NET </a:t>
            </a:r>
            <a:r>
              <a:rPr lang="en-US" dirty="0" err="1" smtClean="0"/>
              <a:t>Dokumentation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80" y="1008000"/>
            <a:ext cx="8796337" cy="5370512"/>
          </a:xfrm>
        </p:spPr>
        <p:txBody>
          <a:bodyPr/>
          <a:lstStyle/>
          <a:p>
            <a:pPr algn="ctr"/>
            <a:r>
              <a:rPr lang="en-US" sz="2800" b="1" noProof="1">
                <a:solidFill>
                  <a:srgbClr val="336600"/>
                </a:solidFill>
              </a:rPr>
              <a:t>Events </a:t>
            </a:r>
            <a:r>
              <a:rPr lang="en-US" sz="2800" b="1" noProof="1" smtClean="0">
                <a:solidFill>
                  <a:srgbClr val="336600"/>
                </a:solidFill>
              </a:rPr>
              <a:t>Overview</a:t>
            </a:r>
            <a:endParaRPr lang="en-US" sz="2800" dirty="0">
              <a:solidFill>
                <a:srgbClr val="33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i="1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have the following properties: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1. </a:t>
            </a:r>
            <a:r>
              <a:rPr lang="en-US" sz="2000" noProof="1"/>
              <a:t>The publisher determines when 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is raised; the subscribers determine what action is taken in response to the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2. </a:t>
            </a:r>
            <a:r>
              <a:rPr lang="en-US" sz="2000" noProof="1"/>
              <a:t>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can have multiple subscribers. A subscriber can handle multiple </a:t>
            </a:r>
            <a:r>
              <a:rPr lang="en-US" sz="2000" noProof="1" smtClean="0">
                <a:solidFill>
                  <a:srgbClr val="336600"/>
                </a:solidFill>
              </a:rPr>
              <a:t>events</a:t>
            </a:r>
            <a:r>
              <a:rPr lang="en-US" sz="2000" noProof="1" smtClean="0"/>
              <a:t> </a:t>
            </a:r>
            <a:r>
              <a:rPr lang="en-US" sz="2000" noProof="1"/>
              <a:t>from multiple publishers.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3.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that have no subscribers are never called.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4.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are commonly used to signal user actions such as button clicks or menu selections in graphical user interfaces.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5. </a:t>
            </a:r>
            <a:r>
              <a:rPr lang="en-US" sz="2000" noProof="1"/>
              <a:t>When 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has multiple subscribers, the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handlers are invoked synchronously when an </a:t>
            </a:r>
            <a:r>
              <a:rPr lang="en-US" sz="2000" noProof="1">
                <a:solidFill>
                  <a:srgbClr val="336600"/>
                </a:solidFill>
              </a:rPr>
              <a:t>event</a:t>
            </a:r>
            <a:r>
              <a:rPr lang="en-US" sz="2000" noProof="1"/>
              <a:t> is raised. To invoke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asynchronously, see [another section].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6.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can be used to synchronize threads.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7. </a:t>
            </a:r>
            <a:r>
              <a:rPr lang="en-US" sz="2000" noProof="1"/>
              <a:t>In the .NET Framework class library, </a:t>
            </a:r>
            <a:r>
              <a:rPr lang="en-US" sz="2000" noProof="1">
                <a:solidFill>
                  <a:srgbClr val="336600"/>
                </a:solidFill>
              </a:rPr>
              <a:t>events</a:t>
            </a:r>
            <a:r>
              <a:rPr lang="en-US" sz="2000" noProof="1"/>
              <a:t> are based on the </a:t>
            </a:r>
            <a:r>
              <a:rPr lang="en-US" sz="2000" noProof="1">
                <a:solidFill>
                  <a:srgbClr val="A50021"/>
                </a:solidFill>
              </a:rPr>
              <a:t>EventHandler</a:t>
            </a:r>
            <a:r>
              <a:rPr lang="en-US" sz="2000" noProof="1"/>
              <a:t> delegate and the </a:t>
            </a:r>
            <a:r>
              <a:rPr lang="en-US" sz="2000" noProof="1">
                <a:solidFill>
                  <a:srgbClr val="A50021"/>
                </a:solidFill>
              </a:rPr>
              <a:t>EventArgs</a:t>
            </a:r>
            <a:r>
              <a:rPr lang="en-US" sz="2000" noProof="1"/>
              <a:t> base class.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Verwirrung</a:t>
            </a:r>
            <a:endParaRPr lang="de-CH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1664" y="1008000"/>
            <a:ext cx="8964000" cy="5670139"/>
          </a:xfrm>
        </p:spPr>
        <p:txBody>
          <a:bodyPr/>
          <a:lstStyle/>
          <a:p>
            <a:pPr algn="ctr"/>
            <a:r>
              <a:rPr lang="de-CH" sz="2800" b="1" noProof="1" smtClean="0">
                <a:solidFill>
                  <a:srgbClr val="336600"/>
                </a:solidFill>
              </a:rPr>
              <a:t>Ereignisse: Übersicht</a:t>
            </a:r>
            <a:endParaRPr lang="de-CH" sz="2800" dirty="0" smtClean="0">
              <a:solidFill>
                <a:srgbClr val="990000"/>
              </a:solidFill>
            </a:endParaRPr>
          </a:p>
          <a:p>
            <a:pPr>
              <a:lnSpc>
                <a:spcPct val="100000"/>
              </a:lnSpc>
            </a:pPr>
            <a:r>
              <a:rPr lang="de-CH" sz="2000" i="1" noProof="1" smtClean="0">
                <a:solidFill>
                  <a:srgbClr val="336600"/>
                </a:solidFill>
              </a:rPr>
              <a:t>Ereignisse</a:t>
            </a:r>
            <a:r>
              <a:rPr lang="de-CH" sz="2000" noProof="1" smtClean="0"/>
              <a:t>  haben folgende Eigenschaften:</a:t>
            </a:r>
            <a:endParaRPr lang="de-CH" sz="2000" dirty="0" smtClean="0"/>
          </a:p>
          <a:p>
            <a:pPr>
              <a:lnSpc>
                <a:spcPct val="100000"/>
              </a:lnSpc>
            </a:pPr>
            <a:r>
              <a:rPr lang="de-CH" sz="2000" spc="-50" dirty="0" smtClean="0"/>
              <a:t>1. Der Herausgeber bestimmt, wann ein </a:t>
            </a:r>
            <a:r>
              <a:rPr lang="de-CH" sz="2000" spc="-50" dirty="0" smtClean="0">
                <a:solidFill>
                  <a:srgbClr val="336600"/>
                </a:solidFill>
              </a:rPr>
              <a:t>Ereignis</a:t>
            </a:r>
            <a:r>
              <a:rPr lang="de-CH" sz="2000" spc="-50" dirty="0" smtClean="0"/>
              <a:t> ausgelöst wird; die Subskribenten bestimmen, welche Aktion als Antwort für dieses </a:t>
            </a:r>
            <a:r>
              <a:rPr lang="de-CH" sz="2000" spc="-50" dirty="0">
                <a:solidFill>
                  <a:srgbClr val="336600"/>
                </a:solidFill>
              </a:rPr>
              <a:t>Ereignis</a:t>
            </a:r>
            <a:r>
              <a:rPr lang="de-CH" sz="2000" spc="-50" dirty="0" smtClean="0"/>
              <a:t> ausgeführt wird.</a:t>
            </a:r>
            <a:endParaRPr lang="de-CH" sz="2000" spc="-50" noProof="1" smtClean="0"/>
          </a:p>
          <a:p>
            <a:pPr>
              <a:lnSpc>
                <a:spcPct val="100000"/>
              </a:lnSpc>
            </a:pPr>
            <a:r>
              <a:rPr lang="de-CH" sz="2000" dirty="0" smtClean="0"/>
              <a:t>2. Ein </a:t>
            </a:r>
            <a:r>
              <a:rPr lang="de-CH" sz="2000" dirty="0" smtClean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 kann mehrere Subskribenten haben.</a:t>
            </a:r>
            <a:r>
              <a:rPr lang="de-CH" sz="2000" noProof="1" smtClean="0"/>
              <a:t> Ein Subskribent kann mehrere </a:t>
            </a:r>
            <a:r>
              <a:rPr lang="de-CH" sz="2000" noProof="1" smtClean="0">
                <a:solidFill>
                  <a:srgbClr val="336600"/>
                </a:solidFill>
              </a:rPr>
              <a:t>Ereignisse</a:t>
            </a:r>
            <a:r>
              <a:rPr lang="de-CH" sz="2000" noProof="1" smtClean="0"/>
              <a:t> von mehreren Herausgebern handhaben.</a:t>
            </a:r>
          </a:p>
          <a:p>
            <a:pPr>
              <a:lnSpc>
                <a:spcPct val="100000"/>
              </a:lnSpc>
            </a:pPr>
            <a:r>
              <a:rPr lang="de-CH" sz="2000" dirty="0" smtClean="0"/>
              <a:t>3. </a:t>
            </a:r>
            <a:r>
              <a:rPr lang="de-CH" sz="2000" spc="-50" dirty="0">
                <a:solidFill>
                  <a:srgbClr val="336600"/>
                </a:solidFill>
              </a:rPr>
              <a:t>Ereignisse</a:t>
            </a:r>
            <a:r>
              <a:rPr lang="de-CH" sz="2000" dirty="0" smtClean="0"/>
              <a:t>, die keinen Subskribenten haben, werden nie aufgerufen</a:t>
            </a:r>
            <a:r>
              <a:rPr lang="de-CH" sz="2000" noProof="1" smtClean="0"/>
              <a:t>.</a:t>
            </a:r>
          </a:p>
          <a:p>
            <a:pPr>
              <a:lnSpc>
                <a:spcPct val="100000"/>
              </a:lnSpc>
            </a:pPr>
            <a:r>
              <a:rPr lang="de-CH" sz="2000" spc="-50" dirty="0" smtClean="0"/>
              <a:t>4. </a:t>
            </a:r>
            <a:r>
              <a:rPr lang="de-CH" sz="2000" spc="-50" noProof="1" smtClean="0">
                <a:solidFill>
                  <a:srgbClr val="336600"/>
                </a:solidFill>
              </a:rPr>
              <a:t>Ereignisse</a:t>
            </a:r>
            <a:r>
              <a:rPr lang="de-CH" sz="2000" spc="-50" noProof="1" smtClean="0"/>
              <a:t> werden </a:t>
            </a:r>
            <a:r>
              <a:rPr lang="de-CH" sz="2000" spc="-50" noProof="1"/>
              <a:t>häufig</a:t>
            </a:r>
            <a:r>
              <a:rPr lang="de-CH" sz="2000" spc="-50" noProof="1" smtClean="0"/>
              <a:t> benutzt, um Benutzeraktionen wie Knopfdrücke oder </a:t>
            </a:r>
            <a:r>
              <a:rPr lang="de-CH" sz="2000" spc="-50" noProof="1"/>
              <a:t>Menuselektionen</a:t>
            </a:r>
            <a:r>
              <a:rPr lang="de-CH" sz="2000" spc="-50" noProof="1" smtClean="0"/>
              <a:t> in graphischen Benutzerschnittstellen zu signalisieren.</a:t>
            </a:r>
          </a:p>
          <a:p>
            <a:pPr>
              <a:lnSpc>
                <a:spcPct val="100000"/>
              </a:lnSpc>
            </a:pPr>
            <a:r>
              <a:rPr lang="de-CH" sz="2000" dirty="0" smtClean="0"/>
              <a:t>5. Wenn ein </a:t>
            </a:r>
            <a:r>
              <a:rPr lang="de-CH" sz="2000" dirty="0" smtClean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 mehrere Subskribenten hat, werden die </a:t>
            </a:r>
            <a:r>
              <a:rPr lang="de-CH" sz="2000" spc="-50" dirty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handler  synchron aktiviert, wenn ein </a:t>
            </a:r>
            <a:r>
              <a:rPr lang="de-CH" sz="2000" dirty="0" smtClean="0">
                <a:solidFill>
                  <a:srgbClr val="336600"/>
                </a:solidFill>
              </a:rPr>
              <a:t>Ereignis</a:t>
            </a:r>
            <a:r>
              <a:rPr lang="de-CH" sz="2000" dirty="0" smtClean="0"/>
              <a:t> ausgelöst wird. Um </a:t>
            </a:r>
            <a:r>
              <a:rPr lang="de-CH" sz="2000" dirty="0" smtClean="0">
                <a:solidFill>
                  <a:srgbClr val="336600"/>
                </a:solidFill>
              </a:rPr>
              <a:t>Ereignisse</a:t>
            </a:r>
            <a:r>
              <a:rPr lang="de-CH" sz="2000" dirty="0" smtClean="0"/>
              <a:t> asynchron auszulösen, siehe [ein anderer Abschnitt].</a:t>
            </a:r>
            <a:endParaRPr lang="de-CH" sz="2000" noProof="1" smtClean="0"/>
          </a:p>
          <a:p>
            <a:pPr>
              <a:lnSpc>
                <a:spcPct val="100000"/>
              </a:lnSpc>
            </a:pPr>
            <a:r>
              <a:rPr lang="de-CH" sz="2000" dirty="0" smtClean="0"/>
              <a:t>6. </a:t>
            </a:r>
            <a:r>
              <a:rPr lang="de-CH" sz="2000" dirty="0" smtClean="0">
                <a:solidFill>
                  <a:srgbClr val="336600"/>
                </a:solidFill>
              </a:rPr>
              <a:t>Ereignisse</a:t>
            </a:r>
            <a:r>
              <a:rPr lang="de-CH" sz="2000" dirty="0" smtClean="0"/>
              <a:t> können benutzt werden, um Threads zu synchronisieren</a:t>
            </a:r>
            <a:r>
              <a:rPr lang="de-CH" sz="2000" noProof="1" smtClean="0"/>
              <a:t>.</a:t>
            </a:r>
          </a:p>
          <a:p>
            <a:pPr>
              <a:lnSpc>
                <a:spcPct val="100000"/>
              </a:lnSpc>
            </a:pPr>
            <a:r>
              <a:rPr lang="de-CH" sz="2000" dirty="0" smtClean="0"/>
              <a:t>7. </a:t>
            </a:r>
            <a:r>
              <a:rPr lang="de-CH" sz="2000" noProof="1" smtClean="0"/>
              <a:t>In der .NET Framework-Klassenbibliothek basieren </a:t>
            </a:r>
            <a:r>
              <a:rPr lang="de-CH" sz="2000" noProof="1" smtClean="0">
                <a:solidFill>
                  <a:srgbClr val="336600"/>
                </a:solidFill>
              </a:rPr>
              <a:t>Ereignisse</a:t>
            </a:r>
            <a:r>
              <a:rPr lang="de-CH" sz="2000" noProof="1" smtClean="0"/>
              <a:t> auf dem </a:t>
            </a:r>
            <a:r>
              <a:rPr lang="de-CH" sz="2000" noProof="1" smtClean="0">
                <a:solidFill>
                  <a:srgbClr val="A50021"/>
                </a:solidFill>
              </a:rPr>
              <a:t>EventHandler</a:t>
            </a:r>
            <a:r>
              <a:rPr lang="de-CH" sz="2000" noProof="1" smtClean="0"/>
              <a:t> Delegaten und der </a:t>
            </a:r>
            <a:r>
              <a:rPr lang="de-CH" sz="2000" noProof="1" smtClean="0">
                <a:solidFill>
                  <a:srgbClr val="A50021"/>
                </a:solidFill>
              </a:rPr>
              <a:t>EventArgs</a:t>
            </a:r>
            <a:r>
              <a:rPr lang="de-CH" sz="2000" noProof="1" smtClean="0"/>
              <a:t> Oberklasse. </a:t>
            </a:r>
            <a:endParaRPr lang="de-CH" sz="2000" dirty="0"/>
          </a:p>
        </p:txBody>
      </p:sp>
      <p:sp>
        <p:nvSpPr>
          <p:cNvPr id="11571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192143" y="140907"/>
            <a:ext cx="619125" cy="4286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30" y="42"/>
              </a:cxn>
              <a:cxn ang="0">
                <a:pos x="72" y="6"/>
              </a:cxn>
              <a:cxn ang="0">
                <a:pos x="132" y="12"/>
              </a:cxn>
              <a:cxn ang="0">
                <a:pos x="138" y="54"/>
              </a:cxn>
              <a:cxn ang="0">
                <a:pos x="162" y="84"/>
              </a:cxn>
              <a:cxn ang="0">
                <a:pos x="222" y="78"/>
              </a:cxn>
              <a:cxn ang="0">
                <a:pos x="270" y="0"/>
              </a:cxn>
              <a:cxn ang="0">
                <a:pos x="306" y="6"/>
              </a:cxn>
              <a:cxn ang="0">
                <a:pos x="342" y="78"/>
              </a:cxn>
              <a:cxn ang="0">
                <a:pos x="390" y="72"/>
              </a:cxn>
              <a:cxn ang="0">
                <a:pos x="414" y="18"/>
              </a:cxn>
              <a:cxn ang="0">
                <a:pos x="432" y="12"/>
              </a:cxn>
              <a:cxn ang="0">
                <a:pos x="474" y="18"/>
              </a:cxn>
              <a:cxn ang="0">
                <a:pos x="480" y="78"/>
              </a:cxn>
              <a:cxn ang="0">
                <a:pos x="570" y="72"/>
              </a:cxn>
              <a:cxn ang="0">
                <a:pos x="606" y="6"/>
              </a:cxn>
              <a:cxn ang="0">
                <a:pos x="654" y="18"/>
              </a:cxn>
              <a:cxn ang="0">
                <a:pos x="660" y="42"/>
              </a:cxn>
              <a:cxn ang="0">
                <a:pos x="702" y="66"/>
              </a:cxn>
            </a:cxnLst>
            <a:rect l="0" t="0" r="r" b="b"/>
            <a:pathLst>
              <a:path w="702" h="93">
                <a:moveTo>
                  <a:pt x="0" y="90"/>
                </a:moveTo>
                <a:cubicBezTo>
                  <a:pt x="14" y="47"/>
                  <a:pt x="1" y="61"/>
                  <a:pt x="30" y="42"/>
                </a:cubicBezTo>
                <a:cubicBezTo>
                  <a:pt x="38" y="18"/>
                  <a:pt x="48" y="14"/>
                  <a:pt x="72" y="6"/>
                </a:cubicBezTo>
                <a:cubicBezTo>
                  <a:pt x="92" y="8"/>
                  <a:pt x="116" y="0"/>
                  <a:pt x="132" y="12"/>
                </a:cubicBezTo>
                <a:cubicBezTo>
                  <a:pt x="143" y="20"/>
                  <a:pt x="135" y="40"/>
                  <a:pt x="138" y="54"/>
                </a:cubicBezTo>
                <a:cubicBezTo>
                  <a:pt x="142" y="76"/>
                  <a:pt x="143" y="71"/>
                  <a:pt x="162" y="84"/>
                </a:cubicBezTo>
                <a:cubicBezTo>
                  <a:pt x="182" y="82"/>
                  <a:pt x="203" y="84"/>
                  <a:pt x="222" y="78"/>
                </a:cubicBezTo>
                <a:cubicBezTo>
                  <a:pt x="248" y="69"/>
                  <a:pt x="230" y="13"/>
                  <a:pt x="270" y="0"/>
                </a:cubicBezTo>
                <a:cubicBezTo>
                  <a:pt x="282" y="2"/>
                  <a:pt x="295" y="1"/>
                  <a:pt x="306" y="6"/>
                </a:cubicBezTo>
                <a:cubicBezTo>
                  <a:pt x="325" y="15"/>
                  <a:pt x="329" y="59"/>
                  <a:pt x="342" y="78"/>
                </a:cubicBezTo>
                <a:cubicBezTo>
                  <a:pt x="358" y="76"/>
                  <a:pt x="377" y="81"/>
                  <a:pt x="390" y="72"/>
                </a:cubicBezTo>
                <a:cubicBezTo>
                  <a:pt x="406" y="61"/>
                  <a:pt x="399" y="30"/>
                  <a:pt x="414" y="18"/>
                </a:cubicBezTo>
                <a:cubicBezTo>
                  <a:pt x="419" y="14"/>
                  <a:pt x="426" y="14"/>
                  <a:pt x="432" y="12"/>
                </a:cubicBezTo>
                <a:cubicBezTo>
                  <a:pt x="446" y="14"/>
                  <a:pt x="466" y="7"/>
                  <a:pt x="474" y="18"/>
                </a:cubicBezTo>
                <a:cubicBezTo>
                  <a:pt x="486" y="34"/>
                  <a:pt x="462" y="68"/>
                  <a:pt x="480" y="78"/>
                </a:cubicBezTo>
                <a:cubicBezTo>
                  <a:pt x="506" y="93"/>
                  <a:pt x="540" y="74"/>
                  <a:pt x="570" y="72"/>
                </a:cubicBezTo>
                <a:cubicBezTo>
                  <a:pt x="575" y="36"/>
                  <a:pt x="571" y="18"/>
                  <a:pt x="606" y="6"/>
                </a:cubicBezTo>
                <a:cubicBezTo>
                  <a:pt x="622" y="9"/>
                  <a:pt x="644" y="5"/>
                  <a:pt x="654" y="18"/>
                </a:cubicBezTo>
                <a:cubicBezTo>
                  <a:pt x="659" y="24"/>
                  <a:pt x="655" y="35"/>
                  <a:pt x="660" y="42"/>
                </a:cubicBezTo>
                <a:cubicBezTo>
                  <a:pt x="670" y="57"/>
                  <a:pt x="690" y="54"/>
                  <a:pt x="702" y="66"/>
                </a:cubicBezTo>
              </a:path>
            </a:pathLst>
          </a:custGeom>
          <a:noFill/>
          <a:ln w="381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1571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50043" y="453585"/>
            <a:ext cx="136565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1571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0193" y="180368"/>
            <a:ext cx="14001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 smtClean="0"/>
              <a:t>Ereignis</a:t>
            </a:r>
            <a:endParaRPr lang="en-US" sz="1800" dirty="0"/>
          </a:p>
        </p:txBody>
      </p:sp>
      <p:sp>
        <p:nvSpPr>
          <p:cNvPr id="11571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69833" y="142268"/>
            <a:ext cx="150358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 smtClean="0"/>
              <a:t>Ereignis-Typ</a:t>
            </a:r>
            <a:endParaRPr lang="en-US" sz="1800" dirty="0"/>
          </a:p>
        </p:txBody>
      </p:sp>
      <p:sp>
        <p:nvSpPr>
          <p:cNvPr id="115720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82993" y="161318"/>
            <a:ext cx="1152525" cy="4286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30" y="42"/>
              </a:cxn>
              <a:cxn ang="0">
                <a:pos x="72" y="6"/>
              </a:cxn>
              <a:cxn ang="0">
                <a:pos x="132" y="12"/>
              </a:cxn>
              <a:cxn ang="0">
                <a:pos x="138" y="54"/>
              </a:cxn>
              <a:cxn ang="0">
                <a:pos x="162" y="84"/>
              </a:cxn>
              <a:cxn ang="0">
                <a:pos x="222" y="78"/>
              </a:cxn>
              <a:cxn ang="0">
                <a:pos x="270" y="0"/>
              </a:cxn>
              <a:cxn ang="0">
                <a:pos x="306" y="6"/>
              </a:cxn>
              <a:cxn ang="0">
                <a:pos x="342" y="78"/>
              </a:cxn>
              <a:cxn ang="0">
                <a:pos x="390" y="72"/>
              </a:cxn>
              <a:cxn ang="0">
                <a:pos x="414" y="18"/>
              </a:cxn>
              <a:cxn ang="0">
                <a:pos x="432" y="12"/>
              </a:cxn>
              <a:cxn ang="0">
                <a:pos x="474" y="18"/>
              </a:cxn>
              <a:cxn ang="0">
                <a:pos x="480" y="78"/>
              </a:cxn>
              <a:cxn ang="0">
                <a:pos x="570" y="72"/>
              </a:cxn>
              <a:cxn ang="0">
                <a:pos x="606" y="6"/>
              </a:cxn>
              <a:cxn ang="0">
                <a:pos x="654" y="18"/>
              </a:cxn>
              <a:cxn ang="0">
                <a:pos x="660" y="42"/>
              </a:cxn>
              <a:cxn ang="0">
                <a:pos x="702" y="66"/>
              </a:cxn>
            </a:cxnLst>
            <a:rect l="0" t="0" r="r" b="b"/>
            <a:pathLst>
              <a:path w="702" h="93">
                <a:moveTo>
                  <a:pt x="0" y="90"/>
                </a:moveTo>
                <a:cubicBezTo>
                  <a:pt x="14" y="47"/>
                  <a:pt x="1" y="61"/>
                  <a:pt x="30" y="42"/>
                </a:cubicBezTo>
                <a:cubicBezTo>
                  <a:pt x="38" y="18"/>
                  <a:pt x="48" y="14"/>
                  <a:pt x="72" y="6"/>
                </a:cubicBezTo>
                <a:cubicBezTo>
                  <a:pt x="92" y="8"/>
                  <a:pt x="116" y="0"/>
                  <a:pt x="132" y="12"/>
                </a:cubicBezTo>
                <a:cubicBezTo>
                  <a:pt x="143" y="20"/>
                  <a:pt x="135" y="40"/>
                  <a:pt x="138" y="54"/>
                </a:cubicBezTo>
                <a:cubicBezTo>
                  <a:pt x="142" y="76"/>
                  <a:pt x="143" y="71"/>
                  <a:pt x="162" y="84"/>
                </a:cubicBezTo>
                <a:cubicBezTo>
                  <a:pt x="182" y="82"/>
                  <a:pt x="203" y="84"/>
                  <a:pt x="222" y="78"/>
                </a:cubicBezTo>
                <a:cubicBezTo>
                  <a:pt x="248" y="69"/>
                  <a:pt x="230" y="13"/>
                  <a:pt x="270" y="0"/>
                </a:cubicBezTo>
                <a:cubicBezTo>
                  <a:pt x="282" y="2"/>
                  <a:pt x="295" y="1"/>
                  <a:pt x="306" y="6"/>
                </a:cubicBezTo>
                <a:cubicBezTo>
                  <a:pt x="325" y="15"/>
                  <a:pt x="329" y="59"/>
                  <a:pt x="342" y="78"/>
                </a:cubicBezTo>
                <a:cubicBezTo>
                  <a:pt x="358" y="76"/>
                  <a:pt x="377" y="81"/>
                  <a:pt x="390" y="72"/>
                </a:cubicBezTo>
                <a:cubicBezTo>
                  <a:pt x="406" y="61"/>
                  <a:pt x="399" y="30"/>
                  <a:pt x="414" y="18"/>
                </a:cubicBezTo>
                <a:cubicBezTo>
                  <a:pt x="419" y="14"/>
                  <a:pt x="426" y="14"/>
                  <a:pt x="432" y="12"/>
                </a:cubicBezTo>
                <a:cubicBezTo>
                  <a:pt x="446" y="14"/>
                  <a:pt x="466" y="7"/>
                  <a:pt x="474" y="18"/>
                </a:cubicBezTo>
                <a:cubicBezTo>
                  <a:pt x="486" y="34"/>
                  <a:pt x="462" y="68"/>
                  <a:pt x="480" y="78"/>
                </a:cubicBezTo>
                <a:cubicBezTo>
                  <a:pt x="506" y="93"/>
                  <a:pt x="540" y="74"/>
                  <a:pt x="570" y="72"/>
                </a:cubicBezTo>
                <a:cubicBezTo>
                  <a:pt x="575" y="36"/>
                  <a:pt x="571" y="18"/>
                  <a:pt x="606" y="6"/>
                </a:cubicBezTo>
                <a:cubicBezTo>
                  <a:pt x="622" y="9"/>
                  <a:pt x="644" y="5"/>
                  <a:pt x="654" y="18"/>
                </a:cubicBezTo>
                <a:cubicBezTo>
                  <a:pt x="659" y="24"/>
                  <a:pt x="655" y="35"/>
                  <a:pt x="660" y="42"/>
                </a:cubicBezTo>
                <a:cubicBezTo>
                  <a:pt x="670" y="57"/>
                  <a:pt x="690" y="54"/>
                  <a:pt x="702" y="66"/>
                </a:cubicBezTo>
              </a:path>
            </a:pathLst>
          </a:custGeom>
          <a:noFill/>
          <a:ln w="381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157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182993" y="485168"/>
            <a:ext cx="119062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1572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49643" y="189893"/>
            <a:ext cx="14001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err="1" smtClean="0"/>
              <a:t>unsicher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Alternative Terminologien</a:t>
            </a:r>
            <a:endParaRPr lang="de-CH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7" y="1268413"/>
            <a:ext cx="8753597" cy="4365625"/>
          </a:xfrm>
        </p:spPr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r>
              <a:rPr lang="de-CH" b="1" dirty="0" smtClean="0"/>
              <a:t>Beobachtete / Beobachter</a:t>
            </a:r>
            <a:r>
              <a:rPr lang="de-CH" dirty="0" smtClean="0"/>
              <a:t> (</a:t>
            </a:r>
            <a:r>
              <a:rPr lang="de-CH" i="1" dirty="0" smtClean="0">
                <a:solidFill>
                  <a:srgbClr val="990000"/>
                </a:solidFill>
              </a:rPr>
              <a:t>Observed / Observer</a:t>
            </a:r>
            <a:r>
              <a:rPr lang="de-CH" dirty="0" smtClean="0"/>
              <a:t>)</a:t>
            </a:r>
          </a:p>
          <a:p>
            <a:endParaRPr lang="de-CH" dirty="0" smtClean="0"/>
          </a:p>
          <a:p>
            <a:r>
              <a:rPr lang="de-CH" dirty="0" smtClean="0"/>
              <a:t>Subjekt (</a:t>
            </a:r>
            <a:r>
              <a:rPr lang="de-CH" i="1" dirty="0" smtClean="0">
                <a:solidFill>
                  <a:srgbClr val="990000"/>
                </a:solidFill>
              </a:rPr>
              <a:t>Subject</a:t>
            </a:r>
            <a:r>
              <a:rPr lang="de-CH" dirty="0" smtClean="0"/>
              <a:t>) / Beobachter</a:t>
            </a:r>
          </a:p>
          <a:p>
            <a:endParaRPr lang="de-CH" dirty="0" smtClean="0"/>
          </a:p>
          <a:p>
            <a:r>
              <a:rPr lang="de-CH" b="1" dirty="0" smtClean="0"/>
              <a:t>Herausgeben / Subskribieren</a:t>
            </a:r>
            <a:r>
              <a:rPr lang="de-CH" dirty="0" smtClean="0"/>
              <a:t> (</a:t>
            </a:r>
            <a:r>
              <a:rPr lang="de-CH" i="1" dirty="0" smtClean="0">
                <a:solidFill>
                  <a:srgbClr val="990000"/>
                </a:solidFill>
              </a:rPr>
              <a:t>Publish / Subscribe</a:t>
            </a:r>
            <a:r>
              <a:rPr lang="de-CH" dirty="0" smtClean="0"/>
              <a:t>)</a:t>
            </a:r>
          </a:p>
          <a:p>
            <a:endParaRPr lang="de-CH" dirty="0" smtClean="0"/>
          </a:p>
          <a:p>
            <a:r>
              <a:rPr lang="de-CH" b="1" dirty="0" smtClean="0"/>
              <a:t>Ereignisorientiertes</a:t>
            </a:r>
            <a:r>
              <a:rPr lang="de-CH" dirty="0" smtClean="0"/>
              <a:t> (</a:t>
            </a:r>
            <a:r>
              <a:rPr lang="de-CH" i="1" dirty="0" smtClean="0">
                <a:solidFill>
                  <a:srgbClr val="990000"/>
                </a:solidFill>
              </a:rPr>
              <a:t>Event-</a:t>
            </a:r>
            <a:r>
              <a:rPr lang="de-CH" i="1" dirty="0" err="1" smtClean="0">
                <a:solidFill>
                  <a:srgbClr val="990000"/>
                </a:solidFill>
              </a:rPr>
              <a:t>Oriented</a:t>
            </a:r>
            <a:r>
              <a:rPr lang="de-CH" i="1" dirty="0" smtClean="0">
                <a:solidFill>
                  <a:srgbClr val="990000"/>
                </a:solidFill>
              </a:rPr>
              <a:t> </a:t>
            </a:r>
            <a:r>
              <a:rPr lang="de-CH" dirty="0" smtClean="0"/>
              <a:t>) Design &amp; Programmieren</a:t>
            </a:r>
            <a:endParaRPr lang="de-CH" dirty="0"/>
          </a:p>
        </p:txBody>
      </p:sp>
      <p:sp>
        <p:nvSpPr>
          <p:cNvPr id="117764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353" y="836370"/>
            <a:ext cx="8440615" cy="85566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de-CH" dirty="0" smtClean="0">
                <a:latin typeface="+mn-lt"/>
              </a:rPr>
              <a:t> In dieser Präsentation: </a:t>
            </a:r>
            <a:r>
              <a:rPr lang="de-CH" b="1" dirty="0" smtClean="0">
                <a:latin typeface="+mn-lt"/>
              </a:rPr>
              <a:t>Herausgeber</a:t>
            </a:r>
            <a:r>
              <a:rPr lang="de-CH" dirty="0" smtClean="0">
                <a:latin typeface="+mn-lt"/>
              </a:rPr>
              <a:t> und </a:t>
            </a:r>
            <a:r>
              <a:rPr lang="de-CH" b="1" dirty="0" smtClean="0">
                <a:latin typeface="+mn-lt"/>
              </a:rPr>
              <a:t>Subskribent</a:t>
            </a:r>
            <a:r>
              <a:rPr lang="de-CH" dirty="0" smtClean="0">
                <a:solidFill>
                  <a:srgbClr val="990000"/>
                </a:solidFill>
              </a:rPr>
              <a:t> (</a:t>
            </a:r>
            <a:r>
              <a:rPr lang="de-CH" i="1" dirty="0" smtClean="0">
                <a:solidFill>
                  <a:srgbClr val="990000"/>
                </a:solidFill>
              </a:rPr>
              <a:t>Publisher &amp; Subscriber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endParaRPr lang="de-CH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4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6717" y="115888"/>
            <a:ext cx="8417685" cy="435655"/>
          </a:xfrm>
        </p:spPr>
        <p:txBody>
          <a:bodyPr/>
          <a:lstStyle/>
          <a:p>
            <a:r>
              <a:rPr lang="de-CH" sz="2400" dirty="0" smtClean="0"/>
              <a:t>Eine Lösung: das Beobachter-Muster (Observer-Pattern)</a:t>
            </a:r>
            <a:endParaRPr lang="de-CH" sz="2400" dirty="0"/>
          </a:p>
        </p:txBody>
      </p:sp>
      <p:sp>
        <p:nvSpPr>
          <p:cNvPr id="196612" name="AutoShape 4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297363" y="1806575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5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79950" y="184308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3538" y="17240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3363" y="38560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9263" y="20558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1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24638" y="513556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19863" y="5359400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1" name="Freeform 13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2" name="Freeform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3" name="Freeform 1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4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77100" y="17351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37425" y="390366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11800" y="24114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16450" y="1795463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8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16450" y="1878013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9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0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1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2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3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89700" y="5916613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4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89700" y="596423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5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40575" y="5797550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6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49338" y="162877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08075" y="38195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06550" y="36544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9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38225" y="565626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0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01813" y="57753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1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055688" y="53959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2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755775" y="54197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081338" y="15351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407275" y="15462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5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01013" y="22812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6" name="Oval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47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HERAUSGEBER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48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49" name="Oval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0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HER_1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627438" y="1944688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52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3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SUBSKRIBENT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54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5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6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SUB_1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7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58" name="Text Box 5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</a:rPr>
              <a:t> </a:t>
            </a:r>
            <a:r>
              <a:rPr lang="en-US" sz="2200" dirty="0" smtClean="0">
                <a:solidFill>
                  <a:srgbClr val="006400"/>
                </a:solidFill>
              </a:rPr>
              <a:t>*</a:t>
            </a:r>
            <a:endParaRPr lang="en-US" sz="2200" dirty="0">
              <a:solidFill>
                <a:srgbClr val="006400"/>
              </a:solidFill>
            </a:endParaRPr>
          </a:p>
        </p:txBody>
      </p:sp>
      <p:sp>
        <p:nvSpPr>
          <p:cNvPr id="196659" name="Text Box 5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  <p:sp>
        <p:nvSpPr>
          <p:cNvPr id="196660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47813" y="5013325"/>
            <a:ext cx="3558443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aufgeschoben (</a:t>
            </a:r>
            <a:r>
              <a:rPr lang="de-CH" sz="2200" i="1" dirty="0" err="1" smtClean="0">
                <a:solidFill>
                  <a:srgbClr val="990000"/>
                </a:solidFill>
              </a:rPr>
              <a:t>deferred</a:t>
            </a:r>
            <a:r>
              <a:rPr lang="de-CH" sz="2200" dirty="0" smtClean="0"/>
              <a:t>)</a:t>
            </a:r>
            <a:endParaRPr lang="de-CH" sz="2200" dirty="0"/>
          </a:p>
        </p:txBody>
      </p:sp>
      <p:sp>
        <p:nvSpPr>
          <p:cNvPr id="196661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47813" y="5445125"/>
            <a:ext cx="3595687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wirksam (</a:t>
            </a:r>
            <a:r>
              <a:rPr lang="de-CH" sz="2200" i="1" dirty="0" err="1" smtClean="0">
                <a:solidFill>
                  <a:srgbClr val="990000"/>
                </a:solidFill>
              </a:rPr>
              <a:t>effective</a:t>
            </a:r>
            <a:r>
              <a:rPr lang="de-CH" sz="2200" dirty="0" smtClean="0"/>
              <a:t>)</a:t>
            </a:r>
            <a:endParaRPr lang="de-CH" sz="2200" dirty="0"/>
          </a:p>
        </p:txBody>
      </p:sp>
      <p:sp>
        <p:nvSpPr>
          <p:cNvPr id="196662" name="Text Box 5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116013" y="501332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63" name="Text Box 5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114425" y="5373688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64" name="Text Box 5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316663" y="4995863"/>
            <a:ext cx="2457450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Erbt von</a:t>
            </a:r>
            <a:endParaRPr lang="de-CH" sz="2200" dirty="0"/>
          </a:p>
        </p:txBody>
      </p:sp>
      <p:sp>
        <p:nvSpPr>
          <p:cNvPr id="196665" name="Text Box 5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372225" y="5445125"/>
            <a:ext cx="250464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Kunde (benutzt)</a:t>
            </a:r>
            <a:endParaRPr lang="de-CH" sz="2200" dirty="0"/>
          </a:p>
        </p:txBody>
      </p:sp>
      <p:sp>
        <p:nvSpPr>
          <p:cNvPr id="19666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6227763" y="4724400"/>
            <a:ext cx="0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6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867400" y="5661025"/>
            <a:ext cx="504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68" name="Text Box 6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r>
              <a:rPr lang="en-US" sz="1800" i="1" dirty="0" smtClean="0">
                <a:solidFill>
                  <a:srgbClr val="006400"/>
                </a:solidFill>
              </a:rPr>
              <a:t> </a:t>
            </a:r>
            <a:endParaRPr lang="en-US" sz="2000" i="1" baseline="30000" dirty="0">
              <a:solidFill>
                <a:srgbClr val="006400"/>
              </a:solidFill>
            </a:endParaRPr>
          </a:p>
        </p:txBody>
      </p:sp>
      <p:sp>
        <p:nvSpPr>
          <p:cNvPr id="196669" name="Text Box 6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endParaRPr lang="en-US" sz="2000" baseline="30000" dirty="0">
              <a:solidFill>
                <a:srgbClr val="006400"/>
              </a:solidFill>
            </a:endParaRPr>
          </a:p>
        </p:txBody>
      </p:sp>
      <p:sp>
        <p:nvSpPr>
          <p:cNvPr id="196670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038008" y="2272273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</a:rPr>
              <a:t>…</a:t>
            </a:r>
            <a:r>
              <a:rPr lang="de-CH" sz="1600" dirty="0" smtClean="0">
                <a:solidFill>
                  <a:srgbClr val="006400"/>
                </a:solidFill>
              </a:rPr>
              <a:t>]</a:t>
            </a:r>
            <a:endParaRPr lang="de-CH" sz="1600" dirty="0">
              <a:solidFill>
                <a:srgbClr val="006400"/>
              </a:solidFill>
            </a:endParaRPr>
          </a:p>
        </p:txBody>
      </p:sp>
      <p:sp>
        <p:nvSpPr>
          <p:cNvPr id="196671" name="Freeform 63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7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7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74" name="Text Box 6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706813" y="1339850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melde_an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5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706813" y="1589088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melde_ab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6" name="Text Box 6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7" name="Text Box 6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8" name="Line 70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2" name="Group 71"/>
          <p:cNvGrpSpPr>
            <a:grpSpLocks/>
          </p:cNvGrpSpPr>
          <p:nvPr>
            <p:custDataLst>
              <p:tags r:id="rId70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96680" name="Oval 7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96681" name="Text Box 73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indent="-342900" algn="ctr" defTabSz="914400">
                <a:lnSpc>
                  <a:spcPct val="80000"/>
                </a:lnSpc>
                <a:buClrTx/>
                <a:buSzTx/>
                <a:buFont typeface="Wingdings" pitchFamily="2" charset="2"/>
                <a:buNone/>
              </a:pPr>
              <a:r>
                <a:rPr lang="en-US" sz="1800" i="1" dirty="0" smtClean="0">
                  <a:solidFill>
                    <a:srgbClr val="3333FF"/>
                  </a:solidFill>
                </a:rPr>
                <a:t>SUB_2</a:t>
              </a:r>
              <a:endParaRPr lang="en-US" sz="1800" i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96682" name="Text Box 74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196683" name="Line 7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4" name="Line 7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5" name="Oval 77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86" name="Text Box 78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3333FF"/>
                </a:solidFill>
              </a:rPr>
              <a:t>HER_2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196687" name="Text Box 79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196688" name="Line 8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9" name="Text Box 8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</a:rPr>
              <a:t>gebe_heraus</a:t>
            </a:r>
            <a:r>
              <a:rPr lang="en-US" i="1" dirty="0" smtClean="0">
                <a:solidFill>
                  <a:srgbClr val="006400"/>
                </a:solidFill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</a:rPr>
              <a:t>+</a:t>
            </a:r>
            <a:endParaRPr lang="en-US" sz="2800" baseline="30000" dirty="0">
              <a:solidFill>
                <a:srgbClr val="006400"/>
              </a:solidFill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Entwurfsmuster (Design Pattern)</a:t>
            </a:r>
            <a:endParaRPr lang="de-CH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Ein Entwurfsmuster ist ein architektonisches Schema — eine Organisation von Klassen und Features —  das Anwendungen standardisierte Lösungen für häufige Probleme bietet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Seit 1994 haben verschiedene Bücher</a:t>
            </a:r>
            <a:br>
              <a:rPr lang="de-CH" dirty="0" smtClean="0"/>
            </a:br>
            <a:r>
              <a:rPr lang="de-CH" dirty="0" smtClean="0"/>
              <a:t>viele Entwurfsmuster vorgestellt.</a:t>
            </a:r>
            <a:br>
              <a:rPr lang="de-CH" dirty="0" smtClean="0"/>
            </a:br>
            <a:r>
              <a:rPr lang="de-CH" dirty="0" smtClean="0"/>
              <a:t>Am bekanntesten ist </a:t>
            </a:r>
            <a:r>
              <a:rPr lang="de-CH" i="1" dirty="0" smtClean="0"/>
              <a:t>Design Patterns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von Erich Gamma, Richard Helm, Ralph</a:t>
            </a:r>
            <a:br>
              <a:rPr lang="de-CH" dirty="0" smtClean="0"/>
            </a:br>
            <a:r>
              <a:rPr lang="de-CH" dirty="0" smtClean="0"/>
              <a:t>Johnson, John </a:t>
            </a:r>
            <a:r>
              <a:rPr lang="de-CH" dirty="0" err="1" smtClean="0"/>
              <a:t>Vlissides</a:t>
            </a:r>
            <a:r>
              <a:rPr lang="de-CH" dirty="0" smtClean="0"/>
              <a:t>, 1994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4" y="3226233"/>
            <a:ext cx="2471964" cy="307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6717" y="115888"/>
            <a:ext cx="8417685" cy="435655"/>
          </a:xfrm>
        </p:spPr>
        <p:txBody>
          <a:bodyPr/>
          <a:lstStyle/>
          <a:p>
            <a:r>
              <a:rPr lang="de-CH" sz="2400" dirty="0" smtClean="0"/>
              <a:t>Eine Lösung: das Beobachter-Muster (Observer-Pattern)</a:t>
            </a:r>
            <a:endParaRPr lang="de-CH" sz="2400" dirty="0"/>
          </a:p>
        </p:txBody>
      </p:sp>
      <p:sp>
        <p:nvSpPr>
          <p:cNvPr id="196612" name="AutoShape 4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297363" y="1806575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5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79950" y="184308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3538" y="17240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3363" y="38560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9263" y="20558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77100" y="17351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37425" y="390366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1800" y="24114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16450" y="1795463"/>
            <a:ext cx="1588" cy="11112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450" y="1878013"/>
            <a:ext cx="1588" cy="11112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2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7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36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49338" y="162877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08075" y="38195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06550" y="36544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81338" y="15351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407275" y="15462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01013" y="22812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196646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47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HERAUSGEBER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48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49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0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HER_1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1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627438" y="1944688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52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3" name="Text Box 4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SUBSKRIBENT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54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55" name="Oval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56" name="Text Box 4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SUB_1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58" name="Text Box 5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</a:rPr>
              <a:t> </a:t>
            </a:r>
            <a:r>
              <a:rPr lang="en-US" sz="2200" dirty="0" smtClean="0">
                <a:solidFill>
                  <a:srgbClr val="006400"/>
                </a:solidFill>
              </a:rPr>
              <a:t>*</a:t>
            </a:r>
            <a:endParaRPr lang="en-US" sz="2200" dirty="0">
              <a:solidFill>
                <a:srgbClr val="006400"/>
              </a:solidFill>
            </a:endParaRPr>
          </a:p>
        </p:txBody>
      </p:sp>
      <p:sp>
        <p:nvSpPr>
          <p:cNvPr id="196659" name="Text Box 5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  <p:sp>
        <p:nvSpPr>
          <p:cNvPr id="196668" name="Text Box 6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r>
              <a:rPr lang="en-US" sz="1800" i="1" dirty="0" smtClean="0">
                <a:solidFill>
                  <a:srgbClr val="006400"/>
                </a:solidFill>
              </a:rPr>
              <a:t> </a:t>
            </a:r>
            <a:endParaRPr lang="en-US" sz="2000" i="1" baseline="30000" dirty="0">
              <a:solidFill>
                <a:srgbClr val="006400"/>
              </a:solidFill>
            </a:endParaRPr>
          </a:p>
        </p:txBody>
      </p:sp>
      <p:sp>
        <p:nvSpPr>
          <p:cNvPr id="196669" name="Text Box 6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endParaRPr lang="en-US" sz="2000" baseline="30000" dirty="0">
              <a:solidFill>
                <a:srgbClr val="006400"/>
              </a:solidFill>
            </a:endParaRPr>
          </a:p>
        </p:txBody>
      </p:sp>
      <p:sp>
        <p:nvSpPr>
          <p:cNvPr id="196670" name="Text Box 6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38008" y="2272273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</a:rPr>
              <a:t>…</a:t>
            </a:r>
            <a:r>
              <a:rPr lang="de-CH" sz="1600" dirty="0" smtClean="0">
                <a:solidFill>
                  <a:srgbClr val="006400"/>
                </a:solidFill>
              </a:rPr>
              <a:t>]</a:t>
            </a:r>
            <a:endParaRPr lang="de-CH" sz="1600" dirty="0">
              <a:solidFill>
                <a:srgbClr val="006400"/>
              </a:solidFill>
            </a:endParaRPr>
          </a:p>
        </p:txBody>
      </p:sp>
      <p:sp>
        <p:nvSpPr>
          <p:cNvPr id="196671" name="Freeform 63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6672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73" name="Line 6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74" name="Text Box 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06813" y="1339850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melde_an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5" name="Text Box 67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706813" y="1589088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melde_ab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6" name="Text Box 6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7" name="Text Box 6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8" name="Line 7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2" name="Group 71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96680" name="Oval 7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96681" name="Text Box 73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indent="-342900" algn="ctr" defTabSz="914400">
                <a:lnSpc>
                  <a:spcPct val="80000"/>
                </a:lnSpc>
                <a:buClrTx/>
                <a:buSzTx/>
                <a:buFont typeface="Wingdings" pitchFamily="2" charset="2"/>
                <a:buNone/>
              </a:pPr>
              <a:r>
                <a:rPr lang="en-US" sz="1800" i="1" dirty="0" smtClean="0">
                  <a:solidFill>
                    <a:srgbClr val="3333FF"/>
                  </a:solidFill>
                </a:rPr>
                <a:t>SUB_2</a:t>
              </a:r>
              <a:endParaRPr lang="en-US" sz="1800" i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96682" name="Text Box 7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196683" name="Line 7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4" name="Line 7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5" name="Oval 7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6686" name="Text Box 7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3333FF"/>
                </a:solidFill>
              </a:rPr>
              <a:t>HER_2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196687" name="Text Box 7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2000" b="1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196688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6689" name="Text Box 8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</a:rPr>
              <a:t>gebe_heraus</a:t>
            </a:r>
            <a:r>
              <a:rPr lang="en-US" i="1" dirty="0" smtClean="0">
                <a:solidFill>
                  <a:srgbClr val="006400"/>
                </a:solidFill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</a:rPr>
              <a:t>+</a:t>
            </a:r>
            <a:endParaRPr lang="en-US" sz="2800" baseline="30000" dirty="0">
              <a:solidFill>
                <a:srgbClr val="006400"/>
              </a:solidFill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Das Beobachter-Muster </a:t>
            </a:r>
            <a:endParaRPr lang="de-CH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9713" y="923925"/>
            <a:ext cx="8458200" cy="5768975"/>
          </a:xfrm>
        </p:spPr>
        <p:txBody>
          <a:bodyPr/>
          <a:lstStyle/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Der Herausgeber unterhält eine (geheime) Liste von Beobachtern: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subskribenten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LINKED_LIST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SUBSKRIBENT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914400">
              <a:lnSpc>
                <a:spcPct val="21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Um sich zu registrieren, führt ein Beobachter</a:t>
            </a:r>
            <a:endParaRPr lang="de-CH" sz="2000" i="1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subskribiere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ein_herausgeber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3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aus, wobei </a:t>
            </a:r>
            <a:r>
              <a:rPr lang="de-CH" sz="2000" i="1" dirty="0" smtClean="0">
                <a:solidFill>
                  <a:srgbClr val="0000FF"/>
                </a:solidFill>
              </a:rPr>
              <a:t>subskribiere</a:t>
            </a:r>
            <a:r>
              <a:rPr lang="de-CH" sz="2000" dirty="0" smtClean="0"/>
              <a:t> in </a:t>
            </a:r>
            <a:r>
              <a:rPr lang="de-CH" sz="2000" i="1" dirty="0" smtClean="0">
                <a:solidFill>
                  <a:srgbClr val="0000FF"/>
                </a:solidFill>
              </a:rPr>
              <a:t>SUBSKRIBENT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/>
              <a:t> definiert ist:</a:t>
            </a:r>
          </a:p>
          <a:p>
            <a:pPr defTabSz="914400">
              <a:lnSpc>
                <a:spcPct val="30000"/>
              </a:lnSpc>
              <a:tabLst>
                <a:tab pos="541338" algn="l"/>
                <a:tab pos="1165225" algn="l"/>
                <a:tab pos="1706563" algn="l"/>
              </a:tabLst>
            </a:pPr>
            <a:endParaRPr lang="de-CH" sz="2000" dirty="0" smtClean="0"/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subskribiere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h: HERAUSGEBER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b="1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Setze das aktuelle Objekt als Beobachter von </a:t>
            </a:r>
            <a:r>
              <a:rPr lang="de-CH" sz="2000" i="1" dirty="0" smtClean="0">
                <a:solidFill>
                  <a:srgbClr val="0000FF"/>
                </a:solidFill>
              </a:rPr>
              <a:t>h</a:t>
            </a:r>
            <a:r>
              <a:rPr lang="de-CH" sz="2000" dirty="0" smtClean="0">
                <a:solidFill>
                  <a:srgbClr val="990000"/>
                </a:solidFill>
              </a:rPr>
              <a:t>.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require</a:t>
            </a:r>
            <a:endParaRPr lang="de-CH" sz="2000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herausgeber_existiert: h /= Void</a:t>
            </a:r>
          </a:p>
          <a:p>
            <a:pPr defTabSz="914400">
              <a:lnSpc>
                <a:spcPct val="4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b="1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do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2000" b="1" dirty="0" smtClean="0"/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h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melde_an (</a:t>
            </a:r>
            <a:r>
              <a:rPr lang="de-CH" sz="2000" b="1" dirty="0" smtClean="0">
                <a:solidFill>
                  <a:srgbClr val="000099"/>
                </a:solidFill>
              </a:rPr>
              <a:t>Current</a:t>
            </a:r>
            <a:r>
              <a:rPr lang="de-CH" sz="2000" i="1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90000"/>
              </a:lnSpc>
              <a:tabLst>
                <a:tab pos="541338" algn="l"/>
                <a:tab pos="1165225" algn="l"/>
                <a:tab pos="1706563" algn="l"/>
              </a:tabLst>
            </a:pPr>
            <a:r>
              <a:rPr lang="de-CH" sz="2000" i="1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end</a:t>
            </a:r>
            <a:endParaRPr lang="de-CH" sz="2000" b="1" dirty="0">
              <a:solidFill>
                <a:srgbClr val="000099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22850" y="1879600"/>
            <a:ext cx="3686175" cy="911225"/>
            <a:chOff x="3364" y="1343"/>
            <a:chExt cx="2322" cy="574"/>
          </a:xfrm>
        </p:grpSpPr>
        <p:sp>
          <p:nvSpPr>
            <p:cNvPr id="152635" name="Line 5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364" y="1816"/>
              <a:ext cx="232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stealth" w="lg" len="lg"/>
            </a:ln>
            <a:effectLst/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152608" name="AutoShape 3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485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2609" name="AutoShape 3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72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4F8C"/>
                </a:gs>
                <a:gs pos="100000">
                  <a:srgbClr val="333399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0F4F8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de-DE" sz="1200"/>
            </a:p>
          </p:txBody>
        </p:sp>
        <p:sp>
          <p:nvSpPr>
            <p:cNvPr id="152610" name="AutoShape 3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59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2611" name="AutoShape 3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17" y="1746"/>
              <a:ext cx="396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2616" name="Line 4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3695" y="1470"/>
              <a:ext cx="10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486" y="1343"/>
              <a:ext cx="453" cy="166"/>
              <a:chOff x="3050" y="2679"/>
              <a:chExt cx="527" cy="250"/>
            </a:xfrm>
          </p:grpSpPr>
          <p:sp>
            <p:nvSpPr>
              <p:cNvPr id="152618" name="AutoShape 4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125" y="2709"/>
                <a:ext cx="324" cy="168"/>
              </a:xfrm>
              <a:prstGeom prst="roundRect">
                <a:avLst>
                  <a:gd name="adj" fmla="val 16667"/>
                </a:avLst>
              </a:prstGeom>
              <a:solidFill>
                <a:srgbClr val="66FF66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CH"/>
              </a:p>
            </p:txBody>
          </p:sp>
          <p:sp>
            <p:nvSpPr>
              <p:cNvPr id="152619" name="Text Box 43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050" y="2679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buClrTx/>
                  <a:buSzTx/>
                  <a:buFontTx/>
                  <a:buNone/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s1</a:t>
                </a:r>
              </a:p>
            </p:txBody>
          </p:sp>
        </p:grpSp>
        <p:sp>
          <p:nvSpPr>
            <p:cNvPr id="152621" name="AutoShape 4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52" y="1364"/>
              <a:ext cx="279" cy="111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2622" name="Text Box 4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988" y="1344"/>
              <a:ext cx="45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buClrTx/>
                <a:buSz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</a:rPr>
                <a:t>s2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4490" y="1344"/>
              <a:ext cx="453" cy="166"/>
              <a:chOff x="4199" y="2693"/>
              <a:chExt cx="527" cy="250"/>
            </a:xfrm>
          </p:grpSpPr>
          <p:sp>
            <p:nvSpPr>
              <p:cNvPr id="152624" name="AutoShape 48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274" y="2723"/>
                <a:ext cx="324" cy="168"/>
              </a:xfrm>
              <a:prstGeom prst="roundRect">
                <a:avLst>
                  <a:gd name="adj" fmla="val 16667"/>
                </a:avLst>
              </a:prstGeom>
              <a:solidFill>
                <a:srgbClr val="66FF66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CH"/>
              </a:p>
            </p:txBody>
          </p:sp>
          <p:sp>
            <p:nvSpPr>
              <p:cNvPr id="152625" name="Text Box 49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199" y="2693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s3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4992" y="1344"/>
              <a:ext cx="453" cy="166"/>
              <a:chOff x="4750" y="2694"/>
              <a:chExt cx="527" cy="250"/>
            </a:xfrm>
          </p:grpSpPr>
          <p:sp>
            <p:nvSpPr>
              <p:cNvPr id="152627" name="AutoShap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825" y="2724"/>
                <a:ext cx="324" cy="168"/>
              </a:xfrm>
              <a:prstGeom prst="roundRect">
                <a:avLst>
                  <a:gd name="adj" fmla="val 16667"/>
                </a:avLst>
              </a:prstGeom>
              <a:solidFill>
                <a:srgbClr val="66FF66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de-CH"/>
              </a:p>
            </p:txBody>
          </p:sp>
          <p:sp>
            <p:nvSpPr>
              <p:cNvPr id="152628" name="Text Box 52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50" y="2694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rgbClr val="000000"/>
                    </a:solidFill>
                  </a:rPr>
                  <a:t>s4</a:t>
                </a:r>
              </a:p>
            </p:txBody>
          </p:sp>
        </p:grpSp>
        <p:sp>
          <p:nvSpPr>
            <p:cNvPr id="152629" name="Line 5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219" y="1476"/>
              <a:ext cx="10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152630" name="Line 5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4695" y="1479"/>
              <a:ext cx="11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152631" name="Line 5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 flipV="1">
              <a:off x="5212" y="1485"/>
              <a:ext cx="10" cy="306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mtClean="0"/>
              <a:t>Einen Beobachter </a:t>
            </a:r>
            <a:r>
              <a:rPr lang="de-CH" dirty="0" smtClean="0"/>
              <a:t>anbinden</a:t>
            </a:r>
            <a:endParaRPr lang="de-CH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262" y="1052513"/>
            <a:ext cx="8971722" cy="5472112"/>
          </a:xfrm>
        </p:spPr>
        <p:txBody>
          <a:bodyPr/>
          <a:lstStyle/>
          <a:p>
            <a:pPr defTabSz="914400">
              <a:lnSpc>
                <a:spcPct val="90000"/>
              </a:lnSpc>
              <a:tabLst>
                <a:tab pos="542925" algn="l"/>
                <a:tab pos="1073150" algn="l"/>
                <a:tab pos="1616075" algn="l"/>
                <a:tab pos="2066925" algn="l"/>
                <a:tab pos="2627313" algn="l"/>
              </a:tabLst>
            </a:pPr>
            <a:r>
              <a:rPr lang="de-CH" dirty="0" smtClean="0"/>
              <a:t>In der Klasse </a:t>
            </a:r>
            <a:r>
              <a:rPr lang="de-CH" i="1" dirty="0" smtClean="0">
                <a:solidFill>
                  <a:srgbClr val="0000FF"/>
                </a:solidFill>
              </a:rPr>
              <a:t>HERAUSGEBER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: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dirty="0" smtClean="0"/>
              <a:t>	</a:t>
            </a:r>
            <a:r>
              <a:rPr lang="de-CH" b="1" dirty="0" smtClean="0">
                <a:solidFill>
                  <a:srgbClr val="000099"/>
                </a:solidFill>
              </a:rPr>
              <a:t>feature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{</a:t>
            </a:r>
            <a:r>
              <a:rPr lang="de-CH" i="1" dirty="0" smtClean="0">
                <a:solidFill>
                  <a:srgbClr val="0000FF"/>
                </a:solidFill>
              </a:rPr>
              <a:t>SUBSKRIBENT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}</a:t>
            </a:r>
            <a:endParaRPr lang="de-CH" dirty="0" smtClean="0"/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dirty="0" smtClean="0"/>
              <a:t>		</a:t>
            </a:r>
            <a:r>
              <a:rPr lang="de-CH" i="1" dirty="0" smtClean="0">
                <a:solidFill>
                  <a:srgbClr val="0000FF"/>
                </a:solidFill>
              </a:rPr>
              <a:t>melde_an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 : SUBSKRIBENT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b="1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sz="2000" b="1" dirty="0" smtClean="0"/>
              <a:t>				</a:t>
            </a:r>
            <a:r>
              <a:rPr lang="de-CH" sz="2000" dirty="0" smtClean="0">
                <a:solidFill>
                  <a:srgbClr val="990000"/>
                </a:solidFill>
              </a:rPr>
              <a:t>-- Registriere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</a:t>
            </a:r>
            <a:r>
              <a:rPr lang="de-CH" sz="2000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als Subskribenten zu diesem Herausgeber.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dirty="0" smtClean="0"/>
              <a:t>			</a:t>
            </a:r>
            <a:r>
              <a:rPr lang="de-CH" b="1" dirty="0" err="1" smtClean="0">
                <a:solidFill>
                  <a:srgbClr val="000099"/>
                </a:solidFill>
              </a:rPr>
              <a:t>require</a:t>
            </a:r>
            <a:endParaRPr lang="de-CH" b="1" dirty="0" smtClean="0">
              <a:solidFill>
                <a:srgbClr val="000099"/>
              </a:solidFill>
            </a:endParaRP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b="1" dirty="0" smtClean="0"/>
              <a:t>				</a:t>
            </a:r>
            <a:r>
              <a:rPr lang="de-CH" i="1" dirty="0" smtClean="0">
                <a:solidFill>
                  <a:srgbClr val="0000FF"/>
                </a:solidFill>
              </a:rPr>
              <a:t>subskribent_existiert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</a:t>
            </a:r>
            <a:r>
              <a:rPr lang="de-CH" i="1" dirty="0" smtClean="0">
                <a:solidFill>
                  <a:srgbClr val="0000FF"/>
                </a:solidFill>
              </a:rPr>
              <a:t> a /= Void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i="1" dirty="0" smtClean="0"/>
              <a:t>			</a:t>
            </a:r>
            <a:r>
              <a:rPr lang="de-CH" b="1" dirty="0" smtClean="0">
                <a:solidFill>
                  <a:srgbClr val="000099"/>
                </a:solidFill>
              </a:rPr>
              <a:t>do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	subskribenten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extend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90000"/>
              </a:lnSpc>
              <a:tabLst>
                <a:tab pos="363538" algn="l"/>
                <a:tab pos="806450" algn="l"/>
                <a:tab pos="1344613" algn="l"/>
                <a:tab pos="1708150" algn="l"/>
                <a:tab pos="2420938" algn="l"/>
              </a:tabLst>
            </a:pPr>
            <a:r>
              <a:rPr lang="de-CH" i="1" dirty="0" smtClean="0"/>
              <a:t>			</a:t>
            </a:r>
            <a:r>
              <a:rPr lang="de-CH" b="1" dirty="0" smtClean="0">
                <a:solidFill>
                  <a:srgbClr val="000099"/>
                </a:solidFill>
              </a:rPr>
              <a:t>end</a:t>
            </a:r>
            <a:endParaRPr lang="de-CH" i="1" dirty="0" smtClean="0"/>
          </a:p>
          <a:p>
            <a:pPr defTabSz="914400">
              <a:lnSpc>
                <a:spcPct val="90000"/>
              </a:lnSpc>
              <a:tabLst>
                <a:tab pos="630238" algn="l"/>
                <a:tab pos="1146175" algn="l"/>
                <a:tab pos="1660525" algn="l"/>
                <a:tab pos="2174875" algn="l"/>
                <a:tab pos="2627313" algn="l"/>
              </a:tabLst>
            </a:pPr>
            <a:r>
              <a:rPr lang="de-CH" spc="-50" dirty="0" smtClean="0"/>
              <a:t>Beachten Sie, dass die </a:t>
            </a:r>
            <a:r>
              <a:rPr lang="de-CH" i="1" spc="-50" dirty="0" smtClean="0">
                <a:solidFill>
                  <a:srgbClr val="0000FF"/>
                </a:solidFill>
              </a:rPr>
              <a:t>HERAUSGEBER</a:t>
            </a:r>
            <a:r>
              <a:rPr lang="de-CH" spc="-50" dirty="0" smtClean="0"/>
              <a:t> -Invariante die Klausel</a:t>
            </a:r>
          </a:p>
          <a:p>
            <a:pPr defTabSz="914400">
              <a:lnSpc>
                <a:spcPct val="90000"/>
              </a:lnSpc>
              <a:tabLst>
                <a:tab pos="630238" algn="l"/>
                <a:tab pos="1146175" algn="l"/>
                <a:tab pos="1660525" algn="l"/>
                <a:tab pos="2174875" algn="l"/>
                <a:tab pos="2627313" algn="l"/>
              </a:tabLst>
            </a:pPr>
            <a:r>
              <a:rPr lang="de-CH" dirty="0" smtClean="0"/>
              <a:t>			</a:t>
            </a:r>
            <a:r>
              <a:rPr lang="de-CH" i="1" dirty="0" smtClean="0">
                <a:solidFill>
                  <a:srgbClr val="0000FF"/>
                </a:solidFill>
              </a:rPr>
              <a:t>subskribenten /= </a:t>
            </a:r>
            <a:r>
              <a:rPr lang="de-CH" b="1" dirty="0" smtClean="0">
                <a:solidFill>
                  <a:srgbClr val="002060"/>
                </a:solidFill>
              </a:rPr>
              <a:t>Void</a:t>
            </a:r>
          </a:p>
          <a:p>
            <a:pPr defTabSz="914400">
              <a:lnSpc>
                <a:spcPct val="90000"/>
              </a:lnSpc>
              <a:tabLst>
                <a:tab pos="630238" algn="l"/>
                <a:tab pos="1146175" algn="l"/>
                <a:tab pos="1660525" algn="l"/>
                <a:tab pos="2174875" algn="l"/>
                <a:tab pos="2627313" algn="l"/>
              </a:tabLst>
            </a:pPr>
            <a:r>
              <a:rPr lang="de-CH" dirty="0" smtClean="0"/>
              <a:t>beinhaltet (die Liste </a:t>
            </a:r>
            <a:r>
              <a:rPr lang="de-CH" i="1" dirty="0" smtClean="0">
                <a:solidFill>
                  <a:srgbClr val="0000FF"/>
                </a:solidFill>
              </a:rPr>
              <a:t>subskribenten</a:t>
            </a:r>
            <a:r>
              <a:rPr lang="de-CH" dirty="0" smtClean="0"/>
              <a:t> wird in den Erzeugungsprozeduren von </a:t>
            </a:r>
            <a:r>
              <a:rPr lang="de-CH" i="1" dirty="0" smtClean="0">
                <a:solidFill>
                  <a:srgbClr val="0000FF"/>
                </a:solidFill>
              </a:rPr>
              <a:t>HERAUSGEBER</a:t>
            </a:r>
            <a:r>
              <a:rPr lang="de-CH" dirty="0" smtClean="0"/>
              <a:t>  erzeugt)</a:t>
            </a:r>
            <a:endParaRPr lang="de-CH" dirty="0"/>
          </a:p>
        </p:txBody>
      </p:sp>
      <p:sp>
        <p:nvSpPr>
          <p:cNvPr id="154629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3786" y="996950"/>
            <a:ext cx="1460500" cy="431800"/>
          </a:xfrm>
          <a:prstGeom prst="wedgeRoundRectCallout">
            <a:avLst>
              <a:gd name="adj1" fmla="val -130759"/>
              <a:gd name="adj2" fmla="val 72796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42900" indent="-342900" algn="ctr" defTabSz="914400">
              <a:lnSpc>
                <a:spcPct val="80000"/>
              </a:lnSpc>
              <a:spcBef>
                <a:spcPts val="1900"/>
              </a:spcBef>
              <a:buClrTx/>
              <a:buSzTx/>
              <a:buFont typeface="Wingdings" pitchFamily="2" charset="2"/>
              <a:buNone/>
            </a:pPr>
            <a:r>
              <a:rPr lang="de-CH" dirty="0" smtClean="0">
                <a:latin typeface="+mn-lt"/>
              </a:rPr>
              <a:t>Wieso?</a:t>
            </a:r>
            <a:endParaRPr lang="de-C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667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31219" y="1011238"/>
            <a:ext cx="5415423" cy="5610225"/>
          </a:xfrm>
        </p:spPr>
        <p:txBody>
          <a:bodyPr/>
          <a:lstStyle/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gebe_heraus</a:t>
            </a:r>
            <a:endParaRPr lang="de-CH" sz="2000" b="1" dirty="0" smtClean="0">
              <a:solidFill>
                <a:srgbClr val="000099"/>
              </a:solidFill>
            </a:endParaRPr>
          </a:p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b="1" dirty="0" smtClean="0"/>
              <a:t>		     </a:t>
            </a:r>
            <a:r>
              <a:rPr lang="de-CH" sz="2000" dirty="0" smtClean="0">
                <a:solidFill>
                  <a:srgbClr val="990000"/>
                </a:solidFill>
              </a:rPr>
              <a:t>-- Lade alle Beobachter ein,</a:t>
            </a:r>
            <a:br>
              <a:rPr lang="de-CH" sz="2000" dirty="0" smtClean="0">
                <a:solidFill>
                  <a:srgbClr val="990000"/>
                </a:solidFill>
              </a:rPr>
            </a:br>
            <a:r>
              <a:rPr lang="de-CH" sz="2000" dirty="0" smtClean="0">
                <a:solidFill>
                  <a:srgbClr val="990000"/>
                </a:solidFill>
              </a:rPr>
              <a:t>	       -- auf diesem Ereignis zu reagieren.</a:t>
            </a:r>
            <a:endParaRPr lang="de-CH" sz="2000" i="1" dirty="0" smtClean="0">
              <a:solidFill>
                <a:srgbClr val="990000"/>
              </a:solidFill>
            </a:endParaRPr>
          </a:p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do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2000" b="1" dirty="0" smtClean="0"/>
              <a:t>		</a:t>
            </a:r>
            <a:r>
              <a:rPr lang="de-CH" sz="2000" b="1" dirty="0" smtClean="0">
                <a:solidFill>
                  <a:srgbClr val="000099"/>
                </a:solidFill>
              </a:rPr>
              <a:t>across </a:t>
            </a:r>
            <a:r>
              <a:rPr lang="de-CH" sz="2000" i="1" dirty="0" smtClean="0">
                <a:solidFill>
                  <a:srgbClr val="336600"/>
                </a:solidFill>
              </a:rPr>
              <a:t>subskribenten</a:t>
            </a:r>
            <a:r>
              <a:rPr lang="de-CH" sz="36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smtClean="0">
                <a:solidFill>
                  <a:srgbClr val="000099"/>
                </a:solidFill>
              </a:rPr>
              <a:t>as </a:t>
            </a:r>
            <a:r>
              <a:rPr lang="de-CH" sz="2000" i="1" dirty="0" smtClean="0">
                <a:solidFill>
                  <a:srgbClr val="336600"/>
                </a:solidFill>
              </a:rPr>
              <a:t>a</a:t>
            </a:r>
            <a:r>
              <a:rPr lang="de-CH" sz="2000" b="1" dirty="0" smtClean="0">
                <a:solidFill>
                  <a:srgbClr val="000099"/>
                </a:solidFill>
              </a:rPr>
              <a:t> loop</a:t>
            </a:r>
          </a:p>
          <a:p>
            <a:pPr marL="3175" indent="-3175">
              <a:lnSpc>
                <a:spcPct val="4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336600"/>
                </a:solidFill>
              </a:rPr>
              <a:t>a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</a:p>
          <a:p>
            <a:pPr marL="3175" indent="-3175">
              <a:lnSpc>
                <a:spcPct val="90000"/>
              </a:lnSpc>
              <a:tabLst>
                <a:tab pos="357188" algn="l"/>
                <a:tab pos="715963" algn="l"/>
                <a:tab pos="981075" algn="l"/>
              </a:tabLst>
            </a:pPr>
            <a:r>
              <a:rPr lang="de-CH" sz="2000" b="1" dirty="0" smtClean="0">
                <a:solidFill>
                  <a:srgbClr val="000099"/>
                </a:solidFill>
              </a:rPr>
              <a:t>			end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2000" b="1" dirty="0" smtClean="0"/>
              <a:t>	</a:t>
            </a:r>
            <a:r>
              <a:rPr lang="de-CH" sz="2000" b="1" dirty="0" smtClean="0">
                <a:solidFill>
                  <a:srgbClr val="000099"/>
                </a:solidFill>
              </a:rPr>
              <a:t>end</a:t>
            </a:r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endParaRPr lang="de-CH" sz="2000" dirty="0" smtClean="0"/>
          </a:p>
          <a:p>
            <a:pPr marL="3175" indent="-3175">
              <a:lnSpc>
                <a:spcPct val="90000"/>
              </a:lnSpc>
              <a:tabLst>
                <a:tab pos="461963" algn="l"/>
                <a:tab pos="914400" algn="l"/>
                <a:tab pos="1254125" algn="l"/>
              </a:tabLst>
            </a:pPr>
            <a:r>
              <a:rPr lang="de-CH" sz="2000" dirty="0" smtClean="0"/>
              <a:t>Jeder Nachkomme von </a:t>
            </a:r>
            <a:r>
              <a:rPr lang="de-CH" sz="2000" i="1" dirty="0" smtClean="0">
                <a:solidFill>
                  <a:srgbClr val="0000FF"/>
                </a:solidFill>
              </a:rPr>
              <a:t>SUBSKRIBENT </a:t>
            </a:r>
            <a:r>
              <a:rPr lang="de-CH" sz="2000" dirty="0" smtClean="0"/>
              <a:t>definiert seine Eigene Version von </a:t>
            </a:r>
            <a:r>
              <a:rPr lang="de-CH" sz="2000" i="1" dirty="0" smtClean="0">
                <a:solidFill>
                  <a:srgbClr val="0000FF"/>
                </a:solidFill>
              </a:rPr>
              <a:t>aktualisiere</a:t>
            </a:r>
            <a:endParaRPr lang="de-CH" sz="2000" dirty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/>
              <a:t>Einen Ereignis auslösen</a:t>
            </a:r>
            <a:endParaRPr lang="de-CH" dirty="0"/>
          </a:p>
        </p:txBody>
      </p:sp>
      <p:sp>
        <p:nvSpPr>
          <p:cNvPr id="156677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1637" y="2786715"/>
            <a:ext cx="1598195" cy="340519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72000" tIns="0" rIns="0" bIns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de-CH" sz="2000" i="1" dirty="0" smtClean="0">
                <a:solidFill>
                  <a:srgbClr val="000099"/>
                </a:solidFill>
                <a:latin typeface="+mn-lt"/>
              </a:rPr>
              <a:t>aktualisiere</a:t>
            </a:r>
            <a:endParaRPr lang="de-CH" sz="2000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667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19920" y="1081088"/>
            <a:ext cx="1349375" cy="5302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5667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98110" y="1280629"/>
            <a:ext cx="1337644" cy="160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300" i="1" dirty="0" smtClean="0">
                <a:solidFill>
                  <a:srgbClr val="3333FF"/>
                </a:solidFill>
              </a:rPr>
              <a:t>HERAUSGEBER</a:t>
            </a:r>
            <a:endParaRPr lang="en-US" sz="1300" i="1" dirty="0">
              <a:solidFill>
                <a:srgbClr val="3333FF"/>
              </a:solidFill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308" y="1125538"/>
            <a:ext cx="222250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5668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62783" y="2273300"/>
            <a:ext cx="1349375" cy="528638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5668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7417" y="2424566"/>
            <a:ext cx="1222375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 i="1" dirty="0" smtClean="0">
                <a:solidFill>
                  <a:srgbClr val="3333FF"/>
                </a:solidFill>
              </a:rPr>
              <a:t>HER_1</a:t>
            </a:r>
            <a:endParaRPr lang="en-US" sz="1400" i="1" dirty="0">
              <a:solidFill>
                <a:srgbClr val="3333FF"/>
              </a:solidFill>
            </a:endParaRPr>
          </a:p>
        </p:txBody>
      </p:sp>
      <p:sp>
        <p:nvSpPr>
          <p:cNvPr id="15668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516833" y="1611313"/>
            <a:ext cx="0" cy="661987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68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212158" y="1346200"/>
            <a:ext cx="958850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68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256608" y="2538413"/>
            <a:ext cx="957262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688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13870" y="1108075"/>
            <a:ext cx="1349375" cy="530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56690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75845" y="1149350"/>
            <a:ext cx="220663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56691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56733" y="2300288"/>
            <a:ext cx="1349375" cy="530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5669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21367" y="2454728"/>
            <a:ext cx="1222375" cy="26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 i="1" dirty="0" smtClean="0">
                <a:solidFill>
                  <a:srgbClr val="3333FF"/>
                </a:solidFill>
              </a:rPr>
              <a:t>SUB_1</a:t>
            </a:r>
            <a:endParaRPr lang="en-US" sz="1400" i="1" dirty="0">
              <a:solidFill>
                <a:srgbClr val="3333FF"/>
              </a:solidFill>
            </a:endParaRPr>
          </a:p>
        </p:txBody>
      </p:sp>
      <p:sp>
        <p:nvSpPr>
          <p:cNvPr id="156693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866333" y="1638300"/>
            <a:ext cx="0" cy="661988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696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60337" y="1666944"/>
            <a:ext cx="2351208" cy="2728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450" i="1" dirty="0" err="1" smtClean="0">
                <a:solidFill>
                  <a:srgbClr val="006400"/>
                </a:solidFill>
              </a:rPr>
              <a:t>subskribenten</a:t>
            </a:r>
            <a:r>
              <a:rPr lang="de-CH" sz="1450" i="1" dirty="0" smtClean="0">
                <a:solidFill>
                  <a:srgbClr val="006400"/>
                </a:solidFill>
              </a:rPr>
              <a:t>: LIST </a:t>
            </a:r>
            <a:r>
              <a:rPr lang="de-CH" sz="1450" dirty="0" smtClean="0">
                <a:solidFill>
                  <a:srgbClr val="006400"/>
                </a:solidFill>
              </a:rPr>
              <a:t>[</a:t>
            </a:r>
            <a:r>
              <a:rPr lang="de-CH" sz="1450" i="1" dirty="0" smtClean="0">
                <a:solidFill>
                  <a:srgbClr val="006400"/>
                </a:solidFill>
              </a:rPr>
              <a:t>…</a:t>
            </a:r>
            <a:r>
              <a:rPr lang="de-CH" sz="1450" dirty="0" smtClean="0">
                <a:solidFill>
                  <a:srgbClr val="006400"/>
                </a:solidFill>
              </a:rPr>
              <a:t>]</a:t>
            </a:r>
            <a:endParaRPr lang="de-CH" sz="1450" dirty="0">
              <a:solidFill>
                <a:srgbClr val="006400"/>
              </a:solidFill>
            </a:endParaRPr>
          </a:p>
        </p:txBody>
      </p:sp>
      <p:sp>
        <p:nvSpPr>
          <p:cNvPr id="156697" name="AutoShap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83506" y="3295443"/>
            <a:ext cx="2566907" cy="315212"/>
          </a:xfrm>
          <a:prstGeom prst="wedgeRoundRectCallout">
            <a:avLst>
              <a:gd name="adj1" fmla="val -80569"/>
              <a:gd name="adj2" fmla="val -111971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rIns="36000"/>
          <a:lstStyle/>
          <a:p>
            <a:pPr marL="342900" indent="-342900" algn="ctr" defTabSz="914400">
              <a:lnSpc>
                <a:spcPct val="80000"/>
              </a:lnSpc>
              <a:spcBef>
                <a:spcPts val="1900"/>
              </a:spcBef>
              <a:buClrTx/>
              <a:buSzTx/>
              <a:buFont typeface="Wingdings" pitchFamily="2" charset="2"/>
              <a:buNone/>
            </a:pPr>
            <a:r>
              <a:rPr lang="de-CH" sz="2000" dirty="0" smtClean="0"/>
              <a:t>Dynamisches Binden</a:t>
            </a:r>
            <a:endParaRPr lang="de-CH" sz="1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56725" name="AutoShape 5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40288" y="5229225"/>
            <a:ext cx="731837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/>
          </a:p>
        </p:txBody>
      </p:sp>
      <p:sp>
        <p:nvSpPr>
          <p:cNvPr id="156726" name="AutoShape 5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38813" y="5229225"/>
            <a:ext cx="731837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F4F8C"/>
              </a:gs>
              <a:gs pos="100000">
                <a:schemeClr val="accent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F4F8C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sz="1200"/>
          </a:p>
        </p:txBody>
      </p:sp>
      <p:sp>
        <p:nvSpPr>
          <p:cNvPr id="156727" name="AutoShape 5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38925" y="5229225"/>
            <a:ext cx="731838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/>
          </a:p>
        </p:txBody>
      </p:sp>
      <p:sp>
        <p:nvSpPr>
          <p:cNvPr id="156728" name="AutoShape 5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69213" y="5229225"/>
            <a:ext cx="731837" cy="407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/>
          </a:p>
        </p:txBody>
      </p:sp>
      <p:sp>
        <p:nvSpPr>
          <p:cNvPr id="156729" name="Text Box 5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48325" y="5248275"/>
            <a:ext cx="954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sub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6730" name="Line 5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6137275" y="5637213"/>
            <a:ext cx="0" cy="5397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731" name="Text Box 5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68925" y="5776913"/>
            <a:ext cx="836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b="1" dirty="0">
                <a:solidFill>
                  <a:srgbClr val="CC3300"/>
                </a:solidFill>
              </a:rPr>
              <a:t>Cursor</a:t>
            </a:r>
          </a:p>
        </p:txBody>
      </p:sp>
      <p:sp>
        <p:nvSpPr>
          <p:cNvPr id="156732" name="Text Box 6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84813" y="4803775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>
                <a:solidFill>
                  <a:srgbClr val="0033CC"/>
                </a:solidFill>
              </a:rPr>
              <a:t>item</a:t>
            </a:r>
          </a:p>
        </p:txBody>
      </p:sp>
      <p:sp>
        <p:nvSpPr>
          <p:cNvPr id="156733" name="Line 6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324600" y="6027738"/>
            <a:ext cx="784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6734" name="Text Box 6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13475" y="5722938"/>
            <a:ext cx="836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>
                <a:solidFill>
                  <a:srgbClr val="0033CC"/>
                </a:solidFill>
              </a:rPr>
              <a:t>forth</a:t>
            </a:r>
          </a:p>
        </p:txBody>
      </p:sp>
      <p:sp>
        <p:nvSpPr>
          <p:cNvPr id="156735" name="AutoShape 6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V="1">
            <a:off x="8377238" y="4875213"/>
            <a:ext cx="628650" cy="40798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56736" name="Text Box 6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167688" y="4605338"/>
            <a:ext cx="836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>
                <a:solidFill>
                  <a:srgbClr val="0033CC"/>
                </a:solidFill>
              </a:rPr>
              <a:t>after</a:t>
            </a:r>
          </a:p>
        </p:txBody>
      </p:sp>
      <p:sp>
        <p:nvSpPr>
          <p:cNvPr id="156738" name="Line 6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5227638" y="4568825"/>
            <a:ext cx="19050" cy="7318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grpSp>
        <p:nvGrpSpPr>
          <p:cNvPr id="2" name="Group 81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4841875" y="4264025"/>
            <a:ext cx="836613" cy="336550"/>
            <a:chOff x="3050" y="2679"/>
            <a:chExt cx="527" cy="212"/>
          </a:xfrm>
        </p:grpSpPr>
        <p:sp>
          <p:nvSpPr>
            <p:cNvPr id="156739" name="AutoShape 6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5" y="2709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6740" name="Text Box 6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050" y="2679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dirty="0"/>
                <a:t>s1</a:t>
              </a:r>
            </a:p>
          </p:txBody>
        </p:sp>
      </p:grpSp>
      <p:grpSp>
        <p:nvGrpSpPr>
          <p:cNvPr id="3" name="Group 79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5768975" y="4265613"/>
            <a:ext cx="836613" cy="336550"/>
            <a:chOff x="3638" y="2687"/>
            <a:chExt cx="527" cy="212"/>
          </a:xfrm>
        </p:grpSpPr>
        <p:sp>
          <p:nvSpPr>
            <p:cNvPr id="156741" name="AutoShape 6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13" y="2717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6742" name="Text Box 70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638" y="2687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/>
                <a:t>s2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6696075" y="4265613"/>
            <a:ext cx="836613" cy="336550"/>
            <a:chOff x="4199" y="2693"/>
            <a:chExt cx="527" cy="212"/>
          </a:xfrm>
        </p:grpSpPr>
        <p:sp>
          <p:nvSpPr>
            <p:cNvPr id="156743" name="AutoShape 7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74" y="2723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6744" name="Text Box 72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99" y="2693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/>
                <a:t>s3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623175" y="4265613"/>
            <a:ext cx="836613" cy="336550"/>
            <a:chOff x="4750" y="2694"/>
            <a:chExt cx="527" cy="212"/>
          </a:xfrm>
        </p:grpSpPr>
        <p:sp>
          <p:nvSpPr>
            <p:cNvPr id="156745" name="AutoShape 7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25" y="2724"/>
              <a:ext cx="324" cy="16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endParaRPr lang="de-CH"/>
            </a:p>
          </p:txBody>
        </p:sp>
        <p:sp>
          <p:nvSpPr>
            <p:cNvPr id="156746" name="Text Box 7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50" y="2694"/>
              <a:ext cx="5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/>
                <a:t>s4</a:t>
              </a:r>
            </a:p>
          </p:txBody>
        </p:sp>
      </p:grpSp>
      <p:sp>
        <p:nvSpPr>
          <p:cNvPr id="156747" name="Line 7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6196013" y="4581525"/>
            <a:ext cx="19050" cy="7318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56748" name="Line 76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7075488" y="4589463"/>
            <a:ext cx="19050" cy="731837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56749" name="Line 77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8029575" y="4603750"/>
            <a:ext cx="19050" cy="7318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56754" name="Text Box 8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140765" y="5206380"/>
            <a:ext cx="1657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de-CH" sz="1800" b="1" i="1" dirty="0" err="1" smtClean="0">
                <a:solidFill>
                  <a:srgbClr val="336600"/>
                </a:solidFill>
              </a:rPr>
              <a:t>subskribenten</a:t>
            </a:r>
            <a:endParaRPr lang="de-CH" sz="1800" b="1" i="1" dirty="0">
              <a:solidFill>
                <a:srgbClr val="336600"/>
              </a:solidFill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49774" y="874580"/>
            <a:ext cx="1299119" cy="1992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smtClean="0">
                <a:solidFill>
                  <a:srgbClr val="006400"/>
                </a:solidFill>
              </a:rPr>
              <a:t>aktualisiere </a:t>
            </a:r>
            <a:r>
              <a:rPr lang="de-CH" sz="1600" dirty="0" smtClean="0">
                <a:solidFill>
                  <a:srgbClr val="006400"/>
                </a:solidFill>
              </a:rPr>
              <a:t>*</a:t>
            </a:r>
            <a:endParaRPr lang="de-CH" sz="1600" dirty="0">
              <a:solidFill>
                <a:srgbClr val="006400"/>
              </a:solidFill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793505" y="2071481"/>
            <a:ext cx="144897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smtClean="0">
                <a:solidFill>
                  <a:srgbClr val="006400"/>
                </a:solidFill>
              </a:rPr>
              <a:t>aktualisiere</a:t>
            </a:r>
            <a:r>
              <a:rPr lang="de-CH" sz="1000" i="1" dirty="0" smtClean="0">
                <a:solidFill>
                  <a:srgbClr val="006400"/>
                </a:solidFill>
              </a:rPr>
              <a:t> </a:t>
            </a:r>
            <a:r>
              <a:rPr lang="de-CH" sz="2000" baseline="30000" dirty="0" smtClean="0">
                <a:solidFill>
                  <a:srgbClr val="006400"/>
                </a:solidFill>
              </a:rPr>
              <a:t>+</a:t>
            </a:r>
            <a:endParaRPr lang="de-CH" sz="1600" baseline="30000" dirty="0">
              <a:solidFill>
                <a:srgbClr val="006400"/>
              </a:solidFill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98344" y="904194"/>
            <a:ext cx="1160585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melde_an</a:t>
            </a:r>
            <a:endParaRPr lang="de-CH" sz="1600" i="1" dirty="0">
              <a:solidFill>
                <a:srgbClr val="006400"/>
              </a:solidFill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091311" y="1102178"/>
            <a:ext cx="117465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melde_ab</a:t>
            </a:r>
            <a:endParaRPr lang="de-CH" sz="1600" i="1" dirty="0">
              <a:solidFill>
                <a:srgbClr val="006400"/>
              </a:solidFill>
            </a:endParaRPr>
          </a:p>
        </p:txBody>
      </p:sp>
      <p:sp>
        <p:nvSpPr>
          <p:cNvPr id="60" name="Text Box 8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516920" y="1016000"/>
            <a:ext cx="1572361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gebe_heraus</a:t>
            </a:r>
            <a:r>
              <a:rPr lang="de-CH" sz="1600" i="1" dirty="0" smtClean="0">
                <a:solidFill>
                  <a:srgbClr val="006400"/>
                </a:solidFill>
              </a:rPr>
              <a:t> </a:t>
            </a:r>
            <a:r>
              <a:rPr lang="de-CH" sz="2000" baseline="30000" dirty="0" smtClean="0">
                <a:solidFill>
                  <a:srgbClr val="006400"/>
                </a:solidFill>
              </a:rPr>
              <a:t>+</a:t>
            </a:r>
            <a:endParaRPr lang="de-CH" sz="1600" baseline="30000" dirty="0">
              <a:solidFill>
                <a:srgbClr val="0064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247965" y="1326021"/>
            <a:ext cx="1317811" cy="1723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 sz="1400" i="1" dirty="0" smtClean="0">
                <a:solidFill>
                  <a:srgbClr val="3333FF"/>
                </a:solidFill>
              </a:rPr>
              <a:t>SUBSKRIBENT</a:t>
            </a:r>
            <a:endParaRPr lang="en-US" sz="14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Unser Ziel in dieser Lektion</a:t>
            </a:r>
            <a:endParaRPr lang="de-CH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336600"/>
                </a:solidFill>
              </a:rPr>
              <a:t>Unsere Kontrollstrukturen um einen flexibleren Mechanismus erweitern, der unter anderem interaktives und graphisches Programmieren (GUI) unterstützt</a:t>
            </a:r>
          </a:p>
          <a:p>
            <a:endParaRPr lang="de-CH" dirty="0" smtClean="0"/>
          </a:p>
          <a:p>
            <a:r>
              <a:rPr lang="de-CH" dirty="0" smtClean="0"/>
              <a:t>Der resultierende Mechanismus, </a:t>
            </a:r>
            <a:r>
              <a:rPr lang="de-CH" dirty="0" smtClean="0">
                <a:solidFill>
                  <a:srgbClr val="990000"/>
                </a:solidFill>
              </a:rPr>
              <a:t>Agenten</a:t>
            </a:r>
            <a:r>
              <a:rPr lang="de-CH" dirty="0" smtClean="0"/>
              <a:t>, hat viele andere spannende Anwendungen</a:t>
            </a:r>
          </a:p>
          <a:p>
            <a:endParaRPr lang="de-CH" dirty="0" smtClean="0"/>
          </a:p>
          <a:p>
            <a:r>
              <a:rPr lang="de-CH" dirty="0" smtClean="0"/>
              <a:t>Andere Sprachen haben Mechanismen wie z.B. </a:t>
            </a:r>
            <a:r>
              <a:rPr lang="de-CH" dirty="0" smtClean="0">
                <a:solidFill>
                  <a:srgbClr val="990000"/>
                </a:solidFill>
              </a:rPr>
              <a:t>Delegaten (</a:t>
            </a:r>
            <a:r>
              <a:rPr lang="de-CH" i="1" dirty="0" smtClean="0">
                <a:solidFill>
                  <a:srgbClr val="990000"/>
                </a:solidFill>
              </a:rPr>
              <a:t>delegates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r>
              <a:rPr lang="de-CH" dirty="0" smtClean="0"/>
              <a:t> (C#), </a:t>
            </a:r>
            <a:r>
              <a:rPr lang="de-CH" i="1" dirty="0" smtClean="0">
                <a:solidFill>
                  <a:srgbClr val="990000"/>
                </a:solidFill>
              </a:rPr>
              <a:t>closures</a:t>
            </a:r>
            <a:r>
              <a:rPr lang="de-CH" dirty="0" smtClean="0"/>
              <a:t> (funktionale Sprachen)</a:t>
            </a:r>
          </a:p>
          <a:p>
            <a:endParaRPr lang="de-CH" dirty="0"/>
          </a:p>
          <a:p>
            <a:r>
              <a:rPr lang="de-CH" dirty="0" smtClean="0"/>
              <a:t>Die Diskussion erlaubt uns auch, zwei wichtige </a:t>
            </a:r>
            <a:r>
              <a:rPr lang="de-CH" b="1" dirty="0" smtClean="0"/>
              <a:t>Entwurfsmuster</a:t>
            </a:r>
            <a:r>
              <a:rPr lang="de-CH" dirty="0" smtClean="0"/>
              <a:t> (</a:t>
            </a:r>
            <a:r>
              <a:rPr lang="de-CH" i="1" dirty="0">
                <a:solidFill>
                  <a:srgbClr val="990000"/>
                </a:solidFill>
              </a:rPr>
              <a:t>design </a:t>
            </a:r>
            <a:r>
              <a:rPr lang="de-CH" i="1" dirty="0" err="1">
                <a:solidFill>
                  <a:srgbClr val="990000"/>
                </a:solidFill>
              </a:rPr>
              <a:t>patterns</a:t>
            </a:r>
            <a:r>
              <a:rPr lang="de-CH" dirty="0" smtClean="0"/>
              <a:t>) zu studieren: </a:t>
            </a:r>
            <a:r>
              <a:rPr lang="de-CH" dirty="0"/>
              <a:t>Beobachter </a:t>
            </a:r>
            <a:r>
              <a:rPr lang="de-CH" dirty="0" smtClean="0"/>
              <a:t>(</a:t>
            </a:r>
            <a:r>
              <a:rPr lang="de-CH" i="1" dirty="0" err="1" smtClean="0">
                <a:solidFill>
                  <a:srgbClr val="990000"/>
                </a:solidFill>
              </a:rPr>
              <a:t>observer</a:t>
            </a:r>
            <a:r>
              <a:rPr lang="de-CH" dirty="0" smtClean="0"/>
              <a:t>) </a:t>
            </a:r>
            <a:r>
              <a:rPr lang="de-CH" dirty="0"/>
              <a:t>und </a:t>
            </a:r>
            <a:r>
              <a:rPr lang="de-CH" dirty="0" smtClean="0"/>
              <a:t>MVC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200" dirty="0" smtClean="0"/>
              <a:t>Erinnerung: Liste von Figuren</a:t>
            </a:r>
            <a:endParaRPr lang="de-DE" sz="1600" dirty="0"/>
          </a:p>
        </p:txBody>
      </p:sp>
      <p:sp>
        <p:nvSpPr>
          <p:cNvPr id="197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075" y="3885625"/>
            <a:ext cx="3913188" cy="2201863"/>
          </a:xfrm>
          <a:prstGeom prst="roundRect">
            <a:avLst>
              <a:gd name="adj" fmla="val 16667"/>
            </a:avLst>
          </a:prstGeom>
          <a:ln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i="1" dirty="0" smtClean="0">
                <a:solidFill>
                  <a:srgbClr val="3333FF"/>
                </a:solidFill>
              </a:rPr>
              <a:t>: LIST</a:t>
            </a:r>
            <a:r>
              <a:rPr lang="de-DE" dirty="0" smtClean="0">
                <a:solidFill>
                  <a:srgbClr val="3333FF"/>
                </a:solidFill>
              </a:rPr>
              <a:t>  [</a:t>
            </a:r>
            <a:r>
              <a:rPr lang="de-DE" i="1" dirty="0" smtClean="0">
                <a:solidFill>
                  <a:srgbClr val="3333FF"/>
                </a:solidFill>
              </a:rPr>
              <a:t>FIGUR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]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p1, p2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POLYGON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c1, c2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KREIS</a:t>
            </a:r>
            <a:endParaRPr lang="de-DE" dirty="0" smtClean="0"/>
          </a:p>
          <a:p>
            <a:r>
              <a:rPr lang="de-DE" i="1" dirty="0" smtClean="0">
                <a:solidFill>
                  <a:srgbClr val="3333FF"/>
                </a:solidFill>
              </a:rPr>
              <a:t>e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ELLIPSE</a:t>
            </a:r>
            <a:endParaRPr lang="de-DE" dirty="0"/>
          </a:p>
        </p:txBody>
      </p:sp>
      <p:sp>
        <p:nvSpPr>
          <p:cNvPr id="1976335" name="Rectangle 3"/>
          <p:cNvSpPr>
            <a:spLocks noChangeArrowheads="1"/>
          </p:cNvSpPr>
          <p:nvPr/>
        </p:nvSpPr>
        <p:spPr bwMode="auto">
          <a:xfrm>
            <a:off x="4782788" y="3709365"/>
            <a:ext cx="4032250" cy="251194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663575"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class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3333FF"/>
                </a:solidFill>
              </a:rPr>
              <a:t>LIST</a:t>
            </a:r>
            <a:r>
              <a:rPr lang="en-US" dirty="0">
                <a:solidFill>
                  <a:srgbClr val="3333FF"/>
                </a:solidFill>
              </a:rPr>
              <a:t> [</a:t>
            </a:r>
            <a:r>
              <a:rPr lang="en-US" i="1" dirty="0">
                <a:solidFill>
                  <a:srgbClr val="3333FF"/>
                </a:solidFill>
              </a:rPr>
              <a:t>G</a:t>
            </a:r>
            <a:r>
              <a:rPr lang="en-US" sz="18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] </a:t>
            </a:r>
            <a:r>
              <a:rPr lang="en-US" b="1" dirty="0">
                <a:solidFill>
                  <a:schemeClr val="accent2"/>
                </a:solidFill>
              </a:rPr>
              <a:t>feature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>
                <a:solidFill>
                  <a:srgbClr val="3333FF"/>
                </a:solidFill>
              </a:rPr>
              <a:t>extend</a:t>
            </a:r>
            <a:r>
              <a:rPr lang="en-US" dirty="0">
                <a:solidFill>
                  <a:srgbClr val="3333FF"/>
                </a:solidFill>
              </a:rPr>
              <a:t> (</a:t>
            </a:r>
            <a:r>
              <a:rPr lang="en-US" i="1" dirty="0">
                <a:solidFill>
                  <a:srgbClr val="3333FF"/>
                </a:solidFill>
              </a:rPr>
              <a:t>v </a:t>
            </a:r>
            <a:r>
              <a:rPr lang="en-US" dirty="0">
                <a:solidFill>
                  <a:srgbClr val="3333FF"/>
                </a:solidFill>
              </a:rPr>
              <a:t>: </a:t>
            </a:r>
            <a:r>
              <a:rPr lang="en-US" i="1" dirty="0">
                <a:solidFill>
                  <a:srgbClr val="3333FF"/>
                </a:solidFill>
              </a:rPr>
              <a:t>G</a:t>
            </a:r>
            <a:r>
              <a:rPr lang="en-US" dirty="0">
                <a:solidFill>
                  <a:srgbClr val="3333FF"/>
                </a:solidFill>
              </a:rPr>
              <a:t>) </a:t>
            </a:r>
            <a:r>
              <a:rPr lang="en-US" b="1" dirty="0">
                <a:solidFill>
                  <a:schemeClr val="accent2"/>
                </a:solidFill>
              </a:rPr>
              <a:t>do</a:t>
            </a:r>
            <a:r>
              <a:rPr lang="en-US" dirty="0">
                <a:solidFill>
                  <a:srgbClr val="0000FF"/>
                </a:solidFill>
              </a:rPr>
              <a:t> … </a:t>
            </a:r>
            <a:r>
              <a:rPr lang="en-US" b="1" dirty="0">
                <a:solidFill>
                  <a:schemeClr val="accent2"/>
                </a:solidFill>
              </a:rPr>
              <a:t>end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>
                <a:solidFill>
                  <a:srgbClr val="3333FF"/>
                </a:solidFill>
              </a:rPr>
              <a:t>last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: G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3333FF"/>
                </a:solidFill>
              </a:rPr>
              <a:t>	…</a:t>
            </a:r>
          </a:p>
          <a:p>
            <a:pPr algn="l" defTabSz="663575"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1976336" name="Rectangle 3"/>
          <p:cNvSpPr>
            <a:spLocks noChangeArrowheads="1"/>
          </p:cNvSpPr>
          <p:nvPr/>
        </p:nvSpPr>
        <p:spPr bwMode="auto">
          <a:xfrm>
            <a:off x="182880" y="2478832"/>
            <a:ext cx="8717279" cy="9985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l" defTabSz="663575">
              <a:lnSpc>
                <a:spcPct val="60000"/>
              </a:lnSpc>
              <a:spcBef>
                <a:spcPts val="1200"/>
              </a:spcBef>
            </a:pP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p1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c1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c2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  <a:p>
            <a:pPr algn="l" defTabSz="663575">
              <a:lnSpc>
                <a:spcPct val="60000"/>
              </a:lnSpc>
              <a:spcBef>
                <a:spcPts val="1200"/>
              </a:spcBef>
            </a:pP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e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p2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391745" y="1329063"/>
            <a:ext cx="8593652" cy="23320"/>
          </a:xfrm>
          <a:prstGeom prst="straightConnector1">
            <a:avLst/>
          </a:prstGeom>
          <a:noFill/>
          <a:ln w="50800" algn="ctr">
            <a:solidFill>
              <a:srgbClr val="993300"/>
            </a:solidFill>
            <a:round/>
            <a:headEnd/>
            <a:tailEnd type="stealth" w="lg" len="lg"/>
          </a:ln>
        </p:spPr>
      </p:cxnSp>
      <p:sp>
        <p:nvSpPr>
          <p:cNvPr id="20" name="Regular Pentagon 19"/>
          <p:cNvSpPr>
            <a:spLocks noChangeArrowheads="1"/>
          </p:cNvSpPr>
          <p:nvPr/>
        </p:nvSpPr>
        <p:spPr bwMode="auto">
          <a:xfrm>
            <a:off x="537863" y="770239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481567" y="876602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08325" y="1033430"/>
            <a:ext cx="1116013" cy="544512"/>
          </a:xfrm>
          <a:prstGeom prst="ellipse">
            <a:avLst/>
          </a:prstGeom>
          <a:solidFill>
            <a:srgbClr val="99FF99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404513" y="1856113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POLYGON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6000" y="1843413"/>
            <a:ext cx="10711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3333FF"/>
                </a:solidFill>
              </a:rPr>
              <a:t>(</a:t>
            </a:r>
            <a:r>
              <a:rPr lang="en-US" sz="1800" i="1" dirty="0" smtClean="0">
                <a:solidFill>
                  <a:srgbClr val="3333FF"/>
                </a:solidFill>
              </a:rPr>
              <a:t>KREIS</a:t>
            </a:r>
            <a:r>
              <a:rPr lang="en-US" sz="1800" dirty="0" smtClean="0">
                <a:solidFill>
                  <a:srgbClr val="3333FF"/>
                </a:solidFill>
              </a:rPr>
              <a:t>)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7041850" y="1840238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POLYGON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3896989" y="1860875"/>
            <a:ext cx="10711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3333FF"/>
                </a:solidFill>
              </a:rPr>
              <a:t>(</a:t>
            </a:r>
            <a:r>
              <a:rPr lang="en-US" sz="1800" i="1" dirty="0" smtClean="0">
                <a:solidFill>
                  <a:srgbClr val="3333FF"/>
                </a:solidFill>
              </a:rPr>
              <a:t>KREIS</a:t>
            </a:r>
            <a:r>
              <a:rPr lang="en-US" sz="1800" dirty="0" smtClean="0">
                <a:solidFill>
                  <a:srgbClr val="3333FF"/>
                </a:solidFill>
              </a:rPr>
              <a:t>)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471813" y="1819600"/>
            <a:ext cx="12922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ELLIPSE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8" name="Regular Pentagon 27"/>
          <p:cNvSpPr>
            <a:spLocks noChangeArrowheads="1"/>
          </p:cNvSpPr>
          <p:nvPr/>
        </p:nvSpPr>
        <p:spPr bwMode="auto">
          <a:xfrm>
            <a:off x="7258489" y="871125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024886" y="874455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9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5872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Das Beobachter-Muster (in der Grundform)</a:t>
            </a:r>
            <a:endParaRPr lang="de-CH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Die Herausgeber kennen (intern) die Subskribenten</a:t>
            </a:r>
          </a:p>
          <a:p>
            <a:pPr defTabSz="914400"/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Jeder Subskribent kann sich nur bei maximal einem Herausgeber einschreiben</a:t>
            </a:r>
          </a:p>
          <a:p>
            <a:pPr defTabSz="914400"/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Er kann maximal eine Operation registrieren</a:t>
            </a:r>
          </a:p>
          <a:p>
            <a:pPr defTabSz="914400"/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Die Lösung </a:t>
            </a:r>
            <a:r>
              <a:rPr lang="de-CH" dirty="0" err="1" smtClean="0"/>
              <a:t>is</a:t>
            </a:r>
            <a:r>
              <a:rPr lang="de-CH" dirty="0" smtClean="0"/>
              <a:t> nicht wiederverwendbar — muss für jede Applikation neu programmiert werden</a:t>
            </a:r>
          </a:p>
          <a:p>
            <a:pPr defTabSz="914400">
              <a:buFont typeface="Wingdings" pitchFamily="2" charset="2"/>
              <a:buChar char=""/>
            </a:pPr>
            <a:endParaRPr lang="de-CH" dirty="0" smtClean="0"/>
          </a:p>
          <a:p>
            <a:pPr defTabSz="914400">
              <a:buFont typeface="Wingdings" pitchFamily="2" charset="2"/>
              <a:buChar char=""/>
            </a:pPr>
            <a:r>
              <a:rPr lang="de-CH" dirty="0" smtClean="0"/>
              <a:t> Argumente zu behandeln ist schwierig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Ereignisorientierte Programmierung: Beispiel</a:t>
            </a:r>
            <a:endParaRPr lang="de-CH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365250"/>
            <a:ext cx="3455987" cy="45640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Spezifizieren Sie, dass, wenn ein Benutzer diesen Knopf drückt, das System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ausführt, wobei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/>
              <a:t> und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/>
              <a:t> die Mauskoordinaten sind und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/>
              <a:t> eine spezifische Prozedur Ihres Systems ist </a:t>
            </a:r>
            <a:endParaRPr lang="de-CH" sz="2000" dirty="0"/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3454" y="1374775"/>
            <a:ext cx="4602595" cy="41808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410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399" y="115200"/>
            <a:ext cx="8473569" cy="435600"/>
          </a:xfrm>
        </p:spPr>
        <p:txBody>
          <a:bodyPr/>
          <a:lstStyle/>
          <a:p>
            <a:r>
              <a:rPr lang="de-CH" dirty="0" smtClean="0"/>
              <a:t>A</a:t>
            </a:r>
            <a:r>
              <a:rPr lang="de-CH" sz="2800" dirty="0" smtClean="0"/>
              <a:t>nderer Ansatz: </a:t>
            </a:r>
            <a:r>
              <a:rPr lang="de-CH" dirty="0" smtClean="0"/>
              <a:t>Ereignis</a:t>
            </a:r>
            <a:r>
              <a:rPr lang="de-CH" sz="2800" dirty="0" smtClean="0"/>
              <a:t>-</a:t>
            </a:r>
            <a:r>
              <a:rPr lang="de-CH" dirty="0" smtClean="0"/>
              <a:t>K</a:t>
            </a:r>
            <a:r>
              <a:rPr lang="de-CH" sz="2800" dirty="0" smtClean="0"/>
              <a:t>ontext-</a:t>
            </a:r>
            <a:r>
              <a:rPr lang="de-CH" dirty="0" smtClean="0"/>
              <a:t>Ak</a:t>
            </a:r>
            <a:r>
              <a:rPr lang="de-CH" sz="2800" dirty="0" smtClean="0"/>
              <a:t>tion-Tabelle</a:t>
            </a:r>
            <a:endParaRPr lang="de-CH" sz="2800" dirty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179388" y="1268413"/>
            <a:ext cx="5267255" cy="825429"/>
          </a:xfrm>
        </p:spPr>
        <p:txBody>
          <a:bodyPr/>
          <a:lstStyle/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Eine Menge von „Tripeln“</a:t>
            </a:r>
          </a:p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[Ereignis-Typ, Kontext, Aktion]</a:t>
            </a:r>
          </a:p>
          <a:p>
            <a:pPr marL="0" indent="0" defTabSz="623888">
              <a:lnSpc>
                <a:spcPct val="80000"/>
              </a:lnSpc>
            </a:pPr>
            <a:endParaRPr lang="de-CH" dirty="0">
              <a:solidFill>
                <a:srgbClr val="CC3300"/>
              </a:solidFill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624" y="2256681"/>
            <a:ext cx="8713787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5738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Ereignis-Typ</a:t>
            </a:r>
            <a:r>
              <a:rPr lang="de-CH" sz="2200" dirty="0" smtClean="0"/>
              <a:t>: irgendeine Art von</a:t>
            </a:r>
            <a:br>
              <a:rPr lang="de-CH" sz="2200" dirty="0" smtClean="0"/>
            </a:br>
            <a:r>
              <a:rPr lang="de-CH" sz="2200" dirty="0" smtClean="0"/>
              <a:t>Ereignis,  an dem wir interessiert sind.</a:t>
            </a:r>
            <a:br>
              <a:rPr lang="de-CH" sz="2200" dirty="0" smtClean="0"/>
            </a:br>
            <a:r>
              <a:rPr lang="de-CH" sz="2200" dirty="0" smtClean="0"/>
              <a:t>	    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Linksklick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Kontext</a:t>
            </a:r>
            <a:r>
              <a:rPr lang="de-CH" sz="2200" dirty="0" smtClean="0"/>
              <a:t>: Das Objekt, für welches diese Ereignisse interessant sind.</a:t>
            </a:r>
            <a:br>
              <a:rPr lang="de-CH" sz="2200" dirty="0" smtClean="0"/>
            </a:br>
            <a:r>
              <a:rPr lang="de-CH" sz="2200" dirty="0" smtClean="0"/>
              <a:t>     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ein gewisser Knopf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Aktion</a:t>
            </a:r>
            <a:r>
              <a:rPr lang="de-CH" sz="2200" dirty="0" smtClean="0"/>
              <a:t>: Was wir tun wollen, wenn das Ereignis im Kontext ausgelöst  wird.</a:t>
            </a:r>
            <a:br>
              <a:rPr lang="de-CH" sz="2200" dirty="0" smtClean="0"/>
            </a:br>
            <a:r>
              <a:rPr lang="de-CH" sz="2200" dirty="0" smtClean="0"/>
              <a:t>	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Speichern der Datei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dirty="0" smtClean="0"/>
              <a:t>Eine Ereignis-Kontext-Aktion-Tabelle kann z.B. mit Hilfe einer Hashtabelle implementiert werden.</a:t>
            </a:r>
            <a:endParaRPr lang="de-CH" sz="1800" dirty="0"/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461283" y="676801"/>
            <a:ext cx="3470275" cy="2719387"/>
            <a:chOff x="1135" y="631"/>
            <a:chExt cx="4449" cy="3323"/>
          </a:xfrm>
        </p:grpSpPr>
        <p:pic>
          <p:nvPicPr>
            <p:cNvPr id="160775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35" y="631"/>
              <a:ext cx="4449" cy="3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6" name="Picture 8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77" y="1642"/>
              <a:ext cx="2105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7" name="Picture 9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77" y="2117"/>
              <a:ext cx="947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8" name="Picture 10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53" y="2342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Ereignis-Aktion-Tabelle</a:t>
            </a:r>
            <a:endParaRPr lang="de-CH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8450" y="1268413"/>
            <a:ext cx="6583362" cy="56515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/>
              <a:t>Präziser:           Ereignis_</a:t>
            </a:r>
            <a:r>
              <a:rPr lang="de-CH" sz="2000" dirty="0" smtClean="0">
                <a:solidFill>
                  <a:srgbClr val="990000"/>
                </a:solidFill>
              </a:rPr>
              <a:t>Typ </a:t>
            </a:r>
            <a:r>
              <a:rPr lang="de-CH" sz="2000" dirty="0" smtClean="0"/>
              <a:t>– Aktion - Tabelle</a:t>
            </a:r>
            <a:endParaRPr lang="de-CH" sz="2000" dirty="0"/>
          </a:p>
        </p:txBody>
      </p:sp>
      <p:sp>
        <p:nvSpPr>
          <p:cNvPr id="215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4863" y="3302000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09973" y="3302000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0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4863" y="3805238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09973" y="3805238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863" y="4810125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09973" y="4810125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4863" y="5314950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4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09973" y="5314950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1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28688" y="3446463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79837" y="3413125"/>
            <a:ext cx="222121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 dirty="0" err="1" smtClean="0">
                <a:solidFill>
                  <a:srgbClr val="0000FF"/>
                </a:solidFill>
              </a:rPr>
              <a:t>Speichere_datei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4863" y="2870200"/>
            <a:ext cx="187207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 algn="ctr">
              <a:lnSpc>
                <a:spcPct val="80000"/>
              </a:lnSpc>
              <a:spcBef>
                <a:spcPts val="1250"/>
              </a:spcBef>
              <a:buClr>
                <a:srgbClr val="8B0000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b="1" dirty="0" smtClean="0">
                <a:solidFill>
                  <a:srgbClr val="8B0000"/>
                </a:solidFill>
              </a:rPr>
              <a:t>Ereignis-Typ</a:t>
            </a:r>
            <a:endParaRPr lang="de-CH" sz="2000" b="1" dirty="0">
              <a:solidFill>
                <a:srgbClr val="8B0000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81639" y="2870200"/>
            <a:ext cx="1728788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 algn="ctr">
              <a:lnSpc>
                <a:spcPct val="80000"/>
              </a:lnSpc>
              <a:spcBef>
                <a:spcPts val="1250"/>
              </a:spcBef>
              <a:buClr>
                <a:srgbClr val="8B0000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b="1" dirty="0" smtClean="0">
                <a:solidFill>
                  <a:srgbClr val="8B0000"/>
                </a:solidFill>
              </a:rPr>
              <a:t>Aktion</a:t>
            </a:r>
            <a:endParaRPr lang="de-CH" sz="2000" b="1" dirty="0">
              <a:solidFill>
                <a:srgbClr val="8B0000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84599" y="3859213"/>
            <a:ext cx="2221216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>
                <a:solidFill>
                  <a:srgbClr val="0000FF"/>
                </a:solidFill>
              </a:rPr>
              <a:t>Reset</a:t>
            </a:r>
          </a:p>
        </p:txBody>
      </p:sp>
      <p:sp>
        <p:nvSpPr>
          <p:cNvPr id="21520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8450" y="1735138"/>
            <a:ext cx="8420100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100000"/>
              </a:lnSpc>
              <a:spcBef>
                <a:spcPts val="50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dirty="0" smtClean="0">
                <a:solidFill>
                  <a:srgbClr val="000000"/>
                </a:solidFill>
              </a:rPr>
              <a:t>Noch präziser:  </a:t>
            </a:r>
            <a:r>
              <a:rPr lang="de-CH" sz="2000" dirty="0" err="1" smtClean="0">
                <a:solidFill>
                  <a:srgbClr val="000000"/>
                </a:solidFill>
              </a:rPr>
              <a:t>Ereignis_Typ</a:t>
            </a:r>
            <a:r>
              <a:rPr lang="de-CH" sz="2000" dirty="0" smtClean="0">
                <a:solidFill>
                  <a:srgbClr val="000000"/>
                </a:solidFill>
              </a:rPr>
              <a:t> - </a:t>
            </a:r>
            <a:r>
              <a:rPr lang="de-CH" sz="2000" dirty="0" smtClean="0">
                <a:solidFill>
                  <a:srgbClr val="990000"/>
                </a:solidFill>
              </a:rPr>
              <a:t>Kontext </a:t>
            </a:r>
            <a:r>
              <a:rPr lang="de-CH" sz="2000" dirty="0" smtClean="0">
                <a:solidFill>
                  <a:srgbClr val="000000"/>
                </a:solidFill>
              </a:rPr>
              <a:t>– Aktion-Tabelle</a:t>
            </a:r>
            <a:endParaRPr lang="de-CH" sz="2000" dirty="0">
              <a:solidFill>
                <a:srgbClr val="000000"/>
              </a:solidFill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8688" y="5387975"/>
            <a:ext cx="18303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Recht_klick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00461" y="5392738"/>
            <a:ext cx="2478215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 dirty="0" err="1" smtClean="0">
                <a:solidFill>
                  <a:srgbClr val="0000FF"/>
                </a:solidFill>
              </a:rPr>
              <a:t>Anzeige_menu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4863" y="5819775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24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09973" y="5819775"/>
            <a:ext cx="2637311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25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92200" y="5892800"/>
            <a:ext cx="172878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>
                <a:solidFill>
                  <a:srgbClr val="333399"/>
                </a:solidFill>
              </a:rPr>
              <a:t>…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13199" y="5873750"/>
            <a:ext cx="2221216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125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52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57500" y="3302000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29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57500" y="3805238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0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57500" y="4310063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1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7500" y="4814888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2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79738" y="3413125"/>
            <a:ext cx="222635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Speichern_knopf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65450" y="2870200"/>
            <a:ext cx="2226356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 algn="ctr">
              <a:lnSpc>
                <a:spcPct val="80000"/>
              </a:lnSpc>
              <a:spcBef>
                <a:spcPts val="1250"/>
              </a:spcBef>
              <a:buClr>
                <a:srgbClr val="8B0000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de-CH" sz="2000" b="1" dirty="0" smtClean="0">
                <a:solidFill>
                  <a:srgbClr val="8B0000"/>
                </a:solidFill>
              </a:rPr>
              <a:t>Kontext</a:t>
            </a:r>
            <a:endParaRPr lang="de-CH" sz="2000" b="1" dirty="0">
              <a:solidFill>
                <a:srgbClr val="8B0000"/>
              </a:solidFill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60725" y="4918075"/>
            <a:ext cx="2226356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125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535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57500" y="5319713"/>
            <a:ext cx="2643414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36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60725" y="5373688"/>
            <a:ext cx="2226356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125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28688" y="3925888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38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28688" y="4406900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39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51163" y="3898900"/>
            <a:ext cx="2577992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Abbrechen_knopf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1540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700474" y="4881563"/>
            <a:ext cx="2221216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44563" y="4881563"/>
            <a:ext cx="172878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333399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333399"/>
                </a:solidFill>
              </a:rPr>
              <a:t>Links_klick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21543" name="Rectangle 3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01688" y="4305300"/>
            <a:ext cx="2052637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44" name="Rectangle 4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855913" y="5819775"/>
            <a:ext cx="2643413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45" name="Text Box 4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005138" y="4392613"/>
            <a:ext cx="1484237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Karte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1546" name="Rectangle 4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05212" y="4305300"/>
            <a:ext cx="2637310" cy="504825"/>
          </a:xfrm>
          <a:prstGeom prst="rect">
            <a:avLst/>
          </a:prstGeom>
          <a:noFill/>
          <a:ln w="9360">
            <a:solidFill>
              <a:srgbClr val="006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1547" name="Text Box 4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698887" y="4365625"/>
            <a:ext cx="2221215" cy="34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8138" indent="-338138">
              <a:lnSpc>
                <a:spcPct val="80000"/>
              </a:lnSpc>
              <a:spcBef>
                <a:spcPts val="125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GB" sz="2000" b="1" i="1" dirty="0" err="1" smtClean="0">
                <a:solidFill>
                  <a:srgbClr val="0000FF"/>
                </a:solidFill>
              </a:rPr>
              <a:t>Finde_station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399" y="115200"/>
            <a:ext cx="8473569" cy="435600"/>
          </a:xfrm>
        </p:spPr>
        <p:txBody>
          <a:bodyPr/>
          <a:lstStyle/>
          <a:p>
            <a:r>
              <a:rPr lang="de-CH" dirty="0" smtClean="0"/>
              <a:t>Ereignis</a:t>
            </a:r>
            <a:r>
              <a:rPr lang="de-CH" sz="2800" dirty="0" smtClean="0"/>
              <a:t>-</a:t>
            </a:r>
            <a:r>
              <a:rPr lang="de-CH" dirty="0" smtClean="0"/>
              <a:t>K</a:t>
            </a:r>
            <a:r>
              <a:rPr lang="de-CH" sz="2800" dirty="0" smtClean="0"/>
              <a:t>ontext-</a:t>
            </a:r>
            <a:r>
              <a:rPr lang="de-CH" dirty="0" smtClean="0"/>
              <a:t>Ak</a:t>
            </a:r>
            <a:r>
              <a:rPr lang="de-CH" sz="2800" dirty="0" smtClean="0"/>
              <a:t>tion-Tabelle</a:t>
            </a:r>
            <a:endParaRPr lang="de-CH" sz="2800" dirty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179388" y="1268413"/>
            <a:ext cx="5267255" cy="825429"/>
          </a:xfrm>
        </p:spPr>
        <p:txBody>
          <a:bodyPr/>
          <a:lstStyle/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Eine Menge von „Tripeln“</a:t>
            </a:r>
          </a:p>
          <a:p>
            <a:pPr marL="0" indent="0" defTabSz="623888">
              <a:lnSpc>
                <a:spcPct val="80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[Ereignis-Typ, Kontext, Aktion]</a:t>
            </a:r>
          </a:p>
          <a:p>
            <a:pPr marL="0" indent="0" defTabSz="623888">
              <a:lnSpc>
                <a:spcPct val="80000"/>
              </a:lnSpc>
            </a:pPr>
            <a:endParaRPr lang="de-CH" dirty="0">
              <a:solidFill>
                <a:srgbClr val="CC3300"/>
              </a:solidFill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624" y="2256681"/>
            <a:ext cx="8713787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5738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Ereignis-Typ</a:t>
            </a:r>
            <a:r>
              <a:rPr lang="de-CH" sz="2200" dirty="0" smtClean="0"/>
              <a:t>: irgendeine Art von</a:t>
            </a:r>
            <a:br>
              <a:rPr lang="de-CH" sz="2200" dirty="0" smtClean="0"/>
            </a:br>
            <a:r>
              <a:rPr lang="de-CH" sz="2200" dirty="0" smtClean="0"/>
              <a:t>Ereignis,  an dem wir interessiert sind.</a:t>
            </a:r>
            <a:br>
              <a:rPr lang="de-CH" sz="2200" dirty="0" smtClean="0"/>
            </a:br>
            <a:r>
              <a:rPr lang="de-CH" sz="2200" dirty="0" smtClean="0"/>
              <a:t>	    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Linksklick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Kontext</a:t>
            </a:r>
            <a:r>
              <a:rPr lang="de-CH" sz="2200" dirty="0" smtClean="0"/>
              <a:t>: Das Objekt, für welches diese Ereignisse interessant sind.</a:t>
            </a:r>
            <a:br>
              <a:rPr lang="de-CH" sz="2200" dirty="0" smtClean="0"/>
            </a:br>
            <a:r>
              <a:rPr lang="de-CH" sz="2200" dirty="0" smtClean="0"/>
              <a:t>     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ein gewisser Knopf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sz="2200" dirty="0" smtClean="0">
                <a:solidFill>
                  <a:srgbClr val="990000"/>
                </a:solidFill>
              </a:rPr>
              <a:t>Aktion</a:t>
            </a:r>
            <a:r>
              <a:rPr lang="de-CH" sz="2200" dirty="0" smtClean="0"/>
              <a:t>: Was wir tun wollen, wenn das Ereignis im Kontext ausgelöst  wird.</a:t>
            </a:r>
            <a:br>
              <a:rPr lang="de-CH" sz="2200" dirty="0" smtClean="0"/>
            </a:br>
            <a:r>
              <a:rPr lang="de-CH" sz="2200" dirty="0" smtClean="0"/>
              <a:t>	</a:t>
            </a:r>
            <a:r>
              <a:rPr lang="de-CH" sz="2200" dirty="0" smtClean="0">
                <a:solidFill>
                  <a:srgbClr val="0000FF"/>
                </a:solidFill>
              </a:rPr>
              <a:t>Beispiel</a:t>
            </a:r>
            <a:r>
              <a:rPr lang="de-CH" sz="2200" dirty="0" smtClean="0"/>
              <a:t>: Speichern der Datei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sz="22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dirty="0" smtClean="0"/>
              <a:t>Eine Ereignis-Kontext-Aktion-Tabelle kann z.B. mit Hilfe einer Hashtabelle implementiert werden.</a:t>
            </a:r>
            <a:endParaRPr lang="de-CH" sz="1800" dirty="0"/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461283" y="676801"/>
            <a:ext cx="3470275" cy="2719387"/>
            <a:chOff x="1135" y="631"/>
            <a:chExt cx="4449" cy="3323"/>
          </a:xfrm>
        </p:grpSpPr>
        <p:pic>
          <p:nvPicPr>
            <p:cNvPr id="160775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35" y="631"/>
              <a:ext cx="4449" cy="3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6" name="Picture 8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77" y="1642"/>
              <a:ext cx="2105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7" name="Picture 9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77" y="2117"/>
              <a:ext cx="947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8" name="Picture 10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53" y="2342"/>
              <a:ext cx="4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In EiffelVision2</a:t>
            </a:r>
            <a:endParaRPr lang="de-CH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3838" y="4978358"/>
            <a:ext cx="8675687" cy="509588"/>
          </a:xfrm>
          <a:ln/>
        </p:spPr>
        <p:txBody>
          <a:bodyPr/>
          <a:lstStyle/>
          <a:p>
            <a:pPr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i="1" dirty="0" err="1" smtClean="0">
                <a:solidFill>
                  <a:srgbClr val="0000FF"/>
                </a:solidFill>
              </a:rPr>
              <a:t>Zurich_map</a:t>
            </a:r>
            <a:r>
              <a:rPr lang="en-US" sz="9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>
                <a:solidFill>
                  <a:srgbClr val="0000FF"/>
                </a:solidFill>
              </a:rPr>
              <a:t>on_left_click</a:t>
            </a:r>
            <a:r>
              <a:rPr lang="en-US" sz="9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_back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err="1" smtClean="0">
                <a:solidFill>
                  <a:srgbClr val="0000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dirty="0">
              <a:solidFill>
                <a:srgbClr val="00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8494" y="773687"/>
            <a:ext cx="4320050" cy="393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Mechanismen in anderen Sprachen</a:t>
            </a:r>
            <a:endParaRPr lang="de-CH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r>
              <a:rPr lang="de-CH" dirty="0" smtClean="0"/>
              <a:t>C und C++: “Funktionszeiger”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endParaRPr lang="de-CH" dirty="0" smtClean="0"/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endParaRPr lang="de-CH" dirty="0" smtClean="0"/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tabLst>
                <a:tab pos="357188" algn="l"/>
                <a:tab pos="473075" algn="l"/>
                <a:tab pos="930275" algn="l"/>
                <a:tab pos="1387475" algn="l"/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</a:tabLst>
            </a:pPr>
            <a:r>
              <a:rPr lang="de-CH" dirty="0" smtClean="0"/>
              <a:t>C#: Delegaten (eine Form von Agenten)</a:t>
            </a:r>
            <a:endParaRPr lang="de-C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Bemerkung zu Sprachen</a:t>
            </a:r>
            <a:endParaRPr lang="de-CH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In nicht-O-O Sprachen wie z.B. C und Matlab gibt es den Begriff der Agenten nicht, aber man kann eine Routine als Argument an eine andere Routine übergeben, z.B.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spcBef>
                <a:spcPts val="500"/>
              </a:spcBef>
              <a:buClr>
                <a:srgbClr val="333399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>
                <a:solidFill>
                  <a:srgbClr val="333399"/>
                </a:solidFill>
              </a:rPr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integral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dirty="0" smtClean="0">
                <a:solidFill>
                  <a:srgbClr val="990000"/>
                </a:solidFill>
              </a:rPr>
              <a:t>&amp;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b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wobei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dirty="0" smtClean="0"/>
              <a:t>eine zu integrierende Funktion ist.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&amp;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>
                <a:solidFill>
                  <a:srgbClr val="333399"/>
                </a:solidFill>
              </a:rPr>
              <a:t> </a:t>
            </a:r>
            <a:r>
              <a:rPr lang="de-CH" sz="2000" dirty="0" smtClean="0"/>
              <a:t>(C Notation) ist eine Art, sich auf die Funktion 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dirty="0" smtClean="0"/>
              <a:t> zu beziehen</a:t>
            </a:r>
            <a:r>
              <a:rPr lang="de-CH" sz="2000" dirty="0" smtClean="0">
                <a:solidFill>
                  <a:srgbClr val="333399"/>
                </a:solidFill>
              </a:rPr>
              <a:t>.</a:t>
            </a:r>
          </a:p>
          <a:p>
            <a:pPr lvl="1"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(Wir brauchen eine solche Syntax, da nur </a:t>
            </a:r>
            <a:r>
              <a:rPr lang="de-CH" sz="2000" dirty="0" smtClean="0">
                <a:solidFill>
                  <a:srgbClr val="333399"/>
                </a:solidFill>
              </a:rPr>
              <a:t>`</a:t>
            </a:r>
            <a:r>
              <a:rPr lang="de-CH" sz="2000" i="1" dirty="0" smtClean="0">
                <a:solidFill>
                  <a:srgbClr val="990000"/>
                </a:solidFill>
              </a:rPr>
              <a:t>f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333399"/>
                </a:solidFill>
              </a:rPr>
              <a:t>’ </a:t>
            </a:r>
            <a:r>
              <a:rPr lang="de-CH" sz="2000" dirty="0" smtClean="0"/>
              <a:t>auch ein Funktionsaufruf sein könnte.)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Agenten (oder C# Delegaten) bieten eine Typ-sichere Technik auf hoher Ebene, indem sie die Routine in ein Objekt verpacken.</a:t>
            </a:r>
            <a:endParaRPr lang="de-CH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Mit .NET-Delegates: Herausgeber (1)</a:t>
            </a:r>
            <a:endParaRPr lang="de-CH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7950"/>
            <a:ext cx="8458200" cy="5080000"/>
          </a:xfrm>
          <a:ln w="9360">
            <a:noFill/>
            <a:miter lim="800000"/>
          </a:ln>
        </p:spPr>
        <p:txBody>
          <a:bodyPr/>
          <a:lstStyle/>
          <a:p>
            <a:pPr marL="509588" indent="-509588">
              <a:lnSpc>
                <a:spcPct val="100000"/>
              </a:lnSpc>
              <a:spcBef>
                <a:spcPts val="45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P1.</a:t>
            </a:r>
            <a:r>
              <a:rPr lang="de-CH" sz="2000" dirty="0" smtClean="0"/>
              <a:t>	Einführung einer </a:t>
            </a:r>
            <a:r>
              <a:rPr lang="de-CH" sz="2000" dirty="0" smtClean="0">
                <a:solidFill>
                  <a:srgbClr val="993300"/>
                </a:solidFill>
              </a:rPr>
              <a:t>neuen Klasse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/>
              <a:t> , die von </a:t>
            </a:r>
            <a:r>
              <a:rPr lang="de-CH" sz="2000" i="1" dirty="0" smtClean="0">
                <a:solidFill>
                  <a:srgbClr val="0000FF"/>
                </a:solidFill>
              </a:rPr>
              <a:t>EventArgs</a:t>
            </a:r>
            <a:r>
              <a:rPr lang="de-CH" sz="2000" dirty="0" smtClean="0"/>
              <a:t>  erbt und die Argument-Typen von </a:t>
            </a:r>
            <a:r>
              <a:rPr lang="de-CH" sz="2000" i="1" dirty="0" err="1" smtClean="0">
                <a:solidFill>
                  <a:srgbClr val="0000FF"/>
                </a:solidFill>
              </a:rPr>
              <a:t>yourProcedure</a:t>
            </a:r>
            <a:r>
              <a:rPr lang="de-CH" sz="2000" dirty="0" smtClean="0"/>
              <a:t>  wiederholt:</a:t>
            </a:r>
            <a:br>
              <a:rPr lang="de-CH" sz="2000" dirty="0" smtClean="0"/>
            </a:br>
            <a:endParaRPr lang="de-CH" sz="2000" dirty="0" smtClean="0"/>
          </a:p>
          <a:p>
            <a:pPr marL="509588" indent="-509588" algn="just">
              <a:lnSpc>
                <a:spcPct val="100000"/>
              </a:lnSpc>
              <a:spcBef>
                <a:spcPts val="450"/>
              </a:spcBef>
              <a:buClr>
                <a:srgbClr val="3366CC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3366CC"/>
                </a:solidFill>
              </a:rPr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public</a:t>
            </a:r>
            <a:r>
              <a:rPr lang="de-CH" sz="2000" dirty="0" smtClean="0">
                <a:solidFill>
                  <a:srgbClr val="3366CC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class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{... </a:t>
            </a:r>
            <a:r>
              <a:rPr lang="de-CH" sz="2000" i="1" dirty="0" err="1" smtClean="0">
                <a:solidFill>
                  <a:srgbClr val="0000FF"/>
                </a:solidFill>
              </a:rPr>
              <a:t>int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; …}</a:t>
            </a:r>
          </a:p>
          <a:p>
            <a:pPr marL="509588" indent="-509588" algn="just">
              <a:lnSpc>
                <a:spcPct val="100000"/>
              </a:lnSpc>
              <a:spcBef>
                <a:spcPts val="450"/>
              </a:spcBef>
              <a:buClr>
                <a:srgbClr val="3366CC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3366CC"/>
                </a:solidFill>
              </a:rPr>
              <a:t>		</a:t>
            </a:r>
          </a:p>
          <a:p>
            <a:pPr marL="509588" indent="-509588" algn="just">
              <a:lnSpc>
                <a:spcPct val="100000"/>
              </a:lnSpc>
              <a:spcBef>
                <a:spcPts val="120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P2.</a:t>
            </a:r>
            <a:r>
              <a:rPr lang="de-CH" sz="2000" dirty="0" smtClean="0"/>
              <a:t>	Einführung eines </a:t>
            </a:r>
            <a:r>
              <a:rPr lang="de-CH" sz="2000" dirty="0" smtClean="0">
                <a:solidFill>
                  <a:srgbClr val="993300"/>
                </a:solidFill>
              </a:rPr>
              <a:t>neuen Typs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/>
              <a:t> (</a:t>
            </a:r>
            <a:r>
              <a:rPr lang="de-CH" sz="2000" dirty="0" err="1" smtClean="0"/>
              <a:t>Delegate</a:t>
            </a:r>
            <a:r>
              <a:rPr lang="de-CH" sz="2000" dirty="0" smtClean="0"/>
              <a:t>-Typ), basierend auf dieser Klasse.</a:t>
            </a:r>
          </a:p>
          <a:p>
            <a:pPr marL="509588" indent="-509588" algn="just">
              <a:lnSpc>
                <a:spcPct val="100000"/>
              </a:lnSpc>
              <a:spcBef>
                <a:spcPts val="1200"/>
              </a:spcBef>
              <a:spcAft>
                <a:spcPts val="1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public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void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delegate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>
                <a:solidFill>
                  <a:srgbClr val="0000FF"/>
                </a:solidFill>
              </a:rPr>
              <a:t>	(</a:t>
            </a:r>
            <a:r>
              <a:rPr lang="de-CH" sz="2000" i="1" dirty="0" err="1" smtClean="0">
                <a:solidFill>
                  <a:srgbClr val="0000FF"/>
                </a:solidFill>
              </a:rPr>
              <a:t>Object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sender</a:t>
            </a:r>
            <a:r>
              <a:rPr lang="de-CH" sz="2000" dirty="0" smtClean="0">
                <a:solidFill>
                  <a:srgbClr val="0000FF"/>
                </a:solidFill>
              </a:rPr>
              <a:t>, 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e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</a:p>
          <a:p>
            <a:pPr marL="509588" indent="-509588" algn="just">
              <a:lnSpc>
                <a:spcPct val="100000"/>
              </a:lnSpc>
              <a:spcBef>
                <a:spcPts val="120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/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P3.</a:t>
            </a:r>
            <a:r>
              <a:rPr lang="de-CH" sz="2000" dirty="0" smtClean="0"/>
              <a:t> Deklarieren eines </a:t>
            </a:r>
            <a:r>
              <a:rPr lang="de-CH" sz="2000" dirty="0" smtClean="0">
                <a:solidFill>
                  <a:srgbClr val="993300"/>
                </a:solidFill>
              </a:rPr>
              <a:t>neuen Typs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2000" dirty="0" smtClean="0"/>
              <a:t> (Ereignis-Typ), basierend auf dem Typ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/>
              <a:t>: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	</a:t>
            </a:r>
            <a:r>
              <a:rPr lang="de-CH" sz="2000" b="1" dirty="0" err="1" smtClean="0">
                <a:solidFill>
                  <a:srgbClr val="000099"/>
                </a:solidFill>
              </a:rPr>
              <a:t>public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event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105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;</a:t>
            </a:r>
            <a:endParaRPr lang="de-CH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888"/>
            <a:ext cx="8208962" cy="4356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800" dirty="0" smtClean="0"/>
              <a:t>Input </a:t>
            </a:r>
            <a:r>
              <a:rPr lang="de-CH" dirty="0" smtClean="0"/>
              <a:t>verarbeiten: traditionelle Techniken</a:t>
            </a:r>
            <a:endParaRPr lang="de-CH" sz="28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91015"/>
            <a:ext cx="8713787" cy="5192712"/>
          </a:xfrm>
          <a:ln/>
        </p:spPr>
        <p:txBody>
          <a:bodyPr/>
          <a:lstStyle/>
          <a:p>
            <a:pPr>
              <a:lnSpc>
                <a:spcPct val="134000"/>
              </a:lnSpc>
              <a:spcBef>
                <a:spcPts val="7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800" dirty="0" smtClean="0"/>
              <a:t>Das Programm führt </a:t>
            </a:r>
          </a:p>
          <a:p>
            <a:pPr>
              <a:lnSpc>
                <a:spcPct val="134000"/>
              </a:lnSpc>
              <a:spcBef>
                <a:spcPts val="7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800" dirty="0" smtClean="0"/>
              <a:t>den Benutzer:</a:t>
            </a: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err="1" smtClean="0">
                <a:solidFill>
                  <a:srgbClr val="000099"/>
                </a:solidFill>
              </a:rPr>
              <a:t>from</a:t>
            </a:r>
            <a:endParaRPr lang="de-CH" b="1" dirty="0" smtClean="0">
              <a:solidFill>
                <a:srgbClr val="000099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smtClean="0">
                <a:solidFill>
                  <a:srgbClr val="000099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i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0</a:t>
            </a:r>
          </a:p>
          <a:p>
            <a:pPr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/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read_line</a:t>
            </a: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err="1" smtClean="0">
                <a:solidFill>
                  <a:srgbClr val="000099"/>
                </a:solidFill>
              </a:rPr>
              <a:t>until</a:t>
            </a:r>
            <a:r>
              <a:rPr lang="de-CH" b="1" dirty="0" smtClean="0"/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end_of_file</a:t>
            </a:r>
            <a:r>
              <a:rPr lang="de-CH" i="1" dirty="0" smtClean="0"/>
              <a:t> </a:t>
            </a:r>
            <a:r>
              <a:rPr lang="de-CH" b="1" dirty="0" err="1" smtClean="0">
                <a:solidFill>
                  <a:srgbClr val="000099"/>
                </a:solidFill>
              </a:rPr>
              <a:t>loop</a:t>
            </a:r>
            <a:endParaRPr lang="de-CH" b="1" dirty="0" smtClean="0">
              <a:solidFill>
                <a:srgbClr val="000099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/>
              <a:t>	</a:t>
            </a:r>
            <a:r>
              <a:rPr lang="de-CH" i="1" dirty="0" smtClean="0">
                <a:solidFill>
                  <a:srgbClr val="0000FF"/>
                </a:solidFill>
              </a:rPr>
              <a:t>i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i </a:t>
            </a:r>
            <a:r>
              <a:rPr lang="de-CH" dirty="0" smtClean="0">
                <a:solidFill>
                  <a:srgbClr val="0000FF"/>
                </a:solidFill>
              </a:rPr>
              <a:t>+ 1</a:t>
            </a: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</a:t>
            </a:r>
            <a:r>
              <a:rPr lang="de-CH" b="1" dirty="0" err="1" smtClean="0">
                <a:solidFill>
                  <a:srgbClr val="000099"/>
                </a:solidFill>
              </a:rPr>
              <a:t>Result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i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 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last_line</a:t>
            </a: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read_line</a:t>
            </a: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buClr>
                <a:srgbClr val="000099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b="1" dirty="0" smtClean="0">
                <a:solidFill>
                  <a:srgbClr val="000099"/>
                </a:solidFill>
              </a:rPr>
              <a:t>end</a:t>
            </a:r>
            <a:endParaRPr lang="de-CH" b="1" dirty="0">
              <a:solidFill>
                <a:srgbClr val="00009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5797" y="681925"/>
            <a:ext cx="4692140" cy="61189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Mit .NET-Delegates: Herausgeber (2)</a:t>
            </a:r>
            <a:endParaRPr lang="de-CH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1613" y="1319213"/>
            <a:ext cx="8693150" cy="5214937"/>
          </a:xfrm>
          <a:ln/>
        </p:spPr>
        <p:txBody>
          <a:bodyPr/>
          <a:lstStyle/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P4.</a:t>
            </a:r>
            <a:r>
              <a:rPr lang="de-CH" sz="2000" dirty="0" smtClean="0"/>
              <a:t>	Schreiben einer </a:t>
            </a:r>
            <a:r>
              <a:rPr lang="de-CH" sz="2000" dirty="0" smtClean="0">
                <a:solidFill>
                  <a:srgbClr val="993300"/>
                </a:solidFill>
              </a:rPr>
              <a:t>neuen Prozedur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OnClick</a:t>
            </a:r>
            <a:r>
              <a:rPr lang="de-CH" sz="2000" dirty="0" smtClean="0"/>
              <a:t>, um das Handling zu verpacken: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b="1" dirty="0" err="1" smtClean="0">
                <a:solidFill>
                  <a:srgbClr val="000099"/>
                </a:solidFill>
              </a:rPr>
              <a:t>protected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000099"/>
                </a:solidFill>
              </a:rPr>
              <a:t>void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OnClick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	{</a:t>
            </a:r>
            <a:r>
              <a:rPr lang="de-CH" sz="2000" b="1" dirty="0" err="1" smtClean="0">
                <a:solidFill>
                  <a:srgbClr val="000099"/>
                </a:solidFill>
              </a:rPr>
              <a:t>if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2000" dirty="0" smtClean="0">
                <a:solidFill>
                  <a:srgbClr val="0000FF"/>
                </a:solidFill>
              </a:rPr>
              <a:t> != null) {</a:t>
            </a:r>
            <a:r>
              <a:rPr lang="de-CH" sz="2000" i="1" dirty="0" smtClean="0">
                <a:solidFill>
                  <a:srgbClr val="0000FF"/>
                </a:solidFill>
              </a:rPr>
              <a:t>Click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this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de-CH" sz="2000" dirty="0" smtClean="0">
                <a:solidFill>
                  <a:srgbClr val="0000FF"/>
                </a:solidFill>
              </a:rPr>
              <a:t>);}}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1600" dirty="0" smtClean="0">
              <a:solidFill>
                <a:srgbClr val="0000FF"/>
              </a:solidFill>
            </a:endParaRP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P5.</a:t>
            </a:r>
            <a:r>
              <a:rPr lang="de-CH" sz="2000" dirty="0" smtClean="0"/>
              <a:t> Für jedes mögliche Auftreten: Erzeuge ein </a:t>
            </a:r>
            <a:r>
              <a:rPr lang="de-CH" sz="2000" dirty="0" smtClean="0">
                <a:solidFill>
                  <a:srgbClr val="993300"/>
                </a:solidFill>
              </a:rPr>
              <a:t>neues Objekt </a:t>
            </a:r>
            <a:r>
              <a:rPr lang="de-CH" sz="2000" dirty="0" smtClean="0"/>
              <a:t>(eine Instanz von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/>
              <a:t>), die die Argumente dem </a:t>
            </a:r>
            <a:r>
              <a:rPr lang="de-CH" sz="2000" dirty="0" err="1" smtClean="0"/>
              <a:t>Konstruktor</a:t>
            </a:r>
            <a:r>
              <a:rPr lang="de-CH" sz="2000" dirty="0" smtClean="0"/>
              <a:t> übergibt: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i="1" dirty="0" smtClean="0"/>
              <a:t/>
            </a:r>
            <a:br>
              <a:rPr lang="de-CH" sz="2000" i="1" dirty="0" smtClean="0"/>
            </a:b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yourClickargs</a:t>
            </a:r>
            <a:r>
              <a:rPr lang="de-CH" sz="2000" dirty="0" smtClean="0">
                <a:solidFill>
                  <a:srgbClr val="0000FF"/>
                </a:solidFill>
              </a:rPr>
              <a:t> = </a:t>
            </a:r>
            <a:r>
              <a:rPr lang="de-CH" sz="2000" b="1" dirty="0" err="1" smtClean="0">
                <a:solidFill>
                  <a:srgbClr val="000099"/>
                </a:solidFill>
              </a:rPr>
              <a:t>new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Clickargs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h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v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</a:p>
          <a:p>
            <a:pPr marL="509588" indent="-509588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1400" dirty="0" smtClean="0">
              <a:solidFill>
                <a:srgbClr val="0000FF"/>
              </a:solidFill>
            </a:endParaRPr>
          </a:p>
          <a:p>
            <a:pPr marL="509588" indent="-509588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P6.</a:t>
            </a:r>
            <a:r>
              <a:rPr lang="de-CH" sz="2000" dirty="0" smtClean="0"/>
              <a:t> Für jedes Auftreten eines Ereignisses: Löse das Ereignis aus:</a:t>
            </a:r>
          </a:p>
          <a:p>
            <a:pPr marL="509588" indent="-509588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OnClick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yourClickargs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  <a:endParaRPr lang="de-CH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Mit .NET-Delegates: Subskribent</a:t>
            </a:r>
            <a:endParaRPr lang="de-CH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600200"/>
            <a:ext cx="8458200" cy="4813300"/>
          </a:xfrm>
          <a:ln/>
        </p:spPr>
        <p:txBody>
          <a:bodyPr/>
          <a:lstStyle/>
          <a:p>
            <a:pPr marL="509588" indent="-509588">
              <a:lnSpc>
                <a:spcPct val="80000"/>
              </a:lnSpc>
              <a:spcBef>
                <a:spcPts val="45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D1.</a:t>
            </a:r>
            <a:r>
              <a:rPr lang="de-CH" sz="2000" dirty="0" smtClean="0"/>
              <a:t> Deklarieren eines Delegaten </a:t>
            </a:r>
            <a:r>
              <a:rPr lang="de-CH" sz="2000" i="1" dirty="0" err="1" smtClean="0">
                <a:solidFill>
                  <a:srgbClr val="0000FF"/>
                </a:solidFill>
              </a:rPr>
              <a:t>myDelegate</a:t>
            </a:r>
            <a:r>
              <a:rPr lang="de-CH" sz="2000" dirty="0" smtClean="0"/>
              <a:t> vom Typ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/>
              <a:t>. (Meist mit dem folgenden Schritt kombiniert.)</a:t>
            </a:r>
          </a:p>
          <a:p>
            <a:pPr marL="509588" indent="-509588">
              <a:lnSpc>
                <a:spcPct val="80000"/>
              </a:lnSpc>
              <a:spcBef>
                <a:spcPts val="45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/>
          </a:p>
          <a:p>
            <a:pPr marL="509588" indent="-509588">
              <a:lnSpc>
                <a:spcPct val="80000"/>
              </a:lnSpc>
              <a:spcBef>
                <a:spcPts val="450"/>
              </a:spcBef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D2.</a:t>
            </a:r>
            <a:r>
              <a:rPr lang="de-CH" sz="2000" dirty="0" smtClean="0"/>
              <a:t> </a:t>
            </a:r>
            <a:r>
              <a:rPr lang="de-CH" sz="2000" dirty="0" err="1" smtClean="0"/>
              <a:t>Instantiieren</a:t>
            </a:r>
            <a:r>
              <a:rPr lang="de-CH" sz="2000" dirty="0" smtClean="0"/>
              <a:t> mit </a:t>
            </a:r>
            <a:r>
              <a:rPr lang="de-CH" sz="2000" i="1" dirty="0" err="1" smtClean="0">
                <a:solidFill>
                  <a:srgbClr val="0000FF"/>
                </a:solidFill>
              </a:rPr>
              <a:t>yourProcedure</a:t>
            </a:r>
            <a:r>
              <a:rPr lang="de-CH" sz="2000" dirty="0" smtClean="0"/>
              <a:t> als Argument:</a:t>
            </a:r>
          </a:p>
          <a:p>
            <a:pPr marL="509588" indent="-509588">
              <a:lnSpc>
                <a:spcPct val="80000"/>
              </a:lnSpc>
              <a:spcBef>
                <a:spcPts val="45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/>
          </a:p>
          <a:p>
            <a:pPr marL="509588" indent="-509588" algn="just">
              <a:lnSpc>
                <a:spcPct val="80000"/>
              </a:lnSpc>
              <a:spcBef>
                <a:spcPts val="450"/>
              </a:spcBef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/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myDelegate</a:t>
            </a:r>
            <a:r>
              <a:rPr lang="de-CH" sz="2000" dirty="0" smtClean="0">
                <a:solidFill>
                  <a:srgbClr val="0000FF"/>
                </a:solidFill>
              </a:rPr>
              <a:t> = </a:t>
            </a:r>
            <a:r>
              <a:rPr lang="de-CH" sz="2000" b="1" dirty="0" err="1" smtClean="0">
                <a:solidFill>
                  <a:srgbClr val="000099"/>
                </a:solidFill>
              </a:rPr>
              <a:t>new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ClickDelegate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err="1" smtClean="0">
                <a:solidFill>
                  <a:srgbClr val="0000FF"/>
                </a:solidFill>
              </a:rPr>
              <a:t>yourProcedure</a:t>
            </a:r>
            <a:r>
              <a:rPr lang="de-CH" sz="2000" dirty="0" smtClean="0">
                <a:solidFill>
                  <a:srgbClr val="0000FF"/>
                </a:solidFill>
              </a:rPr>
              <a:t>);</a:t>
            </a:r>
          </a:p>
          <a:p>
            <a:pPr marL="509588" indent="-509588" algn="just">
              <a:lnSpc>
                <a:spcPct val="80000"/>
              </a:lnSpc>
              <a:spcBef>
                <a:spcPts val="450"/>
              </a:spcBef>
              <a:buClr>
                <a:srgbClr val="0000FF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marL="509588" indent="-509588" algn="just">
              <a:lnSpc>
                <a:spcPct val="80000"/>
              </a:lnSpc>
              <a:spcBef>
                <a:spcPts val="1500"/>
              </a:spcBef>
              <a:spcAft>
                <a:spcPts val="1500"/>
              </a:spcAft>
              <a:buClr>
                <a:srgbClr val="009900"/>
              </a:buClr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sz="2000" dirty="0" smtClean="0">
                <a:solidFill>
                  <a:srgbClr val="009900"/>
                </a:solidFill>
              </a:rPr>
              <a:t>D3. </a:t>
            </a:r>
            <a:r>
              <a:rPr lang="de-CH" sz="2000" dirty="0" smtClean="0"/>
              <a:t>Hinzufügen des Delegaten zur Liste für das Ereignis:</a:t>
            </a:r>
          </a:p>
          <a:p>
            <a:pPr marL="871538" lvl="1" indent="-414338" algn="just">
              <a:lnSpc>
                <a:spcPct val="50000"/>
              </a:lnSpc>
              <a:spcBef>
                <a:spcPts val="500"/>
              </a:spcBef>
              <a:buFont typeface="Wingdings" pitchFamily="2" charset="2"/>
              <a:buNone/>
              <a:tabLst>
                <a:tab pos="509588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</a:pPr>
            <a:r>
              <a:rPr lang="de-CH" dirty="0" smtClean="0"/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YES_button</a:t>
            </a:r>
            <a:r>
              <a:rPr lang="de-CH" sz="3600" i="1" dirty="0" err="1" smtClean="0">
                <a:solidFill>
                  <a:srgbClr val="0000FF"/>
                </a:solidFill>
              </a:rPr>
              <a:t>.</a:t>
            </a:r>
            <a:r>
              <a:rPr lang="de-CH" i="1" dirty="0" err="1" smtClean="0">
                <a:solidFill>
                  <a:srgbClr val="0000FF"/>
                </a:solidFill>
              </a:rPr>
              <a:t>Click</a:t>
            </a:r>
            <a:r>
              <a:rPr lang="de-CH" dirty="0" smtClean="0">
                <a:solidFill>
                  <a:srgbClr val="0000FF"/>
                </a:solidFill>
              </a:rPr>
              <a:t>  += </a:t>
            </a:r>
            <a:r>
              <a:rPr lang="de-CH" i="1" dirty="0" err="1" smtClean="0">
                <a:solidFill>
                  <a:srgbClr val="0000FF"/>
                </a:solidFill>
              </a:rPr>
              <a:t>myDelegate</a:t>
            </a:r>
            <a:r>
              <a:rPr lang="de-CH" dirty="0" smtClean="0">
                <a:solidFill>
                  <a:srgbClr val="0000FF"/>
                </a:solidFill>
              </a:rPr>
              <a:t>;</a:t>
            </a:r>
            <a:endParaRPr lang="de-CH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/>
            <p:custDataLst>
              <p:tags r:id="rId1"/>
            </p:custDataLst>
          </p:nvPr>
        </p:nvSpPr>
        <p:spPr>
          <a:xfrm>
            <a:off x="107949" y="1058863"/>
            <a:ext cx="7533821" cy="5114925"/>
          </a:xfrm>
          <a:ln/>
        </p:spPr>
        <p:txBody>
          <a:bodyPr lIns="90000" tIns="46800" rIns="90000" bIns="46800" anchor="t"/>
          <a:lstStyle/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CC33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Ereignis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Jeder Ereignis-</a:t>
            </a:r>
            <a:r>
              <a:rPr lang="de-CH" sz="2000" i="1" dirty="0" smtClean="0">
                <a:solidFill>
                  <a:srgbClr val="000000"/>
                </a:solidFill>
                <a:latin typeface="Comic Sans MS" pitchFamily="66" charset="0"/>
              </a:rPr>
              <a:t>Typ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 wird ein Objekt sein</a:t>
            </a:r>
            <a:b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de-CH" sz="2000" dirty="0" smtClean="0">
                <a:solidFill>
                  <a:srgbClr val="0000FF"/>
                </a:solidFill>
                <a:latin typeface="Comic Sans MS" pitchFamily="66" charset="0"/>
              </a:rPr>
              <a:t>Beispiel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Linksklick</a:t>
            </a: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de-CH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CC33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Kontext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Ein Objekt, das meistens ein Element</a:t>
            </a:r>
            <a:b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		der Benutzeroberfläche repräsentiert.</a:t>
            </a:r>
            <a:b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de-CH" sz="2000" dirty="0" smtClean="0">
                <a:solidFill>
                  <a:srgbClr val="0000FF"/>
                </a:solidFill>
                <a:latin typeface="Comic Sans MS" pitchFamily="66" charset="0"/>
              </a:rPr>
              <a:t>Beispiel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die Karte </a:t>
            </a: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de-CH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CC33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Aktion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Ein Agent, der eine Routine</a:t>
            </a:r>
            <a:b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		repräsentiert.</a:t>
            </a:r>
          </a:p>
          <a:p>
            <a:pPr indent="354013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de-CH" sz="2000" dirty="0" smtClean="0">
                <a:solidFill>
                  <a:srgbClr val="0000FF"/>
                </a:solidFill>
                <a:latin typeface="Comic Sans MS" pitchFamily="66" charset="0"/>
              </a:rPr>
              <a:t>Beispiel</a:t>
            </a:r>
            <a:r>
              <a:rPr lang="de-CH" sz="2000" dirty="0" smtClean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de-CH" sz="2000" i="1" dirty="0" err="1" smtClean="0">
                <a:solidFill>
                  <a:srgbClr val="0000FF"/>
                </a:solidFill>
                <a:latin typeface="Comic Sans MS" pitchFamily="66" charset="0"/>
              </a:rPr>
              <a:t>find_station</a:t>
            </a:r>
            <a:endParaRPr lang="de-CH" sz="20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248400" y="115200"/>
            <a:ext cx="8153400" cy="435600"/>
          </a:xfrm>
          <a:ln/>
        </p:spPr>
        <p:txBody>
          <a:bodyPr lIns="0" tIns="0" rIns="0" bIns="0" anchor="b"/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3E609E"/>
              </a:buClr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800" dirty="0" smtClean="0">
                <a:solidFill>
                  <a:srgbClr val="3E609E"/>
                </a:solidFill>
                <a:latin typeface="Arial Rounded MT Bold"/>
              </a:rPr>
              <a:t>Der Eiffel-Ansatz (Event Library)</a:t>
            </a:r>
            <a:endParaRPr lang="de-CH" sz="2800" dirty="0">
              <a:solidFill>
                <a:srgbClr val="3E609E"/>
              </a:solidFill>
              <a:latin typeface="Arial Rounded MT Bold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6767" y="3600014"/>
            <a:ext cx="3052379" cy="27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Die Ereignis-Bibliothek</a:t>
            </a:r>
            <a:endParaRPr lang="de-CH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defTabSz="914400"/>
            <a:r>
              <a:rPr lang="de-CH" dirty="0" smtClean="0"/>
              <a:t>Grundsätzlich:</a:t>
            </a:r>
          </a:p>
          <a:p>
            <a:pPr marL="1360488" lvl="1" indent="-735013" defTabSz="914400"/>
            <a:r>
              <a:rPr lang="de-CH" dirty="0" smtClean="0"/>
              <a:t>Eine generische Klasse: </a:t>
            </a:r>
            <a:r>
              <a:rPr lang="de-CH" i="1" dirty="0" smtClean="0">
                <a:solidFill>
                  <a:srgbClr val="3333FF"/>
                </a:solidFill>
              </a:rPr>
              <a:t>EVENT_TYPE</a:t>
            </a:r>
          </a:p>
          <a:p>
            <a:pPr marL="1360488" lvl="1" indent="-735013" defTabSz="914400"/>
            <a:r>
              <a:rPr lang="de-CH" dirty="0" smtClean="0"/>
              <a:t>Zwei Features: </a:t>
            </a:r>
            <a:r>
              <a:rPr lang="de-CH" i="1" dirty="0" smtClean="0">
                <a:solidFill>
                  <a:srgbClr val="006400"/>
                </a:solidFill>
              </a:rPr>
              <a:t>publish</a:t>
            </a:r>
            <a:r>
              <a:rPr lang="de-CH" dirty="0" smtClean="0"/>
              <a:t> und </a:t>
            </a:r>
            <a:r>
              <a:rPr lang="de-CH" i="1" dirty="0" smtClean="0">
                <a:solidFill>
                  <a:srgbClr val="006400"/>
                </a:solidFill>
              </a:rPr>
              <a:t>subscribe</a:t>
            </a:r>
          </a:p>
          <a:p>
            <a:pPr defTabSz="914400"/>
            <a:endParaRPr lang="de-CH" i="1" dirty="0" smtClean="0">
              <a:solidFill>
                <a:srgbClr val="006400"/>
              </a:solidFill>
            </a:endParaRPr>
          </a:p>
          <a:p>
            <a:pPr defTabSz="914400"/>
            <a:r>
              <a:rPr lang="de-CH" dirty="0" smtClean="0"/>
              <a:t>Zum Beispiel: Ein Kartenwidget </a:t>
            </a:r>
            <a:r>
              <a:rPr lang="de-CH" i="1" dirty="0" smtClean="0">
                <a:solidFill>
                  <a:srgbClr val="006400"/>
                </a:solidFill>
              </a:rPr>
              <a:t>Zurich_map</a:t>
            </a:r>
            <a:r>
              <a:rPr lang="de-CH" dirty="0" smtClean="0"/>
              <a:t>, welches in einer durch </a:t>
            </a:r>
            <a:r>
              <a:rPr lang="de-CH" i="1" dirty="0" err="1" smtClean="0">
                <a:solidFill>
                  <a:srgbClr val="006400"/>
                </a:solidFill>
              </a:rPr>
              <a:t>find_station</a:t>
            </a:r>
            <a:r>
              <a:rPr lang="de-CH" dirty="0" smtClean="0"/>
              <a:t> definierten Art reagiert, wenn es angeklickt wird (Ereignis </a:t>
            </a:r>
            <a:r>
              <a:rPr lang="de-CH" i="1" dirty="0" err="1" smtClean="0">
                <a:solidFill>
                  <a:srgbClr val="006400"/>
                </a:solidFill>
              </a:rPr>
              <a:t>left_click</a:t>
            </a:r>
            <a:r>
              <a:rPr lang="de-CH" dirty="0" smtClean="0"/>
              <a:t>)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7305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Der Stil der Ereignis-Bibliothek</a:t>
            </a:r>
            <a:endParaRPr lang="de-CH" dirty="0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pPr defTabSz="914400">
              <a:lnSpc>
                <a:spcPct val="90000"/>
              </a:lnSpc>
              <a:spcAft>
                <a:spcPct val="40000"/>
              </a:spcAft>
            </a:pPr>
            <a:r>
              <a:rPr lang="de-CH" sz="2000" dirty="0" smtClean="0"/>
              <a:t>Die grundlegende Klasse ist </a:t>
            </a:r>
            <a:r>
              <a:rPr lang="de-CH" sz="2000" i="1" dirty="0" smtClean="0">
                <a:solidFill>
                  <a:srgbClr val="0000FF"/>
                </a:solidFill>
              </a:rPr>
              <a:t>EVENT_TYPE</a:t>
            </a:r>
            <a:endParaRPr lang="de-CH" sz="2000" dirty="0" smtClean="0">
              <a:solidFill>
                <a:srgbClr val="A50021"/>
              </a:solidFill>
            </a:endParaRPr>
          </a:p>
          <a:p>
            <a:pPr defTabSz="914400">
              <a:lnSpc>
                <a:spcPct val="6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Auf der Herausgeber-Seite</a:t>
            </a:r>
            <a:r>
              <a:rPr lang="de-CH" sz="2000" dirty="0" smtClean="0"/>
              <a:t>, z.B. GUI-Bibliothek:</a:t>
            </a:r>
            <a:br>
              <a:rPr lang="de-CH" sz="2000" dirty="0" smtClean="0"/>
            </a:br>
            <a:endParaRPr lang="de-CH" sz="2000" dirty="0" smtClean="0"/>
          </a:p>
          <a:p>
            <a:pPr marL="896938" lvl="1" indent="-360363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/>
              <a:t>(Einmaliges) Deklarieren eines Ereignis-Typs:</a:t>
            </a:r>
          </a:p>
          <a:p>
            <a:pPr marL="1304925" lvl="2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click</a:t>
            </a:r>
            <a:r>
              <a:rPr lang="de-CH" sz="15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EVENT_TYPE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TUPLE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INTEGER, INTEGER</a:t>
            </a:r>
            <a:r>
              <a:rPr lang="de-CH" sz="2000" dirty="0" smtClean="0">
                <a:solidFill>
                  <a:srgbClr val="0000FF"/>
                </a:solidFill>
              </a:rPr>
              <a:t>]]</a:t>
            </a:r>
            <a:endParaRPr lang="de-CH" sz="2000" dirty="0" smtClean="0"/>
          </a:p>
          <a:p>
            <a:pPr marL="896938" lvl="1" indent="-360363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/>
              <a:t>(Einmaliges) Erzeugen eines Ereignis-Typ Objektes:</a:t>
            </a:r>
          </a:p>
          <a:p>
            <a:pPr marL="1304925" lvl="2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b="1" dirty="0" smtClean="0"/>
              <a:t>	</a:t>
            </a:r>
            <a:r>
              <a:rPr lang="de-CH" sz="2000" b="1" dirty="0" err="1" smtClean="0">
                <a:solidFill>
                  <a:srgbClr val="000099"/>
                </a:solidFill>
              </a:rPr>
              <a:t>create</a:t>
            </a:r>
            <a:r>
              <a:rPr lang="de-CH" sz="2000" i="1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click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marL="896938" lvl="1" indent="-360363"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/>
              <a:t>Um ein Auftreten des Ereignisses auszulösen:</a:t>
            </a:r>
          </a:p>
          <a:p>
            <a:pPr marL="1304925" lvl="2" algn="just" defTabSz="914400">
              <a:lnSpc>
                <a:spcPct val="6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00FF"/>
                </a:solidFill>
              </a:rPr>
              <a:t>	c</a:t>
            </a:r>
            <a:r>
              <a:rPr lang="de-CH" sz="2000" i="1" dirty="0" smtClean="0">
                <a:solidFill>
                  <a:srgbClr val="3333FF"/>
                </a:solidFill>
              </a:rPr>
              <a:t>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pu</a:t>
            </a:r>
            <a:r>
              <a:rPr lang="de-CH" sz="2000" i="1" dirty="0" smtClean="0">
                <a:solidFill>
                  <a:srgbClr val="0000FF"/>
                </a:solidFill>
              </a:rPr>
              <a:t>blish </a:t>
            </a:r>
            <a:r>
              <a:rPr lang="de-CH" sz="2000" dirty="0" smtClean="0">
                <a:solidFill>
                  <a:srgbClr val="0000FF"/>
                </a:solidFill>
              </a:rPr>
              <a:t>([</a:t>
            </a:r>
            <a:r>
              <a:rPr lang="de-CH" sz="2000" i="1" dirty="0" smtClean="0">
                <a:solidFill>
                  <a:srgbClr val="0000FF"/>
                </a:solidFill>
              </a:rPr>
              <a:t>x_coordinate, y_coordinate</a:t>
            </a:r>
            <a:r>
              <a:rPr lang="de-CH" sz="2000" dirty="0" smtClean="0">
                <a:solidFill>
                  <a:srgbClr val="0000FF"/>
                </a:solidFill>
              </a:rPr>
              <a:t>])</a:t>
            </a:r>
            <a:endParaRPr lang="de-CH" sz="2000" dirty="0" smtClean="0"/>
          </a:p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</a:pPr>
            <a:r>
              <a:rPr lang="de-CH" sz="2000" dirty="0" smtClean="0">
                <a:solidFill>
                  <a:srgbClr val="990000"/>
                </a:solidFill>
              </a:rPr>
              <a:t>Auf der Subskribent-Seite</a:t>
            </a:r>
            <a:r>
              <a:rPr lang="de-CH" sz="2000" dirty="0" smtClean="0">
                <a:solidFill>
                  <a:srgbClr val="A50021"/>
                </a:solidFill>
              </a:rPr>
              <a:t>, </a:t>
            </a:r>
            <a:r>
              <a:rPr lang="de-CH" sz="2000" dirty="0" smtClean="0"/>
              <a:t>z.B. eine Applikation:</a:t>
            </a:r>
          </a:p>
          <a:p>
            <a:pPr marL="1304925" lvl="2" algn="just" defTabSz="914400">
              <a:lnSpc>
                <a:spcPct val="50000"/>
              </a:lnSpc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de-CH" sz="2000" i="1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click</a:t>
            </a:r>
            <a:r>
              <a:rPr lang="de-CH" sz="3600" i="1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su</a:t>
            </a:r>
            <a:r>
              <a:rPr lang="de-CH" sz="2000" i="1" dirty="0" err="1" smtClean="0">
                <a:solidFill>
                  <a:srgbClr val="0000FF"/>
                </a:solidFill>
              </a:rPr>
              <a:t>bscribe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err="1" smtClean="0">
                <a:solidFill>
                  <a:srgbClr val="000099"/>
                </a:solidFill>
              </a:rPr>
              <a:t>agent</a:t>
            </a:r>
            <a:r>
              <a:rPr lang="de-CH" sz="2000" i="1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defTabSz="914400">
              <a:lnSpc>
                <a:spcPct val="90000"/>
              </a:lnSpc>
            </a:pP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888"/>
            <a:ext cx="7561262" cy="435600"/>
          </a:xfrm>
        </p:spPr>
        <p:txBody>
          <a:bodyPr/>
          <a:lstStyle/>
          <a:p>
            <a:r>
              <a:rPr lang="de-CH" dirty="0" smtClean="0"/>
              <a:t>Beispiel mit Hilfe der Ereignis-Bibliothek</a:t>
            </a:r>
            <a:endParaRPr lang="de-CH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Die Subskribenten (Beobachter)  registrieren sich bei Ereignissen: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000" dirty="0" smtClean="0"/>
          </a:p>
          <a:p>
            <a:pPr marL="457200" indent="-457200" defTabSz="914400">
              <a:lnSpc>
                <a:spcPct val="50000"/>
              </a:lnSpc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3333FF"/>
                </a:solidFill>
              </a:rPr>
              <a:t>Zurich_map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left_click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subscribe</a:t>
            </a:r>
            <a:r>
              <a:rPr lang="de-CH" sz="2000" dirty="0" smtClean="0"/>
              <a:t> (</a:t>
            </a:r>
            <a:r>
              <a:rPr lang="de-CH" sz="2000" b="1" dirty="0" smtClean="0">
                <a:solidFill>
                  <a:schemeClr val="accent2"/>
                </a:solidFill>
              </a:rPr>
              <a:t>agent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find_station</a:t>
            </a:r>
            <a:r>
              <a:rPr lang="de-CH" sz="2000" dirty="0" smtClean="0"/>
              <a:t>)</a:t>
            </a:r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Der Herausgeber (Subjekt) löst ein Ereignis aus: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000" dirty="0" smtClean="0"/>
          </a:p>
          <a:p>
            <a:pPr marL="457200" indent="-457200" defTabSz="914400">
              <a:lnSpc>
                <a:spcPct val="40000"/>
              </a:lnSpc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3333FF"/>
                </a:solidFill>
              </a:rPr>
              <a:t>left_click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publish</a:t>
            </a:r>
            <a:r>
              <a:rPr lang="de-CH" sz="2000" dirty="0" smtClean="0">
                <a:solidFill>
                  <a:srgbClr val="3333FF"/>
                </a:solidFill>
              </a:rPr>
              <a:t> ([</a:t>
            </a:r>
            <a:r>
              <a:rPr lang="de-CH" sz="2000" i="1" dirty="0" smtClean="0">
                <a:solidFill>
                  <a:srgbClr val="3333FF"/>
                </a:solidFill>
              </a:rPr>
              <a:t>x_positition</a:t>
            </a:r>
            <a:r>
              <a:rPr lang="de-CH" sz="2000" dirty="0" smtClean="0">
                <a:solidFill>
                  <a:srgbClr val="3333FF"/>
                </a:solidFill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y_position</a:t>
            </a:r>
            <a:r>
              <a:rPr lang="de-CH" sz="2000" dirty="0" smtClean="0">
                <a:solidFill>
                  <a:srgbClr val="3333FF"/>
                </a:solidFill>
              </a:rPr>
              <a:t>])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50000"/>
              </a:lnSpc>
            </a:pPr>
            <a:endParaRPr lang="de-CH" sz="20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Jemand (normalerweise der Herausgeber) definiert den Ereignis-Typ: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200" dirty="0" smtClean="0"/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left_click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EVENT_TYPE</a:t>
            </a:r>
            <a:r>
              <a:rPr lang="de-CH" sz="2000" dirty="0" smtClean="0">
                <a:solidFill>
                  <a:srgbClr val="3333FF"/>
                </a:solidFill>
              </a:rPr>
              <a:t> [</a:t>
            </a:r>
            <a:r>
              <a:rPr lang="de-CH" sz="2000" i="1" dirty="0" smtClean="0">
                <a:solidFill>
                  <a:srgbClr val="3333FF"/>
                </a:solidFill>
              </a:rPr>
              <a:t>TUPLE</a:t>
            </a:r>
            <a:r>
              <a:rPr lang="de-CH" sz="2000" dirty="0" smtClean="0">
                <a:solidFill>
                  <a:srgbClr val="3333FF"/>
                </a:solidFill>
              </a:rPr>
              <a:t> [</a:t>
            </a:r>
            <a:r>
              <a:rPr lang="de-CH" sz="2000" i="1" dirty="0" smtClean="0">
                <a:solidFill>
                  <a:srgbClr val="3333FF"/>
                </a:solidFill>
              </a:rPr>
              <a:t>INTEGER</a:t>
            </a:r>
            <a:r>
              <a:rPr lang="de-CH" sz="2000" dirty="0" smtClean="0">
                <a:solidFill>
                  <a:srgbClr val="3333FF"/>
                </a:solidFill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</a:rPr>
              <a:t>INTEGER</a:t>
            </a:r>
            <a:r>
              <a:rPr lang="de-CH" sz="2000" dirty="0" smtClean="0">
                <a:solidFill>
                  <a:srgbClr val="3333FF"/>
                </a:solidFill>
              </a:rPr>
              <a:t>]]</a:t>
            </a:r>
            <a:endParaRPr lang="de-CH" sz="2000" b="1" dirty="0" smtClean="0">
              <a:solidFill>
                <a:srgbClr val="3333FF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„Linker Mausklick“-Ereignisse</a:t>
            </a: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once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Result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	</a:t>
            </a:r>
            <a:r>
              <a:rPr lang="de-CH" sz="2000" dirty="0" err="1" smtClean="0">
                <a:solidFill>
                  <a:srgbClr val="A0522D"/>
                </a:solidFill>
              </a:rPr>
              <a:t>exists</a:t>
            </a:r>
            <a:r>
              <a:rPr lang="de-CH" sz="2000" dirty="0" smtClean="0"/>
              <a:t>: </a:t>
            </a:r>
            <a:r>
              <a:rPr lang="de-CH" sz="2000" b="1" dirty="0" err="1" smtClean="0">
                <a:solidFill>
                  <a:schemeClr val="accent2"/>
                </a:solidFill>
              </a:rPr>
              <a:t>Result</a:t>
            </a:r>
            <a:r>
              <a:rPr lang="de-CH" sz="2000" dirty="0" smtClean="0">
                <a:solidFill>
                  <a:srgbClr val="3333FF"/>
                </a:solidFill>
              </a:rPr>
              <a:t> /=</a:t>
            </a:r>
            <a:r>
              <a:rPr lang="de-CH" sz="2000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Void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marL="457200" indent="-457200" defTabSz="914400">
              <a:lnSpc>
                <a:spcPct val="80000"/>
              </a:lnSpc>
            </a:pPr>
            <a:r>
              <a:rPr lang="de-CH" sz="2000" dirty="0" smtClean="0"/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defTabSz="914400">
              <a:lnSpc>
                <a:spcPct val="80000"/>
              </a:lnSpc>
            </a:pPr>
            <a:endParaRPr lang="de-CH" sz="1200" dirty="0"/>
          </a:p>
        </p:txBody>
      </p:sp>
      <p:sp>
        <p:nvSpPr>
          <p:cNvPr id="168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1550" y="1700213"/>
            <a:ext cx="7777163" cy="2233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68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71550" y="4508500"/>
            <a:ext cx="77771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689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1550" y="5589588"/>
            <a:ext cx="77771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mag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4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966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6717" y="115888"/>
            <a:ext cx="8417685" cy="435655"/>
          </a:xfrm>
        </p:spPr>
        <p:txBody>
          <a:bodyPr/>
          <a:lstStyle/>
          <a:p>
            <a:r>
              <a:rPr lang="de-CH" sz="2400" dirty="0"/>
              <a:t>Erinnerung: </a:t>
            </a:r>
            <a:r>
              <a:rPr lang="de-CH" sz="2400" dirty="0" smtClean="0"/>
              <a:t>das Beobachter-Muster</a:t>
            </a:r>
            <a:endParaRPr lang="de-CH" sz="2400" dirty="0"/>
          </a:p>
        </p:txBody>
      </p:sp>
      <p:sp>
        <p:nvSpPr>
          <p:cNvPr id="196612" name="AutoShape 4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446690" y="1392238"/>
            <a:ext cx="81422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1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38625" y="397351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14" name="Freeform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297363" y="1806575"/>
            <a:ext cx="111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15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679950" y="184308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3538" y="17240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3363" y="38560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9263" y="20558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2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8575675" y="4033838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2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8504238" y="405765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2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445500" y="1889125"/>
            <a:ext cx="1111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2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77100" y="17351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2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37425" y="390366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2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1800" y="24114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2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16450" y="1795463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2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450" y="1878013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29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4100" y="395128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3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11700" y="3951288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3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34100" y="4044950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3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1700" y="4044950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36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49338" y="162877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08075" y="38195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06550" y="36544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81338" y="1535113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4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407275" y="154622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4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101013" y="2281238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46" name="Oval 3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68450" y="1512888"/>
            <a:ext cx="1944688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47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95425" y="1879737"/>
            <a:ext cx="2016125" cy="249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HERAUSGEBER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48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59025" y="1584325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49" name="Oval 4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005013" y="3455988"/>
            <a:ext cx="1136650" cy="863600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50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66863" y="3797300"/>
            <a:ext cx="201612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HER_1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1" name="Line 4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627438" y="1944688"/>
            <a:ext cx="1493837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52" name="Oval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38738" y="1557338"/>
            <a:ext cx="1944687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53" name="Text Box 4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77117" y="1870789"/>
            <a:ext cx="186914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3333FF"/>
                </a:solidFill>
              </a:rPr>
              <a:t>SUBSKRIBENT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196654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29313" y="1628775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196655" name="Oval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05450" y="3502025"/>
            <a:ext cx="1260475" cy="863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56" name="Text Box 4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9050" y="3840163"/>
            <a:ext cx="2016125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3333FF"/>
                </a:solidFill>
              </a:rPr>
              <a:t>SUB_1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196657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6073775" y="24209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58" name="Text Box 5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583680" y="1285875"/>
            <a:ext cx="196947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200" i="1" dirty="0" smtClean="0">
                <a:solidFill>
                  <a:srgbClr val="006400"/>
                </a:solidFill>
              </a:rPr>
              <a:t>aktualisiere</a:t>
            </a:r>
            <a:r>
              <a:rPr lang="en-US" sz="2200" i="1" dirty="0" smtClean="0">
                <a:solidFill>
                  <a:srgbClr val="006400"/>
                </a:solidFill>
              </a:rPr>
              <a:t> </a:t>
            </a:r>
            <a:r>
              <a:rPr lang="en-US" sz="2200" dirty="0" smtClean="0">
                <a:solidFill>
                  <a:srgbClr val="006400"/>
                </a:solidFill>
              </a:rPr>
              <a:t>*</a:t>
            </a:r>
            <a:endParaRPr lang="en-US" sz="2200" dirty="0">
              <a:solidFill>
                <a:srgbClr val="006400"/>
              </a:solidFill>
            </a:endParaRPr>
          </a:p>
        </p:txBody>
      </p:sp>
      <p:sp>
        <p:nvSpPr>
          <p:cNvPr id="196659" name="Text Box 5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40572" y="4222240"/>
            <a:ext cx="17853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  <p:sp>
        <p:nvSpPr>
          <p:cNvPr id="196668" name="Text Box 6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185025" y="16779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</a:rPr>
              <a:t>subskribiere</a:t>
            </a:r>
            <a:r>
              <a:rPr lang="en-US" sz="6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r>
              <a:rPr lang="en-US" sz="1800" i="1" dirty="0" smtClean="0">
                <a:solidFill>
                  <a:srgbClr val="006400"/>
                </a:solidFill>
              </a:rPr>
              <a:t> </a:t>
            </a:r>
            <a:endParaRPr lang="en-US" sz="2000" i="1" baseline="30000" dirty="0">
              <a:solidFill>
                <a:srgbClr val="006400"/>
              </a:solidFill>
            </a:endParaRPr>
          </a:p>
        </p:txBody>
      </p:sp>
      <p:sp>
        <p:nvSpPr>
          <p:cNvPr id="196669" name="Text Box 6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85025" y="1957388"/>
            <a:ext cx="1958975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6400"/>
                </a:solidFill>
              </a:rPr>
              <a:t>bestelle_ab</a:t>
            </a:r>
            <a:r>
              <a:rPr lang="en-US" sz="900" i="1" dirty="0" smtClean="0">
                <a:solidFill>
                  <a:srgbClr val="006400"/>
                </a:solidFill>
              </a:rPr>
              <a:t> </a:t>
            </a:r>
            <a:r>
              <a:rPr lang="en-US" sz="2000" baseline="30000" dirty="0" smtClean="0">
                <a:solidFill>
                  <a:srgbClr val="006400"/>
                </a:solidFill>
              </a:rPr>
              <a:t>+</a:t>
            </a:r>
            <a:endParaRPr lang="en-US" sz="2000" baseline="30000" dirty="0">
              <a:solidFill>
                <a:srgbClr val="006400"/>
              </a:solidFill>
            </a:endParaRPr>
          </a:p>
        </p:txBody>
      </p:sp>
      <p:sp>
        <p:nvSpPr>
          <p:cNvPr id="196670" name="Text Box 6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38008" y="2272273"/>
            <a:ext cx="259631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1600" i="1" dirty="0" err="1" smtClean="0">
                <a:solidFill>
                  <a:srgbClr val="006400"/>
                </a:solidFill>
              </a:rPr>
              <a:t>subskribenten</a:t>
            </a:r>
            <a:r>
              <a:rPr lang="de-CH" sz="1600" i="1" dirty="0" smtClean="0">
                <a:solidFill>
                  <a:srgbClr val="006400"/>
                </a:solidFill>
              </a:rPr>
              <a:t>: LIST </a:t>
            </a:r>
            <a:r>
              <a:rPr lang="de-CH" sz="1600" dirty="0" smtClean="0">
                <a:solidFill>
                  <a:srgbClr val="006400"/>
                </a:solidFill>
              </a:rPr>
              <a:t>[</a:t>
            </a:r>
            <a:r>
              <a:rPr lang="de-CH" sz="1600" i="1" dirty="0" smtClean="0">
                <a:solidFill>
                  <a:srgbClr val="006400"/>
                </a:solidFill>
              </a:rPr>
              <a:t>…</a:t>
            </a:r>
            <a:r>
              <a:rPr lang="de-CH" sz="1600" dirty="0" smtClean="0">
                <a:solidFill>
                  <a:srgbClr val="006400"/>
                </a:solidFill>
              </a:rPr>
              <a:t>]</a:t>
            </a:r>
            <a:endParaRPr lang="de-CH" sz="1600" dirty="0">
              <a:solidFill>
                <a:srgbClr val="006400"/>
              </a:solidFill>
            </a:endParaRPr>
          </a:p>
        </p:txBody>
      </p:sp>
      <p:sp>
        <p:nvSpPr>
          <p:cNvPr id="196671" name="Freeform 63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154488" y="40036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72" name="Line 6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576513" y="2382838"/>
            <a:ext cx="0" cy="10795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73" name="Line 6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181350" y="3895725"/>
            <a:ext cx="2282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74" name="Text Box 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06813" y="1339850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melde_an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5" name="Text Box 67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706813" y="1589088"/>
            <a:ext cx="1439862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200" i="1" dirty="0" err="1" smtClean="0">
                <a:solidFill>
                  <a:srgbClr val="006400"/>
                </a:solidFill>
              </a:rPr>
              <a:t>melde_ab</a:t>
            </a:r>
            <a:endParaRPr lang="de-CH" sz="2200" i="1" dirty="0">
              <a:solidFill>
                <a:srgbClr val="006400"/>
              </a:solidFill>
            </a:endParaRPr>
          </a:p>
        </p:txBody>
      </p:sp>
      <p:sp>
        <p:nvSpPr>
          <p:cNvPr id="196676" name="Text Box 6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92363" y="3433763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7" name="Text Box 6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918200" y="349250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196678" name="Line 7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6299199" y="2478088"/>
            <a:ext cx="2126343" cy="119039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grpSp>
        <p:nvGrpSpPr>
          <p:cNvPr id="2" name="Group 71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576952" y="3671887"/>
            <a:ext cx="1365704" cy="617083"/>
            <a:chOff x="4811" y="1893"/>
            <a:chExt cx="906" cy="358"/>
          </a:xfrm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grpSpPr>
        <p:sp>
          <p:nvSpPr>
            <p:cNvPr id="196680" name="Oval 7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913" y="1893"/>
              <a:ext cx="722" cy="35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196681" name="Text Box 73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11" y="2000"/>
              <a:ext cx="906" cy="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sz="1800" i="1" dirty="0" smtClean="0">
                  <a:solidFill>
                    <a:srgbClr val="3333FF"/>
                  </a:solidFill>
                </a:rPr>
                <a:t>SUB_2</a:t>
              </a:r>
              <a:endParaRPr lang="en-US" sz="1800" i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96682" name="Text Box 7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8305800" y="2995613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333399"/>
                </a:solidFill>
              </a:rPr>
              <a:t>…</a:t>
            </a:r>
          </a:p>
        </p:txBody>
      </p:sp>
      <p:sp>
        <p:nvSpPr>
          <p:cNvPr id="196683" name="Line 7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6629400" y="2398713"/>
            <a:ext cx="2105025" cy="7127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84" name="Line 7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74914" y="2454275"/>
            <a:ext cx="1773011" cy="114889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85" name="Oval 7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0025" y="3597275"/>
            <a:ext cx="975632" cy="550182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86" name="Text Box 7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25868" y="3734935"/>
            <a:ext cx="1062037" cy="316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3333FF"/>
                </a:solidFill>
              </a:rPr>
              <a:t>HER_2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196687" name="Text Box 7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71450" y="2941638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333399"/>
                </a:solidFill>
              </a:rPr>
              <a:t>…</a:t>
            </a:r>
          </a:p>
        </p:txBody>
      </p:sp>
      <p:sp>
        <p:nvSpPr>
          <p:cNvPr id="196688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488950" y="2425700"/>
            <a:ext cx="1689100" cy="5794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6689" name="Text Box 8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39150" y="1171667"/>
            <a:ext cx="2243798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i="1" dirty="0" err="1" smtClean="0">
                <a:solidFill>
                  <a:srgbClr val="006400"/>
                </a:solidFill>
              </a:rPr>
              <a:t>gebe_heraus</a:t>
            </a:r>
            <a:r>
              <a:rPr lang="en-US" i="1" dirty="0" smtClean="0">
                <a:solidFill>
                  <a:srgbClr val="006400"/>
                </a:solidFill>
              </a:rPr>
              <a:t> </a:t>
            </a:r>
            <a:r>
              <a:rPr lang="en-US" sz="2800" baseline="30000" dirty="0" smtClean="0">
                <a:solidFill>
                  <a:srgbClr val="006400"/>
                </a:solidFill>
              </a:rPr>
              <a:t>+</a:t>
            </a:r>
            <a:endParaRPr lang="en-US" sz="2800" baseline="30000" dirty="0">
              <a:solidFill>
                <a:srgbClr val="006400"/>
              </a:solidFill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088414" y="4319588"/>
            <a:ext cx="17635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de-CH" sz="2000" i="1" dirty="0" smtClean="0">
                <a:solidFill>
                  <a:srgbClr val="006400"/>
                </a:solidFill>
              </a:rPr>
              <a:t>aktualisiere</a:t>
            </a:r>
            <a:r>
              <a:rPr lang="en-US" sz="2000" i="1" dirty="0" smtClean="0">
                <a:solidFill>
                  <a:srgbClr val="006400"/>
                </a:solidFill>
              </a:rPr>
              <a:t> </a:t>
            </a:r>
            <a:r>
              <a:rPr lang="en-US" baseline="30000" dirty="0" smtClean="0">
                <a:solidFill>
                  <a:srgbClr val="006400"/>
                </a:solidFill>
              </a:rPr>
              <a:t>+</a:t>
            </a:r>
            <a:endParaRPr lang="en-US" baseline="30000" dirty="0">
              <a:solidFill>
                <a:srgbClr val="006400"/>
              </a:solidFill>
            </a:endParaRPr>
          </a:p>
        </p:txBody>
      </p:sp>
      <p:sp>
        <p:nvSpPr>
          <p:cNvPr id="81" name="Rectangle 1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624638" y="590480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83" name="Rectangle 1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519863" y="6128642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84" name="Rectangle 25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489700" y="6685855"/>
            <a:ext cx="1588" cy="12700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85" name="Rectangle 26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489700" y="6733480"/>
            <a:ext cx="1588" cy="11112"/>
          </a:xfrm>
          <a:prstGeom prst="rect">
            <a:avLst/>
          </a:prstGeom>
          <a:blipFill dpi="0" rotWithShape="0">
            <a:blip r:embed="rId8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86" name="Rectangle 2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140575" y="6566792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87" name="Rectangle 3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038225" y="642550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88" name="Rectangle 3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801813" y="6544567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89" name="Rectangle 33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055688" y="6165155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90" name="Rectangle 34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755775" y="6188967"/>
            <a:ext cx="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en-US" sz="1600">
              <a:latin typeface="Arial" charset="0"/>
            </a:endParaRPr>
          </a:p>
        </p:txBody>
      </p:sp>
      <p:sp>
        <p:nvSpPr>
          <p:cNvPr id="91" name="Text Box 52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547813" y="5782567"/>
            <a:ext cx="3558443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aufgeschoben (</a:t>
            </a:r>
            <a:r>
              <a:rPr lang="de-CH" sz="2200" i="1" dirty="0" err="1" smtClean="0">
                <a:solidFill>
                  <a:srgbClr val="990000"/>
                </a:solidFill>
              </a:rPr>
              <a:t>deferred</a:t>
            </a:r>
            <a:r>
              <a:rPr lang="de-CH" sz="2200" dirty="0" smtClean="0"/>
              <a:t>)</a:t>
            </a:r>
            <a:endParaRPr lang="de-CH" sz="2200" dirty="0"/>
          </a:p>
        </p:txBody>
      </p:sp>
      <p:sp>
        <p:nvSpPr>
          <p:cNvPr id="92" name="Text Box 53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547813" y="6214367"/>
            <a:ext cx="3595687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wirksam (</a:t>
            </a:r>
            <a:r>
              <a:rPr lang="de-CH" sz="2200" i="1" dirty="0" err="1" smtClean="0">
                <a:solidFill>
                  <a:srgbClr val="990000"/>
                </a:solidFill>
              </a:rPr>
              <a:t>effective</a:t>
            </a:r>
            <a:r>
              <a:rPr lang="de-CH" sz="2200" dirty="0" smtClean="0"/>
              <a:t>)</a:t>
            </a:r>
            <a:endParaRPr lang="de-CH" sz="2200" dirty="0"/>
          </a:p>
        </p:txBody>
      </p:sp>
      <p:sp>
        <p:nvSpPr>
          <p:cNvPr id="93" name="Text Box 54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116013" y="5782567"/>
            <a:ext cx="360362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94" name="Text Box 55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114425" y="6142930"/>
            <a:ext cx="3603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en-US">
                <a:solidFill>
                  <a:srgbClr val="3333FF"/>
                </a:solidFill>
              </a:rPr>
              <a:t>+</a:t>
            </a:r>
          </a:p>
        </p:txBody>
      </p:sp>
      <p:sp>
        <p:nvSpPr>
          <p:cNvPr id="95" name="Text Box 56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316663" y="5765105"/>
            <a:ext cx="2457450" cy="366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Erbt von</a:t>
            </a:r>
            <a:endParaRPr lang="de-CH" sz="2200" dirty="0"/>
          </a:p>
        </p:txBody>
      </p:sp>
      <p:sp>
        <p:nvSpPr>
          <p:cNvPr id="96" name="Text Box 57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372225" y="6214367"/>
            <a:ext cx="2504647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80000"/>
              </a:lnSpc>
              <a:buClrTx/>
              <a:buSzTx/>
              <a:buFont typeface="Wingdings" pitchFamily="2" charset="2"/>
              <a:buNone/>
            </a:pPr>
            <a:r>
              <a:rPr lang="de-CH" sz="2200" dirty="0" smtClean="0"/>
              <a:t>Kunde (benutzt)</a:t>
            </a:r>
            <a:endParaRPr lang="de-CH" sz="2200" dirty="0"/>
          </a:p>
        </p:txBody>
      </p:sp>
      <p:sp>
        <p:nvSpPr>
          <p:cNvPr id="97" name="Line 58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6227763" y="5493642"/>
            <a:ext cx="0" cy="647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98" name="Line 5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867400" y="6430267"/>
            <a:ext cx="504825" cy="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32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399" y="115888"/>
            <a:ext cx="8424333" cy="4356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Vergleich: Beobachter-Muster und Ereignis-Bibliothek</a:t>
            </a:r>
            <a:endParaRPr lang="de-CH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Im Falle einer existierenden Klasse </a:t>
            </a:r>
            <a:r>
              <a:rPr lang="de-CH" i="1" dirty="0" smtClean="0">
                <a:solidFill>
                  <a:srgbClr val="3333FF"/>
                </a:solidFill>
              </a:rPr>
              <a:t>MEINE_KLASSE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/>
              <a:t>:</a:t>
            </a:r>
          </a:p>
          <a:p>
            <a:endParaRPr lang="de-CH" dirty="0" smtClean="0"/>
          </a:p>
          <a:p>
            <a:pPr lvl="1"/>
            <a:r>
              <a:rPr lang="de-CH" dirty="0" smtClean="0">
                <a:solidFill>
                  <a:srgbClr val="990000"/>
                </a:solidFill>
              </a:rPr>
              <a:t>Mit dem Beobachter-Muster:</a:t>
            </a:r>
          </a:p>
          <a:p>
            <a:pPr lvl="2"/>
            <a:r>
              <a:rPr lang="de-CH" dirty="0" smtClean="0"/>
              <a:t>Bedingt das Schreiben von Nachkommen von </a:t>
            </a:r>
            <a:r>
              <a:rPr lang="de-CH" i="1" dirty="0" smtClean="0">
                <a:solidFill>
                  <a:srgbClr val="3333FF"/>
                </a:solidFill>
              </a:rPr>
              <a:t>Subskribent</a:t>
            </a:r>
            <a:r>
              <a:rPr lang="de-CH" dirty="0" smtClean="0"/>
              <a:t>  und </a:t>
            </a:r>
            <a:r>
              <a:rPr lang="de-CH" i="1" dirty="0" smtClean="0">
                <a:solidFill>
                  <a:srgbClr val="3333FF"/>
                </a:solidFill>
              </a:rPr>
              <a:t>MEINE_KLASSE</a:t>
            </a:r>
            <a:r>
              <a:rPr lang="de-CH" dirty="0" smtClean="0"/>
              <a:t> </a:t>
            </a:r>
          </a:p>
          <a:p>
            <a:pPr lvl="2"/>
            <a:r>
              <a:rPr lang="de-CH" dirty="0" smtClean="0"/>
              <a:t>Unnötige Vervielfachung von Klassen</a:t>
            </a:r>
          </a:p>
          <a:p>
            <a:pPr lvl="2">
              <a:buFont typeface="Symbol" pitchFamily="18" charset="2"/>
              <a:buChar char="Þ"/>
            </a:pPr>
            <a:endParaRPr lang="de-CH" dirty="0" smtClean="0"/>
          </a:p>
          <a:p>
            <a:pPr lvl="1"/>
            <a:r>
              <a:rPr lang="de-CH" dirty="0" smtClean="0">
                <a:solidFill>
                  <a:srgbClr val="800000"/>
                </a:solidFill>
              </a:rPr>
              <a:t>Mit der Ereignis-Bibliothek:</a:t>
            </a:r>
          </a:p>
          <a:p>
            <a:pPr lvl="2"/>
            <a:r>
              <a:rPr lang="de-CH" dirty="0" smtClean="0"/>
              <a:t>Direkte Wiederverwendung von existierenden Routinen als Agenten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4" name="AutoShap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77532" y="3320142"/>
            <a:ext cx="3843338" cy="4597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7161" name="AutoShap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900" y="2424555"/>
            <a:ext cx="1787300" cy="41433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77154" name="Picture 2" descr="magi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77155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77156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61657" y="4435468"/>
            <a:ext cx="4528457" cy="432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81000"/>
              </a:lnSpc>
              <a:spcBef>
                <a:spcPct val="0"/>
              </a:spcBef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77157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0" cy="9144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152400" y="1268413"/>
            <a:ext cx="8991600" cy="5113337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</a:t>
            </a:r>
            <a:r>
              <a:rPr lang="de-CH" i="1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find_station)</a:t>
            </a:r>
            <a:endParaRPr lang="de-CH" dirty="0" smtClean="0"/>
          </a:p>
          <a:p>
            <a:pPr defTabSz="914400"/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Zurich_map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</a:t>
            </a:r>
            <a:r>
              <a:rPr lang="de-CH" i="1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find_station)</a:t>
            </a:r>
            <a:r>
              <a:rPr lang="de-CH" i="1" dirty="0" smtClean="0"/>
              <a:t/>
            </a:r>
            <a:br>
              <a:rPr lang="de-CH" i="1" dirty="0" smtClean="0"/>
            </a:br>
            <a:endParaRPr lang="de-CH" i="1" dirty="0" smtClean="0"/>
          </a:p>
          <a:p>
            <a:pPr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 </a:t>
            </a:r>
            <a:r>
              <a:rPr lang="de-CH" i="1" dirty="0" smtClean="0">
                <a:solidFill>
                  <a:srgbClr val="0000FF"/>
                </a:solidFill>
              </a:rPr>
              <a:t>your_procedure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a, </a:t>
            </a:r>
            <a:r>
              <a:rPr lang="de-CH" dirty="0" smtClean="0">
                <a:solidFill>
                  <a:srgbClr val="0000FF"/>
                </a:solidFill>
              </a:rPr>
              <a:t>?</a:t>
            </a:r>
            <a:r>
              <a:rPr lang="de-CH" i="1" dirty="0" smtClean="0">
                <a:solidFill>
                  <a:srgbClr val="0000FF"/>
                </a:solidFill>
              </a:rPr>
              <a:t>, </a:t>
            </a:r>
            <a:r>
              <a:rPr lang="de-CH" dirty="0" smtClean="0">
                <a:solidFill>
                  <a:srgbClr val="0000FF"/>
                </a:solidFill>
              </a:rPr>
              <a:t>?</a:t>
            </a:r>
            <a:r>
              <a:rPr lang="de-CH" i="1" dirty="0" smtClean="0">
                <a:solidFill>
                  <a:srgbClr val="0000FF"/>
                </a:solidFill>
              </a:rPr>
              <a:t>, b</a:t>
            </a:r>
            <a:r>
              <a:rPr lang="de-CH" dirty="0" smtClean="0">
                <a:solidFill>
                  <a:srgbClr val="0000FF"/>
                </a:solidFill>
              </a:rPr>
              <a:t>) )</a:t>
            </a:r>
            <a:endParaRPr lang="de-CH" b="1" dirty="0" smtClean="0">
              <a:solidFill>
                <a:srgbClr val="000099"/>
              </a:solidFill>
            </a:endParaRPr>
          </a:p>
          <a:p>
            <a:pPr defTabSz="914400"/>
            <a:endParaRPr lang="de-CH" b="1" dirty="0" smtClean="0">
              <a:solidFill>
                <a:srgbClr val="000099"/>
              </a:solidFill>
            </a:endParaRPr>
          </a:p>
          <a:p>
            <a:pPr defTabSz="914400"/>
            <a:r>
              <a:rPr lang="de-CH" i="1" dirty="0" smtClean="0">
                <a:solidFill>
                  <a:srgbClr val="0000FF"/>
                </a:solidFill>
              </a:rPr>
              <a:t>click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subscribe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b="1" dirty="0" smtClean="0">
                <a:solidFill>
                  <a:srgbClr val="000099"/>
                </a:solidFill>
              </a:rPr>
              <a:t>agent</a:t>
            </a:r>
            <a:r>
              <a:rPr lang="de-CH" i="1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other_objec</a:t>
            </a:r>
            <a:r>
              <a:rPr lang="de-CH" i="1" dirty="0" smtClean="0">
                <a:solidFill>
                  <a:srgbClr val="3333FF"/>
                </a:solidFill>
              </a:rPr>
              <a:t>t</a:t>
            </a:r>
            <a:r>
              <a:rPr lang="de-CH" sz="3600" dirty="0" smtClean="0">
                <a:solidFill>
                  <a:srgbClr val="3333FF"/>
                </a:solidFill>
              </a:rPr>
              <a:t>.</a:t>
            </a:r>
            <a:r>
              <a:rPr lang="de-CH" i="1" dirty="0" smtClean="0">
                <a:solidFill>
                  <a:srgbClr val="3333FF"/>
                </a:solidFill>
              </a:rPr>
              <a:t>othe</a:t>
            </a:r>
            <a:r>
              <a:rPr lang="de-CH" i="1" dirty="0" smtClean="0">
                <a:solidFill>
                  <a:srgbClr val="0000FF"/>
                </a:solidFill>
              </a:rPr>
              <a:t>r_procedure</a:t>
            </a:r>
            <a:r>
              <a:rPr lang="de-CH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de-CH" dirty="0" smtClean="0"/>
              <a:t>Varianten des Registrierens</a:t>
            </a:r>
            <a:endParaRPr lang="de-CH" dirty="0"/>
          </a:p>
        </p:txBody>
      </p:sp>
      <p:sp>
        <p:nvSpPr>
          <p:cNvPr id="17716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77162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0" cy="9144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77163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7716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0" y="0"/>
            <a:ext cx="0" cy="9144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err="1" smtClean="0"/>
              <a:t>Tupel</a:t>
            </a:r>
            <a:endParaRPr lang="de-CH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8686" y="818479"/>
            <a:ext cx="8766628" cy="511492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err="1" smtClean="0"/>
              <a:t>Tupel</a:t>
            </a:r>
            <a:r>
              <a:rPr lang="de-CH" dirty="0" smtClean="0"/>
              <a:t>-Typen (für irgendwelche Typen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/>
              <a:t>, </a:t>
            </a:r>
            <a:r>
              <a:rPr lang="de-CH" i="1" dirty="0" smtClean="0">
                <a:solidFill>
                  <a:srgbClr val="0000FF"/>
                </a:solidFill>
              </a:rPr>
              <a:t>B</a:t>
            </a:r>
            <a:r>
              <a:rPr lang="de-CH" dirty="0" smtClean="0"/>
              <a:t>, </a:t>
            </a: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dirty="0" smtClean="0"/>
              <a:t>, ... ):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			</a:t>
            </a:r>
            <a:r>
              <a:rPr lang="de-CH" i="1" dirty="0" smtClean="0">
                <a:solidFill>
                  <a:srgbClr val="0000FF"/>
                </a:solidFill>
              </a:rPr>
              <a:t>TUPLE</a:t>
            </a:r>
            <a:br>
              <a:rPr lang="de-CH" i="1" dirty="0" smtClean="0">
                <a:solidFill>
                  <a:srgbClr val="0000FF"/>
                </a:solidFill>
              </a:rPr>
            </a:br>
            <a:r>
              <a:rPr lang="de-CH" i="1" dirty="0" smtClean="0">
                <a:solidFill>
                  <a:srgbClr val="0000FF"/>
                </a:solidFill>
              </a:rPr>
              <a:t>			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i="1" dirty="0" smtClean="0">
                <a:solidFill>
                  <a:srgbClr val="0000FF"/>
                </a:solidFill>
              </a:rPr>
              <a:t/>
            </a:r>
            <a:br>
              <a:rPr lang="de-CH" i="1" dirty="0" smtClean="0">
                <a:solidFill>
                  <a:srgbClr val="0000FF"/>
                </a:solidFill>
              </a:rPr>
            </a:br>
            <a:r>
              <a:rPr lang="de-CH" i="1" dirty="0" smtClean="0">
                <a:solidFill>
                  <a:srgbClr val="0000FF"/>
                </a:solidFill>
              </a:rPr>
              <a:t>			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A, B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i="1" dirty="0" smtClean="0">
                <a:solidFill>
                  <a:srgbClr val="0000FF"/>
                </a:solidFill>
              </a:rPr>
              <a:t/>
            </a:r>
            <a:br>
              <a:rPr lang="de-CH" i="1" dirty="0" smtClean="0">
                <a:solidFill>
                  <a:srgbClr val="0000FF"/>
                </a:solidFill>
              </a:rPr>
            </a:br>
            <a:r>
              <a:rPr lang="de-CH" i="1" dirty="0" smtClean="0">
                <a:solidFill>
                  <a:srgbClr val="0000FF"/>
                </a:solidFill>
              </a:rPr>
              <a:t>			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A, B, C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dirty="0" smtClean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Ein </a:t>
            </a:r>
            <a:r>
              <a:rPr lang="de-CH" dirty="0" err="1" smtClean="0"/>
              <a:t>Tupel</a:t>
            </a:r>
            <a:r>
              <a:rPr lang="de-CH" dirty="0" smtClean="0"/>
              <a:t> des Typs </a:t>
            </a:r>
            <a:r>
              <a:rPr lang="de-CH" i="1" dirty="0" smtClean="0">
                <a:solidFill>
                  <a:srgbClr val="0000FF"/>
                </a:solidFill>
              </a:rPr>
              <a:t>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A, B, C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 </a:t>
            </a:r>
            <a:r>
              <a:rPr lang="de-CH" dirty="0" smtClean="0"/>
              <a:t>ist eine Sequenz von mindestens drei Werten, der Erste von Typ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/>
              <a:t>, der Zweite von Typ </a:t>
            </a:r>
            <a:r>
              <a:rPr lang="de-CH" i="1" dirty="0" smtClean="0">
                <a:solidFill>
                  <a:srgbClr val="0000FF"/>
                </a:solidFill>
              </a:rPr>
              <a:t>B</a:t>
            </a:r>
            <a:r>
              <a:rPr lang="de-CH" dirty="0" smtClean="0"/>
              <a:t>, der Dritte von Typ</a:t>
            </a:r>
            <a:r>
              <a:rPr lang="de-CH" i="1" dirty="0" smtClean="0">
                <a:solidFill>
                  <a:srgbClr val="0000FF"/>
                </a:solidFill>
              </a:rPr>
              <a:t> C</a:t>
            </a:r>
            <a:r>
              <a:rPr lang="de-CH" dirty="0" smtClean="0"/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dirty="0" smtClean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err="1" smtClean="0"/>
              <a:t>Tupelwerte</a:t>
            </a:r>
            <a:r>
              <a:rPr lang="de-CH" dirty="0" smtClean="0"/>
              <a:t>: z.B.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	 [</a:t>
            </a:r>
            <a:r>
              <a:rPr lang="de-CH" i="1" dirty="0" smtClean="0">
                <a:solidFill>
                  <a:srgbClr val="3333FF"/>
                </a:solidFill>
              </a:rPr>
              <a:t>a1</a:t>
            </a:r>
            <a:r>
              <a:rPr lang="de-CH" dirty="0" smtClean="0">
                <a:solidFill>
                  <a:srgbClr val="3333FF"/>
                </a:solidFill>
              </a:rPr>
              <a:t>, </a:t>
            </a:r>
            <a:r>
              <a:rPr lang="de-CH" i="1" dirty="0" smtClean="0">
                <a:solidFill>
                  <a:srgbClr val="3333FF"/>
                </a:solidFill>
              </a:rPr>
              <a:t>b1</a:t>
            </a:r>
            <a:r>
              <a:rPr lang="de-CH" dirty="0" smtClean="0">
                <a:solidFill>
                  <a:srgbClr val="3333FF"/>
                </a:solidFill>
              </a:rPr>
              <a:t>, </a:t>
            </a:r>
            <a:r>
              <a:rPr lang="de-CH" i="1" dirty="0" smtClean="0">
                <a:solidFill>
                  <a:srgbClr val="3333FF"/>
                </a:solidFill>
              </a:rPr>
              <a:t>c1, d1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]</a:t>
            </a:r>
            <a:endParaRPr lang="de-CH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Input verarbeiten mit modernen GUIs</a:t>
            </a:r>
            <a:endParaRPr lang="de-CH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3675" y="1446213"/>
            <a:ext cx="7640638" cy="8413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Der Benutzer führt</a:t>
            </a:r>
            <a:br>
              <a:rPr lang="de-CH" dirty="0" smtClean="0"/>
            </a:br>
            <a:r>
              <a:rPr lang="de-CH" dirty="0" smtClean="0"/>
              <a:t>das Programm:</a:t>
            </a:r>
            <a:endParaRPr lang="de-CH" dirty="0"/>
          </a:p>
        </p:txBody>
      </p:sp>
      <p:sp>
        <p:nvSpPr>
          <p:cNvPr id="71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2379596"/>
            <a:ext cx="327660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>
                <a:solidFill>
                  <a:srgbClr val="000000"/>
                </a:solidFill>
              </a:rPr>
              <a:t>   </a:t>
            </a:r>
            <a:r>
              <a:rPr lang="de-CH" dirty="0" smtClean="0">
                <a:solidFill>
                  <a:srgbClr val="009900"/>
                </a:solidFill>
              </a:rPr>
              <a:t>“</a:t>
            </a:r>
            <a:r>
              <a:rPr lang="de-CH" i="1" dirty="0" smtClean="0">
                <a:solidFill>
                  <a:srgbClr val="009900"/>
                </a:solidFill>
              </a:rPr>
              <a:t>Wenn ein Benutzer diesen Knopf drückt, führe diese Aktion in meinem Programm aus.”</a:t>
            </a:r>
            <a:endParaRPr lang="de-CH" dirty="0" smtClean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9900"/>
              </a:buClr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0099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Benannte </a:t>
            </a:r>
            <a:r>
              <a:rPr lang="de-CH" dirty="0" err="1" smtClean="0"/>
              <a:t>Tupel</a:t>
            </a:r>
            <a:r>
              <a:rPr lang="de-CH" dirty="0" smtClean="0"/>
              <a:t>-Typen</a:t>
            </a:r>
            <a:endParaRPr lang="de-CH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9238" y="878114"/>
            <a:ext cx="8666162" cy="5644924"/>
          </a:xfrm>
        </p:spPr>
        <p:txBody>
          <a:bodyPr/>
          <a:lstStyle/>
          <a:p>
            <a:r>
              <a:rPr lang="de-CH" i="1" dirty="0" smtClean="0">
                <a:solidFill>
                  <a:srgbClr val="0000FF"/>
                </a:solidFill>
              </a:rPr>
              <a:t>TUPLE 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autor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jahr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INTEGER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; </a:t>
            </a:r>
            <a:r>
              <a:rPr lang="de-CH" i="1" dirty="0" smtClean="0">
                <a:solidFill>
                  <a:srgbClr val="0000FF"/>
                </a:solidFill>
              </a:rPr>
              <a:t>titel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Eine beschränkte Form einer Klasse</a:t>
            </a:r>
          </a:p>
          <a:p>
            <a:r>
              <a:rPr lang="de-CH" dirty="0" smtClean="0"/>
              <a:t>Ein benannter </a:t>
            </a:r>
            <a:r>
              <a:rPr lang="de-CH" dirty="0" err="1" smtClean="0"/>
              <a:t>Tupel</a:t>
            </a:r>
            <a:r>
              <a:rPr lang="de-CH" dirty="0" smtClean="0"/>
              <a:t>-Typ bezeichnet den gleichen Typ wie eine unbenannte Form, hier</a:t>
            </a:r>
          </a:p>
          <a:p>
            <a:r>
              <a:rPr lang="de-CH" i="1" dirty="0" smtClean="0">
                <a:solidFill>
                  <a:srgbClr val="0000FF"/>
                </a:solidFill>
              </a:rPr>
              <a:t>	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INTEGER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endParaRPr lang="de-CH" dirty="0" smtClean="0"/>
          </a:p>
          <a:p>
            <a:r>
              <a:rPr lang="de-CH" dirty="0" smtClean="0"/>
              <a:t>aber er vereinfacht den Zugriff auf einzelne Elemente</a:t>
            </a:r>
          </a:p>
          <a:p>
            <a:endParaRPr lang="de-CH" dirty="0" smtClean="0"/>
          </a:p>
          <a:p>
            <a:r>
              <a:rPr lang="de-CH" dirty="0" smtClean="0"/>
              <a:t>Um ein bestimmtes </a:t>
            </a:r>
            <a:r>
              <a:rPr lang="de-CH" dirty="0" err="1" smtClean="0"/>
              <a:t>Tupel</a:t>
            </a:r>
            <a:r>
              <a:rPr lang="de-CH" dirty="0" smtClean="0"/>
              <a:t> (benannt oder unbenannt) zu bezeichnen:</a:t>
            </a:r>
          </a:p>
          <a:p>
            <a:endParaRPr lang="de-CH" dirty="0" smtClean="0"/>
          </a:p>
          <a:p>
            <a:r>
              <a:rPr lang="de-CH" dirty="0" smtClean="0"/>
              <a:t>		 </a:t>
            </a:r>
            <a:r>
              <a:rPr lang="de-CH" dirty="0" smtClean="0">
                <a:solidFill>
                  <a:srgbClr val="0000FF"/>
                </a:solidFill>
              </a:rPr>
              <a:t>[”</a:t>
            </a:r>
            <a:r>
              <a:rPr lang="de-CH" i="1" dirty="0" smtClean="0">
                <a:solidFill>
                  <a:srgbClr val="0000FF"/>
                </a:solidFill>
              </a:rPr>
              <a:t>Tolstoj </a:t>
            </a:r>
            <a:r>
              <a:rPr lang="de-CH" dirty="0" smtClean="0">
                <a:solidFill>
                  <a:srgbClr val="0000FF"/>
                </a:solidFill>
              </a:rPr>
              <a:t>”,</a:t>
            </a:r>
            <a:r>
              <a:rPr lang="de-CH" i="1" dirty="0" smtClean="0">
                <a:solidFill>
                  <a:srgbClr val="0000FF"/>
                </a:solidFill>
              </a:rPr>
              <a:t> 1865, </a:t>
            </a:r>
            <a:r>
              <a:rPr lang="de-CH" dirty="0" smtClean="0">
                <a:solidFill>
                  <a:srgbClr val="0000FF"/>
                </a:solidFill>
              </a:rPr>
              <a:t>”</a:t>
            </a:r>
            <a:r>
              <a:rPr lang="de-CH" i="1" dirty="0" smtClean="0">
                <a:solidFill>
                  <a:srgbClr val="0000FF"/>
                </a:solidFill>
              </a:rPr>
              <a:t>Krieg und Frieden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”]</a:t>
            </a:r>
            <a:endParaRPr lang="de-CH" dirty="0" smtClean="0"/>
          </a:p>
          <a:p>
            <a:pPr>
              <a:lnSpc>
                <a:spcPct val="70000"/>
              </a:lnSpc>
            </a:pPr>
            <a:r>
              <a:rPr lang="de-CH" dirty="0" smtClean="0"/>
              <a:t>Um ein auf ein </a:t>
            </a:r>
            <a:r>
              <a:rPr lang="de-CH" dirty="0" err="1" smtClean="0"/>
              <a:t>Tupelelement</a:t>
            </a:r>
            <a:r>
              <a:rPr lang="de-CH" dirty="0" smtClean="0"/>
              <a:t> zuzugreifen: z.B. </a:t>
            </a:r>
            <a:r>
              <a:rPr lang="de-CH" i="1" dirty="0" smtClean="0">
                <a:solidFill>
                  <a:srgbClr val="0000FF"/>
                </a:solidFill>
              </a:rPr>
              <a:t>t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jahr</a:t>
            </a:r>
            <a:endParaRPr lang="de-CH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Die Vererbungshierarchie von </a:t>
            </a:r>
            <a:r>
              <a:rPr lang="de-CH" dirty="0" err="1" smtClean="0"/>
              <a:t>Tupeln</a:t>
            </a:r>
            <a:endParaRPr lang="de-CH" dirty="0"/>
          </a:p>
        </p:txBody>
      </p:sp>
      <p:sp>
        <p:nvSpPr>
          <p:cNvPr id="37892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6000" y="4681538"/>
            <a:ext cx="2438400" cy="881063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7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59634" y="4931230"/>
            <a:ext cx="1981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rgbClr val="0000FF"/>
                </a:solidFill>
                <a:latin typeface="+mn-lt"/>
              </a:rPr>
              <a:t>TUPLE </a:t>
            </a:r>
            <a:r>
              <a:rPr lang="en-GB" sz="20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GB" sz="2000" i="1" dirty="0">
                <a:solidFill>
                  <a:srgbClr val="0000FF"/>
                </a:solidFill>
                <a:latin typeface="+mn-lt"/>
              </a:rPr>
              <a:t>A, </a:t>
            </a:r>
            <a:r>
              <a:rPr lang="en-GB" sz="2000" i="1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en-GB" sz="16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]</a:t>
            </a:r>
            <a:endParaRPr lang="en-GB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7896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000" y="2928938"/>
            <a:ext cx="2438400" cy="881063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7897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72318" y="3167744"/>
            <a:ext cx="1981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rgbClr val="0000FF"/>
                </a:solidFill>
                <a:latin typeface="+mn-lt"/>
              </a:rPr>
              <a:t>TUPLE </a:t>
            </a:r>
            <a:r>
              <a:rPr lang="en-GB" sz="20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GB" sz="2000" i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en-GB" sz="14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]</a:t>
            </a:r>
            <a:endParaRPr lang="en-GB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7900" name="Oval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000" y="1100138"/>
            <a:ext cx="2438400" cy="881063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790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94088" y="1338944"/>
            <a:ext cx="1981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rgbClr val="0000FF"/>
                </a:solidFill>
                <a:latin typeface="+mn-lt"/>
              </a:rPr>
              <a:t>TUPLE</a:t>
            </a:r>
          </a:p>
        </p:txBody>
      </p:sp>
      <p:sp>
        <p:nvSpPr>
          <p:cNvPr id="3790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474800" y="3794351"/>
            <a:ext cx="1588" cy="864000"/>
          </a:xfrm>
          <a:prstGeom prst="line">
            <a:avLst/>
          </a:prstGeom>
          <a:noFill/>
          <a:ln w="34925">
            <a:solidFill>
              <a:srgbClr val="99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790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474029" y="1965550"/>
            <a:ext cx="1588" cy="936000"/>
          </a:xfrm>
          <a:prstGeom prst="line">
            <a:avLst/>
          </a:prstGeom>
          <a:noFill/>
          <a:ln w="34925">
            <a:solidFill>
              <a:srgbClr val="99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28417" y="5596647"/>
            <a:ext cx="1588" cy="864000"/>
          </a:xfrm>
          <a:prstGeom prst="line">
            <a:avLst/>
          </a:prstGeom>
          <a:noFill/>
          <a:ln w="34925">
            <a:solidFill>
              <a:srgbClr val="99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28869" y="6000068"/>
            <a:ext cx="681061" cy="738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i="1" dirty="0" smtClean="0">
                <a:solidFill>
                  <a:srgbClr val="0000FF"/>
                </a:solidFill>
                <a:latin typeface="+mn-lt"/>
              </a:rPr>
              <a:t>…</a:t>
            </a:r>
            <a:endParaRPr lang="en-GB" sz="20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err="1" smtClean="0"/>
              <a:t>Tupel</a:t>
            </a:r>
            <a:r>
              <a:rPr lang="de-CH" dirty="0" smtClean="0"/>
              <a:t>: Prozeduren und Funktionen</a:t>
            </a:r>
            <a:endParaRPr lang="de-CH" dirty="0"/>
          </a:p>
        </p:txBody>
      </p:sp>
      <p:sp>
        <p:nvSpPr>
          <p:cNvPr id="21319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114425"/>
            <a:ext cx="8718550" cy="5486400"/>
          </a:xfrm>
          <a:ln/>
        </p:spPr>
        <p:txBody>
          <a:bodyPr lIns="90000" tIns="46800" rIns="90000" bIns="46800"/>
          <a:lstStyle/>
          <a:p>
            <a:pPr defTabSz="457200"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Auf einen Agenten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anwendbare Features:</a:t>
            </a:r>
            <a:endParaRPr lang="de-CH" dirty="0" smtClean="0"/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spc="-50" dirty="0" smtClean="0">
                <a:solidFill>
                  <a:schemeClr val="tx1"/>
                </a:solidFill>
              </a:rPr>
              <a:t>Falls</a:t>
            </a:r>
            <a:r>
              <a:rPr lang="de-CH" spc="-50" dirty="0" smtClean="0"/>
              <a:t> </a:t>
            </a:r>
            <a:r>
              <a:rPr lang="de-CH" i="1" spc="-50" dirty="0" smtClean="0">
                <a:solidFill>
                  <a:srgbClr val="3333FF"/>
                </a:solidFill>
              </a:rPr>
              <a:t>a</a:t>
            </a:r>
            <a:r>
              <a:rPr lang="de-CH" spc="-50" dirty="0" smtClean="0"/>
              <a:t> eine Prozedur repräsentiert, ruft die Prozedur auf: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	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sz="4000" dirty="0" smtClean="0">
                <a:solidFill>
                  <a:srgbClr val="3333FF"/>
                </a:solidFill>
              </a:rPr>
              <a:t>.</a:t>
            </a:r>
            <a:r>
              <a:rPr lang="de-CH" i="1" dirty="0" smtClean="0">
                <a:solidFill>
                  <a:srgbClr val="3333FF"/>
                </a:solidFill>
              </a:rPr>
              <a:t>call</a:t>
            </a:r>
            <a:r>
              <a:rPr lang="de-CH" dirty="0" smtClean="0">
                <a:solidFill>
                  <a:srgbClr val="3333FF"/>
                </a:solidFill>
              </a:rPr>
              <a:t> (</a:t>
            </a:r>
            <a:r>
              <a:rPr lang="de-CH" i="1" dirty="0" err="1" smtClean="0">
                <a:solidFill>
                  <a:srgbClr val="3333FF"/>
                </a:solidFill>
              </a:rPr>
              <a:t>argument_tupel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  <a:r>
              <a:rPr lang="de-CH" dirty="0" smtClean="0"/>
              <a:t> </a:t>
            </a:r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buNone/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	</a:t>
            </a:r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buNone/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marL="174625" lvl="1" indent="0" defTabSz="457200">
              <a:lnSpc>
                <a:spcPct val="134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 Falls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eine Funktion repräsentiert, ruft </a:t>
            </a:r>
            <a:r>
              <a:rPr lang="de-CH" dirty="0" smtClean="0"/>
              <a:t>die Funktion auf und gibt ihr Resultat zurück: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			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sz="4000" dirty="0" smtClean="0">
                <a:solidFill>
                  <a:srgbClr val="3333FF"/>
                </a:solidFill>
              </a:rPr>
              <a:t>.</a:t>
            </a:r>
            <a:r>
              <a:rPr lang="de-CH" i="1" dirty="0" smtClean="0">
                <a:solidFill>
                  <a:srgbClr val="3333FF"/>
                </a:solidFill>
              </a:rPr>
              <a:t>item</a:t>
            </a:r>
            <a:r>
              <a:rPr lang="de-CH" dirty="0" smtClean="0">
                <a:solidFill>
                  <a:srgbClr val="3333FF"/>
                </a:solidFill>
              </a:rPr>
              <a:t> (</a:t>
            </a:r>
            <a:r>
              <a:rPr lang="de-CH" i="1" dirty="0" smtClean="0">
                <a:solidFill>
                  <a:srgbClr val="3333FF"/>
                </a:solidFill>
              </a:rPr>
              <a:t>argument_tupel </a:t>
            </a:r>
            <a:r>
              <a:rPr lang="de-CH" dirty="0" smtClean="0">
                <a:solidFill>
                  <a:srgbClr val="3333FF"/>
                </a:solidFill>
              </a:rPr>
              <a:t>) 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		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45895" y="3626914"/>
            <a:ext cx="6432885" cy="481262"/>
          </a:xfrm>
          <a:prstGeom prst="wedgeRoundRectCallout">
            <a:avLst>
              <a:gd name="adj1" fmla="val -35840"/>
              <a:gd name="adj2" fmla="val -19950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z.B. 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0000FF"/>
                </a:solidFill>
              </a:rPr>
              <a:t>[”</a:t>
            </a:r>
            <a:r>
              <a:rPr lang="de-CH" i="1" dirty="0" smtClean="0">
                <a:solidFill>
                  <a:srgbClr val="0000FF"/>
                </a:solidFill>
              </a:rPr>
              <a:t>Tolstoj </a:t>
            </a:r>
            <a:r>
              <a:rPr lang="de-CH" dirty="0" smtClean="0">
                <a:solidFill>
                  <a:srgbClr val="0000FF"/>
                </a:solidFill>
              </a:rPr>
              <a:t>”,</a:t>
            </a:r>
            <a:r>
              <a:rPr lang="de-CH" i="1" dirty="0" smtClean="0">
                <a:solidFill>
                  <a:srgbClr val="0000FF"/>
                </a:solidFill>
              </a:rPr>
              <a:t> 1865, </a:t>
            </a:r>
            <a:r>
              <a:rPr lang="de-CH" dirty="0" smtClean="0">
                <a:solidFill>
                  <a:srgbClr val="0000FF"/>
                </a:solidFill>
              </a:rPr>
              <a:t>”</a:t>
            </a:r>
            <a:r>
              <a:rPr lang="de-CH" i="1" dirty="0" smtClean="0">
                <a:solidFill>
                  <a:srgbClr val="0000FF"/>
                </a:solidFill>
              </a:rPr>
              <a:t>Krieg und Frieden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”]</a:t>
            </a: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965057" y="3209833"/>
            <a:ext cx="5959743" cy="51308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400" kern="1200" dirty="0"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12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Was Sie mit einem Agenten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/>
              <a:t> tun können</a:t>
            </a:r>
            <a:endParaRPr lang="de-CH" i="1" dirty="0">
              <a:solidFill>
                <a:srgbClr val="0000FF"/>
              </a:solidFill>
            </a:endParaRPr>
          </a:p>
        </p:txBody>
      </p:sp>
      <p:sp>
        <p:nvSpPr>
          <p:cNvPr id="212992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79388" y="1114425"/>
            <a:ext cx="8687210" cy="5486400"/>
          </a:xfrm>
          <a:ln/>
        </p:spPr>
        <p:txBody>
          <a:bodyPr lIns="90000" tIns="46800" rIns="90000" bIns="46800"/>
          <a:lstStyle/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Aufrufen der assoziierten Routine durch das Feature </a:t>
            </a:r>
            <a:r>
              <a:rPr lang="de-CH" sz="3200" i="1" dirty="0" err="1" smtClean="0">
                <a:solidFill>
                  <a:srgbClr val="990000"/>
                </a:solidFill>
              </a:rPr>
              <a:t>call</a:t>
            </a:r>
            <a:r>
              <a:rPr lang="de-CH" i="1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, dessen Argument ein einfaches </a:t>
            </a:r>
            <a:r>
              <a:rPr lang="de-CH" dirty="0" err="1" smtClean="0">
                <a:solidFill>
                  <a:schemeClr val="tx1"/>
                </a:solidFill>
              </a:rPr>
              <a:t>Tupel</a:t>
            </a:r>
            <a:r>
              <a:rPr lang="de-CH" dirty="0" smtClean="0">
                <a:solidFill>
                  <a:schemeClr val="tx1"/>
                </a:solidFill>
              </a:rPr>
              <a:t> ist:</a:t>
            </a:r>
            <a:endParaRPr lang="de-CH" dirty="0" smtClean="0"/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	</a:t>
            </a:r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</a:t>
            </a:r>
            <a:r>
              <a:rPr lang="de-CH" i="1" dirty="0" err="1" smtClean="0">
                <a:solidFill>
                  <a:srgbClr val="3333FF"/>
                </a:solidFill>
              </a:rPr>
              <a:t>a</a:t>
            </a:r>
            <a:r>
              <a:rPr lang="de-CH" sz="4000" b="1" i="1" dirty="0" err="1" smtClean="0">
                <a:solidFill>
                  <a:srgbClr val="0000FF"/>
                </a:solidFill>
              </a:rPr>
              <a:t>.</a:t>
            </a:r>
            <a:r>
              <a:rPr lang="de-CH" i="1" dirty="0" err="1" smtClean="0">
                <a:solidFill>
                  <a:srgbClr val="990000"/>
                </a:solidFill>
              </a:rPr>
              <a:t>call</a:t>
            </a:r>
            <a:r>
              <a:rPr lang="de-CH" i="1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( [</a:t>
            </a:r>
            <a:r>
              <a:rPr lang="de-CH" i="1" dirty="0" err="1" smtClean="0">
                <a:solidFill>
                  <a:srgbClr val="0000FF"/>
                </a:solidFill>
              </a:rPr>
              <a:t>horizontale_position</a:t>
            </a:r>
            <a:r>
              <a:rPr lang="de-CH" i="1" dirty="0" smtClean="0">
                <a:solidFill>
                  <a:srgbClr val="0000FF"/>
                </a:solidFill>
              </a:rPr>
              <a:t>, </a:t>
            </a:r>
            <a:r>
              <a:rPr lang="de-CH" i="1" dirty="0" err="1" smtClean="0">
                <a:solidFill>
                  <a:srgbClr val="0000FF"/>
                </a:solidFill>
              </a:rPr>
              <a:t>vertikale_position</a:t>
            </a:r>
            <a:r>
              <a:rPr lang="de-CH" dirty="0" smtClean="0">
                <a:solidFill>
                  <a:srgbClr val="0000FF"/>
                </a:solidFill>
              </a:rPr>
              <a:t>] 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i="1" dirty="0" smtClean="0"/>
          </a:p>
          <a:p>
            <a:pPr defTabSz="457200">
              <a:lnSpc>
                <a:spcPct val="134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Falls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/>
              <a:t>mit einer Funktion assoziiert ist, gibt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 		</a:t>
            </a:r>
            <a:r>
              <a:rPr lang="de-CH" i="1" dirty="0" err="1" smtClean="0">
                <a:solidFill>
                  <a:srgbClr val="3333FF"/>
                </a:solidFill>
              </a:rPr>
              <a:t>a</a:t>
            </a:r>
            <a:r>
              <a:rPr lang="de-CH" sz="4000" b="1" i="1" dirty="0" err="1" smtClean="0"/>
              <a:t>.</a:t>
            </a:r>
            <a:r>
              <a:rPr lang="de-CH" i="1" dirty="0" err="1" smtClean="0">
                <a:solidFill>
                  <a:srgbClr val="990000"/>
                </a:solidFill>
              </a:rPr>
              <a:t>item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3333FF"/>
                </a:solidFill>
              </a:rPr>
              <a:t>([ ..., ...]) </a:t>
            </a:r>
            <a:br>
              <a:rPr lang="de-CH" dirty="0" smtClean="0">
                <a:solidFill>
                  <a:srgbClr val="3333FF"/>
                </a:solidFill>
              </a:rPr>
            </a:br>
            <a:r>
              <a:rPr lang="de-CH" dirty="0" smtClean="0"/>
              <a:t>das Resultat der Anwendung der Funktion zurück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665075" y="2303530"/>
            <a:ext cx="3252894" cy="536029"/>
          </a:xfrm>
          <a:prstGeom prst="wedgeRoundRectCallout">
            <a:avLst>
              <a:gd name="adj1" fmla="val -47320"/>
              <a:gd name="adj2" fmla="val 125567"/>
              <a:gd name="adj3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400" kern="1200" dirty="0" smtClean="0">
                <a:latin typeface="Comic Sans MS" pitchFamily="66" charset="0"/>
                <a:ea typeface="+mn-ea"/>
                <a:cs typeface="Arial" pitchFamily="34" charset="0"/>
              </a:rPr>
              <a:t>Ein manifestes </a:t>
            </a:r>
            <a:r>
              <a:rPr lang="de-CH" sz="2400" kern="1200" dirty="0" err="1" smtClean="0">
                <a:latin typeface="Comic Sans MS" pitchFamily="66" charset="0"/>
                <a:ea typeface="+mn-ea"/>
                <a:cs typeface="Arial" pitchFamily="34" charset="0"/>
              </a:rPr>
              <a:t>Tupel</a:t>
            </a:r>
            <a:endParaRPr lang="de-CH" sz="2400" kern="1200" dirty="0">
              <a:latin typeface="Comic Sans MS" pitchFamily="66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8" y="4238936"/>
            <a:ext cx="216000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4" y="4707020"/>
            <a:ext cx="216000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096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69034" y="5164220"/>
            <a:ext cx="504000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09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42462" y="5632302"/>
            <a:ext cx="756000" cy="304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Argumente offen lassen</a:t>
            </a:r>
            <a:endParaRPr lang="de-CH" dirty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179388" y="1268413"/>
            <a:ext cx="8713787" cy="511492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Ein Agent kann sowohl „geschlossene“ als auch „offene“ Argumente haben.</a:t>
            </a:r>
          </a:p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Geschlossene Argumente werden zur Zeit der Definition des Agenten gesetzt, offene Argumente zur Zeit des Aufrufs.</a:t>
            </a:r>
          </a:p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Um ein Argument offen zu lassen, ersetzt man es durch ein Fragezeichen:</a:t>
            </a:r>
          </a:p>
          <a:p>
            <a:pPr>
              <a:lnSpc>
                <a:spcPct val="90000"/>
              </a:lnSpc>
              <a:spcBef>
                <a:spcPts val="13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u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a2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a3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r>
              <a:rPr lang="de-CH" sz="2000" dirty="0" smtClean="0"/>
              <a:t> -- Alle geschlossen (bereits gesehen)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w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a2</a:t>
            </a:r>
            <a:r>
              <a:rPr lang="de-CH" sz="2000" dirty="0" smtClean="0">
                <a:solidFill>
                  <a:srgbClr val="0000FF"/>
                </a:solidFill>
              </a:rPr>
              <a:t>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a3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i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a1</a:t>
            </a:r>
            <a:r>
              <a:rPr lang="de-CH" sz="2000" dirty="0" smtClean="0">
                <a:solidFill>
                  <a:srgbClr val="0000FF"/>
                </a:solidFill>
              </a:rPr>
              <a:t>, ?,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50000"/>
              </a:lnSpc>
              <a:spcBef>
                <a:spcPts val="45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	</a:t>
            </a:r>
            <a:br>
              <a:rPr lang="de-CH" sz="2000" dirty="0" smtClean="0"/>
            </a:b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a0</a:t>
            </a:r>
            <a:r>
              <a:rPr lang="de-CH" sz="3200" i="1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f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?, ?, ?</a:t>
            </a:r>
            <a:r>
              <a:rPr lang="de-CH" sz="14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848706" y="797169"/>
            <a:ext cx="5005755" cy="91188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990000">
                <a:alpha val="34000"/>
              </a:srgbClr>
            </a:solidFill>
            <a:round/>
            <a:headEnd/>
            <a:tailEnd type="stealth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ctr"/>
            <a:endParaRPr lang="en-US" sz="2800" dirty="0" smtClean="0">
              <a:latin typeface="+mn-lt"/>
            </a:endParaRPr>
          </a:p>
        </p:txBody>
      </p:sp>
      <p:sp>
        <p:nvSpPr>
          <p:cNvPr id="21422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 lIns="0" tIns="0" rIns="0" bIns="0" anchor="ctr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Den Agenten aufrufen</a:t>
            </a:r>
            <a:endParaRPr lang="de-CH" dirty="0">
              <a:solidFill>
                <a:srgbClr val="3E609E"/>
              </a:solidFill>
              <a:latin typeface="Verdana" pitchFamily="34" charset="0"/>
            </a:endParaRPr>
          </a:p>
        </p:txBody>
      </p:sp>
      <p:sp>
        <p:nvSpPr>
          <p:cNvPr id="21422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914400"/>
            <a:ext cx="8856662" cy="5114925"/>
          </a:xfrm>
          <a:ln/>
        </p:spPr>
        <p:txBody>
          <a:bodyPr lIns="90000" tIns="46800" rIns="90000" bIns="46800" anchor="t"/>
          <a:lstStyle/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400" i="1" dirty="0" smtClean="0">
                <a:solidFill>
                  <a:srgbClr val="0000FF"/>
                </a:solidFill>
                <a:latin typeface="Comic Sans MS" pitchFamily="66" charset="0"/>
              </a:rPr>
              <a:t>				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x1</a:t>
            </a:r>
            <a:r>
              <a:rPr lang="de-CH" sz="18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T1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x2</a:t>
            </a:r>
            <a:r>
              <a:rPr lang="de-CH" sz="18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T2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x3</a:t>
            </a:r>
            <a:r>
              <a:rPr lang="de-CH" sz="16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T3</a:t>
            </a:r>
            <a:r>
              <a:rPr lang="de-CH" sz="14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				a0</a:t>
            </a:r>
            <a:r>
              <a:rPr lang="de-CH" sz="16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C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sz="16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T1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sz="16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T2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a3</a:t>
            </a:r>
            <a:r>
              <a:rPr lang="de-CH" sz="16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T3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dirty="0" smtClean="0">
                <a:solidFill>
                  <a:srgbClr val="0000FF"/>
                </a:solidFill>
                <a:latin typeface="Comic Sans MS" pitchFamily="66" charset="0"/>
              </a:rPr>
              <a:t>						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sz="2000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u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a3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dirty="0" smtClean="0">
                <a:solidFill>
                  <a:schemeClr val="tx1"/>
                </a:solidFill>
                <a:latin typeface="Comic Sans MS" pitchFamily="66" charset="0"/>
              </a:rPr>
              <a:t>	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 (a1, ? , a3)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, ?,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de-CH" dirty="0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dirty="0" err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i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dirty="0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solidFill>
                  <a:srgbClr val="0000FF"/>
                </a:solidFill>
                <a:latin typeface="Comic Sans MS" pitchFamily="66" charset="0"/>
              </a:rPr>
              <a:t> (?, ?, ?)</a:t>
            </a:r>
            <a:endParaRPr lang="de-CH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42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214971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u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5400" y="295274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3700189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a2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4520492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x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a2, 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530759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y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a1, a2, 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3957896" y="4608410"/>
            <a:ext cx="3268814" cy="503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400" kern="1200" dirty="0"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flipH="1">
            <a:off x="7010775" y="5318234"/>
            <a:ext cx="231228" cy="38888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400" kern="1200" dirty="0"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146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Ein weiteres Beispiel zum Aufruf von Agenten</a:t>
            </a:r>
            <a:endParaRPr lang="de-CH" dirty="0"/>
          </a:p>
        </p:txBody>
      </p:sp>
      <p:sp>
        <p:nvSpPr>
          <p:cNvPr id="21463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229" y="4579870"/>
            <a:ext cx="8772094" cy="1214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57200">
              <a:lnSpc>
                <a:spcPct val="60000"/>
              </a:lnSpc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my_integrator</a:t>
            </a:r>
            <a:r>
              <a:rPr lang="de-CH" sz="4400" b="1" dirty="0" err="1" smtClean="0">
                <a:solidFill>
                  <a:srgbClr val="3333FF"/>
                </a:solidFill>
                <a:latin typeface="Comic Sans M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integral</a:t>
            </a:r>
            <a:r>
              <a:rPr lang="de-CH" kern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( </a:t>
            </a:r>
            <a:r>
              <a:rPr lang="de-CH" b="1" kern="1200" dirty="0" err="1" smtClean="0">
                <a:solidFill>
                  <a:srgbClr val="000099"/>
                </a:solidFill>
                <a:latin typeface="+mn-lt"/>
              </a:rPr>
              <a:t>agent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meine_funktion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)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CH" i="1" kern="1200" dirty="0" smtClean="0">
              <a:solidFill>
                <a:srgbClr val="0000FF"/>
              </a:solidFill>
              <a:latin typeface="+mn-lt"/>
            </a:endParaRPr>
          </a:p>
          <a:p>
            <a:pPr algn="l" defTabSz="457200" rtl="0" fontAlgn="base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my_integrator</a:t>
            </a:r>
            <a:r>
              <a:rPr lang="de-CH" sz="4400" b="1" dirty="0" err="1" smtClean="0">
                <a:solidFill>
                  <a:srgbClr val="3333FF"/>
                </a:solidFill>
                <a:latin typeface="+mn-lt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integral</a:t>
            </a:r>
            <a:r>
              <a:rPr lang="de-CH" kern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de-CH" b="1" kern="1200" dirty="0" err="1" smtClean="0">
                <a:solidFill>
                  <a:srgbClr val="333399"/>
                </a:solidFill>
                <a:latin typeface="+mn-lt"/>
              </a:rPr>
              <a:t>agent</a:t>
            </a:r>
            <a:r>
              <a:rPr lang="de-CH" kern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</a:rPr>
              <a:t>ihre_funktion</a:t>
            </a:r>
            <a:r>
              <a:rPr lang="de-CH" kern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de-CH" sz="1100" kern="1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990000"/>
                </a:solidFill>
                <a:latin typeface="+mn-lt"/>
              </a:rPr>
              <a:t>?</a:t>
            </a:r>
            <a:r>
              <a:rPr lang="de-CH" sz="1600" kern="1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u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de-CH" sz="1050" i="1" kern="1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),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de-CH" kern="1200" dirty="0" smtClean="0">
                <a:solidFill>
                  <a:srgbClr val="0000FF"/>
                </a:solidFill>
                <a:latin typeface="+mn-lt"/>
              </a:rPr>
              <a:t>)</a:t>
            </a:r>
            <a:endParaRPr lang="de-CH" kern="1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46310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86075" y="1247775"/>
            <a:ext cx="3589338" cy="2638425"/>
          </a:xfrm>
          <a:prstGeom prst="roundRect">
            <a:avLst>
              <a:gd name="adj" fmla="val 56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631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8138" y="2054225"/>
            <a:ext cx="157094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>
                <a:solidFill>
                  <a:srgbClr val="0000FF"/>
                </a:solidFill>
                <a:latin typeface="+mn-lt"/>
              </a:rPr>
              <a:t>a</a:t>
            </a:r>
          </a:p>
        </p:txBody>
      </p:sp>
      <p:sp>
        <p:nvSpPr>
          <p:cNvPr id="21463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8775" y="1282700"/>
            <a:ext cx="182742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</a:t>
            </a:r>
          </a:p>
        </p:txBody>
      </p:sp>
      <p:sp>
        <p:nvSpPr>
          <p:cNvPr id="214631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8775" y="1609725"/>
            <a:ext cx="125413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kern="1200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</a:t>
            </a:r>
          </a:p>
        </p:txBody>
      </p:sp>
      <p:sp>
        <p:nvSpPr>
          <p:cNvPr id="214631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44838" y="1679575"/>
            <a:ext cx="3305392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meine_funktion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x</a:t>
            </a:r>
            <a:r>
              <a:rPr lang="de-CH" sz="12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)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dx </a:t>
            </a:r>
            <a:endParaRPr lang="de-CH" sz="2400" i="1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6320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00363" y="2706688"/>
            <a:ext cx="182742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>
                <a:solidFill>
                  <a:srgbClr val="0000FF"/>
                </a:solidFill>
                <a:latin typeface="+mn-lt"/>
              </a:rPr>
              <a:t>b</a:t>
            </a:r>
          </a:p>
        </p:txBody>
      </p:sp>
      <p:sp>
        <p:nvSpPr>
          <p:cNvPr id="2146321" name="Rectangl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21000" y="3032125"/>
            <a:ext cx="125413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kern="1200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</a:t>
            </a:r>
          </a:p>
        </p:txBody>
      </p:sp>
      <p:sp>
        <p:nvSpPr>
          <p:cNvPr id="2146322" name="Rectangle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48013" y="3036888"/>
            <a:ext cx="3810338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ihre_funktion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x, u, v</a:t>
            </a:r>
            <a:r>
              <a:rPr lang="de-CH" sz="18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24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)</a:t>
            </a:r>
            <a:r>
              <a:rPr lang="de-CH" sz="24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dx </a:t>
            </a:r>
            <a:endParaRPr lang="de-CH" sz="2400" i="1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41354" y="3520420"/>
            <a:ext cx="157094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0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>
                <a:solidFill>
                  <a:srgbClr val="0000FF"/>
                </a:solidFill>
                <a:latin typeface="+mn-lt"/>
              </a:rPr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451429" y="5869642"/>
            <a:ext cx="2242457" cy="356986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0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4997384" y="3595074"/>
            <a:ext cx="609601" cy="3376250"/>
          </a:xfrm>
          <a:prstGeom prst="rect">
            <a:avLst/>
          </a:prstGeom>
          <a:solidFill>
            <a:srgbClr val="FFCCCC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835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7066" y="5063651"/>
            <a:ext cx="1678416" cy="396000"/>
          </a:xfrm>
          <a:prstGeom prst="roundRect">
            <a:avLst>
              <a:gd name="adj" fmla="val 9753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36000" tIns="46800" rIns="36000" bIns="46800">
            <a:spAutoFit/>
          </a:bodyPr>
          <a:lstStyle/>
          <a:p>
            <a:pPr algn="l" defTabSz="457200" rtl="0" fontAlgn="base">
              <a:lnSpc>
                <a:spcPct val="60000"/>
              </a:lnSpc>
              <a:spcBef>
                <a:spcPts val="12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kern="1200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835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>
                <a:latin typeface="Arial Rounded MT Bold"/>
              </a:rPr>
              <a:t>Die Integralfunktion</a:t>
            </a:r>
            <a:endParaRPr lang="de-CH" dirty="0">
              <a:latin typeface="Arial Rounded MT Bold"/>
            </a:endParaRPr>
          </a:p>
        </p:txBody>
      </p:sp>
      <p:sp>
        <p:nvSpPr>
          <p:cNvPr id="2148355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179388" y="821675"/>
            <a:ext cx="6746929" cy="5912954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integral </a:t>
            </a:r>
            <a:r>
              <a:rPr lang="de-CH" sz="2000" dirty="0" smtClean="0">
                <a:solidFill>
                  <a:srgbClr val="0000FF"/>
                </a:solidFill>
              </a:rPr>
              <a:t>(    :</a:t>
            </a:r>
            <a:r>
              <a:rPr lang="de-CH" sz="2000" i="1" dirty="0" smtClean="0">
                <a:solidFill>
                  <a:srgbClr val="0000FF"/>
                </a:solidFill>
              </a:rPr>
              <a:t> FUNCTION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ANY, TUPLE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REAL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  <a:r>
              <a:rPr lang="de-CH" sz="2000" i="1" dirty="0" smtClean="0">
                <a:solidFill>
                  <a:srgbClr val="0000FF"/>
                </a:solidFill>
              </a:rPr>
              <a:t>, REAL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  <a:r>
              <a:rPr lang="de-CH" sz="2000" i="1" dirty="0" smtClean="0">
                <a:solidFill>
                  <a:srgbClr val="0000FF"/>
                </a:solidFill>
              </a:rPr>
              <a:t>;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    	   a, b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REAL</a:t>
            </a:r>
            <a:r>
              <a:rPr lang="de-CH" sz="2000" dirty="0" smtClean="0">
                <a:solidFill>
                  <a:srgbClr val="0000FF"/>
                </a:solidFill>
              </a:rPr>
              <a:t>):</a:t>
            </a:r>
            <a:r>
              <a:rPr lang="de-CH" sz="2000" i="1" dirty="0" smtClean="0">
                <a:solidFill>
                  <a:srgbClr val="0000FF"/>
                </a:solidFill>
              </a:rPr>
              <a:t> REAL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b="1" dirty="0" smtClean="0">
                <a:solidFill>
                  <a:srgbClr val="333399"/>
                </a:solidFill>
              </a:rPr>
              <a:t/>
            </a:r>
            <a:br>
              <a:rPr lang="de-CH" sz="2000" b="1" dirty="0" smtClean="0">
                <a:solidFill>
                  <a:srgbClr val="333399"/>
                </a:solidFill>
              </a:rPr>
            </a:br>
            <a:r>
              <a:rPr lang="de-CH" sz="2000" b="1" dirty="0" smtClean="0"/>
              <a:t>		</a:t>
            </a:r>
            <a:r>
              <a:rPr lang="de-CH" sz="2000" dirty="0" smtClean="0">
                <a:solidFill>
                  <a:srgbClr val="990000"/>
                </a:solidFill>
              </a:rPr>
              <a:t>-- Integral von</a:t>
            </a:r>
            <a:r>
              <a:rPr lang="de-CH" sz="2000" i="1" dirty="0" smtClean="0">
                <a:solidFill>
                  <a:srgbClr val="0000FF"/>
                </a:solidFill>
              </a:rPr>
              <a:t>f</a:t>
            </a:r>
            <a:r>
              <a:rPr lang="de-CH" sz="2000" i="1" dirty="0" smtClean="0"/>
              <a:t/>
            </a:r>
            <a:br>
              <a:rPr lang="de-CH" sz="2000" i="1" dirty="0" smtClean="0"/>
            </a:br>
            <a:r>
              <a:rPr lang="de-CH" sz="2000" i="1" dirty="0" smtClean="0"/>
              <a:t>		</a:t>
            </a:r>
            <a:r>
              <a:rPr lang="de-CH" sz="2000" i="1" dirty="0" smtClean="0">
                <a:solidFill>
                  <a:srgbClr val="990000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über Intervall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a, b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  <a:br>
              <a:rPr lang="de-CH" sz="2000" dirty="0" smtClean="0">
                <a:solidFill>
                  <a:srgbClr val="0000FF"/>
                </a:solidFill>
              </a:rPr>
            </a:br>
            <a:r>
              <a:rPr lang="de-CH" sz="2000" dirty="0" smtClean="0"/>
              <a:t>	</a:t>
            </a:r>
          </a:p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err="1" smtClean="0">
                <a:solidFill>
                  <a:srgbClr val="333399"/>
                </a:solidFill>
              </a:rPr>
              <a:t>local</a:t>
            </a:r>
            <a:r>
              <a:rPr lang="de-CH" sz="2000" b="1" dirty="0" smtClean="0">
                <a:solidFill>
                  <a:srgbClr val="333399"/>
                </a:solidFill>
              </a:rPr>
              <a:t/>
            </a:r>
            <a:br>
              <a:rPr lang="de-CH" sz="2000" b="1" dirty="0" smtClean="0">
                <a:solidFill>
                  <a:srgbClr val="333399"/>
                </a:solidFill>
              </a:rPr>
            </a:br>
            <a:r>
              <a:rPr lang="de-CH" sz="2000" b="1" dirty="0" smtClean="0"/>
              <a:t>		</a:t>
            </a:r>
            <a:r>
              <a:rPr lang="de-CH" sz="2000" i="1" dirty="0" smtClean="0">
                <a:solidFill>
                  <a:srgbClr val="0000FF"/>
                </a:solidFill>
              </a:rPr>
              <a:t>x: REAL</a:t>
            </a:r>
            <a:r>
              <a:rPr lang="de-CH" sz="2000" dirty="0" smtClean="0">
                <a:solidFill>
                  <a:srgbClr val="0000FF"/>
                </a:solidFill>
              </a:rPr>
              <a:t>;</a:t>
            </a:r>
            <a:r>
              <a:rPr lang="de-CH" sz="2000" i="1" dirty="0" smtClean="0">
                <a:solidFill>
                  <a:srgbClr val="0000FF"/>
                </a:solidFill>
              </a:rPr>
              <a:t> i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INTEGER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i="1" dirty="0" smtClean="0"/>
              <a:t>	</a:t>
            </a:r>
          </a:p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>do</a:t>
            </a:r>
            <a:br>
              <a:rPr lang="de-CH" sz="2000" b="1" dirty="0" smtClean="0">
                <a:solidFill>
                  <a:srgbClr val="333399"/>
                </a:solidFill>
              </a:rPr>
            </a:br>
            <a:endParaRPr lang="de-CH" sz="2000" b="1" dirty="0" smtClean="0">
              <a:solidFill>
                <a:srgbClr val="333399"/>
              </a:solidFill>
            </a:endParaRPr>
          </a:p>
          <a:p>
            <a:pPr defTabSz="457200">
              <a:spcBef>
                <a:spcPts val="50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>
                <a:solidFill>
                  <a:srgbClr val="333399"/>
                </a:solidFill>
              </a:rPr>
              <a:t>	</a:t>
            </a:r>
            <a:r>
              <a:rPr lang="de-CH" sz="2000" b="1" dirty="0" err="1" smtClean="0">
                <a:solidFill>
                  <a:srgbClr val="333399"/>
                </a:solidFill>
              </a:rPr>
              <a:t>from</a:t>
            </a:r>
            <a:r>
              <a:rPr lang="de-CH" sz="2000" b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 :=</a:t>
            </a:r>
            <a:r>
              <a:rPr lang="de-CH" sz="2000" i="1" dirty="0" smtClean="0">
                <a:solidFill>
                  <a:srgbClr val="0000FF"/>
                </a:solidFill>
              </a:rPr>
              <a:t> a </a:t>
            </a:r>
            <a:r>
              <a:rPr lang="de-CH" sz="2000" b="1" dirty="0" smtClean="0">
                <a:solidFill>
                  <a:srgbClr val="333399"/>
                </a:solidFill>
              </a:rPr>
              <a:t>until</a:t>
            </a:r>
            <a:r>
              <a:rPr lang="de-CH" sz="2000" i="1" dirty="0" smtClean="0"/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&gt;</a:t>
            </a:r>
            <a:r>
              <a:rPr lang="de-CH" sz="2000" i="1" dirty="0" smtClean="0">
                <a:solidFill>
                  <a:srgbClr val="0000FF"/>
                </a:solidFill>
              </a:rPr>
              <a:t> b </a:t>
            </a:r>
            <a:r>
              <a:rPr lang="de-CH" sz="2000" b="1" dirty="0" err="1" smtClean="0">
                <a:solidFill>
                  <a:srgbClr val="333399"/>
                </a:solidFill>
              </a:rPr>
              <a:t>loop</a:t>
            </a:r>
            <a:endParaRPr lang="de-CH" sz="2000" b="1" dirty="0">
              <a:solidFill>
                <a:srgbClr val="333399"/>
              </a:solidFill>
            </a:endParaRPr>
          </a:p>
          <a:p>
            <a:pPr defTabSz="457200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/>
            </a:r>
            <a:br>
              <a:rPr lang="de-CH" sz="2000" b="1" dirty="0" smtClean="0">
                <a:solidFill>
                  <a:srgbClr val="333399"/>
                </a:solidFill>
              </a:rPr>
            </a:b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+  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kern="1200" dirty="0" err="1" smtClean="0">
                <a:solidFill>
                  <a:srgbClr val="990000"/>
                </a:solidFill>
              </a:rPr>
              <a:t>f</a:t>
            </a:r>
            <a:r>
              <a:rPr lang="de-CH" sz="3600" kern="1200" dirty="0" err="1" smtClean="0">
                <a:solidFill>
                  <a:srgbClr val="990000"/>
                </a:solidFill>
              </a:rPr>
              <a:t>.</a:t>
            </a:r>
            <a:r>
              <a:rPr lang="de-CH" sz="2000" i="1" kern="1200" dirty="0" err="1" smtClean="0">
                <a:solidFill>
                  <a:srgbClr val="990000"/>
                </a:solidFill>
              </a:rPr>
              <a:t>item</a:t>
            </a:r>
            <a:r>
              <a:rPr lang="de-CH" sz="2000" i="1" kern="1200" dirty="0" smtClean="0">
                <a:solidFill>
                  <a:srgbClr val="990000"/>
                </a:solidFill>
              </a:rPr>
              <a:t> </a:t>
            </a:r>
            <a:r>
              <a:rPr lang="de-CH" sz="2000" kern="1200" dirty="0" smtClean="0">
                <a:solidFill>
                  <a:srgbClr val="990000"/>
                </a:solidFill>
              </a:rPr>
              <a:t>([ </a:t>
            </a:r>
            <a:r>
              <a:rPr lang="de-CH" sz="2000" i="1" kern="1200" dirty="0" smtClean="0">
                <a:solidFill>
                  <a:srgbClr val="990000"/>
                </a:solidFill>
              </a:rPr>
              <a:t>x </a:t>
            </a:r>
            <a:r>
              <a:rPr lang="de-CH" sz="2000" kern="1200" dirty="0" smtClean="0">
                <a:solidFill>
                  <a:srgbClr val="990000"/>
                </a:solidFill>
              </a:rPr>
              <a:t>])  </a:t>
            </a:r>
            <a:r>
              <a:rPr lang="de-CH" sz="2000" dirty="0" smtClean="0">
                <a:solidFill>
                  <a:srgbClr val="0000FF"/>
                </a:solidFill>
                <a:latin typeface="Symbol" pitchFamily="18" charset="2"/>
              </a:rPr>
              <a:t> </a:t>
            </a:r>
            <a:r>
              <a:rPr lang="de-CH" sz="2000" dirty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schritt</a:t>
            </a:r>
            <a:br>
              <a:rPr lang="de-CH" sz="2000" i="1" dirty="0" smtClean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		i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i </a:t>
            </a:r>
            <a:r>
              <a:rPr lang="de-CH" sz="2000" dirty="0" smtClean="0">
                <a:solidFill>
                  <a:srgbClr val="0000FF"/>
                </a:solidFill>
              </a:rPr>
              <a:t>+ 1</a:t>
            </a:r>
          </a:p>
          <a:p>
            <a:pPr defTabSz="457200">
              <a:lnSpc>
                <a:spcPct val="70000"/>
              </a:lnSpc>
              <a:spcBef>
                <a:spcPts val="0"/>
              </a:spcBef>
              <a:buClr>
                <a:srgbClr val="0000FF"/>
              </a:buClr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/>
            </a:r>
            <a:br>
              <a:rPr lang="de-CH" sz="2000" dirty="0" smtClean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		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a </a:t>
            </a:r>
            <a:r>
              <a:rPr lang="de-CH" sz="2000" dirty="0" smtClean="0">
                <a:solidFill>
                  <a:srgbClr val="0000FF"/>
                </a:solidFill>
              </a:rPr>
              <a:t>+</a:t>
            </a:r>
            <a:r>
              <a:rPr lang="de-CH" sz="2000" i="1" dirty="0" smtClean="0">
                <a:solidFill>
                  <a:srgbClr val="0000FF"/>
                </a:solidFill>
              </a:rPr>
              <a:t> i </a:t>
            </a:r>
            <a:r>
              <a:rPr lang="de-CH" sz="2000" dirty="0" smtClean="0">
                <a:solidFill>
                  <a:srgbClr val="0000FF"/>
                </a:solidFill>
                <a:latin typeface="Symbol" pitchFamily="18" charset="2"/>
              </a:rPr>
              <a:t>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schritt</a:t>
            </a:r>
          </a:p>
          <a:p>
            <a:pPr defTabSz="457200">
              <a:lnSpc>
                <a:spcPct val="90000"/>
              </a:lnSpc>
              <a:spcBef>
                <a:spcPts val="0"/>
              </a:spcBef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dirty="0" smtClean="0"/>
              <a:t>	</a:t>
            </a: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457200">
              <a:lnSpc>
                <a:spcPct val="90000"/>
              </a:lnSpc>
              <a:spcBef>
                <a:spcPts val="0"/>
              </a:spcBef>
              <a:tabLst>
                <a:tab pos="355600" algn="l"/>
                <a:tab pos="536575" algn="l"/>
                <a:tab pos="1255713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  <a:endParaRPr lang="de-CH" sz="2000" b="1" dirty="0">
              <a:solidFill>
                <a:srgbClr val="333399"/>
              </a:solidFill>
            </a:endParaRPr>
          </a:p>
        </p:txBody>
      </p:sp>
      <p:sp>
        <p:nvSpPr>
          <p:cNvPr id="2148357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8581" y="849478"/>
            <a:ext cx="257547" cy="3600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 bIns="0">
            <a:noAutofit/>
          </a:bodyPr>
          <a:lstStyle/>
          <a:p>
            <a:pPr algn="l" defTabSz="457200" rtl="0" fontAlgn="base">
              <a:spcBef>
                <a:spcPts val="12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</a:t>
            </a:r>
          </a:p>
        </p:txBody>
      </p:sp>
      <p:sp>
        <p:nvSpPr>
          <p:cNvPr id="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83424" y="3992931"/>
            <a:ext cx="435202" cy="432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453999" y="1577997"/>
            <a:ext cx="3877" cy="252000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56093" y="4110930"/>
            <a:ext cx="4600781" cy="3422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43124" y="2590058"/>
            <a:ext cx="372358" cy="1498354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5480" y="2282178"/>
            <a:ext cx="372358" cy="1806233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87838" y="2117975"/>
            <a:ext cx="372358" cy="1970438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60195" y="2200075"/>
            <a:ext cx="372358" cy="1888336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32551" y="2446381"/>
            <a:ext cx="372358" cy="1642032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04909" y="2610585"/>
            <a:ext cx="372358" cy="1477828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77264" y="2446381"/>
            <a:ext cx="372358" cy="1642032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49625" y="2117975"/>
            <a:ext cx="372358" cy="1970438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21979" y="1912721"/>
            <a:ext cx="372358" cy="2175693"/>
          </a:xfrm>
          <a:prstGeom prst="rect">
            <a:avLst/>
          </a:prstGeom>
          <a:solidFill>
            <a:srgbClr val="FFC000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Freeform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42769" y="1666418"/>
            <a:ext cx="4386829" cy="1313626"/>
          </a:xfrm>
          <a:custGeom>
            <a:avLst/>
            <a:gdLst>
              <a:gd name="connsiteX0" fmla="*/ 0 w 1252"/>
              <a:gd name="connsiteY0" fmla="*/ 461 h 461"/>
              <a:gd name="connsiteX1" fmla="*/ 321 w 1252"/>
              <a:gd name="connsiteY1" fmla="*/ 209 h 461"/>
              <a:gd name="connsiteX2" fmla="*/ 609 w 1252"/>
              <a:gd name="connsiteY2" fmla="*/ 353 h 461"/>
              <a:gd name="connsiteX3" fmla="*/ 709 w 1252"/>
              <a:gd name="connsiteY3" fmla="*/ 293 h 461"/>
              <a:gd name="connsiteX4" fmla="*/ 807 w 1252"/>
              <a:gd name="connsiteY4" fmla="*/ 193 h 461"/>
              <a:gd name="connsiteX5" fmla="*/ 959 w 1252"/>
              <a:gd name="connsiteY5" fmla="*/ 119 h 461"/>
              <a:gd name="connsiteX6" fmla="*/ 1252 w 1252"/>
              <a:gd name="connsiteY6" fmla="*/ 0 h 461"/>
              <a:gd name="connsiteX0" fmla="*/ 0 w 1131"/>
              <a:gd name="connsiteY0" fmla="*/ 384 h 384"/>
              <a:gd name="connsiteX1" fmla="*/ 321 w 1131"/>
              <a:gd name="connsiteY1" fmla="*/ 132 h 384"/>
              <a:gd name="connsiteX2" fmla="*/ 609 w 1131"/>
              <a:gd name="connsiteY2" fmla="*/ 276 h 384"/>
              <a:gd name="connsiteX3" fmla="*/ 709 w 1131"/>
              <a:gd name="connsiteY3" fmla="*/ 216 h 384"/>
              <a:gd name="connsiteX4" fmla="*/ 807 w 1131"/>
              <a:gd name="connsiteY4" fmla="*/ 116 h 384"/>
              <a:gd name="connsiteX5" fmla="*/ 959 w 1131"/>
              <a:gd name="connsiteY5" fmla="*/ 42 h 384"/>
              <a:gd name="connsiteX6" fmla="*/ 1131 w 1131"/>
              <a:gd name="connsiteY6" fmla="*/ 0 h 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1" h="384">
                <a:moveTo>
                  <a:pt x="0" y="384"/>
                </a:moveTo>
                <a:cubicBezTo>
                  <a:pt x="53" y="342"/>
                  <a:pt x="220" y="150"/>
                  <a:pt x="321" y="132"/>
                </a:cubicBezTo>
                <a:cubicBezTo>
                  <a:pt x="422" y="114"/>
                  <a:pt x="544" y="262"/>
                  <a:pt x="609" y="276"/>
                </a:cubicBezTo>
                <a:cubicBezTo>
                  <a:pt x="674" y="290"/>
                  <a:pt x="676" y="243"/>
                  <a:pt x="709" y="216"/>
                </a:cubicBezTo>
                <a:cubicBezTo>
                  <a:pt x="742" y="189"/>
                  <a:pt x="765" y="145"/>
                  <a:pt x="807" y="116"/>
                </a:cubicBezTo>
                <a:cubicBezTo>
                  <a:pt x="849" y="87"/>
                  <a:pt x="905" y="61"/>
                  <a:pt x="959" y="42"/>
                </a:cubicBezTo>
                <a:cubicBezTo>
                  <a:pt x="1013" y="23"/>
                  <a:pt x="1014" y="41"/>
                  <a:pt x="1131" y="0"/>
                </a:cubicBezTo>
              </a:path>
            </a:pathLst>
          </a:cu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03420" y="4051895"/>
            <a:ext cx="435202" cy="432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846744" y="5123549"/>
            <a:ext cx="309169" cy="317699"/>
            <a:chOff x="6857930" y="4635531"/>
            <a:chExt cx="530942" cy="349078"/>
          </a:xfrm>
        </p:grpSpPr>
        <p:sp>
          <p:nvSpPr>
            <p:cNvPr id="44" name="Oval 43"/>
            <p:cNvSpPr/>
            <p:nvPr/>
          </p:nvSpPr>
          <p:spPr bwMode="auto">
            <a:xfrm>
              <a:off x="6857930" y="4678537"/>
              <a:ext cx="530942" cy="252252"/>
            </a:xfrm>
            <a:prstGeom prst="wedgeRoundRectCallout">
              <a:avLst>
                <a:gd name="adj1" fmla="val 370280"/>
                <a:gd name="adj2" fmla="val -49378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tIns="0" rIns="324000" b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940870" y="4635531"/>
              <a:ext cx="435201" cy="349078"/>
            </a:xfrm>
            <a:prstGeom prst="wedgeRoundRectCallou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36000" rIns="324000" bIns="0">
              <a:spAutoFit/>
            </a:bodyPr>
            <a:lstStyle/>
            <a:p>
              <a:pPr algn="l" defTabSz="457200" rtl="0" fontAlgn="base">
                <a:lnSpc>
                  <a:spcPct val="7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FF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x</a:t>
              </a:r>
              <a:endParaRPr lang="en-GB" i="1" kern="1200" dirty="0">
                <a:solidFill>
                  <a:srgbClr val="8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Line 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6165291" y="2200075"/>
            <a:ext cx="0" cy="1879500"/>
          </a:xfrm>
          <a:prstGeom prst="line">
            <a:avLst/>
          </a:prstGeom>
          <a:noFill/>
          <a:ln w="69850">
            <a:solidFill>
              <a:srgbClr val="800000"/>
            </a:solidFill>
            <a:miter lim="800000"/>
            <a:headEnd/>
            <a:tailEnd type="none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64221" y="1378852"/>
            <a:ext cx="1192994" cy="442686"/>
            <a:chOff x="7169236" y="5082409"/>
            <a:chExt cx="435202" cy="419008"/>
          </a:xfrm>
        </p:grpSpPr>
        <p:sp>
          <p:nvSpPr>
            <p:cNvPr id="48" name="Oval 47"/>
            <p:cNvSpPr/>
            <p:nvPr/>
          </p:nvSpPr>
          <p:spPr bwMode="auto">
            <a:xfrm>
              <a:off x="7197228" y="5098895"/>
              <a:ext cx="339212" cy="402522"/>
            </a:xfrm>
            <a:prstGeom prst="wedgeRoundRectCallout">
              <a:avLst>
                <a:gd name="adj1" fmla="val -66050"/>
                <a:gd name="adj2" fmla="val 131994"/>
                <a:gd name="adj3" fmla="val 16667"/>
              </a:avLst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169236" y="5082409"/>
              <a:ext cx="435202" cy="364057"/>
            </a:xfrm>
            <a:prstGeom prst="wedgeRoundRectCallou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80000" tIns="108000" rIns="180000" bIns="46800">
              <a:spAutoFit/>
            </a:bodyPr>
            <a:lstStyle/>
            <a:p>
              <a:pPr algn="l" defTabSz="457200" rtl="0" fontAlgn="base">
                <a:lnSpc>
                  <a:spcPct val="7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FF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f </a:t>
              </a:r>
              <a:r>
                <a:rPr lang="en-GB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(</a:t>
              </a:r>
              <a:r>
                <a:rPr lang="en-GB" i="1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x</a:t>
              </a:r>
              <a:r>
                <a:rPr lang="en-GB" sz="1600" i="1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GB" kern="1200" dirty="0" smtClean="0">
                  <a:solidFill>
                    <a:srgbClr val="800000"/>
                  </a:solidFill>
                  <a:latin typeface="+mn-lt"/>
                  <a:ea typeface="+mn-ea"/>
                  <a:cs typeface="+mn-cs"/>
                </a:rPr>
                <a:t>)</a:t>
              </a:r>
              <a:endParaRPr lang="en-GB" kern="1200" dirty="0">
                <a:solidFill>
                  <a:srgbClr val="8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541664" y="2334558"/>
            <a:ext cx="34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800000"/>
                </a:solidFill>
              </a:rPr>
              <a:t>f</a:t>
            </a:r>
            <a:endParaRPr lang="en-US" dirty="0"/>
          </a:p>
        </p:txBody>
      </p:sp>
      <p:sp>
        <p:nvSpPr>
          <p:cNvPr id="39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143520" y="2176618"/>
            <a:ext cx="372358" cy="1904542"/>
          </a:xfrm>
          <a:prstGeom prst="rect">
            <a:avLst/>
          </a:prstGeom>
          <a:solidFill>
            <a:srgbClr val="FFCCCC"/>
          </a:solidFill>
          <a:ln w="936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Rounded Rectangular Callout 42"/>
          <p:cNvSpPr/>
          <p:nvPr/>
        </p:nvSpPr>
        <p:spPr bwMode="auto">
          <a:xfrm>
            <a:off x="5696906" y="5051693"/>
            <a:ext cx="1163810" cy="407958"/>
          </a:xfrm>
          <a:prstGeom prst="wedgeRoundRectCallout">
            <a:avLst>
              <a:gd name="adj1" fmla="val 5630"/>
              <a:gd name="adj2" fmla="val -236589"/>
              <a:gd name="adj3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400" i="1" kern="1200" dirty="0" smtClean="0">
                <a:solidFill>
                  <a:srgbClr val="3333FF"/>
                </a:solidFill>
                <a:latin typeface="Comic Sans MS" pitchFamily="66" charset="0"/>
                <a:ea typeface="+mn-ea"/>
                <a:cs typeface="Arial" pitchFamily="34" charset="0"/>
              </a:rPr>
              <a:t>schritt</a:t>
            </a:r>
            <a:endParaRPr lang="de-CH" sz="2400" i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42" name="Line 1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138724" y="4209188"/>
            <a:ext cx="360000" cy="3422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lg" len="lg"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073701" y="1666418"/>
            <a:ext cx="2245023" cy="3422728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254507" y="4097997"/>
            <a:ext cx="0" cy="880401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47"/>
          <p:cNvSpPr/>
          <p:nvPr/>
        </p:nvSpPr>
        <p:spPr bwMode="auto">
          <a:xfrm>
            <a:off x="4916432" y="5920773"/>
            <a:ext cx="3959055" cy="683228"/>
          </a:xfrm>
          <a:prstGeom prst="wedgeRoundRectCallout">
            <a:avLst>
              <a:gd name="adj1" fmla="val -78492"/>
              <a:gd name="adj2" fmla="val -30493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2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1018" y="5818843"/>
            <a:ext cx="3878580" cy="853978"/>
          </a:xfrm>
          <a:prstGeom prst="wedgeRoundRectCallou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108000" rIns="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00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kern="1200" dirty="0" err="1" smtClean="0">
                <a:solidFill>
                  <a:srgbClr val="800000"/>
                </a:solidFill>
                <a:latin typeface="+mn-lt"/>
              </a:rPr>
              <a:t>Numerische</a:t>
            </a:r>
            <a:r>
              <a:rPr lang="en-GB" sz="2000" kern="12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GB" sz="2000" kern="1200" dirty="0" err="1" smtClean="0">
                <a:solidFill>
                  <a:srgbClr val="800000"/>
                </a:solidFill>
                <a:latin typeface="+mn-lt"/>
              </a:rPr>
              <a:t>Frage</a:t>
            </a:r>
            <a:r>
              <a:rPr lang="en-GB" sz="2000" kern="1200" dirty="0" smtClean="0">
                <a:solidFill>
                  <a:srgbClr val="800000"/>
                </a:solidFill>
                <a:latin typeface="+mn-lt"/>
              </a:rPr>
              <a:t>: </a:t>
            </a:r>
            <a:r>
              <a:rPr lang="en-GB" sz="2000" kern="1200" dirty="0" err="1" smtClean="0">
                <a:solidFill>
                  <a:srgbClr val="800000"/>
                </a:solidFill>
                <a:latin typeface="+mn-lt"/>
              </a:rPr>
              <a:t>warum</a:t>
            </a:r>
            <a:r>
              <a:rPr lang="en-GB" sz="2000" kern="12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GB" sz="2000" kern="1200" dirty="0" err="1" smtClean="0">
                <a:solidFill>
                  <a:srgbClr val="800000"/>
                </a:solidFill>
                <a:latin typeface="+mn-lt"/>
              </a:rPr>
              <a:t>nicht</a:t>
            </a:r>
            <a:r>
              <a:rPr lang="en-GB" sz="2000" kern="1200" dirty="0" smtClean="0">
                <a:solidFill>
                  <a:srgbClr val="800000"/>
                </a:solidFill>
                <a:latin typeface="+mn-lt"/>
              </a:rPr>
              <a:t>      		    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>
                <a:solidFill>
                  <a:srgbClr val="0000FF"/>
                </a:solidFill>
              </a:rPr>
              <a:t>:=</a:t>
            </a:r>
            <a:r>
              <a:rPr lang="de-CH" sz="2000" i="1" dirty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+</a:t>
            </a:r>
            <a:r>
              <a:rPr lang="de-CH" sz="2000" i="1" dirty="0" smtClean="0">
                <a:solidFill>
                  <a:srgbClr val="0000FF"/>
                </a:solidFill>
              </a:rPr>
              <a:t> schritt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>
                <a:solidFill>
                  <a:srgbClr val="800000"/>
                </a:solidFill>
              </a:rPr>
              <a:t>?</a:t>
            </a:r>
            <a:endParaRPr lang="en-GB" sz="2000" kern="12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5696906" y="5055060"/>
            <a:ext cx="1163810" cy="407958"/>
          </a:xfrm>
          <a:prstGeom prst="wedgeRoundRectCallout">
            <a:avLst>
              <a:gd name="adj1" fmla="val 2513"/>
              <a:gd name="adj2" fmla="val -275725"/>
              <a:gd name="adj3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400" i="1" kern="1200" dirty="0" smtClean="0">
                <a:solidFill>
                  <a:srgbClr val="3333FF"/>
                </a:solidFill>
                <a:latin typeface="Comic Sans MS" pitchFamily="66" charset="0"/>
                <a:ea typeface="+mn-ea"/>
                <a:cs typeface="Arial" pitchFamily="34" charset="0"/>
              </a:rPr>
              <a:t>schritt</a:t>
            </a:r>
            <a:endParaRPr lang="de-CH" sz="2400" i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4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2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" tmFilter="0, 0; .2, .5; .8, .5; 1, 0"/>
                                        <p:tgtEl>
                                          <p:spTgt spid="2148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" autoRev="1" fill="hold"/>
                                        <p:tgtEl>
                                          <p:spTgt spid="2148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0" grpId="1" animBg="1"/>
      <p:bldP spid="2148356" grpId="0" animBg="1"/>
      <p:bldP spid="2148356" grpId="1" animBg="1"/>
      <p:bldP spid="2148356" grpId="2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6" grpId="0" animBg="1"/>
      <p:bldP spid="38" grpId="0"/>
      <p:bldP spid="39" grpId="0" animBg="1"/>
      <p:bldP spid="39" grpId="1" animBg="1"/>
      <p:bldP spid="43" grpId="0" animBg="1"/>
      <p:bldP spid="43" grpId="1" animBg="1"/>
      <p:bldP spid="42" grpId="0" animBg="1"/>
      <p:bldP spid="42" grpId="1" animBg="1"/>
      <p:bldP spid="51" grpId="0" animBg="1"/>
      <p:bldP spid="52" grpId="0"/>
      <p:bldP spid="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0579" y="1849935"/>
            <a:ext cx="3103809" cy="36060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0" rIns="0" bIns="0" rtlCol="0" anchor="ctr"/>
          <a:lstStyle/>
          <a:p>
            <a:pPr algn="l" defTabSz="6318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000" b="1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946073" y="5670617"/>
            <a:ext cx="4864098" cy="39924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0" rIns="0" bIns="0" rtlCol="0" anchor="ctr"/>
          <a:lstStyle/>
          <a:p>
            <a:pPr algn="l" defTabSz="6318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000" b="1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143484" y="4829579"/>
            <a:ext cx="1790163" cy="39924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0" rIns="0" bIns="0" rtlCol="0" anchor="ctr"/>
          <a:lstStyle/>
          <a:p>
            <a:pPr algn="l" defTabSz="6318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endParaRPr lang="en-US" sz="2000" b="1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215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3563" y="115200"/>
            <a:ext cx="8661114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700" dirty="0" smtClean="0"/>
              <a:t>Weitere Anwendung: Benutzen eines </a:t>
            </a:r>
            <a:r>
              <a:rPr lang="de-CH" sz="2700" dirty="0" err="1" smtClean="0"/>
              <a:t>Iterators</a:t>
            </a:r>
            <a:endParaRPr lang="de-CH" sz="2700" dirty="0"/>
          </a:p>
        </p:txBody>
      </p:sp>
      <p:sp>
        <p:nvSpPr>
          <p:cNvPr id="215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3542" y="862885"/>
            <a:ext cx="9040968" cy="5486400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b="1" dirty="0" err="1" smtClean="0">
                <a:solidFill>
                  <a:srgbClr val="333399"/>
                </a:solidFill>
              </a:rPr>
              <a:t>class</a:t>
            </a:r>
            <a:r>
              <a:rPr lang="de-CH" sz="2000" dirty="0" smtClean="0">
                <a:solidFill>
                  <a:srgbClr val="0000FF"/>
                </a:solidFill>
              </a:rPr>
              <a:t> C </a:t>
            </a:r>
            <a:r>
              <a:rPr lang="de-CH" sz="2000" b="1" dirty="0" err="1" smtClean="0">
                <a:solidFill>
                  <a:srgbClr val="333399"/>
                </a:solidFill>
              </a:rPr>
              <a:t>feature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alle_positiv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err="1" smtClean="0">
                <a:solidFill>
                  <a:srgbClr val="0000FF"/>
                </a:solidFill>
              </a:rPr>
              <a:t>alle_verheiratet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BOOLEAN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2000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40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ist_positiv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n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INTEGER</a:t>
            </a:r>
            <a:r>
              <a:rPr lang="de-CH" sz="2000" dirty="0" smtClean="0">
                <a:solidFill>
                  <a:srgbClr val="0000FF"/>
                </a:solidFill>
              </a:rPr>
              <a:t>) : </a:t>
            </a:r>
            <a:r>
              <a:rPr lang="de-CH" sz="2000" i="1" dirty="0" smtClean="0">
                <a:solidFill>
                  <a:srgbClr val="0000FF"/>
                </a:solidFill>
              </a:rPr>
              <a:t>BOOLEAN</a:t>
            </a:r>
          </a:p>
          <a:p>
            <a:pPr defTabSz="457200">
              <a:spcBef>
                <a:spcPts val="40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Ist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n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grösser als null?</a:t>
            </a:r>
          </a:p>
          <a:p>
            <a:pPr defTabSz="457200">
              <a:spcBef>
                <a:spcPts val="40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b="1" dirty="0" smtClean="0">
                <a:solidFill>
                  <a:srgbClr val="333399"/>
                </a:solidFill>
              </a:rPr>
              <a:t>do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  <a:r>
              <a:rPr lang="de-CH" sz="2000" b="1" dirty="0" err="1" smtClean="0">
                <a:solidFill>
                  <a:srgbClr val="333399"/>
                </a:solidFill>
              </a:rPr>
              <a:t>Result</a:t>
            </a:r>
            <a:r>
              <a:rPr lang="de-CH" sz="2000" dirty="0" smtClean="0">
                <a:solidFill>
                  <a:srgbClr val="0000FF"/>
                </a:solidFill>
              </a:rPr>
              <a:t> := (</a:t>
            </a:r>
            <a:r>
              <a:rPr lang="de-CH" sz="2000" i="1" dirty="0" smtClean="0">
                <a:solidFill>
                  <a:srgbClr val="0000FF"/>
                </a:solidFill>
              </a:rPr>
              <a:t>n</a:t>
            </a:r>
            <a:r>
              <a:rPr lang="de-CH" sz="2000" dirty="0" smtClean="0">
                <a:solidFill>
                  <a:srgbClr val="0000FF"/>
                </a:solidFill>
              </a:rPr>
              <a:t> &gt; 0) </a:t>
            </a: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intlist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LIST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INTEGER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ang_list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</a:rPr>
              <a:t>LIST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ANGESTELLTER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r 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</a:t>
            </a:r>
            <a:r>
              <a:rPr lang="de-CH" sz="2000" b="1" dirty="0" smtClean="0">
                <a:solidFill>
                  <a:srgbClr val="333399"/>
                </a:solidFill>
              </a:rPr>
              <a:t>do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alle_positiv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intlist</a:t>
            </a:r>
            <a:r>
              <a:rPr lang="de-CH" sz="3200" b="1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for_all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dirty="0" smtClean="0"/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ist_positiv</a:t>
            </a:r>
            <a:r>
              <a:rPr lang="de-CH" sz="2000" dirty="0" smtClean="0">
                <a:solidFill>
                  <a:srgbClr val="0000FF"/>
                </a:solidFill>
              </a:rPr>
              <a:t>  (?) )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sz="500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alle_verheiratet</a:t>
            </a:r>
            <a:r>
              <a:rPr lang="de-CH" sz="2000" i="1" dirty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ang_list</a:t>
            </a:r>
            <a:r>
              <a:rPr lang="de-CH" sz="2800" b="1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f</a:t>
            </a:r>
            <a:r>
              <a:rPr lang="de-CH" sz="2000" i="1" dirty="0" err="1" smtClean="0">
                <a:solidFill>
                  <a:srgbClr val="0000FF"/>
                </a:solidFill>
              </a:rPr>
              <a:t>or_all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>
                <a:solidFill>
                  <a:srgbClr val="0000FF"/>
                </a:solidFill>
              </a:rPr>
              <a:t/>
            </a:r>
            <a:br>
              <a:rPr lang="de-CH" sz="2000" i="1" dirty="0">
                <a:solidFill>
                  <a:srgbClr val="0000FF"/>
                </a:solidFill>
              </a:rPr>
            </a:br>
            <a:r>
              <a:rPr lang="de-CH" sz="2000" i="1" dirty="0" smtClean="0">
                <a:solidFill>
                  <a:srgbClr val="0000FF"/>
                </a:solidFill>
              </a:rPr>
              <a:t>								</a:t>
            </a:r>
            <a:r>
              <a:rPr lang="de-CH" sz="2000" dirty="0" smtClean="0">
                <a:solidFill>
                  <a:srgbClr val="0000FF"/>
                </a:solidFill>
              </a:rPr>
              <a:t>( </a:t>
            </a:r>
            <a:r>
              <a:rPr lang="de-CH" sz="2000" b="1" dirty="0" err="1" smtClean="0">
                <a:solidFill>
                  <a:srgbClr val="333399"/>
                </a:solidFill>
              </a:rPr>
              <a:t>agent</a:t>
            </a:r>
            <a:r>
              <a:rPr lang="de-CH" sz="2000" dirty="0" smtClean="0"/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{</a:t>
            </a:r>
            <a:r>
              <a:rPr lang="de-CH" sz="2000" i="1" dirty="0" smtClean="0">
                <a:solidFill>
                  <a:srgbClr val="0000FF"/>
                </a:solidFill>
              </a:rPr>
              <a:t>ANGESTELLTER</a:t>
            </a:r>
            <a:r>
              <a:rPr lang="de-CH" sz="2000" dirty="0" smtClean="0">
                <a:solidFill>
                  <a:srgbClr val="0000FF"/>
                </a:solidFill>
              </a:rPr>
              <a:t>}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ist_verheiratet</a:t>
            </a:r>
            <a:r>
              <a:rPr lang="de-CH" sz="105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457200">
              <a:spcBef>
                <a:spcPts val="0"/>
              </a:spcBef>
              <a:buClr>
                <a:srgbClr val="0000FF"/>
              </a:buClr>
              <a:tabLst>
                <a:tab pos="180975" algn="l"/>
                <a:tab pos="449263" algn="l"/>
                <a:tab pos="623888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sz="2000" b="1" dirty="0" smtClean="0">
                <a:solidFill>
                  <a:srgbClr val="333399"/>
                </a:solidFill>
              </a:rPr>
              <a:t>end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710785" y="2678808"/>
            <a:ext cx="4330406" cy="1313644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lIns="0" tIns="360000" rIns="0" bIns="0" rtlCol="0" anchor="ctr"/>
          <a:lstStyle/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b="1" dirty="0" err="1" smtClean="0">
                <a:solidFill>
                  <a:srgbClr val="333399"/>
                </a:solidFill>
                <a:latin typeface="+mn-lt"/>
              </a:rPr>
              <a:t>class</a:t>
            </a:r>
            <a:r>
              <a:rPr lang="de-CH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  <a:latin typeface="+mn-lt"/>
              </a:rPr>
              <a:t>ANGESTELLTER </a:t>
            </a:r>
            <a:r>
              <a:rPr lang="de-CH" sz="2000" b="1" dirty="0" err="1" smtClean="0">
                <a:solidFill>
                  <a:srgbClr val="333399"/>
                </a:solidFill>
                <a:latin typeface="+mn-lt"/>
              </a:rPr>
              <a:t>feature</a:t>
            </a:r>
            <a:endParaRPr lang="de-CH" sz="2000" b="1" dirty="0" smtClean="0">
              <a:solidFill>
                <a:srgbClr val="333399"/>
              </a:solidFill>
              <a:latin typeface="+mn-lt"/>
            </a:endParaRPr>
          </a:p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+mn-lt"/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  <a:latin typeface="+mn-lt"/>
              </a:rPr>
              <a:t>ist_verheiratet</a:t>
            </a:r>
            <a:r>
              <a:rPr lang="de-CH" sz="16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sz="2000" dirty="0" smtClean="0">
                <a:solidFill>
                  <a:srgbClr val="0000FF"/>
                </a:solidFill>
                <a:latin typeface="+mn-lt"/>
              </a:rPr>
              <a:t>: </a:t>
            </a:r>
            <a:r>
              <a:rPr lang="de-CH" sz="2000" i="1" dirty="0" smtClean="0">
                <a:solidFill>
                  <a:srgbClr val="0000FF"/>
                </a:solidFill>
                <a:latin typeface="+mn-lt"/>
              </a:rPr>
              <a:t>BOOLEAN</a:t>
            </a:r>
          </a:p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dirty="0" smtClean="0">
                <a:solidFill>
                  <a:srgbClr val="0000FF"/>
                </a:solidFill>
                <a:latin typeface="+mn-lt"/>
              </a:rPr>
              <a:t>	…</a:t>
            </a:r>
          </a:p>
          <a:p>
            <a:pPr algn="l" defTabSz="63182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sz="2000" b="1" dirty="0" smtClean="0">
                <a:solidFill>
                  <a:srgbClr val="333399"/>
                </a:solidFill>
                <a:latin typeface="+mn-lt"/>
              </a:rPr>
              <a:t>end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None/>
            </a:pPr>
            <a:r>
              <a:rPr lang="de-CH" dirty="0" smtClean="0">
                <a:cs typeface="Arial" pitchFamily="34" charset="0"/>
              </a:rPr>
              <a:t>	</a:t>
            </a:r>
            <a:endParaRPr lang="de-CH" sz="2400" kern="1200" dirty="0"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err="1" smtClean="0"/>
              <a:t>Iteratoren</a:t>
            </a:r>
            <a:endParaRPr lang="de-CH" dirty="0"/>
          </a:p>
        </p:txBody>
      </p:sp>
      <p:sp>
        <p:nvSpPr>
          <p:cNvPr id="21524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114425"/>
            <a:ext cx="8718550" cy="5486400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6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In der Klasse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TRAVERSABLE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G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dirty="0" smtClean="0">
                <a:solidFill>
                  <a:schemeClr val="tx1"/>
                </a:solidFill>
              </a:rPr>
              <a:t>, dem Vorfahren aller </a:t>
            </a:r>
            <a:r>
              <a:rPr lang="de-CH" dirty="0" smtClean="0"/>
              <a:t>Klassen für Listen, Sequenzen, etc., finden Sie:</a:t>
            </a:r>
            <a:endParaRPr lang="de-CH" dirty="0" smtClean="0">
              <a:solidFill>
                <a:schemeClr val="tx1"/>
              </a:solidFill>
            </a:endParaRPr>
          </a:p>
          <a:p>
            <a:pPr defTabSz="457200">
              <a:spcBef>
                <a:spcPts val="6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dirty="0" smtClean="0"/>
              <a:t>			</a:t>
            </a:r>
            <a:r>
              <a:rPr lang="de-CH" i="1" dirty="0" err="1" smtClean="0">
                <a:solidFill>
                  <a:srgbClr val="0000FF"/>
                </a:solidFill>
              </a:rPr>
              <a:t>for_all</a:t>
            </a: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6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</a:t>
            </a:r>
            <a:r>
              <a:rPr lang="de-CH" i="1" dirty="0" err="1" smtClean="0">
                <a:solidFill>
                  <a:srgbClr val="0000FF"/>
                </a:solidFill>
              </a:rPr>
              <a:t>there_exists</a:t>
            </a: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6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</a:t>
            </a:r>
            <a:r>
              <a:rPr lang="de-CH" i="1" dirty="0" err="1" smtClean="0">
                <a:solidFill>
                  <a:srgbClr val="0000FF"/>
                </a:solidFill>
              </a:rPr>
              <a:t>do_all</a:t>
            </a:r>
            <a:endParaRPr lang="de-CH" i="1" dirty="0" smtClean="0">
              <a:solidFill>
                <a:srgbClr val="0000FF"/>
              </a:solidFill>
            </a:endParaRPr>
          </a:p>
          <a:p>
            <a:pPr defTabSz="457200">
              <a:spcBef>
                <a:spcPts val="6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		do_if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Ereignisorientierte Programmierung: Beispiel</a:t>
            </a:r>
            <a:endParaRPr lang="de-CH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365250"/>
            <a:ext cx="3455987" cy="45640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Spezifizieren Sie, dass, wenn ein Benutzer diesen Knopf drückt, das System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>
                <a:solidFill>
                  <a:srgbClr val="0000FF"/>
                </a:solidFill>
              </a:rPr>
              <a:t> (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0000FF"/>
              </a:buClr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endParaRPr lang="de-CH" sz="20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115888" algn="l"/>
                <a:tab pos="573088" algn="l"/>
                <a:tab pos="1030288" algn="l"/>
                <a:tab pos="1487488" algn="l"/>
                <a:tab pos="1944688" algn="l"/>
                <a:tab pos="2401888" algn="l"/>
                <a:tab pos="2859088" algn="l"/>
                <a:tab pos="3316288" algn="l"/>
                <a:tab pos="3773488" algn="l"/>
                <a:tab pos="4230688" algn="l"/>
                <a:tab pos="4687888" algn="l"/>
                <a:tab pos="5145088" algn="l"/>
                <a:tab pos="5602288" algn="l"/>
                <a:tab pos="6059488" algn="l"/>
                <a:tab pos="6516688" algn="l"/>
                <a:tab pos="6973888" algn="l"/>
                <a:tab pos="7431088" algn="l"/>
                <a:tab pos="7888288" algn="l"/>
                <a:tab pos="8345488" algn="l"/>
                <a:tab pos="8802688" algn="l"/>
              </a:tabLst>
            </a:pPr>
            <a:r>
              <a:rPr lang="de-CH" sz="2000" dirty="0" smtClean="0"/>
              <a:t>ausführt, wobei </a:t>
            </a:r>
            <a:r>
              <a:rPr lang="de-CH" sz="2000" i="1" dirty="0" smtClean="0">
                <a:solidFill>
                  <a:srgbClr val="0000FF"/>
                </a:solidFill>
              </a:rPr>
              <a:t>x</a:t>
            </a:r>
            <a:r>
              <a:rPr lang="de-CH" sz="2000" dirty="0" smtClean="0"/>
              <a:t> und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/>
              <a:t> die Mauskoordinaten sind und </a:t>
            </a:r>
            <a:r>
              <a:rPr lang="de-CH" sz="2000" i="1" dirty="0" err="1" smtClean="0">
                <a:solidFill>
                  <a:srgbClr val="0000FF"/>
                </a:solidFill>
              </a:rPr>
              <a:t>find_station</a:t>
            </a:r>
            <a:r>
              <a:rPr lang="de-CH" sz="2000" dirty="0" smtClean="0"/>
              <a:t> eine spezifische Prozedur Ihres Systems ist </a:t>
            </a:r>
            <a:endParaRPr lang="de-CH" sz="2000" dirty="0"/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3454" y="1374775"/>
            <a:ext cx="4602595" cy="41808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616" y="1404073"/>
            <a:ext cx="4527839" cy="41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Anwendungen von Agenten</a:t>
            </a:r>
            <a:endParaRPr lang="de-CH" dirty="0"/>
          </a:p>
        </p:txBody>
      </p:sp>
      <p:sp>
        <p:nvSpPr>
          <p:cNvPr id="2154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114425"/>
            <a:ext cx="8718550" cy="5486400"/>
          </a:xfrm>
          <a:ln/>
        </p:spPr>
        <p:txBody>
          <a:bodyPr lIns="90000" tIns="46800" rIns="90000" bIns="46800"/>
          <a:lstStyle/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Entwurfsmuster: Beobachter (Beobachter), Visitor, Undo-redo (Command-Pattern)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Iteration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Verträge auf einer hohen Ebene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Numerische Programmierung</a:t>
            </a:r>
          </a:p>
          <a:p>
            <a:pPr defTabSz="457200"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Introspektion (die Eigenschaften eines Programmes selbst herausfinden)</a:t>
            </a:r>
            <a:endParaRPr lang="de-C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467" y="94652"/>
            <a:ext cx="8671388" cy="435600"/>
          </a:xfrm>
          <a:ln/>
        </p:spPr>
        <p:txBody>
          <a:bodyPr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600" dirty="0" smtClean="0"/>
              <a:t>Agenten: Klassen- Repräsentation in der Kernel-Bibliothek</a:t>
            </a:r>
            <a:endParaRPr lang="de-CH" sz="2600" dirty="0"/>
          </a:p>
        </p:txBody>
      </p:sp>
      <p:sp>
        <p:nvSpPr>
          <p:cNvPr id="2156554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069721" y="1867432"/>
            <a:ext cx="1596377" cy="862281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655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8894" y="1094589"/>
            <a:ext cx="11684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</a:p>
        </p:txBody>
      </p:sp>
      <p:sp>
        <p:nvSpPr>
          <p:cNvPr id="2156556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156135" y="1841674"/>
            <a:ext cx="1604493" cy="811839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6563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3226" y="2964619"/>
            <a:ext cx="1944710" cy="974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last_result</a:t>
            </a:r>
            <a:endParaRPr lang="en-GB" i="1" kern="1200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457200" rtl="0" fontAlgn="base">
              <a:spcBef>
                <a:spcPts val="1125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item</a:t>
            </a:r>
            <a:endParaRPr lang="en-GB" i="1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Oval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2181" y="1143671"/>
            <a:ext cx="2555889" cy="684397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>
              <a:lnSpc>
                <a:spcPct val="5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+mn-lt"/>
              </a:rPr>
              <a:t>*</a:t>
            </a:r>
            <a:br>
              <a:rPr lang="en-US" i="1" dirty="0" smtClean="0">
                <a:solidFill>
                  <a:srgbClr val="3333FF"/>
                </a:solidFill>
                <a:latin typeface="+mn-lt"/>
              </a:rPr>
            </a:br>
            <a:r>
              <a:rPr lang="en-US" i="1" dirty="0" smtClean="0">
                <a:solidFill>
                  <a:srgbClr val="3333FF"/>
                </a:solidFill>
                <a:latin typeface="+mn-lt"/>
              </a:rPr>
              <a:t>ROUTINE</a:t>
            </a:r>
            <a:endParaRPr lang="en-US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1" name="Oval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5325" y="2661231"/>
            <a:ext cx="2651652" cy="1047881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0" rIns="36000" bIns="0" anchor="ctr">
            <a:noAutofit/>
            <a:flatTx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+mn-lt"/>
              </a:rPr>
              <a:t>PROCEDURE</a:t>
            </a:r>
            <a:endParaRPr lang="en-US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2737" y="2614407"/>
            <a:ext cx="65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+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3" name="Oval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59415" y="2633327"/>
            <a:ext cx="2651652" cy="1047881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0" rIns="36000" bIns="0" anchor="ctr">
            <a:noAutofit/>
            <a:flatTx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+mn-lt"/>
              </a:rPr>
              <a:t>FUNCTION</a:t>
            </a:r>
            <a:endParaRPr lang="en-US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6827" y="2586503"/>
            <a:ext cx="65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+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5" name="Oval 3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47421" y="4807715"/>
            <a:ext cx="2651652" cy="1047881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 fov="0">
              <a:rot lat="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0" rIns="36000" bIns="0" anchor="ctr">
            <a:noAutofit/>
            <a:flatTx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3333FF"/>
                </a:solidFill>
                <a:latin typeface="+mn-lt"/>
              </a:rPr>
              <a:t>PREDICATE</a:t>
            </a:r>
            <a:endParaRPr lang="en-US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4833" y="4760891"/>
            <a:ext cx="65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+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-180000" flipV="1">
            <a:off x="5665700" y="3677366"/>
            <a:ext cx="45719" cy="1080000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Einen Agenten deklarieren</a:t>
            </a:r>
            <a:endParaRPr lang="de-CH" dirty="0"/>
          </a:p>
        </p:txBody>
      </p:sp>
      <p:sp>
        <p:nvSpPr>
          <p:cNvPr id="2158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1268413"/>
            <a:ext cx="8713787" cy="5346239"/>
          </a:xfrm>
          <a:ln/>
        </p:spPr>
        <p:txBody>
          <a:bodyPr lIns="90000" tIns="46800" rIns="90000" bIns="46800"/>
          <a:lstStyle/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p: PROCEDURE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ANY, TUPLE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-- Ein Agent, der eine Prozedur repräsentiert,</a:t>
            </a:r>
            <a:br>
              <a:rPr lang="de-CH" dirty="0" smtClean="0">
                <a:solidFill>
                  <a:srgbClr val="990000"/>
                </a:solidFill>
              </a:rPr>
            </a:br>
            <a:r>
              <a:rPr lang="de-CH" dirty="0" smtClean="0">
                <a:solidFill>
                  <a:srgbClr val="990000"/>
                </a:solidFill>
              </a:rPr>
              <a:t>	-- keine offenen Argumente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q: PROCEDURE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ANY, 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X, Y, Z</a:t>
            </a:r>
            <a:r>
              <a:rPr lang="de-CH" dirty="0" smtClean="0">
                <a:solidFill>
                  <a:srgbClr val="0000FF"/>
                </a:solidFill>
              </a:rPr>
              <a:t>]]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Agent, der eine Prozedur repräsentiert,</a:t>
            </a:r>
            <a:br>
              <a:rPr lang="de-CH" dirty="0" smtClean="0">
                <a:solidFill>
                  <a:srgbClr val="990000"/>
                </a:solidFill>
              </a:rPr>
            </a:br>
            <a:r>
              <a:rPr lang="de-CH" dirty="0" smtClean="0">
                <a:solidFill>
                  <a:srgbClr val="990000"/>
                </a:solidFill>
              </a:rPr>
              <a:t>	-- 3 offene Argumente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f: FUNCTION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ANY, TUPLE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X, Y, Z</a:t>
            </a:r>
            <a:r>
              <a:rPr lang="de-CH" dirty="0" smtClean="0">
                <a:solidFill>
                  <a:srgbClr val="0000FF"/>
                </a:solidFill>
              </a:rPr>
              <a:t>], </a:t>
            </a:r>
            <a:r>
              <a:rPr lang="de-CH" i="1" dirty="0" smtClean="0">
                <a:solidFill>
                  <a:srgbClr val="0000FF"/>
                </a:solidFill>
              </a:rPr>
              <a:t>RES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1081088" algn="l"/>
                <a:tab pos="1339850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0000"/>
                </a:solidFill>
              </a:rPr>
              <a:t>-- Agent, der eine Prozedur repräsentiert,</a:t>
            </a:r>
            <a:br>
              <a:rPr lang="de-CH" dirty="0" smtClean="0">
                <a:solidFill>
                  <a:srgbClr val="990000"/>
                </a:solidFill>
              </a:rPr>
            </a:br>
            <a:r>
              <a:rPr lang="de-CH" dirty="0" smtClean="0">
                <a:solidFill>
                  <a:srgbClr val="990000"/>
                </a:solidFill>
              </a:rPr>
              <a:t>	-- 3 offene Argumente, Resultat vom Typ </a:t>
            </a:r>
            <a:r>
              <a:rPr lang="de-CH" i="1" dirty="0" smtClean="0">
                <a:solidFill>
                  <a:srgbClr val="0000FF"/>
                </a:solidFill>
              </a:rPr>
              <a:t>RES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/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 smtClean="0">
              <a:solidFill>
                <a:srgbClr val="0000FF"/>
              </a:solidFill>
            </a:endParaRPr>
          </a:p>
          <a:p>
            <a:pPr defTabSz="4572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tabLst>
                <a:tab pos="3381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CH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848706" y="797169"/>
            <a:ext cx="5005755" cy="91188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990000">
                <a:alpha val="34000"/>
              </a:srgbClr>
            </a:solidFill>
            <a:round/>
            <a:headEnd/>
            <a:tailEnd type="stealth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0"/>
            <a:bevelB w="381000"/>
          </a:sp3d>
        </p:spPr>
        <p:txBody>
          <a:bodyPr rtlCol="0" anchor="ctr"/>
          <a:lstStyle/>
          <a:p>
            <a:pPr algn="ctr"/>
            <a:endParaRPr lang="en-US" sz="2800" dirty="0" smtClean="0">
              <a:latin typeface="+mn-lt"/>
            </a:endParaRPr>
          </a:p>
        </p:txBody>
      </p:sp>
      <p:sp>
        <p:nvSpPr>
          <p:cNvPr id="21422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 lIns="0" tIns="0" rIns="0" bIns="0" anchor="ctr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Einen Agenten aufrufen</a:t>
            </a:r>
            <a:endParaRPr lang="de-CH" dirty="0">
              <a:solidFill>
                <a:srgbClr val="3E609E"/>
              </a:solidFill>
              <a:latin typeface="Verdana" pitchFamily="34" charset="0"/>
            </a:endParaRPr>
          </a:p>
        </p:txBody>
      </p:sp>
      <p:sp>
        <p:nvSpPr>
          <p:cNvPr id="21422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388" y="914400"/>
            <a:ext cx="8856662" cy="5114925"/>
          </a:xfrm>
          <a:ln/>
        </p:spPr>
        <p:txBody>
          <a:bodyPr lIns="90000" tIns="46800" rIns="90000" bIns="46800" anchor="t"/>
          <a:lstStyle/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400" i="1" smtClean="0">
                <a:solidFill>
                  <a:srgbClr val="0000FF"/>
                </a:solidFill>
                <a:latin typeface="Comic Sans MS" pitchFamily="66" charset="0"/>
              </a:rPr>
              <a:t>				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x1</a:t>
            </a:r>
            <a:r>
              <a:rPr lang="de-CH" sz="18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T1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x2</a:t>
            </a:r>
            <a:r>
              <a:rPr lang="de-CH" sz="18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T2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x3</a:t>
            </a:r>
            <a:r>
              <a:rPr lang="de-CH" sz="16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T3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				a0</a:t>
            </a:r>
            <a:r>
              <a:rPr lang="de-CH" sz="16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C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sz="16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T1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sz="16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T2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;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a3</a:t>
            </a:r>
            <a:r>
              <a:rPr lang="de-CH" sz="1600" i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T3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i="1" smtClean="0">
                <a:solidFill>
                  <a:srgbClr val="0000FF"/>
                </a:solidFill>
                <a:latin typeface="Comic Sans MS" pitchFamily="66" charset="0"/>
              </a:rPr>
              <a:t>						</a:t>
            </a:r>
          </a:p>
          <a:p>
            <a:pPr algn="just" defTabSz="457200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sz="2000" i="1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u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a3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z="2000" smtClean="0">
                <a:solidFill>
                  <a:schemeClr val="tx1"/>
                </a:solidFill>
                <a:latin typeface="Comic Sans MS" pitchFamily="66" charset="0"/>
              </a:rPr>
              <a:t>	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a2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i="1" smtClean="0">
              <a:solidFill>
                <a:srgbClr val="0000FF"/>
              </a:solidFill>
              <a:latin typeface="Comic Sans MS" pitchFamily="66" charset="0"/>
            </a:endParaRP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 (a1, ? , a3)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									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a1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, ?, ?)</a:t>
            </a: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endParaRPr lang="de-CH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just" defTabSz="457200">
              <a:lnSpc>
                <a:spcPct val="80000"/>
              </a:lnSpc>
              <a:spcBef>
                <a:spcPts val="200"/>
              </a:spcBef>
              <a:buClr>
                <a:srgbClr val="0000FF"/>
              </a:buClr>
              <a:buFont typeface="Wingdings" pitchFamily="2" charset="2"/>
              <a:buNone/>
              <a:tabLst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2050" algn="l"/>
                <a:tab pos="10509250" algn="l"/>
                <a:tab pos="10512425" algn="l"/>
              </a:tabLst>
            </a:pP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de-CH" smtClean="0">
                <a:solidFill>
                  <a:schemeClr val="tx1"/>
                </a:solidFill>
                <a:latin typeface="Comic Sans MS" pitchFamily="66" charset="0"/>
              </a:rPr>
              <a:t> := </a:t>
            </a:r>
            <a:r>
              <a:rPr lang="de-CH" b="1" smtClean="0">
                <a:solidFill>
                  <a:srgbClr val="333399"/>
                </a:solidFill>
                <a:latin typeface="Comic Sans MS" pitchFamily="66" charset="0"/>
              </a:rPr>
              <a:t>agent</a:t>
            </a:r>
            <a:r>
              <a:rPr lang="de-CH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a0</a:t>
            </a:r>
            <a:r>
              <a:rPr lang="de-CH" sz="3600" b="1" i="1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de-CH" i="1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de-CH" smtClean="0">
                <a:solidFill>
                  <a:srgbClr val="0000FF"/>
                </a:solidFill>
                <a:latin typeface="Comic Sans MS" pitchFamily="66" charset="0"/>
              </a:rPr>
              <a:t> (?, ?, ?)</a:t>
            </a:r>
            <a:endParaRPr lang="de-CH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42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214971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u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5400" y="295274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v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05400" y="3700189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a2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4520492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x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a2, 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221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5307594"/>
            <a:ext cx="3382108" cy="508581"/>
          </a:xfrm>
          <a:prstGeom prst="roundRect">
            <a:avLst/>
          </a:prstGeom>
          <a:solidFill>
            <a:srgbClr val="99FF99"/>
          </a:solidFill>
          <a:ln w="9360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90000" tIns="46800" rIns="90000" bIns="46800">
            <a:spAutoFit/>
          </a:bodyPr>
          <a:lstStyle/>
          <a:p>
            <a:pPr algn="just" defTabSz="457200" rtl="0" fontAlgn="base">
              <a:lnSpc>
                <a:spcPct val="60000"/>
              </a:lnSpc>
              <a:spcBef>
                <a:spcPts val="800"/>
              </a:spcBef>
              <a:spcAft>
                <a:spcPts val="800"/>
              </a:spcAft>
              <a:buClr>
                <a:srgbClr val="0000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y</a:t>
            </a:r>
            <a:r>
              <a:rPr lang="de-CH" sz="3600" b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CH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([</a:t>
            </a:r>
            <a:r>
              <a:rPr lang="de-CH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a1, a2, a3</a:t>
            </a:r>
            <a:r>
              <a:rPr lang="de-CH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])</a:t>
            </a:r>
            <a:endParaRPr lang="de-CH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wir gesehen haben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800"/>
              </a:spcBef>
              <a:buFont typeface="Wingdings" pitchFamily="2" charset="2"/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Ein mächtiges Entwurfsmuster</a:t>
            </a:r>
            <a:r>
              <a:rPr lang="de-CH" dirty="0" smtClean="0"/>
              <a:t>: Beobachter</a:t>
            </a:r>
            <a:br>
              <a:rPr lang="de-CH" dirty="0" smtClean="0"/>
            </a:br>
            <a:r>
              <a:rPr lang="de-CH" dirty="0" smtClean="0"/>
              <a:t>		Besonders in Situationen, bei denen 				Änderungen eines Wertes viele Kunden 			betreffen.</a:t>
            </a:r>
          </a:p>
          <a:p>
            <a:pPr marL="457200" indent="-457200">
              <a:spcBef>
                <a:spcPts val="800"/>
              </a:spcBef>
              <a:buFont typeface="Wingdings" pitchFamily="2" charset="2"/>
              <a:buAutoNum type="arabicPeriod"/>
            </a:pPr>
            <a:r>
              <a:rPr lang="de-CH" dirty="0" smtClean="0"/>
              <a:t>Generelles Schema für </a:t>
            </a:r>
            <a:r>
              <a:rPr lang="de-CH" dirty="0" smtClean="0">
                <a:solidFill>
                  <a:srgbClr val="990000"/>
                </a:solidFill>
              </a:rPr>
              <a:t>interaktive Applikationen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Operationen als Objekte behandeln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Agenten, </a:t>
            </a:r>
            <a:r>
              <a:rPr lang="de-CH" dirty="0" err="1" smtClean="0"/>
              <a:t>delegates</a:t>
            </a:r>
            <a:r>
              <a:rPr lang="de-CH" dirty="0" smtClean="0"/>
              <a:t>, </a:t>
            </a:r>
            <a:r>
              <a:rPr lang="de-CH" dirty="0" err="1" smtClean="0"/>
              <a:t>closures</a:t>
            </a:r>
            <a:r>
              <a:rPr lang="de-CH" dirty="0" smtClean="0"/>
              <a:t>…</a:t>
            </a:r>
            <a:br>
              <a:rPr lang="de-CH" dirty="0" smtClean="0"/>
            </a:br>
            <a:r>
              <a:rPr lang="de-CH" dirty="0" smtClean="0"/>
              <a:t>		Operationen weiterreichen</a:t>
            </a:r>
            <a:br>
              <a:rPr lang="de-CH" dirty="0" smtClean="0"/>
            </a:br>
            <a:r>
              <a:rPr lang="de-CH" dirty="0" smtClean="0"/>
              <a:t>		Speichern der Operationen in Tabellen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Anwendungen</a:t>
            </a:r>
            <a:r>
              <a:rPr lang="de-CH" dirty="0" smtClean="0"/>
              <a:t> von Agenten, z.B. numerische Analysis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/>
              <a:t>Hilfskonzepte: </a:t>
            </a:r>
            <a:r>
              <a:rPr lang="de-CH" dirty="0" err="1" smtClean="0">
                <a:solidFill>
                  <a:srgbClr val="990000"/>
                </a:solidFill>
              </a:rPr>
              <a:t>Tupel</a:t>
            </a:r>
            <a:r>
              <a:rPr lang="de-CH" dirty="0" smtClean="0"/>
              <a:t>, </a:t>
            </a:r>
            <a:r>
              <a:rPr lang="de-CH" dirty="0" smtClean="0">
                <a:solidFill>
                  <a:srgbClr val="990000"/>
                </a:solidFill>
              </a:rPr>
              <a:t>einmalige (</a:t>
            </a:r>
            <a:r>
              <a:rPr lang="de-CH" dirty="0" err="1" smtClean="0">
                <a:solidFill>
                  <a:srgbClr val="990000"/>
                </a:solidFill>
              </a:rPr>
              <a:t>once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r>
              <a:rPr lang="de-CH" dirty="0" smtClean="0"/>
              <a:t> Routinen</a:t>
            </a:r>
          </a:p>
          <a:p>
            <a:pPr marL="457200" indent="-457200">
              <a:spcBef>
                <a:spcPts val="800"/>
              </a:spcBef>
              <a:buAutoNum type="arabicPeriod"/>
            </a:pPr>
            <a:r>
              <a:rPr lang="de-CH" dirty="0" smtClean="0">
                <a:solidFill>
                  <a:srgbClr val="990000"/>
                </a:solidFill>
              </a:rPr>
              <a:t>Rückgängig machen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A)  Mit dem Command-Pattern</a:t>
            </a:r>
            <a:br>
              <a:rPr lang="de-CH" dirty="0" smtClean="0"/>
            </a:br>
            <a:r>
              <a:rPr lang="de-CH" dirty="0" smtClean="0"/>
              <a:t>		B)  Mit Agenten</a:t>
            </a:r>
          </a:p>
          <a:p>
            <a:pPr marL="457200" indent="-457200">
              <a:buAutoNum type="arabicPeriod"/>
            </a:pPr>
            <a:endParaRPr lang="de-CH" dirty="0" smtClean="0"/>
          </a:p>
          <a:p>
            <a:pPr marL="457200" indent="-457200">
              <a:buAutoNum type="arabicPeriod"/>
            </a:pPr>
            <a:endParaRPr lang="de-CH" dirty="0" smtClean="0"/>
          </a:p>
          <a:p>
            <a:pPr marL="457200" indent="-457200">
              <a:buAutoNum type="arabicPeriod"/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Einige Schwierigkeiten</a:t>
            </a:r>
            <a:endParaRPr lang="de-CH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/>
            <a:r>
              <a:rPr lang="de-CH" dirty="0" smtClean="0"/>
              <a:t>1. Das „Geschäftsmodell“ und  das GUI getrennt halten.</a:t>
            </a:r>
          </a:p>
          <a:p>
            <a:pPr marL="914400" lvl="1" indent="-457200"/>
            <a:r>
              <a:rPr lang="de-CH" dirty="0" smtClean="0"/>
              <a:t>Geschäftsmodell (oder einfach nur </a:t>
            </a:r>
            <a:r>
              <a:rPr lang="de-CH" i="1" dirty="0" smtClean="0"/>
              <a:t>Modell</a:t>
            </a:r>
            <a:r>
              <a:rPr lang="de-CH" sz="1800" i="1" dirty="0" smtClean="0"/>
              <a:t> </a:t>
            </a:r>
            <a:r>
              <a:rPr lang="de-CH" dirty="0" smtClean="0"/>
              <a:t>): Kernfunktionalitäten der Applikation</a:t>
            </a:r>
          </a:p>
          <a:p>
            <a:pPr marL="914400" lvl="1" indent="-457200"/>
            <a:r>
              <a:rPr lang="de-CH" dirty="0" smtClean="0"/>
              <a:t>GUI: Interaktion mit Benutzern</a:t>
            </a:r>
          </a:p>
          <a:p>
            <a:pPr marL="914400" lvl="1" indent="-457200"/>
            <a:endParaRPr lang="de-CH" dirty="0" smtClean="0"/>
          </a:p>
          <a:p>
            <a:pPr marL="457200" indent="-457200"/>
            <a:r>
              <a:rPr lang="de-CH" dirty="0" smtClean="0"/>
              <a:t>2. Den Verbindungscode (</a:t>
            </a:r>
            <a:r>
              <a:rPr lang="de-CH" sz="1100" dirty="0" smtClean="0"/>
              <a:t> </a:t>
            </a:r>
            <a:r>
              <a:rPr lang="de-CH" i="1" dirty="0" err="1" smtClean="0">
                <a:solidFill>
                  <a:srgbClr val="990000"/>
                </a:solidFill>
              </a:rPr>
              <a:t>glue</a:t>
            </a:r>
            <a:r>
              <a:rPr lang="de-CH" i="1" dirty="0" smtClean="0">
                <a:solidFill>
                  <a:srgbClr val="990000"/>
                </a:solidFill>
              </a:rPr>
              <a:t> </a:t>
            </a:r>
            <a:r>
              <a:rPr lang="de-CH" i="1" dirty="0" err="1">
                <a:solidFill>
                  <a:srgbClr val="990000"/>
                </a:solidFill>
              </a:rPr>
              <a:t>code</a:t>
            </a:r>
            <a:r>
              <a:rPr lang="de-CH" dirty="0" smtClean="0"/>
              <a:t>) zwischen den beiden minimieren</a:t>
            </a:r>
          </a:p>
          <a:p>
            <a:pPr marL="457200" indent="-457200"/>
            <a:endParaRPr lang="de-CH" dirty="0" smtClean="0"/>
          </a:p>
          <a:p>
            <a:pPr marL="457200" indent="-457200"/>
            <a:r>
              <a:rPr lang="de-CH" dirty="0" smtClean="0"/>
              <a:t>3. Sicherstellen, dass wir mitbekommen, was passiert</a:t>
            </a:r>
          </a:p>
          <a:p>
            <a:pPr marL="457200" indent="-457200"/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5162" cy="435600"/>
          </a:xfrm>
          <a:ln/>
        </p:spPr>
        <p:txBody>
          <a:bodyPr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dirty="0" smtClean="0"/>
              <a:t>Ereignisorientierte Programmierung: Metapher</a:t>
            </a:r>
            <a:endParaRPr lang="de-CH" dirty="0"/>
          </a:p>
        </p:txBody>
      </p:sp>
      <p:sp>
        <p:nvSpPr>
          <p:cNvPr id="20643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1438" y="1565275"/>
            <a:ext cx="693737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6538" y="1328738"/>
            <a:ext cx="392112" cy="4816475"/>
          </a:xfrm>
          <a:prstGeom prst="roundRect">
            <a:avLst/>
          </a:prstGeom>
          <a:solidFill>
            <a:srgbClr val="BBE0E3">
              <a:alpha val="67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0821" y="3482975"/>
            <a:ext cx="620713" cy="4000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574800"/>
            <a:ext cx="319088" cy="506413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2813" y="2778125"/>
            <a:ext cx="319087" cy="506413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983038"/>
            <a:ext cx="319088" cy="506412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2813" y="5187950"/>
            <a:ext cx="319087" cy="506413"/>
          </a:xfrm>
          <a:prstGeom prst="roundRect">
            <a:avLst/>
          </a:prstGeom>
          <a:solidFill>
            <a:srgbClr val="990000">
              <a:alpha val="6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95413" y="1804988"/>
            <a:ext cx="2500312" cy="1657350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98600" y="3076575"/>
            <a:ext cx="2351088" cy="536575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471613" y="3786188"/>
            <a:ext cx="2374900" cy="466725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468438" y="3978275"/>
            <a:ext cx="2408237" cy="1463675"/>
          </a:xfrm>
          <a:prstGeom prst="line">
            <a:avLst/>
          </a:prstGeom>
          <a:noFill/>
          <a:ln w="7632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81813" y="1404458"/>
            <a:ext cx="319087" cy="506413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39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81813" y="3408363"/>
            <a:ext cx="319087" cy="506412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81813" y="2400300"/>
            <a:ext cx="319087" cy="506413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1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83400" y="4414838"/>
            <a:ext cx="319088" cy="506412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83400" y="5414963"/>
            <a:ext cx="319088" cy="514350"/>
          </a:xfrm>
          <a:prstGeom prst="roundRect">
            <a:avLst/>
          </a:prstGeom>
          <a:solidFill>
            <a:srgbClr val="006600">
              <a:alpha val="28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506913" y="1628775"/>
            <a:ext cx="2297112" cy="1921878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4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81813" y="1408113"/>
            <a:ext cx="319087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5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199313" y="165417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77138" y="154781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</a:p>
        </p:txBody>
      </p:sp>
      <p:sp>
        <p:nvSpPr>
          <p:cNvPr id="2064407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602163" y="3736975"/>
            <a:ext cx="2173287" cy="930275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92925" y="4418013"/>
            <a:ext cx="319088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09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210425" y="466407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0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88250" y="455771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</a:p>
        </p:txBody>
      </p:sp>
      <p:sp>
        <p:nvSpPr>
          <p:cNvPr id="2064411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575175" y="2700338"/>
            <a:ext cx="2222500" cy="912812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2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84988" y="2398713"/>
            <a:ext cx="319087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3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02488" y="264477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4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580313" y="253841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i="1" kern="120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</a:p>
        </p:txBody>
      </p:sp>
      <p:sp>
        <p:nvSpPr>
          <p:cNvPr id="2064415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506914" y="1622424"/>
            <a:ext cx="2298700" cy="1928229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6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83400" y="1401763"/>
            <a:ext cx="319088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7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7200900" y="164782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8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78725" y="154146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i="1" kern="12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  <a:endParaRPr lang="de-CH" sz="1400" i="1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19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510088" y="3841750"/>
            <a:ext cx="2287587" cy="1835150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0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77050" y="5410200"/>
            <a:ext cx="319088" cy="506413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1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94550" y="5656263"/>
            <a:ext cx="358775" cy="1587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2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72375" y="5549900"/>
            <a:ext cx="774700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b="1" i="1" kern="12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  <a:endParaRPr lang="de-CH" sz="1400" b="1" i="1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3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575175" y="3719513"/>
            <a:ext cx="2189956" cy="953293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4" name="Rectangle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883880" y="4419600"/>
            <a:ext cx="319087" cy="506413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5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212013" y="4665663"/>
            <a:ext cx="358775" cy="1587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6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589838" y="4559300"/>
            <a:ext cx="774700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i="1" kern="12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Routine</a:t>
            </a:r>
            <a:endParaRPr lang="de-CH" sz="1400" i="1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4575175" y="2693988"/>
            <a:ext cx="2224088" cy="919162"/>
          </a:xfrm>
          <a:prstGeom prst="line">
            <a:avLst/>
          </a:prstGeom>
          <a:noFill/>
          <a:ln w="28440">
            <a:solidFill>
              <a:srgbClr val="0066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8" name="Rectangle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886575" y="2392363"/>
            <a:ext cx="319088" cy="506412"/>
          </a:xfrm>
          <a:prstGeom prst="roundRect">
            <a:avLst/>
          </a:prstGeom>
          <a:solidFill>
            <a:srgbClr val="990000">
              <a:alpha val="76999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29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204075" y="2638425"/>
            <a:ext cx="358775" cy="1588"/>
          </a:xfrm>
          <a:prstGeom prst="line">
            <a:avLst/>
          </a:prstGeom>
          <a:noFill/>
          <a:ln w="2844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kern="120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30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581900" y="2532063"/>
            <a:ext cx="7747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1400" i="1" dirty="0" smtClean="0">
                <a:solidFill>
                  <a:srgbClr val="000000"/>
                </a:solidFill>
              </a:rPr>
              <a:t>Routine</a:t>
            </a:r>
            <a:endParaRPr lang="de-CH" sz="1400" i="1" dirty="0">
              <a:solidFill>
                <a:srgbClr val="000000"/>
              </a:solidFill>
            </a:endParaRPr>
          </a:p>
        </p:txBody>
      </p:sp>
      <p:sp>
        <p:nvSpPr>
          <p:cNvPr id="2064431" name="Text Box 4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60350" y="901700"/>
            <a:ext cx="267811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457200" rtl="0" fontAlgn="base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kern="12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Herausgeber</a:t>
            </a:r>
            <a:endParaRPr lang="de-CH" sz="2400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64432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323423" y="881063"/>
            <a:ext cx="1919623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457200" rtl="0" fontAlgn="base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CH" sz="2400" kern="120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rPr>
              <a:t>Subskribent</a:t>
            </a:r>
            <a:endParaRPr lang="de-CH" sz="2400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04774" y="1661319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1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104774" y="2768213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2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104774" y="4282301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3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104774" y="5303450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4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8791570" y="1464062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A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8791570" y="2570956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B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8791570" y="4491436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D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8791570" y="5512585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E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8791570" y="3550654"/>
            <a:ext cx="2032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0000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C</a:t>
            </a:r>
            <a:endParaRPr lang="en-US" sz="4800" dirty="0" smtClean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06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6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6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06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6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6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6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06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6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6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60"/>
                            </p:stCondLst>
                            <p:childTnLst>
                              <p:par>
                                <p:cTn id="9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6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6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206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06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06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06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" fill="hold"/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fill="hold"/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fill="hold"/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"/>
                                        <p:tgtEl>
                                          <p:spTgt spid="206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06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06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" fill="hold"/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fill="hold"/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206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6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06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60"/>
                            </p:stCondLst>
                            <p:childTnLst>
                              <p:par>
                                <p:cTn id="19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6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06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repeatCount="1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" fill="hold"/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fill="hold"/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fill="hold"/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"/>
                                        <p:tgtEl>
                                          <p:spTgt spid="206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206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394" grpId="0" animBg="1"/>
      <p:bldP spid="2064394" grpId="1" animBg="1"/>
      <p:bldP spid="2064395" grpId="0" animBg="1"/>
      <p:bldP spid="2064395" grpId="1" animBg="1"/>
      <p:bldP spid="2064396" grpId="0" animBg="1"/>
      <p:bldP spid="2064396" grpId="1" animBg="1"/>
      <p:bldP spid="2064397" grpId="0" animBg="1"/>
      <p:bldP spid="2064397" grpId="1" animBg="1"/>
      <p:bldP spid="2064403" grpId="0" animBg="1"/>
      <p:bldP spid="2064403" grpId="1" animBg="1"/>
      <p:bldP spid="2064404" grpId="0" animBg="1"/>
      <p:bldP spid="2064404" grpId="1" animBg="1"/>
      <p:bldP spid="2064405" grpId="0" animBg="1"/>
      <p:bldP spid="2064405" grpId="1" animBg="1"/>
      <p:bldP spid="2064407" grpId="0" animBg="1"/>
      <p:bldP spid="2064407" grpId="1" animBg="1"/>
      <p:bldP spid="2064408" grpId="0" animBg="1"/>
      <p:bldP spid="2064408" grpId="1" animBg="1"/>
      <p:bldP spid="2064409" grpId="0" animBg="1"/>
      <p:bldP spid="2064409" grpId="1" animBg="1"/>
      <p:bldP spid="2064411" grpId="0" animBg="1"/>
      <p:bldP spid="2064411" grpId="1" animBg="1"/>
      <p:bldP spid="2064412" grpId="0" animBg="1"/>
      <p:bldP spid="2064412" grpId="1" animBg="1"/>
      <p:bldP spid="2064413" grpId="0" animBg="1"/>
      <p:bldP spid="2064413" grpId="1" animBg="1"/>
      <p:bldP spid="2064415" grpId="0" animBg="1"/>
      <p:bldP spid="2064415" grpId="1" animBg="1"/>
      <p:bldP spid="2064416" grpId="0" animBg="1"/>
      <p:bldP spid="2064416" grpId="1" animBg="1"/>
      <p:bldP spid="2064417" grpId="0" animBg="1"/>
      <p:bldP spid="2064417" grpId="1" animBg="1"/>
      <p:bldP spid="2064419" grpId="0" animBg="1"/>
      <p:bldP spid="2064419" grpId="1" animBg="1"/>
      <p:bldP spid="2064420" grpId="0" animBg="1"/>
      <p:bldP spid="2064420" grpId="1" animBg="1"/>
      <p:bldP spid="2064421" grpId="0" animBg="1"/>
      <p:bldP spid="2064421" grpId="1" animBg="1"/>
      <p:bldP spid="2064423" grpId="0" animBg="1"/>
      <p:bldP spid="2064423" grpId="1" animBg="1"/>
      <p:bldP spid="2064424" grpId="0" animBg="1"/>
      <p:bldP spid="2064424" grpId="1" animBg="1"/>
      <p:bldP spid="2064425" grpId="0" animBg="1"/>
      <p:bldP spid="2064425" grpId="1" animBg="1"/>
      <p:bldP spid="2064427" grpId="0" animBg="1"/>
      <p:bldP spid="2064427" grpId="1" animBg="1"/>
      <p:bldP spid="2064428" grpId="0" animBg="1"/>
      <p:bldP spid="2064428" grpId="1" animBg="1"/>
      <p:bldP spid="2064429" grpId="0" animBg="1"/>
      <p:bldP spid="20644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463" y="4428017"/>
            <a:ext cx="8856000" cy="2232025"/>
          </a:xfrm>
          <a:prstGeom prst="roundRect">
            <a:avLst>
              <a:gd name="adj" fmla="val 12856"/>
            </a:avLst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0595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463" y="1259367"/>
            <a:ext cx="8856000" cy="2232025"/>
          </a:xfrm>
          <a:prstGeom prst="roundRect">
            <a:avLst>
              <a:gd name="adj" fmla="val 11903"/>
            </a:avLst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VIEW</a:t>
            </a:r>
            <a:endParaRPr lang="de-CH" sz="1800">
              <a:latin typeface="Arial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/>
              <a:t>Einen Wert beobachten</a:t>
            </a:r>
            <a:endParaRPr lang="de-CH" dirty="0"/>
          </a:p>
        </p:txBody>
      </p:sp>
      <p:pic>
        <p:nvPicPr>
          <p:cNvPr id="110597" name="Picture 5" descr="dat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89013" y="1403830"/>
            <a:ext cx="2520950" cy="1857375"/>
          </a:xfrm>
          <a:prstGeom prst="rect">
            <a:avLst/>
          </a:prstGeom>
          <a:noFill/>
        </p:spPr>
      </p:pic>
      <p:pic>
        <p:nvPicPr>
          <p:cNvPr id="110598" name="Picture 6" descr="hist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62363" y="1403830"/>
            <a:ext cx="2501900" cy="1843087"/>
          </a:xfrm>
          <a:prstGeom prst="rect">
            <a:avLst/>
          </a:prstGeom>
          <a:noFill/>
        </p:spPr>
      </p:pic>
      <p:pic>
        <p:nvPicPr>
          <p:cNvPr id="110599" name="Picture 7" descr="pi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18250" y="1403830"/>
            <a:ext cx="2501900" cy="1843087"/>
          </a:xfrm>
          <a:prstGeom prst="rect">
            <a:avLst/>
          </a:prstGeom>
          <a:noFill/>
        </p:spPr>
      </p:pic>
      <p:sp>
        <p:nvSpPr>
          <p:cNvPr id="11060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16238" y="4643917"/>
            <a:ext cx="3313112" cy="15843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latin typeface="+mn-lt"/>
              </a:rPr>
              <a:t>A = 50%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 = 30%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 = 20%</a:t>
            </a:r>
            <a:endParaRPr lang="de-CH" b="1" dirty="0">
              <a:latin typeface="+mn-lt"/>
            </a:endParaRPr>
          </a:p>
        </p:txBody>
      </p:sp>
      <p:sp>
        <p:nvSpPr>
          <p:cNvPr id="11060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572000" y="3275492"/>
            <a:ext cx="2952750" cy="1368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060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0" y="3202467"/>
            <a:ext cx="0" cy="1441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060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547813" y="3275492"/>
            <a:ext cx="3024187" cy="1368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060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4055" y="728054"/>
            <a:ext cx="2151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de-CH" b="1" dirty="0" smtClean="0">
                <a:latin typeface="+mn-lt"/>
              </a:rPr>
              <a:t>Beobachter</a:t>
            </a:r>
            <a:endParaRPr lang="de-CH" b="1" dirty="0">
              <a:latin typeface="+mn-lt"/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0316" y="4378159"/>
            <a:ext cx="1841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de-CH" b="1" dirty="0" smtClean="0">
                <a:latin typeface="+mn-lt"/>
              </a:rPr>
              <a:t>Subjekt</a:t>
            </a:r>
            <a:endParaRPr lang="de-CH" b="1" dirty="0">
              <a:latin typeface="+mn-lt"/>
            </a:endParaRPr>
          </a:p>
        </p:txBody>
      </p:sp>
      <p:sp>
        <p:nvSpPr>
          <p:cNvPr id="110606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1187450" y="3275492"/>
            <a:ext cx="3024188" cy="136842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0607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787900" y="3202467"/>
            <a:ext cx="0" cy="144145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0608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075238" y="3275492"/>
            <a:ext cx="2952750" cy="136842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3562" y="115200"/>
            <a:ext cx="8722760" cy="435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2400" dirty="0" smtClean="0"/>
              <a:t>Model-View-Controller (Modell/Präsentation/Steuerung)</a:t>
            </a:r>
            <a:endParaRPr lang="de-CH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8" y="2276475"/>
            <a:ext cx="8424862" cy="3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981075"/>
            <a:ext cx="933450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57332" y="988367"/>
            <a:ext cx="3260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dirty="0" smtClean="0">
                <a:solidFill>
                  <a:srgbClr val="990000"/>
                </a:solidFill>
              </a:rPr>
              <a:t>(</a:t>
            </a:r>
            <a:r>
              <a:rPr lang="de-CH" sz="2000" dirty="0" err="1" smtClean="0">
                <a:solidFill>
                  <a:srgbClr val="990000"/>
                </a:solidFill>
              </a:rPr>
              <a:t>Trygve</a:t>
            </a:r>
            <a:r>
              <a:rPr lang="de-CH" sz="2000" dirty="0" smtClean="0">
                <a:solidFill>
                  <a:srgbClr val="990000"/>
                </a:solidFill>
              </a:rPr>
              <a:t> </a:t>
            </a:r>
            <a:r>
              <a:rPr lang="de-CH" sz="2000" dirty="0" err="1" smtClean="0">
                <a:solidFill>
                  <a:srgbClr val="990000"/>
                </a:solidFill>
              </a:rPr>
              <a:t>Reenskaug</a:t>
            </a:r>
            <a:r>
              <a:rPr lang="de-CH" sz="2000" dirty="0" smtClean="0">
                <a:solidFill>
                  <a:srgbClr val="990000"/>
                </a:solidFill>
              </a:rPr>
              <a:t>, 1979)</a:t>
            </a:r>
            <a:endParaRPr lang="de-CH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9525">
          <a:noFill/>
          <a:round/>
          <a:headEnd/>
          <a:tailEnd/>
        </a:ln>
        <a:effectLst/>
      </a:spPr>
      <a:bodyPr wrap="square" lIns="0" tIns="0" rIns="0" bIns="0">
        <a:spAutoFit/>
      </a:bodyPr>
      <a:lstStyle>
        <a:defPPr>
          <a:lnSpc>
            <a:spcPct val="100000"/>
          </a:lnSpc>
          <a:spcBef>
            <a:spcPts val="1250"/>
          </a:spcBef>
          <a:buClr>
            <a:srgbClr val="0000FF"/>
          </a:buClr>
          <a:tabLst>
            <a:tab pos="0" algn="l"/>
            <a:tab pos="457200" algn="l"/>
            <a:tab pos="914400" algn="l"/>
            <a:tab pos="1371600" algn="l"/>
            <a:tab pos="1828800" algn="l"/>
            <a:tab pos="2286000" algn="l"/>
            <a:tab pos="2743200" algn="l"/>
            <a:tab pos="3200400" algn="l"/>
            <a:tab pos="3657600" algn="l"/>
            <a:tab pos="4114800" algn="l"/>
            <a:tab pos="4572000" algn="l"/>
            <a:tab pos="5029200" algn="l"/>
            <a:tab pos="5486400" algn="l"/>
            <a:tab pos="5943600" algn="l"/>
            <a:tab pos="6400800" algn="l"/>
            <a:tab pos="6858000" algn="l"/>
            <a:tab pos="7315200" algn="l"/>
            <a:tab pos="7772400" algn="l"/>
            <a:tab pos="8229600" algn="l"/>
            <a:tab pos="8686800" algn="l"/>
            <a:tab pos="9144000" algn="l"/>
          </a:tabLst>
          <a:defRPr sz="4800" i="1" dirty="0" smtClean="0">
            <a:solidFill>
              <a:srgbClr val="0000FF"/>
            </a:solidFill>
            <a:latin typeface="+mn-lt"/>
          </a:defRPr>
        </a:defPPr>
      </a:lstStyle>
    </a:tx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RMAL">
  <a:themeElements>
    <a:clrScheme name="1_NOR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RMAL">
      <a:majorFont>
        <a:latin typeface="Verdan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ORMAL">
  <a:themeElements>
    <a:clrScheme name="NOR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RMAL">
      <a:majorFont>
        <a:latin typeface="Verdan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1766</Words>
  <Application>Microsoft Office PowerPoint</Application>
  <PresentationFormat>On-screen Show (4:3)</PresentationFormat>
  <Paragraphs>679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NORMAL</vt:lpstr>
      <vt:lpstr>MINIMAL</vt:lpstr>
      <vt:lpstr>TITLE</vt:lpstr>
      <vt:lpstr>1_NORMAL</vt:lpstr>
      <vt:lpstr>2_NORMAL</vt:lpstr>
      <vt:lpstr>Einführung in die Programmierung  Prof. Dr. Bertrand Meyer</vt:lpstr>
      <vt:lpstr>Unser Ziel in dieser Lektion</vt:lpstr>
      <vt:lpstr>Input verarbeiten: traditionelle Techniken</vt:lpstr>
      <vt:lpstr>Input verarbeiten mit modernen GUIs</vt:lpstr>
      <vt:lpstr>Ereignisorientierte Programmierung: Beispiel</vt:lpstr>
      <vt:lpstr>Einige Schwierigkeiten</vt:lpstr>
      <vt:lpstr>Ereignisorientierte Programmierung: Metapher</vt:lpstr>
      <vt:lpstr>Einen Wert beobachten</vt:lpstr>
      <vt:lpstr>Model-View-Controller (Modell/Präsentation/Steuerung)</vt:lpstr>
      <vt:lpstr>Unser Beispiel</vt:lpstr>
      <vt:lpstr>Aus der .NET Dokumentation</vt:lpstr>
      <vt:lpstr>Verwirrung</vt:lpstr>
      <vt:lpstr>Alternative Terminologien</vt:lpstr>
      <vt:lpstr>Eine Lösung: das Beobachter-Muster (Observer-Pattern)</vt:lpstr>
      <vt:lpstr>Entwurfsmuster (Design Pattern)</vt:lpstr>
      <vt:lpstr>Eine Lösung: das Beobachter-Muster (Observer-Pattern)</vt:lpstr>
      <vt:lpstr>Das Beobachter-Muster </vt:lpstr>
      <vt:lpstr>Einen Beobachter anbinden</vt:lpstr>
      <vt:lpstr>Einen Ereignis auslösen</vt:lpstr>
      <vt:lpstr>Erinnerung: Liste von Figuren</vt:lpstr>
      <vt:lpstr>Das Beobachter-Muster (in der Grundform)</vt:lpstr>
      <vt:lpstr>Ereignisorientierte Programmierung: Beispiel</vt:lpstr>
      <vt:lpstr>Anderer Ansatz: Ereignis-Kontext-Aktion-Tabelle</vt:lpstr>
      <vt:lpstr>Ereignis-Aktion-Tabelle</vt:lpstr>
      <vt:lpstr>Ereignis-Kontext-Aktion-Tabelle</vt:lpstr>
      <vt:lpstr>In EiffelVision2</vt:lpstr>
      <vt:lpstr>Mechanismen in anderen Sprachen</vt:lpstr>
      <vt:lpstr>Bemerkung zu Sprachen</vt:lpstr>
      <vt:lpstr>Mit .NET-Delegates: Herausgeber (1)</vt:lpstr>
      <vt:lpstr>Mit .NET-Delegates: Herausgeber (2)</vt:lpstr>
      <vt:lpstr>Mit .NET-Delegates: Subskribent</vt:lpstr>
      <vt:lpstr>Der Eiffel-Ansatz (Event Library)</vt:lpstr>
      <vt:lpstr>Die Ereignis-Bibliothek</vt:lpstr>
      <vt:lpstr>Der Stil der Ereignis-Bibliothek</vt:lpstr>
      <vt:lpstr>Beispiel mit Hilfe der Ereignis-Bibliothek</vt:lpstr>
      <vt:lpstr>Erinnerung: das Beobachter-Muster</vt:lpstr>
      <vt:lpstr>Vergleich: Beobachter-Muster und Ereignis-Bibliothek</vt:lpstr>
      <vt:lpstr>Varianten des Registrierens</vt:lpstr>
      <vt:lpstr>Tupel</vt:lpstr>
      <vt:lpstr>Benannte Tupel-Typen</vt:lpstr>
      <vt:lpstr>Die Vererbungshierarchie von Tupeln</vt:lpstr>
      <vt:lpstr>Tupel: Prozeduren und Funktionen</vt:lpstr>
      <vt:lpstr>Was Sie mit einem Agenten a tun können</vt:lpstr>
      <vt:lpstr>Argumente offen lassen</vt:lpstr>
      <vt:lpstr>Den Agenten aufrufen</vt:lpstr>
      <vt:lpstr>Ein weiteres Beispiel zum Aufruf von Agenten</vt:lpstr>
      <vt:lpstr>Die Integralfunktion</vt:lpstr>
      <vt:lpstr>Weitere Anwendung: Benutzen eines Iterators</vt:lpstr>
      <vt:lpstr>Iteratoren</vt:lpstr>
      <vt:lpstr>Anwendungen von Agenten</vt:lpstr>
      <vt:lpstr>Agenten: Klassen- Repräsentation in der Kernel-Bibliothek</vt:lpstr>
      <vt:lpstr>Einen Agenten deklarieren</vt:lpstr>
      <vt:lpstr>Einen Agenten aufrufen</vt:lpstr>
      <vt:lpstr>Was wir gesehen haben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1945</cp:revision>
  <dcterms:created xsi:type="dcterms:W3CDTF">2011-12-08T17:22:32Z</dcterms:created>
  <dcterms:modified xsi:type="dcterms:W3CDTF">2012-12-03T11:56:05Z</dcterms:modified>
</cp:coreProperties>
</file>