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8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9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0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1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2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6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7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18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19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20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21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22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23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notesSlides/notesSlide24.xml" ContentType="application/vnd.openxmlformats-officedocument.presentationml.notesSlide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notesSlides/notesSlide25.xml" ContentType="application/vnd.openxmlformats-officedocument.presentationml.notesSlide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26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27.xml" ContentType="application/vnd.openxmlformats-officedocument.presentationml.notesSlide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notesSlides/notesSlide28.xml" ContentType="application/vnd.openxmlformats-officedocument.presentationml.notesSlide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34"/>
  </p:notesMasterIdLst>
  <p:handoutMasterIdLst>
    <p:handoutMasterId r:id="rId35"/>
  </p:handoutMasterIdLst>
  <p:sldIdLst>
    <p:sldId id="600" r:id="rId4"/>
    <p:sldId id="601" r:id="rId5"/>
    <p:sldId id="638" r:id="rId6"/>
    <p:sldId id="671" r:id="rId7"/>
    <p:sldId id="672" r:id="rId8"/>
    <p:sldId id="673" r:id="rId9"/>
    <p:sldId id="698" r:id="rId10"/>
    <p:sldId id="674" r:id="rId11"/>
    <p:sldId id="675" r:id="rId12"/>
    <p:sldId id="676" r:id="rId13"/>
    <p:sldId id="677" r:id="rId14"/>
    <p:sldId id="678" r:id="rId15"/>
    <p:sldId id="679" r:id="rId16"/>
    <p:sldId id="680" r:id="rId17"/>
    <p:sldId id="681" r:id="rId18"/>
    <p:sldId id="682" r:id="rId19"/>
    <p:sldId id="683" r:id="rId20"/>
    <p:sldId id="684" r:id="rId21"/>
    <p:sldId id="685" r:id="rId22"/>
    <p:sldId id="686" r:id="rId23"/>
    <p:sldId id="687" r:id="rId24"/>
    <p:sldId id="688" r:id="rId25"/>
    <p:sldId id="689" r:id="rId26"/>
    <p:sldId id="690" r:id="rId27"/>
    <p:sldId id="691" r:id="rId28"/>
    <p:sldId id="692" r:id="rId29"/>
    <p:sldId id="693" r:id="rId30"/>
    <p:sldId id="694" r:id="rId31"/>
    <p:sldId id="695" r:id="rId32"/>
    <p:sldId id="699" r:id="rId33"/>
  </p:sldIdLst>
  <p:sldSz cx="9144000" cy="6858000" type="screen4x3"/>
  <p:notesSz cx="7315200" cy="9601200"/>
  <p:custDataLst>
    <p:tags r:id="rId36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3333FF"/>
    <a:srgbClr val="000099"/>
    <a:srgbClr val="99FF99"/>
    <a:srgbClr val="FFFF66"/>
    <a:srgbClr val="FFCC99"/>
    <a:srgbClr val="FFCCCC"/>
    <a:srgbClr val="FF9966"/>
    <a:srgbClr val="CC66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7" autoAdjust="0"/>
    <p:restoredTop sz="98250" autoAdjust="0"/>
  </p:normalViewPr>
  <p:slideViewPr>
    <p:cSldViewPr snapToGrid="0">
      <p:cViewPr>
        <p:scale>
          <a:sx n="95" d="100"/>
          <a:sy n="95" d="100"/>
        </p:scale>
        <p:origin x="-3138" y="-15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2700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98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50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02082-4E05-4495-8BE5-8061BF643879}" type="slidenum">
              <a:rPr lang="en-US"/>
              <a:pPr/>
              <a:t>2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Diese Vorlesung</a:t>
            </a:r>
            <a:r>
              <a:rPr lang="de-DE" baseline="0" dirty="0" smtClean="0"/>
              <a:t> zeigt ein weiteres Beispiel eines Design Patterns: „Command“ Pattern (Undo/Redo)</a:t>
            </a:r>
          </a:p>
          <a:p>
            <a:endParaRPr lang="de-DE" baseline="0" dirty="0" smtClean="0"/>
          </a:p>
          <a:p>
            <a:r>
              <a:rPr lang="de-DE" baseline="0" dirty="0" smtClean="0"/>
              <a:t>Erinnerung: Design Pattern sind „Rezepte“ wie man häufig vorkommende Probleme (gut) löst </a:t>
            </a:r>
            <a:r>
              <a:rPr lang="de-DE" baseline="0" dirty="0" smtClean="0">
                <a:sym typeface="Wingdings" pitchFamily="2" charset="2"/>
              </a:rPr>
              <a:t> „don‘t reinvent the wheel“</a:t>
            </a:r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1FD2E-B064-4C23-A1EC-438A3E0AABC4}" type="slidenum">
              <a:rPr lang="en-US"/>
              <a:pPr/>
              <a:t>11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7DFBD-847F-4CD0-9499-B85F513A077F}" type="slidenum">
              <a:rPr lang="en-US"/>
              <a:pPr/>
              <a:t>12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6E38A-79C3-443A-B63F-A0872110C129}" type="slidenum">
              <a:rPr lang="en-US"/>
              <a:pPr/>
              <a:t>13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14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969DB-5CF9-43B7-98A7-A8E6078494AC}" type="slidenum">
              <a:rPr lang="en-US"/>
              <a:pPr/>
              <a:t>15</a:t>
            </a:fld>
            <a:endParaRPr lang="en-US"/>
          </a:p>
        </p:txBody>
      </p:sp>
      <p:sp>
        <p:nvSpPr>
          <p:cNvPr id="1977346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CD107681-3D65-41C4-BAA1-AA93F38FD5FF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15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7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16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DA703-83B7-4351-98AB-6AD85D6A14C0}" type="slidenum">
              <a:rPr lang="en-US"/>
              <a:pPr/>
              <a:t>17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DBC74-76A4-4E54-BBF5-3AA2BCA62BD3}" type="slidenum">
              <a:rPr lang="en-US"/>
              <a:pPr/>
              <a:t>18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BB84D-93DF-400B-93C6-BEA74A521C9C}" type="slidenum">
              <a:rPr lang="en-US"/>
              <a:pPr/>
              <a:t>19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DA703-83B7-4351-98AB-6AD85D6A14C0}" type="slidenum">
              <a:rPr lang="en-US"/>
              <a:pPr/>
              <a:t>20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48BB4-EF97-412D-8A8C-AABE8CF9D0A0}" type="slidenum">
              <a:rPr lang="en-US"/>
              <a:pPr/>
              <a:t>3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9E83D-C978-4709-94CA-7A8FB49EE986}" type="slidenum">
              <a:rPr lang="en-US"/>
              <a:pPr/>
              <a:t>21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1FD2E-B064-4C23-A1EC-438A3E0AABC4}" type="slidenum">
              <a:rPr lang="en-US"/>
              <a:pPr/>
              <a:t>22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36FD2-3D48-40E1-A7F0-05D0F660BCB8}" type="slidenum">
              <a:rPr lang="en-US"/>
              <a:pPr/>
              <a:t>23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7CC18F-1A14-4EE8-9516-9FED50D125C9}" type="slidenum">
              <a:rPr lang="en-US"/>
              <a:pPr/>
              <a:t>24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89191-0B96-4D56-B0E5-A6411E45AEBC}" type="slidenum">
              <a:rPr lang="en-US"/>
              <a:pPr/>
              <a:t>25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DF78B7-9504-4943-B728-62C15DE9085D}" type="slidenum">
              <a:rPr lang="en-US"/>
              <a:pPr/>
              <a:t>26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43CF4-FD20-48B0-8C82-0163E11E9E32}" type="slidenum">
              <a:rPr lang="en-US"/>
              <a:pPr/>
              <a:t>27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DA703-83B7-4351-98AB-6AD85D6A14C0}" type="slidenum">
              <a:rPr lang="en-US"/>
              <a:pPr/>
              <a:t>28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00EDD-49A4-44B6-9A99-5C0E6A13DFDA}" type="slidenum">
              <a:rPr lang="en-US"/>
              <a:pPr/>
              <a:t>29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6388F-EEE3-4602-8F36-6BC99A3B1178}" type="slidenum">
              <a:rPr lang="en-US"/>
              <a:pPr/>
              <a:t>30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2038"/>
          </a:xfrm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2237"/>
            <a:ext cx="5852160" cy="431887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48BB4-EF97-412D-8A8C-AABE8CF9D0A0}" type="slidenum">
              <a:rPr lang="en-US"/>
              <a:pPr/>
              <a:t>4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027F2-A992-438A-9025-4A59EF5B954F}" type="slidenum">
              <a:rPr lang="en-US"/>
              <a:pPr/>
              <a:t>5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F2F56-2D88-47B7-9AF4-45C5B8751F16}" type="slidenum">
              <a:rPr lang="en-US"/>
              <a:pPr/>
              <a:t>6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16811-EBF6-49A6-A192-A787A43D43AF}" type="slidenum">
              <a:rPr lang="en-US"/>
              <a:pPr/>
              <a:t>7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8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D8FCC-1B71-4F63-8848-85E3164198F6}" type="slidenum">
              <a:rPr lang="en-US"/>
              <a:pPr/>
              <a:t>9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14455-93A4-4095-8353-C2D9BEE49B3E}" type="slidenum">
              <a:rPr lang="en-US"/>
              <a:pPr/>
              <a:t>10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10-Dec-12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10-Dec-12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10-Dec-12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  <p:sldLayoutId id="2147483826" r:id="rId1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5" Type="http://schemas.openxmlformats.org/officeDocument/2006/relationships/tags" Target="../tags/tag40.xml"/><Relationship Id="rId15" Type="http://schemas.openxmlformats.org/officeDocument/2006/relationships/notesSlide" Target="../notesSlides/notesSlide9.xml"/><Relationship Id="rId10" Type="http://schemas.openxmlformats.org/officeDocument/2006/relationships/tags" Target="../tags/tag45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10" Type="http://schemas.openxmlformats.org/officeDocument/2006/relationships/notesSlide" Target="../notesSlides/notesSlide10.xml"/><Relationship Id="rId4" Type="http://schemas.openxmlformats.org/officeDocument/2006/relationships/tags" Target="../tags/tag52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10" Type="http://schemas.openxmlformats.org/officeDocument/2006/relationships/tags" Target="../tags/tag71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0" Type="http://schemas.openxmlformats.org/officeDocument/2006/relationships/notesSlide" Target="../notesSlides/notesSlide15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10" Type="http://schemas.openxmlformats.org/officeDocument/2006/relationships/tags" Target="../tags/tag8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3" Type="http://schemas.openxmlformats.org/officeDocument/2006/relationships/tags" Target="../tags/tag98.xml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0" Type="http://schemas.openxmlformats.org/officeDocument/2006/relationships/notesSlide" Target="../notesSlides/notesSlide16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5" Type="http://schemas.openxmlformats.org/officeDocument/2006/relationships/tags" Target="../tags/tag100.xml"/><Relationship Id="rId15" Type="http://schemas.openxmlformats.org/officeDocument/2006/relationships/tags" Target="../tags/tag110.xml"/><Relationship Id="rId10" Type="http://schemas.openxmlformats.org/officeDocument/2006/relationships/tags" Target="../tags/tag10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13" Type="http://schemas.openxmlformats.org/officeDocument/2006/relationships/tags" Target="../tags/tag126.xml"/><Relationship Id="rId18" Type="http://schemas.openxmlformats.org/officeDocument/2006/relationships/tags" Target="../tags/tag131.xml"/><Relationship Id="rId3" Type="http://schemas.openxmlformats.org/officeDocument/2006/relationships/tags" Target="../tags/tag116.xml"/><Relationship Id="rId21" Type="http://schemas.openxmlformats.org/officeDocument/2006/relationships/tags" Target="../tags/tag134.xml"/><Relationship Id="rId7" Type="http://schemas.openxmlformats.org/officeDocument/2006/relationships/tags" Target="../tags/tag120.xml"/><Relationship Id="rId12" Type="http://schemas.openxmlformats.org/officeDocument/2006/relationships/tags" Target="../tags/tag125.xml"/><Relationship Id="rId17" Type="http://schemas.openxmlformats.org/officeDocument/2006/relationships/tags" Target="../tags/tag130.xml"/><Relationship Id="rId2" Type="http://schemas.openxmlformats.org/officeDocument/2006/relationships/tags" Target="../tags/tag115.xml"/><Relationship Id="rId16" Type="http://schemas.openxmlformats.org/officeDocument/2006/relationships/tags" Target="../tags/tag129.xml"/><Relationship Id="rId20" Type="http://schemas.openxmlformats.org/officeDocument/2006/relationships/tags" Target="../tags/tag133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24" Type="http://schemas.openxmlformats.org/officeDocument/2006/relationships/notesSlide" Target="../notesSlides/notesSlide17.xml"/><Relationship Id="rId5" Type="http://schemas.openxmlformats.org/officeDocument/2006/relationships/tags" Target="../tags/tag118.xml"/><Relationship Id="rId15" Type="http://schemas.openxmlformats.org/officeDocument/2006/relationships/tags" Target="../tags/tag128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23.xml"/><Relationship Id="rId19" Type="http://schemas.openxmlformats.org/officeDocument/2006/relationships/tags" Target="../tags/tag132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tags" Target="../tags/tag127.xml"/><Relationship Id="rId22" Type="http://schemas.openxmlformats.org/officeDocument/2006/relationships/tags" Target="../tags/tag13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13" Type="http://schemas.openxmlformats.org/officeDocument/2006/relationships/tags" Target="../tags/tag148.xml"/><Relationship Id="rId18" Type="http://schemas.openxmlformats.org/officeDocument/2006/relationships/tags" Target="../tags/tag153.xml"/><Relationship Id="rId3" Type="http://schemas.openxmlformats.org/officeDocument/2006/relationships/tags" Target="../tags/tag138.xml"/><Relationship Id="rId21" Type="http://schemas.openxmlformats.org/officeDocument/2006/relationships/tags" Target="../tags/tag156.xml"/><Relationship Id="rId7" Type="http://schemas.openxmlformats.org/officeDocument/2006/relationships/tags" Target="../tags/tag142.xml"/><Relationship Id="rId12" Type="http://schemas.openxmlformats.org/officeDocument/2006/relationships/tags" Target="../tags/tag147.xml"/><Relationship Id="rId17" Type="http://schemas.openxmlformats.org/officeDocument/2006/relationships/tags" Target="../tags/tag152.xml"/><Relationship Id="rId2" Type="http://schemas.openxmlformats.org/officeDocument/2006/relationships/tags" Target="../tags/tag137.xml"/><Relationship Id="rId16" Type="http://schemas.openxmlformats.org/officeDocument/2006/relationships/tags" Target="../tags/tag151.xml"/><Relationship Id="rId20" Type="http://schemas.openxmlformats.org/officeDocument/2006/relationships/tags" Target="../tags/tag155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1" Type="http://schemas.openxmlformats.org/officeDocument/2006/relationships/tags" Target="../tags/tag146.xml"/><Relationship Id="rId24" Type="http://schemas.openxmlformats.org/officeDocument/2006/relationships/notesSlide" Target="../notesSlides/notesSlide18.xml"/><Relationship Id="rId5" Type="http://schemas.openxmlformats.org/officeDocument/2006/relationships/tags" Target="../tags/tag140.xml"/><Relationship Id="rId15" Type="http://schemas.openxmlformats.org/officeDocument/2006/relationships/tags" Target="../tags/tag150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45.xml"/><Relationship Id="rId19" Type="http://schemas.openxmlformats.org/officeDocument/2006/relationships/tags" Target="../tags/tag154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tags" Target="../tags/tag149.xml"/><Relationship Id="rId22" Type="http://schemas.openxmlformats.org/officeDocument/2006/relationships/tags" Target="../tags/tag1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13" Type="http://schemas.openxmlformats.org/officeDocument/2006/relationships/tags" Target="../tags/tag170.xml"/><Relationship Id="rId3" Type="http://schemas.openxmlformats.org/officeDocument/2006/relationships/tags" Target="../tags/tag160.xml"/><Relationship Id="rId7" Type="http://schemas.openxmlformats.org/officeDocument/2006/relationships/tags" Target="../tags/tag164.xml"/><Relationship Id="rId12" Type="http://schemas.openxmlformats.org/officeDocument/2006/relationships/tags" Target="../tags/tag169.xml"/><Relationship Id="rId17" Type="http://schemas.openxmlformats.org/officeDocument/2006/relationships/notesSlide" Target="../notesSlides/notesSlide19.xml"/><Relationship Id="rId2" Type="http://schemas.openxmlformats.org/officeDocument/2006/relationships/tags" Target="../tags/tag15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1" Type="http://schemas.openxmlformats.org/officeDocument/2006/relationships/tags" Target="../tags/tag168.xml"/><Relationship Id="rId5" Type="http://schemas.openxmlformats.org/officeDocument/2006/relationships/tags" Target="../tags/tag162.xml"/><Relationship Id="rId15" Type="http://schemas.openxmlformats.org/officeDocument/2006/relationships/tags" Target="../tags/tag172.xml"/><Relationship Id="rId10" Type="http://schemas.openxmlformats.org/officeDocument/2006/relationships/tags" Target="../tags/tag167.xml"/><Relationship Id="rId4" Type="http://schemas.openxmlformats.org/officeDocument/2006/relationships/tags" Target="../tags/tag161.xml"/><Relationship Id="rId9" Type="http://schemas.openxmlformats.org/officeDocument/2006/relationships/tags" Target="../tags/tag166.xml"/><Relationship Id="rId14" Type="http://schemas.openxmlformats.org/officeDocument/2006/relationships/tags" Target="../tags/tag17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4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82.xml"/><Relationship Id="rId3" Type="http://schemas.openxmlformats.org/officeDocument/2006/relationships/tags" Target="../tags/tag177.xml"/><Relationship Id="rId7" Type="http://schemas.openxmlformats.org/officeDocument/2006/relationships/tags" Target="../tags/tag181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10" Type="http://schemas.openxmlformats.org/officeDocument/2006/relationships/notesSlide" Target="../notesSlides/notesSlide21.xml"/><Relationship Id="rId4" Type="http://schemas.openxmlformats.org/officeDocument/2006/relationships/tags" Target="../tags/tag178.xml"/><Relationship Id="rId9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13" Type="http://schemas.openxmlformats.org/officeDocument/2006/relationships/tags" Target="../tags/tag195.xml"/><Relationship Id="rId18" Type="http://schemas.openxmlformats.org/officeDocument/2006/relationships/tags" Target="../tags/tag200.xml"/><Relationship Id="rId3" Type="http://schemas.openxmlformats.org/officeDocument/2006/relationships/tags" Target="../tags/tag185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89.xml"/><Relationship Id="rId12" Type="http://schemas.openxmlformats.org/officeDocument/2006/relationships/tags" Target="../tags/tag194.xml"/><Relationship Id="rId17" Type="http://schemas.openxmlformats.org/officeDocument/2006/relationships/tags" Target="../tags/tag199.xml"/><Relationship Id="rId2" Type="http://schemas.openxmlformats.org/officeDocument/2006/relationships/tags" Target="../tags/tag184.xml"/><Relationship Id="rId16" Type="http://schemas.openxmlformats.org/officeDocument/2006/relationships/tags" Target="../tags/tag198.xml"/><Relationship Id="rId20" Type="http://schemas.openxmlformats.org/officeDocument/2006/relationships/tags" Target="../tags/tag202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1" Type="http://schemas.openxmlformats.org/officeDocument/2006/relationships/tags" Target="../tags/tag193.xml"/><Relationship Id="rId5" Type="http://schemas.openxmlformats.org/officeDocument/2006/relationships/tags" Target="../tags/tag187.xml"/><Relationship Id="rId15" Type="http://schemas.openxmlformats.org/officeDocument/2006/relationships/tags" Target="../tags/tag197.xml"/><Relationship Id="rId10" Type="http://schemas.openxmlformats.org/officeDocument/2006/relationships/tags" Target="../tags/tag192.xml"/><Relationship Id="rId19" Type="http://schemas.openxmlformats.org/officeDocument/2006/relationships/tags" Target="../tags/tag201.xml"/><Relationship Id="rId4" Type="http://schemas.openxmlformats.org/officeDocument/2006/relationships/tags" Target="../tags/tag186.xml"/><Relationship Id="rId9" Type="http://schemas.openxmlformats.org/officeDocument/2006/relationships/tags" Target="../tags/tag191.xml"/><Relationship Id="rId14" Type="http://schemas.openxmlformats.org/officeDocument/2006/relationships/tags" Target="../tags/tag196.xml"/><Relationship Id="rId2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4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4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14.xml"/><Relationship Id="rId13" Type="http://schemas.openxmlformats.org/officeDocument/2006/relationships/tags" Target="../tags/tag219.xml"/><Relationship Id="rId3" Type="http://schemas.openxmlformats.org/officeDocument/2006/relationships/tags" Target="../tags/tag209.xml"/><Relationship Id="rId7" Type="http://schemas.openxmlformats.org/officeDocument/2006/relationships/tags" Target="../tags/tag213.xml"/><Relationship Id="rId12" Type="http://schemas.openxmlformats.org/officeDocument/2006/relationships/tags" Target="../tags/tag218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6" Type="http://schemas.openxmlformats.org/officeDocument/2006/relationships/tags" Target="../tags/tag212.xml"/><Relationship Id="rId11" Type="http://schemas.openxmlformats.org/officeDocument/2006/relationships/tags" Target="../tags/tag217.xml"/><Relationship Id="rId5" Type="http://schemas.openxmlformats.org/officeDocument/2006/relationships/tags" Target="../tags/tag211.xml"/><Relationship Id="rId15" Type="http://schemas.openxmlformats.org/officeDocument/2006/relationships/notesSlide" Target="../notesSlides/notesSlide25.xml"/><Relationship Id="rId10" Type="http://schemas.openxmlformats.org/officeDocument/2006/relationships/tags" Target="../tags/tag216.xml"/><Relationship Id="rId4" Type="http://schemas.openxmlformats.org/officeDocument/2006/relationships/tags" Target="../tags/tag210.xml"/><Relationship Id="rId9" Type="http://schemas.openxmlformats.org/officeDocument/2006/relationships/tags" Target="../tags/tag215.xml"/><Relationship Id="rId1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13" Type="http://schemas.openxmlformats.org/officeDocument/2006/relationships/tags" Target="../tags/tag232.xml"/><Relationship Id="rId18" Type="http://schemas.openxmlformats.org/officeDocument/2006/relationships/tags" Target="../tags/tag237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22.xml"/><Relationship Id="rId21" Type="http://schemas.openxmlformats.org/officeDocument/2006/relationships/tags" Target="../tags/tag240.xml"/><Relationship Id="rId7" Type="http://schemas.openxmlformats.org/officeDocument/2006/relationships/tags" Target="../tags/tag226.xml"/><Relationship Id="rId12" Type="http://schemas.openxmlformats.org/officeDocument/2006/relationships/tags" Target="../tags/tag231.xml"/><Relationship Id="rId17" Type="http://schemas.openxmlformats.org/officeDocument/2006/relationships/tags" Target="../tags/tag236.xml"/><Relationship Id="rId25" Type="http://schemas.openxmlformats.org/officeDocument/2006/relationships/tags" Target="../tags/tag244.xml"/><Relationship Id="rId2" Type="http://schemas.openxmlformats.org/officeDocument/2006/relationships/tags" Target="../tags/tag221.xml"/><Relationship Id="rId16" Type="http://schemas.openxmlformats.org/officeDocument/2006/relationships/tags" Target="../tags/tag235.xml"/><Relationship Id="rId20" Type="http://schemas.openxmlformats.org/officeDocument/2006/relationships/tags" Target="../tags/tag239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11" Type="http://schemas.openxmlformats.org/officeDocument/2006/relationships/tags" Target="../tags/tag230.xml"/><Relationship Id="rId24" Type="http://schemas.openxmlformats.org/officeDocument/2006/relationships/tags" Target="../tags/tag243.xml"/><Relationship Id="rId5" Type="http://schemas.openxmlformats.org/officeDocument/2006/relationships/tags" Target="../tags/tag224.xml"/><Relationship Id="rId15" Type="http://schemas.openxmlformats.org/officeDocument/2006/relationships/tags" Target="../tags/tag234.xml"/><Relationship Id="rId23" Type="http://schemas.openxmlformats.org/officeDocument/2006/relationships/tags" Target="../tags/tag242.xml"/><Relationship Id="rId10" Type="http://schemas.openxmlformats.org/officeDocument/2006/relationships/tags" Target="../tags/tag229.xml"/><Relationship Id="rId19" Type="http://schemas.openxmlformats.org/officeDocument/2006/relationships/tags" Target="../tags/tag238.xml"/><Relationship Id="rId4" Type="http://schemas.openxmlformats.org/officeDocument/2006/relationships/tags" Target="../tags/tag223.xml"/><Relationship Id="rId9" Type="http://schemas.openxmlformats.org/officeDocument/2006/relationships/tags" Target="../tags/tag228.xml"/><Relationship Id="rId14" Type="http://schemas.openxmlformats.org/officeDocument/2006/relationships/tags" Target="../tags/tag233.xml"/><Relationship Id="rId22" Type="http://schemas.openxmlformats.org/officeDocument/2006/relationships/tags" Target="../tags/tag241.xml"/><Relationship Id="rId27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52.xml"/><Relationship Id="rId13" Type="http://schemas.openxmlformats.org/officeDocument/2006/relationships/tags" Target="../tags/tag257.xml"/><Relationship Id="rId3" Type="http://schemas.openxmlformats.org/officeDocument/2006/relationships/tags" Target="../tags/tag247.xml"/><Relationship Id="rId7" Type="http://schemas.openxmlformats.org/officeDocument/2006/relationships/tags" Target="../tags/tag251.xml"/><Relationship Id="rId12" Type="http://schemas.openxmlformats.org/officeDocument/2006/relationships/tags" Target="../tags/tag256.xml"/><Relationship Id="rId17" Type="http://schemas.openxmlformats.org/officeDocument/2006/relationships/notesSlide" Target="../notesSlides/notesSlide27.xml"/><Relationship Id="rId2" Type="http://schemas.openxmlformats.org/officeDocument/2006/relationships/tags" Target="../tags/tag246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45.xml"/><Relationship Id="rId6" Type="http://schemas.openxmlformats.org/officeDocument/2006/relationships/tags" Target="../tags/tag250.xml"/><Relationship Id="rId11" Type="http://schemas.openxmlformats.org/officeDocument/2006/relationships/tags" Target="../tags/tag255.xml"/><Relationship Id="rId5" Type="http://schemas.openxmlformats.org/officeDocument/2006/relationships/tags" Target="../tags/tag249.xml"/><Relationship Id="rId15" Type="http://schemas.openxmlformats.org/officeDocument/2006/relationships/tags" Target="../tags/tag259.xml"/><Relationship Id="rId10" Type="http://schemas.openxmlformats.org/officeDocument/2006/relationships/tags" Target="../tags/tag254.xml"/><Relationship Id="rId4" Type="http://schemas.openxmlformats.org/officeDocument/2006/relationships/tags" Target="../tags/tag248.xml"/><Relationship Id="rId9" Type="http://schemas.openxmlformats.org/officeDocument/2006/relationships/tags" Target="../tags/tag253.xml"/><Relationship Id="rId14" Type="http://schemas.openxmlformats.org/officeDocument/2006/relationships/tags" Target="../tags/tag25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67.xml"/><Relationship Id="rId13" Type="http://schemas.openxmlformats.org/officeDocument/2006/relationships/tags" Target="../tags/tag272.xml"/><Relationship Id="rId18" Type="http://schemas.openxmlformats.org/officeDocument/2006/relationships/tags" Target="../tags/tag277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62.xml"/><Relationship Id="rId21" Type="http://schemas.openxmlformats.org/officeDocument/2006/relationships/tags" Target="../tags/tag280.xml"/><Relationship Id="rId7" Type="http://schemas.openxmlformats.org/officeDocument/2006/relationships/tags" Target="../tags/tag266.xml"/><Relationship Id="rId12" Type="http://schemas.openxmlformats.org/officeDocument/2006/relationships/tags" Target="../tags/tag271.xml"/><Relationship Id="rId17" Type="http://schemas.openxmlformats.org/officeDocument/2006/relationships/tags" Target="../tags/tag276.xml"/><Relationship Id="rId25" Type="http://schemas.openxmlformats.org/officeDocument/2006/relationships/tags" Target="../tags/tag284.xml"/><Relationship Id="rId2" Type="http://schemas.openxmlformats.org/officeDocument/2006/relationships/tags" Target="../tags/tag261.xml"/><Relationship Id="rId16" Type="http://schemas.openxmlformats.org/officeDocument/2006/relationships/tags" Target="../tags/tag275.xml"/><Relationship Id="rId20" Type="http://schemas.openxmlformats.org/officeDocument/2006/relationships/tags" Target="../tags/tag279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11" Type="http://schemas.openxmlformats.org/officeDocument/2006/relationships/tags" Target="../tags/tag270.xml"/><Relationship Id="rId24" Type="http://schemas.openxmlformats.org/officeDocument/2006/relationships/tags" Target="../tags/tag283.xml"/><Relationship Id="rId5" Type="http://schemas.openxmlformats.org/officeDocument/2006/relationships/tags" Target="../tags/tag264.xml"/><Relationship Id="rId15" Type="http://schemas.openxmlformats.org/officeDocument/2006/relationships/tags" Target="../tags/tag274.xml"/><Relationship Id="rId23" Type="http://schemas.openxmlformats.org/officeDocument/2006/relationships/tags" Target="../tags/tag282.xml"/><Relationship Id="rId10" Type="http://schemas.openxmlformats.org/officeDocument/2006/relationships/tags" Target="../tags/tag269.xml"/><Relationship Id="rId19" Type="http://schemas.openxmlformats.org/officeDocument/2006/relationships/tags" Target="../tags/tag278.xml"/><Relationship Id="rId4" Type="http://schemas.openxmlformats.org/officeDocument/2006/relationships/tags" Target="../tags/tag263.xml"/><Relationship Id="rId9" Type="http://schemas.openxmlformats.org/officeDocument/2006/relationships/tags" Target="../tags/tag268.xml"/><Relationship Id="rId14" Type="http://schemas.openxmlformats.org/officeDocument/2006/relationships/tags" Target="../tags/tag273.xml"/><Relationship Id="rId22" Type="http://schemas.openxmlformats.org/officeDocument/2006/relationships/tags" Target="../tags/tag281.xml"/><Relationship Id="rId27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4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notesSlide" Target="../notesSlides/notesSlide7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</a:t>
            </a:r>
            <a:r>
              <a:rPr lang="en-US" sz="2800" dirty="0" smtClean="0">
                <a:latin typeface="Comic Sans MS" pitchFamily="66" charset="0"/>
              </a:rPr>
              <a:t>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Verdana" pitchFamily="34" charset="0"/>
              </a:rPr>
              <a:t>Lecture 18: Undo/Redo</a:t>
            </a: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Allgemeiner Begriff eines Befehls</a:t>
            </a:r>
            <a:endParaRPr lang="de-DE" dirty="0"/>
          </a:p>
        </p:txBody>
      </p:sp>
      <p:sp>
        <p:nvSpPr>
          <p:cNvPr id="22221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3675" y="821390"/>
            <a:ext cx="164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deferred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51000" y="82139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class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49538" y="82139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i="1" dirty="0" smtClean="0">
                <a:solidFill>
                  <a:srgbClr val="0000FF"/>
                </a:solidFill>
                <a:latin typeface="Comic Sans MS" pitchFamily="66" charset="0"/>
              </a:rPr>
              <a:t>BEFEHL</a:t>
            </a:r>
            <a:endParaRPr lang="de-CH" sz="2400" i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221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77079" y="824708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feature</a:t>
            </a:r>
          </a:p>
        </p:txBody>
      </p:sp>
      <p:sp>
        <p:nvSpPr>
          <p:cNvPr id="22221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5963" y="2269098"/>
            <a:ext cx="8104187" cy="68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CH" sz="2400" i="1" dirty="0" err="1" smtClean="0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de-CH" sz="2400" b="1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de-CH" sz="2400" b="1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de-CH" sz="2400" b="1" dirty="0" smtClean="0">
                <a:solidFill>
                  <a:schemeClr val="accent2"/>
                </a:solidFill>
                <a:latin typeface="Comic Sans MS" pitchFamily="66" charset="0"/>
              </a:rPr>
              <a:t>	    </a:t>
            </a:r>
            <a:r>
              <a:rPr lang="de-CH" sz="2400" dirty="0" smtClean="0">
                <a:solidFill>
                  <a:srgbClr val="A50021"/>
                </a:solidFill>
                <a:latin typeface="Comic Sans MS" pitchFamily="66" charset="0"/>
              </a:rPr>
              <a:t>-- Eine Ausführung des Befehls ausführen</a:t>
            </a:r>
            <a:r>
              <a:rPr lang="de-DE" sz="2400" dirty="0" smtClean="0">
                <a:solidFill>
                  <a:srgbClr val="A50021"/>
                </a:solidFill>
                <a:latin typeface="Comic Sans MS" pitchFamily="66" charset="0"/>
              </a:rPr>
              <a:t>.</a:t>
            </a:r>
            <a:endParaRPr lang="de-DE" sz="2400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221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5963" y="4431273"/>
            <a:ext cx="8248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CH" sz="2400" i="1" dirty="0" err="1" smtClean="0">
                <a:solidFill>
                  <a:srgbClr val="0000FF"/>
                </a:solidFill>
                <a:latin typeface="Comic Sans MS" pitchFamily="66" charset="0"/>
              </a:rPr>
              <a:t>undo</a:t>
            </a:r>
            <a:endParaRPr lang="de-CH" sz="2400" b="1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  </a:t>
            </a:r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de-CH" sz="2400" dirty="0" smtClean="0">
                <a:solidFill>
                  <a:srgbClr val="A50021"/>
                </a:solidFill>
              </a:rPr>
              <a:t>-- Eine frühere Ausführung des Befehls</a:t>
            </a: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de-CH" dirty="0" smtClean="0">
                <a:solidFill>
                  <a:srgbClr val="A50021"/>
                </a:solidFill>
              </a:rPr>
              <a:t>	    --</a:t>
            </a:r>
            <a:r>
              <a:rPr lang="de-CH" sz="2400" dirty="0" smtClean="0">
                <a:solidFill>
                  <a:srgbClr val="A50021"/>
                </a:solidFill>
              </a:rPr>
              <a:t> rückgängig machen</a:t>
            </a:r>
            <a:endParaRPr lang="de-CH" sz="2400" dirty="0">
              <a:solidFill>
                <a:srgbClr val="A50021"/>
              </a:solidFill>
            </a:endParaRPr>
          </a:p>
        </p:txBody>
      </p:sp>
      <p:sp>
        <p:nvSpPr>
          <p:cNvPr id="22221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0988" y="63287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1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403350" y="3091423"/>
            <a:ext cx="45720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deferred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Comic Sans MS" pitchFamily="66" charset="0"/>
              </a:rPr>
              <a:t>: </a:t>
            </a:r>
            <a:r>
              <a:rPr lang="en-US" sz="2400" i="1" dirty="0">
                <a:solidFill>
                  <a:schemeClr val="bg1"/>
                </a:solidFill>
                <a:latin typeface="Comic Sans MS" pitchFamily="66" charset="0"/>
              </a:rPr>
              <a:t>done</a:t>
            </a:r>
            <a:r>
              <a:rPr lang="en-US" sz="2400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1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455738" y="5820700"/>
            <a:ext cx="29718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deferred</a:t>
            </a:r>
            <a:br>
              <a:rPr lang="en-US" sz="2400" b="1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20" name="AutoShap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5488" y="1446773"/>
            <a:ext cx="7845425" cy="837676"/>
          </a:xfrm>
          <a:prstGeom prst="roundRect">
            <a:avLst>
              <a:gd name="adj" fmla="val 16667"/>
            </a:avLst>
          </a:prstGeom>
          <a:solidFill>
            <a:srgbClr val="99FF99">
              <a:alpha val="72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CH" sz="2400" i="1" dirty="0" err="1" smtClean="0">
                <a:solidFill>
                  <a:srgbClr val="3333FF"/>
                </a:solidFill>
                <a:latin typeface="Comic Sans MS" pitchFamily="66" charset="0"/>
              </a:rPr>
              <a:t>done</a:t>
            </a:r>
            <a:r>
              <a:rPr lang="de-CH" sz="2400" i="1" dirty="0" smtClean="0">
                <a:solidFill>
                  <a:srgbClr val="3333FF"/>
                </a:solidFill>
                <a:latin typeface="Comic Sans MS" pitchFamily="66" charset="0"/>
              </a:rPr>
              <a:t>: BOOLEAN </a:t>
            </a:r>
            <a:r>
              <a:rPr lang="de-CH" sz="2400" b="1" dirty="0" smtClean="0">
                <a:solidFill>
                  <a:srgbClr val="3333FF"/>
                </a:solidFill>
                <a:latin typeface="Comic Sans MS" pitchFamily="66" charset="0"/>
              </a:rPr>
              <a:t/>
            </a:r>
            <a:br>
              <a:rPr lang="de-CH" sz="2400" b="1" dirty="0" smtClean="0">
                <a:solidFill>
                  <a:srgbClr val="3333FF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   </a:t>
            </a:r>
            <a:r>
              <a:rPr lang="de-CH" sz="2400" dirty="0" smtClean="0">
                <a:solidFill>
                  <a:srgbClr val="A50021"/>
                </a:solidFill>
                <a:latin typeface="Comic Sans MS" pitchFamily="66" charset="0"/>
              </a:rPr>
              <a:t>-- </a:t>
            </a:r>
            <a:r>
              <a:rPr lang="de-CH" sz="2400" dirty="0" smtClean="0">
                <a:solidFill>
                  <a:srgbClr val="A50021"/>
                </a:solidFill>
              </a:rPr>
              <a:t>Wurde dieser Befehl ausgef</a:t>
            </a:r>
            <a:r>
              <a:rPr lang="de-CH" dirty="0" smtClean="0">
                <a:solidFill>
                  <a:srgbClr val="A50021"/>
                </a:solidFill>
              </a:rPr>
              <a:t>ührt</a:t>
            </a:r>
            <a:r>
              <a:rPr lang="de-CH" sz="2400" dirty="0" smtClean="0">
                <a:solidFill>
                  <a:srgbClr val="A50021"/>
                </a:solidFill>
              </a:rPr>
              <a:t>?</a:t>
            </a:r>
            <a:endParaRPr lang="de-CH" sz="2400" dirty="0">
              <a:solidFill>
                <a:srgbClr val="A50021"/>
              </a:solidFill>
            </a:endParaRPr>
          </a:p>
        </p:txBody>
      </p:sp>
      <p:sp>
        <p:nvSpPr>
          <p:cNvPr id="222221" name="AutoShap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76375" y="3450198"/>
            <a:ext cx="2971800" cy="649287"/>
          </a:xfrm>
          <a:prstGeom prst="roundRect">
            <a:avLst>
              <a:gd name="adj" fmla="val 16667"/>
            </a:avLst>
          </a:prstGeom>
          <a:solidFill>
            <a:srgbClr val="99FF99">
              <a:alpha val="72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ensure</a:t>
            </a:r>
            <a:b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    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already: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done</a:t>
            </a:r>
            <a:endParaRPr lang="en-US" sz="24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22222" name="AutoShap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93850" y="5255466"/>
            <a:ext cx="2952750" cy="577850"/>
          </a:xfrm>
          <a:prstGeom prst="roundRect">
            <a:avLst>
              <a:gd name="adj" fmla="val 16667"/>
            </a:avLst>
          </a:prstGeom>
          <a:solidFill>
            <a:srgbClr val="99FF99">
              <a:alpha val="72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require</a:t>
            </a:r>
            <a:b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    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already: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done</a:t>
            </a:r>
            <a:endParaRPr lang="en-US" sz="24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/>
      <p:bldP spid="222218" grpId="0"/>
      <p:bldP spid="222219" grpId="0"/>
      <p:bldP spid="222220" grpId="0" animBg="1"/>
      <p:bldP spid="222221" grpId="0" animBg="1"/>
      <p:bldP spid="2222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Befehl-Klassenhierarchie</a:t>
            </a:r>
            <a:endParaRPr lang="de-DE" dirty="0"/>
          </a:p>
        </p:txBody>
      </p:sp>
      <p:sp>
        <p:nvSpPr>
          <p:cNvPr id="224266" name="Line 1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114800" y="2362200"/>
            <a:ext cx="714375" cy="8048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7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2515" y="1380504"/>
            <a:ext cx="276474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ausführen</a:t>
            </a:r>
            <a:r>
              <a:rPr lang="de-CH" sz="2400" baseline="30000" dirty="0" smtClean="0">
                <a:solidFill>
                  <a:srgbClr val="0000FF"/>
                </a:solidFill>
                <a:latin typeface="Comic Sans MS" pitchFamily="66" charset="0"/>
              </a:rPr>
              <a:t>*</a:t>
            </a:r>
          </a:p>
          <a:p>
            <a:pPr>
              <a:spcBef>
                <a:spcPct val="50000"/>
              </a:spcBef>
            </a:pPr>
            <a:r>
              <a:rPr lang="de-CH" sz="2000" i="1" dirty="0" err="1">
                <a:solidFill>
                  <a:srgbClr val="0000FF"/>
                </a:solidFill>
              </a:rPr>
              <a:t>r</a:t>
            </a:r>
            <a:r>
              <a:rPr lang="de-CH" sz="2000" i="1" dirty="0" err="1" smtClean="0">
                <a:solidFill>
                  <a:srgbClr val="0000FF"/>
                </a:solidFill>
                <a:latin typeface="Comic Sans MS" pitchFamily="66" charset="0"/>
              </a:rPr>
              <a:t>ückgängig_machen</a:t>
            </a:r>
            <a:r>
              <a:rPr lang="de-CH" sz="2000" dirty="0" smtClean="0">
                <a:solidFill>
                  <a:srgbClr val="0000FF"/>
                </a:solidFill>
                <a:latin typeface="Comic Sans MS" pitchFamily="66" charset="0"/>
              </a:rPr>
              <a:t>*</a:t>
            </a:r>
            <a:endParaRPr lang="de-CH" sz="2400" baseline="30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4268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600200" y="2362200"/>
            <a:ext cx="2286000" cy="762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9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19600" y="2286000"/>
            <a:ext cx="2895600" cy="1219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0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13600" y="33528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224271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97405" y="4419600"/>
            <a:ext cx="2667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ausführen</a:t>
            </a:r>
            <a:r>
              <a:rPr lang="de-CH" sz="2400" b="1" baseline="30000" dirty="0" smtClean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de-CH" sz="2000" baseline="30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de-CH" sz="2000" baseline="30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de-CH" sz="2000" i="1" dirty="0" err="1" smtClean="0">
                <a:solidFill>
                  <a:srgbClr val="0000FF"/>
                </a:solidFill>
                <a:latin typeface="Comic Sans MS" pitchFamily="66" charset="0"/>
              </a:rPr>
              <a:t>rückgängig_machen</a:t>
            </a:r>
            <a:r>
              <a:rPr lang="de-CH" sz="2400" baseline="30000" dirty="0" smtClean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de-CH" sz="2400" b="1" baseline="30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de-CH" sz="2400" b="1" baseline="30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de-CH" sz="2000" i="1" dirty="0" err="1" smtClean="0">
                <a:solidFill>
                  <a:srgbClr val="0000FF"/>
                </a:solidFill>
                <a:latin typeface="Comic Sans MS" pitchFamily="66" charset="0"/>
              </a:rPr>
              <a:t>linie</a:t>
            </a:r>
            <a:r>
              <a:rPr lang="de-CH" sz="2000" dirty="0" smtClean="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 STRING</a:t>
            </a:r>
            <a:b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de-CH" sz="2000" i="1" dirty="0" err="1" smtClean="0">
                <a:solidFill>
                  <a:srgbClr val="0000FF"/>
                </a:solidFill>
                <a:latin typeface="Comic Sans MS" pitchFamily="66" charset="0"/>
              </a:rPr>
              <a:t>index</a:t>
            </a:r>
            <a:r>
              <a:rPr lang="de-CH" sz="2000" dirty="0" smtClean="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 INTEGER</a:t>
            </a:r>
          </a:p>
          <a:p>
            <a:pPr>
              <a:spcBef>
                <a:spcPct val="50000"/>
              </a:spcBef>
            </a:pP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...</a:t>
            </a:r>
            <a:endParaRPr lang="de-CH" sz="2000" i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4272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57812" y="4343400"/>
            <a:ext cx="274932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2000" i="1" dirty="0">
                <a:solidFill>
                  <a:srgbClr val="0000FF"/>
                </a:solidFill>
              </a:rPr>
              <a:t>ausführen</a:t>
            </a:r>
            <a:r>
              <a:rPr lang="de-CH" b="1" baseline="30000" dirty="0">
                <a:solidFill>
                  <a:srgbClr val="0000FF"/>
                </a:solidFill>
              </a:rPr>
              <a:t>+</a:t>
            </a:r>
            <a:r>
              <a:rPr lang="de-CH" sz="2000" baseline="30000" dirty="0">
                <a:solidFill>
                  <a:srgbClr val="0000FF"/>
                </a:solidFill>
              </a:rPr>
              <a:t/>
            </a:r>
            <a:br>
              <a:rPr lang="de-CH" sz="2000" baseline="30000" dirty="0">
                <a:solidFill>
                  <a:srgbClr val="0000FF"/>
                </a:solidFill>
              </a:rPr>
            </a:br>
            <a:r>
              <a:rPr lang="de-CH" sz="2000" i="1" dirty="0" err="1" smtClean="0">
                <a:solidFill>
                  <a:srgbClr val="0000FF"/>
                </a:solidFill>
              </a:rPr>
              <a:t>rückgängig_machen</a:t>
            </a:r>
            <a:r>
              <a:rPr lang="de-CH" sz="2000" b="1" baseline="30000" dirty="0" smtClean="0">
                <a:solidFill>
                  <a:srgbClr val="0000FF"/>
                </a:solidFill>
              </a:rPr>
              <a:t>+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Comic Sans MS" pitchFamily="66" charset="0"/>
              </a:rPr>
              <a:t>index</a:t>
            </a:r>
            <a:endParaRPr lang="en-US" sz="20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3" name="Oval 22"/>
          <p:cNvSpPr/>
          <p:nvPr/>
        </p:nvSpPr>
        <p:spPr>
          <a:xfrm>
            <a:off x="3023852" y="1481220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*</a:t>
            </a:r>
          </a:p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BEFEHL</a:t>
            </a:r>
            <a:endParaRPr lang="de-CH" sz="1800" i="1" dirty="0">
              <a:solidFill>
                <a:srgbClr val="3333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7116" y="3205746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LÖSCHEN</a:t>
            </a:r>
            <a:endParaRPr lang="de-CH" sz="1800" i="1" dirty="0">
              <a:solidFill>
                <a:srgbClr val="3333FF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97622" y="3229809"/>
            <a:ext cx="2286084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EINFÜGEN</a:t>
            </a:r>
            <a:endParaRPr lang="de-CH" sz="1800" i="1" dirty="0">
              <a:solidFill>
                <a:srgbClr val="3333FF"/>
              </a:solidFill>
            </a:endParaRP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6901469" y="1282082"/>
            <a:ext cx="1997981" cy="742117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600" dirty="0" smtClean="0">
                <a:solidFill>
                  <a:schemeClr val="accent2"/>
                </a:solidFill>
                <a:latin typeface="+mn-lt"/>
              </a:rPr>
              <a:t>*   aufgeschoben</a:t>
            </a:r>
          </a:p>
          <a:p>
            <a:r>
              <a:rPr lang="de-CH" sz="1600" dirty="0" smtClean="0">
                <a:solidFill>
                  <a:schemeClr val="accent2"/>
                </a:solidFill>
                <a:latin typeface="+mn-lt"/>
              </a:rPr>
              <a:t>+   wirksam</a:t>
            </a:r>
            <a:endParaRPr lang="de-CH" sz="14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72088" y="5932303"/>
            <a:ext cx="4847394" cy="3810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7" y="80513"/>
            <a:ext cx="8568373" cy="604837"/>
          </a:xfrm>
        </p:spPr>
        <p:txBody>
          <a:bodyPr/>
          <a:lstStyle/>
          <a:p>
            <a:r>
              <a:rPr lang="de-DE" sz="2500" dirty="0" smtClean="0"/>
              <a:t>Zugrundeliegende Klasse (Aus dem Geschäftsmodell)</a:t>
            </a:r>
            <a:endParaRPr lang="de-DE" sz="2500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57175" y="770965"/>
            <a:ext cx="8494713" cy="4960751"/>
          </a:xfrm>
        </p:spPr>
        <p:txBody>
          <a:bodyPr/>
          <a:lstStyle/>
          <a:p>
            <a:pPr defTabSz="540000"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class</a:t>
            </a:r>
            <a:r>
              <a:rPr lang="de-CH" sz="2000" i="1" dirty="0" smtClean="0">
                <a:solidFill>
                  <a:srgbClr val="0000FF"/>
                </a:solidFill>
              </a:rPr>
              <a:t> BEARBEITUNGS_CONTROLLER  </a:t>
            </a:r>
            <a:r>
              <a:rPr lang="de-CH" sz="2000" b="1" dirty="0" smtClean="0">
                <a:solidFill>
                  <a:schemeClr val="accent2"/>
                </a:solidFill>
              </a:rPr>
              <a:t>feature</a:t>
            </a:r>
          </a:p>
          <a:p>
            <a:pPr defTabSz="540000"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i="1" dirty="0" err="1" smtClean="0">
                <a:solidFill>
                  <a:srgbClr val="0000FF"/>
                </a:solidFill>
              </a:rPr>
              <a:t>text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: </a:t>
            </a:r>
            <a:r>
              <a:rPr lang="de-CH" sz="2000" i="1" dirty="0" smtClean="0">
                <a:solidFill>
                  <a:srgbClr val="0000FF"/>
                </a:solidFill>
              </a:rPr>
              <a:t>LIST </a:t>
            </a:r>
            <a:r>
              <a:rPr lang="de-CH" sz="2000" dirty="0" smtClean="0">
                <a:solidFill>
                  <a:srgbClr val="0000FF"/>
                </a:solidFill>
              </a:rPr>
              <a:t>[</a:t>
            </a:r>
            <a:r>
              <a:rPr lang="de-CH" sz="2000" i="1" dirty="0" smtClean="0">
                <a:solidFill>
                  <a:srgbClr val="0000FF"/>
                </a:solidFill>
              </a:rPr>
              <a:t>STRING</a:t>
            </a:r>
            <a:r>
              <a:rPr lang="de-CH" sz="2000" dirty="0" smtClean="0">
                <a:solidFill>
                  <a:srgbClr val="0000FF"/>
                </a:solidFill>
              </a:rPr>
              <a:t>]</a:t>
            </a: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0000FF"/>
                </a:solidFill>
              </a:rPr>
              <a:t>	position: </a:t>
            </a:r>
            <a:r>
              <a:rPr lang="de-CH" sz="2000" i="1" dirty="0" smtClean="0">
                <a:solidFill>
                  <a:srgbClr val="0000FF"/>
                </a:solidFill>
              </a:rPr>
              <a:t>LIST_ITERATOR</a:t>
            </a:r>
            <a:r>
              <a:rPr lang="de-CH" sz="2000" dirty="0" smtClean="0">
                <a:solidFill>
                  <a:srgbClr val="0000FF"/>
                </a:solidFill>
              </a:rPr>
              <a:t> [</a:t>
            </a:r>
            <a:r>
              <a:rPr lang="de-CH" sz="2000" i="1" dirty="0" smtClean="0">
                <a:solidFill>
                  <a:srgbClr val="0000FF"/>
                </a:solidFill>
              </a:rPr>
              <a:t>STRING</a:t>
            </a:r>
            <a:r>
              <a:rPr lang="de-CH" sz="2000" dirty="0" smtClean="0">
                <a:solidFill>
                  <a:srgbClr val="0000FF"/>
                </a:solidFill>
              </a:rPr>
              <a:t>]</a:t>
            </a: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0000FF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löschen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A50021"/>
                </a:solidFill>
              </a:rPr>
              <a:t>			-- Lösche Zeile an aktueller Position.</a:t>
            </a:r>
          </a:p>
          <a:p>
            <a:pPr defTabSz="540000"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	</a:t>
            </a:r>
            <a:r>
              <a:rPr lang="de-CH" sz="2000" b="1" dirty="0" err="1" smtClean="0">
                <a:solidFill>
                  <a:schemeClr val="accent2"/>
                </a:solidFill>
              </a:rPr>
              <a:t>require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		</a:t>
            </a:r>
            <a:r>
              <a:rPr lang="de-CH" sz="2000" b="1" dirty="0" smtClean="0">
                <a:solidFill>
                  <a:schemeClr val="accent2"/>
                </a:solidFill>
              </a:rPr>
              <a:t>not</a:t>
            </a:r>
            <a:r>
              <a:rPr lang="de-CH" sz="2000" i="1" dirty="0" smtClean="0">
                <a:solidFill>
                  <a:srgbClr val="0000FF"/>
                </a:solidFill>
              </a:rPr>
              <a:t> position.off</a:t>
            </a: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0000FF"/>
                </a:solidFill>
              </a:rPr>
              <a:t>		</a:t>
            </a:r>
            <a:r>
              <a:rPr lang="de-CH" sz="2000" b="1" dirty="0" smtClean="0">
                <a:solidFill>
                  <a:schemeClr val="accent2"/>
                </a:solidFill>
              </a:rPr>
              <a:t>do</a:t>
            </a: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0000FF"/>
                </a:solidFill>
              </a:rPr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position</a:t>
            </a:r>
            <a:r>
              <a:rPr lang="de-CH" sz="2000" dirty="0" err="1" smtClean="0">
                <a:solidFill>
                  <a:srgbClr val="0000FF"/>
                </a:solidFill>
              </a:rPr>
              <a:t>.</a:t>
            </a:r>
            <a:r>
              <a:rPr lang="de-CH" sz="2000" i="1" dirty="0" err="1" smtClean="0">
                <a:solidFill>
                  <a:srgbClr val="0000FF"/>
                </a:solidFill>
              </a:rPr>
              <a:t>remove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0000FF"/>
                </a:solidFill>
              </a:rPr>
              <a:t>	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0000FF"/>
                </a:solidFill>
              </a:rPr>
              <a:t>	</a:t>
            </a:r>
            <a:r>
              <a:rPr lang="de-CH" sz="2000" i="1" dirty="0" err="1" smtClean="0">
                <a:solidFill>
                  <a:srgbClr val="0000FF"/>
                </a:solidFill>
              </a:rPr>
              <a:t>rechts_einfügen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(</a:t>
            </a:r>
            <a:r>
              <a:rPr lang="de-CH" sz="2000" i="1" dirty="0" err="1" smtClean="0">
                <a:solidFill>
                  <a:srgbClr val="0000FF"/>
                </a:solidFill>
              </a:rPr>
              <a:t>linie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:</a:t>
            </a:r>
            <a:r>
              <a:rPr lang="de-CH" sz="2000" i="1" dirty="0" smtClean="0">
                <a:solidFill>
                  <a:srgbClr val="0000FF"/>
                </a:solidFill>
              </a:rPr>
              <a:t> STRING</a:t>
            </a:r>
            <a:r>
              <a:rPr lang="de-CH" sz="2000" dirty="0" smtClean="0">
                <a:solidFill>
                  <a:srgbClr val="0000FF"/>
                </a:solidFill>
              </a:rPr>
              <a:t>)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A50021"/>
                </a:solidFill>
              </a:rPr>
              <a:t>			-- Füge </a:t>
            </a:r>
            <a:r>
              <a:rPr lang="de-CH" sz="2000" i="1" dirty="0" err="1" smtClean="0">
                <a:solidFill>
                  <a:srgbClr val="0000FF"/>
                </a:solidFill>
              </a:rPr>
              <a:t>linie</a:t>
            </a:r>
            <a:r>
              <a:rPr lang="de-CH" sz="2000" dirty="0" smtClean="0">
                <a:solidFill>
                  <a:srgbClr val="A50021"/>
                </a:solidFill>
              </a:rPr>
              <a:t> nach der aktuellen Position ein.</a:t>
            </a:r>
          </a:p>
          <a:p>
            <a:pPr defTabSz="540000"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	</a:t>
            </a:r>
            <a:r>
              <a:rPr lang="de-CH" sz="2000" b="1" dirty="0" err="1" smtClean="0">
                <a:solidFill>
                  <a:schemeClr val="accent2"/>
                </a:solidFill>
              </a:rPr>
              <a:t>require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		</a:t>
            </a:r>
            <a:r>
              <a:rPr lang="de-CH" sz="2000" b="1" dirty="0" smtClean="0">
                <a:solidFill>
                  <a:schemeClr val="accent2"/>
                </a:solidFill>
              </a:rPr>
              <a:t>not</a:t>
            </a:r>
            <a:r>
              <a:rPr lang="de-CH" sz="2000" i="1" dirty="0" smtClean="0">
                <a:solidFill>
                  <a:srgbClr val="0000FF"/>
                </a:solidFill>
              </a:rPr>
              <a:t> position.after</a:t>
            </a:r>
          </a:p>
          <a:p>
            <a:pPr defTabSz="540000"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	</a:t>
            </a:r>
            <a:r>
              <a:rPr lang="de-CH" sz="2000" b="1" dirty="0" smtClean="0">
                <a:solidFill>
                  <a:schemeClr val="accent2"/>
                </a:solidFill>
              </a:rPr>
              <a:t>do</a:t>
            </a:r>
          </a:p>
          <a:p>
            <a:pPr defTabSz="540000"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position</a:t>
            </a:r>
            <a:r>
              <a:rPr lang="de-CH" sz="2000" dirty="0" err="1" smtClean="0">
                <a:solidFill>
                  <a:srgbClr val="0000FF"/>
                </a:solidFill>
              </a:rPr>
              <a:t>.</a:t>
            </a:r>
            <a:r>
              <a:rPr lang="de-CH" sz="2000" i="1" dirty="0" err="1" smtClean="0">
                <a:solidFill>
                  <a:srgbClr val="0000FF"/>
                </a:solidFill>
              </a:rPr>
              <a:t>put_right</a:t>
            </a:r>
            <a:r>
              <a:rPr lang="de-CH" sz="2000" i="1" dirty="0" smtClean="0">
                <a:solidFill>
                  <a:srgbClr val="0000FF"/>
                </a:solidFill>
              </a:rPr>
              <a:t> (</a:t>
            </a:r>
            <a:r>
              <a:rPr lang="de-CH" sz="2000" i="1" dirty="0" err="1" smtClean="0">
                <a:solidFill>
                  <a:srgbClr val="0000FF"/>
                </a:solidFill>
              </a:rPr>
              <a:t>line</a:t>
            </a:r>
            <a:r>
              <a:rPr lang="de-CH" sz="2000" i="1" dirty="0" smtClean="0">
                <a:solidFill>
                  <a:srgbClr val="0000FF"/>
                </a:solidFill>
              </a:rPr>
              <a:t>)</a:t>
            </a: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0000FF"/>
                </a:solidFill>
              </a:rPr>
              <a:t>	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 defTabSz="540000"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dirty="0" smtClean="0">
                <a:solidFill>
                  <a:srgbClr val="A50021"/>
                </a:solidFill>
              </a:rPr>
              <a:t>...  Auch: </a:t>
            </a:r>
            <a:r>
              <a:rPr lang="de-CH" sz="2000" i="1" dirty="0" smtClean="0">
                <a:solidFill>
                  <a:srgbClr val="0000FF"/>
                </a:solidFill>
              </a:rPr>
              <a:t>item, </a:t>
            </a:r>
            <a:r>
              <a:rPr lang="de-CH" sz="2000" i="1" dirty="0" err="1" smtClean="0">
                <a:solidFill>
                  <a:srgbClr val="0000FF"/>
                </a:solidFill>
              </a:rPr>
              <a:t>index</a:t>
            </a:r>
            <a:r>
              <a:rPr lang="de-CH" sz="2000" i="1" dirty="0" smtClean="0">
                <a:solidFill>
                  <a:srgbClr val="0000FF"/>
                </a:solidFill>
              </a:rPr>
              <a:t>, </a:t>
            </a:r>
            <a:r>
              <a:rPr lang="de-CH" sz="2000" i="1" dirty="0" err="1" smtClean="0">
                <a:solidFill>
                  <a:srgbClr val="0000FF"/>
                </a:solidFill>
              </a:rPr>
              <a:t>go_ith</a:t>
            </a:r>
            <a:r>
              <a:rPr lang="de-CH" sz="2000" i="1" dirty="0" smtClean="0">
                <a:solidFill>
                  <a:srgbClr val="0000FF"/>
                </a:solidFill>
              </a:rPr>
              <a:t>, </a:t>
            </a:r>
            <a:r>
              <a:rPr lang="de-CH" sz="2000" i="1" dirty="0" err="1" smtClean="0">
                <a:solidFill>
                  <a:srgbClr val="0000FF"/>
                </a:solidFill>
              </a:rPr>
              <a:t>put_left</a:t>
            </a:r>
            <a:r>
              <a:rPr lang="de-CH" sz="2000" dirty="0" smtClean="0">
                <a:solidFill>
                  <a:srgbClr val="A50021"/>
                </a:solidFill>
              </a:rPr>
              <a:t> ...</a:t>
            </a:r>
          </a:p>
          <a:p>
            <a:pPr defTabSz="540000"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  <a:endParaRPr lang="de-CH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Eine Befehlsklasse (Skizze, ohne Verträge)</a:t>
            </a:r>
            <a:endParaRPr lang="de-DE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6725" y="941294"/>
            <a:ext cx="8358188" cy="4784819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b="1" dirty="0" err="1" smtClean="0">
                <a:solidFill>
                  <a:schemeClr val="accent2"/>
                </a:solidFill>
              </a:rPr>
              <a:t>class</a:t>
            </a:r>
            <a:r>
              <a:rPr lang="de-DE" sz="1800" i="1" dirty="0" smtClean="0">
                <a:solidFill>
                  <a:srgbClr val="0000FF"/>
                </a:solidFill>
              </a:rPr>
              <a:t> LÖSCHEN  </a:t>
            </a:r>
            <a:r>
              <a:rPr lang="de-DE" sz="1800" b="1" dirty="0" err="1" smtClean="0">
                <a:solidFill>
                  <a:schemeClr val="accent2"/>
                </a:solidFill>
              </a:rPr>
              <a:t>inherit</a:t>
            </a:r>
            <a:r>
              <a:rPr lang="de-DE" sz="1800" b="1" dirty="0" smtClean="0">
                <a:solidFill>
                  <a:schemeClr val="accent2"/>
                </a:solidFill>
              </a:rPr>
              <a:t> </a:t>
            </a:r>
            <a:r>
              <a:rPr lang="de-DE" sz="1800" i="1" dirty="0" smtClean="0">
                <a:solidFill>
                  <a:srgbClr val="0000FF"/>
                </a:solidFill>
              </a:rPr>
              <a:t>BEFEHL </a:t>
            </a:r>
            <a:r>
              <a:rPr lang="de-DE" sz="1800" b="1" dirty="0" smtClean="0">
                <a:solidFill>
                  <a:schemeClr val="accent2"/>
                </a:solidFill>
              </a:rPr>
              <a:t>feature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3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controller</a:t>
            </a:r>
            <a:r>
              <a:rPr lang="de-DE" sz="12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</a:t>
            </a:r>
            <a:r>
              <a:rPr lang="de-DE" sz="1800" i="1" dirty="0" smtClean="0">
                <a:solidFill>
                  <a:srgbClr val="0000FF"/>
                </a:solidFill>
              </a:rPr>
              <a:t> BEARBEITUNGS_CONTROLLER</a:t>
            </a:r>
          </a:p>
          <a:p>
            <a:pPr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dirty="0" smtClean="0">
                <a:solidFill>
                  <a:srgbClr val="A50021"/>
                </a:solidFill>
              </a:rPr>
              <a:t>-- Zugriff zum Geschäftsmodell.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i="1" dirty="0" smtClean="0">
              <a:solidFill>
                <a:srgbClr val="0000FF"/>
              </a:solidFill>
            </a:endParaRPr>
          </a:p>
          <a:p>
            <a:pPr>
              <a:lnSpc>
                <a:spcPct val="4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linie</a:t>
            </a:r>
            <a:r>
              <a:rPr lang="de-DE" sz="12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</a:t>
            </a:r>
            <a:r>
              <a:rPr lang="de-DE" sz="1800" i="1" dirty="0" smtClean="0">
                <a:solidFill>
                  <a:srgbClr val="0000FF"/>
                </a:solidFill>
              </a:rPr>
              <a:t> STRING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dirty="0" smtClean="0">
                <a:solidFill>
                  <a:srgbClr val="A50021"/>
                </a:solidFill>
              </a:rPr>
              <a:t>-- Zu löschende Zeile.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dirty="0" smtClean="0">
              <a:solidFill>
                <a:srgbClr val="A50021"/>
              </a:solidFill>
            </a:endParaRP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index</a:t>
            </a:r>
            <a:r>
              <a:rPr lang="de-DE" sz="12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</a:t>
            </a:r>
            <a:r>
              <a:rPr lang="de-DE" sz="1800" i="1" dirty="0" smtClean="0">
                <a:solidFill>
                  <a:srgbClr val="0000FF"/>
                </a:solidFill>
              </a:rPr>
              <a:t> INTEGER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dirty="0" smtClean="0">
                <a:solidFill>
                  <a:srgbClr val="0000FF"/>
                </a:solidFill>
              </a:rPr>
              <a:t>			</a:t>
            </a:r>
            <a:r>
              <a:rPr lang="de-DE" sz="1800" dirty="0" smtClean="0">
                <a:solidFill>
                  <a:srgbClr val="A50021"/>
                </a:solidFill>
              </a:rPr>
              <a:t>-- Position der zu löschenden Zeile.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dirty="0" smtClean="0">
              <a:solidFill>
                <a:srgbClr val="A5002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ausführen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dirty="0" smtClean="0">
                <a:solidFill>
                  <a:srgbClr val="A50021"/>
                </a:solidFill>
              </a:rPr>
              <a:t>			-- Lösche aktuelle Zeile und speichere sie.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2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linie </a:t>
            </a:r>
            <a:r>
              <a:rPr lang="de-DE" sz="1800" dirty="0" smtClean="0">
                <a:solidFill>
                  <a:srgbClr val="0000FF"/>
                </a:solidFill>
              </a:rPr>
              <a:t>:=</a:t>
            </a:r>
            <a:r>
              <a:rPr lang="de-DE" sz="1800" i="1" dirty="0" smtClean="0">
                <a:solidFill>
                  <a:srgbClr val="0000FF"/>
                </a:solidFill>
              </a:rPr>
              <a:t> controller</a:t>
            </a:r>
            <a:r>
              <a:rPr lang="de-DE" sz="3200" dirty="0" smtClean="0">
                <a:solidFill>
                  <a:srgbClr val="0000FF"/>
                </a:solidFill>
              </a:rPr>
              <a:t>.</a:t>
            </a:r>
            <a:r>
              <a:rPr lang="de-DE" sz="1800" i="1" dirty="0" smtClean="0">
                <a:solidFill>
                  <a:srgbClr val="0000FF"/>
                </a:solidFill>
              </a:rPr>
              <a:t>item </a:t>
            </a:r>
            <a:r>
              <a:rPr lang="de-DE" sz="1800" dirty="0" smtClean="0">
                <a:solidFill>
                  <a:srgbClr val="0000FF"/>
                </a:solidFill>
              </a:rPr>
              <a:t>; </a:t>
            </a:r>
            <a:r>
              <a:rPr lang="de-DE" sz="1800" i="1" dirty="0" smtClean="0">
                <a:solidFill>
                  <a:srgbClr val="0000FF"/>
                </a:solidFill>
              </a:rPr>
              <a:t>index </a:t>
            </a:r>
            <a:r>
              <a:rPr lang="de-DE" sz="1800" dirty="0" smtClean="0">
                <a:solidFill>
                  <a:srgbClr val="0000FF"/>
                </a:solidFill>
              </a:rPr>
              <a:t>:=</a:t>
            </a:r>
            <a:r>
              <a:rPr lang="de-DE" sz="1800" i="1" dirty="0" smtClean="0">
                <a:solidFill>
                  <a:srgbClr val="0000FF"/>
                </a:solidFill>
              </a:rPr>
              <a:t> controller</a:t>
            </a:r>
            <a:r>
              <a:rPr lang="de-DE" sz="3200" dirty="0" smtClean="0">
                <a:solidFill>
                  <a:srgbClr val="0000FF"/>
                </a:solidFill>
              </a:rPr>
              <a:t>.</a:t>
            </a:r>
            <a:r>
              <a:rPr lang="de-DE" sz="1800" i="1" dirty="0" smtClean="0">
                <a:solidFill>
                  <a:srgbClr val="0000FF"/>
                </a:solidFill>
              </a:rPr>
              <a:t>index</a:t>
            </a:r>
            <a:br>
              <a:rPr lang="de-DE" sz="1800" i="1" dirty="0" smtClean="0">
                <a:solidFill>
                  <a:srgbClr val="0000FF"/>
                </a:solidFill>
              </a:rPr>
            </a:br>
            <a:endParaRPr lang="de-DE" sz="1800" i="1" dirty="0" smtClean="0">
              <a:solidFill>
                <a:srgbClr val="0000FF"/>
              </a:solidFill>
            </a:endParaRP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controller</a:t>
            </a:r>
            <a:r>
              <a:rPr lang="de-DE" sz="3200" dirty="0" smtClean="0">
                <a:solidFill>
                  <a:srgbClr val="0000FF"/>
                </a:solidFill>
              </a:rPr>
              <a:t>.</a:t>
            </a:r>
            <a:r>
              <a:rPr lang="de-DE" sz="1800" i="1" dirty="0" smtClean="0">
                <a:solidFill>
                  <a:srgbClr val="0000FF"/>
                </a:solidFill>
              </a:rPr>
              <a:t>löschen </a:t>
            </a:r>
            <a:r>
              <a:rPr lang="de-DE" sz="1800" dirty="0" smtClean="0">
                <a:solidFill>
                  <a:srgbClr val="0000FF"/>
                </a:solidFill>
              </a:rPr>
              <a:t>;</a:t>
            </a:r>
            <a:r>
              <a:rPr lang="de-DE" sz="1800" i="1" dirty="0" smtClean="0">
                <a:solidFill>
                  <a:srgbClr val="0000FF"/>
                </a:solidFill>
              </a:rPr>
              <a:t> done := True</a:t>
            </a:r>
          </a:p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rückgängig_machen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dirty="0" smtClean="0">
                <a:solidFill>
                  <a:srgbClr val="A50021"/>
                </a:solidFill>
              </a:rPr>
              <a:t>			-- Füge vorher gelöschte Zeile wieder ein.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1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go_i_th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(</a:t>
            </a:r>
            <a:r>
              <a:rPr lang="de-DE" sz="1800" i="1" dirty="0" err="1" smtClean="0">
                <a:solidFill>
                  <a:srgbClr val="0000FF"/>
                </a:solidFill>
              </a:rPr>
              <a:t>index</a:t>
            </a:r>
            <a:r>
              <a:rPr lang="de-DE" sz="1800" i="1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put_left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(</a:t>
            </a:r>
            <a:r>
              <a:rPr lang="de-DE" sz="1800" i="1" dirty="0" err="1" smtClean="0">
                <a:solidFill>
                  <a:srgbClr val="0000FF"/>
                </a:solidFill>
              </a:rPr>
              <a:t>line</a:t>
            </a:r>
            <a:r>
              <a:rPr lang="de-DE" sz="1800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4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endParaRPr lang="de-DE" sz="1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Verlauf-Liste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Eine polymorphe Datenstruktur</a:t>
            </a:r>
            <a:endParaRPr lang="de-DE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 smtClean="0">
                <a:solidFill>
                  <a:srgbClr val="0000FF"/>
                </a:solidFill>
              </a:rPr>
              <a:t>verlauf</a:t>
            </a:r>
            <a:r>
              <a:rPr lang="en-US" i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LIST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BEFEHL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]</a:t>
            </a:r>
            <a:endParaRPr lang="en-US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Löschen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Austauschen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1243087" cy="4270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smtClean="0">
                <a:solidFill>
                  <a:srgbClr val="008000"/>
                </a:solidFill>
              </a:rPr>
              <a:t>alt</a:t>
            </a:r>
            <a:endParaRPr lang="de-CH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409175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smtClean="0">
                <a:solidFill>
                  <a:srgbClr val="008000"/>
                </a:solidFill>
              </a:rPr>
              <a:t>Am Neusten</a:t>
            </a:r>
            <a:endParaRPr lang="de-CH" sz="2200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3200" dirty="0" smtClean="0"/>
              <a:t>Erinnerung: Liste von Figuren</a:t>
            </a:r>
            <a:endParaRPr lang="de-DE" sz="1600" dirty="0"/>
          </a:p>
        </p:txBody>
      </p:sp>
      <p:sp>
        <p:nvSpPr>
          <p:cNvPr id="197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2075" y="3885625"/>
            <a:ext cx="3913188" cy="2201863"/>
          </a:xfrm>
          <a:prstGeom prst="roundRect">
            <a:avLst>
              <a:gd name="adj" fmla="val 16667"/>
            </a:avLst>
          </a:prstGeom>
          <a:ln>
            <a:solidFill>
              <a:srgbClr val="9933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: 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FIGUR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p1, p2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POLYGON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c1, c2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KREIS</a:t>
            </a:r>
            <a:endParaRPr lang="de-DE" dirty="0" smtClean="0"/>
          </a:p>
          <a:p>
            <a:r>
              <a:rPr lang="de-DE" i="1" dirty="0" smtClean="0">
                <a:solidFill>
                  <a:srgbClr val="3333FF"/>
                </a:solidFill>
              </a:rPr>
              <a:t>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ELLIPSE</a:t>
            </a:r>
            <a:endParaRPr lang="de-DE" dirty="0"/>
          </a:p>
        </p:txBody>
      </p:sp>
      <p:sp>
        <p:nvSpPr>
          <p:cNvPr id="1976335" name="Rectangle 3"/>
          <p:cNvSpPr>
            <a:spLocks noChangeArrowheads="1"/>
          </p:cNvSpPr>
          <p:nvPr/>
        </p:nvSpPr>
        <p:spPr bwMode="auto">
          <a:xfrm>
            <a:off x="4782788" y="3709365"/>
            <a:ext cx="4032250" cy="251194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pPr algn="l" defTabSz="663575">
              <a:lnSpc>
                <a:spcPct val="70000"/>
              </a:lnSpc>
            </a:pPr>
            <a:r>
              <a:rPr lang="en-US" b="1" dirty="0">
                <a:solidFill>
                  <a:schemeClr val="accent2"/>
                </a:solidFill>
              </a:rPr>
              <a:t>class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3333FF"/>
                </a:solidFill>
              </a:rPr>
              <a:t>LIST</a:t>
            </a:r>
            <a:r>
              <a:rPr lang="en-US" dirty="0">
                <a:solidFill>
                  <a:srgbClr val="3333FF"/>
                </a:solidFill>
              </a:rPr>
              <a:t> [</a:t>
            </a:r>
            <a:r>
              <a:rPr lang="en-US" i="1" dirty="0">
                <a:solidFill>
                  <a:srgbClr val="3333FF"/>
                </a:solidFill>
              </a:rPr>
              <a:t>G</a:t>
            </a:r>
            <a:r>
              <a:rPr lang="en-US" sz="18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] </a:t>
            </a:r>
            <a:r>
              <a:rPr lang="en-US" b="1" dirty="0">
                <a:solidFill>
                  <a:schemeClr val="accent2"/>
                </a:solidFill>
              </a:rPr>
              <a:t>feature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i="1" dirty="0">
                <a:solidFill>
                  <a:srgbClr val="3333FF"/>
                </a:solidFill>
              </a:rPr>
              <a:t>extend</a:t>
            </a:r>
            <a:r>
              <a:rPr lang="en-US" dirty="0">
                <a:solidFill>
                  <a:srgbClr val="3333FF"/>
                </a:solidFill>
              </a:rPr>
              <a:t> (</a:t>
            </a:r>
            <a:r>
              <a:rPr lang="en-US" i="1" dirty="0">
                <a:solidFill>
                  <a:srgbClr val="3333FF"/>
                </a:solidFill>
              </a:rPr>
              <a:t>v </a:t>
            </a:r>
            <a:r>
              <a:rPr lang="en-US" dirty="0">
                <a:solidFill>
                  <a:srgbClr val="3333FF"/>
                </a:solidFill>
              </a:rPr>
              <a:t>: </a:t>
            </a:r>
            <a:r>
              <a:rPr lang="en-US" i="1" dirty="0">
                <a:solidFill>
                  <a:srgbClr val="3333FF"/>
                </a:solidFill>
              </a:rPr>
              <a:t>G</a:t>
            </a:r>
            <a:r>
              <a:rPr lang="en-US" dirty="0">
                <a:solidFill>
                  <a:srgbClr val="3333FF"/>
                </a:solidFill>
              </a:rPr>
              <a:t>) </a:t>
            </a:r>
            <a:r>
              <a:rPr lang="en-US" b="1" dirty="0">
                <a:solidFill>
                  <a:schemeClr val="accent2"/>
                </a:solidFill>
              </a:rPr>
              <a:t>do</a:t>
            </a:r>
            <a:r>
              <a:rPr lang="en-US" dirty="0">
                <a:solidFill>
                  <a:srgbClr val="0000FF"/>
                </a:solidFill>
              </a:rPr>
              <a:t> … </a:t>
            </a:r>
            <a:r>
              <a:rPr lang="en-US" b="1" dirty="0">
                <a:solidFill>
                  <a:schemeClr val="accent2"/>
                </a:solidFill>
              </a:rPr>
              <a:t>end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i="1" dirty="0">
                <a:solidFill>
                  <a:srgbClr val="3333FF"/>
                </a:solidFill>
              </a:rPr>
              <a:t>last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: G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3333FF"/>
                </a:solidFill>
              </a:rPr>
              <a:t>	…</a:t>
            </a:r>
          </a:p>
          <a:p>
            <a:pPr algn="l" defTabSz="663575">
              <a:lnSpc>
                <a:spcPct val="70000"/>
              </a:lnSpc>
            </a:pPr>
            <a:r>
              <a:rPr lang="en-US" b="1" dirty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976336" name="Rectangle 3"/>
          <p:cNvSpPr>
            <a:spLocks noChangeArrowheads="1"/>
          </p:cNvSpPr>
          <p:nvPr/>
        </p:nvSpPr>
        <p:spPr bwMode="auto">
          <a:xfrm>
            <a:off x="182880" y="2653000"/>
            <a:ext cx="8717279" cy="99853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l" defTabSz="663575">
              <a:lnSpc>
                <a:spcPct val="60000"/>
              </a:lnSpc>
              <a:spcBef>
                <a:spcPts val="1200"/>
              </a:spcBef>
            </a:pP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p1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c1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c2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  <a:p>
            <a:pPr algn="l" defTabSz="663575">
              <a:lnSpc>
                <a:spcPct val="60000"/>
              </a:lnSpc>
              <a:spcBef>
                <a:spcPts val="1200"/>
              </a:spcBef>
            </a:pP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e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p2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391745" y="1329063"/>
            <a:ext cx="8593652" cy="23320"/>
          </a:xfrm>
          <a:prstGeom prst="straightConnector1">
            <a:avLst/>
          </a:prstGeom>
          <a:noFill/>
          <a:ln w="50800" algn="ctr">
            <a:solidFill>
              <a:srgbClr val="993300"/>
            </a:solidFill>
            <a:round/>
            <a:headEnd/>
            <a:tailEnd type="stealth" w="lg" len="lg"/>
          </a:ln>
        </p:spPr>
      </p:cxnSp>
      <p:sp>
        <p:nvSpPr>
          <p:cNvPr id="20" name="Regular Pentagon 19"/>
          <p:cNvSpPr>
            <a:spLocks noChangeArrowheads="1"/>
          </p:cNvSpPr>
          <p:nvPr/>
        </p:nvSpPr>
        <p:spPr bwMode="auto">
          <a:xfrm>
            <a:off x="537863" y="770239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481567" y="876602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08325" y="1033430"/>
            <a:ext cx="1116013" cy="544512"/>
          </a:xfrm>
          <a:prstGeom prst="ellipse">
            <a:avLst/>
          </a:prstGeom>
          <a:solidFill>
            <a:srgbClr val="99FF99"/>
          </a:solidFill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/>
          </a:p>
        </p:txBody>
      </p:sp>
      <p:sp>
        <p:nvSpPr>
          <p:cNvPr id="23" name="TextBox 22"/>
          <p:cNvSpPr txBox="1"/>
          <p:nvPr/>
        </p:nvSpPr>
        <p:spPr>
          <a:xfrm>
            <a:off x="404513" y="1856113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46000" y="1843413"/>
            <a:ext cx="107112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rgbClr val="3333FF"/>
                </a:solidFill>
              </a:rPr>
              <a:t>(</a:t>
            </a:r>
            <a:r>
              <a:rPr lang="en-US" sz="1800" i="1" dirty="0" smtClean="0">
                <a:solidFill>
                  <a:srgbClr val="3333FF"/>
                </a:solidFill>
              </a:rPr>
              <a:t>KREIS</a:t>
            </a:r>
            <a:r>
              <a:rPr lang="en-US" sz="1800" dirty="0" smtClean="0">
                <a:solidFill>
                  <a:srgbClr val="3333FF"/>
                </a:solidFill>
              </a:rPr>
              <a:t>)</a:t>
            </a:r>
            <a:endParaRPr lang="en-US" sz="1800" dirty="0">
              <a:solidFill>
                <a:srgbClr val="3333FF"/>
              </a:solidFill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7041850" y="1840238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6" name="TextBox 13"/>
          <p:cNvSpPr txBox="1"/>
          <p:nvPr/>
        </p:nvSpPr>
        <p:spPr>
          <a:xfrm>
            <a:off x="3896989" y="1860875"/>
            <a:ext cx="107112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rgbClr val="3333FF"/>
                </a:solidFill>
              </a:rPr>
              <a:t>(</a:t>
            </a:r>
            <a:r>
              <a:rPr lang="en-US" sz="1800" i="1" dirty="0" smtClean="0">
                <a:solidFill>
                  <a:srgbClr val="3333FF"/>
                </a:solidFill>
              </a:rPr>
              <a:t>KREIS</a:t>
            </a:r>
            <a:r>
              <a:rPr lang="en-US" sz="1800" dirty="0" smtClean="0">
                <a:solidFill>
                  <a:srgbClr val="3333FF"/>
                </a:solidFill>
              </a:rPr>
              <a:t>)</a:t>
            </a:r>
            <a:endParaRPr lang="en-US" sz="1800" dirty="0">
              <a:solidFill>
                <a:srgbClr val="3333FF"/>
              </a:solidFill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5471813" y="1819600"/>
            <a:ext cx="1292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ELLIPSE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8" name="Regular Pentagon 27"/>
          <p:cNvSpPr>
            <a:spLocks noChangeArrowheads="1"/>
          </p:cNvSpPr>
          <p:nvPr/>
        </p:nvSpPr>
        <p:spPr bwMode="auto">
          <a:xfrm>
            <a:off x="7258489" y="871125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024886" y="874455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Verlauf-Liste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Eine polymorphe Datenstruktur</a:t>
            </a:r>
            <a:endParaRPr lang="de-DE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i="1" dirty="0" smtClean="0">
                <a:solidFill>
                  <a:srgbClr val="0000FF"/>
                </a:solidFill>
              </a:rPr>
              <a:t>verlauf </a:t>
            </a:r>
            <a:r>
              <a:rPr lang="de-CH" sz="2400" dirty="0" smtClean="0">
                <a:solidFill>
                  <a:srgbClr val="0000FF"/>
                </a:solidFill>
              </a:rPr>
              <a:t>: </a:t>
            </a:r>
            <a:r>
              <a:rPr lang="de-CH" sz="2400" i="1" dirty="0" smtClean="0">
                <a:solidFill>
                  <a:srgbClr val="0000FF"/>
                </a:solidFill>
              </a:rPr>
              <a:t>LIST</a:t>
            </a:r>
            <a:r>
              <a:rPr lang="de-CH" sz="2400" dirty="0" smtClean="0">
                <a:solidFill>
                  <a:srgbClr val="0000FF"/>
                </a:solidFill>
              </a:rPr>
              <a:t> </a:t>
            </a:r>
            <a:r>
              <a:rPr lang="de-CH" dirty="0" smtClean="0">
                <a:solidFill>
                  <a:srgbClr val="0000FF"/>
                </a:solidFill>
              </a:rPr>
              <a:t> </a:t>
            </a:r>
            <a:r>
              <a:rPr lang="de-CH" sz="2400" dirty="0" smtClean="0">
                <a:solidFill>
                  <a:srgbClr val="0000FF"/>
                </a:solidFill>
              </a:rPr>
              <a:t>[</a:t>
            </a:r>
            <a:r>
              <a:rPr lang="de-CH" sz="2400" i="1" dirty="0" smtClean="0">
                <a:solidFill>
                  <a:srgbClr val="0000FF"/>
                </a:solidFill>
              </a:rPr>
              <a:t>BEFEHL</a:t>
            </a:r>
            <a:r>
              <a:rPr lang="de-CH" sz="2400" dirty="0" smtClean="0">
                <a:solidFill>
                  <a:srgbClr val="0000FF"/>
                </a:solidFill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de-CH" i="1" dirty="0" err="1" smtClean="0">
                <a:solidFill>
                  <a:srgbClr val="0000FF"/>
                </a:solidFill>
              </a:rPr>
              <a:t>cursor</a:t>
            </a:r>
            <a:r>
              <a:rPr lang="de-CH" dirty="0" smtClean="0">
                <a:solidFill>
                  <a:srgbClr val="0000FF"/>
                </a:solidFill>
              </a:rPr>
              <a:t>: </a:t>
            </a:r>
            <a:r>
              <a:rPr lang="de-CH" i="1" dirty="0" smtClean="0">
                <a:solidFill>
                  <a:srgbClr val="0000FF"/>
                </a:solidFill>
              </a:rPr>
              <a:t>ITERATION_CURSOR</a:t>
            </a:r>
            <a:r>
              <a:rPr lang="de-CH" dirty="0" smtClean="0">
                <a:solidFill>
                  <a:srgbClr val="0000FF"/>
                </a:solidFill>
              </a:rPr>
              <a:t> [</a:t>
            </a:r>
            <a:r>
              <a:rPr lang="de-CH" i="1" dirty="0" smtClean="0">
                <a:solidFill>
                  <a:srgbClr val="0000FF"/>
                </a:solidFill>
              </a:rPr>
              <a:t>BEFEHL</a:t>
            </a:r>
            <a:r>
              <a:rPr lang="de-CH" dirty="0" smtClean="0">
                <a:solidFill>
                  <a:srgbClr val="0000FF"/>
                </a:solidFill>
              </a:rPr>
              <a:t>]</a:t>
            </a:r>
            <a:endParaRPr lang="de-CH" sz="2400" dirty="0">
              <a:solidFill>
                <a:srgbClr val="0000FF"/>
              </a:solidFill>
            </a:endParaRP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Löschen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Austauschen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1243087" cy="4270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smtClean="0">
                <a:solidFill>
                  <a:srgbClr val="008000"/>
                </a:solidFill>
              </a:rPr>
              <a:t>alt</a:t>
            </a:r>
            <a:endParaRPr lang="de-CH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409175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smtClean="0">
                <a:solidFill>
                  <a:srgbClr val="008000"/>
                </a:solidFill>
              </a:rPr>
              <a:t>Am Neusten</a:t>
            </a:r>
            <a:endParaRPr lang="de-CH" sz="2200" i="1" dirty="0">
              <a:solidFill>
                <a:srgbClr val="008000"/>
              </a:solidFill>
            </a:endParaRPr>
          </a:p>
        </p:txBody>
      </p:sp>
      <p:sp>
        <p:nvSpPr>
          <p:cNvPr id="18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439246" y="3303800"/>
            <a:ext cx="0" cy="457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967838" y="3787002"/>
            <a:ext cx="94792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i="1" dirty="0" smtClean="0">
                <a:solidFill>
                  <a:srgbClr val="3333FF"/>
                </a:solidFill>
              </a:rPr>
              <a:t>cursor</a:t>
            </a:r>
            <a:endParaRPr lang="en-US" sz="19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1724" y="2250475"/>
            <a:ext cx="2782757" cy="360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7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16075" y="5311475"/>
            <a:ext cx="2736850" cy="360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5588" y="3476738"/>
            <a:ext cx="3890962" cy="36036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dirty="0" smtClean="0"/>
              <a:t>Einen Benutzerbefehl ausführen</a:t>
            </a:r>
            <a:endParaRPr lang="de-DE" dirty="0"/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79388" y="680644"/>
            <a:ext cx="8964612" cy="49152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CH" sz="2000" i="1" dirty="0" err="1" smtClean="0">
                <a:solidFill>
                  <a:srgbClr val="3333FF"/>
                </a:solidFill>
              </a:rPr>
              <a:t>benutzeranfrage_decodieren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endParaRPr lang="de-CH" sz="2000" i="1" dirty="0" smtClean="0"/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normaler Befehl”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dirty="0" smtClean="0">
                <a:solidFill>
                  <a:srgbClr val="990000"/>
                </a:solidFill>
              </a:rPr>
              <a:t>“Erzeuge ein Befehlsobjekt </a:t>
            </a:r>
            <a:r>
              <a:rPr lang="de-CH" sz="2000" i="1" dirty="0" smtClean="0">
                <a:solidFill>
                  <a:srgbClr val="0000FF"/>
                </a:solidFill>
              </a:rPr>
              <a:t>c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, der Anforderung entsprechend”</a:t>
            </a:r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b="1" dirty="0" err="1" smtClean="0">
                <a:solidFill>
                  <a:srgbClr val="000099"/>
                </a:solidFill>
              </a:rPr>
              <a:t>from</a:t>
            </a:r>
            <a:r>
              <a:rPr lang="de-CH" sz="2000" dirty="0" smtClean="0"/>
              <a:t> </a:t>
            </a:r>
            <a:r>
              <a:rPr lang="de-CH" sz="2000" b="1" dirty="0" err="1" smtClean="0">
                <a:solidFill>
                  <a:srgbClr val="000099"/>
                </a:solidFill>
              </a:rPr>
              <a:t>until</a:t>
            </a:r>
            <a:r>
              <a:rPr lang="de-CH" sz="2000" dirty="0" smtClean="0"/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is_last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b="1" dirty="0" err="1" smtClean="0">
                <a:solidFill>
                  <a:srgbClr val="000099"/>
                </a:solidFill>
              </a:rPr>
              <a:t>loop</a:t>
            </a:r>
            <a:r>
              <a:rPr lang="de-CH" sz="2000" dirty="0" smtClean="0"/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remove_right</a:t>
            </a:r>
            <a:r>
              <a:rPr lang="de-CH" sz="2000" dirty="0" smtClean="0"/>
              <a:t> </a:t>
            </a:r>
            <a:r>
              <a:rPr lang="de-CH" sz="20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verlauf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extend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(</a:t>
            </a:r>
            <a:r>
              <a:rPr lang="de-CH" sz="2000" i="1" dirty="0" smtClean="0">
                <a:solidFill>
                  <a:srgbClr val="3333FF"/>
                </a:solidFill>
              </a:rPr>
              <a:t>c</a:t>
            </a:r>
            <a:r>
              <a:rPr lang="de-CH" sz="2000" dirty="0" smtClean="0">
                <a:solidFill>
                  <a:srgbClr val="3333FF"/>
                </a:solidFill>
              </a:rPr>
              <a:t>); </a:t>
            </a:r>
            <a:r>
              <a:rPr lang="de-CH" sz="2000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dirty="0" err="1" smtClean="0">
                <a:solidFill>
                  <a:srgbClr val="3333FF"/>
                </a:solidFill>
              </a:rPr>
              <a:t>forth</a:t>
            </a:r>
            <a:endParaRPr lang="de-CH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</a:t>
            </a:r>
            <a:r>
              <a:rPr lang="de-CH" sz="2000" b="1" i="1" dirty="0" err="1" smtClean="0">
                <a:solidFill>
                  <a:srgbClr val="3333FF"/>
                </a:solidFill>
              </a:rPr>
              <a:t>c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ausführen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UNDO”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b="1" dirty="0" smtClean="0">
                <a:solidFill>
                  <a:schemeClr val="accent2"/>
                </a:solidFill>
              </a:rPr>
              <a:t> not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before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-- Ignoriere überschüssige Anfragen</a:t>
            </a:r>
            <a:endParaRPr lang="de-CH" sz="2000" b="1" dirty="0" smtClean="0">
              <a:solidFill>
                <a:srgbClr val="990000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smtClean="0">
                <a:solidFill>
                  <a:srgbClr val="3333FF"/>
                </a:solidFill>
              </a:rPr>
              <a:t>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item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rückgängig_machen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  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back</a:t>
            </a:r>
            <a:r>
              <a:rPr lang="de-CH" sz="2000" i="1" dirty="0" smtClean="0">
                <a:solidFill>
                  <a:srgbClr val="0000FF"/>
                </a:solidFill>
              </a:rPr>
              <a:t>		</a:t>
            </a:r>
            <a:endParaRPr lang="de-CH" sz="2000" dirty="0" smtClean="0">
              <a:solidFill>
                <a:srgbClr val="A50021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REDO”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dirty="0" smtClean="0"/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b="1" dirty="0" smtClean="0">
                <a:solidFill>
                  <a:schemeClr val="accent2"/>
                </a:solidFill>
              </a:rPr>
              <a:t> not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is_last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>
                <a:solidFill>
                  <a:srgbClr val="990000"/>
                </a:solidFill>
              </a:rPr>
              <a:t>–– </a:t>
            </a:r>
            <a:r>
              <a:rPr lang="de-CH" sz="2000" dirty="0" smtClean="0">
                <a:solidFill>
                  <a:srgbClr val="990000"/>
                </a:solidFill>
              </a:rPr>
              <a:t>Ignoriere überschüssige Anfragen </a:t>
            </a:r>
            <a:r>
              <a:rPr lang="de-CH" sz="2000" b="1" dirty="0" smtClean="0">
                <a:solidFill>
                  <a:schemeClr val="accent2"/>
                </a:solidFill>
              </a:rPr>
              <a:t>	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forth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  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item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ausführen</a:t>
            </a:r>
            <a:r>
              <a:rPr lang="de-CH" sz="2000" i="1" dirty="0" smtClean="0">
                <a:solidFill>
                  <a:srgbClr val="3333FF"/>
                </a:solidFill>
              </a:rPr>
              <a:t>	 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  <a:endParaRPr lang="de-CH" sz="2000" b="1" dirty="0">
              <a:solidFill>
                <a:schemeClr val="accent2"/>
              </a:solidFill>
            </a:endParaRPr>
          </a:p>
        </p:txBody>
      </p:sp>
      <p:sp>
        <p:nvSpPr>
          <p:cNvPr id="236560" name="Line 1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205561" y="4349731"/>
            <a:ext cx="0" cy="38668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62" name="AutoShape 1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92726" y="2514600"/>
            <a:ext cx="3317912" cy="647700"/>
          </a:xfrm>
          <a:prstGeom prst="wedgeRoundRectCallout">
            <a:avLst>
              <a:gd name="adj1" fmla="val 20803"/>
              <a:gd name="adj2" fmla="val -141160"/>
              <a:gd name="adj3" fmla="val 16667"/>
            </a:avLst>
          </a:prstGeom>
          <a:solidFill>
            <a:srgbClr val="99FF99">
              <a:alpha val="72000"/>
            </a:srgbClr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CH" sz="2000" dirty="0" smtClean="0">
                <a:solidFill>
                  <a:schemeClr val="accent2"/>
                </a:solidFill>
              </a:rPr>
              <a:t>Pseudocode, siehe nächste Implementation</a:t>
            </a:r>
            <a:endParaRPr lang="de-CH" sz="2000" dirty="0">
              <a:solidFill>
                <a:schemeClr val="accent2"/>
              </a:solidFill>
            </a:endParaRPr>
          </a:p>
        </p:txBody>
      </p:sp>
      <p:grpSp>
        <p:nvGrpSpPr>
          <p:cNvPr id="2" name="Group 20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3833813" y="3913180"/>
            <a:ext cx="5176837" cy="446088"/>
            <a:chOff x="2360" y="1645"/>
            <a:chExt cx="3261" cy="421"/>
          </a:xfrm>
        </p:grpSpPr>
        <p:sp>
          <p:nvSpPr>
            <p:cNvPr id="236565" name="Line 2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360" y="1861"/>
              <a:ext cx="3261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66" name="AutoShap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6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7" name="AutoShap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77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8" name="AutoShap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357" y="1654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9" name="AutoShape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590" y="1645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70" name="Text Box 2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294" y="1721"/>
              <a:ext cx="678" cy="29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Löschen</a:t>
              </a:r>
              <a:endParaRPr lang="de-CH" sz="1400" b="1" dirty="0">
                <a:latin typeface="Comic Sans MS" pitchFamily="66" charset="0"/>
              </a:endParaRPr>
            </a:p>
          </p:txBody>
        </p:sp>
        <p:sp>
          <p:nvSpPr>
            <p:cNvPr id="236571" name="Text Box 2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0" y="1717"/>
              <a:ext cx="891" cy="27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300" b="1" dirty="0" smtClean="0">
                  <a:latin typeface="Comic Sans MS" pitchFamily="66" charset="0"/>
                </a:rPr>
                <a:t>Austauschen</a:t>
              </a:r>
              <a:endParaRPr lang="de-CH" sz="1300" b="1" dirty="0">
                <a:latin typeface="Comic Sans MS" pitchFamily="66" charset="0"/>
              </a:endParaRPr>
            </a:p>
          </p:txBody>
        </p:sp>
        <p:sp>
          <p:nvSpPr>
            <p:cNvPr id="236572" name="AutoShape 2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504" y="1703"/>
              <a:ext cx="730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Einfügen</a:t>
              </a:r>
              <a:endParaRPr lang="de-CH" sz="1400" b="1" dirty="0">
                <a:latin typeface="Comic Sans MS" pitchFamily="66" charset="0"/>
              </a:endParaRPr>
            </a:p>
          </p:txBody>
        </p:sp>
        <p:sp>
          <p:nvSpPr>
            <p:cNvPr id="236573" name="AutoShape 2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990" y="1711"/>
              <a:ext cx="716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Einfügen</a:t>
              </a:r>
              <a:endParaRPr lang="de-CH" sz="1400" b="1" dirty="0">
                <a:latin typeface="Comic Sans MS" pitchFamily="66" charset="0"/>
              </a:endParaRPr>
            </a:p>
          </p:txBody>
        </p:sp>
      </p:grpSp>
      <p:sp>
        <p:nvSpPr>
          <p:cNvPr id="20" name="Text Box 1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187915" y="4377407"/>
            <a:ext cx="94792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i="1" dirty="0" smtClean="0">
                <a:solidFill>
                  <a:srgbClr val="3333FF"/>
                </a:solidFill>
              </a:rPr>
              <a:t>cursor</a:t>
            </a:r>
            <a:endParaRPr lang="en-US" sz="19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Bedingte Erzeugung (1)</a:t>
            </a:r>
            <a:endParaRPr lang="de-CH" dirty="0"/>
          </a:p>
        </p:txBody>
      </p:sp>
      <p:sp>
        <p:nvSpPr>
          <p:cNvPr id="120843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2435225" y="2133600"/>
            <a:ext cx="152400" cy="7620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5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900113" y="2133600"/>
            <a:ext cx="1157287" cy="719138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6" name="Line 1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0025" y="2133600"/>
            <a:ext cx="1447800" cy="609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7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71913" y="25146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…</a:t>
            </a:r>
          </a:p>
        </p:txBody>
      </p:sp>
      <p:sp>
        <p:nvSpPr>
          <p:cNvPr id="120856" name="Line 2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901825" y="3767138"/>
            <a:ext cx="668338" cy="728662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59" name="Line 2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2881313" y="3738563"/>
            <a:ext cx="1447800" cy="609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60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13200" y="4119563"/>
            <a:ext cx="1168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…</a:t>
            </a:r>
          </a:p>
        </p:txBody>
      </p:sp>
      <p:sp>
        <p:nvSpPr>
          <p:cNvPr id="120861" name="AutoShape 2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00588" y="805567"/>
            <a:ext cx="4314825" cy="245173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800" i="1" dirty="0" smtClean="0">
                <a:solidFill>
                  <a:srgbClr val="0000FF"/>
                </a:solidFill>
              </a:rPr>
              <a:t>a1</a:t>
            </a:r>
            <a:r>
              <a:rPr lang="de-CH" sz="1100" i="1" dirty="0" smtClean="0">
                <a:solidFill>
                  <a:srgbClr val="0000FF"/>
                </a:solidFill>
              </a:rPr>
              <a:t> </a:t>
            </a:r>
            <a:r>
              <a:rPr lang="de-CH" sz="1800" dirty="0" smtClean="0">
                <a:solidFill>
                  <a:srgbClr val="0000FF"/>
                </a:solidFill>
              </a:rPr>
              <a:t>:</a:t>
            </a:r>
            <a:r>
              <a:rPr lang="de-CH" sz="1800" i="1" dirty="0" smtClean="0">
                <a:solidFill>
                  <a:srgbClr val="0000FF"/>
                </a:solidFill>
              </a:rPr>
              <a:t> A</a:t>
            </a:r>
          </a:p>
          <a:p>
            <a:pPr>
              <a:spcBef>
                <a:spcPct val="50000"/>
              </a:spcBef>
            </a:pPr>
            <a:r>
              <a:rPr lang="de-CH" sz="1800" b="1" dirty="0" err="1" smtClean="0">
                <a:solidFill>
                  <a:schemeClr val="accent2"/>
                </a:solidFill>
              </a:rPr>
              <a:t>if</a:t>
            </a:r>
            <a:r>
              <a:rPr lang="de-CH" sz="1800" dirty="0" smtClean="0"/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kondition_1</a:t>
            </a:r>
            <a:r>
              <a:rPr lang="de-CH" sz="1800" dirty="0" smtClean="0"/>
              <a:t> </a:t>
            </a:r>
            <a:r>
              <a:rPr lang="de-CH" sz="1800" b="1" dirty="0" err="1" smtClean="0">
                <a:solidFill>
                  <a:schemeClr val="accent2"/>
                </a:solidFill>
              </a:rPr>
              <a:t>then</a:t>
            </a:r>
            <a:r>
              <a:rPr lang="de-CH" sz="1800" b="1" dirty="0" smtClean="0">
                <a:solidFill>
                  <a:schemeClr val="accent2"/>
                </a:solidFill>
              </a:rPr>
              <a:t/>
            </a:r>
            <a:br>
              <a:rPr lang="de-CH" sz="1800" b="1" dirty="0" smtClean="0">
                <a:solidFill>
                  <a:schemeClr val="accent2"/>
                </a:solidFill>
              </a:rPr>
            </a:br>
            <a:r>
              <a:rPr lang="de-CH" sz="1800" dirty="0" smtClean="0"/>
              <a:t>    </a:t>
            </a:r>
            <a:r>
              <a:rPr lang="de-CH" sz="1800" dirty="0" smtClean="0">
                <a:solidFill>
                  <a:srgbClr val="A50021"/>
                </a:solidFill>
              </a:rPr>
              <a:t>-- “Erzeuge </a:t>
            </a:r>
            <a:r>
              <a:rPr lang="de-CH" sz="1800" i="1" dirty="0" smtClean="0">
                <a:solidFill>
                  <a:srgbClr val="0000FF"/>
                </a:solidFill>
              </a:rPr>
              <a:t>a1</a:t>
            </a:r>
            <a:r>
              <a:rPr lang="de-CH" sz="1800" dirty="0" smtClean="0">
                <a:solidFill>
                  <a:srgbClr val="A50021"/>
                </a:solidFill>
              </a:rPr>
              <a:t> als Instanz von </a:t>
            </a:r>
            <a:r>
              <a:rPr lang="de-CH" sz="1800" i="1" dirty="0" smtClean="0">
                <a:solidFill>
                  <a:srgbClr val="0000FF"/>
                </a:solidFill>
              </a:rPr>
              <a:t>B</a:t>
            </a:r>
            <a:r>
              <a:rPr lang="de-CH" sz="1800" i="1" dirty="0" smtClean="0">
                <a:solidFill>
                  <a:srgbClr val="A50021"/>
                </a:solidFill>
              </a:rPr>
              <a:t>”</a:t>
            </a:r>
            <a:endParaRPr lang="de-CH" sz="1800" i="1" dirty="0" smtClean="0">
              <a:solidFill>
                <a:srgbClr val="0000FF"/>
              </a:solidFill>
            </a:endParaRPr>
          </a:p>
          <a:p>
            <a:r>
              <a:rPr lang="de-CH" sz="18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1800" dirty="0" smtClean="0"/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kondition_2</a:t>
            </a:r>
            <a:r>
              <a:rPr lang="de-CH" sz="1800" dirty="0" smtClean="0"/>
              <a:t> </a:t>
            </a:r>
            <a:r>
              <a:rPr lang="de-CH" sz="1800" b="1" dirty="0" err="1" smtClean="0">
                <a:solidFill>
                  <a:schemeClr val="accent2"/>
                </a:solidFill>
              </a:rPr>
              <a:t>then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r>
              <a:rPr lang="de-CH" sz="1800" dirty="0" smtClean="0"/>
              <a:t>    </a:t>
            </a:r>
            <a:r>
              <a:rPr lang="de-CH" sz="1800" dirty="0" smtClean="0">
                <a:solidFill>
                  <a:srgbClr val="A50021"/>
                </a:solidFill>
              </a:rPr>
              <a:t>-- “Erzeuge </a:t>
            </a:r>
            <a:r>
              <a:rPr lang="de-CH" sz="1800" i="1" dirty="0" smtClean="0">
                <a:solidFill>
                  <a:srgbClr val="0000FF"/>
                </a:solidFill>
              </a:rPr>
              <a:t>a1</a:t>
            </a:r>
            <a:r>
              <a:rPr lang="de-CH" sz="1800" dirty="0" smtClean="0">
                <a:solidFill>
                  <a:srgbClr val="A50021"/>
                </a:solidFill>
              </a:rPr>
              <a:t> als Instanz von </a:t>
            </a:r>
            <a:r>
              <a:rPr lang="de-CH" sz="1800" i="1" dirty="0" smtClean="0">
                <a:solidFill>
                  <a:srgbClr val="0000FF"/>
                </a:solidFill>
              </a:rPr>
              <a:t>C</a:t>
            </a:r>
            <a:r>
              <a:rPr lang="de-CH" sz="1800" i="1" dirty="0" smtClean="0">
                <a:solidFill>
                  <a:srgbClr val="A50021"/>
                </a:solidFill>
              </a:rPr>
              <a:t>”</a:t>
            </a:r>
            <a:endParaRPr lang="de-CH" sz="1800" dirty="0" smtClean="0">
              <a:solidFill>
                <a:srgbClr val="A50021"/>
              </a:solidFill>
            </a:endParaRPr>
          </a:p>
          <a:p>
            <a:pPr>
              <a:spcBef>
                <a:spcPct val="50000"/>
              </a:spcBef>
            </a:pPr>
            <a:r>
              <a:rPr lang="de-CH" sz="1800" dirty="0" smtClean="0">
                <a:solidFill>
                  <a:srgbClr val="A50021"/>
                </a:solidFill>
              </a:rPr>
              <a:t>... etc.</a:t>
            </a:r>
            <a:endParaRPr lang="de-CH" sz="1800" dirty="0">
              <a:solidFill>
                <a:srgbClr val="A50021"/>
              </a:solidFill>
            </a:endParaRPr>
          </a:p>
        </p:txBody>
      </p:sp>
      <p:sp>
        <p:nvSpPr>
          <p:cNvPr id="120862" name="AutoShape 3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81538" y="3429000"/>
            <a:ext cx="4352925" cy="305593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lIns="36000" tIns="18000" rIns="36000" bIns="18000">
            <a:spAutoFit/>
          </a:bodyPr>
          <a:lstStyle/>
          <a:p>
            <a:pPr>
              <a:spcBef>
                <a:spcPct val="1000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a1</a:t>
            </a:r>
            <a:r>
              <a:rPr lang="de-CH" sz="14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:</a:t>
            </a:r>
            <a:r>
              <a:rPr lang="de-CH" sz="2000" i="1" dirty="0" smtClean="0">
                <a:solidFill>
                  <a:srgbClr val="0000FF"/>
                </a:solidFill>
              </a:rPr>
              <a:t> A</a:t>
            </a:r>
            <a:r>
              <a:rPr lang="de-CH" sz="2000" dirty="0" smtClean="0">
                <a:solidFill>
                  <a:srgbClr val="0000FF"/>
                </a:solidFill>
              </a:rPr>
              <a:t>;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i="1" dirty="0" smtClean="0">
                <a:solidFill>
                  <a:srgbClr val="A50021"/>
                </a:solidFill>
              </a:rPr>
              <a:t>b1</a:t>
            </a:r>
            <a:r>
              <a:rPr lang="de-CH" sz="1400" i="1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:</a:t>
            </a:r>
            <a:r>
              <a:rPr lang="de-CH" sz="2000" i="1" dirty="0" smtClean="0">
                <a:solidFill>
                  <a:srgbClr val="A50021"/>
                </a:solidFill>
              </a:rPr>
              <a:t> B</a:t>
            </a:r>
            <a:r>
              <a:rPr lang="de-CH" sz="1200" i="1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;</a:t>
            </a:r>
            <a:r>
              <a:rPr lang="de-CH" sz="2000" i="1" dirty="0" smtClean="0">
                <a:solidFill>
                  <a:srgbClr val="A50021"/>
                </a:solidFill>
              </a:rPr>
              <a:t> c1</a:t>
            </a:r>
            <a:r>
              <a:rPr lang="de-CH" sz="1400" dirty="0" smtClean="0"/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:</a:t>
            </a:r>
            <a:r>
              <a:rPr lang="de-CH" sz="2000" i="1" dirty="0" smtClean="0">
                <a:solidFill>
                  <a:srgbClr val="A50021"/>
                </a:solidFill>
              </a:rPr>
              <a:t> C</a:t>
            </a:r>
            <a:r>
              <a:rPr lang="de-CH" sz="1400" i="1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;</a:t>
            </a:r>
            <a:r>
              <a:rPr lang="de-CH" sz="2000" i="1" dirty="0" smtClean="0">
                <a:solidFill>
                  <a:srgbClr val="A50021"/>
                </a:solidFill>
              </a:rPr>
              <a:t> d1</a:t>
            </a:r>
            <a:r>
              <a:rPr lang="de-CH" sz="1400" i="1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:</a:t>
            </a:r>
            <a:r>
              <a:rPr lang="de-CH" sz="2000" i="1" dirty="0" smtClean="0">
                <a:solidFill>
                  <a:srgbClr val="A50021"/>
                </a:solidFill>
              </a:rPr>
              <a:t> D</a:t>
            </a:r>
            <a:r>
              <a:rPr lang="de-CH" sz="1200" i="1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;</a:t>
            </a:r>
            <a:r>
              <a:rPr lang="de-CH" sz="2000" i="1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...</a:t>
            </a:r>
          </a:p>
          <a:p>
            <a:pPr>
              <a:spcBef>
                <a:spcPct val="1000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0000FF"/>
                </a:solidFill>
              </a:rPr>
              <a:t>kondition_1</a:t>
            </a:r>
            <a:r>
              <a:rPr lang="de-CH" sz="2000" dirty="0" smtClean="0"/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40000"/>
              </a:lnSpc>
              <a:spcBef>
                <a:spcPct val="1000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i="1" dirty="0" smtClean="0">
                <a:solidFill>
                  <a:srgbClr val="0000FF"/>
                </a:solidFill>
              </a:rPr>
              <a:t> b1</a:t>
            </a:r>
            <a:r>
              <a:rPr lang="de-CH" sz="4400" dirty="0" smtClean="0">
                <a:solidFill>
                  <a:srgbClr val="0000FF"/>
                </a:solidFill>
              </a:rPr>
              <a:t>.</a:t>
            </a:r>
            <a:r>
              <a:rPr lang="de-CH" sz="2000" i="1" dirty="0" smtClean="0">
                <a:solidFill>
                  <a:srgbClr val="0000FF"/>
                </a:solidFill>
              </a:rPr>
              <a:t>make </a:t>
            </a:r>
            <a:r>
              <a:rPr lang="de-CH" sz="2000" dirty="0" smtClean="0">
                <a:solidFill>
                  <a:srgbClr val="0000FF"/>
                </a:solidFill>
              </a:rPr>
              <a:t>(...)</a:t>
            </a:r>
          </a:p>
          <a:p>
            <a:pPr>
              <a:spcBef>
                <a:spcPct val="1000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a1 </a:t>
            </a:r>
            <a:r>
              <a:rPr lang="de-CH" sz="2000" dirty="0" smtClean="0">
                <a:solidFill>
                  <a:srgbClr val="0000FF"/>
                </a:solidFill>
              </a:rPr>
              <a:t>:=</a:t>
            </a:r>
            <a:r>
              <a:rPr lang="de-CH" sz="2000" i="1" dirty="0" smtClean="0">
                <a:solidFill>
                  <a:srgbClr val="0000FF"/>
                </a:solidFill>
              </a:rPr>
              <a:t> b1</a:t>
            </a:r>
          </a:p>
          <a:p>
            <a:pPr>
              <a:spcBef>
                <a:spcPct val="1000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0000FF"/>
                </a:solidFill>
              </a:rPr>
              <a:t>kondition_2</a:t>
            </a:r>
            <a:r>
              <a:rPr lang="de-CH" sz="2000" dirty="0" smtClean="0"/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spcBef>
                <a:spcPct val="1000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i="1" dirty="0" smtClean="0">
                <a:solidFill>
                  <a:srgbClr val="0000FF"/>
                </a:solidFill>
              </a:rPr>
              <a:t> c1</a:t>
            </a:r>
            <a:r>
              <a:rPr lang="de-CH" sz="4400" dirty="0" smtClean="0">
                <a:solidFill>
                  <a:srgbClr val="0000FF"/>
                </a:solidFill>
              </a:rPr>
              <a:t>.</a:t>
            </a:r>
            <a:r>
              <a:rPr lang="de-CH" sz="2000" i="1" dirty="0" smtClean="0">
                <a:solidFill>
                  <a:srgbClr val="0000FF"/>
                </a:solidFill>
              </a:rPr>
              <a:t>make </a:t>
            </a:r>
            <a:r>
              <a:rPr lang="de-CH" sz="2000" dirty="0" smtClean="0">
                <a:solidFill>
                  <a:srgbClr val="0000FF"/>
                </a:solidFill>
              </a:rPr>
              <a:t>(...)</a:t>
            </a:r>
          </a:p>
          <a:p>
            <a:pPr>
              <a:spcBef>
                <a:spcPct val="1000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a1 </a:t>
            </a:r>
            <a:r>
              <a:rPr lang="de-CH" sz="2000" dirty="0" smtClean="0">
                <a:solidFill>
                  <a:srgbClr val="0000FF"/>
                </a:solidFill>
              </a:rPr>
              <a:t>:=</a:t>
            </a:r>
            <a:r>
              <a:rPr lang="de-CH" sz="2000" i="1" dirty="0" smtClean="0">
                <a:solidFill>
                  <a:srgbClr val="0000FF"/>
                </a:solidFill>
              </a:rPr>
              <a:t> c1</a:t>
            </a:r>
            <a:endParaRPr lang="de-CH" sz="2000" dirty="0" smtClean="0">
              <a:solidFill>
                <a:srgbClr val="A50021"/>
              </a:solidFill>
            </a:endParaRPr>
          </a:p>
          <a:p>
            <a:pPr>
              <a:spcBef>
                <a:spcPct val="10000"/>
              </a:spcBef>
            </a:pPr>
            <a:r>
              <a:rPr lang="de-CH" sz="2000" dirty="0" smtClean="0">
                <a:solidFill>
                  <a:srgbClr val="A50021"/>
                </a:solidFill>
              </a:rPr>
              <a:t>... etc.</a:t>
            </a:r>
            <a:endParaRPr lang="de-CH" sz="2000" dirty="0">
              <a:solidFill>
                <a:srgbClr val="A50021"/>
              </a:solidFill>
            </a:endParaRPr>
          </a:p>
        </p:txBody>
      </p:sp>
      <p:grpSp>
        <p:nvGrpSpPr>
          <p:cNvPr id="2" name="Group 34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1854200" y="1592263"/>
            <a:ext cx="1046163" cy="495300"/>
            <a:chOff x="1561" y="3489"/>
            <a:chExt cx="659" cy="312"/>
          </a:xfrm>
        </p:grpSpPr>
        <p:sp>
          <p:nvSpPr>
            <p:cNvPr id="120864" name="Oval 3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0865" name="Text Box 3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A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35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298450" y="2905125"/>
            <a:ext cx="1046163" cy="495300"/>
            <a:chOff x="1561" y="3489"/>
            <a:chExt cx="659" cy="312"/>
          </a:xfrm>
        </p:grpSpPr>
        <p:sp>
          <p:nvSpPr>
            <p:cNvPr id="120868" name="Oval 3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0869" name="Text Box 37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B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38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2062163" y="2965450"/>
            <a:ext cx="1046162" cy="495300"/>
            <a:chOff x="1561" y="3489"/>
            <a:chExt cx="659" cy="312"/>
          </a:xfrm>
        </p:grpSpPr>
        <p:sp>
          <p:nvSpPr>
            <p:cNvPr id="120871" name="Oval 39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0872" name="Text Box 40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C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" name="Group 41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1311275" y="4584700"/>
            <a:ext cx="1046163" cy="495300"/>
            <a:chOff x="1561" y="3489"/>
            <a:chExt cx="659" cy="312"/>
          </a:xfrm>
        </p:grpSpPr>
        <p:sp>
          <p:nvSpPr>
            <p:cNvPr id="120874" name="Oval 4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0875" name="Text Box 4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D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0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61" grpId="0" animBg="1"/>
      <p:bldP spid="12086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Bedingte Erzeugung (2)</a:t>
            </a:r>
            <a:endParaRPr lang="de-CH" dirty="0"/>
          </a:p>
        </p:txBody>
      </p:sp>
      <p:sp>
        <p:nvSpPr>
          <p:cNvPr id="121864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71913" y="25146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…</a:t>
            </a:r>
          </a:p>
        </p:txBody>
      </p:sp>
      <p:sp>
        <p:nvSpPr>
          <p:cNvPr id="121873" name="Text Box 1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13200" y="4119563"/>
            <a:ext cx="1168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…</a:t>
            </a:r>
          </a:p>
        </p:txBody>
      </p:sp>
      <p:sp>
        <p:nvSpPr>
          <p:cNvPr id="121875" name="AutoShape 1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3386901"/>
            <a:ext cx="4343400" cy="276955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dirty="0" smtClean="0">
                <a:solidFill>
                  <a:srgbClr val="0000FF"/>
                </a:solidFill>
              </a:rPr>
              <a:t>a1</a:t>
            </a:r>
            <a:r>
              <a:rPr lang="de-CH" sz="1200" i="1" dirty="0" smtClean="0">
                <a:solidFill>
                  <a:srgbClr val="0000FF"/>
                </a:solidFill>
              </a:rPr>
              <a:t> </a:t>
            </a:r>
            <a:r>
              <a:rPr lang="de-CH" sz="1800" dirty="0" smtClean="0">
                <a:solidFill>
                  <a:srgbClr val="0000FF"/>
                </a:solidFill>
              </a:rPr>
              <a:t>:</a:t>
            </a:r>
            <a:r>
              <a:rPr lang="de-CH" sz="1800" i="1" dirty="0" smtClean="0">
                <a:solidFill>
                  <a:srgbClr val="0000FF"/>
                </a:solidFill>
              </a:rPr>
              <a:t> A</a:t>
            </a:r>
            <a:endParaRPr lang="de-CH" sz="1800" i="1" dirty="0" smtClean="0">
              <a:solidFill>
                <a:srgbClr val="A50021"/>
              </a:solidFill>
            </a:endParaRPr>
          </a:p>
          <a:p>
            <a:r>
              <a:rPr lang="de-CH" sz="1800" b="1" dirty="0" err="1" smtClean="0">
                <a:solidFill>
                  <a:schemeClr val="accent2"/>
                </a:solidFill>
              </a:rPr>
              <a:t>if</a:t>
            </a:r>
            <a:r>
              <a:rPr lang="de-CH" sz="1800" dirty="0" smtClean="0"/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kondition_1</a:t>
            </a:r>
            <a:r>
              <a:rPr lang="de-CH" sz="1800" dirty="0" smtClean="0"/>
              <a:t> </a:t>
            </a:r>
            <a:r>
              <a:rPr lang="de-CH" sz="1800" b="1" dirty="0" err="1" smtClean="0">
                <a:solidFill>
                  <a:schemeClr val="accent2"/>
                </a:solidFill>
              </a:rPr>
              <a:t>then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chemeClr val="accent2"/>
                </a:solidFill>
              </a:rPr>
              <a:t>	</a:t>
            </a:r>
            <a:r>
              <a:rPr lang="de-CH" sz="18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1800" i="1" dirty="0" smtClean="0">
                <a:solidFill>
                  <a:srgbClr val="0000FF"/>
                </a:solidFill>
              </a:rPr>
              <a:t> </a:t>
            </a:r>
            <a:r>
              <a:rPr lang="de-CH" sz="1800" dirty="0" smtClean="0">
                <a:solidFill>
                  <a:srgbClr val="0000FF"/>
                </a:solidFill>
              </a:rPr>
              <a:t>{</a:t>
            </a:r>
            <a:r>
              <a:rPr lang="de-CH" sz="1800" i="1" dirty="0" smtClean="0">
                <a:solidFill>
                  <a:srgbClr val="0000FF"/>
                </a:solidFill>
              </a:rPr>
              <a:t>B</a:t>
            </a:r>
            <a:r>
              <a:rPr lang="de-CH" sz="1400" i="1" dirty="0" smtClean="0">
                <a:solidFill>
                  <a:srgbClr val="0000FF"/>
                </a:solidFill>
              </a:rPr>
              <a:t> </a:t>
            </a:r>
            <a:r>
              <a:rPr lang="de-CH" sz="1800" dirty="0" smtClean="0">
                <a:solidFill>
                  <a:srgbClr val="0000FF"/>
                </a:solidFill>
              </a:rPr>
              <a:t>}</a:t>
            </a:r>
            <a:r>
              <a:rPr lang="de-CH" sz="1800" i="1" dirty="0" smtClean="0">
                <a:solidFill>
                  <a:srgbClr val="0000FF"/>
                </a:solidFill>
              </a:rPr>
              <a:t> a1</a:t>
            </a:r>
            <a:r>
              <a:rPr lang="de-CH" sz="4000" dirty="0" smtClean="0">
                <a:solidFill>
                  <a:srgbClr val="0000FF"/>
                </a:solidFill>
              </a:rPr>
              <a:t>.</a:t>
            </a:r>
            <a:r>
              <a:rPr lang="de-CH" sz="1800" i="1" dirty="0" smtClean="0">
                <a:solidFill>
                  <a:srgbClr val="0000FF"/>
                </a:solidFill>
              </a:rPr>
              <a:t>make </a:t>
            </a:r>
            <a:r>
              <a:rPr lang="de-CH" sz="1800" dirty="0" smtClean="0">
                <a:solidFill>
                  <a:srgbClr val="0000FF"/>
                </a:solidFill>
              </a:rPr>
              <a:t>(...)</a:t>
            </a:r>
          </a:p>
          <a:p>
            <a:r>
              <a:rPr lang="de-CH" sz="18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1800" dirty="0" smtClean="0"/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kondition_2</a:t>
            </a:r>
            <a:r>
              <a:rPr lang="de-CH" sz="1800" dirty="0" smtClean="0"/>
              <a:t> </a:t>
            </a:r>
            <a:r>
              <a:rPr lang="de-CH" sz="1800" b="1" dirty="0" err="1" smtClean="0">
                <a:solidFill>
                  <a:schemeClr val="accent2"/>
                </a:solidFill>
              </a:rPr>
              <a:t>then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ts val="200"/>
              </a:spcBef>
            </a:pPr>
            <a:r>
              <a:rPr lang="de-CH" sz="1800" b="1" dirty="0" smtClean="0">
                <a:solidFill>
                  <a:schemeClr val="accent2"/>
                </a:solidFill>
              </a:rPr>
              <a:t>	</a:t>
            </a:r>
            <a:r>
              <a:rPr lang="de-CH" sz="18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1800" b="1" dirty="0" smtClean="0">
                <a:solidFill>
                  <a:schemeClr val="accent2"/>
                </a:solidFill>
              </a:rPr>
              <a:t> </a:t>
            </a:r>
            <a:r>
              <a:rPr lang="de-CH" sz="1800" dirty="0" smtClean="0">
                <a:solidFill>
                  <a:srgbClr val="0000FF"/>
                </a:solidFill>
              </a:rPr>
              <a:t>{</a:t>
            </a:r>
            <a:r>
              <a:rPr lang="de-CH" sz="1800" i="1" dirty="0" smtClean="0">
                <a:solidFill>
                  <a:srgbClr val="0000FF"/>
                </a:solidFill>
              </a:rPr>
              <a:t>C</a:t>
            </a:r>
            <a:r>
              <a:rPr lang="de-CH" sz="1200" i="1" dirty="0" smtClean="0">
                <a:solidFill>
                  <a:srgbClr val="0000FF"/>
                </a:solidFill>
              </a:rPr>
              <a:t> </a:t>
            </a:r>
            <a:r>
              <a:rPr lang="de-CH" sz="1800" dirty="0" smtClean="0">
                <a:solidFill>
                  <a:srgbClr val="0000FF"/>
                </a:solidFill>
              </a:rPr>
              <a:t>}</a:t>
            </a:r>
            <a:r>
              <a:rPr lang="de-CH" sz="1800" i="1" dirty="0" smtClean="0">
                <a:solidFill>
                  <a:srgbClr val="0000FF"/>
                </a:solidFill>
              </a:rPr>
              <a:t> a1</a:t>
            </a:r>
            <a:r>
              <a:rPr lang="de-CH" sz="4000" dirty="0" smtClean="0">
                <a:solidFill>
                  <a:srgbClr val="0000FF"/>
                </a:solidFill>
              </a:rPr>
              <a:t>.</a:t>
            </a:r>
            <a:r>
              <a:rPr lang="de-CH" sz="1800" i="1" dirty="0" smtClean="0">
                <a:solidFill>
                  <a:srgbClr val="0000FF"/>
                </a:solidFill>
              </a:rPr>
              <a:t>make </a:t>
            </a:r>
            <a:r>
              <a:rPr lang="de-CH" sz="1800" dirty="0" smtClean="0">
                <a:solidFill>
                  <a:srgbClr val="0000FF"/>
                </a:solidFill>
              </a:rPr>
              <a:t>(...)</a:t>
            </a:r>
            <a:endParaRPr lang="de-CH" sz="1800" i="1" dirty="0" smtClean="0">
              <a:solidFill>
                <a:srgbClr val="0000FF"/>
              </a:solidFill>
            </a:endParaRPr>
          </a:p>
          <a:p>
            <a:r>
              <a:rPr lang="de-CH" sz="1800" dirty="0" smtClean="0">
                <a:solidFill>
                  <a:srgbClr val="A50021"/>
                </a:solidFill>
              </a:rPr>
              <a:t>... etc.</a:t>
            </a:r>
            <a:endParaRPr lang="de-CH" sz="1800" dirty="0">
              <a:solidFill>
                <a:srgbClr val="A50021"/>
              </a:solidFill>
            </a:endParaRPr>
          </a:p>
        </p:txBody>
      </p:sp>
      <p:sp>
        <p:nvSpPr>
          <p:cNvPr id="121876" name="Line 2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2435225" y="2133600"/>
            <a:ext cx="152400" cy="7620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7" name="Line 2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900113" y="2133600"/>
            <a:ext cx="1157287" cy="719138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8" name="Line 2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2740025" y="2133600"/>
            <a:ext cx="1447800" cy="609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9" name="Line 2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901825" y="3767138"/>
            <a:ext cx="668338" cy="728662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80" name="Line 2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2881313" y="3738563"/>
            <a:ext cx="1447800" cy="609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854200" y="1592263"/>
            <a:ext cx="1046163" cy="495300"/>
            <a:chOff x="1561" y="3489"/>
            <a:chExt cx="659" cy="312"/>
          </a:xfrm>
        </p:grpSpPr>
        <p:sp>
          <p:nvSpPr>
            <p:cNvPr id="121882" name="Oval 2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1883" name="Text Box 27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A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298450" y="2905125"/>
            <a:ext cx="1046163" cy="495300"/>
            <a:chOff x="1561" y="3489"/>
            <a:chExt cx="659" cy="312"/>
          </a:xfrm>
        </p:grpSpPr>
        <p:sp>
          <p:nvSpPr>
            <p:cNvPr id="121885" name="Oval 2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1886" name="Text Box 3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B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2062163" y="2965450"/>
            <a:ext cx="1046162" cy="495300"/>
            <a:chOff x="1561" y="3489"/>
            <a:chExt cx="659" cy="312"/>
          </a:xfrm>
        </p:grpSpPr>
        <p:sp>
          <p:nvSpPr>
            <p:cNvPr id="121888" name="Oval 3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1889" name="Text Box 33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C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1311275" y="4584700"/>
            <a:ext cx="1046163" cy="495300"/>
            <a:chOff x="1561" y="3489"/>
            <a:chExt cx="659" cy="312"/>
          </a:xfrm>
        </p:grpSpPr>
        <p:sp>
          <p:nvSpPr>
            <p:cNvPr id="121891" name="Oval 3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1892" name="Text Box 36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D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4" name="AutoShape 2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700588" y="805568"/>
            <a:ext cx="4314825" cy="245173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de-CH" sz="1800" i="1" dirty="0" smtClean="0">
                <a:solidFill>
                  <a:srgbClr val="0000FF"/>
                </a:solidFill>
              </a:rPr>
              <a:t>a1</a:t>
            </a:r>
            <a:r>
              <a:rPr lang="de-CH" sz="1100" i="1" dirty="0" smtClean="0">
                <a:solidFill>
                  <a:srgbClr val="0000FF"/>
                </a:solidFill>
              </a:rPr>
              <a:t> </a:t>
            </a:r>
            <a:r>
              <a:rPr lang="de-CH" sz="1800" dirty="0" smtClean="0">
                <a:solidFill>
                  <a:srgbClr val="0000FF"/>
                </a:solidFill>
              </a:rPr>
              <a:t>:</a:t>
            </a:r>
            <a:r>
              <a:rPr lang="de-CH" sz="1800" i="1" dirty="0" smtClean="0">
                <a:solidFill>
                  <a:srgbClr val="0000FF"/>
                </a:solidFill>
              </a:rPr>
              <a:t> A</a:t>
            </a:r>
          </a:p>
          <a:p>
            <a:r>
              <a:rPr lang="de-CH" sz="1800" b="1" dirty="0" err="1" smtClean="0">
                <a:solidFill>
                  <a:schemeClr val="accent2"/>
                </a:solidFill>
              </a:rPr>
              <a:t>if</a:t>
            </a:r>
            <a:r>
              <a:rPr lang="de-CH" sz="1800" dirty="0" smtClean="0"/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kondition_1</a:t>
            </a:r>
            <a:r>
              <a:rPr lang="de-CH" sz="1800" dirty="0" smtClean="0"/>
              <a:t> </a:t>
            </a:r>
            <a:r>
              <a:rPr lang="de-CH" sz="1800" b="1" dirty="0" err="1" smtClean="0">
                <a:solidFill>
                  <a:schemeClr val="accent2"/>
                </a:solidFill>
              </a:rPr>
              <a:t>then</a:t>
            </a:r>
            <a:r>
              <a:rPr lang="de-CH" sz="1800" b="1" dirty="0" smtClean="0">
                <a:solidFill>
                  <a:schemeClr val="accent2"/>
                </a:solidFill>
              </a:rPr>
              <a:t/>
            </a:r>
            <a:br>
              <a:rPr lang="de-CH" sz="1800" b="1" dirty="0" smtClean="0">
                <a:solidFill>
                  <a:schemeClr val="accent2"/>
                </a:solidFill>
              </a:rPr>
            </a:br>
            <a:r>
              <a:rPr lang="de-CH" sz="1800" dirty="0" smtClean="0"/>
              <a:t>    </a:t>
            </a:r>
            <a:r>
              <a:rPr lang="de-CH" sz="1800" dirty="0" smtClean="0">
                <a:solidFill>
                  <a:srgbClr val="A50021"/>
                </a:solidFill>
              </a:rPr>
              <a:t>-- “Erzeuge </a:t>
            </a:r>
            <a:r>
              <a:rPr lang="de-CH" sz="1800" i="1" dirty="0" smtClean="0">
                <a:solidFill>
                  <a:srgbClr val="0000FF"/>
                </a:solidFill>
              </a:rPr>
              <a:t>a1</a:t>
            </a:r>
            <a:r>
              <a:rPr lang="de-CH" sz="1800" dirty="0" smtClean="0">
                <a:solidFill>
                  <a:srgbClr val="A50021"/>
                </a:solidFill>
              </a:rPr>
              <a:t> als Instanz von </a:t>
            </a:r>
            <a:r>
              <a:rPr lang="de-CH" sz="1800" i="1" dirty="0" smtClean="0">
                <a:solidFill>
                  <a:srgbClr val="0000FF"/>
                </a:solidFill>
              </a:rPr>
              <a:t>B</a:t>
            </a:r>
            <a:r>
              <a:rPr lang="de-CH" sz="1800" i="1" dirty="0" smtClean="0">
                <a:solidFill>
                  <a:srgbClr val="A50021"/>
                </a:solidFill>
              </a:rPr>
              <a:t>”</a:t>
            </a:r>
            <a:endParaRPr lang="de-CH" sz="1800" i="1" dirty="0" smtClean="0">
              <a:solidFill>
                <a:srgbClr val="0000FF"/>
              </a:solidFill>
            </a:endParaRPr>
          </a:p>
          <a:p>
            <a:r>
              <a:rPr lang="de-CH" sz="18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1800" dirty="0" smtClean="0"/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kondition_2</a:t>
            </a:r>
            <a:r>
              <a:rPr lang="de-CH" sz="1800" dirty="0" smtClean="0"/>
              <a:t> </a:t>
            </a:r>
            <a:r>
              <a:rPr lang="de-CH" sz="1800" b="1" dirty="0" err="1" smtClean="0">
                <a:solidFill>
                  <a:schemeClr val="accent2"/>
                </a:solidFill>
              </a:rPr>
              <a:t>then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r>
              <a:rPr lang="de-CH" sz="1800" dirty="0" smtClean="0"/>
              <a:t>    </a:t>
            </a:r>
            <a:r>
              <a:rPr lang="de-CH" sz="1800" dirty="0" smtClean="0">
                <a:solidFill>
                  <a:srgbClr val="A50021"/>
                </a:solidFill>
              </a:rPr>
              <a:t>-- “Erzeuge </a:t>
            </a:r>
            <a:r>
              <a:rPr lang="de-CH" sz="1800" i="1" dirty="0" smtClean="0">
                <a:solidFill>
                  <a:srgbClr val="0000FF"/>
                </a:solidFill>
              </a:rPr>
              <a:t>a1</a:t>
            </a:r>
            <a:r>
              <a:rPr lang="de-CH" sz="1800" dirty="0" smtClean="0">
                <a:solidFill>
                  <a:srgbClr val="A50021"/>
                </a:solidFill>
              </a:rPr>
              <a:t> als Instanz von </a:t>
            </a:r>
            <a:r>
              <a:rPr lang="de-CH" sz="1800" i="1" dirty="0" smtClean="0">
                <a:solidFill>
                  <a:srgbClr val="0000FF"/>
                </a:solidFill>
              </a:rPr>
              <a:t>C</a:t>
            </a:r>
            <a:r>
              <a:rPr lang="de-CH" sz="1800" i="1" dirty="0" smtClean="0">
                <a:solidFill>
                  <a:srgbClr val="A50021"/>
                </a:solidFill>
              </a:rPr>
              <a:t>”</a:t>
            </a:r>
            <a:endParaRPr lang="de-CH" sz="1800" dirty="0" smtClean="0">
              <a:solidFill>
                <a:srgbClr val="A50021"/>
              </a:solidFill>
            </a:endParaRPr>
          </a:p>
          <a:p>
            <a:r>
              <a:rPr lang="de-CH" sz="1800" dirty="0" smtClean="0">
                <a:solidFill>
                  <a:srgbClr val="A50021"/>
                </a:solidFill>
              </a:rPr>
              <a:t>... etc.</a:t>
            </a:r>
            <a:endParaRPr lang="de-CH" sz="18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5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Weiterführende</a:t>
            </a:r>
            <a:r>
              <a:rPr lang="en-US" dirty="0" smtClean="0"/>
              <a:t> </a:t>
            </a:r>
            <a:r>
              <a:rPr lang="en-US" dirty="0" err="1" smtClean="0"/>
              <a:t>Referenzen</a:t>
            </a:r>
            <a:endParaRPr lang="en-US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Kapitel</a:t>
            </a:r>
            <a:r>
              <a:rPr lang="en-US" dirty="0" smtClean="0"/>
              <a:t> 21 </a:t>
            </a:r>
            <a:r>
              <a:rPr lang="en-US" dirty="0" smtClean="0"/>
              <a:t>von </a:t>
            </a:r>
            <a:r>
              <a:rPr lang="en-US" dirty="0" smtClean="0">
                <a:solidFill>
                  <a:srgbClr val="990000"/>
                </a:solidFill>
              </a:rPr>
              <a:t>Object-Oriented </a:t>
            </a:r>
            <a:r>
              <a:rPr lang="en-US" dirty="0">
                <a:solidFill>
                  <a:srgbClr val="990000"/>
                </a:solidFill>
              </a:rPr>
              <a:t>Software Construction</a:t>
            </a:r>
            <a:r>
              <a:rPr lang="en-US" dirty="0"/>
              <a:t>, Prentice Hall, 1997</a:t>
            </a:r>
          </a:p>
          <a:p>
            <a:endParaRPr lang="en-US" dirty="0"/>
          </a:p>
          <a:p>
            <a:r>
              <a:rPr lang="en-US" dirty="0"/>
              <a:t>Erich Gamma et al., </a:t>
            </a:r>
            <a:r>
              <a:rPr lang="en-US" dirty="0">
                <a:solidFill>
                  <a:srgbClr val="990000"/>
                </a:solidFill>
              </a:rPr>
              <a:t>Design Patterns</a:t>
            </a:r>
            <a:r>
              <a:rPr lang="en-US" i="1" dirty="0"/>
              <a:t>,</a:t>
            </a:r>
            <a:r>
              <a:rPr lang="en-US" dirty="0"/>
              <a:t> Addison –Wesley, 1995: “Command pattern”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51056" y="1605496"/>
            <a:ext cx="7733715" cy="360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Einen Benutzerbefehl ausführen</a:t>
            </a:r>
            <a:endParaRPr lang="de-DE" dirty="0"/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388" y="680644"/>
            <a:ext cx="8964612" cy="49152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CH" sz="2000" i="1" dirty="0" err="1" smtClean="0">
                <a:solidFill>
                  <a:srgbClr val="3333FF"/>
                </a:solidFill>
              </a:rPr>
              <a:t>benutzeranfrage_decodieren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endParaRPr lang="de-CH" sz="2000" i="1" dirty="0" smtClean="0"/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normaler Befehl”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dirty="0" smtClean="0">
                <a:solidFill>
                  <a:srgbClr val="990000"/>
                </a:solidFill>
              </a:rPr>
              <a:t>“Erzeuge ein Befehlsobjekt </a:t>
            </a:r>
            <a:r>
              <a:rPr lang="de-CH" sz="2000" i="1" dirty="0" smtClean="0">
                <a:solidFill>
                  <a:srgbClr val="0000FF"/>
                </a:solidFill>
              </a:rPr>
              <a:t>c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, der Anforderung entsprechend”</a:t>
            </a:r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b="1" dirty="0" err="1" smtClean="0">
                <a:solidFill>
                  <a:srgbClr val="000099"/>
                </a:solidFill>
              </a:rPr>
              <a:t>from</a:t>
            </a:r>
            <a:r>
              <a:rPr lang="de-CH" sz="2000" dirty="0" smtClean="0"/>
              <a:t> </a:t>
            </a:r>
            <a:r>
              <a:rPr lang="de-CH" sz="2000" b="1" dirty="0" err="1" smtClean="0">
                <a:solidFill>
                  <a:srgbClr val="000099"/>
                </a:solidFill>
              </a:rPr>
              <a:t>until</a:t>
            </a:r>
            <a:r>
              <a:rPr lang="de-CH" sz="2000" dirty="0" smtClean="0"/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is_last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b="1" dirty="0" err="1" smtClean="0">
                <a:solidFill>
                  <a:srgbClr val="000099"/>
                </a:solidFill>
              </a:rPr>
              <a:t>loop</a:t>
            </a:r>
            <a:r>
              <a:rPr lang="de-CH" sz="2000" dirty="0" smtClean="0"/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remove_right</a:t>
            </a:r>
            <a:r>
              <a:rPr lang="de-CH" sz="2000" dirty="0" smtClean="0"/>
              <a:t> </a:t>
            </a:r>
            <a:r>
              <a:rPr lang="de-CH" sz="20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verlauf</a:t>
            </a:r>
            <a:r>
              <a:rPr lang="de-CH" sz="120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smtClean="0">
                <a:solidFill>
                  <a:srgbClr val="3333FF"/>
                </a:solidFill>
              </a:rPr>
              <a:t>extend </a:t>
            </a:r>
            <a:r>
              <a:rPr lang="de-CH" sz="2000" dirty="0" smtClean="0">
                <a:solidFill>
                  <a:srgbClr val="3333FF"/>
                </a:solidFill>
              </a:rPr>
              <a:t>(</a:t>
            </a:r>
            <a:r>
              <a:rPr lang="de-CH" sz="2000" i="1" dirty="0" smtClean="0">
                <a:solidFill>
                  <a:srgbClr val="3333FF"/>
                </a:solidFill>
              </a:rPr>
              <a:t>c</a:t>
            </a:r>
            <a:r>
              <a:rPr lang="de-CH" sz="2000" dirty="0" smtClean="0">
                <a:solidFill>
                  <a:srgbClr val="3333FF"/>
                </a:solidFill>
              </a:rPr>
              <a:t>); cursor</a:t>
            </a:r>
            <a:r>
              <a:rPr lang="de-CH" sz="120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dirty="0" smtClean="0">
                <a:solidFill>
                  <a:srgbClr val="3333FF"/>
                </a:solidFill>
              </a:rPr>
              <a:t>forth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</a:t>
            </a:r>
            <a:r>
              <a:rPr lang="de-CH" sz="2000" b="1" i="1" dirty="0" err="1" smtClean="0">
                <a:solidFill>
                  <a:srgbClr val="3333FF"/>
                </a:solidFill>
              </a:rPr>
              <a:t>c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ausführen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UNDO”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b="1" dirty="0" smtClean="0">
                <a:solidFill>
                  <a:schemeClr val="accent2"/>
                </a:solidFill>
              </a:rPr>
              <a:t> not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before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-- Ignoriere überschüssige Anfragen</a:t>
            </a:r>
            <a:endParaRPr lang="de-CH" sz="2000" b="1" dirty="0" smtClean="0">
              <a:solidFill>
                <a:srgbClr val="990000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smtClean="0">
                <a:solidFill>
                  <a:srgbClr val="3333FF"/>
                </a:solidFill>
              </a:rPr>
              <a:t>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item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rückgängig_machen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  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back</a:t>
            </a:r>
            <a:r>
              <a:rPr lang="de-CH" sz="2000" i="1" dirty="0" smtClean="0">
                <a:solidFill>
                  <a:srgbClr val="0000FF"/>
                </a:solidFill>
              </a:rPr>
              <a:t>		</a:t>
            </a:r>
            <a:endParaRPr lang="de-CH" sz="2000" dirty="0" smtClean="0">
              <a:solidFill>
                <a:srgbClr val="A50021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REDO”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dirty="0" smtClean="0"/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b="1" dirty="0" smtClean="0">
                <a:solidFill>
                  <a:schemeClr val="accent2"/>
                </a:solidFill>
              </a:rPr>
              <a:t> not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is_last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>
                <a:solidFill>
                  <a:srgbClr val="990000"/>
                </a:solidFill>
              </a:rPr>
              <a:t>–– </a:t>
            </a:r>
            <a:r>
              <a:rPr lang="de-CH" sz="2000" dirty="0" smtClean="0">
                <a:solidFill>
                  <a:srgbClr val="990000"/>
                </a:solidFill>
              </a:rPr>
              <a:t>Ignoriere überschüssige Anfragen </a:t>
            </a:r>
            <a:r>
              <a:rPr lang="de-CH" sz="2000" b="1" dirty="0" smtClean="0">
                <a:solidFill>
                  <a:schemeClr val="accent2"/>
                </a:solidFill>
              </a:rPr>
              <a:t>	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forth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  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item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ausführen</a:t>
            </a:r>
            <a:r>
              <a:rPr lang="de-CH" sz="2000" i="1" dirty="0" smtClean="0">
                <a:solidFill>
                  <a:srgbClr val="3333FF"/>
                </a:solidFill>
              </a:rPr>
              <a:t>	 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  <a:endParaRPr lang="de-CH" sz="2000" b="1" dirty="0">
              <a:solidFill>
                <a:schemeClr val="accent2"/>
              </a:solidFill>
            </a:endParaRPr>
          </a:p>
        </p:txBody>
      </p:sp>
      <p:sp>
        <p:nvSpPr>
          <p:cNvPr id="236560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8205561" y="4349731"/>
            <a:ext cx="0" cy="38668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833813" y="3913180"/>
            <a:ext cx="5176837" cy="446088"/>
            <a:chOff x="2360" y="1645"/>
            <a:chExt cx="3261" cy="421"/>
          </a:xfrm>
        </p:grpSpPr>
        <p:sp>
          <p:nvSpPr>
            <p:cNvPr id="236565" name="Line 2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2360" y="1861"/>
              <a:ext cx="3261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66" name="AutoShape 2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06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7" name="AutoShape 2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77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8" name="AutoShape 2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357" y="1654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9" name="AutoShape 2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590" y="1645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70" name="Text Box 2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294" y="1721"/>
              <a:ext cx="678" cy="29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Löschen</a:t>
              </a:r>
              <a:endParaRPr lang="de-CH" sz="1400" b="1" dirty="0">
                <a:latin typeface="Comic Sans MS" pitchFamily="66" charset="0"/>
              </a:endParaRPr>
            </a:p>
          </p:txBody>
        </p:sp>
        <p:sp>
          <p:nvSpPr>
            <p:cNvPr id="236571" name="Text Box 27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40" y="1717"/>
              <a:ext cx="891" cy="27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300" b="1" dirty="0" smtClean="0">
                  <a:latin typeface="Comic Sans MS" pitchFamily="66" charset="0"/>
                </a:rPr>
                <a:t>Austauschen</a:t>
              </a:r>
              <a:endParaRPr lang="de-CH" sz="1300" b="1" dirty="0">
                <a:latin typeface="Comic Sans MS" pitchFamily="66" charset="0"/>
              </a:endParaRPr>
            </a:p>
          </p:txBody>
        </p:sp>
        <p:sp>
          <p:nvSpPr>
            <p:cNvPr id="236572" name="AutoShape 2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504" y="1703"/>
              <a:ext cx="730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Einfügen</a:t>
              </a:r>
              <a:endParaRPr lang="de-CH" sz="1400" b="1" dirty="0">
                <a:latin typeface="Comic Sans MS" pitchFamily="66" charset="0"/>
              </a:endParaRPr>
            </a:p>
          </p:txBody>
        </p:sp>
        <p:sp>
          <p:nvSpPr>
            <p:cNvPr id="236573" name="AutoShape 2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990" y="1711"/>
              <a:ext cx="716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Einfügen</a:t>
              </a:r>
              <a:endParaRPr lang="de-CH" sz="1400" b="1" dirty="0">
                <a:latin typeface="Comic Sans MS" pitchFamily="66" charset="0"/>
              </a:endParaRPr>
            </a:p>
          </p:txBody>
        </p:sp>
      </p:grpSp>
      <p:sp>
        <p:nvSpPr>
          <p:cNvPr id="20" name="Text 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187915" y="4377407"/>
            <a:ext cx="94792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i="1" dirty="0" smtClean="0">
                <a:solidFill>
                  <a:srgbClr val="3333FF"/>
                </a:solidFill>
              </a:rPr>
              <a:t>cursor</a:t>
            </a:r>
            <a:endParaRPr lang="en-US" sz="19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2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2800" dirty="0" smtClean="0"/>
              <a:t>Befehlsobjekte erzeugen: Erster Ansatz</a:t>
            </a:r>
            <a:endParaRPr lang="de-CH" sz="2800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defTabSz="539750">
              <a:lnSpc>
                <a:spcPct val="140000"/>
              </a:lnSpc>
            </a:pPr>
            <a:r>
              <a:rPr lang="de-CH" sz="2000" i="1" dirty="0" smtClean="0">
                <a:solidFill>
                  <a:srgbClr val="0000FF"/>
                </a:solidFill>
              </a:rPr>
              <a:t>c</a:t>
            </a:r>
            <a:r>
              <a:rPr lang="de-CH" sz="12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:</a:t>
            </a:r>
            <a:r>
              <a:rPr lang="de-CH" sz="2000" i="1" dirty="0" smtClean="0">
                <a:solidFill>
                  <a:srgbClr val="0000FF"/>
                </a:solidFill>
              </a:rPr>
              <a:t> BEFEHL</a:t>
            </a:r>
          </a:p>
          <a:p>
            <a:pPr defTabSz="539750">
              <a:lnSpc>
                <a:spcPct val="140000"/>
              </a:lnSpc>
            </a:pPr>
            <a:r>
              <a:rPr lang="de-CH" sz="2000" i="1" dirty="0" smtClean="0">
                <a:solidFill>
                  <a:srgbClr val="0000FF"/>
                </a:solidFill>
              </a:rPr>
              <a:t>...</a:t>
            </a:r>
          </a:p>
          <a:p>
            <a:pPr defTabSz="539750">
              <a:lnSpc>
                <a:spcPct val="140000"/>
              </a:lnSpc>
            </a:pPr>
            <a:endParaRPr lang="de-CH" sz="2000" i="1" dirty="0" smtClean="0">
              <a:solidFill>
                <a:srgbClr val="0000FF"/>
              </a:solidFill>
            </a:endParaRPr>
          </a:p>
          <a:p>
            <a:pPr defTabSz="539750">
              <a:lnSpc>
                <a:spcPct val="140000"/>
              </a:lnSpc>
            </a:pPr>
            <a:r>
              <a:rPr lang="de-CH" sz="2000" i="1" dirty="0" err="1">
                <a:solidFill>
                  <a:srgbClr val="0000FF"/>
                </a:solidFill>
              </a:rPr>
              <a:t>b</a:t>
            </a:r>
            <a:r>
              <a:rPr lang="de-CH" sz="2000" i="1" dirty="0" err="1" smtClean="0">
                <a:solidFill>
                  <a:srgbClr val="0000FF"/>
                </a:solidFill>
              </a:rPr>
              <a:t>enutzerbefehl_decodieren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539750">
              <a:lnSpc>
                <a:spcPct val="140000"/>
              </a:lnSpc>
            </a:pP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0000FF"/>
                </a:solidFill>
              </a:rPr>
              <a:t>“Anfrage ist </a:t>
            </a:r>
            <a:r>
              <a:rPr lang="de-CH" sz="2000" b="1" dirty="0" err="1" smtClean="0"/>
              <a:t>Löschen</a:t>
            </a:r>
            <a:r>
              <a:rPr lang="de-CH" sz="2000" i="1" dirty="0" smtClean="0">
                <a:solidFill>
                  <a:srgbClr val="0000FF"/>
                </a:solidFill>
              </a:rPr>
              <a:t>”</a:t>
            </a:r>
            <a:r>
              <a:rPr lang="de-CH" sz="2000" dirty="0" smtClean="0"/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r>
              <a:rPr lang="de-CH" sz="2000" b="1" dirty="0" smtClean="0">
                <a:solidFill>
                  <a:schemeClr val="accent2"/>
                </a:solidFill>
              </a:rPr>
              <a:t/>
            </a:r>
            <a:br>
              <a:rPr lang="de-CH" sz="2000" b="1" dirty="0" smtClean="0">
                <a:solidFill>
                  <a:schemeClr val="accent2"/>
                </a:solidFill>
              </a:rPr>
            </a:b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{</a:t>
            </a:r>
            <a:r>
              <a:rPr lang="de-CH" sz="2000" i="1" dirty="0" smtClean="0">
                <a:solidFill>
                  <a:srgbClr val="0000FF"/>
                </a:solidFill>
              </a:rPr>
              <a:t>LÖSCHEN</a:t>
            </a:r>
            <a:r>
              <a:rPr lang="de-CH" sz="2000" dirty="0" smtClean="0">
                <a:solidFill>
                  <a:srgbClr val="0000FF"/>
                </a:solidFill>
              </a:rPr>
              <a:t>}</a:t>
            </a:r>
            <a:r>
              <a:rPr lang="de-CH" sz="2000" i="1" dirty="0" smtClean="0">
                <a:solidFill>
                  <a:srgbClr val="0000FF"/>
                </a:solidFill>
              </a:rPr>
              <a:t> c</a:t>
            </a:r>
          </a:p>
          <a:p>
            <a:pPr defTabSz="539750">
              <a:lnSpc>
                <a:spcPct val="140000"/>
              </a:lnSpc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0000FF"/>
                </a:solidFill>
              </a:rPr>
              <a:t>“Anfrage ist </a:t>
            </a:r>
            <a:r>
              <a:rPr lang="de-CH" sz="2000" b="1" dirty="0" err="1" smtClean="0"/>
              <a:t>Einfügen</a:t>
            </a:r>
            <a:r>
              <a:rPr lang="de-CH" sz="2000" i="1" dirty="0" smtClean="0">
                <a:solidFill>
                  <a:srgbClr val="0000FF"/>
                </a:solidFill>
              </a:rPr>
              <a:t>”</a:t>
            </a:r>
            <a:r>
              <a:rPr lang="de-CH" sz="2000" dirty="0" smtClean="0"/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39750">
              <a:lnSpc>
                <a:spcPct val="120000"/>
              </a:lnSpc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{</a:t>
            </a:r>
            <a:r>
              <a:rPr lang="de-CH" sz="2000" i="1" dirty="0" smtClean="0">
                <a:solidFill>
                  <a:srgbClr val="0000FF"/>
                </a:solidFill>
              </a:rPr>
              <a:t>EINFÜGEN</a:t>
            </a:r>
            <a:r>
              <a:rPr lang="de-CH" sz="2000" dirty="0" smtClean="0">
                <a:solidFill>
                  <a:srgbClr val="0000FF"/>
                </a:solidFill>
              </a:rPr>
              <a:t>}</a:t>
            </a:r>
            <a:r>
              <a:rPr lang="de-CH" sz="2000" i="1" dirty="0" smtClean="0">
                <a:solidFill>
                  <a:srgbClr val="0000FF"/>
                </a:solidFill>
              </a:rPr>
              <a:t> c</a:t>
            </a:r>
          </a:p>
          <a:p>
            <a:pPr defTabSz="539750">
              <a:lnSpc>
                <a:spcPct val="70000"/>
              </a:lnSpc>
            </a:pPr>
            <a:r>
              <a:rPr lang="de-CH" sz="2000" b="1" dirty="0" err="1" smtClean="0">
                <a:solidFill>
                  <a:schemeClr val="accent2"/>
                </a:solidFill>
              </a:rPr>
              <a:t>else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39750">
              <a:lnSpc>
                <a:spcPct val="140000"/>
              </a:lnSpc>
            </a:pPr>
            <a:r>
              <a:rPr lang="de-CH" sz="2000" dirty="0" smtClean="0">
                <a:solidFill>
                  <a:srgbClr val="A50021"/>
                </a:solidFill>
              </a:rPr>
              <a:t>	etc.</a:t>
            </a:r>
          </a:p>
          <a:p>
            <a:pPr defTabSz="539750">
              <a:lnSpc>
                <a:spcPct val="90000"/>
              </a:lnSpc>
            </a:pPr>
            <a:endParaRPr lang="de-C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Befehl-Klassenhierarchie</a:t>
            </a:r>
            <a:endParaRPr lang="de-DE" dirty="0"/>
          </a:p>
        </p:txBody>
      </p:sp>
      <p:sp>
        <p:nvSpPr>
          <p:cNvPr id="224266" name="Line 1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114800" y="2362200"/>
            <a:ext cx="714375" cy="8048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7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2515" y="1380504"/>
            <a:ext cx="276474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ausführen</a:t>
            </a:r>
            <a:r>
              <a:rPr lang="de-CH" sz="2400" baseline="30000" dirty="0" smtClean="0">
                <a:solidFill>
                  <a:srgbClr val="0000FF"/>
                </a:solidFill>
                <a:latin typeface="Comic Sans MS" pitchFamily="66" charset="0"/>
              </a:rPr>
              <a:t>*</a:t>
            </a:r>
          </a:p>
          <a:p>
            <a:pPr>
              <a:spcBef>
                <a:spcPct val="50000"/>
              </a:spcBef>
            </a:pPr>
            <a:r>
              <a:rPr lang="de-CH" sz="2000" i="1" dirty="0" err="1">
                <a:solidFill>
                  <a:srgbClr val="0000FF"/>
                </a:solidFill>
              </a:rPr>
              <a:t>r</a:t>
            </a:r>
            <a:r>
              <a:rPr lang="de-CH" sz="2000" i="1" dirty="0" err="1" smtClean="0">
                <a:solidFill>
                  <a:srgbClr val="0000FF"/>
                </a:solidFill>
                <a:latin typeface="Comic Sans MS" pitchFamily="66" charset="0"/>
              </a:rPr>
              <a:t>ückgängig_machen</a:t>
            </a:r>
            <a:r>
              <a:rPr lang="de-CH" sz="2000" dirty="0" smtClean="0">
                <a:solidFill>
                  <a:srgbClr val="0000FF"/>
                </a:solidFill>
                <a:latin typeface="Comic Sans MS" pitchFamily="66" charset="0"/>
              </a:rPr>
              <a:t>*</a:t>
            </a:r>
            <a:endParaRPr lang="de-CH" sz="2400" baseline="30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4268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600200" y="2362200"/>
            <a:ext cx="2286000" cy="762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9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19600" y="2286000"/>
            <a:ext cx="2895600" cy="1219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0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13600" y="33528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224271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97405" y="4419600"/>
            <a:ext cx="2667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ausführen</a:t>
            </a:r>
            <a:r>
              <a:rPr lang="de-CH" sz="2400" b="1" baseline="30000" dirty="0" smtClean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de-CH" sz="2000" baseline="30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de-CH" sz="2000" baseline="30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de-CH" sz="2000" i="1" dirty="0" err="1" smtClean="0">
                <a:solidFill>
                  <a:srgbClr val="0000FF"/>
                </a:solidFill>
                <a:latin typeface="Comic Sans MS" pitchFamily="66" charset="0"/>
              </a:rPr>
              <a:t>rückgängig_machen</a:t>
            </a:r>
            <a:r>
              <a:rPr lang="de-CH" sz="2400" baseline="30000" dirty="0" smtClean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de-CH" sz="2400" b="1" baseline="30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de-CH" sz="2400" b="1" baseline="30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de-CH" sz="2000" i="1" dirty="0" err="1" smtClean="0">
                <a:solidFill>
                  <a:srgbClr val="0000FF"/>
                </a:solidFill>
                <a:latin typeface="Comic Sans MS" pitchFamily="66" charset="0"/>
              </a:rPr>
              <a:t>linie</a:t>
            </a:r>
            <a:r>
              <a:rPr lang="de-CH" sz="2000" dirty="0" smtClean="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 STRING</a:t>
            </a:r>
            <a:b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de-CH" sz="2000" i="1" dirty="0" err="1" smtClean="0">
                <a:solidFill>
                  <a:srgbClr val="0000FF"/>
                </a:solidFill>
                <a:latin typeface="Comic Sans MS" pitchFamily="66" charset="0"/>
              </a:rPr>
              <a:t>index</a:t>
            </a:r>
            <a:r>
              <a:rPr lang="de-CH" sz="2000" dirty="0" smtClean="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 INTEGER</a:t>
            </a:r>
          </a:p>
          <a:p>
            <a:pPr>
              <a:spcBef>
                <a:spcPct val="50000"/>
              </a:spcBef>
            </a:pP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...</a:t>
            </a:r>
            <a:endParaRPr lang="de-CH" sz="2000" i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4272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57812" y="4343400"/>
            <a:ext cx="274932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2000" i="1" dirty="0">
                <a:solidFill>
                  <a:srgbClr val="0000FF"/>
                </a:solidFill>
              </a:rPr>
              <a:t>ausführen</a:t>
            </a:r>
            <a:r>
              <a:rPr lang="de-CH" b="1" baseline="30000" dirty="0">
                <a:solidFill>
                  <a:srgbClr val="0000FF"/>
                </a:solidFill>
              </a:rPr>
              <a:t>+</a:t>
            </a:r>
            <a:r>
              <a:rPr lang="de-CH" sz="2000" baseline="30000" dirty="0">
                <a:solidFill>
                  <a:srgbClr val="0000FF"/>
                </a:solidFill>
              </a:rPr>
              <a:t/>
            </a:r>
            <a:br>
              <a:rPr lang="de-CH" sz="2000" baseline="30000" dirty="0">
                <a:solidFill>
                  <a:srgbClr val="0000FF"/>
                </a:solidFill>
              </a:rPr>
            </a:br>
            <a:r>
              <a:rPr lang="de-CH" sz="2000" i="1" dirty="0" err="1" smtClean="0">
                <a:solidFill>
                  <a:srgbClr val="0000FF"/>
                </a:solidFill>
              </a:rPr>
              <a:t>rückgängig_machen</a:t>
            </a:r>
            <a:r>
              <a:rPr lang="de-CH" sz="2000" b="1" baseline="30000" dirty="0" smtClean="0">
                <a:solidFill>
                  <a:srgbClr val="0000FF"/>
                </a:solidFill>
              </a:rPr>
              <a:t>+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Comic Sans MS" pitchFamily="66" charset="0"/>
              </a:rPr>
              <a:t>index</a:t>
            </a:r>
            <a:endParaRPr lang="en-US" sz="20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3" name="Oval 22"/>
          <p:cNvSpPr/>
          <p:nvPr/>
        </p:nvSpPr>
        <p:spPr>
          <a:xfrm>
            <a:off x="3023852" y="1481220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*</a:t>
            </a:r>
          </a:p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BEFEHL</a:t>
            </a:r>
            <a:endParaRPr lang="de-CH" sz="1800" i="1" dirty="0">
              <a:solidFill>
                <a:srgbClr val="3333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7116" y="3205746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LÖSCHEN</a:t>
            </a:r>
            <a:endParaRPr lang="de-CH" sz="1800" i="1" dirty="0">
              <a:solidFill>
                <a:srgbClr val="3333FF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97622" y="3229809"/>
            <a:ext cx="2286084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EINFÜGEN</a:t>
            </a:r>
            <a:endParaRPr lang="de-CH" sz="1800" i="1" dirty="0">
              <a:solidFill>
                <a:srgbClr val="3333FF"/>
              </a:solidFill>
            </a:endParaRP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6901469" y="1282082"/>
            <a:ext cx="1997981" cy="742117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600" dirty="0" smtClean="0">
                <a:solidFill>
                  <a:schemeClr val="accent2"/>
                </a:solidFill>
                <a:latin typeface="+mn-lt"/>
              </a:rPr>
              <a:t>*   aufgeschoben</a:t>
            </a:r>
          </a:p>
          <a:p>
            <a:r>
              <a:rPr lang="de-CH" sz="1600" dirty="0" smtClean="0">
                <a:solidFill>
                  <a:schemeClr val="accent2"/>
                </a:solidFill>
                <a:latin typeface="+mn-lt"/>
              </a:rPr>
              <a:t>+   wirksam</a:t>
            </a:r>
            <a:endParaRPr lang="de-CH" sz="1400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455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07950" y="-347"/>
            <a:ext cx="8280400" cy="696912"/>
          </a:xfrm>
        </p:spPr>
        <p:txBody>
          <a:bodyPr/>
          <a:lstStyle/>
          <a:p>
            <a:r>
              <a:rPr lang="de-CH" dirty="0" smtClean="0"/>
              <a:t>Befehlsobjekte erzeugen: Besserer Ansatz</a:t>
            </a:r>
            <a:endParaRPr lang="de-CH" sz="28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268413"/>
            <a:ext cx="8915400" cy="5113337"/>
          </a:xfrm>
        </p:spPr>
        <p:txBody>
          <a:bodyPr/>
          <a:lstStyle/>
          <a:p>
            <a:r>
              <a:rPr lang="de-CH" dirty="0" smtClean="0"/>
              <a:t>Geben Sie jedem Befehls-Typ eine</a:t>
            </a:r>
            <a:br>
              <a:rPr lang="de-CH" dirty="0" smtClean="0"/>
            </a:br>
            <a:r>
              <a:rPr lang="de-CH" dirty="0" smtClean="0"/>
              <a:t>Nummer</a:t>
            </a:r>
          </a:p>
          <a:p>
            <a:endParaRPr lang="de-CH" dirty="0" smtClean="0"/>
          </a:p>
          <a:p>
            <a:r>
              <a:rPr lang="de-CH" dirty="0" smtClean="0"/>
              <a:t>Füllen Sie zu Beginn einen Array</a:t>
            </a:r>
            <a:br>
              <a:rPr lang="de-CH" dirty="0" smtClean="0"/>
            </a:br>
            <a:r>
              <a:rPr lang="de-CH" i="1" dirty="0" smtClean="0">
                <a:solidFill>
                  <a:srgbClr val="0000FF"/>
                </a:solidFill>
              </a:rPr>
              <a:t>befehle </a:t>
            </a:r>
            <a:r>
              <a:rPr lang="de-CH" dirty="0" smtClean="0"/>
              <a:t>mit je einer Instanz jedes</a:t>
            </a:r>
            <a:br>
              <a:rPr lang="de-CH" dirty="0" smtClean="0"/>
            </a:br>
            <a:r>
              <a:rPr lang="de-CH" dirty="0" smtClean="0"/>
              <a:t>Befehls-Typen.</a:t>
            </a:r>
          </a:p>
          <a:p>
            <a:endParaRPr lang="de-CH" dirty="0" smtClean="0"/>
          </a:p>
          <a:p>
            <a:r>
              <a:rPr lang="de-CH" dirty="0" smtClean="0"/>
              <a:t>Um neue Befehlsobjekte zu erhalten:</a:t>
            </a:r>
            <a:br>
              <a:rPr lang="de-CH" dirty="0" smtClean="0"/>
            </a:br>
            <a:r>
              <a:rPr lang="de-CH" dirty="0" smtClean="0"/>
              <a:t>	</a:t>
            </a:r>
            <a:br>
              <a:rPr lang="de-CH" dirty="0" smtClean="0"/>
            </a:br>
            <a:r>
              <a:rPr lang="de-CH" dirty="0" smtClean="0">
                <a:solidFill>
                  <a:srgbClr val="A50021"/>
                </a:solidFill>
              </a:rPr>
              <a:t>“Bestimme </a:t>
            </a:r>
            <a:r>
              <a:rPr lang="de-CH" i="1" dirty="0" err="1" smtClean="0">
                <a:solidFill>
                  <a:srgbClr val="0000FF"/>
                </a:solidFill>
              </a:rPr>
              <a:t>befehls_typ</a:t>
            </a:r>
            <a:r>
              <a:rPr lang="de-CH" dirty="0" smtClean="0">
                <a:solidFill>
                  <a:srgbClr val="A50021"/>
                </a:solidFill>
              </a:rPr>
              <a:t>”</a:t>
            </a:r>
            <a:r>
              <a:rPr lang="de-CH" dirty="0" smtClean="0">
                <a:solidFill>
                  <a:srgbClr val="0000FF"/>
                </a:solidFill>
              </a:rPr>
              <a:t/>
            </a:r>
            <a:br>
              <a:rPr lang="de-CH" dirty="0" smtClean="0">
                <a:solidFill>
                  <a:srgbClr val="0000FF"/>
                </a:solidFill>
              </a:rPr>
            </a:br>
            <a:r>
              <a:rPr lang="de-CH" i="1" dirty="0" smtClean="0">
                <a:solidFill>
                  <a:srgbClr val="0000FF"/>
                </a:solidFill>
              </a:rPr>
              <a:t>c</a:t>
            </a:r>
            <a:r>
              <a:rPr lang="de-CH" dirty="0" smtClean="0">
                <a:solidFill>
                  <a:srgbClr val="0000FF"/>
                </a:solidFill>
              </a:rPr>
              <a:t> := (</a:t>
            </a:r>
            <a:r>
              <a:rPr lang="de-CH" i="1" dirty="0" smtClean="0">
                <a:solidFill>
                  <a:srgbClr val="0000FF"/>
                </a:solidFill>
              </a:rPr>
              <a:t>befehle </a:t>
            </a:r>
            <a:r>
              <a:rPr lang="de-CH" dirty="0" smtClean="0">
                <a:solidFill>
                  <a:srgbClr val="0000FF"/>
                </a:solidFill>
              </a:rPr>
              <a:t>[</a:t>
            </a:r>
            <a:r>
              <a:rPr lang="de-CH" i="1" dirty="0" err="1" smtClean="0">
                <a:solidFill>
                  <a:srgbClr val="0000FF"/>
                </a:solidFill>
              </a:rPr>
              <a:t>befehls_typ</a:t>
            </a:r>
            <a:r>
              <a:rPr lang="de-CH" dirty="0" smtClean="0">
                <a:solidFill>
                  <a:srgbClr val="0000FF"/>
                </a:solidFill>
              </a:rPr>
              <a:t>])</a:t>
            </a:r>
            <a:r>
              <a:rPr lang="de-CH" sz="4000" dirty="0" smtClean="0">
                <a:solidFill>
                  <a:srgbClr val="0000FF"/>
                </a:solidFill>
              </a:rPr>
              <a:t>.</a:t>
            </a:r>
            <a:r>
              <a:rPr lang="de-CH" i="1" dirty="0" err="1" smtClean="0">
                <a:solidFill>
                  <a:srgbClr val="0000FF"/>
                </a:solidFill>
              </a:rPr>
              <a:t>twin</a:t>
            </a:r>
            <a:endParaRPr lang="de-CH" i="1" dirty="0">
              <a:solidFill>
                <a:srgbClr val="0000FF"/>
              </a:solidFill>
            </a:endParaRPr>
          </a:p>
        </p:txBody>
      </p:sp>
      <p:sp>
        <p:nvSpPr>
          <p:cNvPr id="242692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40413" y="455136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69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18200" y="4627563"/>
            <a:ext cx="1241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err="1" smtClean="0">
                <a:solidFill>
                  <a:srgbClr val="A50021"/>
                </a:solidFill>
                <a:latin typeface="Comic Sans MS" pitchFamily="66" charset="0"/>
              </a:rPr>
              <a:t>Löschen</a:t>
            </a:r>
            <a:endParaRPr lang="en-US" sz="1800" b="1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42694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40413" y="401796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69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64238" y="4094163"/>
            <a:ext cx="1189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800" b="1" dirty="0" smtClean="0">
                <a:solidFill>
                  <a:srgbClr val="A50021"/>
                </a:solidFill>
                <a:latin typeface="Comic Sans MS" pitchFamily="66" charset="0"/>
              </a:rPr>
              <a:t>Einfügen</a:t>
            </a:r>
            <a:endParaRPr lang="de-CH" sz="1800" b="1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42696" name="AutoShap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40413" y="348456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69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03904" y="3560763"/>
            <a:ext cx="15881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800" b="1" dirty="0" smtClean="0">
                <a:solidFill>
                  <a:srgbClr val="A50021"/>
                </a:solidFill>
                <a:latin typeface="Comic Sans MS" pitchFamily="66" charset="0"/>
              </a:rPr>
              <a:t>Austauschen</a:t>
            </a:r>
            <a:endParaRPr lang="de-CH" sz="1800" b="1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42698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840413" y="295116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69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42025" y="3027363"/>
            <a:ext cx="1189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A50021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42700" name="AutoShap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40413" y="241776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70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424738" y="4652963"/>
            <a:ext cx="360362" cy="3164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0" r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270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24738" y="4076700"/>
            <a:ext cx="360362" cy="3164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0" r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4270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51713" y="1268413"/>
            <a:ext cx="360362" cy="3164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0" r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800" b="1" i="1">
                <a:solidFill>
                  <a:schemeClr val="accent2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24270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423150" y="2708275"/>
            <a:ext cx="1296988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0" rIns="0"/>
          <a:lstStyle/>
          <a:p>
            <a:endParaRPr lang="en-US" sz="1800"/>
          </a:p>
        </p:txBody>
      </p:sp>
      <p:sp>
        <p:nvSpPr>
          <p:cNvPr id="2427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992938" y="2349500"/>
            <a:ext cx="2195512" cy="31643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0" rIns="0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CH" sz="1800" i="1" dirty="0" err="1" smtClean="0">
                <a:solidFill>
                  <a:srgbClr val="0000FF"/>
                </a:solidFill>
              </a:rPr>
              <a:t>befehls_typ</a:t>
            </a:r>
            <a:endParaRPr lang="de-CH" sz="1800" i="1" dirty="0">
              <a:solidFill>
                <a:srgbClr val="0000FF"/>
              </a:solidFill>
            </a:endParaRPr>
          </a:p>
        </p:txBody>
      </p:sp>
      <p:sp>
        <p:nvSpPr>
          <p:cNvPr id="242706" name="AutoShap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40413" y="1887538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707" name="AutoShap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840413" y="138271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708" name="AutoShap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787757" y="6195207"/>
            <a:ext cx="4148281" cy="415925"/>
          </a:xfrm>
          <a:prstGeom prst="wedgeRoundRectCallout">
            <a:avLst>
              <a:gd name="adj1" fmla="val -43663"/>
              <a:gd name="adj2" fmla="val -150543"/>
              <a:gd name="adj3" fmla="val 16667"/>
            </a:avLst>
          </a:prstGeom>
          <a:solidFill>
            <a:srgbClr val="FFFF00"/>
          </a:solidFill>
          <a:ln w="9525" algn="ctr">
            <a:solidFill>
              <a:srgbClr val="8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lIns="0" rIns="0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CH" sz="2000" dirty="0" smtClean="0">
                <a:solidFill>
                  <a:schemeClr val="accent2"/>
                </a:solidFill>
                <a:latin typeface="Comic Sans MS" pitchFamily="66" charset="0"/>
              </a:rPr>
              <a:t>Einen “Prototypen” duplizieren</a:t>
            </a:r>
            <a:endParaRPr lang="de-CH" sz="20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4270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32400" y="1082675"/>
            <a:ext cx="1801813" cy="31643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CH" sz="1800" i="1" dirty="0" smtClean="0">
                <a:solidFill>
                  <a:srgbClr val="0000FF"/>
                </a:solidFill>
                <a:latin typeface="Comic Sans MS" pitchFamily="66" charset="0"/>
              </a:rPr>
              <a:t>befehle</a:t>
            </a:r>
            <a:endParaRPr lang="de-CH" sz="1800" i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Das </a:t>
            </a:r>
            <a:r>
              <a:rPr lang="de-CH" dirty="0" err="1" smtClean="0"/>
              <a:t>Undo</a:t>
            </a:r>
            <a:r>
              <a:rPr lang="de-CH" dirty="0" smtClean="0"/>
              <a:t>/</a:t>
            </a:r>
            <a:r>
              <a:rPr lang="de-CH" dirty="0" err="1" smtClean="0"/>
              <a:t>Redo</a:t>
            </a:r>
            <a:r>
              <a:rPr lang="de-CH" dirty="0" smtClean="0"/>
              <a:t>- (bzw. Command-) Pattern</a:t>
            </a:r>
            <a:endParaRPr lang="de-CH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dirty="0" smtClean="0"/>
              <a:t>Wurde extensiv genutzt  (z.B. in </a:t>
            </a:r>
            <a:r>
              <a:rPr lang="de-CH" dirty="0" err="1" smtClean="0"/>
              <a:t>EiffelStudio</a:t>
            </a:r>
            <a:r>
              <a:rPr lang="de-CH" dirty="0" smtClean="0"/>
              <a:t> und anderen Eiffel-Tools).</a:t>
            </a:r>
          </a:p>
          <a:p>
            <a:r>
              <a:rPr lang="de-CH" dirty="0" smtClean="0"/>
              <a:t>Ziemlich einfach zu implementieren.</a:t>
            </a:r>
          </a:p>
          <a:p>
            <a:r>
              <a:rPr lang="de-CH" dirty="0" smtClean="0"/>
              <a:t>Details müssen genau betrachtet werden (z.B. lassen sich manche Befehle nicht rückgängig machen).</a:t>
            </a:r>
          </a:p>
          <a:p>
            <a:r>
              <a:rPr lang="de-CH" dirty="0" smtClean="0"/>
              <a:t>Eleganter Gebrauch von O-O-Techniken</a:t>
            </a:r>
          </a:p>
          <a:p>
            <a:endParaRPr lang="de-CH" dirty="0" smtClean="0"/>
          </a:p>
          <a:p>
            <a:r>
              <a:rPr lang="de-CH" dirty="0" smtClean="0"/>
              <a:t>Nachteil: Explosion kleiner Klassen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Der Gebrauch von Agenten</a:t>
            </a:r>
            <a:endParaRPr lang="de-CH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dirty="0" smtClean="0"/>
              <a:t>Für jeden Benutzerbefehl haben wir zwei Routinen:</a:t>
            </a:r>
          </a:p>
          <a:p>
            <a:endParaRPr lang="de-CH" dirty="0" smtClean="0"/>
          </a:p>
          <a:p>
            <a:pPr lvl="1"/>
            <a:r>
              <a:rPr lang="de-CH" dirty="0" smtClean="0"/>
              <a:t>Die Routine, um ihn auszuführen</a:t>
            </a:r>
          </a:p>
          <a:p>
            <a:pPr lvl="1"/>
            <a:r>
              <a:rPr lang="de-CH" dirty="0" smtClean="0"/>
              <a:t>Die Routine, um ihn rückgängig zu machen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Die Verlauf-Liste im Undo/Redo-Pattern</a:t>
            </a:r>
            <a:endParaRPr lang="de-CH" dirty="0"/>
          </a:p>
        </p:txBody>
      </p:sp>
      <p:sp>
        <p:nvSpPr>
          <p:cNvPr id="129044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4988" y="1295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i="1" dirty="0" smtClean="0">
                <a:solidFill>
                  <a:srgbClr val="0000FF"/>
                </a:solidFill>
              </a:rPr>
              <a:t>verlauf</a:t>
            </a:r>
            <a:r>
              <a:rPr lang="de-CH" sz="2400" dirty="0" smtClean="0">
                <a:solidFill>
                  <a:srgbClr val="0000FF"/>
                </a:solidFill>
              </a:rPr>
              <a:t>: </a:t>
            </a:r>
            <a:r>
              <a:rPr lang="de-CH" sz="2400" i="1" dirty="0" smtClean="0">
                <a:solidFill>
                  <a:srgbClr val="0000FF"/>
                </a:solidFill>
              </a:rPr>
              <a:t>LIST</a:t>
            </a:r>
            <a:r>
              <a:rPr lang="de-CH" sz="2400" dirty="0" smtClean="0">
                <a:solidFill>
                  <a:srgbClr val="0000FF"/>
                </a:solidFill>
              </a:rPr>
              <a:t> </a:t>
            </a:r>
            <a:r>
              <a:rPr lang="de-CH" dirty="0" smtClean="0">
                <a:solidFill>
                  <a:srgbClr val="0000FF"/>
                </a:solidFill>
              </a:rPr>
              <a:t> </a:t>
            </a:r>
            <a:r>
              <a:rPr lang="de-CH" sz="2400" dirty="0" smtClean="0">
                <a:solidFill>
                  <a:srgbClr val="0000FF"/>
                </a:solidFill>
              </a:rPr>
              <a:t>[</a:t>
            </a:r>
            <a:r>
              <a:rPr lang="de-CH" sz="2400" i="1" dirty="0" smtClean="0">
                <a:solidFill>
                  <a:srgbClr val="0000FF"/>
                </a:solidFill>
              </a:rPr>
              <a:t>BEFEHL</a:t>
            </a:r>
            <a:r>
              <a:rPr lang="de-CH" sz="2400" dirty="0" smtClean="0">
                <a:solidFill>
                  <a:srgbClr val="0000FF"/>
                </a:solidFill>
              </a:rPr>
              <a:t>]</a:t>
            </a:r>
            <a:endParaRPr lang="de-CH" sz="2400" dirty="0">
              <a:solidFill>
                <a:srgbClr val="0000FF"/>
              </a:solidFill>
            </a:endParaRPr>
          </a:p>
        </p:txBody>
      </p:sp>
      <p:sp>
        <p:nvSpPr>
          <p:cNvPr id="15" name="Text Box 5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3756" y="3736978"/>
            <a:ext cx="1510383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smtClean="0">
                <a:solidFill>
                  <a:srgbClr val="008000"/>
                </a:solidFill>
              </a:rPr>
              <a:t>Ältester</a:t>
            </a:r>
            <a:endParaRPr lang="de-CH" sz="2200" i="1" dirty="0">
              <a:solidFill>
                <a:srgbClr val="008000"/>
              </a:solidFill>
            </a:endParaRPr>
          </a:p>
        </p:txBody>
      </p:sp>
      <p:sp>
        <p:nvSpPr>
          <p:cNvPr id="16" name="Text Box 5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15289" y="3778430"/>
            <a:ext cx="2587926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smtClean="0">
                <a:solidFill>
                  <a:srgbClr val="008000"/>
                </a:solidFill>
              </a:rPr>
              <a:t>Neuster</a:t>
            </a:r>
            <a:endParaRPr lang="de-CH" sz="2200" i="1" dirty="0">
              <a:solidFill>
                <a:srgbClr val="008000"/>
              </a:solidFill>
            </a:endParaRPr>
          </a:p>
        </p:txBody>
      </p:sp>
      <p:sp>
        <p:nvSpPr>
          <p:cNvPr id="17" name="Line 4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93213" y="3048957"/>
            <a:ext cx="8640000" cy="1808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600"/>
          </a:p>
        </p:txBody>
      </p:sp>
      <p:sp>
        <p:nvSpPr>
          <p:cNvPr id="22" name="AutoShape 5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41333" y="2745297"/>
            <a:ext cx="1420962" cy="651757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contourW="12700" prstMaterial="matte">
            <a:bevelT w="19050" h="19050"/>
            <a:extrusionClr>
              <a:srgbClr val="92D050"/>
            </a:extrusionClr>
            <a:contourClr>
              <a:srgbClr val="92D050"/>
            </a:contourClr>
          </a:sp3d>
        </p:spPr>
        <p:txBody>
          <a:bodyPr wrap="none" anchor="ctr">
            <a:flatTx/>
          </a:bodyPr>
          <a:lstStyle/>
          <a:p>
            <a:endParaRPr lang="en-US" sz="3600"/>
          </a:p>
        </p:txBody>
      </p:sp>
      <p:sp>
        <p:nvSpPr>
          <p:cNvPr id="25" name="AutoShape 5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74932" y="2416781"/>
            <a:ext cx="1219067" cy="128636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contourW="12700" prstMaterial="matte">
            <a:bevelT w="19050" h="19050"/>
            <a:extrusionClr>
              <a:srgbClr val="92D050"/>
            </a:extrusionClr>
            <a:contourClr>
              <a:srgbClr val="92D050"/>
            </a:contourClr>
          </a:sp3d>
        </p:spPr>
        <p:txBody>
          <a:bodyPr wrap="none" anchor="ctr">
            <a:flatTx/>
          </a:bodyPr>
          <a:lstStyle/>
          <a:p>
            <a:endParaRPr lang="en-US" sz="3600"/>
          </a:p>
        </p:txBody>
      </p:sp>
      <p:sp>
        <p:nvSpPr>
          <p:cNvPr id="27" name="AutoShape 5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01241" y="2661455"/>
            <a:ext cx="1253901" cy="84939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contourW="12700" prstMaterial="matte">
            <a:bevelT w="19050" h="19050"/>
            <a:extrusionClr>
              <a:srgbClr val="92D050"/>
            </a:extrusionClr>
            <a:contourClr>
              <a:srgbClr val="92D050"/>
            </a:contourClr>
          </a:sp3d>
        </p:spPr>
        <p:txBody>
          <a:bodyPr wrap="none" anchor="ctr">
            <a:flatTx/>
          </a:bodyPr>
          <a:lstStyle/>
          <a:p>
            <a:endParaRPr lang="en-US" sz="3600"/>
          </a:p>
        </p:txBody>
      </p:sp>
      <p:sp>
        <p:nvSpPr>
          <p:cNvPr id="30" name="Text Box 5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27775" y="2844804"/>
            <a:ext cx="1414424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Löschung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31" name="Text Box 5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03097" y="2701739"/>
            <a:ext cx="1459206" cy="707886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solidFill>
                  <a:srgbClr val="FFFF00"/>
                </a:solidFill>
                <a:latin typeface="Comic Sans MS" pitchFamily="66" charset="0"/>
              </a:rPr>
              <a:t>Aus-tausch</a:t>
            </a:r>
            <a:endParaRPr lang="de-CH" sz="2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2" name="AutoShape 5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690041" y="2813408"/>
            <a:ext cx="1551770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solidFill>
                  <a:srgbClr val="FFC000"/>
                </a:solidFill>
                <a:latin typeface="Comic Sans MS" pitchFamily="66" charset="0"/>
              </a:rPr>
              <a:t>Einfügung</a:t>
            </a:r>
            <a:endParaRPr lang="de-CH" sz="20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3" name="AutoShape 5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0964" y="2776671"/>
            <a:ext cx="1462616" cy="651757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contourW="12700" prstMaterial="matte">
            <a:bevelT w="19050" h="19050"/>
            <a:extrusionClr>
              <a:srgbClr val="92D050"/>
            </a:extrusionClr>
            <a:contourClr>
              <a:srgbClr val="92D050"/>
            </a:contourClr>
          </a:sp3d>
        </p:spPr>
        <p:txBody>
          <a:bodyPr wrap="none" anchor="ctr">
            <a:flatTx/>
          </a:bodyPr>
          <a:lstStyle/>
          <a:p>
            <a:endParaRPr lang="en-US" sz="3600"/>
          </a:p>
        </p:txBody>
      </p:sp>
      <p:sp>
        <p:nvSpPr>
          <p:cNvPr id="34" name="AutoShape 5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1326" y="2852532"/>
            <a:ext cx="1551770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solidFill>
                  <a:srgbClr val="FFC000"/>
                </a:solidFill>
                <a:latin typeface="Comic Sans MS" pitchFamily="66" charset="0"/>
              </a:rPr>
              <a:t>Einfügung</a:t>
            </a:r>
            <a:endParaRPr lang="de-CH" sz="20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Die Verlauf-Liste mit Agenten</a:t>
            </a:r>
            <a:endParaRPr lang="de-CH" dirty="0"/>
          </a:p>
        </p:txBody>
      </p:sp>
      <p:sp>
        <p:nvSpPr>
          <p:cNvPr id="24473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3213" y="838200"/>
            <a:ext cx="861377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dirty="0" smtClean="0"/>
              <a:t>Die Verlauf-Liste wird einfach zu einer Liste von Agentenpaaren:</a:t>
            </a:r>
          </a:p>
          <a:p>
            <a:pPr>
              <a:spcBef>
                <a:spcPct val="50000"/>
              </a:spcBef>
            </a:pPr>
            <a:r>
              <a:rPr lang="de-CH" i="1" dirty="0" smtClean="0">
                <a:solidFill>
                  <a:srgbClr val="0000FF"/>
                </a:solidFill>
              </a:rPr>
              <a:t>verlauf</a:t>
            </a:r>
            <a:r>
              <a:rPr lang="de-CH" sz="2400" dirty="0" smtClean="0">
                <a:solidFill>
                  <a:srgbClr val="0000FF"/>
                </a:solidFill>
              </a:rPr>
              <a:t>: </a:t>
            </a:r>
            <a:r>
              <a:rPr lang="de-CH" sz="2400" i="1" dirty="0" smtClean="0">
                <a:solidFill>
                  <a:srgbClr val="0000FF"/>
                </a:solidFill>
              </a:rPr>
              <a:t>LIST </a:t>
            </a:r>
            <a:r>
              <a:rPr lang="de-CH" sz="2400" dirty="0" smtClean="0">
                <a:solidFill>
                  <a:srgbClr val="0000FF"/>
                </a:solidFill>
              </a:rPr>
              <a:t>[</a:t>
            </a:r>
            <a:r>
              <a:rPr lang="de-CH" sz="2400" i="1" dirty="0" smtClean="0">
                <a:solidFill>
                  <a:srgbClr val="0000FF"/>
                </a:solidFill>
              </a:rPr>
              <a:t>TUPLE</a:t>
            </a:r>
          </a:p>
          <a:p>
            <a:pPr>
              <a:spcBef>
                <a:spcPct val="50000"/>
              </a:spcBef>
            </a:pPr>
            <a:r>
              <a:rPr lang="de-CH" sz="2400" i="1" dirty="0" smtClean="0">
                <a:solidFill>
                  <a:srgbClr val="0000FF"/>
                </a:solidFill>
              </a:rPr>
              <a:t>		</a:t>
            </a:r>
            <a:r>
              <a:rPr lang="de-CH" sz="2400" dirty="0" smtClean="0">
                <a:solidFill>
                  <a:srgbClr val="0000FF"/>
                </a:solidFill>
              </a:rPr>
              <a:t>[</a:t>
            </a:r>
            <a:r>
              <a:rPr lang="de-CH" i="1" dirty="0" err="1" smtClean="0">
                <a:solidFill>
                  <a:srgbClr val="A50021"/>
                </a:solidFill>
              </a:rPr>
              <a:t>ausführer</a:t>
            </a:r>
            <a:r>
              <a:rPr lang="de-CH" sz="1400" i="1" dirty="0" smtClean="0">
                <a:solidFill>
                  <a:srgbClr val="A50021"/>
                </a:solidFill>
              </a:rPr>
              <a:t> </a:t>
            </a:r>
            <a:r>
              <a:rPr lang="de-CH" sz="2400" dirty="0" smtClean="0">
                <a:solidFill>
                  <a:srgbClr val="0000FF"/>
                </a:solidFill>
              </a:rPr>
              <a:t>: </a:t>
            </a:r>
            <a:r>
              <a:rPr lang="de-CH" sz="2400" i="1" dirty="0" smtClean="0">
                <a:solidFill>
                  <a:srgbClr val="0000FF"/>
                </a:solidFill>
              </a:rPr>
              <a:t>PROCEDURE </a:t>
            </a:r>
            <a:r>
              <a:rPr lang="de-CH" sz="2400" dirty="0" smtClean="0">
                <a:solidFill>
                  <a:srgbClr val="0000FF"/>
                </a:solidFill>
              </a:rPr>
              <a:t>[</a:t>
            </a:r>
            <a:r>
              <a:rPr lang="de-CH" sz="2400" i="1" dirty="0" smtClean="0">
                <a:solidFill>
                  <a:srgbClr val="0000FF"/>
                </a:solidFill>
              </a:rPr>
              <a:t>ANY, TUPLE</a:t>
            </a:r>
            <a:r>
              <a:rPr lang="de-CH" sz="2400" dirty="0" smtClean="0">
                <a:solidFill>
                  <a:srgbClr val="0000FF"/>
                </a:solidFill>
              </a:rPr>
              <a:t>];</a:t>
            </a:r>
          </a:p>
          <a:p>
            <a:pPr>
              <a:spcBef>
                <a:spcPct val="50000"/>
              </a:spcBef>
            </a:pPr>
            <a:r>
              <a:rPr lang="de-CH" sz="2400" i="1" dirty="0" smtClean="0">
                <a:solidFill>
                  <a:srgbClr val="0000FF"/>
                </a:solidFill>
              </a:rPr>
              <a:t>		</a:t>
            </a:r>
            <a:r>
              <a:rPr lang="de-CH" sz="2200" i="1" dirty="0" err="1" smtClean="0">
                <a:solidFill>
                  <a:srgbClr val="A50021"/>
                </a:solidFill>
              </a:rPr>
              <a:t>rückgängig_macher</a:t>
            </a:r>
            <a:r>
              <a:rPr lang="de-CH" sz="2200" i="1" dirty="0" smtClean="0">
                <a:solidFill>
                  <a:srgbClr val="A50021"/>
                </a:solidFill>
              </a:rPr>
              <a:t> </a:t>
            </a:r>
            <a:r>
              <a:rPr lang="de-CH" sz="2200" dirty="0" smtClean="0">
                <a:solidFill>
                  <a:srgbClr val="0000FF"/>
                </a:solidFill>
              </a:rPr>
              <a:t>:</a:t>
            </a:r>
            <a:r>
              <a:rPr lang="de-CH" sz="2200" i="1" dirty="0" smtClean="0">
                <a:solidFill>
                  <a:srgbClr val="0000FF"/>
                </a:solidFill>
              </a:rPr>
              <a:t> </a:t>
            </a:r>
            <a:r>
              <a:rPr lang="de-CH" sz="2200" i="1" dirty="0" smtClean="0">
                <a:solidFill>
                  <a:srgbClr val="0000FF"/>
                </a:solidFill>
              </a:rPr>
              <a:t>PROCEDURE </a:t>
            </a:r>
            <a:r>
              <a:rPr lang="de-CH" sz="2200" dirty="0" smtClean="0">
                <a:solidFill>
                  <a:srgbClr val="0000FF"/>
                </a:solidFill>
              </a:rPr>
              <a:t>[</a:t>
            </a:r>
            <a:r>
              <a:rPr lang="de-CH" sz="2200" i="1" dirty="0" smtClean="0">
                <a:solidFill>
                  <a:srgbClr val="0000FF"/>
                </a:solidFill>
              </a:rPr>
              <a:t>ANY, TUPLE</a:t>
            </a:r>
            <a:r>
              <a:rPr lang="de-CH" sz="2200" dirty="0" smtClean="0">
                <a:solidFill>
                  <a:srgbClr val="0000FF"/>
                </a:solidFill>
              </a:rPr>
              <a:t>]]</a:t>
            </a:r>
            <a:endParaRPr lang="de-CH" sz="2200" dirty="0" smtClean="0"/>
          </a:p>
          <a:p>
            <a:pPr>
              <a:spcBef>
                <a:spcPct val="50000"/>
              </a:spcBef>
            </a:pPr>
            <a:endParaRPr lang="de-CH" sz="2400" dirty="0" smtClean="0"/>
          </a:p>
          <a:p>
            <a:pPr>
              <a:spcBef>
                <a:spcPct val="50000"/>
              </a:spcBef>
            </a:pPr>
            <a:endParaRPr lang="de-CH" sz="2400" dirty="0" smtClean="0"/>
          </a:p>
          <a:p>
            <a:pPr>
              <a:spcBef>
                <a:spcPct val="50000"/>
              </a:spcBef>
            </a:pPr>
            <a:endParaRPr lang="de-CH" sz="2400" dirty="0" smtClean="0"/>
          </a:p>
          <a:p>
            <a:pPr>
              <a:spcBef>
                <a:spcPct val="50000"/>
              </a:spcBef>
            </a:pPr>
            <a:r>
              <a:rPr lang="de-CH" sz="2400" dirty="0" smtClean="0"/>
              <a:t>Das Grundschema bleibt dasselbe, aber man braucht nun keine Befehlsobjekte mehr; </a:t>
            </a:r>
            <a:r>
              <a:rPr lang="de-CH" dirty="0" smtClean="0"/>
              <a:t>die Verlauf-Liste ist einfach eine Liste, die Agenten enthält.</a:t>
            </a:r>
            <a:endParaRPr lang="de-CH" sz="2400" dirty="0">
              <a:solidFill>
                <a:srgbClr val="0000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57200" y="3568547"/>
            <a:ext cx="8610600" cy="1045967"/>
            <a:chOff x="288" y="2112"/>
            <a:chExt cx="5424" cy="492"/>
          </a:xfrm>
        </p:grpSpPr>
        <p:sp>
          <p:nvSpPr>
            <p:cNvPr id="244741" name="Line 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912" y="2352"/>
              <a:ext cx="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4742" name="Rectangle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88" y="2112"/>
              <a:ext cx="775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3" name="Rectangle 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402" y="2112"/>
              <a:ext cx="776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4" name="Rectangle 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517" y="2112"/>
              <a:ext cx="774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5" name="Rectangle 9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630" y="2112"/>
              <a:ext cx="776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6" name="Rectangle 1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745" y="2112"/>
              <a:ext cx="775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7" name="Text Box 11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7" y="2112"/>
              <a:ext cx="744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latin typeface="Comic Sans MS" pitchFamily="66" charset="0"/>
                </a:rPr>
                <a:t>Einfügung</a:t>
              </a:r>
              <a:endParaRPr lang="de-CH" sz="1600" dirty="0">
                <a:latin typeface="Comic Sans MS" pitchFamily="66" charset="0"/>
              </a:endParaRPr>
            </a:p>
          </p:txBody>
        </p:sp>
        <p:sp>
          <p:nvSpPr>
            <p:cNvPr id="244748" name="Text Box 1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50" y="2112"/>
              <a:ext cx="712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latin typeface="Comic Sans MS" pitchFamily="66" charset="0"/>
                </a:rPr>
                <a:t>Einfügung</a:t>
              </a:r>
              <a:endParaRPr lang="de-CH" sz="1600" dirty="0">
                <a:latin typeface="Comic Sans MS" pitchFamily="66" charset="0"/>
              </a:endParaRPr>
            </a:p>
          </p:txBody>
        </p:sp>
        <p:sp>
          <p:nvSpPr>
            <p:cNvPr id="244749" name="Text Box 1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565" y="2112"/>
              <a:ext cx="678" cy="15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latin typeface="Comic Sans MS" pitchFamily="66" charset="0"/>
                </a:rPr>
                <a:t>Löschung</a:t>
              </a:r>
              <a:endParaRPr lang="de-CH" sz="1600" dirty="0">
                <a:latin typeface="Comic Sans MS" pitchFamily="66" charset="0"/>
              </a:endParaRPr>
            </a:p>
          </p:txBody>
        </p:sp>
        <p:sp>
          <p:nvSpPr>
            <p:cNvPr id="244750" name="Text Box 1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54" y="2112"/>
              <a:ext cx="916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latin typeface="Comic Sans MS" pitchFamily="66" charset="0"/>
                </a:rPr>
                <a:t>Austauschen</a:t>
              </a:r>
              <a:endParaRPr lang="de-CH" sz="1600" dirty="0">
                <a:latin typeface="Comic Sans MS" pitchFamily="66" charset="0"/>
              </a:endParaRPr>
            </a:p>
          </p:txBody>
        </p:sp>
        <p:sp>
          <p:nvSpPr>
            <p:cNvPr id="244751" name="Text Box 1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666" y="2126"/>
              <a:ext cx="741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latin typeface="Comic Sans MS" pitchFamily="66" charset="0"/>
                </a:rPr>
                <a:t>Einfügung</a:t>
              </a:r>
              <a:endParaRPr lang="de-CH" sz="1600" dirty="0">
                <a:latin typeface="Comic Sans MS" pitchFamily="66" charset="0"/>
              </a:endParaRPr>
            </a:p>
          </p:txBody>
        </p:sp>
        <p:sp>
          <p:nvSpPr>
            <p:cNvPr id="244752" name="Rectangle 1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8" y="2352"/>
              <a:ext cx="775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3" name="Rectangle 1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02" y="2352"/>
              <a:ext cx="77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4" name="Rectangle 1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517" y="2352"/>
              <a:ext cx="774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5" name="Rectangle 1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630" y="2352"/>
              <a:ext cx="77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6" name="Rectangle 2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745" y="2352"/>
              <a:ext cx="775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7" name="Text Box 2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37" y="2352"/>
              <a:ext cx="724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solidFill>
                    <a:srgbClr val="A50021"/>
                  </a:solidFill>
                </a:rPr>
                <a:t>Entfernen </a:t>
              </a:r>
              <a:endParaRPr lang="de-CH" sz="1600" dirty="0">
                <a:solidFill>
                  <a:srgbClr val="A50021"/>
                </a:solidFill>
              </a:endParaRPr>
            </a:p>
          </p:txBody>
        </p:sp>
        <p:sp>
          <p:nvSpPr>
            <p:cNvPr id="244758" name="Text Box 22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437" y="2352"/>
              <a:ext cx="731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solidFill>
                    <a:srgbClr val="A50021"/>
                  </a:solidFill>
                  <a:latin typeface="Comic Sans MS" pitchFamily="66" charset="0"/>
                </a:rPr>
                <a:t>Entfernen</a:t>
              </a:r>
              <a:endParaRPr lang="de-CH" sz="1600" dirty="0">
                <a:solidFill>
                  <a:srgbClr val="A50021"/>
                </a:solidFill>
                <a:latin typeface="Comic Sans MS" pitchFamily="66" charset="0"/>
              </a:endParaRPr>
            </a:p>
          </p:txBody>
        </p:sp>
        <p:sp>
          <p:nvSpPr>
            <p:cNvPr id="244759" name="Text Box 23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565" y="2334"/>
              <a:ext cx="742" cy="27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solidFill>
                    <a:srgbClr val="A50021"/>
                  </a:solidFill>
                  <a:latin typeface="Comic Sans MS" pitchFamily="66" charset="0"/>
                </a:rPr>
                <a:t>Wieder-Einfügung</a:t>
              </a:r>
              <a:endParaRPr lang="de-CH" sz="1600" dirty="0">
                <a:solidFill>
                  <a:srgbClr val="A50021"/>
                </a:solidFill>
                <a:latin typeface="Comic Sans MS" pitchFamily="66" charset="0"/>
              </a:endParaRPr>
            </a:p>
          </p:txBody>
        </p:sp>
        <p:sp>
          <p:nvSpPr>
            <p:cNvPr id="244760" name="Text Box 24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654" y="2352"/>
              <a:ext cx="916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solidFill>
                    <a:srgbClr val="A50021"/>
                  </a:solidFill>
                  <a:latin typeface="Comic Sans MS" pitchFamily="66" charset="0"/>
                </a:rPr>
                <a:t>Austauschen</a:t>
              </a:r>
              <a:endParaRPr lang="de-CH" sz="1600" dirty="0">
                <a:solidFill>
                  <a:srgbClr val="A50021"/>
                </a:solidFill>
                <a:latin typeface="Comic Sans MS" pitchFamily="66" charset="0"/>
              </a:endParaRPr>
            </a:p>
          </p:txBody>
        </p:sp>
        <p:sp>
          <p:nvSpPr>
            <p:cNvPr id="244761" name="Text Box 25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673" y="2362"/>
              <a:ext cx="728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solidFill>
                    <a:srgbClr val="A50021"/>
                  </a:solidFill>
                  <a:latin typeface="Comic Sans MS" pitchFamily="66" charset="0"/>
                </a:rPr>
                <a:t>Entfernen</a:t>
              </a:r>
              <a:endParaRPr lang="de-CH" sz="1600" dirty="0">
                <a:solidFill>
                  <a:srgbClr val="A50021"/>
                </a:solidFill>
                <a:latin typeface="Comic Sans MS" pitchFamily="66" charset="0"/>
              </a:endParaRPr>
            </a:p>
          </p:txBody>
        </p:sp>
      </p:grpSp>
      <p:sp>
        <p:nvSpPr>
          <p:cNvPr id="244762" name="AutoShape 2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3213" y="2597004"/>
            <a:ext cx="1373187" cy="636588"/>
          </a:xfrm>
          <a:prstGeom prst="wedgeRoundRectCallout">
            <a:avLst>
              <a:gd name="adj1" fmla="val 121213"/>
              <a:gd name="adj2" fmla="val -48005"/>
              <a:gd name="adj3" fmla="val 16667"/>
            </a:avLst>
          </a:prstGeom>
          <a:solidFill>
            <a:schemeClr val="accent1">
              <a:alpha val="72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CH" sz="2000" dirty="0" smtClean="0">
                <a:solidFill>
                  <a:srgbClr val="A50021"/>
                </a:solidFill>
                <a:latin typeface="Comic Sans MS" pitchFamily="66" charset="0"/>
              </a:rPr>
              <a:t>Benanntes </a:t>
            </a:r>
            <a:r>
              <a:rPr lang="de-CH" sz="2000" dirty="0" err="1" smtClean="0">
                <a:solidFill>
                  <a:srgbClr val="A50021"/>
                </a:solidFill>
                <a:latin typeface="Comic Sans MS" pitchFamily="66" charset="0"/>
              </a:rPr>
              <a:t>Tupel</a:t>
            </a:r>
            <a:endParaRPr lang="de-CH" sz="2000" dirty="0">
              <a:solidFill>
                <a:srgbClr val="A5002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51056" y="1605496"/>
            <a:ext cx="7733715" cy="360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Einen Benutzerbefehl ausführen (vorher)</a:t>
            </a:r>
            <a:endParaRPr lang="de-DE" dirty="0"/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388" y="680644"/>
            <a:ext cx="8964612" cy="49152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CH" sz="2000" i="1" dirty="0" err="1" smtClean="0">
                <a:solidFill>
                  <a:srgbClr val="3333FF"/>
                </a:solidFill>
              </a:rPr>
              <a:t>benutzeranfrage_decodieren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endParaRPr lang="de-CH" sz="2000" i="1" dirty="0" smtClean="0"/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normaler Befehl”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dirty="0" smtClean="0">
                <a:solidFill>
                  <a:srgbClr val="990000"/>
                </a:solidFill>
              </a:rPr>
              <a:t>“Erzeuge ein Befehlsobjekt </a:t>
            </a:r>
            <a:r>
              <a:rPr lang="de-CH" sz="2000" i="1" dirty="0" smtClean="0">
                <a:solidFill>
                  <a:srgbClr val="0000FF"/>
                </a:solidFill>
              </a:rPr>
              <a:t>c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, der Anforderung entsprechend”</a:t>
            </a:r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b="1" dirty="0" err="1" smtClean="0">
                <a:solidFill>
                  <a:srgbClr val="000099"/>
                </a:solidFill>
              </a:rPr>
              <a:t>from</a:t>
            </a:r>
            <a:r>
              <a:rPr lang="de-CH" sz="2000" dirty="0" smtClean="0"/>
              <a:t> </a:t>
            </a:r>
            <a:r>
              <a:rPr lang="de-CH" sz="2000" b="1" dirty="0" err="1" smtClean="0">
                <a:solidFill>
                  <a:srgbClr val="000099"/>
                </a:solidFill>
              </a:rPr>
              <a:t>until</a:t>
            </a:r>
            <a:r>
              <a:rPr lang="de-CH" sz="2000" dirty="0" smtClean="0"/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is_last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b="1" dirty="0" err="1" smtClean="0">
                <a:solidFill>
                  <a:srgbClr val="000099"/>
                </a:solidFill>
              </a:rPr>
              <a:t>loop</a:t>
            </a:r>
            <a:r>
              <a:rPr lang="de-CH" sz="2000" dirty="0" smtClean="0"/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remove_right</a:t>
            </a:r>
            <a:r>
              <a:rPr lang="de-CH" sz="2000" dirty="0" smtClean="0"/>
              <a:t> </a:t>
            </a:r>
            <a:r>
              <a:rPr lang="de-CH" sz="20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verlauf</a:t>
            </a:r>
            <a:r>
              <a:rPr lang="de-CH" sz="120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smtClean="0">
                <a:solidFill>
                  <a:srgbClr val="3333FF"/>
                </a:solidFill>
              </a:rPr>
              <a:t>extend </a:t>
            </a:r>
            <a:r>
              <a:rPr lang="de-CH" sz="2000" dirty="0" smtClean="0">
                <a:solidFill>
                  <a:srgbClr val="3333FF"/>
                </a:solidFill>
              </a:rPr>
              <a:t>(</a:t>
            </a:r>
            <a:r>
              <a:rPr lang="de-CH" sz="2000" i="1" dirty="0" smtClean="0">
                <a:solidFill>
                  <a:srgbClr val="3333FF"/>
                </a:solidFill>
              </a:rPr>
              <a:t>c</a:t>
            </a:r>
            <a:r>
              <a:rPr lang="de-CH" sz="2000" dirty="0" smtClean="0">
                <a:solidFill>
                  <a:srgbClr val="3333FF"/>
                </a:solidFill>
              </a:rPr>
              <a:t>); cursor</a:t>
            </a:r>
            <a:r>
              <a:rPr lang="de-CH" sz="120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dirty="0" smtClean="0">
                <a:solidFill>
                  <a:srgbClr val="3333FF"/>
                </a:solidFill>
              </a:rPr>
              <a:t>forth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</a:t>
            </a:r>
            <a:r>
              <a:rPr lang="de-CH" sz="2000" b="1" i="1" dirty="0" err="1" smtClean="0">
                <a:solidFill>
                  <a:srgbClr val="3333FF"/>
                </a:solidFill>
              </a:rPr>
              <a:t>c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ausführen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UNDO”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b="1" dirty="0" smtClean="0">
                <a:solidFill>
                  <a:schemeClr val="accent2"/>
                </a:solidFill>
              </a:rPr>
              <a:t> not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before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-- Ignoriere überschüssige Anfragen</a:t>
            </a:r>
            <a:endParaRPr lang="de-CH" sz="2000" b="1" dirty="0" smtClean="0">
              <a:solidFill>
                <a:srgbClr val="990000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smtClean="0">
                <a:solidFill>
                  <a:srgbClr val="3333FF"/>
                </a:solidFill>
              </a:rPr>
              <a:t>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item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rückgängig_machen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  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back</a:t>
            </a:r>
            <a:r>
              <a:rPr lang="de-CH" sz="2000" i="1" dirty="0" smtClean="0">
                <a:solidFill>
                  <a:srgbClr val="0000FF"/>
                </a:solidFill>
              </a:rPr>
              <a:t>		</a:t>
            </a:r>
            <a:endParaRPr lang="de-CH" sz="2000" dirty="0" smtClean="0">
              <a:solidFill>
                <a:srgbClr val="A50021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REDO”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dirty="0" smtClean="0"/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b="1" dirty="0" smtClean="0">
                <a:solidFill>
                  <a:schemeClr val="accent2"/>
                </a:solidFill>
              </a:rPr>
              <a:t> not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is_last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–– Ignoriere überschüssige Anfragen </a:t>
            </a:r>
            <a:r>
              <a:rPr lang="de-CH" sz="2000" b="1" dirty="0" smtClean="0">
                <a:solidFill>
                  <a:schemeClr val="accent2"/>
                </a:solidFill>
              </a:rPr>
              <a:t>	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forth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  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item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ausführen</a:t>
            </a:r>
            <a:r>
              <a:rPr lang="de-CH" sz="2000" i="1" dirty="0" smtClean="0">
                <a:solidFill>
                  <a:srgbClr val="3333FF"/>
                </a:solidFill>
              </a:rPr>
              <a:t>	 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  <a:endParaRPr lang="de-CH" sz="2000" b="1" dirty="0">
              <a:solidFill>
                <a:schemeClr val="accent2"/>
              </a:solidFill>
            </a:endParaRPr>
          </a:p>
        </p:txBody>
      </p:sp>
      <p:sp>
        <p:nvSpPr>
          <p:cNvPr id="236560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8205561" y="4279215"/>
            <a:ext cx="0" cy="457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833813" y="3913180"/>
            <a:ext cx="5176837" cy="446088"/>
            <a:chOff x="2360" y="1645"/>
            <a:chExt cx="3261" cy="421"/>
          </a:xfrm>
        </p:grpSpPr>
        <p:sp>
          <p:nvSpPr>
            <p:cNvPr id="236565" name="Line 2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2360" y="1861"/>
              <a:ext cx="3261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66" name="AutoShape 2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06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7" name="AutoShape 2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77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8" name="AutoShape 2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357" y="1654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9" name="AutoShape 2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590" y="1645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70" name="Text Box 2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294" y="1721"/>
              <a:ext cx="678" cy="29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Löschen</a:t>
              </a:r>
              <a:endParaRPr lang="de-CH" sz="1400" b="1" dirty="0">
                <a:latin typeface="Comic Sans MS" pitchFamily="66" charset="0"/>
              </a:endParaRPr>
            </a:p>
          </p:txBody>
        </p:sp>
        <p:sp>
          <p:nvSpPr>
            <p:cNvPr id="236571" name="Text Box 27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40" y="1717"/>
              <a:ext cx="891" cy="29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Austauschen</a:t>
              </a:r>
              <a:endParaRPr lang="de-CH" sz="1400" b="1" dirty="0">
                <a:latin typeface="Comic Sans MS" pitchFamily="66" charset="0"/>
              </a:endParaRPr>
            </a:p>
          </p:txBody>
        </p:sp>
        <p:sp>
          <p:nvSpPr>
            <p:cNvPr id="236572" name="AutoShape 2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504" y="1703"/>
              <a:ext cx="730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Einfügen</a:t>
              </a:r>
              <a:endParaRPr lang="de-CH" sz="1400" b="1" dirty="0">
                <a:latin typeface="Comic Sans MS" pitchFamily="66" charset="0"/>
              </a:endParaRPr>
            </a:p>
          </p:txBody>
        </p:sp>
        <p:sp>
          <p:nvSpPr>
            <p:cNvPr id="236573" name="AutoShape 2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990" y="1711"/>
              <a:ext cx="716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Einfügen</a:t>
              </a:r>
              <a:endParaRPr lang="de-CH" sz="1400" b="1" dirty="0">
                <a:latin typeface="Comic Sans MS" pitchFamily="66" charset="0"/>
              </a:endParaRPr>
            </a:p>
          </p:txBody>
        </p:sp>
      </p:grpSp>
      <p:sp>
        <p:nvSpPr>
          <p:cNvPr id="20" name="Text 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187915" y="4377407"/>
            <a:ext cx="94792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i="1" dirty="0" smtClean="0">
                <a:solidFill>
                  <a:srgbClr val="3333FF"/>
                </a:solidFill>
              </a:rPr>
              <a:t>cursor</a:t>
            </a:r>
            <a:endParaRPr lang="en-US" sz="19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32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50188" y="5018886"/>
            <a:ext cx="4790322" cy="281881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63938" y="3196962"/>
            <a:ext cx="3604544" cy="281881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AutoShap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89551" y="2289438"/>
            <a:ext cx="2011160" cy="281881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CH" dirty="0" smtClean="0"/>
              <a:t>Einen Benutzerbefehl ausführen (jetzt)</a:t>
            </a:r>
            <a:endParaRPr lang="de-CH" dirty="0"/>
          </a:p>
        </p:txBody>
      </p:sp>
      <p:sp>
        <p:nvSpPr>
          <p:cNvPr id="18" name="AutoShap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82676" y="1971548"/>
            <a:ext cx="4209632" cy="269764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9238" y="115888"/>
            <a:ext cx="7942262" cy="43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800" b="0" i="0" u="none" strike="noStrike" kern="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Einen Benutzerbefehl ausführen</a:t>
            </a:r>
            <a:endParaRPr kumimoji="0" lang="de-CH" sz="2800" b="0" i="0" u="none" strike="noStrike" kern="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20" name="Rectangle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9238" y="115888"/>
            <a:ext cx="7942262" cy="43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Einen Benutzerbefehl ausführen</a:t>
            </a:r>
            <a:endParaRPr kumimoji="0" lang="de-DE" sz="2800" b="0" i="0" u="none" strike="noStrike" kern="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21" name="Rectangle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9388" y="680644"/>
            <a:ext cx="8964612" cy="491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Clr>
                <a:srgbClr val="8B0000"/>
              </a:buClr>
            </a:pPr>
            <a:endParaRPr lang="de-CH" sz="2000" dirty="0" smtClean="0">
              <a:solidFill>
                <a:srgbClr val="A50021"/>
              </a:solidFill>
            </a:endParaRPr>
          </a:p>
          <a:p>
            <a:pPr>
              <a:spcBef>
                <a:spcPts val="0"/>
              </a:spcBef>
              <a:buClr>
                <a:srgbClr val="8B0000"/>
              </a:buClr>
            </a:pPr>
            <a:r>
              <a:rPr lang="de-CH" sz="2000" dirty="0" smtClean="0">
                <a:solidFill>
                  <a:srgbClr val="A50021"/>
                </a:solidFill>
              </a:rPr>
              <a:t>“Dekodiere Benutzeranfrage mit zwei Agenten </a:t>
            </a:r>
            <a:r>
              <a:rPr lang="de-CH" sz="2000" i="1" dirty="0" smtClean="0">
                <a:solidFill>
                  <a:srgbClr val="0000FF"/>
                </a:solidFill>
              </a:rPr>
              <a:t>do_it </a:t>
            </a:r>
            <a:r>
              <a:rPr lang="de-CH" sz="2000" i="1" dirty="0" smtClean="0">
                <a:solidFill>
                  <a:srgbClr val="A50021"/>
                </a:solidFill>
              </a:rPr>
              <a:t>and</a:t>
            </a:r>
            <a:r>
              <a:rPr lang="de-CH" sz="2000" i="1" dirty="0" smtClean="0">
                <a:solidFill>
                  <a:srgbClr val="0000FF"/>
                </a:solidFill>
              </a:rPr>
              <a:t> undo_it</a:t>
            </a:r>
            <a:r>
              <a:rPr lang="de-CH" sz="16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”</a:t>
            </a:r>
            <a:endParaRPr kumimoji="0" lang="de-DE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“Anfrage ist normaler Befehl” 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until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cursor</a:t>
            </a:r>
            <a:r>
              <a:rPr kumimoji="0" lang="de-DE" sz="1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l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is_last 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loop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cursor</a:t>
            </a:r>
            <a:r>
              <a:rPr kumimoji="0" lang="de-DE" sz="1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l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remove_right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lvl="0">
              <a:spcBef>
                <a:spcPts val="0"/>
              </a:spcBef>
              <a:buClr>
                <a:srgbClr val="8B0000"/>
              </a:buClr>
            </a:pP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de-DE" sz="2000" i="1" kern="0" dirty="0" smtClean="0">
                <a:solidFill>
                  <a:srgbClr val="3333FF"/>
                </a:solidFill>
                <a:latin typeface="+mn-lt"/>
              </a:rPr>
              <a:t>verlauf</a:t>
            </a:r>
            <a:r>
              <a:rPr kumimoji="0" lang="de-DE" sz="1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l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extend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de-CH" sz="2000" dirty="0" smtClean="0">
                <a:solidFill>
                  <a:srgbClr val="0000FF"/>
                </a:solidFill>
              </a:rPr>
              <a:t>[</a:t>
            </a:r>
            <a:r>
              <a:rPr lang="de-CH" sz="2000" i="1" dirty="0" smtClean="0">
                <a:solidFill>
                  <a:srgbClr val="0000FF"/>
                </a:solidFill>
              </a:rPr>
              <a:t>do_it</a:t>
            </a:r>
            <a:r>
              <a:rPr lang="de-CH" sz="2000" b="1" i="1" dirty="0" smtClean="0">
                <a:solidFill>
                  <a:srgbClr val="0000FF"/>
                </a:solidFill>
              </a:rPr>
              <a:t>, </a:t>
            </a:r>
            <a:r>
              <a:rPr lang="de-CH" sz="2000" i="1" dirty="0" smtClean="0">
                <a:solidFill>
                  <a:srgbClr val="0000FF"/>
                </a:solidFill>
              </a:rPr>
              <a:t>undo_it</a:t>
            </a:r>
            <a:r>
              <a:rPr lang="de-CH" sz="16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]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 cursor</a:t>
            </a:r>
            <a:r>
              <a:rPr kumimoji="0" lang="de-DE" sz="1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l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forth</a:t>
            </a:r>
          </a:p>
          <a:p>
            <a:pPr>
              <a:spcBef>
                <a:spcPts val="0"/>
              </a:spcBef>
              <a:buClr>
                <a:srgbClr val="8B0000"/>
              </a:buClr>
            </a:pP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do_it</a:t>
            </a:r>
            <a:r>
              <a:rPr lang="de-DE" sz="1200" kern="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smtClean="0">
                <a:solidFill>
                  <a:srgbClr val="0000FF"/>
                </a:solidFill>
              </a:rPr>
              <a:t>call </a:t>
            </a:r>
            <a:r>
              <a:rPr lang="de-CH" sz="2000" dirty="0" smtClean="0">
                <a:solidFill>
                  <a:srgbClr val="0000FF"/>
                </a:solidFill>
              </a:rPr>
              <a:t>([])</a:t>
            </a:r>
            <a:endParaRPr kumimoji="0" lang="de-DE" sz="20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elseif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“Anfrage ist UNDO” 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if not 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cursor</a:t>
            </a:r>
            <a:r>
              <a:rPr kumimoji="0" lang="de-DE" sz="1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l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Ignoriere überschüssige Anfragen</a:t>
            </a: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ts val="0"/>
              </a:spcBef>
              <a:buClr>
                <a:srgbClr val="8B0000"/>
              </a:buClr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cursor</a:t>
            </a:r>
            <a:r>
              <a:rPr kumimoji="0" lang="de-DE" sz="1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l</a:t>
            </a:r>
            <a:r>
              <a:rPr lang="de-CH" sz="2000" i="1" dirty="0" smtClean="0">
                <a:solidFill>
                  <a:srgbClr val="0000FF"/>
                </a:solidFill>
              </a:rPr>
              <a:t>item</a:t>
            </a:r>
            <a:r>
              <a:rPr lang="de-DE" sz="1200" kern="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smtClean="0">
                <a:solidFill>
                  <a:srgbClr val="0000FF"/>
                </a:solidFill>
              </a:rPr>
              <a:t>ausführer</a:t>
            </a:r>
            <a:r>
              <a:rPr lang="de-DE" sz="1200" kern="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smtClean="0">
                <a:solidFill>
                  <a:srgbClr val="0000FF"/>
                </a:solidFill>
              </a:rPr>
              <a:t>call </a:t>
            </a:r>
            <a:r>
              <a:rPr lang="de-CH" sz="2000" dirty="0" smtClean="0">
                <a:solidFill>
                  <a:srgbClr val="0000FF"/>
                </a:solidFill>
              </a:rPr>
              <a:t>([])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endParaRPr kumimoji="0" lang="de-DE" sz="20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cursor</a:t>
            </a:r>
            <a:r>
              <a:rPr kumimoji="0" lang="de-DE" sz="1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l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elseif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</a:rPr>
              <a:t>“Anfrage ist REDO”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then</a:t>
            </a:r>
            <a:endParaRPr kumimoji="0" lang="de-CH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lvl="0">
              <a:spcBef>
                <a:spcPts val="0"/>
              </a:spcBef>
              <a:buClr>
                <a:srgbClr val="8B0000"/>
              </a:buClr>
              <a:defRPr/>
            </a:pP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if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 not </a:t>
            </a:r>
            <a:r>
              <a:rPr kumimoji="0" lang="de-CH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cursor</a:t>
            </a:r>
            <a:r>
              <a:rPr kumimoji="0" lang="de-CH" sz="1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</a:rPr>
              <a:t>l</a:t>
            </a:r>
            <a:r>
              <a:rPr kumimoji="0" lang="de-CH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is_last</a:t>
            </a:r>
            <a:r>
              <a:rPr kumimoji="0" lang="de-CH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then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</a:rPr>
              <a:t>–</a:t>
            </a:r>
            <a:r>
              <a:rPr lang="de-CH" sz="2000" dirty="0">
                <a:solidFill>
                  <a:srgbClr val="990000"/>
                </a:solidFill>
              </a:rPr>
              <a:t>–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</a:rPr>
              <a:t> Ignoriere überschüssige Anfragen 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	    </a:t>
            </a:r>
            <a:r>
              <a:rPr kumimoji="0" lang="de-CH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cursor</a:t>
            </a:r>
            <a:r>
              <a:rPr kumimoji="0" lang="de-CH" sz="1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</a:rPr>
              <a:t>l</a:t>
            </a:r>
            <a:r>
              <a:rPr kumimoji="0" lang="de-CH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forth</a:t>
            </a:r>
            <a:endParaRPr kumimoji="0" lang="de-CH" sz="20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</a:endParaRPr>
          </a:p>
          <a:p>
            <a:pPr lvl="0">
              <a:spcBef>
                <a:spcPts val="0"/>
              </a:spcBef>
              <a:buClr>
                <a:srgbClr val="8B0000"/>
              </a:buClr>
            </a:pPr>
            <a:r>
              <a:rPr kumimoji="0" lang="de-CH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	      cursor</a:t>
            </a:r>
            <a:r>
              <a:rPr kumimoji="0" lang="de-CH" sz="1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</a:rPr>
              <a:t>l</a:t>
            </a:r>
            <a:r>
              <a:rPr lang="de-CH" sz="2000" i="1" dirty="0" smtClean="0">
                <a:solidFill>
                  <a:srgbClr val="0000FF"/>
                </a:solidFill>
              </a:rPr>
              <a:t>item</a:t>
            </a:r>
            <a:r>
              <a:rPr lang="de-CH" sz="1200" kern="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>
                <a:solidFill>
                  <a:srgbClr val="0000FF"/>
                </a:solidFill>
              </a:rPr>
              <a:t>rückgängig_macher</a:t>
            </a:r>
            <a:r>
              <a:rPr lang="de-CH" sz="1200" kern="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smtClean="0">
                <a:solidFill>
                  <a:srgbClr val="0000FF"/>
                </a:solidFill>
              </a:rPr>
              <a:t>call </a:t>
            </a:r>
            <a:r>
              <a:rPr lang="de-CH" sz="2000" dirty="0" smtClean="0">
                <a:solidFill>
                  <a:srgbClr val="0000FF"/>
                </a:solidFill>
              </a:rPr>
              <a:t>([])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kumimoji="0" lang="de-CH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	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end</a:t>
            </a:r>
            <a:endParaRPr kumimoji="0" lang="de-CH" sz="20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3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85857" y="5918422"/>
            <a:ext cx="3875087" cy="158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08007" y="5581872"/>
            <a:ext cx="962025" cy="3476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292307" y="5581872"/>
            <a:ext cx="960437" cy="3476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76607" y="5581872"/>
            <a:ext cx="958850" cy="3476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76769" y="5581872"/>
            <a:ext cx="962025" cy="3476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9107" y="5581872"/>
            <a:ext cx="1079500" cy="26545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Einfügung</a:t>
            </a:r>
          </a:p>
        </p:txBody>
      </p:sp>
      <p:sp>
        <p:nvSpPr>
          <p:cNvPr id="31" name="Text Box 1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68482" y="5581872"/>
            <a:ext cx="1081087" cy="26545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Einfügung</a:t>
            </a:r>
          </a:p>
        </p:txBody>
      </p:sp>
      <p:sp>
        <p:nvSpPr>
          <p:cNvPr id="32" name="Text Box 1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19444" y="5581872"/>
            <a:ext cx="1171575" cy="26545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Löschung</a:t>
            </a:r>
          </a:p>
        </p:txBody>
      </p:sp>
      <p:sp>
        <p:nvSpPr>
          <p:cNvPr id="33" name="Text Box 1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833888" y="5581872"/>
            <a:ext cx="1264209" cy="26545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Austausch</a:t>
            </a:r>
          </a:p>
        </p:txBody>
      </p:sp>
      <p:sp>
        <p:nvSpPr>
          <p:cNvPr id="42" name="Rectangle 1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908007" y="5861272"/>
            <a:ext cx="962025" cy="3476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1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292307" y="5861272"/>
            <a:ext cx="960437" cy="3476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76607" y="5861272"/>
            <a:ext cx="958850" cy="3476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2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76769" y="5861272"/>
            <a:ext cx="962025" cy="3476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733338" y="5861272"/>
            <a:ext cx="1239345" cy="26545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solidFill>
                  <a:srgbClr val="A50021"/>
                </a:solidFill>
                <a:latin typeface="Comic Sans MS" pitchFamily="66" charset="0"/>
              </a:rPr>
              <a:t>Entfernung</a:t>
            </a:r>
          </a:p>
        </p:txBody>
      </p:sp>
      <p:sp>
        <p:nvSpPr>
          <p:cNvPr id="47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40990" y="5861272"/>
            <a:ext cx="1269947" cy="26545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solidFill>
                  <a:srgbClr val="A50021"/>
                </a:solidFill>
                <a:latin typeface="Comic Sans MS" pitchFamily="66" charset="0"/>
              </a:rPr>
              <a:t>Entfernung</a:t>
            </a:r>
          </a:p>
        </p:txBody>
      </p:sp>
      <p:sp>
        <p:nvSpPr>
          <p:cNvPr id="48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563941" y="5861272"/>
            <a:ext cx="1208745" cy="42704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solidFill>
                  <a:srgbClr val="A50021"/>
                </a:solidFill>
                <a:latin typeface="Comic Sans MS" pitchFamily="66" charset="0"/>
              </a:rPr>
              <a:t>Wiedereinf.</a:t>
            </a:r>
          </a:p>
        </p:txBody>
      </p:sp>
      <p:sp>
        <p:nvSpPr>
          <p:cNvPr id="49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895088" y="5861272"/>
            <a:ext cx="1141805" cy="26545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solidFill>
                  <a:srgbClr val="A50021"/>
                </a:solidFill>
                <a:latin typeface="Comic Sans MS" pitchFamily="66" charset="0"/>
              </a:rPr>
              <a:t>Austausch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Problemstellung</a:t>
            </a:r>
            <a:endParaRPr lang="de-DE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Dem Benutzer eines interaktiven Systems die Möglichkeit geben, die letzte Aktion rückgängig zu machen.</a:t>
            </a:r>
          </a:p>
          <a:p>
            <a:endParaRPr lang="de-DE" dirty="0" smtClean="0"/>
          </a:p>
          <a:p>
            <a:r>
              <a:rPr lang="de-DE" dirty="0" smtClean="0"/>
              <a:t>Bekannt als “</a:t>
            </a:r>
            <a:r>
              <a:rPr lang="de-DE" b="1" dirty="0" err="1" smtClean="0">
                <a:solidFill>
                  <a:srgbClr val="990000"/>
                </a:solidFill>
              </a:rPr>
              <a:t>Control</a:t>
            </a:r>
            <a:r>
              <a:rPr lang="de-DE" b="1" dirty="0" smtClean="0">
                <a:solidFill>
                  <a:srgbClr val="990000"/>
                </a:solidFill>
              </a:rPr>
              <a:t>-Z</a:t>
            </a:r>
            <a:r>
              <a:rPr lang="de-DE" dirty="0" smtClean="0"/>
              <a:t>”</a:t>
            </a:r>
          </a:p>
          <a:p>
            <a:endParaRPr lang="de-DE" dirty="0" smtClean="0"/>
          </a:p>
          <a:p>
            <a:r>
              <a:rPr lang="de-DE" dirty="0" smtClean="0"/>
              <a:t>Sollte mehrstufiges rückgängig Machen (“</a:t>
            </a:r>
            <a:r>
              <a:rPr lang="de-DE" b="1" dirty="0" err="1" smtClean="0">
                <a:solidFill>
                  <a:srgbClr val="990000"/>
                </a:solidFill>
              </a:rPr>
              <a:t>Control</a:t>
            </a:r>
            <a:r>
              <a:rPr lang="de-DE" b="1" dirty="0" smtClean="0">
                <a:solidFill>
                  <a:srgbClr val="990000"/>
                </a:solidFill>
              </a:rPr>
              <a:t>-Z</a:t>
            </a:r>
            <a:r>
              <a:rPr lang="de-DE" dirty="0" smtClean="0"/>
              <a:t>”) und Wiederholen (“</a:t>
            </a:r>
            <a:r>
              <a:rPr lang="de-DE" b="1" dirty="0" err="1" smtClean="0">
                <a:solidFill>
                  <a:srgbClr val="990000"/>
                </a:solidFill>
              </a:rPr>
              <a:t>Control</a:t>
            </a:r>
            <a:r>
              <a:rPr lang="de-DE" b="1" dirty="0" smtClean="0">
                <a:solidFill>
                  <a:srgbClr val="990000"/>
                </a:solidFill>
              </a:rPr>
              <a:t>-Y</a:t>
            </a:r>
            <a:r>
              <a:rPr lang="de-DE" dirty="0" smtClean="0"/>
              <a:t>”) ohne Limitierung unterstützen, </a:t>
            </a:r>
            <a:r>
              <a:rPr lang="de-DE" dirty="0" err="1" smtClean="0"/>
              <a:t>ausser</a:t>
            </a:r>
            <a:r>
              <a:rPr lang="de-DE" dirty="0" smtClean="0"/>
              <a:t> der Benutzer gibt eine maximale Tiefe an.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2800" dirty="0" smtClean="0"/>
              <a:t>Was wir gesehen haben</a:t>
            </a:r>
            <a:endParaRPr lang="de-CH" sz="2800" dirty="0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133475"/>
            <a:ext cx="8288337" cy="4732338"/>
          </a:xfrm>
          <a:noFill/>
          <a:ln/>
        </p:spPr>
        <p:txBody>
          <a:bodyPr/>
          <a:lstStyle/>
          <a:p>
            <a:pPr marL="92075" indent="-92075">
              <a:lnSpc>
                <a:spcPct val="90000"/>
              </a:lnSpc>
            </a:pPr>
            <a:r>
              <a:rPr lang="de-CH" dirty="0" smtClean="0"/>
              <a:t>Menschen machen Fehler!</a:t>
            </a:r>
          </a:p>
          <a:p>
            <a:pPr marL="92075" indent="-92075">
              <a:lnSpc>
                <a:spcPct val="90000"/>
              </a:lnSpc>
            </a:pPr>
            <a:r>
              <a:rPr lang="de-CH" dirty="0" smtClean="0"/>
              <a:t>Auch wenn sie keine Fehler machen: sie wollen experimentieren. </a:t>
            </a:r>
            <a:r>
              <a:rPr lang="de-CH" dirty="0" err="1" smtClean="0"/>
              <a:t>Undo</a:t>
            </a:r>
            <a:r>
              <a:rPr lang="de-CH" dirty="0" smtClean="0"/>
              <a:t>/</a:t>
            </a:r>
            <a:r>
              <a:rPr lang="de-CH" dirty="0" err="1" smtClean="0"/>
              <a:t>Redo</a:t>
            </a:r>
            <a:r>
              <a:rPr lang="de-CH" dirty="0" smtClean="0"/>
              <a:t> unterstützt einen „</a:t>
            </a:r>
            <a:r>
              <a:rPr lang="de-CH" dirty="0" err="1" smtClean="0"/>
              <a:t>trial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error</a:t>
            </a:r>
            <a:r>
              <a:rPr lang="de-CH" dirty="0" smtClean="0"/>
              <a:t>“-Stil.</a:t>
            </a:r>
          </a:p>
          <a:p>
            <a:pPr marL="92075" indent="-92075">
              <a:lnSpc>
                <a:spcPct val="90000"/>
              </a:lnSpc>
            </a:pPr>
            <a:endParaRPr lang="de-CH" dirty="0" smtClean="0"/>
          </a:p>
          <a:p>
            <a:pPr marL="92075" indent="-92075">
              <a:lnSpc>
                <a:spcPct val="90000"/>
              </a:lnSpc>
            </a:pPr>
            <a:r>
              <a:rPr lang="de-CH" dirty="0" err="1" smtClean="0"/>
              <a:t>Undo</a:t>
            </a:r>
            <a:r>
              <a:rPr lang="de-CH" dirty="0" smtClean="0"/>
              <a:t>/</a:t>
            </a:r>
            <a:r>
              <a:rPr lang="de-CH" dirty="0" err="1" smtClean="0"/>
              <a:t>Redo</a:t>
            </a:r>
            <a:r>
              <a:rPr lang="de-CH" dirty="0" smtClean="0"/>
              <a:t>-Pattern:</a:t>
            </a:r>
          </a:p>
          <a:p>
            <a:pPr marL="271463" lvl="1" indent="0">
              <a:lnSpc>
                <a:spcPct val="90000"/>
              </a:lnSpc>
            </a:pPr>
            <a:r>
              <a:rPr lang="de-CH" dirty="0" smtClean="0"/>
              <a:t> Sehr nützlich in der Praxis</a:t>
            </a:r>
          </a:p>
          <a:p>
            <a:pPr marL="271463" lvl="1" indent="0">
              <a:lnSpc>
                <a:spcPct val="90000"/>
              </a:lnSpc>
            </a:pPr>
            <a:r>
              <a:rPr lang="de-CH" dirty="0" smtClean="0"/>
              <a:t> Weit verbreitet</a:t>
            </a:r>
          </a:p>
          <a:p>
            <a:pPr marL="271463" lvl="1" indent="0">
              <a:lnSpc>
                <a:spcPct val="90000"/>
              </a:lnSpc>
            </a:pPr>
            <a:r>
              <a:rPr lang="de-CH" dirty="0" smtClean="0"/>
              <a:t> Ziemlich einfach zu implementieren</a:t>
            </a:r>
          </a:p>
          <a:p>
            <a:pPr marL="271463" lvl="1" indent="0">
              <a:lnSpc>
                <a:spcPct val="90000"/>
              </a:lnSpc>
            </a:pPr>
            <a:r>
              <a:rPr lang="de-CH" dirty="0" smtClean="0"/>
              <a:t> Exzellentes Beispiel von eleganten O-O-Techniken</a:t>
            </a:r>
          </a:p>
          <a:p>
            <a:pPr marL="271463" lvl="1" indent="0">
              <a:lnSpc>
                <a:spcPct val="90000"/>
              </a:lnSpc>
            </a:pPr>
            <a:r>
              <a:rPr lang="de-CH" dirty="0" smtClean="0"/>
              <a:t> Mit Agenten noch besser!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Warum machen wir das?</a:t>
            </a:r>
            <a:endParaRPr lang="de-DE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dirty="0" smtClean="0"/>
              <a:t>Undo/Redo sinnvoll in jeder interaktiven Anwendung</a:t>
            </a:r>
          </a:p>
          <a:p>
            <a:pPr marL="1239838" lvl="1" indent="-342900"/>
            <a:r>
              <a:rPr lang="de-CH" dirty="0" smtClean="0">
                <a:solidFill>
                  <a:srgbClr val="990000"/>
                </a:solidFill>
              </a:rPr>
              <a:t>Entwickeln Sie keine interaktiven Anwendungen, ohne </a:t>
            </a:r>
            <a:r>
              <a:rPr lang="de-CH" dirty="0" err="1" smtClean="0">
                <a:solidFill>
                  <a:srgbClr val="990000"/>
                </a:solidFill>
              </a:rPr>
              <a:t>Undo</a:t>
            </a:r>
            <a:r>
              <a:rPr lang="de-CH" dirty="0" smtClean="0">
                <a:solidFill>
                  <a:srgbClr val="990000"/>
                </a:solidFill>
              </a:rPr>
              <a:t>/</a:t>
            </a:r>
            <a:r>
              <a:rPr lang="de-CH" dirty="0" err="1" smtClean="0">
                <a:solidFill>
                  <a:srgbClr val="990000"/>
                </a:solidFill>
              </a:rPr>
              <a:t>Redo</a:t>
            </a:r>
            <a:r>
              <a:rPr lang="de-CH" dirty="0" smtClean="0">
                <a:solidFill>
                  <a:srgbClr val="990000"/>
                </a:solidFill>
              </a:rPr>
              <a:t> zu implementieren</a:t>
            </a:r>
          </a:p>
          <a:p>
            <a:endParaRPr lang="de-CH" dirty="0"/>
          </a:p>
          <a:p>
            <a:r>
              <a:rPr lang="de-CH" dirty="0" smtClean="0"/>
              <a:t>Nützliches </a:t>
            </a:r>
            <a:r>
              <a:rPr lang="de-CH" dirty="0"/>
              <a:t>Design-Pattern (“</a:t>
            </a:r>
            <a:r>
              <a:rPr lang="de-CH" b="1" dirty="0" smtClean="0">
                <a:solidFill>
                  <a:srgbClr val="990000"/>
                </a:solidFill>
              </a:rPr>
              <a:t>Command</a:t>
            </a:r>
            <a:r>
              <a:rPr lang="de-CH" dirty="0" smtClean="0"/>
              <a:t>” Pattern) </a:t>
            </a:r>
          </a:p>
          <a:p>
            <a:endParaRPr lang="de-CH" sz="1200" dirty="0" smtClean="0"/>
          </a:p>
          <a:p>
            <a:r>
              <a:rPr lang="de-CH" dirty="0" smtClean="0"/>
              <a:t>Veranschaulicht die Verwendung von Algorithmen und Datastrukturen</a:t>
            </a:r>
          </a:p>
          <a:p>
            <a:endParaRPr lang="de-CH" sz="1400" dirty="0"/>
          </a:p>
          <a:p>
            <a:r>
              <a:rPr lang="de-CH" dirty="0" smtClean="0"/>
              <a:t>Beispiel für O-O Techniken: Vererbung, Aufgeschobene Klassen, Polymorphe Datenstrukturen, Dynamisches Binden,…</a:t>
            </a:r>
          </a:p>
          <a:p>
            <a:endParaRPr lang="de-CH" dirty="0"/>
          </a:p>
          <a:p>
            <a:r>
              <a:rPr lang="de-CH" dirty="0" smtClean="0"/>
              <a:t>Beispiel einer schönen und eleganten Lösung</a:t>
            </a:r>
          </a:p>
          <a:p>
            <a:endParaRPr lang="de-CH" dirty="0" smtClean="0"/>
          </a:p>
          <a:p>
            <a:endParaRPr lang="de-CH" dirty="0"/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In unserem Beispiel: Ein Texteditor</a:t>
            </a:r>
            <a:endParaRPr lang="de-DE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CH" dirty="0" smtClean="0"/>
              <a:t>Begriff der „aktuellen Zeile“ mit folgenden Befehlen:</a:t>
            </a:r>
          </a:p>
          <a:p>
            <a:pPr>
              <a:lnSpc>
                <a:spcPct val="90000"/>
              </a:lnSpc>
            </a:pPr>
            <a:endParaRPr lang="de-CH" dirty="0" smtClean="0"/>
          </a:p>
          <a:p>
            <a:pPr lvl="1"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Löschen</a:t>
            </a:r>
            <a:r>
              <a:rPr lang="de-CH" dirty="0" smtClean="0"/>
              <a:t> der aktuellen Zeile</a:t>
            </a:r>
          </a:p>
          <a:p>
            <a:pPr lvl="1"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Ersetzen</a:t>
            </a:r>
            <a:r>
              <a:rPr lang="de-CH" dirty="0" smtClean="0"/>
              <a:t> der aktuellen Zeile mit einer Anderen</a:t>
            </a:r>
          </a:p>
          <a:p>
            <a:pPr lvl="1"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Einfügen</a:t>
            </a:r>
            <a:r>
              <a:rPr lang="de-CH" dirty="0" smtClean="0"/>
              <a:t> einer Zeile vor der aktuellen Position</a:t>
            </a:r>
          </a:p>
          <a:p>
            <a:pPr lvl="1"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Vertauschen</a:t>
            </a:r>
            <a:r>
              <a:rPr lang="de-CH" dirty="0" smtClean="0"/>
              <a:t> der aktuellen Zeile mit der Nächsten (falls vorhanden)</a:t>
            </a:r>
          </a:p>
          <a:p>
            <a:pPr lvl="1">
              <a:lnSpc>
                <a:spcPct val="90000"/>
              </a:lnSpc>
            </a:pPr>
            <a:r>
              <a:rPr lang="de-CH" dirty="0" smtClean="0"/>
              <a:t>„</a:t>
            </a:r>
            <a:r>
              <a:rPr lang="de-CH" dirty="0" smtClean="0">
                <a:solidFill>
                  <a:srgbClr val="990000"/>
                </a:solidFill>
              </a:rPr>
              <a:t>Globales Suchen und Ersetzen</a:t>
            </a:r>
            <a:r>
              <a:rPr lang="de-CH" dirty="0" smtClean="0"/>
              <a:t>“  (fortan </a:t>
            </a:r>
            <a:r>
              <a:rPr lang="de-CH" dirty="0" smtClean="0">
                <a:solidFill>
                  <a:srgbClr val="990000"/>
                </a:solidFill>
              </a:rPr>
              <a:t>GSE</a:t>
            </a:r>
            <a:r>
              <a:rPr lang="de-CH" dirty="0" smtClean="0"/>
              <a:t>): Jedes Auftreten einer gewissen Zeichenkette durch eine andere ersetzen.</a:t>
            </a:r>
          </a:p>
          <a:p>
            <a:pPr lvl="1">
              <a:lnSpc>
                <a:spcPct val="90000"/>
              </a:lnSpc>
            </a:pPr>
            <a:r>
              <a:rPr lang="de-CH" dirty="0" smtClean="0"/>
              <a:t> ...</a:t>
            </a:r>
          </a:p>
          <a:p>
            <a:pPr>
              <a:lnSpc>
                <a:spcPct val="90000"/>
              </a:lnSpc>
            </a:pPr>
            <a:endParaRPr lang="de-CH" dirty="0" smtClean="0"/>
          </a:p>
          <a:p>
            <a:pPr>
              <a:lnSpc>
                <a:spcPct val="90000"/>
              </a:lnSpc>
            </a:pPr>
            <a:r>
              <a:rPr lang="de-CH" dirty="0" smtClean="0"/>
              <a:t>Der Einfachheit halber nutzen wir eine Zeilen-orientierte Ansicht, aber die Diskussion kann auch auf kompliziertere Ansichten angewendet werden.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Eine einfache Lösung</a:t>
            </a:r>
            <a:endParaRPr lang="de-DE" dirty="0"/>
          </a:p>
        </p:txBody>
      </p:sp>
      <p:sp>
        <p:nvSpPr>
          <p:cNvPr id="167939" name="AutoShap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287972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>
            <a:solidFill>
              <a:srgbClr val="990000"/>
            </a:solidFill>
            <a:round/>
            <a:headEnd type="none" w="med" len="med"/>
            <a:tailEnd type="none" w="med" len="med"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CH" dirty="0" smtClean="0"/>
              <a:t>Sichern des gesamten Zustandes vor jeder Operation.</a:t>
            </a: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>
                <a:solidFill>
                  <a:srgbClr val="990000"/>
                </a:solidFill>
              </a:rPr>
              <a:t>Im Beispiel: Der Text, der bearbeitet wird und die aktuelle Position im Text.</a:t>
            </a: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endParaRPr lang="de-CH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CH" dirty="0" smtClean="0"/>
              <a:t>Wenn der Benutzer ein „</a:t>
            </a:r>
            <a:r>
              <a:rPr lang="de-CH" dirty="0" err="1" smtClean="0">
                <a:solidFill>
                  <a:srgbClr val="990000"/>
                </a:solidFill>
              </a:rPr>
              <a:t>Undo</a:t>
            </a:r>
            <a:r>
              <a:rPr lang="de-CH" dirty="0" smtClean="0"/>
              <a:t>“ verlangt, stelle den zuletzt gesicherten Zustand wieder her.</a:t>
            </a:r>
            <a:endParaRPr lang="de-CH" dirty="0"/>
          </a:p>
        </p:txBody>
      </p:sp>
      <p:sp>
        <p:nvSpPr>
          <p:cNvPr id="1679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5275" y="4606925"/>
            <a:ext cx="8240713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/>
              <a:t>Aber: </a:t>
            </a:r>
            <a:r>
              <a:rPr lang="de-CH" dirty="0" smtClean="0"/>
              <a:t>Verschwendung von Ressourcen, insbesondere Speicherplatz.</a:t>
            </a:r>
            <a:endParaRPr lang="de-CH" sz="2400" dirty="0" smtClean="0"/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40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>
                <a:solidFill>
                  <a:srgbClr val="990000"/>
                </a:solidFill>
              </a:rPr>
              <a:t>Intuition</a:t>
            </a:r>
            <a:r>
              <a:rPr lang="de-CH" sz="2400" dirty="0" smtClean="0"/>
              <a:t>: Sichere nur die Änderungen (‘</a:t>
            </a:r>
            <a:r>
              <a:rPr lang="de-CH" sz="2400" dirty="0" err="1" smtClean="0"/>
              <a:t>diff</a:t>
            </a:r>
            <a:r>
              <a:rPr lang="de-CH" sz="2400" dirty="0" smtClean="0"/>
              <a:t>’) zwischen zwei Zuständen.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14162" y="-30822"/>
            <a:ext cx="8663487" cy="720725"/>
          </a:xfrm>
        </p:spPr>
        <p:txBody>
          <a:bodyPr>
            <a:normAutofit fontScale="90000"/>
          </a:bodyPr>
          <a:lstStyle/>
          <a:p>
            <a:r>
              <a:rPr lang="de-CH" sz="2700" dirty="0" smtClean="0"/>
              <a:t>Schlüsselschritt im Entwerfen einer Software-Architektur</a:t>
            </a:r>
            <a:endParaRPr lang="de-CH" sz="2700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3268663"/>
            <a:ext cx="8713787" cy="2725737"/>
          </a:xfrm>
        </p:spPr>
        <p:txBody>
          <a:bodyPr/>
          <a:lstStyle/>
          <a:p>
            <a:endParaRPr lang="de-CH" dirty="0" smtClean="0"/>
          </a:p>
          <a:p>
            <a:r>
              <a:rPr lang="de-CH" dirty="0" smtClean="0"/>
              <a:t>Hier:</a:t>
            </a:r>
          </a:p>
          <a:p>
            <a:endParaRPr lang="de-CH" dirty="0" smtClean="0"/>
          </a:p>
          <a:p>
            <a:r>
              <a:rPr lang="de-CH" dirty="0" smtClean="0"/>
              <a:t>		Der Begriff eines “</a:t>
            </a:r>
            <a:r>
              <a:rPr lang="de-CH" dirty="0" smtClean="0">
                <a:solidFill>
                  <a:srgbClr val="339966"/>
                </a:solidFill>
              </a:rPr>
              <a:t>Befehls</a:t>
            </a:r>
            <a:r>
              <a:rPr lang="de-CH" dirty="0" smtClean="0"/>
              <a:t>”</a:t>
            </a:r>
            <a:endParaRPr lang="de-CH" dirty="0"/>
          </a:p>
        </p:txBody>
      </p:sp>
      <p:sp>
        <p:nvSpPr>
          <p:cNvPr id="109572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58240" y="1344613"/>
            <a:ext cx="7243281" cy="646986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Die </a:t>
            </a:r>
            <a:r>
              <a:rPr lang="en-US" sz="3200" dirty="0" err="1" smtClean="0">
                <a:solidFill>
                  <a:schemeClr val="accent2"/>
                </a:solidFill>
                <a:latin typeface="Comic Sans MS" pitchFamily="66" charset="0"/>
              </a:rPr>
              <a:t>richtigen</a:t>
            </a:r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Comic Sans MS" pitchFamily="66" charset="0"/>
              </a:rPr>
              <a:t>Abstraktionen</a:t>
            </a:r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Comic Sans MS" pitchFamily="66" charset="0"/>
              </a:rPr>
              <a:t>finden</a:t>
            </a:r>
            <a:endParaRPr lang="en-US" sz="32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23622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 dirty="0" smtClean="0">
                <a:latin typeface="Comic Sans MS" pitchFamily="66" charset="0"/>
              </a:rPr>
              <a:t>(die </a:t>
            </a:r>
            <a:r>
              <a:rPr lang="en-US" sz="2800" dirty="0" err="1" smtClean="0">
                <a:latin typeface="Comic Sans MS" pitchFamily="66" charset="0"/>
              </a:rPr>
              <a:t>interessanten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Objekt-Typen</a:t>
            </a:r>
            <a:r>
              <a:rPr lang="en-US" sz="2800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Den „Verlauf“ einer Sitzung speichern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dirty="0" smtClean="0"/>
              <a:t>Die Verlauf-Liste:</a:t>
            </a:r>
            <a:endParaRPr lang="de-CH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i="1" dirty="0" smtClean="0">
                <a:solidFill>
                  <a:srgbClr val="0000FF"/>
                </a:solidFill>
              </a:rPr>
              <a:t>verlauf </a:t>
            </a:r>
            <a:r>
              <a:rPr lang="de-CH" sz="2400" dirty="0" smtClean="0">
                <a:solidFill>
                  <a:srgbClr val="0000FF"/>
                </a:solidFill>
              </a:rPr>
              <a:t>: </a:t>
            </a:r>
            <a:r>
              <a:rPr lang="de-CH" sz="2400" i="1" dirty="0" smtClean="0">
                <a:solidFill>
                  <a:srgbClr val="0000FF"/>
                </a:solidFill>
              </a:rPr>
              <a:t>LIST</a:t>
            </a:r>
            <a:r>
              <a:rPr lang="de-CH" sz="2400" dirty="0" smtClean="0">
                <a:solidFill>
                  <a:srgbClr val="0000FF"/>
                </a:solidFill>
              </a:rPr>
              <a:t> </a:t>
            </a:r>
            <a:r>
              <a:rPr lang="de-CH" dirty="0" smtClean="0">
                <a:solidFill>
                  <a:srgbClr val="0000FF"/>
                </a:solidFill>
              </a:rPr>
              <a:t> </a:t>
            </a:r>
            <a:r>
              <a:rPr lang="de-CH" sz="2400" dirty="0" smtClean="0">
                <a:solidFill>
                  <a:srgbClr val="0000FF"/>
                </a:solidFill>
              </a:rPr>
              <a:t>[</a:t>
            </a:r>
            <a:r>
              <a:rPr lang="de-CH" sz="2400" i="1" dirty="0" smtClean="0">
                <a:solidFill>
                  <a:srgbClr val="0000FF"/>
                </a:solidFill>
              </a:rPr>
              <a:t>BEFEHL</a:t>
            </a:r>
            <a:r>
              <a:rPr lang="de-CH" sz="2400" dirty="0" smtClean="0">
                <a:solidFill>
                  <a:srgbClr val="0000FF"/>
                </a:solidFill>
              </a:rPr>
              <a:t>]</a:t>
            </a:r>
            <a:endParaRPr lang="de-CH" sz="2400" dirty="0">
              <a:solidFill>
                <a:srgbClr val="0000FF"/>
              </a:solidFill>
            </a:endParaRP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Löschen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Austauschen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1243087" cy="4270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smtClean="0">
                <a:solidFill>
                  <a:srgbClr val="008000"/>
                </a:solidFill>
              </a:rPr>
              <a:t>alt</a:t>
            </a:r>
            <a:endParaRPr lang="de-CH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409175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smtClean="0">
                <a:solidFill>
                  <a:srgbClr val="008000"/>
                </a:solidFill>
              </a:rPr>
              <a:t>Am Neusten</a:t>
            </a:r>
            <a:endParaRPr lang="de-CH" sz="2200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Was ist ein “Befehl” (</a:t>
            </a:r>
            <a:r>
              <a:rPr lang="de-DE" i="1" dirty="0" smtClean="0">
                <a:solidFill>
                  <a:srgbClr val="800000"/>
                </a:solidFill>
              </a:rPr>
              <a:t>Command</a:t>
            </a:r>
            <a:r>
              <a:rPr lang="de-DE" dirty="0" smtClean="0"/>
              <a:t>) -Objekt?</a:t>
            </a:r>
            <a:endParaRPr lang="de-DE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2290762"/>
          </a:xfrm>
        </p:spPr>
        <p:txBody>
          <a:bodyPr/>
          <a:lstStyle/>
          <a:p>
            <a:r>
              <a:rPr lang="de-CH" dirty="0" smtClean="0"/>
              <a:t>Ein Befehl-Objekt beinhaltet genügend Informationen über eine Ausführung eines Befehls durch den Benutzer, um</a:t>
            </a:r>
          </a:p>
          <a:p>
            <a:endParaRPr lang="de-CH" dirty="0" smtClean="0"/>
          </a:p>
          <a:p>
            <a:pPr lvl="1"/>
            <a:r>
              <a:rPr lang="de-CH" dirty="0" smtClean="0"/>
              <a:t>den Befehl </a:t>
            </a:r>
            <a:r>
              <a:rPr lang="de-CH" dirty="0" smtClean="0">
                <a:solidFill>
                  <a:srgbClr val="990000"/>
                </a:solidFill>
              </a:rPr>
              <a:t>auszuführen</a:t>
            </a:r>
          </a:p>
          <a:p>
            <a:pPr lvl="1"/>
            <a:r>
              <a:rPr lang="de-CH" dirty="0" smtClean="0"/>
              <a:t>den Befehl </a:t>
            </a:r>
            <a:r>
              <a:rPr lang="de-CH" dirty="0" smtClean="0">
                <a:solidFill>
                  <a:srgbClr val="990000"/>
                </a:solidFill>
              </a:rPr>
              <a:t>rückgängig</a:t>
            </a:r>
            <a:r>
              <a:rPr lang="de-CH" dirty="0" smtClean="0"/>
              <a:t> zu machen</a:t>
            </a:r>
            <a:endParaRPr lang="de-CH" dirty="0"/>
          </a:p>
        </p:txBody>
      </p:sp>
      <p:sp>
        <p:nvSpPr>
          <p:cNvPr id="112644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1625" y="3730625"/>
            <a:ext cx="7826375" cy="1736646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dirty="0" smtClean="0"/>
              <a:t>Beispiel: In einem “</a:t>
            </a:r>
            <a:r>
              <a:rPr lang="de-CH" b="1" dirty="0" smtClean="0">
                <a:solidFill>
                  <a:srgbClr val="990000"/>
                </a:solidFill>
              </a:rPr>
              <a:t>Löschen</a:t>
            </a:r>
            <a:r>
              <a:rPr lang="de-CH" dirty="0" smtClean="0"/>
              <a:t>”-Objekt brauchen wir:</a:t>
            </a:r>
            <a:endParaRPr lang="de-CH" sz="24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CH" sz="2400" dirty="0" smtClean="0"/>
              <a:t> Die Position der zu löschenden </a:t>
            </a:r>
            <a:r>
              <a:rPr lang="de-CH" dirty="0" smtClean="0"/>
              <a:t>Zeile</a:t>
            </a:r>
            <a:endParaRPr lang="de-CH" sz="24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CH" sz="2400" dirty="0" smtClean="0"/>
              <a:t> Der Inhalt dieser Zeile!</a:t>
            </a:r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1011</Words>
  <Application>Microsoft Office PowerPoint</Application>
  <PresentationFormat>On-screen Show (4:3)</PresentationFormat>
  <Paragraphs>446</Paragraphs>
  <Slides>30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NORMAL</vt:lpstr>
      <vt:lpstr>MINIMAL</vt:lpstr>
      <vt:lpstr>TITLE</vt:lpstr>
      <vt:lpstr>Einführung in die Programmierung   Prof. Dr. Bertrand Meyer</vt:lpstr>
      <vt:lpstr>Weiterführende Referenzen</vt:lpstr>
      <vt:lpstr>Die Problemstellung</vt:lpstr>
      <vt:lpstr>Warum machen wir das?</vt:lpstr>
      <vt:lpstr>In unserem Beispiel: Ein Texteditor</vt:lpstr>
      <vt:lpstr>Eine einfache Lösung</vt:lpstr>
      <vt:lpstr>Schlüsselschritt im Entwerfen einer Software-Architektur</vt:lpstr>
      <vt:lpstr>Den „Verlauf“ einer Sitzung speichern</vt:lpstr>
      <vt:lpstr>Was ist ein “Befehl” (Command) -Objekt?</vt:lpstr>
      <vt:lpstr>Allgemeiner Begriff eines Befehls</vt:lpstr>
      <vt:lpstr>Die Befehl-Klassenhierarchie</vt:lpstr>
      <vt:lpstr>Zugrundeliegende Klasse (Aus dem Geschäftsmodell)</vt:lpstr>
      <vt:lpstr>Eine Befehlsklasse (Skizze, ohne Verträge)</vt:lpstr>
      <vt:lpstr>Die Verlauf-Liste</vt:lpstr>
      <vt:lpstr>Erinnerung: Liste von Figuren</vt:lpstr>
      <vt:lpstr>Die Verlauf-Liste</vt:lpstr>
      <vt:lpstr>Einen Benutzerbefehl ausführen</vt:lpstr>
      <vt:lpstr>Bedingte Erzeugung (1)</vt:lpstr>
      <vt:lpstr>Bedingte Erzeugung (2)</vt:lpstr>
      <vt:lpstr>Einen Benutzerbefehl ausführen</vt:lpstr>
      <vt:lpstr>Befehlsobjekte erzeugen: Erster Ansatz</vt:lpstr>
      <vt:lpstr>Die Befehl-Klassenhierarchie</vt:lpstr>
      <vt:lpstr>Befehlsobjekte erzeugen: Besserer Ansatz</vt:lpstr>
      <vt:lpstr>Das Undo/Redo- (bzw. Command-) Pattern</vt:lpstr>
      <vt:lpstr>Der Gebrauch von Agenten</vt:lpstr>
      <vt:lpstr>Die Verlauf-Liste im Undo/Redo-Pattern</vt:lpstr>
      <vt:lpstr>Die Verlauf-Liste mit Agenten</vt:lpstr>
      <vt:lpstr>Einen Benutzerbefehl ausführen (vorher)</vt:lpstr>
      <vt:lpstr>Einen Benutzerbefehl ausführen (jetzt)</vt:lpstr>
      <vt:lpstr>Was wir gesehen haben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Bertrand Meyer</cp:lastModifiedBy>
  <cp:revision>1791</cp:revision>
  <dcterms:created xsi:type="dcterms:W3CDTF">2011-12-09T07:44:27Z</dcterms:created>
  <dcterms:modified xsi:type="dcterms:W3CDTF">2012-12-10T06:56:55Z</dcterms:modified>
</cp:coreProperties>
</file>