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4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5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notesSlides/notesSlide6.xml" ContentType="application/vnd.openxmlformats-officedocument.presentationml.notesSlide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notesSlides/notesSlide7.xml" ContentType="application/vnd.openxmlformats-officedocument.presentationml.notesSlide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notesSlides/notesSlide8.xml" ContentType="application/vnd.openxmlformats-officedocument.presentationml.notesSlide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notesSlides/notesSlide9.xml" ContentType="application/vnd.openxmlformats-officedocument.presentationml.notesSlide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notesSlides/notesSlide10.xml" ContentType="application/vnd.openxmlformats-officedocument.presentationml.notesSlide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notesSlides/notesSlide11.xml" ContentType="application/vnd.openxmlformats-officedocument.presentationml.notesSlide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notesSlides/notesSlide12.xml" ContentType="application/vnd.openxmlformats-officedocument.presentationml.notesSlide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notesSlides/notesSlide13.xml" ContentType="application/vnd.openxmlformats-officedocument.presentationml.notesSlide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notesSlides/notesSlide14.xml" ContentType="application/vnd.openxmlformats-officedocument.presentationml.notesSlide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notesSlides/notesSlide15.xml" ContentType="application/vnd.openxmlformats-officedocument.presentationml.notesSlide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notesSlides/notesSlide16.xml" ContentType="application/vnd.openxmlformats-officedocument.presentationml.notesSlide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notesSlides/notesSlide17.xml" ContentType="application/vnd.openxmlformats-officedocument.presentationml.notesSlide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notesSlides/notesSlide18.xml" ContentType="application/vnd.openxmlformats-officedocument.presentationml.notesSlide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notesSlides/notesSlide19.xml" ContentType="application/vnd.openxmlformats-officedocument.presentationml.notesSlide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notesSlides/notesSlide20.xml" ContentType="application/vnd.openxmlformats-officedocument.presentationml.notesSlide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notesSlides/notesSlide21.xml" ContentType="application/vnd.openxmlformats-officedocument.presentationml.notesSlide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notesSlides/notesSlide22.xml" ContentType="application/vnd.openxmlformats-officedocument.presentationml.notesSlide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notesSlides/notesSlide23.xml" ContentType="application/vnd.openxmlformats-officedocument.presentationml.notesSlide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notesSlides/notesSlide24.xml" ContentType="application/vnd.openxmlformats-officedocument.presentationml.notesSlide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notesSlides/notesSlide25.xml" ContentType="application/vnd.openxmlformats-officedocument.presentationml.notesSlide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notesSlides/notesSlide26.xml" ContentType="application/vnd.openxmlformats-officedocument.presentationml.notesSlide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notesSlides/notesSlide27.xml" ContentType="application/vnd.openxmlformats-officedocument.presentationml.notesSlide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notesSlides/notesSlide28.xml" ContentType="application/vnd.openxmlformats-officedocument.presentationml.notesSlide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notesSlides/notesSlide29.xml" ContentType="application/vnd.openxmlformats-officedocument.presentationml.notesSlide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notesSlides/notesSlide30.xml" ContentType="application/vnd.openxmlformats-officedocument.presentationml.notesSlide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notesSlides/notesSlide31.xml" ContentType="application/vnd.openxmlformats-officedocument.presentationml.notesSlide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notesSlides/notesSlide32.xml" ContentType="application/vnd.openxmlformats-officedocument.presentationml.notesSlide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notesSlides/notesSlide33.xml" ContentType="application/vnd.openxmlformats-officedocument.presentationml.notesSlide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notesSlides/notesSlide34.xml" ContentType="application/vnd.openxmlformats-officedocument.presentationml.notesSlide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notesSlides/notesSlide37.xml" ContentType="application/vnd.openxmlformats-officedocument.presentationml.notesSlide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notesSlides/notesSlide38.xml" ContentType="application/vnd.openxmlformats-officedocument.presentationml.notesSlide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notesSlides/notesSlide39.xml" ContentType="application/vnd.openxmlformats-officedocument.presentationml.notesSlide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notesSlides/notesSlide40.xml" ContentType="application/vnd.openxmlformats-officedocument.presentationml.notesSlide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notesSlides/notesSlide41.xml" ContentType="application/vnd.openxmlformats-officedocument.presentationml.notesSlide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notesSlides/notesSlide42.xml" ContentType="application/vnd.openxmlformats-officedocument.presentationml.notesSlide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notesSlides/notesSlide43.xml" ContentType="application/vnd.openxmlformats-officedocument.presentationml.notesSlide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notesSlides/notesSlide44.xml" ContentType="application/vnd.openxmlformats-officedocument.presentationml.notesSlide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notesSlides/notesSlide45.xml" ContentType="application/vnd.openxmlformats-officedocument.presentationml.notesSlide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notesSlides/notesSlide46.xml" ContentType="application/vnd.openxmlformats-officedocument.presentationml.notesSlide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notesSlides/notesSlide47.xml" ContentType="application/vnd.openxmlformats-officedocument.presentationml.notesSlide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notesSlides/notesSlide48.xml" ContentType="application/vnd.openxmlformats-officedocument.presentationml.notesSlide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notesSlides/notesSlide49.xml" ContentType="application/vnd.openxmlformats-officedocument.presentationml.notesSlide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notesSlides/notesSlide50.xml" ContentType="application/vnd.openxmlformats-officedocument.presentationml.notesSlide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notesSlides/notesSlide51.xml" ContentType="application/vnd.openxmlformats-officedocument.presentationml.notesSlide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notesSlides/notesSlide52.xml" ContentType="application/vnd.openxmlformats-officedocument.presentationml.notesSlide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notesSlides/notesSlide53.xml" ContentType="application/vnd.openxmlformats-officedocument.presentationml.notesSlide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notesSlides/notesSlide54.xml" ContentType="application/vnd.openxmlformats-officedocument.presentationml.notesSlide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notesSlides/notesSlide55.xml" ContentType="application/vnd.openxmlformats-officedocument.presentationml.notesSlide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notesSlides/notesSlide56.xml" ContentType="application/vnd.openxmlformats-officedocument.presentationml.notesSlide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notesSlides/notesSlide5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4" r:id="rId1"/>
    <p:sldMasterId id="2147483653" r:id="rId2"/>
    <p:sldMasterId id="2147483810" r:id="rId3"/>
  </p:sldMasterIdLst>
  <p:notesMasterIdLst>
    <p:notesMasterId r:id="rId67"/>
  </p:notesMasterIdLst>
  <p:handoutMasterIdLst>
    <p:handoutMasterId r:id="rId68"/>
  </p:handoutMasterIdLst>
  <p:sldIdLst>
    <p:sldId id="600" r:id="rId4"/>
    <p:sldId id="687" r:id="rId5"/>
    <p:sldId id="607" r:id="rId6"/>
    <p:sldId id="608" r:id="rId7"/>
    <p:sldId id="671" r:id="rId8"/>
    <p:sldId id="609" r:id="rId9"/>
    <p:sldId id="610" r:id="rId10"/>
    <p:sldId id="611" r:id="rId11"/>
    <p:sldId id="612" r:id="rId12"/>
    <p:sldId id="613" r:id="rId13"/>
    <p:sldId id="672" r:id="rId14"/>
    <p:sldId id="614" r:id="rId15"/>
    <p:sldId id="615" r:id="rId16"/>
    <p:sldId id="616" r:id="rId17"/>
    <p:sldId id="617" r:id="rId18"/>
    <p:sldId id="618" r:id="rId19"/>
    <p:sldId id="679" r:id="rId20"/>
    <p:sldId id="680" r:id="rId21"/>
    <p:sldId id="620" r:id="rId22"/>
    <p:sldId id="621" r:id="rId23"/>
    <p:sldId id="622" r:id="rId24"/>
    <p:sldId id="623" r:id="rId25"/>
    <p:sldId id="661" r:id="rId26"/>
    <p:sldId id="684" r:id="rId27"/>
    <p:sldId id="626" r:id="rId28"/>
    <p:sldId id="627" r:id="rId29"/>
    <p:sldId id="628" r:id="rId30"/>
    <p:sldId id="629" r:id="rId31"/>
    <p:sldId id="673" r:id="rId32"/>
    <p:sldId id="631" r:id="rId33"/>
    <p:sldId id="632" r:id="rId34"/>
    <p:sldId id="633" r:id="rId35"/>
    <p:sldId id="634" r:id="rId36"/>
    <p:sldId id="635" r:id="rId37"/>
    <p:sldId id="636" r:id="rId38"/>
    <p:sldId id="674" r:id="rId39"/>
    <p:sldId id="637" r:id="rId40"/>
    <p:sldId id="681" r:id="rId41"/>
    <p:sldId id="682" r:id="rId42"/>
    <p:sldId id="683" r:id="rId43"/>
    <p:sldId id="685" r:id="rId44"/>
    <p:sldId id="675" r:id="rId45"/>
    <p:sldId id="638" r:id="rId46"/>
    <p:sldId id="668" r:id="rId47"/>
    <p:sldId id="686" r:id="rId48"/>
    <p:sldId id="677" r:id="rId49"/>
    <p:sldId id="640" r:id="rId50"/>
    <p:sldId id="641" r:id="rId51"/>
    <p:sldId id="670" r:id="rId52"/>
    <p:sldId id="643" r:id="rId53"/>
    <p:sldId id="644" r:id="rId54"/>
    <p:sldId id="645" r:id="rId55"/>
    <p:sldId id="646" r:id="rId56"/>
    <p:sldId id="647" r:id="rId57"/>
    <p:sldId id="648" r:id="rId58"/>
    <p:sldId id="649" r:id="rId59"/>
    <p:sldId id="650" r:id="rId60"/>
    <p:sldId id="651" r:id="rId61"/>
    <p:sldId id="652" r:id="rId62"/>
    <p:sldId id="653" r:id="rId63"/>
    <p:sldId id="654" r:id="rId64"/>
    <p:sldId id="655" r:id="rId65"/>
    <p:sldId id="656" r:id="rId66"/>
  </p:sldIdLst>
  <p:sldSz cx="9144000" cy="6858000" type="screen4x3"/>
  <p:notesSz cx="7315200" cy="9601200"/>
  <p:custDataLst>
    <p:tags r:id="rId69"/>
  </p:custDataLst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ela Pedroni" initials="MP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8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3333FF"/>
    <a:srgbClr val="FF9900"/>
    <a:srgbClr val="990000"/>
    <a:srgbClr val="003399"/>
    <a:srgbClr val="66FF66"/>
    <a:srgbClr val="CC9900"/>
    <a:srgbClr val="BBE0E3"/>
    <a:srgbClr val="FFCC99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84" autoAdjust="0"/>
    <p:restoredTop sz="91859" autoAdjust="0"/>
  </p:normalViewPr>
  <p:slideViewPr>
    <p:cSldViewPr snapToGrid="0">
      <p:cViewPr varScale="1">
        <p:scale>
          <a:sx n="152" d="100"/>
          <a:sy n="152" d="100"/>
        </p:scale>
        <p:origin x="-84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5895" cy="7589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slide" Target="slides/slide60.xml"/><Relationship Id="rId68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71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slide" Target="slides/slide63.xml"/><Relationship Id="rId7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61" Type="http://schemas.openxmlformats.org/officeDocument/2006/relationships/slide" Target="slides/slide58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slide" Target="slides/slide62.xml"/><Relationship Id="rId73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slide" Target="slides/slide61.xml"/><Relationship Id="rId69" Type="http://schemas.openxmlformats.org/officeDocument/2006/relationships/tags" Target="tags/tag1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72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7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fld id="{59C9646B-9960-47D7-8365-D3911185A8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3423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fld id="{3830A38A-F710-44C0-B69C-5380D4459B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8521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3568BC-EBB0-4BA4-851E-706ADF2018B2}" type="slidenum">
              <a:rPr lang="en-US"/>
              <a:pPr/>
              <a:t>3</a:t>
            </a:fld>
            <a:endParaRPr lang="en-US"/>
          </a:p>
        </p:txBody>
      </p:sp>
      <p:sp>
        <p:nvSpPr>
          <p:cNvPr id="400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E88BD5-75C0-4BC4-BF71-9C35490667C0}" type="slidenum">
              <a:rPr lang="en-US"/>
              <a:pPr/>
              <a:t>13</a:t>
            </a:fld>
            <a:endParaRPr lang="en-US"/>
          </a:p>
        </p:txBody>
      </p:sp>
      <p:sp>
        <p:nvSpPr>
          <p:cNvPr id="40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398D09-8F9A-42C6-8AD8-075F42DFE066}" type="slidenum">
              <a:rPr lang="en-US"/>
              <a:pPr/>
              <a:t>14</a:t>
            </a:fld>
            <a:endParaRPr lang="en-US"/>
          </a:p>
        </p:txBody>
      </p:sp>
      <p:sp>
        <p:nvSpPr>
          <p:cNvPr id="409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C1F8F3-061A-4260-BCCD-3196C4D13CC8}" type="slidenum">
              <a:rPr lang="en-US"/>
              <a:pPr/>
              <a:t>15</a:t>
            </a:fld>
            <a:endParaRPr lang="en-US"/>
          </a:p>
        </p:txBody>
      </p:sp>
      <p:sp>
        <p:nvSpPr>
          <p:cNvPr id="410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265160-821B-4D39-BCD1-7963589D04E5}" type="slidenum">
              <a:rPr lang="en-US"/>
              <a:pPr/>
              <a:t>16</a:t>
            </a:fld>
            <a:endParaRPr lang="en-US"/>
          </a:p>
        </p:txBody>
      </p:sp>
      <p:sp>
        <p:nvSpPr>
          <p:cNvPr id="411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1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94BB1D-1030-4F59-88DC-C57E808C5ED6}" type="slidenum">
              <a:rPr lang="en-US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D8AB71-EC84-4ED6-8575-F60F7A8488E9}" type="slidenum">
              <a:rPr lang="en-US"/>
              <a:pPr/>
              <a:t>18</a:t>
            </a:fld>
            <a:endParaRPr lang="en-US"/>
          </a:p>
        </p:txBody>
      </p:sp>
      <p:sp>
        <p:nvSpPr>
          <p:cNvPr id="405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DA12FE-30DF-43EC-912E-87002F808274}" type="slidenum">
              <a:rPr lang="en-US"/>
              <a:pPr/>
              <a:t>19</a:t>
            </a:fld>
            <a:endParaRPr lang="en-US"/>
          </a:p>
        </p:txBody>
      </p:sp>
      <p:sp>
        <p:nvSpPr>
          <p:cNvPr id="421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35917B-EF5F-4958-944D-681D74BEBB23}" type="slidenum">
              <a:rPr lang="en-US"/>
              <a:pPr/>
              <a:t>20</a:t>
            </a:fld>
            <a:endParaRPr lang="en-US"/>
          </a:p>
        </p:txBody>
      </p:sp>
      <p:sp>
        <p:nvSpPr>
          <p:cNvPr id="422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92F961-1648-4B79-9831-AE91C5922419}" type="slidenum">
              <a:rPr lang="en-US"/>
              <a:pPr/>
              <a:t>21</a:t>
            </a:fld>
            <a:endParaRPr lang="en-US"/>
          </a:p>
        </p:txBody>
      </p:sp>
      <p:sp>
        <p:nvSpPr>
          <p:cNvPr id="423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FF58C3-775B-4682-8EF1-8B39437C7FD1}" type="slidenum">
              <a:rPr lang="en-US"/>
              <a:pPr/>
              <a:t>22</a:t>
            </a:fld>
            <a:endParaRPr lang="en-US"/>
          </a:p>
        </p:txBody>
      </p:sp>
      <p:sp>
        <p:nvSpPr>
          <p:cNvPr id="424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E90C2A-0CF1-47D7-9154-BAFEB8434A04}" type="slidenum">
              <a:rPr lang="en-US"/>
              <a:pPr/>
              <a:t>4</a:t>
            </a:fld>
            <a:endParaRPr lang="en-US"/>
          </a:p>
        </p:txBody>
      </p:sp>
      <p:sp>
        <p:nvSpPr>
          <p:cNvPr id="401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DA12FE-30DF-43EC-912E-87002F808274}" type="slidenum">
              <a:rPr lang="en-US"/>
              <a:pPr/>
              <a:t>23</a:t>
            </a:fld>
            <a:endParaRPr lang="en-US"/>
          </a:p>
        </p:txBody>
      </p:sp>
      <p:sp>
        <p:nvSpPr>
          <p:cNvPr id="421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DA12FE-30DF-43EC-912E-87002F808274}" type="slidenum">
              <a:rPr lang="en-US">
                <a:solidFill>
                  <a:prstClr val="black"/>
                </a:solidFill>
              </a:rPr>
              <a:pPr/>
              <a:t>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21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B613D5-0F49-475A-8279-2871CC7E5352}" type="slidenum">
              <a:rPr lang="en-US"/>
              <a:pPr/>
              <a:t>25</a:t>
            </a:fld>
            <a:endParaRPr lang="en-US"/>
          </a:p>
        </p:txBody>
      </p:sp>
      <p:sp>
        <p:nvSpPr>
          <p:cNvPr id="429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BCA3CC-8429-4279-830E-EDFFB16B0879}" type="slidenum">
              <a:rPr lang="en-US"/>
              <a:pPr/>
              <a:t>26</a:t>
            </a:fld>
            <a:endParaRPr lang="en-US"/>
          </a:p>
        </p:txBody>
      </p:sp>
      <p:sp>
        <p:nvSpPr>
          <p:cNvPr id="430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D395CC-7BA9-46A6-B973-3C1538532A6A}" type="slidenum">
              <a:rPr lang="en-US"/>
              <a:pPr/>
              <a:t>27</a:t>
            </a:fld>
            <a:endParaRPr lang="en-US"/>
          </a:p>
        </p:txBody>
      </p:sp>
      <p:sp>
        <p:nvSpPr>
          <p:cNvPr id="431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442E5A-0008-4C79-9E66-CED5BB144E43}" type="slidenum">
              <a:rPr lang="en-US"/>
              <a:pPr/>
              <a:t>28</a:t>
            </a:fld>
            <a:endParaRPr lang="en-US"/>
          </a:p>
        </p:txBody>
      </p:sp>
      <p:sp>
        <p:nvSpPr>
          <p:cNvPr id="432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94BB1D-1030-4F59-88DC-C57E808C5ED6}" type="slidenum">
              <a:rPr lang="en-US">
                <a:solidFill>
                  <a:prstClr val="black"/>
                </a:solidFill>
              </a:rPr>
              <a:pPr/>
              <a:t>29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753686-E905-4A1F-894A-A0A576F4B45A}" type="slidenum">
              <a:rPr lang="en-US"/>
              <a:pPr/>
              <a:t>30</a:t>
            </a:fld>
            <a:endParaRPr lang="en-US"/>
          </a:p>
        </p:txBody>
      </p:sp>
      <p:sp>
        <p:nvSpPr>
          <p:cNvPr id="504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7491C0-483B-4A26-9342-BC7824506DE5}" type="slidenum">
              <a:rPr lang="en-US"/>
              <a:pPr/>
              <a:t>31</a:t>
            </a:fld>
            <a:endParaRPr lang="en-US"/>
          </a:p>
        </p:txBody>
      </p:sp>
      <p:sp>
        <p:nvSpPr>
          <p:cNvPr id="506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6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07C90D-719A-45D7-9F22-A2E1D6EAF894}" type="slidenum">
              <a:rPr lang="en-US"/>
              <a:pPr/>
              <a:t>32</a:t>
            </a:fld>
            <a:endParaRPr lang="en-US"/>
          </a:p>
        </p:txBody>
      </p:sp>
      <p:sp>
        <p:nvSpPr>
          <p:cNvPr id="508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8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9888AE-43C4-42C3-8D0D-AD0B6AD03898}" type="slidenum">
              <a:rPr lang="en-US"/>
              <a:pPr/>
              <a:t>6</a:t>
            </a:fld>
            <a:endParaRPr lang="en-US"/>
          </a:p>
        </p:txBody>
      </p:sp>
      <p:sp>
        <p:nvSpPr>
          <p:cNvPr id="402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2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4FD32E-6943-4F5D-A440-319022FDE75F}" type="slidenum">
              <a:rPr lang="en-US"/>
              <a:pPr/>
              <a:t>33</a:t>
            </a:fld>
            <a:endParaRPr lang="en-US"/>
          </a:p>
        </p:txBody>
      </p:sp>
      <p:sp>
        <p:nvSpPr>
          <p:cNvPr id="510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0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DC113E-80E5-4D55-965E-38138E610CDA}" type="slidenum">
              <a:rPr lang="en-US"/>
              <a:pPr/>
              <a:t>34</a:t>
            </a:fld>
            <a:endParaRPr lang="en-US"/>
          </a:p>
        </p:txBody>
      </p:sp>
      <p:sp>
        <p:nvSpPr>
          <p:cNvPr id="513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3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B8E65C-C345-4CD3-B3C2-8E7EE117CB7B}" type="slidenum">
              <a:rPr lang="en-US"/>
              <a:pPr/>
              <a:t>35</a:t>
            </a:fld>
            <a:endParaRPr lang="en-US"/>
          </a:p>
        </p:txBody>
      </p:sp>
      <p:sp>
        <p:nvSpPr>
          <p:cNvPr id="515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5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B8E65C-C345-4CD3-B3C2-8E7EE117CB7B}" type="slidenum">
              <a:rPr lang="en-US"/>
              <a:pPr/>
              <a:t>36</a:t>
            </a:fld>
            <a:endParaRPr lang="en-US"/>
          </a:p>
        </p:txBody>
      </p:sp>
      <p:sp>
        <p:nvSpPr>
          <p:cNvPr id="515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5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B1F67C-F6D2-4104-96EB-EC16F232B4A1}" type="slidenum">
              <a:rPr lang="en-US"/>
              <a:pPr/>
              <a:t>37</a:t>
            </a:fld>
            <a:endParaRPr lang="en-US"/>
          </a:p>
        </p:txBody>
      </p:sp>
      <p:sp>
        <p:nvSpPr>
          <p:cNvPr id="517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E88BD5-75C0-4BC4-BF71-9C35490667C0}" type="slidenum">
              <a:rPr lang="en-US"/>
              <a:pPr/>
              <a:t>38</a:t>
            </a:fld>
            <a:endParaRPr lang="en-US"/>
          </a:p>
        </p:txBody>
      </p:sp>
      <p:sp>
        <p:nvSpPr>
          <p:cNvPr id="40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FF58C3-775B-4682-8EF1-8B39437C7FD1}" type="slidenum">
              <a:rPr lang="en-US"/>
              <a:pPr/>
              <a:t>42</a:t>
            </a:fld>
            <a:endParaRPr lang="en-US"/>
          </a:p>
        </p:txBody>
      </p:sp>
      <p:sp>
        <p:nvSpPr>
          <p:cNvPr id="424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D11F2C-5F1A-4FD1-8267-F878E7D9A6A9}" type="slidenum">
              <a:rPr lang="en-US"/>
              <a:pPr/>
              <a:t>43</a:t>
            </a:fld>
            <a:endParaRPr lang="en-US"/>
          </a:p>
        </p:txBody>
      </p:sp>
      <p:sp>
        <p:nvSpPr>
          <p:cNvPr id="519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442E5A-0008-4C79-9E66-CED5BB144E43}" type="slidenum">
              <a:rPr lang="en-US"/>
              <a:pPr/>
              <a:t>44</a:t>
            </a:fld>
            <a:endParaRPr lang="en-US"/>
          </a:p>
        </p:txBody>
      </p:sp>
      <p:sp>
        <p:nvSpPr>
          <p:cNvPr id="432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9BF90D-5602-498C-B0FD-D51479480649}" type="slidenum">
              <a:rPr lang="en-US"/>
              <a:pPr/>
              <a:t>7</a:t>
            </a:fld>
            <a:endParaRPr lang="en-US"/>
          </a:p>
        </p:txBody>
      </p:sp>
      <p:sp>
        <p:nvSpPr>
          <p:cNvPr id="403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FF58C3-775B-4682-8EF1-8B39437C7FD1}" type="slidenum">
              <a:rPr lang="en-US">
                <a:solidFill>
                  <a:prstClr val="black"/>
                </a:solidFill>
              </a:rPr>
              <a:pPr/>
              <a:t>45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24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B397B5-C6EF-4E7B-BA84-EEE8ADBECB7F}" type="slidenum">
              <a:rPr lang="en-US"/>
              <a:pPr/>
              <a:t>47</a:t>
            </a:fld>
            <a:endParaRPr lang="en-US"/>
          </a:p>
        </p:txBody>
      </p:sp>
      <p:sp>
        <p:nvSpPr>
          <p:cNvPr id="433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C5F7FE-E022-4914-AF82-7727999FF9D9}" type="slidenum">
              <a:rPr lang="en-US"/>
              <a:pPr/>
              <a:t>48</a:t>
            </a:fld>
            <a:endParaRPr lang="en-US"/>
          </a:p>
        </p:txBody>
      </p:sp>
      <p:sp>
        <p:nvSpPr>
          <p:cNvPr id="434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4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FF58C3-775B-4682-8EF1-8B39437C7FD1}" type="slidenum">
              <a:rPr lang="en-US"/>
              <a:pPr/>
              <a:t>49</a:t>
            </a:fld>
            <a:endParaRPr lang="en-US"/>
          </a:p>
        </p:txBody>
      </p:sp>
      <p:sp>
        <p:nvSpPr>
          <p:cNvPr id="424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7F44B6-34B1-4811-9793-DDA590BFB8EA}" type="slidenum">
              <a:rPr lang="en-US"/>
              <a:pPr/>
              <a:t>50</a:t>
            </a:fld>
            <a:endParaRPr lang="en-US"/>
          </a:p>
        </p:txBody>
      </p:sp>
      <p:sp>
        <p:nvSpPr>
          <p:cNvPr id="436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E48DF9-195B-435D-A398-808B75972880}" type="slidenum">
              <a:rPr lang="en-US"/>
              <a:pPr/>
              <a:t>51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EC1BC3-67C0-48CA-B9E9-8165C18AF3F0}" type="slidenum">
              <a:rPr lang="en-US"/>
              <a:pPr/>
              <a:t>52</a:t>
            </a:fld>
            <a:endParaRPr lang="en-US"/>
          </a:p>
        </p:txBody>
      </p:sp>
      <p:sp>
        <p:nvSpPr>
          <p:cNvPr id="438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60CABA-8BDA-4F6D-88EE-6E87B2ADF2E2}" type="slidenum">
              <a:rPr lang="en-US"/>
              <a:pPr/>
              <a:t>53</a:t>
            </a:fld>
            <a:endParaRPr lang="en-US"/>
          </a:p>
        </p:txBody>
      </p:sp>
      <p:sp>
        <p:nvSpPr>
          <p:cNvPr id="439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550BE3-3383-464F-9160-5BC70677A0EA}" type="slidenum">
              <a:rPr lang="en-US"/>
              <a:pPr/>
              <a:t>54</a:t>
            </a:fld>
            <a:endParaRPr lang="en-US"/>
          </a:p>
        </p:txBody>
      </p:sp>
      <p:sp>
        <p:nvSpPr>
          <p:cNvPr id="440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1B897D-4B9C-495C-AD6F-7018B483B1F6}" type="slidenum">
              <a:rPr lang="en-US"/>
              <a:pPr/>
              <a:t>55</a:t>
            </a:fld>
            <a:endParaRPr lang="en-US"/>
          </a:p>
        </p:txBody>
      </p:sp>
      <p:sp>
        <p:nvSpPr>
          <p:cNvPr id="441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CE0924-6765-4FB7-91EE-ACE31E1382D4}" type="slidenum">
              <a:rPr lang="en-US"/>
              <a:pPr/>
              <a:t>8</a:t>
            </a:fld>
            <a:endParaRPr lang="en-US"/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34F1DE-9744-4C01-B273-4A3C791B785F}" type="slidenum">
              <a:rPr lang="en-US"/>
              <a:pPr/>
              <a:t>56</a:t>
            </a:fld>
            <a:endParaRPr lang="en-US"/>
          </a:p>
        </p:txBody>
      </p:sp>
      <p:sp>
        <p:nvSpPr>
          <p:cNvPr id="442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82A594-A6F3-410D-A2C0-5B0EA3EE2889}" type="slidenum">
              <a:rPr lang="en-US"/>
              <a:pPr/>
              <a:t>57</a:t>
            </a:fld>
            <a:endParaRPr lang="en-US"/>
          </a:p>
        </p:txBody>
      </p:sp>
      <p:sp>
        <p:nvSpPr>
          <p:cNvPr id="443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3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931928-DE6C-4C3A-B063-7487258DD878}" type="slidenum">
              <a:rPr lang="en-US"/>
              <a:pPr/>
              <a:t>58</a:t>
            </a:fld>
            <a:endParaRPr lang="en-US"/>
          </a:p>
        </p:txBody>
      </p:sp>
      <p:sp>
        <p:nvSpPr>
          <p:cNvPr id="444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4E63D6-5B74-4581-864F-10715A7600CB}" type="slidenum">
              <a:rPr lang="en-US"/>
              <a:pPr/>
              <a:t>59</a:t>
            </a:fld>
            <a:endParaRPr lang="en-US"/>
          </a:p>
        </p:txBody>
      </p:sp>
      <p:sp>
        <p:nvSpPr>
          <p:cNvPr id="446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6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B13440-0FF3-4500-BA28-CB06187F6256}" type="slidenum">
              <a:rPr lang="en-US"/>
              <a:pPr/>
              <a:t>60</a:t>
            </a:fld>
            <a:endParaRPr lang="en-US"/>
          </a:p>
        </p:txBody>
      </p:sp>
      <p:sp>
        <p:nvSpPr>
          <p:cNvPr id="44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45AB06-5904-42DB-A559-60F3AC4269E6}" type="slidenum">
              <a:rPr lang="en-US"/>
              <a:pPr/>
              <a:t>61</a:t>
            </a:fld>
            <a:endParaRPr lang="en-US"/>
          </a:p>
        </p:txBody>
      </p:sp>
      <p:sp>
        <p:nvSpPr>
          <p:cNvPr id="448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6AB13D-3D7C-4784-A1F6-6B82AF997EAD}" type="slidenum">
              <a:rPr lang="en-US"/>
              <a:pPr/>
              <a:t>62</a:t>
            </a:fld>
            <a:endParaRPr lang="en-US"/>
          </a:p>
        </p:txBody>
      </p:sp>
      <p:sp>
        <p:nvSpPr>
          <p:cNvPr id="449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FCBC77-D56D-44C2-AD0E-11D5E662752C}" type="slidenum">
              <a:rPr lang="en-US"/>
              <a:pPr/>
              <a:t>63</a:t>
            </a:fld>
            <a:endParaRPr lang="en-US"/>
          </a:p>
        </p:txBody>
      </p:sp>
      <p:sp>
        <p:nvSpPr>
          <p:cNvPr id="492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D8AB71-EC84-4ED6-8575-F60F7A8488E9}" type="slidenum">
              <a:rPr lang="en-US"/>
              <a:pPr/>
              <a:t>9</a:t>
            </a:fld>
            <a:endParaRPr lang="en-US"/>
          </a:p>
        </p:txBody>
      </p:sp>
      <p:sp>
        <p:nvSpPr>
          <p:cNvPr id="405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EF80B0-4529-4529-95CB-92778E387618}" type="slidenum">
              <a:rPr lang="en-US"/>
              <a:pPr/>
              <a:t>10</a:t>
            </a:fld>
            <a:endParaRPr lang="en-US"/>
          </a:p>
        </p:txBody>
      </p:sp>
      <p:sp>
        <p:nvSpPr>
          <p:cNvPr id="406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94BB1D-1030-4F59-88DC-C57E808C5ED6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C4621F-9E95-4BFA-BC82-9D009F2795F3}" type="slidenum">
              <a:rPr lang="en-US"/>
              <a:pPr/>
              <a:t>12</a:t>
            </a:fld>
            <a:endParaRPr lang="en-US"/>
          </a:p>
        </p:txBody>
      </p:sp>
      <p:sp>
        <p:nvSpPr>
          <p:cNvPr id="407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115888"/>
            <a:ext cx="2160587" cy="6407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238" y="115888"/>
            <a:ext cx="6330950" cy="640715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5769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98450" y="1100138"/>
            <a:ext cx="8594725" cy="54229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694" y="124692"/>
            <a:ext cx="8202093" cy="457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4279900" cy="5113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268413"/>
            <a:ext cx="4281487" cy="5113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Intro. to Programming, lecture 4: the interfaces of a class   </a:t>
            </a:r>
            <a:fld id="{2D28B793-CDE4-4FCB-817D-623FF8B77B9E}" type="slidenum">
              <a:rPr lang="en-US" sz="1000">
                <a:latin typeface="ETH Light" pitchFamily="18" charset="0"/>
              </a:rPr>
              <a:pPr>
                <a:defRPr/>
              </a:pPr>
              <a:t>‹#›</a:t>
            </a:fld>
            <a:endParaRPr lang="en-US" sz="1000" dirty="0"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007" y="116378"/>
            <a:ext cx="8193781" cy="46551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1268413"/>
            <a:ext cx="8713787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388" y="3900488"/>
            <a:ext cx="8713787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Intro. to Programming, lecture 4: the interfaces of a class   </a:t>
            </a:r>
            <a:fld id="{FF36E633-28CF-4D62-ACF0-1191B62216C6}" type="slidenum">
              <a:rPr lang="en-US" sz="1000">
                <a:latin typeface="ETH Light" pitchFamily="18" charset="0"/>
              </a:rPr>
              <a:pPr>
                <a:defRPr/>
              </a:pPr>
              <a:t>‹#›</a:t>
            </a:fld>
            <a:endParaRPr lang="en-US" sz="1000" dirty="0"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694" y="124692"/>
            <a:ext cx="8202093" cy="457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8713787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388" y="3900488"/>
            <a:ext cx="8713787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756" y="133004"/>
            <a:ext cx="8227032" cy="4572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79388" y="1268413"/>
            <a:ext cx="8713787" cy="5113337"/>
          </a:xfrm>
        </p:spPr>
        <p:txBody>
          <a:bodyPr/>
          <a:lstStyle/>
          <a:p>
            <a:pPr lvl="0"/>
            <a:endParaRPr lang="de-CH" noProof="0" smtClean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5655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SzPct val="80000"/>
              <a:defRPr/>
            </a:lvl2pPr>
            <a:lvl3pPr>
              <a:buFont typeface="Arial" pitchFamily="34" charset="0"/>
              <a:buChar char="•"/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9063"/>
            <a:ext cx="4221163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9063"/>
            <a:ext cx="4221162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5288" y="119063"/>
            <a:ext cx="2147887" cy="626268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8450" y="119063"/>
            <a:ext cx="6294438" cy="6262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07-Oct-13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07-Oct-13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07-Oct-13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07-Oct-13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07-Oct-13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07-Oct-13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07-Oct-13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07-Oct-13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07-Oct-13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07-Oct-13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07-Oct-13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00138"/>
            <a:ext cx="4221163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00138"/>
            <a:ext cx="4221162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0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49238" y="115888"/>
            <a:ext cx="8117522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5800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9238" y="878114"/>
            <a:ext cx="8594725" cy="564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580039" name="Rectangle 7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sp>
        <p:nvSpPr>
          <p:cNvPr id="1580045" name="Line 13"/>
          <p:cNvSpPr>
            <a:spLocks noChangeShapeType="1"/>
          </p:cNvSpPr>
          <p:nvPr userDrawn="1"/>
        </p:nvSpPr>
        <p:spPr bwMode="auto">
          <a:xfrm flipV="1">
            <a:off x="249238" y="609601"/>
            <a:ext cx="7200000" cy="458"/>
          </a:xfrm>
          <a:prstGeom prst="line">
            <a:avLst/>
          </a:prstGeom>
          <a:noFill/>
          <a:ln w="3175">
            <a:solidFill>
              <a:srgbClr val="0066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8642574" y="6550476"/>
            <a:ext cx="5048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0"/>
              </a:spcBef>
            </a:pPr>
            <a:fld id="{CF1FDE98-111E-4F33-B410-FEF89BF09012}" type="slidenum">
              <a:rPr lang="en-US" sz="14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</a:pPr>
              <a:t>‹#›</a:t>
            </a:fld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13"/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8711868" y="122239"/>
            <a:ext cx="280528" cy="313530"/>
          </a:xfrm>
          <a:prstGeom prst="rect">
            <a:avLst/>
          </a:prstGeom>
          <a:noFill/>
          <a:ln w="19050" algn="ctr">
            <a:noFill/>
            <a:miter lim="800000"/>
            <a:headEnd type="none" w="lg" len="lg"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722" r:id="rId3"/>
    <p:sldLayoutId id="2147483723" r:id="rId4"/>
    <p:sldLayoutId id="2147483663" r:id="rId5"/>
    <p:sldLayoutId id="2147483664" r:id="rId6"/>
    <p:sldLayoutId id="2147483665" r:id="rId7"/>
    <p:sldLayoutId id="2147483666" r:id="rId8"/>
    <p:sldLayoutId id="2147483668" r:id="rId9"/>
    <p:sldLayoutId id="2147483669" r:id="rId10"/>
    <p:sldLayoutId id="2147483670" r:id="rId11"/>
    <p:sldLayoutId id="2147483671" r:id="rId12"/>
    <p:sldLayoutId id="2147483717" r:id="rId13"/>
    <p:sldLayoutId id="2147483822" r:id="rId14"/>
    <p:sldLayoutId id="2147483823" r:id="rId15"/>
    <p:sldLayoutId id="2147483824" r:id="rId16"/>
    <p:sldLayoutId id="2147483825" r:id="rId1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 i="0" baseline="0">
          <a:solidFill>
            <a:srgbClr val="006699"/>
          </a:solidFill>
          <a:latin typeface="Arial Rounded MT Bold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896938" indent="-360363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rgbClr val="3333FF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3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8450" y="119063"/>
            <a:ext cx="8594725" cy="626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473540" name="Rectangle 4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pic>
        <p:nvPicPr>
          <p:cNvPr id="5" name="Picture 16" descr="se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659813" y="117475"/>
            <a:ext cx="334962" cy="3778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896938" indent="-357188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rgbClr val="3333FF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000">
          <a:solidFill>
            <a:srgbClr val="3333FF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3948" y="19444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50000"/>
              </a:spcBef>
            </a:pPr>
            <a:endParaRPr lang="en-US" sz="2000" dirty="0">
              <a:latin typeface="Comic Sans MS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684104"/>
            <a:ext cx="8229600" cy="24420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16" descr="se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88626" y="183735"/>
            <a:ext cx="500132" cy="518630"/>
          </a:xfrm>
          <a:prstGeom prst="rect">
            <a:avLst/>
          </a:prstGeom>
          <a:noFill/>
        </p:spPr>
      </p:pic>
      <p:pic>
        <p:nvPicPr>
          <p:cNvPr id="8" name="Picture 14" descr="eth_zurich_pic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92195" y="279124"/>
            <a:ext cx="720725" cy="219075"/>
          </a:xfrm>
          <a:prstGeom prst="rect">
            <a:avLst/>
          </a:prstGeom>
          <a:noFill/>
        </p:spPr>
      </p:pic>
      <p:sp>
        <p:nvSpPr>
          <p:cNvPr id="9" name="Text Box 15"/>
          <p:cNvSpPr txBox="1">
            <a:spLocks noChangeArrowheads="1"/>
          </p:cNvSpPr>
          <p:nvPr userDrawn="1"/>
        </p:nvSpPr>
        <p:spPr bwMode="auto">
          <a:xfrm>
            <a:off x="429248" y="556590"/>
            <a:ext cx="24622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b="1" i="1" dirty="0">
                <a:solidFill>
                  <a:srgbClr val="990000"/>
                </a:solidFill>
                <a:latin typeface="Verdana" pitchFamily="34" charset="0"/>
              </a:rPr>
              <a:t>Chair of Software Engineering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53.xml"/><Relationship Id="rId3" Type="http://schemas.openxmlformats.org/officeDocument/2006/relationships/tags" Target="../tags/tag48.xml"/><Relationship Id="rId7" Type="http://schemas.openxmlformats.org/officeDocument/2006/relationships/tags" Target="../tags/tag52.xml"/><Relationship Id="rId12" Type="http://schemas.openxmlformats.org/officeDocument/2006/relationships/notesSlide" Target="../notesSlides/notesSlide7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6" Type="http://schemas.openxmlformats.org/officeDocument/2006/relationships/tags" Target="../tags/tag51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50.xml"/><Relationship Id="rId10" Type="http://schemas.openxmlformats.org/officeDocument/2006/relationships/tags" Target="../tags/tag55.xml"/><Relationship Id="rId4" Type="http://schemas.openxmlformats.org/officeDocument/2006/relationships/tags" Target="../tags/tag49.xml"/><Relationship Id="rId9" Type="http://schemas.openxmlformats.org/officeDocument/2006/relationships/tags" Target="../tags/tag5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4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4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4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4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1.xml"/><Relationship Id="rId1" Type="http://schemas.openxmlformats.org/officeDocument/2006/relationships/tags" Target="../tags/tag70.xml"/><Relationship Id="rId4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79.xml"/><Relationship Id="rId13" Type="http://schemas.openxmlformats.org/officeDocument/2006/relationships/tags" Target="../tags/tag84.xml"/><Relationship Id="rId18" Type="http://schemas.openxmlformats.org/officeDocument/2006/relationships/notesSlide" Target="../notesSlides/notesSlide15.xml"/><Relationship Id="rId3" Type="http://schemas.openxmlformats.org/officeDocument/2006/relationships/tags" Target="../tags/tag74.xml"/><Relationship Id="rId7" Type="http://schemas.openxmlformats.org/officeDocument/2006/relationships/tags" Target="../tags/tag78.xml"/><Relationship Id="rId12" Type="http://schemas.openxmlformats.org/officeDocument/2006/relationships/tags" Target="../tags/tag83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73.xml"/><Relationship Id="rId16" Type="http://schemas.openxmlformats.org/officeDocument/2006/relationships/tags" Target="../tags/tag87.xml"/><Relationship Id="rId1" Type="http://schemas.openxmlformats.org/officeDocument/2006/relationships/tags" Target="../tags/tag72.xml"/><Relationship Id="rId6" Type="http://schemas.openxmlformats.org/officeDocument/2006/relationships/tags" Target="../tags/tag77.xml"/><Relationship Id="rId11" Type="http://schemas.openxmlformats.org/officeDocument/2006/relationships/tags" Target="../tags/tag82.xml"/><Relationship Id="rId5" Type="http://schemas.openxmlformats.org/officeDocument/2006/relationships/tags" Target="../tags/tag76.xml"/><Relationship Id="rId15" Type="http://schemas.openxmlformats.org/officeDocument/2006/relationships/tags" Target="../tags/tag86.xml"/><Relationship Id="rId10" Type="http://schemas.openxmlformats.org/officeDocument/2006/relationships/tags" Target="../tags/tag81.xml"/><Relationship Id="rId4" Type="http://schemas.openxmlformats.org/officeDocument/2006/relationships/tags" Target="../tags/tag75.xml"/><Relationship Id="rId9" Type="http://schemas.openxmlformats.org/officeDocument/2006/relationships/tags" Target="../tags/tag80.xml"/><Relationship Id="rId14" Type="http://schemas.openxmlformats.org/officeDocument/2006/relationships/tags" Target="../tags/tag8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4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1.xml"/><Relationship Id="rId1" Type="http://schemas.openxmlformats.org/officeDocument/2006/relationships/tags" Target="../tags/tag90.xml"/><Relationship Id="rId4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99.xml"/><Relationship Id="rId13" Type="http://schemas.openxmlformats.org/officeDocument/2006/relationships/tags" Target="../tags/tag104.xml"/><Relationship Id="rId18" Type="http://schemas.openxmlformats.org/officeDocument/2006/relationships/tags" Target="../tags/tag109.xml"/><Relationship Id="rId26" Type="http://schemas.openxmlformats.org/officeDocument/2006/relationships/tags" Target="../tags/tag117.xml"/><Relationship Id="rId3" Type="http://schemas.openxmlformats.org/officeDocument/2006/relationships/tags" Target="../tags/tag94.xml"/><Relationship Id="rId21" Type="http://schemas.openxmlformats.org/officeDocument/2006/relationships/tags" Target="../tags/tag112.xml"/><Relationship Id="rId7" Type="http://schemas.openxmlformats.org/officeDocument/2006/relationships/tags" Target="../tags/tag98.xml"/><Relationship Id="rId12" Type="http://schemas.openxmlformats.org/officeDocument/2006/relationships/tags" Target="../tags/tag103.xml"/><Relationship Id="rId17" Type="http://schemas.openxmlformats.org/officeDocument/2006/relationships/tags" Target="../tags/tag108.xml"/><Relationship Id="rId25" Type="http://schemas.openxmlformats.org/officeDocument/2006/relationships/tags" Target="../tags/tag116.xml"/><Relationship Id="rId2" Type="http://schemas.openxmlformats.org/officeDocument/2006/relationships/tags" Target="../tags/tag93.xml"/><Relationship Id="rId16" Type="http://schemas.openxmlformats.org/officeDocument/2006/relationships/tags" Target="../tags/tag107.xml"/><Relationship Id="rId20" Type="http://schemas.openxmlformats.org/officeDocument/2006/relationships/tags" Target="../tags/tag111.xml"/><Relationship Id="rId1" Type="http://schemas.openxmlformats.org/officeDocument/2006/relationships/tags" Target="../tags/tag92.xml"/><Relationship Id="rId6" Type="http://schemas.openxmlformats.org/officeDocument/2006/relationships/tags" Target="../tags/tag97.xml"/><Relationship Id="rId11" Type="http://schemas.openxmlformats.org/officeDocument/2006/relationships/tags" Target="../tags/tag102.xml"/><Relationship Id="rId24" Type="http://schemas.openxmlformats.org/officeDocument/2006/relationships/tags" Target="../tags/tag115.xml"/><Relationship Id="rId5" Type="http://schemas.openxmlformats.org/officeDocument/2006/relationships/tags" Target="../tags/tag96.xml"/><Relationship Id="rId15" Type="http://schemas.openxmlformats.org/officeDocument/2006/relationships/tags" Target="../tags/tag106.xml"/><Relationship Id="rId23" Type="http://schemas.openxmlformats.org/officeDocument/2006/relationships/tags" Target="../tags/tag114.xml"/><Relationship Id="rId28" Type="http://schemas.openxmlformats.org/officeDocument/2006/relationships/notesSlide" Target="../notesSlides/notesSlide18.xml"/><Relationship Id="rId10" Type="http://schemas.openxmlformats.org/officeDocument/2006/relationships/tags" Target="../tags/tag101.xml"/><Relationship Id="rId19" Type="http://schemas.openxmlformats.org/officeDocument/2006/relationships/tags" Target="../tags/tag110.xml"/><Relationship Id="rId4" Type="http://schemas.openxmlformats.org/officeDocument/2006/relationships/tags" Target="../tags/tag95.xml"/><Relationship Id="rId9" Type="http://schemas.openxmlformats.org/officeDocument/2006/relationships/tags" Target="../tags/tag100.xml"/><Relationship Id="rId14" Type="http://schemas.openxmlformats.org/officeDocument/2006/relationships/tags" Target="../tags/tag105.xml"/><Relationship Id="rId22" Type="http://schemas.openxmlformats.org/officeDocument/2006/relationships/tags" Target="../tags/tag113.xml"/><Relationship Id="rId27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4" Type="http://schemas.openxmlformats.org/officeDocument/2006/relationships/notesSlide" Target="../notesSlides/notesSlide1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1.xml"/><Relationship Id="rId1" Type="http://schemas.openxmlformats.org/officeDocument/2006/relationships/tags" Target="../tags/tag120.xml"/><Relationship Id="rId4" Type="http://schemas.openxmlformats.org/officeDocument/2006/relationships/notesSlide" Target="../notesSlides/notesSlide2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3.xml"/><Relationship Id="rId1" Type="http://schemas.openxmlformats.org/officeDocument/2006/relationships/tags" Target="../tags/tag122.xml"/><Relationship Id="rId4" Type="http://schemas.openxmlformats.org/officeDocument/2006/relationships/notesSlide" Target="../notesSlides/notesSlide21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131.xml"/><Relationship Id="rId13" Type="http://schemas.openxmlformats.org/officeDocument/2006/relationships/tags" Target="../tags/tag136.xml"/><Relationship Id="rId18" Type="http://schemas.openxmlformats.org/officeDocument/2006/relationships/tags" Target="../tags/tag141.xml"/><Relationship Id="rId26" Type="http://schemas.openxmlformats.org/officeDocument/2006/relationships/tags" Target="../tags/tag149.xml"/><Relationship Id="rId3" Type="http://schemas.openxmlformats.org/officeDocument/2006/relationships/tags" Target="../tags/tag126.xml"/><Relationship Id="rId21" Type="http://schemas.openxmlformats.org/officeDocument/2006/relationships/tags" Target="../tags/tag144.xml"/><Relationship Id="rId7" Type="http://schemas.openxmlformats.org/officeDocument/2006/relationships/tags" Target="../tags/tag130.xml"/><Relationship Id="rId12" Type="http://schemas.openxmlformats.org/officeDocument/2006/relationships/tags" Target="../tags/tag135.xml"/><Relationship Id="rId17" Type="http://schemas.openxmlformats.org/officeDocument/2006/relationships/tags" Target="../tags/tag140.xml"/><Relationship Id="rId25" Type="http://schemas.openxmlformats.org/officeDocument/2006/relationships/tags" Target="../tags/tag148.xml"/><Relationship Id="rId2" Type="http://schemas.openxmlformats.org/officeDocument/2006/relationships/tags" Target="../tags/tag125.xml"/><Relationship Id="rId16" Type="http://schemas.openxmlformats.org/officeDocument/2006/relationships/tags" Target="../tags/tag139.xml"/><Relationship Id="rId20" Type="http://schemas.openxmlformats.org/officeDocument/2006/relationships/tags" Target="../tags/tag143.xml"/><Relationship Id="rId1" Type="http://schemas.openxmlformats.org/officeDocument/2006/relationships/tags" Target="../tags/tag124.xml"/><Relationship Id="rId6" Type="http://schemas.openxmlformats.org/officeDocument/2006/relationships/tags" Target="../tags/tag129.xml"/><Relationship Id="rId11" Type="http://schemas.openxmlformats.org/officeDocument/2006/relationships/tags" Target="../tags/tag134.xml"/><Relationship Id="rId24" Type="http://schemas.openxmlformats.org/officeDocument/2006/relationships/tags" Target="../tags/tag147.xml"/><Relationship Id="rId5" Type="http://schemas.openxmlformats.org/officeDocument/2006/relationships/tags" Target="../tags/tag128.xml"/><Relationship Id="rId15" Type="http://schemas.openxmlformats.org/officeDocument/2006/relationships/tags" Target="../tags/tag138.xml"/><Relationship Id="rId23" Type="http://schemas.openxmlformats.org/officeDocument/2006/relationships/tags" Target="../tags/tag146.xml"/><Relationship Id="rId28" Type="http://schemas.openxmlformats.org/officeDocument/2006/relationships/notesSlide" Target="../notesSlides/notesSlide22.xml"/><Relationship Id="rId10" Type="http://schemas.openxmlformats.org/officeDocument/2006/relationships/tags" Target="../tags/tag133.xml"/><Relationship Id="rId19" Type="http://schemas.openxmlformats.org/officeDocument/2006/relationships/tags" Target="../tags/tag142.xml"/><Relationship Id="rId4" Type="http://schemas.openxmlformats.org/officeDocument/2006/relationships/tags" Target="../tags/tag127.xml"/><Relationship Id="rId9" Type="http://schemas.openxmlformats.org/officeDocument/2006/relationships/tags" Target="../tags/tag132.xml"/><Relationship Id="rId14" Type="http://schemas.openxmlformats.org/officeDocument/2006/relationships/tags" Target="../tags/tag137.xml"/><Relationship Id="rId22" Type="http://schemas.openxmlformats.org/officeDocument/2006/relationships/tags" Target="../tags/tag145.xml"/><Relationship Id="rId27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1.xml"/><Relationship Id="rId1" Type="http://schemas.openxmlformats.org/officeDocument/2006/relationships/tags" Target="../tags/tag150.xml"/><Relationship Id="rId4" Type="http://schemas.openxmlformats.org/officeDocument/2006/relationships/notesSlide" Target="../notesSlides/notesSlide2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154.xml"/><Relationship Id="rId2" Type="http://schemas.openxmlformats.org/officeDocument/2006/relationships/tags" Target="../tags/tag153.xml"/><Relationship Id="rId1" Type="http://schemas.openxmlformats.org/officeDocument/2006/relationships/tags" Target="../tags/tag152.xml"/><Relationship Id="rId5" Type="http://schemas.openxmlformats.org/officeDocument/2006/relationships/notesSlide" Target="../notesSlides/notesSlide24.xml"/><Relationship Id="rId4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157.xml"/><Relationship Id="rId2" Type="http://schemas.openxmlformats.org/officeDocument/2006/relationships/tags" Target="../tags/tag156.xml"/><Relationship Id="rId1" Type="http://schemas.openxmlformats.org/officeDocument/2006/relationships/tags" Target="../tags/tag155.xml"/><Relationship Id="rId6" Type="http://schemas.openxmlformats.org/officeDocument/2006/relationships/notesSlide" Target="../notesSlides/notesSlide2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5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0.xml"/><Relationship Id="rId1" Type="http://schemas.openxmlformats.org/officeDocument/2006/relationships/tags" Target="../tags/tag159.xml"/><Relationship Id="rId4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5.png"/><Relationship Id="rId4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tags" Target="../tags/tag168.xml"/><Relationship Id="rId13" Type="http://schemas.openxmlformats.org/officeDocument/2006/relationships/tags" Target="../tags/tag173.xml"/><Relationship Id="rId3" Type="http://schemas.openxmlformats.org/officeDocument/2006/relationships/tags" Target="../tags/tag163.xml"/><Relationship Id="rId7" Type="http://schemas.openxmlformats.org/officeDocument/2006/relationships/tags" Target="../tags/tag167.xml"/><Relationship Id="rId12" Type="http://schemas.openxmlformats.org/officeDocument/2006/relationships/tags" Target="../tags/tag172.xml"/><Relationship Id="rId2" Type="http://schemas.openxmlformats.org/officeDocument/2006/relationships/tags" Target="../tags/tag162.xml"/><Relationship Id="rId1" Type="http://schemas.openxmlformats.org/officeDocument/2006/relationships/tags" Target="../tags/tag161.xml"/><Relationship Id="rId6" Type="http://schemas.openxmlformats.org/officeDocument/2006/relationships/tags" Target="../tags/tag166.xml"/><Relationship Id="rId11" Type="http://schemas.openxmlformats.org/officeDocument/2006/relationships/tags" Target="../tags/tag171.xml"/><Relationship Id="rId5" Type="http://schemas.openxmlformats.org/officeDocument/2006/relationships/tags" Target="../tags/tag165.xml"/><Relationship Id="rId15" Type="http://schemas.openxmlformats.org/officeDocument/2006/relationships/notesSlide" Target="../notesSlides/notesSlide27.xml"/><Relationship Id="rId10" Type="http://schemas.openxmlformats.org/officeDocument/2006/relationships/tags" Target="../tags/tag170.xml"/><Relationship Id="rId4" Type="http://schemas.openxmlformats.org/officeDocument/2006/relationships/tags" Target="../tags/tag164.xml"/><Relationship Id="rId9" Type="http://schemas.openxmlformats.org/officeDocument/2006/relationships/tags" Target="../tags/tag169.xml"/><Relationship Id="rId14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tags" Target="../tags/tag181.xml"/><Relationship Id="rId3" Type="http://schemas.openxmlformats.org/officeDocument/2006/relationships/tags" Target="../tags/tag176.xml"/><Relationship Id="rId7" Type="http://schemas.openxmlformats.org/officeDocument/2006/relationships/tags" Target="../tags/tag180.xml"/><Relationship Id="rId2" Type="http://schemas.openxmlformats.org/officeDocument/2006/relationships/tags" Target="../tags/tag175.xml"/><Relationship Id="rId1" Type="http://schemas.openxmlformats.org/officeDocument/2006/relationships/tags" Target="../tags/tag174.xml"/><Relationship Id="rId6" Type="http://schemas.openxmlformats.org/officeDocument/2006/relationships/tags" Target="../tags/tag179.xml"/><Relationship Id="rId11" Type="http://schemas.openxmlformats.org/officeDocument/2006/relationships/notesSlide" Target="../notesSlides/notesSlide28.xml"/><Relationship Id="rId5" Type="http://schemas.openxmlformats.org/officeDocument/2006/relationships/tags" Target="../tags/tag178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177.xml"/><Relationship Id="rId9" Type="http://schemas.openxmlformats.org/officeDocument/2006/relationships/tags" Target="../tags/tag18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tags" Target="../tags/tag190.xml"/><Relationship Id="rId13" Type="http://schemas.openxmlformats.org/officeDocument/2006/relationships/tags" Target="../tags/tag195.xml"/><Relationship Id="rId3" Type="http://schemas.openxmlformats.org/officeDocument/2006/relationships/tags" Target="../tags/tag185.xml"/><Relationship Id="rId7" Type="http://schemas.openxmlformats.org/officeDocument/2006/relationships/tags" Target="../tags/tag189.xml"/><Relationship Id="rId12" Type="http://schemas.openxmlformats.org/officeDocument/2006/relationships/tags" Target="../tags/tag194.xml"/><Relationship Id="rId2" Type="http://schemas.openxmlformats.org/officeDocument/2006/relationships/tags" Target="../tags/tag184.xml"/><Relationship Id="rId16" Type="http://schemas.openxmlformats.org/officeDocument/2006/relationships/notesSlide" Target="../notesSlides/notesSlide29.xml"/><Relationship Id="rId1" Type="http://schemas.openxmlformats.org/officeDocument/2006/relationships/tags" Target="../tags/tag183.xml"/><Relationship Id="rId6" Type="http://schemas.openxmlformats.org/officeDocument/2006/relationships/tags" Target="../tags/tag188.xml"/><Relationship Id="rId11" Type="http://schemas.openxmlformats.org/officeDocument/2006/relationships/tags" Target="../tags/tag193.xml"/><Relationship Id="rId5" Type="http://schemas.openxmlformats.org/officeDocument/2006/relationships/tags" Target="../tags/tag187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192.xml"/><Relationship Id="rId4" Type="http://schemas.openxmlformats.org/officeDocument/2006/relationships/tags" Target="../tags/tag186.xml"/><Relationship Id="rId9" Type="http://schemas.openxmlformats.org/officeDocument/2006/relationships/tags" Target="../tags/tag191.xml"/><Relationship Id="rId14" Type="http://schemas.openxmlformats.org/officeDocument/2006/relationships/tags" Target="../tags/tag196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tags" Target="../tags/tag204.xml"/><Relationship Id="rId3" Type="http://schemas.openxmlformats.org/officeDocument/2006/relationships/tags" Target="../tags/tag199.xml"/><Relationship Id="rId7" Type="http://schemas.openxmlformats.org/officeDocument/2006/relationships/tags" Target="../tags/tag203.xml"/><Relationship Id="rId2" Type="http://schemas.openxmlformats.org/officeDocument/2006/relationships/tags" Target="../tags/tag198.xml"/><Relationship Id="rId1" Type="http://schemas.openxmlformats.org/officeDocument/2006/relationships/tags" Target="../tags/tag197.xml"/><Relationship Id="rId6" Type="http://schemas.openxmlformats.org/officeDocument/2006/relationships/tags" Target="../tags/tag202.xml"/><Relationship Id="rId11" Type="http://schemas.openxmlformats.org/officeDocument/2006/relationships/notesSlide" Target="../notesSlides/notesSlide30.xml"/><Relationship Id="rId5" Type="http://schemas.openxmlformats.org/officeDocument/2006/relationships/tags" Target="../tags/tag201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200.xml"/><Relationship Id="rId9" Type="http://schemas.openxmlformats.org/officeDocument/2006/relationships/tags" Target="../tags/tag205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tags" Target="../tags/tag213.xml"/><Relationship Id="rId13" Type="http://schemas.openxmlformats.org/officeDocument/2006/relationships/tags" Target="../tags/tag218.xml"/><Relationship Id="rId3" Type="http://schemas.openxmlformats.org/officeDocument/2006/relationships/tags" Target="../tags/tag208.xml"/><Relationship Id="rId7" Type="http://schemas.openxmlformats.org/officeDocument/2006/relationships/tags" Target="../tags/tag212.xml"/><Relationship Id="rId12" Type="http://schemas.openxmlformats.org/officeDocument/2006/relationships/tags" Target="../tags/tag217.xml"/><Relationship Id="rId17" Type="http://schemas.openxmlformats.org/officeDocument/2006/relationships/notesSlide" Target="../notesSlides/notesSlide31.xml"/><Relationship Id="rId2" Type="http://schemas.openxmlformats.org/officeDocument/2006/relationships/tags" Target="../tags/tag207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206.xml"/><Relationship Id="rId6" Type="http://schemas.openxmlformats.org/officeDocument/2006/relationships/tags" Target="../tags/tag211.xml"/><Relationship Id="rId11" Type="http://schemas.openxmlformats.org/officeDocument/2006/relationships/tags" Target="../tags/tag216.xml"/><Relationship Id="rId5" Type="http://schemas.openxmlformats.org/officeDocument/2006/relationships/tags" Target="../tags/tag210.xml"/><Relationship Id="rId15" Type="http://schemas.openxmlformats.org/officeDocument/2006/relationships/tags" Target="../tags/tag220.xml"/><Relationship Id="rId10" Type="http://schemas.openxmlformats.org/officeDocument/2006/relationships/tags" Target="../tags/tag215.xml"/><Relationship Id="rId4" Type="http://schemas.openxmlformats.org/officeDocument/2006/relationships/tags" Target="../tags/tag209.xml"/><Relationship Id="rId9" Type="http://schemas.openxmlformats.org/officeDocument/2006/relationships/tags" Target="../tags/tag214.xml"/><Relationship Id="rId14" Type="http://schemas.openxmlformats.org/officeDocument/2006/relationships/tags" Target="../tags/tag219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tags" Target="../tags/tag228.xml"/><Relationship Id="rId13" Type="http://schemas.openxmlformats.org/officeDocument/2006/relationships/tags" Target="../tags/tag233.xml"/><Relationship Id="rId18" Type="http://schemas.openxmlformats.org/officeDocument/2006/relationships/notesSlide" Target="../notesSlides/notesSlide32.xml"/><Relationship Id="rId3" Type="http://schemas.openxmlformats.org/officeDocument/2006/relationships/tags" Target="../tags/tag223.xml"/><Relationship Id="rId7" Type="http://schemas.openxmlformats.org/officeDocument/2006/relationships/tags" Target="../tags/tag227.xml"/><Relationship Id="rId12" Type="http://schemas.openxmlformats.org/officeDocument/2006/relationships/tags" Target="../tags/tag232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222.xml"/><Relationship Id="rId16" Type="http://schemas.openxmlformats.org/officeDocument/2006/relationships/tags" Target="../tags/tag236.xml"/><Relationship Id="rId1" Type="http://schemas.openxmlformats.org/officeDocument/2006/relationships/tags" Target="../tags/tag221.xml"/><Relationship Id="rId6" Type="http://schemas.openxmlformats.org/officeDocument/2006/relationships/tags" Target="../tags/tag226.xml"/><Relationship Id="rId11" Type="http://schemas.openxmlformats.org/officeDocument/2006/relationships/tags" Target="../tags/tag231.xml"/><Relationship Id="rId5" Type="http://schemas.openxmlformats.org/officeDocument/2006/relationships/tags" Target="../tags/tag225.xml"/><Relationship Id="rId15" Type="http://schemas.openxmlformats.org/officeDocument/2006/relationships/tags" Target="../tags/tag235.xml"/><Relationship Id="rId10" Type="http://schemas.openxmlformats.org/officeDocument/2006/relationships/tags" Target="../tags/tag230.xml"/><Relationship Id="rId4" Type="http://schemas.openxmlformats.org/officeDocument/2006/relationships/tags" Target="../tags/tag224.xml"/><Relationship Id="rId9" Type="http://schemas.openxmlformats.org/officeDocument/2006/relationships/tags" Target="../tags/tag229.xml"/><Relationship Id="rId14" Type="http://schemas.openxmlformats.org/officeDocument/2006/relationships/tags" Target="../tags/tag234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tags" Target="../tags/tag244.xml"/><Relationship Id="rId13" Type="http://schemas.openxmlformats.org/officeDocument/2006/relationships/tags" Target="../tags/tag249.xml"/><Relationship Id="rId3" Type="http://schemas.openxmlformats.org/officeDocument/2006/relationships/tags" Target="../tags/tag239.xml"/><Relationship Id="rId7" Type="http://schemas.openxmlformats.org/officeDocument/2006/relationships/tags" Target="../tags/tag243.xml"/><Relationship Id="rId12" Type="http://schemas.openxmlformats.org/officeDocument/2006/relationships/tags" Target="../tags/tag248.xml"/><Relationship Id="rId17" Type="http://schemas.openxmlformats.org/officeDocument/2006/relationships/notesSlide" Target="../notesSlides/notesSlide33.xml"/><Relationship Id="rId2" Type="http://schemas.openxmlformats.org/officeDocument/2006/relationships/tags" Target="../tags/tag238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237.xml"/><Relationship Id="rId6" Type="http://schemas.openxmlformats.org/officeDocument/2006/relationships/tags" Target="../tags/tag242.xml"/><Relationship Id="rId11" Type="http://schemas.openxmlformats.org/officeDocument/2006/relationships/tags" Target="../tags/tag247.xml"/><Relationship Id="rId5" Type="http://schemas.openxmlformats.org/officeDocument/2006/relationships/tags" Target="../tags/tag241.xml"/><Relationship Id="rId15" Type="http://schemas.openxmlformats.org/officeDocument/2006/relationships/tags" Target="../tags/tag251.xml"/><Relationship Id="rId10" Type="http://schemas.openxmlformats.org/officeDocument/2006/relationships/tags" Target="../tags/tag246.xml"/><Relationship Id="rId4" Type="http://schemas.openxmlformats.org/officeDocument/2006/relationships/tags" Target="../tags/tag240.xml"/><Relationship Id="rId9" Type="http://schemas.openxmlformats.org/officeDocument/2006/relationships/tags" Target="../tags/tag245.xml"/><Relationship Id="rId14" Type="http://schemas.openxmlformats.org/officeDocument/2006/relationships/tags" Target="../tags/tag250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tags" Target="../tags/tag259.xml"/><Relationship Id="rId13" Type="http://schemas.openxmlformats.org/officeDocument/2006/relationships/tags" Target="../tags/tag264.xml"/><Relationship Id="rId3" Type="http://schemas.openxmlformats.org/officeDocument/2006/relationships/tags" Target="../tags/tag254.xml"/><Relationship Id="rId7" Type="http://schemas.openxmlformats.org/officeDocument/2006/relationships/tags" Target="../tags/tag258.xml"/><Relationship Id="rId12" Type="http://schemas.openxmlformats.org/officeDocument/2006/relationships/tags" Target="../tags/tag263.xml"/><Relationship Id="rId2" Type="http://schemas.openxmlformats.org/officeDocument/2006/relationships/tags" Target="../tags/tag253.xml"/><Relationship Id="rId16" Type="http://schemas.openxmlformats.org/officeDocument/2006/relationships/notesSlide" Target="../notesSlides/notesSlide34.xml"/><Relationship Id="rId1" Type="http://schemas.openxmlformats.org/officeDocument/2006/relationships/tags" Target="../tags/tag252.xml"/><Relationship Id="rId6" Type="http://schemas.openxmlformats.org/officeDocument/2006/relationships/tags" Target="../tags/tag257.xml"/><Relationship Id="rId11" Type="http://schemas.openxmlformats.org/officeDocument/2006/relationships/tags" Target="../tags/tag262.xml"/><Relationship Id="rId5" Type="http://schemas.openxmlformats.org/officeDocument/2006/relationships/tags" Target="../tags/tag256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261.xml"/><Relationship Id="rId4" Type="http://schemas.openxmlformats.org/officeDocument/2006/relationships/tags" Target="../tags/tag255.xml"/><Relationship Id="rId9" Type="http://schemas.openxmlformats.org/officeDocument/2006/relationships/tags" Target="../tags/tag260.xml"/><Relationship Id="rId14" Type="http://schemas.openxmlformats.org/officeDocument/2006/relationships/tags" Target="../tags/tag265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7.xml"/><Relationship Id="rId1" Type="http://schemas.openxmlformats.org/officeDocument/2006/relationships/tags" Target="../tags/tag266.xml"/><Relationship Id="rId4" Type="http://schemas.openxmlformats.org/officeDocument/2006/relationships/notesSlide" Target="../notesSlides/notesSlide3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8wxXLO" TargetMode="External"/><Relationship Id="rId2" Type="http://schemas.openxmlformats.org/officeDocument/2006/relationships/hyperlink" Target="http://docs.eiffel.com/book/papers/void-safety-how-eiffel-removes-null-pointer-dereferencing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9.xml"/><Relationship Id="rId1" Type="http://schemas.openxmlformats.org/officeDocument/2006/relationships/tags" Target="../tags/tag268.xml"/><Relationship Id="rId4" Type="http://schemas.openxmlformats.org/officeDocument/2006/relationships/notesSlide" Target="../notesSlides/notesSlide37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tags" Target="../tags/tag277.xml"/><Relationship Id="rId13" Type="http://schemas.openxmlformats.org/officeDocument/2006/relationships/tags" Target="../tags/tag282.xml"/><Relationship Id="rId18" Type="http://schemas.openxmlformats.org/officeDocument/2006/relationships/tags" Target="../tags/tag287.xml"/><Relationship Id="rId3" Type="http://schemas.openxmlformats.org/officeDocument/2006/relationships/tags" Target="../tags/tag272.xml"/><Relationship Id="rId7" Type="http://schemas.openxmlformats.org/officeDocument/2006/relationships/tags" Target="../tags/tag276.xml"/><Relationship Id="rId12" Type="http://schemas.openxmlformats.org/officeDocument/2006/relationships/tags" Target="../tags/tag281.xml"/><Relationship Id="rId17" Type="http://schemas.openxmlformats.org/officeDocument/2006/relationships/tags" Target="../tags/tag286.xml"/><Relationship Id="rId2" Type="http://schemas.openxmlformats.org/officeDocument/2006/relationships/tags" Target="../tags/tag271.xml"/><Relationship Id="rId16" Type="http://schemas.openxmlformats.org/officeDocument/2006/relationships/tags" Target="../tags/tag285.xml"/><Relationship Id="rId20" Type="http://schemas.openxmlformats.org/officeDocument/2006/relationships/notesSlide" Target="../notesSlides/notesSlide38.xml"/><Relationship Id="rId1" Type="http://schemas.openxmlformats.org/officeDocument/2006/relationships/tags" Target="../tags/tag270.xml"/><Relationship Id="rId6" Type="http://schemas.openxmlformats.org/officeDocument/2006/relationships/tags" Target="../tags/tag275.xml"/><Relationship Id="rId11" Type="http://schemas.openxmlformats.org/officeDocument/2006/relationships/tags" Target="../tags/tag280.xml"/><Relationship Id="rId5" Type="http://schemas.openxmlformats.org/officeDocument/2006/relationships/tags" Target="../tags/tag274.xml"/><Relationship Id="rId15" Type="http://schemas.openxmlformats.org/officeDocument/2006/relationships/tags" Target="../tags/tag284.xml"/><Relationship Id="rId10" Type="http://schemas.openxmlformats.org/officeDocument/2006/relationships/tags" Target="../tags/tag279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273.xml"/><Relationship Id="rId9" Type="http://schemas.openxmlformats.org/officeDocument/2006/relationships/tags" Target="../tags/tag278.xml"/><Relationship Id="rId14" Type="http://schemas.openxmlformats.org/officeDocument/2006/relationships/tags" Target="../tags/tag283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tags" Target="../tags/tag290.xml"/><Relationship Id="rId2" Type="http://schemas.openxmlformats.org/officeDocument/2006/relationships/tags" Target="../tags/tag289.xml"/><Relationship Id="rId1" Type="http://schemas.openxmlformats.org/officeDocument/2006/relationships/tags" Target="../tags/tag288.xml"/><Relationship Id="rId6" Type="http://schemas.openxmlformats.org/officeDocument/2006/relationships/notesSlide" Target="../notesSlides/notesSlide3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9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3.xml"/><Relationship Id="rId1" Type="http://schemas.openxmlformats.org/officeDocument/2006/relationships/tags" Target="../tags/tag292.xml"/><Relationship Id="rId4" Type="http://schemas.openxmlformats.org/officeDocument/2006/relationships/notesSlide" Target="../notesSlides/notesSlide40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tags" Target="../tags/tag296.xml"/><Relationship Id="rId2" Type="http://schemas.openxmlformats.org/officeDocument/2006/relationships/tags" Target="../tags/tag295.xml"/><Relationship Id="rId1" Type="http://schemas.openxmlformats.org/officeDocument/2006/relationships/tags" Target="../tags/tag294.xml"/><Relationship Id="rId6" Type="http://schemas.openxmlformats.org/officeDocument/2006/relationships/notesSlide" Target="../notesSlides/notesSlide4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9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tags" Target="../tags/tag300.xml"/><Relationship Id="rId2" Type="http://schemas.openxmlformats.org/officeDocument/2006/relationships/tags" Target="../tags/tag299.xml"/><Relationship Id="rId1" Type="http://schemas.openxmlformats.org/officeDocument/2006/relationships/tags" Target="../tags/tag298.xml"/><Relationship Id="rId6" Type="http://schemas.openxmlformats.org/officeDocument/2006/relationships/notesSlide" Target="../notesSlides/notesSlide4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01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43.xml"/><Relationship Id="rId3" Type="http://schemas.openxmlformats.org/officeDocument/2006/relationships/tags" Target="../tags/tag304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303.xml"/><Relationship Id="rId1" Type="http://schemas.openxmlformats.org/officeDocument/2006/relationships/tags" Target="../tags/tag302.xml"/><Relationship Id="rId6" Type="http://schemas.openxmlformats.org/officeDocument/2006/relationships/tags" Target="../tags/tag307.xml"/><Relationship Id="rId5" Type="http://schemas.openxmlformats.org/officeDocument/2006/relationships/tags" Target="../tags/tag306.xml"/><Relationship Id="rId4" Type="http://schemas.openxmlformats.org/officeDocument/2006/relationships/tags" Target="../tags/tag30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tags" Target="../tags/tag310.xml"/><Relationship Id="rId2" Type="http://schemas.openxmlformats.org/officeDocument/2006/relationships/tags" Target="../tags/tag309.xml"/><Relationship Id="rId1" Type="http://schemas.openxmlformats.org/officeDocument/2006/relationships/tags" Target="../tags/tag308.xml"/><Relationship Id="rId5" Type="http://schemas.openxmlformats.org/officeDocument/2006/relationships/notesSlide" Target="../notesSlides/notesSlide44.xml"/><Relationship Id="rId4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12.xml"/><Relationship Id="rId1" Type="http://schemas.openxmlformats.org/officeDocument/2006/relationships/tags" Target="../tags/tag311.xml"/><Relationship Id="rId4" Type="http://schemas.openxmlformats.org/officeDocument/2006/relationships/notesSlide" Target="../notesSlides/notesSlide45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14.xml"/><Relationship Id="rId1" Type="http://schemas.openxmlformats.org/officeDocument/2006/relationships/tags" Target="../tags/tag313.xml"/><Relationship Id="rId4" Type="http://schemas.openxmlformats.org/officeDocument/2006/relationships/notesSlide" Target="../notesSlides/notesSlide46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16.xml"/><Relationship Id="rId1" Type="http://schemas.openxmlformats.org/officeDocument/2006/relationships/tags" Target="../tags/tag315.xml"/><Relationship Id="rId4" Type="http://schemas.openxmlformats.org/officeDocument/2006/relationships/notesSlide" Target="../notesSlides/notesSlide4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18.xml"/><Relationship Id="rId1" Type="http://schemas.openxmlformats.org/officeDocument/2006/relationships/tags" Target="../tags/tag317.xml"/><Relationship Id="rId4" Type="http://schemas.openxmlformats.org/officeDocument/2006/relationships/notesSlide" Target="../notesSlides/notesSlide48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tags" Target="../tags/tag326.xml"/><Relationship Id="rId13" Type="http://schemas.openxmlformats.org/officeDocument/2006/relationships/tags" Target="../tags/tag331.xml"/><Relationship Id="rId18" Type="http://schemas.openxmlformats.org/officeDocument/2006/relationships/notesSlide" Target="../notesSlides/notesSlide49.xml"/><Relationship Id="rId3" Type="http://schemas.openxmlformats.org/officeDocument/2006/relationships/tags" Target="../tags/tag321.xml"/><Relationship Id="rId7" Type="http://schemas.openxmlformats.org/officeDocument/2006/relationships/tags" Target="../tags/tag325.xml"/><Relationship Id="rId12" Type="http://schemas.openxmlformats.org/officeDocument/2006/relationships/tags" Target="../tags/tag330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320.xml"/><Relationship Id="rId16" Type="http://schemas.openxmlformats.org/officeDocument/2006/relationships/tags" Target="../tags/tag334.xml"/><Relationship Id="rId1" Type="http://schemas.openxmlformats.org/officeDocument/2006/relationships/tags" Target="../tags/tag319.xml"/><Relationship Id="rId6" Type="http://schemas.openxmlformats.org/officeDocument/2006/relationships/tags" Target="../tags/tag324.xml"/><Relationship Id="rId11" Type="http://schemas.openxmlformats.org/officeDocument/2006/relationships/tags" Target="../tags/tag329.xml"/><Relationship Id="rId5" Type="http://schemas.openxmlformats.org/officeDocument/2006/relationships/tags" Target="../tags/tag323.xml"/><Relationship Id="rId15" Type="http://schemas.openxmlformats.org/officeDocument/2006/relationships/tags" Target="../tags/tag333.xml"/><Relationship Id="rId10" Type="http://schemas.openxmlformats.org/officeDocument/2006/relationships/tags" Target="../tags/tag328.xml"/><Relationship Id="rId4" Type="http://schemas.openxmlformats.org/officeDocument/2006/relationships/tags" Target="../tags/tag322.xml"/><Relationship Id="rId9" Type="http://schemas.openxmlformats.org/officeDocument/2006/relationships/tags" Target="../tags/tag327.xml"/><Relationship Id="rId14" Type="http://schemas.openxmlformats.org/officeDocument/2006/relationships/tags" Target="../tags/tag33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36.xml"/><Relationship Id="rId1" Type="http://schemas.openxmlformats.org/officeDocument/2006/relationships/tags" Target="../tags/tag335.xml"/><Relationship Id="rId4" Type="http://schemas.openxmlformats.org/officeDocument/2006/relationships/notesSlide" Target="../notesSlides/notesSlide50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tags" Target="../tags/tag339.xml"/><Relationship Id="rId2" Type="http://schemas.openxmlformats.org/officeDocument/2006/relationships/tags" Target="../tags/tag338.xml"/><Relationship Id="rId1" Type="http://schemas.openxmlformats.org/officeDocument/2006/relationships/tags" Target="../tags/tag337.xml"/><Relationship Id="rId5" Type="http://schemas.openxmlformats.org/officeDocument/2006/relationships/notesSlide" Target="../notesSlides/notesSlide51.xml"/><Relationship Id="rId4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3" Type="http://schemas.openxmlformats.org/officeDocument/2006/relationships/tags" Target="../tags/tag352.xml"/><Relationship Id="rId18" Type="http://schemas.openxmlformats.org/officeDocument/2006/relationships/tags" Target="../tags/tag357.xml"/><Relationship Id="rId26" Type="http://schemas.openxmlformats.org/officeDocument/2006/relationships/tags" Target="../tags/tag365.xml"/><Relationship Id="rId39" Type="http://schemas.openxmlformats.org/officeDocument/2006/relationships/tags" Target="../tags/tag378.xml"/><Relationship Id="rId3" Type="http://schemas.openxmlformats.org/officeDocument/2006/relationships/tags" Target="../tags/tag342.xml"/><Relationship Id="rId21" Type="http://schemas.openxmlformats.org/officeDocument/2006/relationships/tags" Target="../tags/tag360.xml"/><Relationship Id="rId34" Type="http://schemas.openxmlformats.org/officeDocument/2006/relationships/tags" Target="../tags/tag373.xml"/><Relationship Id="rId42" Type="http://schemas.openxmlformats.org/officeDocument/2006/relationships/tags" Target="../tags/tag381.xml"/><Relationship Id="rId47" Type="http://schemas.openxmlformats.org/officeDocument/2006/relationships/tags" Target="../tags/tag386.xml"/><Relationship Id="rId50" Type="http://schemas.openxmlformats.org/officeDocument/2006/relationships/tags" Target="../tags/tag389.xml"/><Relationship Id="rId7" Type="http://schemas.openxmlformats.org/officeDocument/2006/relationships/tags" Target="../tags/tag346.xml"/><Relationship Id="rId12" Type="http://schemas.openxmlformats.org/officeDocument/2006/relationships/tags" Target="../tags/tag351.xml"/><Relationship Id="rId17" Type="http://schemas.openxmlformats.org/officeDocument/2006/relationships/tags" Target="../tags/tag356.xml"/><Relationship Id="rId25" Type="http://schemas.openxmlformats.org/officeDocument/2006/relationships/tags" Target="../tags/tag364.xml"/><Relationship Id="rId33" Type="http://schemas.openxmlformats.org/officeDocument/2006/relationships/tags" Target="../tags/tag372.xml"/><Relationship Id="rId38" Type="http://schemas.openxmlformats.org/officeDocument/2006/relationships/tags" Target="../tags/tag377.xml"/><Relationship Id="rId46" Type="http://schemas.openxmlformats.org/officeDocument/2006/relationships/tags" Target="../tags/tag385.xml"/><Relationship Id="rId2" Type="http://schemas.openxmlformats.org/officeDocument/2006/relationships/tags" Target="../tags/tag341.xml"/><Relationship Id="rId16" Type="http://schemas.openxmlformats.org/officeDocument/2006/relationships/tags" Target="../tags/tag355.xml"/><Relationship Id="rId20" Type="http://schemas.openxmlformats.org/officeDocument/2006/relationships/tags" Target="../tags/tag359.xml"/><Relationship Id="rId29" Type="http://schemas.openxmlformats.org/officeDocument/2006/relationships/tags" Target="../tags/tag368.xml"/><Relationship Id="rId41" Type="http://schemas.openxmlformats.org/officeDocument/2006/relationships/tags" Target="../tags/tag380.xml"/><Relationship Id="rId54" Type="http://schemas.openxmlformats.org/officeDocument/2006/relationships/notesSlide" Target="../notesSlides/notesSlide52.xml"/><Relationship Id="rId1" Type="http://schemas.openxmlformats.org/officeDocument/2006/relationships/tags" Target="../tags/tag340.xml"/><Relationship Id="rId6" Type="http://schemas.openxmlformats.org/officeDocument/2006/relationships/tags" Target="../tags/tag345.xml"/><Relationship Id="rId11" Type="http://schemas.openxmlformats.org/officeDocument/2006/relationships/tags" Target="../tags/tag350.xml"/><Relationship Id="rId24" Type="http://schemas.openxmlformats.org/officeDocument/2006/relationships/tags" Target="../tags/tag363.xml"/><Relationship Id="rId32" Type="http://schemas.openxmlformats.org/officeDocument/2006/relationships/tags" Target="../tags/tag371.xml"/><Relationship Id="rId37" Type="http://schemas.openxmlformats.org/officeDocument/2006/relationships/tags" Target="../tags/tag376.xml"/><Relationship Id="rId40" Type="http://schemas.openxmlformats.org/officeDocument/2006/relationships/tags" Target="../tags/tag379.xml"/><Relationship Id="rId45" Type="http://schemas.openxmlformats.org/officeDocument/2006/relationships/tags" Target="../tags/tag384.xml"/><Relationship Id="rId53" Type="http://schemas.openxmlformats.org/officeDocument/2006/relationships/slideLayout" Target="../slideLayouts/slideLayout2.xml"/><Relationship Id="rId5" Type="http://schemas.openxmlformats.org/officeDocument/2006/relationships/tags" Target="../tags/tag344.xml"/><Relationship Id="rId15" Type="http://schemas.openxmlformats.org/officeDocument/2006/relationships/tags" Target="../tags/tag354.xml"/><Relationship Id="rId23" Type="http://schemas.openxmlformats.org/officeDocument/2006/relationships/tags" Target="../tags/tag362.xml"/><Relationship Id="rId28" Type="http://schemas.openxmlformats.org/officeDocument/2006/relationships/tags" Target="../tags/tag367.xml"/><Relationship Id="rId36" Type="http://schemas.openxmlformats.org/officeDocument/2006/relationships/tags" Target="../tags/tag375.xml"/><Relationship Id="rId49" Type="http://schemas.openxmlformats.org/officeDocument/2006/relationships/tags" Target="../tags/tag388.xml"/><Relationship Id="rId10" Type="http://schemas.openxmlformats.org/officeDocument/2006/relationships/tags" Target="../tags/tag349.xml"/><Relationship Id="rId19" Type="http://schemas.openxmlformats.org/officeDocument/2006/relationships/tags" Target="../tags/tag358.xml"/><Relationship Id="rId31" Type="http://schemas.openxmlformats.org/officeDocument/2006/relationships/tags" Target="../tags/tag370.xml"/><Relationship Id="rId44" Type="http://schemas.openxmlformats.org/officeDocument/2006/relationships/tags" Target="../tags/tag383.xml"/><Relationship Id="rId52" Type="http://schemas.openxmlformats.org/officeDocument/2006/relationships/tags" Target="../tags/tag391.xml"/><Relationship Id="rId4" Type="http://schemas.openxmlformats.org/officeDocument/2006/relationships/tags" Target="../tags/tag343.xml"/><Relationship Id="rId9" Type="http://schemas.openxmlformats.org/officeDocument/2006/relationships/tags" Target="../tags/tag348.xml"/><Relationship Id="rId14" Type="http://schemas.openxmlformats.org/officeDocument/2006/relationships/tags" Target="../tags/tag353.xml"/><Relationship Id="rId22" Type="http://schemas.openxmlformats.org/officeDocument/2006/relationships/tags" Target="../tags/tag361.xml"/><Relationship Id="rId27" Type="http://schemas.openxmlformats.org/officeDocument/2006/relationships/tags" Target="../tags/tag366.xml"/><Relationship Id="rId30" Type="http://schemas.openxmlformats.org/officeDocument/2006/relationships/tags" Target="../tags/tag369.xml"/><Relationship Id="rId35" Type="http://schemas.openxmlformats.org/officeDocument/2006/relationships/tags" Target="../tags/tag374.xml"/><Relationship Id="rId43" Type="http://schemas.openxmlformats.org/officeDocument/2006/relationships/tags" Target="../tags/tag382.xml"/><Relationship Id="rId48" Type="http://schemas.openxmlformats.org/officeDocument/2006/relationships/tags" Target="../tags/tag387.xml"/><Relationship Id="rId8" Type="http://schemas.openxmlformats.org/officeDocument/2006/relationships/tags" Target="../tags/tag347.xml"/><Relationship Id="rId51" Type="http://schemas.openxmlformats.org/officeDocument/2006/relationships/tags" Target="../tags/tag390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93.xml"/><Relationship Id="rId1" Type="http://schemas.openxmlformats.org/officeDocument/2006/relationships/tags" Target="../tags/tag392.xml"/><Relationship Id="rId4" Type="http://schemas.openxmlformats.org/officeDocument/2006/relationships/notesSlide" Target="../notesSlides/notesSlide5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3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95.xml"/><Relationship Id="rId1" Type="http://schemas.openxmlformats.org/officeDocument/2006/relationships/tags" Target="../tags/tag394.xml"/><Relationship Id="rId4" Type="http://schemas.openxmlformats.org/officeDocument/2006/relationships/notesSlide" Target="../notesSlides/notesSlide54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97.xml"/><Relationship Id="rId1" Type="http://schemas.openxmlformats.org/officeDocument/2006/relationships/tags" Target="../tags/tag396.xml"/><Relationship Id="rId4" Type="http://schemas.openxmlformats.org/officeDocument/2006/relationships/notesSlide" Target="../notesSlides/notesSlide55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99.xml"/><Relationship Id="rId1" Type="http://schemas.openxmlformats.org/officeDocument/2006/relationships/tags" Target="../tags/tag398.xml"/><Relationship Id="rId4" Type="http://schemas.openxmlformats.org/officeDocument/2006/relationships/notesSlide" Target="../notesSlides/notesSlide56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01.xml"/><Relationship Id="rId1" Type="http://schemas.openxmlformats.org/officeDocument/2006/relationships/tags" Target="../tags/tag400.xml"/><Relationship Id="rId4" Type="http://schemas.openxmlformats.org/officeDocument/2006/relationships/notesSlide" Target="../notesSlides/notesSlide5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15.xml"/><Relationship Id="rId13" Type="http://schemas.openxmlformats.org/officeDocument/2006/relationships/tags" Target="../tags/tag20.xml"/><Relationship Id="rId18" Type="http://schemas.openxmlformats.org/officeDocument/2006/relationships/tags" Target="../tags/tag25.xml"/><Relationship Id="rId3" Type="http://schemas.openxmlformats.org/officeDocument/2006/relationships/tags" Target="../tags/tag10.xml"/><Relationship Id="rId21" Type="http://schemas.openxmlformats.org/officeDocument/2006/relationships/slideLayout" Target="../slideLayouts/slideLayout2.xml"/><Relationship Id="rId7" Type="http://schemas.openxmlformats.org/officeDocument/2006/relationships/tags" Target="../tags/tag14.xml"/><Relationship Id="rId12" Type="http://schemas.openxmlformats.org/officeDocument/2006/relationships/tags" Target="../tags/tag19.xml"/><Relationship Id="rId17" Type="http://schemas.openxmlformats.org/officeDocument/2006/relationships/tags" Target="../tags/tag24.xml"/><Relationship Id="rId2" Type="http://schemas.openxmlformats.org/officeDocument/2006/relationships/tags" Target="../tags/tag9.xml"/><Relationship Id="rId16" Type="http://schemas.openxmlformats.org/officeDocument/2006/relationships/tags" Target="../tags/tag23.xml"/><Relationship Id="rId20" Type="http://schemas.openxmlformats.org/officeDocument/2006/relationships/tags" Target="../tags/tag27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11" Type="http://schemas.openxmlformats.org/officeDocument/2006/relationships/tags" Target="../tags/tag18.xml"/><Relationship Id="rId5" Type="http://schemas.openxmlformats.org/officeDocument/2006/relationships/tags" Target="../tags/tag12.xml"/><Relationship Id="rId15" Type="http://schemas.openxmlformats.org/officeDocument/2006/relationships/tags" Target="../tags/tag22.xml"/><Relationship Id="rId10" Type="http://schemas.openxmlformats.org/officeDocument/2006/relationships/tags" Target="../tags/tag17.xml"/><Relationship Id="rId19" Type="http://schemas.openxmlformats.org/officeDocument/2006/relationships/tags" Target="../tags/tag26.xml"/><Relationship Id="rId4" Type="http://schemas.openxmlformats.org/officeDocument/2006/relationships/tags" Target="../tags/tag11.xml"/><Relationship Id="rId9" Type="http://schemas.openxmlformats.org/officeDocument/2006/relationships/tags" Target="../tags/tag16.xml"/><Relationship Id="rId14" Type="http://schemas.openxmlformats.org/officeDocument/2006/relationships/tags" Target="../tags/tag21.xml"/><Relationship Id="rId2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4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37.xml"/><Relationship Id="rId13" Type="http://schemas.openxmlformats.org/officeDocument/2006/relationships/tags" Target="../tags/tag42.xml"/><Relationship Id="rId18" Type="http://schemas.openxmlformats.org/officeDocument/2006/relationships/notesSlide" Target="../notesSlides/notesSlide6.xml"/><Relationship Id="rId3" Type="http://schemas.openxmlformats.org/officeDocument/2006/relationships/tags" Target="../tags/tag32.xml"/><Relationship Id="rId7" Type="http://schemas.openxmlformats.org/officeDocument/2006/relationships/tags" Target="../tags/tag36.xml"/><Relationship Id="rId12" Type="http://schemas.openxmlformats.org/officeDocument/2006/relationships/tags" Target="../tags/tag41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31.xml"/><Relationship Id="rId16" Type="http://schemas.openxmlformats.org/officeDocument/2006/relationships/tags" Target="../tags/tag45.xml"/><Relationship Id="rId1" Type="http://schemas.openxmlformats.org/officeDocument/2006/relationships/tags" Target="../tags/tag30.xml"/><Relationship Id="rId6" Type="http://schemas.openxmlformats.org/officeDocument/2006/relationships/tags" Target="../tags/tag35.xml"/><Relationship Id="rId11" Type="http://schemas.openxmlformats.org/officeDocument/2006/relationships/tags" Target="../tags/tag40.xml"/><Relationship Id="rId5" Type="http://schemas.openxmlformats.org/officeDocument/2006/relationships/tags" Target="../tags/tag34.xml"/><Relationship Id="rId15" Type="http://schemas.openxmlformats.org/officeDocument/2006/relationships/tags" Target="../tags/tag44.xml"/><Relationship Id="rId10" Type="http://schemas.openxmlformats.org/officeDocument/2006/relationships/tags" Target="../tags/tag39.xml"/><Relationship Id="rId4" Type="http://schemas.openxmlformats.org/officeDocument/2006/relationships/tags" Target="../tags/tag33.xml"/><Relationship Id="rId9" Type="http://schemas.openxmlformats.org/officeDocument/2006/relationships/tags" Target="../tags/tag38.xml"/><Relationship Id="rId14" Type="http://schemas.openxmlformats.org/officeDocument/2006/relationships/tags" Target="../tags/tag4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9654" y="1700934"/>
            <a:ext cx="7772400" cy="1790411"/>
          </a:xfrm>
        </p:spPr>
        <p:txBody>
          <a:bodyPr>
            <a:normAutofit/>
          </a:bodyPr>
          <a:lstStyle/>
          <a:p>
            <a:r>
              <a:rPr lang="de-CH" noProof="0" dirty="0" smtClean="0">
                <a:solidFill>
                  <a:srgbClr val="990000"/>
                </a:solidFill>
                <a:latin typeface="Comic Sans MS" pitchFamily="66" charset="0"/>
              </a:rPr>
              <a:t>Einführung in die Programmierung</a:t>
            </a:r>
            <a:br>
              <a:rPr lang="de-CH" noProof="0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de-CH" noProof="0" dirty="0" smtClean="0">
                <a:solidFill>
                  <a:srgbClr val="990000"/>
                </a:solidFill>
                <a:latin typeface="Comic Sans MS" pitchFamily="66" charset="0"/>
              </a:rPr>
              <a:t/>
            </a:r>
            <a:br>
              <a:rPr lang="de-CH" noProof="0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de-CH" sz="2800" noProof="0" dirty="0" smtClean="0">
                <a:latin typeface="Comic Sans MS" pitchFamily="66" charset="0"/>
              </a:rPr>
              <a:t>Prof. Dr. Bertrand Meyer</a:t>
            </a:r>
            <a:endParaRPr lang="de-CH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1383" y="4184072"/>
            <a:ext cx="7301344" cy="1163783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</a:pPr>
            <a:endParaRPr lang="de-CH" noProof="0" dirty="0" smtClean="0">
              <a:solidFill>
                <a:srgbClr val="3E609E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de-CH" noProof="0" dirty="0" smtClean="0">
                <a:solidFill>
                  <a:srgbClr val="3E609E"/>
                </a:solidFill>
                <a:latin typeface="Verdana" pitchFamily="34" charset="0"/>
              </a:rPr>
              <a:t>Lektion 6: Objekterzeugung</a:t>
            </a:r>
            <a:endParaRPr lang="de-CH" noProof="0" dirty="0">
              <a:solidFill>
                <a:srgbClr val="3E609E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6" name="Rectangle 4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dirty="0" smtClean="0"/>
              <a:t>Standard-Referenzen</a:t>
            </a:r>
            <a:endParaRPr lang="de-CH" noProof="0" dirty="0"/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1000" y="1143000"/>
            <a:ext cx="8523288" cy="5113338"/>
          </a:xfrm>
        </p:spPr>
        <p:txBody>
          <a:bodyPr/>
          <a:lstStyle/>
          <a:p>
            <a:r>
              <a:rPr lang="de-CH" dirty="0" smtClean="0">
                <a:solidFill>
                  <a:schemeClr val="tx1"/>
                </a:solidFill>
              </a:rPr>
              <a:t>Anfangs ist</a:t>
            </a:r>
            <a:r>
              <a:rPr lang="de-CH" noProof="0" dirty="0" smtClean="0"/>
              <a:t> </a:t>
            </a:r>
            <a:r>
              <a:rPr lang="de-CH" i="1" dirty="0" smtClean="0"/>
              <a:t>Opera_route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nicht an ein Objekt gebunden:</a:t>
            </a:r>
          </a:p>
          <a:p>
            <a:r>
              <a:rPr lang="de-CH" noProof="0" dirty="0" smtClean="0">
                <a:solidFill>
                  <a:schemeClr val="tx1"/>
                </a:solidFill>
              </a:rPr>
              <a:t>Es ist eine </a:t>
            </a:r>
            <a:r>
              <a:rPr lang="de-CH" b="1" dirty="0" smtClean="0">
                <a:solidFill>
                  <a:srgbClr val="990000"/>
                </a:solidFill>
              </a:rPr>
              <a:t>V</a:t>
            </a:r>
            <a:r>
              <a:rPr lang="de-CH" b="1" noProof="0" dirty="0" err="1" smtClean="0">
                <a:solidFill>
                  <a:srgbClr val="990000"/>
                </a:solidFill>
              </a:rPr>
              <a:t>oid</a:t>
            </a:r>
            <a:r>
              <a:rPr lang="de-CH" noProof="0" dirty="0" smtClean="0">
                <a:solidFill>
                  <a:schemeClr val="tx1"/>
                </a:solidFill>
              </a:rPr>
              <a:t>-Referenz</a:t>
            </a:r>
            <a:endParaRPr lang="de-CH" noProof="0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None/>
            </a:pPr>
            <a:endParaRPr lang="de-CH" noProof="0" dirty="0"/>
          </a:p>
        </p:txBody>
      </p:sp>
      <p:sp>
        <p:nvSpPr>
          <p:cNvPr id="330760" name="Line 8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3900047" y="3879273"/>
            <a:ext cx="3193473" cy="6927"/>
          </a:xfrm>
          <a:prstGeom prst="line">
            <a:avLst/>
          </a:prstGeom>
          <a:noFill/>
          <a:ln w="19050">
            <a:solidFill>
              <a:srgbClr val="990000"/>
            </a:solidFill>
            <a:round/>
            <a:headEnd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0761" name="Text Box 9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971800" y="3062288"/>
            <a:ext cx="487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 smtClean="0">
                <a:latin typeface="Comic Sans MS" pitchFamily="66" charset="0"/>
              </a:rPr>
              <a:t>OBJEKT</a:t>
            </a:r>
            <a:r>
              <a:rPr lang="en-GB" dirty="0">
                <a:latin typeface="Comic Sans MS" pitchFamily="66" charset="0"/>
              </a:rPr>
              <a:t>			</a:t>
            </a:r>
          </a:p>
        </p:txBody>
      </p:sp>
      <p:sp>
        <p:nvSpPr>
          <p:cNvPr id="330762" name="Text Box 10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55171" y="3657600"/>
            <a:ext cx="21097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 dirty="0" err="1" smtClean="0">
                <a:solidFill>
                  <a:srgbClr val="3333FF"/>
                </a:solidFill>
                <a:latin typeface="Comic Sans MS" pitchFamily="66" charset="0"/>
              </a:rPr>
              <a:t>Opera_route</a:t>
            </a:r>
            <a:endParaRPr lang="en-GB" i="1" dirty="0">
              <a:solidFill>
                <a:srgbClr val="3333FF"/>
              </a:solidFill>
              <a:latin typeface="Comic Sans MS" pitchFamily="66" charset="0"/>
            </a:endParaRPr>
          </a:p>
        </p:txBody>
      </p:sp>
      <p:sp>
        <p:nvSpPr>
          <p:cNvPr id="330764" name="Text Box 12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442692" y="3371271"/>
            <a:ext cx="23922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CH" b="1" dirty="0" err="1" smtClean="0">
                <a:solidFill>
                  <a:srgbClr val="990000"/>
                </a:solidFill>
              </a:rPr>
              <a:t>Void</a:t>
            </a:r>
            <a:r>
              <a:rPr lang="de-CH" dirty="0" smtClean="0">
                <a:solidFill>
                  <a:srgbClr val="990000"/>
                </a:solidFill>
              </a:rPr>
              <a:t>-Referenz</a:t>
            </a:r>
            <a:endParaRPr lang="de-CH" dirty="0">
              <a:solidFill>
                <a:srgbClr val="990000"/>
              </a:solidFill>
            </a:endParaRPr>
          </a:p>
        </p:txBody>
      </p:sp>
      <p:sp>
        <p:nvSpPr>
          <p:cNvPr id="330765" name="Text Box 13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383865" y="4683438"/>
            <a:ext cx="44804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>
                <a:solidFill>
                  <a:srgbClr val="3333FF"/>
                </a:solidFill>
                <a:latin typeface="Comic Sans MS" pitchFamily="66" charset="0"/>
              </a:rPr>
              <a:t>( </a:t>
            </a:r>
            <a:r>
              <a:rPr lang="en-GB" i="1" dirty="0" smtClean="0">
                <a:solidFill>
                  <a:srgbClr val="3333FF"/>
                </a:solidFill>
                <a:latin typeface="Comic Sans MS" pitchFamily="66" charset="0"/>
              </a:rPr>
              <a:t>ROUTE_BUILDING </a:t>
            </a:r>
            <a:r>
              <a:rPr lang="en-GB" dirty="0">
                <a:solidFill>
                  <a:srgbClr val="3333FF"/>
                </a:solidFill>
                <a:latin typeface="Comic Sans MS" pitchFamily="66" charset="0"/>
              </a:rPr>
              <a:t>)</a:t>
            </a:r>
            <a:endParaRPr lang="en-GB" i="1" dirty="0">
              <a:solidFill>
                <a:srgbClr val="3333FF"/>
              </a:solidFill>
              <a:latin typeface="Comic Sans MS" pitchFamily="66" charset="0"/>
            </a:endParaRPr>
          </a:p>
        </p:txBody>
      </p:sp>
      <p:sp>
        <p:nvSpPr>
          <p:cNvPr id="330772" name="Line 2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6855664" y="3657600"/>
            <a:ext cx="457200" cy="457200"/>
          </a:xfrm>
          <a:prstGeom prst="line">
            <a:avLst/>
          </a:prstGeom>
          <a:noFill/>
          <a:ln w="92075">
            <a:solidFill>
              <a:srgbClr val="9900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Rectangle 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666870" y="3662065"/>
            <a:ext cx="1353120" cy="457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200"/>
          </a:p>
        </p:txBody>
      </p:sp>
      <p:sp>
        <p:nvSpPr>
          <p:cNvPr id="12" name="Rectangle 4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666870" y="4119265"/>
            <a:ext cx="1353120" cy="457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79917" y="100013"/>
            <a:ext cx="7444857" cy="478485"/>
          </a:xfrm>
        </p:spPr>
        <p:txBody>
          <a:bodyPr/>
          <a:lstStyle/>
          <a:p>
            <a:r>
              <a:rPr lang="de-CH" noProof="0" dirty="0" smtClean="0"/>
              <a:t>Warum müssen wir Objekte erzeugen?</a:t>
            </a:r>
            <a:endParaRPr lang="de-CH" noProof="0" dirty="0"/>
          </a:p>
        </p:txBody>
      </p:sp>
      <p:sp>
        <p:nvSpPr>
          <p:cNvPr id="3758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98784" y="878114"/>
            <a:ext cx="8945216" cy="5644924"/>
          </a:xfrm>
        </p:spPr>
        <p:txBody>
          <a:bodyPr/>
          <a:lstStyle/>
          <a:p>
            <a:r>
              <a:rPr lang="de-CH" noProof="0" dirty="0" smtClean="0">
                <a:solidFill>
                  <a:schemeClr val="tx1"/>
                </a:solidFill>
              </a:rPr>
              <a:t>Können wir nicht annehmen, dass eine Deklaration der Form</a:t>
            </a:r>
          </a:p>
          <a:p>
            <a:endParaRPr lang="de-CH" noProof="0" dirty="0" smtClean="0"/>
          </a:p>
          <a:p>
            <a:r>
              <a:rPr lang="de-CH" i="1" noProof="0" dirty="0" smtClean="0">
                <a:solidFill>
                  <a:srgbClr val="3333FF"/>
                </a:solidFill>
              </a:rPr>
              <a:t>	Opera_route</a:t>
            </a:r>
            <a:r>
              <a:rPr lang="de-CH" sz="1600" i="1" noProof="0" dirty="0" smtClean="0">
                <a:solidFill>
                  <a:srgbClr val="3333FF"/>
                </a:solidFill>
              </a:rPr>
              <a:t> </a:t>
            </a:r>
            <a:r>
              <a:rPr lang="de-CH" noProof="0" dirty="0" smtClean="0">
                <a:solidFill>
                  <a:srgbClr val="3333FF"/>
                </a:solidFill>
              </a:rPr>
              <a:t>: </a:t>
            </a:r>
            <a:r>
              <a:rPr lang="de-CH" i="1" noProof="0" dirty="0" smtClean="0">
                <a:solidFill>
                  <a:srgbClr val="3333FF"/>
                </a:solidFill>
              </a:rPr>
              <a:t>ROUTE</a:t>
            </a:r>
          </a:p>
          <a:p>
            <a:endParaRPr lang="de-CH" i="1" noProof="0" dirty="0" smtClean="0">
              <a:solidFill>
                <a:srgbClr val="3333FF"/>
              </a:solidFill>
            </a:endParaRPr>
          </a:p>
          <a:p>
            <a:r>
              <a:rPr lang="de-CH" dirty="0" smtClean="0">
                <a:solidFill>
                  <a:schemeClr val="tx1"/>
                </a:solidFill>
              </a:rPr>
              <a:t>e</a:t>
            </a:r>
            <a:r>
              <a:rPr lang="de-CH" noProof="0" dirty="0" smtClean="0">
                <a:solidFill>
                  <a:schemeClr val="tx1"/>
                </a:solidFill>
              </a:rPr>
              <a:t>ine Instanz von </a:t>
            </a:r>
            <a:r>
              <a:rPr lang="de-CH" i="1" noProof="0" dirty="0" smtClean="0">
                <a:solidFill>
                  <a:srgbClr val="3333FF"/>
                </a:solidFill>
              </a:rPr>
              <a:t>ROUTE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erzeugt und sie an </a:t>
            </a:r>
            <a:r>
              <a:rPr lang="de-CH" i="1" noProof="0" dirty="0" smtClean="0">
                <a:solidFill>
                  <a:srgbClr val="3333FF"/>
                </a:solidFill>
              </a:rPr>
              <a:t>Opera_route</a:t>
            </a:r>
            <a:r>
              <a:rPr lang="de-CH" i="1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bindet?</a:t>
            </a:r>
          </a:p>
          <a:p>
            <a:endParaRPr lang="de-CH" noProof="0" dirty="0" smtClean="0">
              <a:solidFill>
                <a:schemeClr val="tx1"/>
              </a:solidFill>
            </a:endParaRPr>
          </a:p>
          <a:p>
            <a:endParaRPr lang="de-CH" noProof="0" dirty="0" smtClean="0">
              <a:solidFill>
                <a:schemeClr val="tx1"/>
              </a:solidFill>
            </a:endParaRPr>
          </a:p>
          <a:p>
            <a:r>
              <a:rPr lang="de-CH" noProof="0" dirty="0" smtClean="0">
                <a:solidFill>
                  <a:srgbClr val="990000"/>
                </a:solidFill>
              </a:rPr>
              <a:t>(Die Antwort darauf folgt bald…)</a:t>
            </a:r>
            <a:endParaRPr lang="de-CH" noProof="0" dirty="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85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52821" y="1083988"/>
            <a:ext cx="7238359" cy="1723381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>
              <a:lnSpc>
                <a:spcPct val="90000"/>
              </a:lnSpc>
            </a:pPr>
            <a:r>
              <a:rPr lang="de-CH" dirty="0" smtClean="0"/>
              <a:t>Zur Laufzeit ist eine Referenz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de-CH" dirty="0" smtClean="0"/>
              <a:t> Entweder an ein gewisses Objekt </a:t>
            </a:r>
            <a:r>
              <a:rPr lang="de-CH" dirty="0" smtClean="0">
                <a:solidFill>
                  <a:srgbClr val="990000"/>
                </a:solidFill>
              </a:rPr>
              <a:t>gebunden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de-CH" dirty="0" smtClean="0"/>
              <a:t> Oder</a:t>
            </a:r>
            <a:r>
              <a:rPr lang="de-CH" dirty="0" smtClean="0">
                <a:solidFill>
                  <a:srgbClr val="A50021"/>
                </a:solidFill>
              </a:rPr>
              <a:t> </a:t>
            </a:r>
            <a:r>
              <a:rPr lang="de-CH" dirty="0">
                <a:solidFill>
                  <a:srgbClr val="990000"/>
                </a:solidFill>
              </a:rPr>
              <a:t>void</a:t>
            </a:r>
          </a:p>
        </p:txBody>
      </p:sp>
      <p:sp>
        <p:nvSpPr>
          <p:cNvPr id="331778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CH" noProof="0" dirty="0" smtClean="0"/>
              <a:t>Zustände von Referenzen</a:t>
            </a:r>
            <a:endParaRPr lang="de-CH" noProof="0" dirty="0"/>
          </a:p>
        </p:txBody>
      </p:sp>
      <p:sp>
        <p:nvSpPr>
          <p:cNvPr id="331802" name="Text Box 2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28863" y="3336925"/>
            <a:ext cx="8486274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76213" indent="-176213">
              <a:spcBef>
                <a:spcPct val="50000"/>
              </a:spcBef>
              <a:buClr>
                <a:srgbClr val="C00000"/>
              </a:buClr>
              <a:buSzPct val="80000"/>
              <a:buFont typeface="Wingdings" pitchFamily="2" charset="2"/>
              <a:buChar char="Ø"/>
            </a:pPr>
            <a:r>
              <a:rPr lang="de-CH" dirty="0" smtClean="0">
                <a:latin typeface="Comic Sans MS" pitchFamily="66" charset="0"/>
              </a:rPr>
              <a:t> Um eine </a:t>
            </a:r>
            <a:r>
              <a:rPr lang="de-CH" dirty="0" smtClean="0"/>
              <a:t>V</a:t>
            </a:r>
            <a:r>
              <a:rPr lang="de-CH" dirty="0" smtClean="0">
                <a:latin typeface="Comic Sans MS" pitchFamily="66" charset="0"/>
              </a:rPr>
              <a:t>oid-Referenz zu bezeichnen</a:t>
            </a:r>
            <a:r>
              <a:rPr lang="de-CH" dirty="0" smtClean="0"/>
              <a:t>: Benutzen Sie das reservierte Wort </a:t>
            </a:r>
            <a:r>
              <a:rPr lang="de-CH" b="1" dirty="0" smtClean="0">
                <a:solidFill>
                  <a:srgbClr val="002060"/>
                </a:solidFill>
                <a:latin typeface="Comic Sans MS" pitchFamily="66" charset="0"/>
              </a:rPr>
              <a:t>Void</a:t>
            </a:r>
            <a:endParaRPr lang="de-CH" dirty="0" smtClean="0"/>
          </a:p>
          <a:p>
            <a:pPr marL="176213" indent="-176213">
              <a:spcBef>
                <a:spcPct val="50000"/>
              </a:spcBef>
              <a:buClr>
                <a:srgbClr val="C00000"/>
              </a:buClr>
              <a:buSzPct val="80000"/>
              <a:buFont typeface="Wingdings" pitchFamily="2" charset="2"/>
              <a:buChar char="Ø"/>
            </a:pPr>
            <a:r>
              <a:rPr lang="de-CH" dirty="0" smtClean="0">
                <a:latin typeface="Comic Sans MS" pitchFamily="66" charset="0"/>
              </a:rPr>
              <a:t> Um herauszufinden, ob </a:t>
            </a:r>
            <a:r>
              <a:rPr lang="de-CH" i="1" dirty="0" smtClean="0">
                <a:solidFill>
                  <a:srgbClr val="3333FF"/>
                </a:solidFill>
                <a:latin typeface="Comic Sans MS" pitchFamily="66" charset="0"/>
              </a:rPr>
              <a:t>x</a:t>
            </a:r>
            <a:r>
              <a:rPr lang="de-CH" dirty="0" smtClean="0">
                <a:latin typeface="Comic Sans MS" pitchFamily="66" charset="0"/>
              </a:rPr>
              <a:t> void ist, können Sie folgende </a:t>
            </a:r>
            <a:r>
              <a:rPr lang="de-CH" dirty="0" smtClean="0"/>
              <a:t>Abfrage benutzen:</a:t>
            </a:r>
            <a:endParaRPr lang="de-CH" dirty="0" smtClean="0">
              <a:latin typeface="Comic Sans MS" pitchFamily="66" charset="0"/>
            </a:endParaRPr>
          </a:p>
          <a:p>
            <a:pPr marL="176213" indent="-176213">
              <a:buClr>
                <a:srgbClr val="C00000"/>
              </a:buClr>
              <a:buSzPct val="80000"/>
            </a:pPr>
            <a:r>
              <a:rPr lang="de-CH" i="1" dirty="0" smtClean="0">
                <a:solidFill>
                  <a:srgbClr val="3333FF"/>
                </a:solidFill>
                <a:latin typeface="Comic Sans MS" pitchFamily="66" charset="0"/>
              </a:rPr>
              <a:t>		x </a:t>
            </a:r>
            <a:r>
              <a:rPr lang="de-CH" dirty="0" smtClean="0">
                <a:solidFill>
                  <a:srgbClr val="3333FF"/>
                </a:solidFill>
                <a:latin typeface="Comic Sans MS" pitchFamily="66" charset="0"/>
              </a:rPr>
              <a:t>=</a:t>
            </a:r>
            <a:r>
              <a:rPr lang="de-CH" i="1" dirty="0" smtClean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de-CH" b="1" dirty="0" smtClean="0">
                <a:solidFill>
                  <a:srgbClr val="002060"/>
                </a:solidFill>
              </a:rPr>
              <a:t>Void</a:t>
            </a:r>
            <a:endParaRPr lang="de-CH" i="1" dirty="0" smtClean="0">
              <a:solidFill>
                <a:srgbClr val="3333FF"/>
              </a:solidFill>
              <a:latin typeface="Comic Sans MS" pitchFamily="66" charset="0"/>
            </a:endParaRPr>
          </a:p>
          <a:p>
            <a:pPr marL="176213" indent="-176213">
              <a:spcBef>
                <a:spcPct val="50000"/>
              </a:spcBef>
              <a:buClr>
                <a:srgbClr val="C00000"/>
              </a:buClr>
              <a:buSzPct val="80000"/>
              <a:buFont typeface="Wingdings" pitchFamily="2" charset="2"/>
              <a:buChar char="Ø"/>
            </a:pPr>
            <a:r>
              <a:rPr lang="de-CH" dirty="0" smtClean="0">
                <a:latin typeface="Comic Sans MS" pitchFamily="66" charset="0"/>
              </a:rPr>
              <a:t> Die inverse Abfrage (ist </a:t>
            </a:r>
            <a:r>
              <a:rPr lang="de-CH" i="1" dirty="0" smtClean="0">
                <a:solidFill>
                  <a:srgbClr val="3333FF"/>
                </a:solidFill>
                <a:latin typeface="Comic Sans MS" pitchFamily="66" charset="0"/>
              </a:rPr>
              <a:t>x</a:t>
            </a:r>
            <a:r>
              <a:rPr lang="de-CH" dirty="0" smtClean="0">
                <a:latin typeface="Comic Sans MS" pitchFamily="66" charset="0"/>
              </a:rPr>
              <a:t> an ein Objekt gebunden?):</a:t>
            </a:r>
          </a:p>
          <a:p>
            <a:pPr marL="176213" indent="-176213">
              <a:buClr>
                <a:srgbClr val="C00000"/>
              </a:buClr>
              <a:buSzPct val="80000"/>
            </a:pPr>
            <a:r>
              <a:rPr lang="de-CH" i="1" dirty="0" smtClean="0">
                <a:solidFill>
                  <a:srgbClr val="3333FF"/>
                </a:solidFill>
              </a:rPr>
              <a:t>		</a:t>
            </a:r>
            <a:r>
              <a:rPr lang="de-CH" i="1" dirty="0" smtClean="0">
                <a:solidFill>
                  <a:srgbClr val="3333FF"/>
                </a:solidFill>
                <a:latin typeface="Comic Sans MS" pitchFamily="66" charset="0"/>
              </a:rPr>
              <a:t>x </a:t>
            </a:r>
            <a:r>
              <a:rPr lang="de-CH" dirty="0" smtClean="0">
                <a:solidFill>
                  <a:srgbClr val="3333FF"/>
                </a:solidFill>
                <a:latin typeface="Comic Sans MS" pitchFamily="66" charset="0"/>
              </a:rPr>
              <a:t>/=</a:t>
            </a:r>
            <a:r>
              <a:rPr lang="de-CH" i="1" dirty="0" smtClean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de-CH" b="1" dirty="0" smtClean="0">
                <a:solidFill>
                  <a:srgbClr val="002060"/>
                </a:solidFill>
              </a:rPr>
              <a:t>Void</a:t>
            </a:r>
            <a:endParaRPr lang="de-CH" i="1" dirty="0">
              <a:solidFill>
                <a:srgbClr val="3333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sz="2800" noProof="0" dirty="0" smtClean="0"/>
              <a:t>Das Problem mit </a:t>
            </a:r>
            <a:r>
              <a:rPr lang="de-CH" dirty="0" err="1" smtClean="0"/>
              <a:t>V</a:t>
            </a:r>
            <a:r>
              <a:rPr lang="de-CH" sz="2800" noProof="0" dirty="0" err="1" smtClean="0"/>
              <a:t>oid</a:t>
            </a:r>
            <a:r>
              <a:rPr lang="de-CH" sz="2800" noProof="0" dirty="0" smtClean="0"/>
              <a:t>-Referenzen</a:t>
            </a:r>
            <a:endParaRPr lang="de-CH" sz="2800" noProof="0" dirty="0"/>
          </a:p>
        </p:txBody>
      </p:sp>
      <p:sp>
        <p:nvSpPr>
          <p:cNvPr id="334853" name="Rectangle 5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990600"/>
            <a:ext cx="8534400" cy="546561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CH" noProof="0" dirty="0" smtClean="0">
                <a:solidFill>
                  <a:schemeClr val="tx1"/>
                </a:solidFill>
              </a:rPr>
              <a:t>Der Grundmechanismus von (O-O) Programmen ist der </a:t>
            </a:r>
            <a:r>
              <a:rPr lang="de-CH" dirty="0" err="1" smtClean="0">
                <a:solidFill>
                  <a:srgbClr val="A50021"/>
                </a:solidFill>
              </a:rPr>
              <a:t>Featureaufruf</a:t>
            </a:r>
            <a:endParaRPr lang="de-CH" noProof="0" dirty="0" smtClean="0">
              <a:solidFill>
                <a:srgbClr val="A50021"/>
              </a:solidFill>
            </a:endParaRPr>
          </a:p>
          <a:p>
            <a:pPr>
              <a:lnSpc>
                <a:spcPct val="90000"/>
              </a:lnSpc>
            </a:pPr>
            <a:endParaRPr lang="de-CH" sz="2000" noProof="0" dirty="0" smtClean="0">
              <a:solidFill>
                <a:srgbClr val="A50021"/>
              </a:solidFill>
            </a:endParaRPr>
          </a:p>
          <a:p>
            <a:pPr>
              <a:lnSpc>
                <a:spcPct val="90000"/>
              </a:lnSpc>
            </a:pPr>
            <a:endParaRPr lang="de-CH" sz="2000" noProof="0" dirty="0" smtClean="0">
              <a:solidFill>
                <a:srgbClr val="A50021"/>
              </a:solidFill>
            </a:endParaRPr>
          </a:p>
          <a:p>
            <a:pPr>
              <a:lnSpc>
                <a:spcPct val="90000"/>
              </a:lnSpc>
            </a:pPr>
            <a:endParaRPr lang="de-CH" sz="2000" noProof="0" dirty="0" smtClean="0">
              <a:solidFill>
                <a:srgbClr val="A50021"/>
              </a:solidFill>
            </a:endParaRPr>
          </a:p>
          <a:p>
            <a:pPr>
              <a:lnSpc>
                <a:spcPct val="40000"/>
              </a:lnSpc>
            </a:pPr>
            <a:r>
              <a:rPr lang="de-CH" sz="2000" noProof="0" dirty="0" smtClean="0">
                <a:solidFill>
                  <a:srgbClr val="A50021"/>
                </a:solidFill>
              </a:rPr>
              <a:t>		</a:t>
            </a:r>
            <a:r>
              <a:rPr lang="de-CH" sz="3600" i="1" noProof="0" dirty="0" err="1" smtClean="0"/>
              <a:t>x</a:t>
            </a:r>
            <a:r>
              <a:rPr lang="de-CH" sz="5400" noProof="0" dirty="0" err="1" smtClean="0"/>
              <a:t>.</a:t>
            </a:r>
            <a:r>
              <a:rPr lang="de-CH" sz="3600" i="1" noProof="0" dirty="0" err="1" smtClean="0"/>
              <a:t>f</a:t>
            </a:r>
            <a:r>
              <a:rPr lang="de-CH" sz="3600" i="1" noProof="0" dirty="0" smtClean="0"/>
              <a:t> </a:t>
            </a:r>
            <a:r>
              <a:rPr lang="de-CH" sz="3600" noProof="0" dirty="0" smtClean="0"/>
              <a:t>(</a:t>
            </a:r>
            <a:r>
              <a:rPr lang="de-CH" sz="3600" i="1" noProof="0" dirty="0" smtClean="0"/>
              <a:t>a, …</a:t>
            </a:r>
            <a:r>
              <a:rPr lang="de-CH" sz="3600" noProof="0" dirty="0" smtClean="0"/>
              <a:t>)</a:t>
            </a:r>
            <a:r>
              <a:rPr lang="de-CH" sz="2000" noProof="0" dirty="0" smtClean="0"/>
              <a:t> </a:t>
            </a:r>
          </a:p>
          <a:p>
            <a:pPr>
              <a:lnSpc>
                <a:spcPct val="90000"/>
              </a:lnSpc>
            </a:pPr>
            <a:endParaRPr lang="de-CH" sz="2000" noProof="0" dirty="0" smtClean="0"/>
          </a:p>
          <a:p>
            <a:pPr>
              <a:lnSpc>
                <a:spcPct val="90000"/>
              </a:lnSpc>
            </a:pPr>
            <a:endParaRPr lang="de-CH" sz="2000" noProof="0" dirty="0" smtClean="0"/>
          </a:p>
          <a:p>
            <a:pPr>
              <a:lnSpc>
                <a:spcPct val="90000"/>
              </a:lnSpc>
            </a:pPr>
            <a:endParaRPr lang="de-CH" sz="2000" noProof="0" dirty="0" smtClean="0"/>
          </a:p>
          <a:p>
            <a:pPr>
              <a:lnSpc>
                <a:spcPct val="90000"/>
              </a:lnSpc>
            </a:pPr>
            <a:endParaRPr lang="de-CH" sz="2000" noProof="0" dirty="0" smtClean="0"/>
          </a:p>
          <a:p>
            <a:pPr>
              <a:lnSpc>
                <a:spcPct val="90000"/>
              </a:lnSpc>
            </a:pPr>
            <a:endParaRPr lang="de-CH" noProof="0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de-CH" noProof="0" dirty="0" smtClean="0">
                <a:solidFill>
                  <a:schemeClr val="tx1"/>
                </a:solidFill>
              </a:rPr>
              <a:t>Da Referenzen void sein können, kann </a:t>
            </a:r>
            <a:r>
              <a:rPr lang="de-CH" i="1" dirty="0" smtClean="0"/>
              <a:t>x</a:t>
            </a:r>
            <a:r>
              <a:rPr lang="de-CH" noProof="0" dirty="0" smtClean="0">
                <a:solidFill>
                  <a:schemeClr val="tx1"/>
                </a:solidFill>
              </a:rPr>
              <a:t> möglicherweise an kein Objekt </a:t>
            </a:r>
            <a:r>
              <a:rPr lang="de-CH" noProof="0" smtClean="0">
                <a:solidFill>
                  <a:schemeClr val="tx1"/>
                </a:solidFill>
              </a:rPr>
              <a:t>gebunden sein</a:t>
            </a:r>
            <a:endParaRPr lang="de-CH" noProof="0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endParaRPr lang="de-CH" noProof="0" dirty="0" smtClean="0"/>
          </a:p>
          <a:p>
            <a:pPr>
              <a:lnSpc>
                <a:spcPct val="90000"/>
              </a:lnSpc>
            </a:pPr>
            <a:r>
              <a:rPr lang="de-CH" b="1" dirty="0" smtClean="0">
                <a:solidFill>
                  <a:srgbClr val="990000"/>
                </a:solidFill>
              </a:rPr>
              <a:t>In solchen Fällen ist der Aufruf fehlerhaft!</a:t>
            </a:r>
            <a:endParaRPr lang="de-CH" b="1" noProof="0" dirty="0" smtClean="0">
              <a:solidFill>
                <a:srgbClr val="990000"/>
              </a:solidFill>
            </a:endParaRPr>
          </a:p>
          <a:p>
            <a:pPr>
              <a:lnSpc>
                <a:spcPct val="90000"/>
              </a:lnSpc>
            </a:pPr>
            <a:endParaRPr lang="de-CH" sz="2000" noProof="0" dirty="0"/>
          </a:p>
        </p:txBody>
      </p:sp>
      <p:sp>
        <p:nvSpPr>
          <p:cNvPr id="8" name="Rounded Rectangular Callout 7"/>
          <p:cNvSpPr/>
          <p:nvPr/>
        </p:nvSpPr>
        <p:spPr bwMode="auto">
          <a:xfrm>
            <a:off x="510309" y="1851925"/>
            <a:ext cx="3266560" cy="485192"/>
          </a:xfrm>
          <a:prstGeom prst="wedgeRoundRectCallout">
            <a:avLst>
              <a:gd name="adj1" fmla="val 20599"/>
              <a:gd name="adj2" fmla="val 125816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de-CH" dirty="0" smtClean="0"/>
              <a:t>Feature </a:t>
            </a:r>
            <a:r>
              <a:rPr lang="de-CH" i="1" dirty="0" smtClean="0">
                <a:solidFill>
                  <a:srgbClr val="3333FF"/>
                </a:solidFill>
              </a:rPr>
              <a:t>f  </a:t>
            </a:r>
            <a:r>
              <a:rPr lang="de-CH" dirty="0" smtClean="0"/>
              <a:t>anwenden</a:t>
            </a:r>
            <a:endParaRPr lang="de-CH" i="1" dirty="0">
              <a:solidFill>
                <a:srgbClr val="3333FF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301990" y="4020762"/>
            <a:ext cx="4793672" cy="528545"/>
          </a:xfrm>
          <a:prstGeom prst="wedgeRoundRectCallout">
            <a:avLst>
              <a:gd name="adj1" fmla="val -9009"/>
              <a:gd name="adj2" fmla="val -202452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de-CH" dirty="0" smtClean="0"/>
              <a:t>Auf das an </a:t>
            </a:r>
            <a:r>
              <a:rPr lang="de-CH" i="1" dirty="0" smtClean="0">
                <a:solidFill>
                  <a:srgbClr val="3333FF"/>
                </a:solidFill>
              </a:rPr>
              <a:t>x</a:t>
            </a:r>
            <a:r>
              <a:rPr lang="de-CH" dirty="0" smtClean="0"/>
              <a:t> gebundene Objekt</a:t>
            </a:r>
            <a:endParaRPr lang="de-CH" i="1" dirty="0">
              <a:solidFill>
                <a:srgbClr val="3333FF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 bwMode="auto">
          <a:xfrm>
            <a:off x="4812146" y="3418023"/>
            <a:ext cx="3648363" cy="488960"/>
          </a:xfrm>
          <a:prstGeom prst="wedgeRoundRectCallout">
            <a:avLst>
              <a:gd name="adj1" fmla="val -74434"/>
              <a:gd name="adj2" fmla="val -146646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de-CH" dirty="0" smtClean="0"/>
              <a:t>Evtl. mit Argumenten</a:t>
            </a:r>
            <a:endParaRPr lang="de-CH" i="1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32782" y="3625680"/>
            <a:ext cx="1496537" cy="3048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336900" name="Rectangle 4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CH" noProof="0" dirty="0" smtClean="0"/>
              <a:t>Beispiel: Aufruf auf ein Ziel, das void ist</a:t>
            </a:r>
            <a:endParaRPr lang="de-CH" i="1" noProof="0" dirty="0">
              <a:solidFill>
                <a:srgbClr val="3333FF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5119759" y="4649285"/>
            <a:ext cx="2091201" cy="388774"/>
          </a:xfrm>
          <a:prstGeom prst="wedgeRoundRectCallout">
            <a:avLst>
              <a:gd name="adj1" fmla="val -123373"/>
              <a:gd name="adj2" fmla="val -216926"/>
              <a:gd name="adj3" fmla="val 16667"/>
            </a:avLst>
          </a:prstGeom>
          <a:solidFill>
            <a:srgbClr val="66FF66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en-US" sz="2000" dirty="0" smtClean="0"/>
              <a:t>Void-</a:t>
            </a:r>
            <a:r>
              <a:rPr lang="en-US" sz="2000" dirty="0" err="1" smtClean="0"/>
              <a:t>Referenz</a:t>
            </a:r>
            <a:endParaRPr lang="en-US" sz="2000" i="1" dirty="0">
              <a:solidFill>
                <a:srgbClr val="3333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38896" y="771190"/>
            <a:ext cx="9005104" cy="54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  <a:tabLst>
                <a:tab pos="534988" algn="l"/>
              </a:tabLst>
            </a:pPr>
            <a:r>
              <a:rPr lang="de-CH" sz="1800" b="1" dirty="0" smtClean="0">
                <a:solidFill>
                  <a:srgbClr val="003399"/>
                </a:solidFill>
              </a:rPr>
              <a:t>class</a:t>
            </a:r>
            <a:r>
              <a:rPr lang="de-CH" sz="1800" b="1" dirty="0" smtClean="0">
                <a:solidFill>
                  <a:srgbClr val="0033CC"/>
                </a:solidFill>
              </a:rPr>
              <a:t> </a:t>
            </a:r>
            <a:r>
              <a:rPr lang="de-CH" sz="1800" i="1" dirty="0" smtClean="0">
                <a:solidFill>
                  <a:srgbClr val="0000FF"/>
                </a:solidFill>
              </a:rPr>
              <a:t>ROUTE_BUILDING  </a:t>
            </a:r>
            <a:r>
              <a:rPr lang="de-CH" sz="1800" b="1" dirty="0" smtClean="0">
                <a:solidFill>
                  <a:srgbClr val="003399"/>
                </a:solidFill>
              </a:rPr>
              <a:t>inherit</a:t>
            </a:r>
            <a:endParaRPr lang="de-CH" sz="1800" b="1" dirty="0" smtClean="0"/>
          </a:p>
          <a:p>
            <a:pPr>
              <a:spcBef>
                <a:spcPts val="600"/>
              </a:spcBef>
              <a:tabLst>
                <a:tab pos="534988" algn="l"/>
              </a:tabLst>
            </a:pPr>
            <a:r>
              <a:rPr lang="de-CH" sz="1800" i="1" dirty="0" smtClean="0">
                <a:solidFill>
                  <a:srgbClr val="0000FF"/>
                </a:solidFill>
              </a:rPr>
              <a:t>	ZURICH_OBJECTS</a:t>
            </a:r>
          </a:p>
          <a:p>
            <a:pPr>
              <a:spcBef>
                <a:spcPts val="600"/>
              </a:spcBef>
              <a:tabLst>
                <a:tab pos="534988" algn="l"/>
              </a:tabLst>
            </a:pPr>
            <a:r>
              <a:rPr lang="de-CH" sz="1800" i="1" dirty="0" smtClean="0">
                <a:solidFill>
                  <a:srgbClr val="0000FF"/>
                </a:solidFill>
              </a:rPr>
              <a:t> </a:t>
            </a:r>
            <a:r>
              <a:rPr lang="de-CH" sz="1800" b="1" dirty="0" smtClean="0">
                <a:solidFill>
                  <a:srgbClr val="003399"/>
                </a:solidFill>
              </a:rPr>
              <a:t>feature</a:t>
            </a:r>
          </a:p>
          <a:p>
            <a:pPr>
              <a:spcBef>
                <a:spcPts val="600"/>
              </a:spcBef>
              <a:tabLst>
                <a:tab pos="534988" algn="l"/>
              </a:tabLst>
            </a:pPr>
            <a:r>
              <a:rPr lang="de-CH" sz="1800" i="1" dirty="0" smtClean="0"/>
              <a:t>	</a:t>
            </a:r>
            <a:r>
              <a:rPr lang="de-CH" sz="1800" i="1" dirty="0" smtClean="0">
                <a:solidFill>
                  <a:srgbClr val="3333FF"/>
                </a:solidFill>
              </a:rPr>
              <a:t>build_route </a:t>
            </a:r>
            <a:endParaRPr lang="de-CH" sz="1800" b="1" dirty="0" smtClean="0">
              <a:solidFill>
                <a:srgbClr val="3333FF"/>
              </a:solidFill>
            </a:endParaRPr>
          </a:p>
          <a:p>
            <a:pPr>
              <a:spcBef>
                <a:spcPts val="600"/>
              </a:spcBef>
              <a:tabLst>
                <a:tab pos="534988" algn="l"/>
              </a:tabLst>
            </a:pPr>
            <a:r>
              <a:rPr lang="de-CH" sz="1800" dirty="0" smtClean="0">
                <a:solidFill>
                  <a:srgbClr val="993300"/>
                </a:solidFill>
              </a:rPr>
              <a:t>			-- Eine Route bauen und damit arbeiten.</a:t>
            </a:r>
          </a:p>
          <a:p>
            <a:pPr>
              <a:spcBef>
                <a:spcPts val="600"/>
              </a:spcBef>
              <a:tabLst>
                <a:tab pos="534988" algn="l"/>
              </a:tabLst>
            </a:pPr>
            <a:r>
              <a:rPr lang="de-CH" sz="1800" b="1" dirty="0" smtClean="0">
                <a:solidFill>
                  <a:srgbClr val="993300"/>
                </a:solidFill>
              </a:rPr>
              <a:t>		</a:t>
            </a:r>
            <a:r>
              <a:rPr lang="de-CH" sz="1800" b="1" dirty="0" smtClean="0">
                <a:solidFill>
                  <a:srgbClr val="003399"/>
                </a:solidFill>
              </a:rPr>
              <a:t>do</a:t>
            </a:r>
          </a:p>
          <a:p>
            <a:pPr>
              <a:spcBef>
                <a:spcPts val="600"/>
              </a:spcBef>
              <a:tabLst>
                <a:tab pos="534988" algn="l"/>
              </a:tabLst>
            </a:pPr>
            <a:r>
              <a:rPr lang="de-CH" sz="1800" i="1" dirty="0" smtClean="0">
                <a:solidFill>
                  <a:srgbClr val="3333FF"/>
                </a:solidFill>
              </a:rPr>
              <a:t>			</a:t>
            </a:r>
            <a:r>
              <a:rPr lang="de-CH" sz="1800" dirty="0" smtClean="0">
                <a:solidFill>
                  <a:srgbClr val="990000"/>
                </a:solidFill>
              </a:rPr>
              <a:t>-- </a:t>
            </a:r>
            <a:r>
              <a:rPr lang="en-US" sz="1800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“</a:t>
            </a:r>
            <a:r>
              <a:rPr lang="de-CH" sz="1800" i="1" dirty="0" smtClean="0">
                <a:solidFill>
                  <a:srgbClr val="3333FF"/>
                </a:solidFill>
              </a:rPr>
              <a:t>Opera_route</a:t>
            </a:r>
            <a:r>
              <a:rPr lang="de-CH" sz="1800" dirty="0" smtClean="0">
                <a:solidFill>
                  <a:srgbClr val="990000"/>
                </a:solidFill>
              </a:rPr>
              <a:t>  erzeugen und Teilstrecken hinzufügen</a:t>
            </a:r>
            <a:r>
              <a:rPr lang="en-US" sz="1800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”</a:t>
            </a:r>
            <a:endParaRPr lang="de-CH" sz="1800" dirty="0" smtClean="0">
              <a:solidFill>
                <a:srgbClr val="990000"/>
              </a:solidFill>
            </a:endParaRPr>
          </a:p>
          <a:p>
            <a:pPr>
              <a:spcBef>
                <a:spcPts val="600"/>
              </a:spcBef>
              <a:tabLst>
                <a:tab pos="534988" algn="l"/>
              </a:tabLst>
            </a:pPr>
            <a:r>
              <a:rPr lang="de-CH" sz="1800" i="1" dirty="0" smtClean="0">
                <a:solidFill>
                  <a:srgbClr val="3333FF"/>
                </a:solidFill>
              </a:rPr>
              <a:t>		</a:t>
            </a:r>
            <a:r>
              <a:rPr lang="de-CH" sz="1800" i="1" dirty="0" smtClean="0"/>
              <a:t>	</a:t>
            </a:r>
            <a:r>
              <a:rPr lang="de-CH" sz="1800" i="1" dirty="0" err="1" smtClean="0">
                <a:solidFill>
                  <a:srgbClr val="3333FF"/>
                </a:solidFill>
              </a:rPr>
              <a:t>Zurich</a:t>
            </a:r>
            <a:r>
              <a:rPr lang="en-US" sz="800" kern="0" dirty="0">
                <a:solidFill>
                  <a:srgbClr val="0000FF"/>
                </a:solidFill>
                <a:latin typeface="Comic Sans MS"/>
                <a:cs typeface="Times New Roman" pitchFamily="18" charset="0"/>
                <a:sym typeface="Wingdings" pitchFamily="2" charset="2"/>
              </a:rPr>
              <a:t>  </a:t>
            </a:r>
            <a:r>
              <a:rPr lang="de-CH" sz="1800" i="1" dirty="0" smtClean="0">
                <a:solidFill>
                  <a:srgbClr val="3333FF"/>
                </a:solidFill>
              </a:rPr>
              <a:t>add_route </a:t>
            </a:r>
            <a:r>
              <a:rPr lang="de-CH" sz="1800" dirty="0" smtClean="0">
                <a:solidFill>
                  <a:srgbClr val="3333FF"/>
                </a:solidFill>
              </a:rPr>
              <a:t>(</a:t>
            </a:r>
            <a:r>
              <a:rPr lang="de-CH" sz="1800" i="1" dirty="0" smtClean="0">
                <a:solidFill>
                  <a:srgbClr val="3333FF"/>
                </a:solidFill>
              </a:rPr>
              <a:t>Opera_route</a:t>
            </a:r>
            <a:r>
              <a:rPr lang="de-CH" sz="1800" dirty="0" smtClean="0">
                <a:solidFill>
                  <a:srgbClr val="3333FF"/>
                </a:solidFill>
              </a:rPr>
              <a:t>)</a:t>
            </a:r>
          </a:p>
          <a:p>
            <a:pPr>
              <a:spcBef>
                <a:spcPts val="600"/>
              </a:spcBef>
              <a:tabLst>
                <a:tab pos="534988" algn="l"/>
              </a:tabLst>
            </a:pPr>
            <a:r>
              <a:rPr lang="de-CH" sz="1800" i="1" dirty="0" smtClean="0">
                <a:solidFill>
                  <a:srgbClr val="3333FF"/>
                </a:solidFill>
              </a:rPr>
              <a:t>			Opera_route </a:t>
            </a:r>
            <a:r>
              <a:rPr lang="en-US" sz="700" kern="0" dirty="0" smtClean="0">
                <a:solidFill>
                  <a:srgbClr val="0000FF"/>
                </a:solidFill>
                <a:latin typeface="Comic Sans MS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800" kern="0" dirty="0">
                <a:solidFill>
                  <a:srgbClr val="0000FF"/>
                </a:solidFill>
                <a:latin typeface="Comic Sans MS"/>
                <a:cs typeface="Times New Roman" pitchFamily="18" charset="0"/>
                <a:sym typeface="Wingdings" pitchFamily="2" charset="2"/>
              </a:rPr>
              <a:t></a:t>
            </a:r>
            <a:r>
              <a:rPr lang="en-US" sz="700" kern="0" dirty="0" smtClean="0">
                <a:solidFill>
                  <a:srgbClr val="0000FF"/>
                </a:solidFill>
                <a:latin typeface="Comic Sans MS"/>
                <a:cs typeface="Times New Roman" pitchFamily="18" charset="0"/>
                <a:sym typeface="Wingdings" pitchFamily="2" charset="2"/>
              </a:rPr>
              <a:t> </a:t>
            </a:r>
            <a:r>
              <a:rPr lang="de-CH" sz="1800" i="1" dirty="0" err="1" smtClean="0">
                <a:solidFill>
                  <a:srgbClr val="3333FF"/>
                </a:solidFill>
              </a:rPr>
              <a:t>reverse</a:t>
            </a:r>
            <a:endParaRPr lang="de-CH" sz="1800" i="1" dirty="0" smtClean="0">
              <a:solidFill>
                <a:srgbClr val="3333FF"/>
              </a:solidFill>
            </a:endParaRPr>
          </a:p>
          <a:p>
            <a:pPr>
              <a:spcBef>
                <a:spcPts val="600"/>
              </a:spcBef>
              <a:tabLst>
                <a:tab pos="534988" algn="l"/>
              </a:tabLst>
            </a:pPr>
            <a:r>
              <a:rPr lang="de-CH" sz="1800" i="1" dirty="0" smtClean="0">
                <a:solidFill>
                  <a:srgbClr val="3333FF"/>
                </a:solidFill>
              </a:rPr>
              <a:t>		</a:t>
            </a:r>
            <a:r>
              <a:rPr lang="de-CH" sz="1800" b="1" dirty="0" smtClean="0">
                <a:solidFill>
                  <a:srgbClr val="003399"/>
                </a:solidFill>
              </a:rPr>
              <a:t>end</a:t>
            </a:r>
          </a:p>
          <a:p>
            <a:pPr>
              <a:spcBef>
                <a:spcPts val="600"/>
              </a:spcBef>
              <a:tabLst>
                <a:tab pos="534988" algn="l"/>
              </a:tabLst>
            </a:pPr>
            <a:r>
              <a:rPr lang="de-CH" sz="1800" b="1" dirty="0" smtClean="0">
                <a:solidFill>
                  <a:srgbClr val="003399"/>
                </a:solidFill>
              </a:rPr>
              <a:t> </a:t>
            </a:r>
          </a:p>
          <a:p>
            <a:pPr>
              <a:spcBef>
                <a:spcPts val="600"/>
              </a:spcBef>
              <a:tabLst>
                <a:tab pos="534988" algn="l"/>
              </a:tabLst>
            </a:pPr>
            <a:r>
              <a:rPr lang="de-CH" sz="1800" b="1" dirty="0" smtClean="0">
                <a:solidFill>
                  <a:srgbClr val="003399"/>
                </a:solidFill>
              </a:rPr>
              <a:t>	</a:t>
            </a:r>
          </a:p>
          <a:p>
            <a:pPr>
              <a:spcBef>
                <a:spcPts val="600"/>
              </a:spcBef>
              <a:tabLst>
                <a:tab pos="534988" algn="l"/>
              </a:tabLst>
            </a:pPr>
            <a:r>
              <a:rPr lang="de-CH" sz="1800" b="1" i="1" dirty="0" smtClean="0">
                <a:solidFill>
                  <a:srgbClr val="003399"/>
                </a:solidFill>
              </a:rPr>
              <a:t>	</a:t>
            </a:r>
            <a:r>
              <a:rPr lang="de-CH" sz="1800" i="1" dirty="0" smtClean="0">
                <a:solidFill>
                  <a:srgbClr val="3333FF"/>
                </a:solidFill>
              </a:rPr>
              <a:t>Opera_route </a:t>
            </a:r>
            <a:r>
              <a:rPr lang="de-CH" sz="1800" dirty="0" smtClean="0">
                <a:solidFill>
                  <a:srgbClr val="3333FF"/>
                </a:solidFill>
              </a:rPr>
              <a:t>: </a:t>
            </a:r>
            <a:r>
              <a:rPr lang="de-CH" sz="1800" i="1" dirty="0" smtClean="0">
                <a:solidFill>
                  <a:srgbClr val="3333FF"/>
                </a:solidFill>
              </a:rPr>
              <a:t>ROUTE</a:t>
            </a:r>
          </a:p>
          <a:p>
            <a:pPr>
              <a:spcBef>
                <a:spcPts val="600"/>
              </a:spcBef>
              <a:tabLst>
                <a:tab pos="534988" algn="l"/>
              </a:tabLst>
            </a:pPr>
            <a:r>
              <a:rPr lang="de-CH" sz="1800" dirty="0" smtClean="0">
                <a:solidFill>
                  <a:srgbClr val="003399"/>
                </a:solidFill>
              </a:rPr>
              <a:t>			</a:t>
            </a:r>
            <a:r>
              <a:rPr lang="de-CH" sz="1800" dirty="0" smtClean="0">
                <a:solidFill>
                  <a:srgbClr val="993300"/>
                </a:solidFill>
              </a:rPr>
              <a:t>-- Eine Route von Polybahn nach Opernhaus.</a:t>
            </a:r>
          </a:p>
          <a:p>
            <a:pPr>
              <a:spcBef>
                <a:spcPts val="600"/>
              </a:spcBef>
              <a:tabLst>
                <a:tab pos="534988" algn="l"/>
              </a:tabLst>
            </a:pPr>
            <a:r>
              <a:rPr lang="de-CH" sz="1800" b="1" dirty="0" smtClean="0">
                <a:solidFill>
                  <a:srgbClr val="003399"/>
                </a:solidFill>
              </a:rPr>
              <a:t>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noProof="0" dirty="0" smtClean="0"/>
              <a:t>Ausnahmen (</a:t>
            </a:r>
            <a:r>
              <a:rPr lang="de-CH" noProof="0" dirty="0" err="1" smtClean="0"/>
              <a:t>exceptions</a:t>
            </a:r>
            <a:r>
              <a:rPr lang="de-CH" noProof="0" dirty="0" smtClean="0"/>
              <a:t>)</a:t>
            </a:r>
            <a:endParaRPr lang="de-CH" noProof="0" dirty="0"/>
          </a:p>
        </p:txBody>
      </p:sp>
      <p:sp>
        <p:nvSpPr>
          <p:cNvPr id="3379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12543" y="830179"/>
            <a:ext cx="8918916" cy="5658853"/>
          </a:xfrm>
        </p:spPr>
        <p:txBody>
          <a:bodyPr/>
          <a:lstStyle/>
          <a:p>
            <a:r>
              <a:rPr lang="de-CH" sz="2300" dirty="0" smtClean="0">
                <a:solidFill>
                  <a:schemeClr val="tx1"/>
                </a:solidFill>
              </a:rPr>
              <a:t>Beispiele von abnormalen </a:t>
            </a:r>
            <a:r>
              <a:rPr lang="de-CH" sz="2300" noProof="0" dirty="0" smtClean="0">
                <a:solidFill>
                  <a:schemeClr val="tx1"/>
                </a:solidFill>
              </a:rPr>
              <a:t>Ereignissen (</a:t>
            </a:r>
            <a:r>
              <a:rPr lang="de-CH" sz="2300" i="1" noProof="0" dirty="0" err="1" smtClean="0">
                <a:solidFill>
                  <a:schemeClr val="tx1"/>
                </a:solidFill>
              </a:rPr>
              <a:t>failures</a:t>
            </a:r>
            <a:r>
              <a:rPr lang="de-CH" sz="2300" noProof="0" dirty="0" smtClean="0">
                <a:solidFill>
                  <a:schemeClr val="tx1"/>
                </a:solidFill>
              </a:rPr>
              <a:t>) während der Ausführung:</a:t>
            </a:r>
          </a:p>
          <a:p>
            <a:pPr marL="358775" lvl="1" indent="-266700">
              <a:lnSpc>
                <a:spcPct val="70000"/>
              </a:lnSpc>
            </a:pPr>
            <a:r>
              <a:rPr lang="de-CH" sz="2300" noProof="0" dirty="0" smtClean="0">
                <a:solidFill>
                  <a:schemeClr val="tx1"/>
                </a:solidFill>
              </a:rPr>
              <a:t>“Void call”: </a:t>
            </a:r>
            <a:r>
              <a:rPr lang="de-CH" sz="2300" i="1" noProof="0" dirty="0" smtClean="0">
                <a:solidFill>
                  <a:srgbClr val="3333FF"/>
                </a:solidFill>
              </a:rPr>
              <a:t>Opera_route</a:t>
            </a:r>
            <a:r>
              <a:rPr lang="de-CH" sz="4000" noProof="0" dirty="0" smtClean="0">
                <a:solidFill>
                  <a:srgbClr val="3333FF"/>
                </a:solidFill>
              </a:rPr>
              <a:t>.</a:t>
            </a:r>
            <a:r>
              <a:rPr lang="de-CH" sz="2300" i="1" noProof="0" dirty="0" smtClean="0">
                <a:solidFill>
                  <a:srgbClr val="3333FF"/>
                </a:solidFill>
              </a:rPr>
              <a:t>reverse,</a:t>
            </a:r>
            <a:r>
              <a:rPr lang="de-CH" sz="2300" dirty="0" smtClean="0"/>
              <a:t> </a:t>
            </a:r>
            <a:r>
              <a:rPr lang="de-CH" sz="2300" noProof="0" dirty="0" smtClean="0">
                <a:solidFill>
                  <a:schemeClr val="tx1"/>
                </a:solidFill>
              </a:rPr>
              <a:t>wobei </a:t>
            </a:r>
            <a:r>
              <a:rPr lang="de-CH" sz="2300" i="1" noProof="0" dirty="0" smtClean="0"/>
              <a:t>Opera_route </a:t>
            </a:r>
            <a:r>
              <a:rPr lang="de-CH" sz="2300" noProof="0" dirty="0" smtClean="0">
                <a:solidFill>
                  <a:schemeClr val="tx1"/>
                </a:solidFill>
              </a:rPr>
              <a:t>void ist</a:t>
            </a:r>
            <a:endParaRPr lang="de-CH" sz="2300" i="1" noProof="0" dirty="0" smtClean="0"/>
          </a:p>
          <a:p>
            <a:pPr marL="358775" lvl="1" indent="-266700"/>
            <a:r>
              <a:rPr lang="de-CH" sz="2300" noProof="0" dirty="0" smtClean="0">
                <a:solidFill>
                  <a:schemeClr val="tx1"/>
                </a:solidFill>
              </a:rPr>
              <a:t>Der Versuch,</a:t>
            </a:r>
            <a:r>
              <a:rPr lang="de-CH" sz="2300" noProof="0" dirty="0" smtClean="0"/>
              <a:t> </a:t>
            </a:r>
            <a:r>
              <a:rPr lang="de-CH" sz="2300" i="1" noProof="0" dirty="0" smtClean="0">
                <a:solidFill>
                  <a:srgbClr val="3333FF"/>
                </a:solidFill>
              </a:rPr>
              <a:t>a </a:t>
            </a:r>
            <a:r>
              <a:rPr lang="de-CH" sz="2300" noProof="0" dirty="0" smtClean="0">
                <a:solidFill>
                  <a:srgbClr val="3333FF"/>
                </a:solidFill>
              </a:rPr>
              <a:t>/</a:t>
            </a:r>
            <a:r>
              <a:rPr lang="de-CH" sz="2300" i="1" noProof="0" dirty="0" smtClean="0">
                <a:solidFill>
                  <a:srgbClr val="3333FF"/>
                </a:solidFill>
              </a:rPr>
              <a:t> b</a:t>
            </a:r>
            <a:r>
              <a:rPr lang="de-CH" sz="2300" noProof="0" dirty="0" smtClean="0"/>
              <a:t> </a:t>
            </a:r>
            <a:r>
              <a:rPr lang="de-CH" sz="2300" noProof="0" dirty="0" smtClean="0">
                <a:solidFill>
                  <a:schemeClr val="tx1"/>
                </a:solidFill>
              </a:rPr>
              <a:t>auszurechnen, wobei </a:t>
            </a:r>
            <a:r>
              <a:rPr lang="de-CH" sz="2300" i="1" noProof="0" dirty="0" smtClean="0">
                <a:solidFill>
                  <a:srgbClr val="3333FF"/>
                </a:solidFill>
              </a:rPr>
              <a:t>b</a:t>
            </a:r>
            <a:r>
              <a:rPr lang="de-CH" sz="2300" noProof="0" dirty="0" smtClean="0"/>
              <a:t> </a:t>
            </a:r>
            <a:r>
              <a:rPr lang="de-CH" sz="2300" noProof="0" dirty="0" smtClean="0">
                <a:solidFill>
                  <a:schemeClr val="tx1"/>
                </a:solidFill>
              </a:rPr>
              <a:t>den Wert 0 hat</a:t>
            </a:r>
            <a:endParaRPr lang="de-CH" sz="2300" noProof="0" dirty="0" smtClean="0"/>
          </a:p>
          <a:p>
            <a:r>
              <a:rPr lang="de-CH" sz="2300" noProof="0" dirty="0" smtClean="0">
                <a:solidFill>
                  <a:schemeClr val="tx1"/>
                </a:solidFill>
              </a:rPr>
              <a:t>Die Konsequenz ist</a:t>
            </a:r>
            <a:r>
              <a:rPr lang="de-CH" sz="2300" dirty="0" smtClean="0">
                <a:solidFill>
                  <a:schemeClr val="tx1"/>
                </a:solidFill>
              </a:rPr>
              <a:t> ein Abbruch; </a:t>
            </a:r>
            <a:r>
              <a:rPr lang="de-CH" sz="2300" noProof="0" dirty="0" smtClean="0">
                <a:solidFill>
                  <a:schemeClr val="tx1"/>
                </a:solidFill>
              </a:rPr>
              <a:t>es sei denn, das Programm hat </a:t>
            </a:r>
            <a:r>
              <a:rPr lang="de-CH" sz="2300" dirty="0" smtClean="0">
                <a:solidFill>
                  <a:schemeClr val="tx1"/>
                </a:solidFill>
              </a:rPr>
              <a:t>Code, um sich von der Ausnahme zu „erholen“ </a:t>
            </a:r>
            <a:r>
              <a:rPr lang="de-CH" sz="2300" noProof="0" dirty="0" smtClean="0">
                <a:solidFill>
                  <a:schemeClr val="tx1"/>
                </a:solidFill>
              </a:rPr>
              <a:t>(“</a:t>
            </a:r>
            <a:r>
              <a:rPr lang="de-CH" sz="2300" b="1" noProof="0" dirty="0" err="1" smtClean="0">
                <a:solidFill>
                  <a:schemeClr val="accent2"/>
                </a:solidFill>
              </a:rPr>
              <a:t>rescue</a:t>
            </a:r>
            <a:r>
              <a:rPr lang="de-CH" sz="2300" noProof="0" dirty="0" smtClean="0">
                <a:solidFill>
                  <a:schemeClr val="tx1"/>
                </a:solidFill>
              </a:rPr>
              <a:t>” Klausel in Eiffel, “</a:t>
            </a:r>
            <a:r>
              <a:rPr lang="de-CH" sz="2300" b="1" noProof="0" dirty="0" smtClean="0">
                <a:solidFill>
                  <a:schemeClr val="accent2"/>
                </a:solidFill>
              </a:rPr>
              <a:t>catch</a:t>
            </a:r>
            <a:r>
              <a:rPr lang="de-CH" sz="2300" noProof="0" dirty="0" smtClean="0">
                <a:solidFill>
                  <a:schemeClr val="tx1"/>
                </a:solidFill>
              </a:rPr>
              <a:t>” in Java)</a:t>
            </a:r>
          </a:p>
          <a:p>
            <a:endParaRPr lang="de-CH" sz="2300" noProof="0" dirty="0" smtClean="0">
              <a:solidFill>
                <a:schemeClr val="tx1"/>
              </a:solidFill>
            </a:endParaRPr>
          </a:p>
          <a:p>
            <a:r>
              <a:rPr lang="de-CH" sz="2300" noProof="0" dirty="0" smtClean="0">
                <a:solidFill>
                  <a:schemeClr val="tx1"/>
                </a:solidFill>
              </a:rPr>
              <a:t>Jede Ausnahme hat einen </a:t>
            </a:r>
            <a:r>
              <a:rPr lang="de-CH" sz="2300" b="1" noProof="0" dirty="0" smtClean="0">
                <a:solidFill>
                  <a:schemeClr val="tx1"/>
                </a:solidFill>
              </a:rPr>
              <a:t>Typ</a:t>
            </a:r>
            <a:r>
              <a:rPr lang="de-CH" sz="2300" noProof="0" dirty="0" smtClean="0">
                <a:solidFill>
                  <a:schemeClr val="tx1"/>
                </a:solidFill>
              </a:rPr>
              <a:t>, der in den Laufzeit-Fehlermeldungen von </a:t>
            </a:r>
            <a:r>
              <a:rPr lang="de-CH" sz="2300" noProof="0" dirty="0" err="1" smtClean="0">
                <a:solidFill>
                  <a:schemeClr val="tx1"/>
                </a:solidFill>
              </a:rPr>
              <a:t>EiffelStudio</a:t>
            </a:r>
            <a:r>
              <a:rPr lang="de-CH" sz="2300" noProof="0" dirty="0" smtClean="0">
                <a:solidFill>
                  <a:schemeClr val="tx1"/>
                </a:solidFill>
              </a:rPr>
              <a:t> ersichtlich ist, </a:t>
            </a:r>
            <a:r>
              <a:rPr lang="de-CH" sz="2300" dirty="0" smtClean="0">
                <a:solidFill>
                  <a:schemeClr val="tx1"/>
                </a:solidFill>
              </a:rPr>
              <a:t>z</a:t>
            </a:r>
            <a:r>
              <a:rPr lang="de-CH" sz="2300" noProof="0" dirty="0" smtClean="0">
                <a:solidFill>
                  <a:schemeClr val="tx1"/>
                </a:solidFill>
              </a:rPr>
              <a:t>.B.</a:t>
            </a:r>
          </a:p>
          <a:p>
            <a:pPr marL="820738" lvl="1"/>
            <a:r>
              <a:rPr lang="de-CH" sz="2300" noProof="0" dirty="0" smtClean="0">
                <a:solidFill>
                  <a:srgbClr val="990000"/>
                </a:solidFill>
              </a:rPr>
              <a:t>Feature </a:t>
            </a:r>
            <a:r>
              <a:rPr lang="de-CH" sz="2300" noProof="0" dirty="0" err="1" smtClean="0">
                <a:solidFill>
                  <a:srgbClr val="990000"/>
                </a:solidFill>
              </a:rPr>
              <a:t>call</a:t>
            </a:r>
            <a:r>
              <a:rPr lang="de-CH" sz="2300" noProof="0" dirty="0" smtClean="0">
                <a:solidFill>
                  <a:srgbClr val="990000"/>
                </a:solidFill>
              </a:rPr>
              <a:t> on void </a:t>
            </a:r>
            <a:r>
              <a:rPr lang="de-CH" sz="2300" noProof="0" dirty="0" err="1" smtClean="0">
                <a:solidFill>
                  <a:srgbClr val="990000"/>
                </a:solidFill>
              </a:rPr>
              <a:t>target</a:t>
            </a:r>
            <a:endParaRPr lang="de-CH" sz="2300" noProof="0" dirty="0" smtClean="0">
              <a:solidFill>
                <a:srgbClr val="990000"/>
              </a:solidFill>
            </a:endParaRPr>
          </a:p>
          <a:p>
            <a:pPr marL="820738" lvl="1"/>
            <a:r>
              <a:rPr lang="de-CH" sz="2300" noProof="0" dirty="0" err="1" smtClean="0">
                <a:solidFill>
                  <a:srgbClr val="990000"/>
                </a:solidFill>
              </a:rPr>
              <a:t>Arithmetic</a:t>
            </a:r>
            <a:r>
              <a:rPr lang="de-CH" sz="2300" noProof="0" dirty="0" smtClean="0">
                <a:solidFill>
                  <a:srgbClr val="990000"/>
                </a:solidFill>
              </a:rPr>
              <a:t> </a:t>
            </a:r>
            <a:r>
              <a:rPr lang="de-CH" sz="2300" noProof="0" dirty="0" err="1" smtClean="0">
                <a:solidFill>
                  <a:srgbClr val="990000"/>
                </a:solidFill>
              </a:rPr>
              <a:t>underflow</a:t>
            </a:r>
            <a:endParaRPr lang="de-CH" sz="2300" noProof="0" dirty="0" smtClean="0">
              <a:solidFill>
                <a:srgbClr val="990000"/>
              </a:solidFill>
            </a:endParaRPr>
          </a:p>
          <a:p>
            <a:pPr marL="820738" lvl="1"/>
            <a:r>
              <a:rPr lang="de-CH" sz="2300" dirty="0" smtClean="0">
                <a:solidFill>
                  <a:srgbClr val="990000"/>
                </a:solidFill>
              </a:rPr>
              <a:t>Zusicherungsverletzung </a:t>
            </a:r>
            <a:endParaRPr lang="de-CH" sz="2300" noProof="0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79918" y="115888"/>
            <a:ext cx="7530582" cy="453279"/>
          </a:xfrm>
        </p:spPr>
        <p:txBody>
          <a:bodyPr/>
          <a:lstStyle/>
          <a:p>
            <a:r>
              <a:rPr lang="de-CH" sz="2800" noProof="0" dirty="0" smtClean="0"/>
              <a:t>Objekte explizit erzeugen</a:t>
            </a:r>
            <a:endParaRPr lang="de-CH" sz="2800" noProof="0" dirty="0"/>
          </a:p>
        </p:txBody>
      </p:sp>
      <p:sp>
        <p:nvSpPr>
          <p:cNvPr id="3389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990600"/>
            <a:ext cx="8424863" cy="5113338"/>
          </a:xfrm>
        </p:spPr>
        <p:txBody>
          <a:bodyPr/>
          <a:lstStyle/>
          <a:p>
            <a:pPr marL="538163" indent="-538163"/>
            <a:r>
              <a:rPr lang="de-CH" dirty="0" smtClean="0">
                <a:solidFill>
                  <a:schemeClr val="tx1"/>
                </a:solidFill>
              </a:rPr>
              <a:t>Um eine Ausnahme zu vermeiden:</a:t>
            </a:r>
          </a:p>
          <a:p>
            <a:pPr marL="895350" lvl="1" indent="-452438"/>
            <a:r>
              <a:rPr lang="de-CH" dirty="0" smtClean="0">
                <a:solidFill>
                  <a:schemeClr val="tx1"/>
                </a:solidFill>
              </a:rPr>
              <a:t>Verändern Sie die Prozedur </a:t>
            </a:r>
            <a:r>
              <a:rPr lang="de-CH" i="1" dirty="0" smtClean="0">
                <a:solidFill>
                  <a:srgbClr val="3333FF"/>
                </a:solidFill>
              </a:rPr>
              <a:t>build_route</a:t>
            </a:r>
            <a:r>
              <a:rPr lang="de-CH" dirty="0" smtClean="0">
                <a:solidFill>
                  <a:schemeClr val="tx1"/>
                </a:solidFill>
              </a:rPr>
              <a:t>, so dass sie ein Objekt erzeugt und an </a:t>
            </a:r>
            <a:r>
              <a:rPr lang="de-CH" i="1" dirty="0" smtClean="0">
                <a:solidFill>
                  <a:srgbClr val="3333FF"/>
                </a:solidFill>
              </a:rPr>
              <a:t>Opera_route</a:t>
            </a:r>
            <a:r>
              <a:rPr lang="de-CH" dirty="0" smtClean="0"/>
              <a:t> </a:t>
            </a:r>
            <a:r>
              <a:rPr lang="de-CH" dirty="0" smtClean="0">
                <a:solidFill>
                  <a:schemeClr val="tx1"/>
                </a:solidFill>
              </a:rPr>
              <a:t>bindet, bevor es </a:t>
            </a:r>
            <a:r>
              <a:rPr lang="de-CH" i="1" dirty="0" err="1" smtClean="0">
                <a:solidFill>
                  <a:srgbClr val="3333FF"/>
                </a:solidFill>
              </a:rPr>
              <a:t>reverse</a:t>
            </a:r>
            <a:r>
              <a:rPr lang="de-CH" i="1" dirty="0" smtClean="0">
                <a:solidFill>
                  <a:srgbClr val="3333FF"/>
                </a:solidFill>
              </a:rPr>
              <a:t> </a:t>
            </a:r>
            <a:r>
              <a:rPr lang="de-CH" dirty="0" smtClean="0">
                <a:solidFill>
                  <a:schemeClr val="tx1"/>
                </a:solidFill>
              </a:rPr>
              <a:t>aufruft</a:t>
            </a:r>
            <a:endParaRPr lang="de-CH" dirty="0" smtClean="0"/>
          </a:p>
          <a:p>
            <a:pPr marL="717550" lvl="1" indent="0">
              <a:buFont typeface="Wingdings" pitchFamily="2" charset="2"/>
              <a:buNone/>
            </a:pP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79917" y="100013"/>
            <a:ext cx="7444857" cy="478485"/>
          </a:xfrm>
        </p:spPr>
        <p:txBody>
          <a:bodyPr/>
          <a:lstStyle/>
          <a:p>
            <a:r>
              <a:rPr lang="de-CH" noProof="0" dirty="0" smtClean="0"/>
              <a:t>Warum müssen wir Objekte erzeugen?</a:t>
            </a:r>
            <a:endParaRPr lang="de-CH" noProof="0" dirty="0"/>
          </a:p>
        </p:txBody>
      </p:sp>
      <p:sp>
        <p:nvSpPr>
          <p:cNvPr id="3758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98784" y="878114"/>
            <a:ext cx="8945216" cy="5644924"/>
          </a:xfrm>
        </p:spPr>
        <p:txBody>
          <a:bodyPr/>
          <a:lstStyle/>
          <a:p>
            <a:r>
              <a:rPr lang="de-CH" noProof="0" dirty="0" smtClean="0">
                <a:solidFill>
                  <a:schemeClr val="tx1"/>
                </a:solidFill>
              </a:rPr>
              <a:t>Können wir nicht annehmen, dass eine Deklaration der Form</a:t>
            </a:r>
          </a:p>
          <a:p>
            <a:endParaRPr lang="de-CH" noProof="0" dirty="0" smtClean="0"/>
          </a:p>
          <a:p>
            <a:r>
              <a:rPr lang="de-CH" i="1" noProof="0" dirty="0" smtClean="0">
                <a:solidFill>
                  <a:srgbClr val="3333FF"/>
                </a:solidFill>
              </a:rPr>
              <a:t>	Opera_route</a:t>
            </a:r>
            <a:r>
              <a:rPr lang="de-CH" sz="1600" i="1" noProof="0" dirty="0" smtClean="0">
                <a:solidFill>
                  <a:srgbClr val="3333FF"/>
                </a:solidFill>
              </a:rPr>
              <a:t> </a:t>
            </a:r>
            <a:r>
              <a:rPr lang="de-CH" noProof="0" dirty="0" smtClean="0">
                <a:solidFill>
                  <a:srgbClr val="3333FF"/>
                </a:solidFill>
              </a:rPr>
              <a:t>: </a:t>
            </a:r>
            <a:r>
              <a:rPr lang="de-CH" i="1" noProof="0" dirty="0" smtClean="0">
                <a:solidFill>
                  <a:srgbClr val="3333FF"/>
                </a:solidFill>
              </a:rPr>
              <a:t>ROUTE</a:t>
            </a:r>
          </a:p>
          <a:p>
            <a:endParaRPr lang="de-CH" i="1" noProof="0" dirty="0" smtClean="0">
              <a:solidFill>
                <a:srgbClr val="3333FF"/>
              </a:solidFill>
            </a:endParaRPr>
          </a:p>
          <a:p>
            <a:r>
              <a:rPr lang="de-CH" dirty="0" smtClean="0">
                <a:solidFill>
                  <a:schemeClr val="tx1"/>
                </a:solidFill>
              </a:rPr>
              <a:t>e</a:t>
            </a:r>
            <a:r>
              <a:rPr lang="de-CH" noProof="0" dirty="0" smtClean="0">
                <a:solidFill>
                  <a:schemeClr val="tx1"/>
                </a:solidFill>
              </a:rPr>
              <a:t>ine Instanz von </a:t>
            </a:r>
            <a:r>
              <a:rPr lang="de-CH" i="1" noProof="0" dirty="0" smtClean="0">
                <a:solidFill>
                  <a:srgbClr val="3333FF"/>
                </a:solidFill>
              </a:rPr>
              <a:t>ROUTE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erzeugt und sie an </a:t>
            </a:r>
            <a:r>
              <a:rPr lang="de-CH" i="1" noProof="0" dirty="0" smtClean="0">
                <a:solidFill>
                  <a:srgbClr val="3333FF"/>
                </a:solidFill>
              </a:rPr>
              <a:t>Opera_route</a:t>
            </a:r>
            <a:r>
              <a:rPr lang="de-CH" i="1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bindet?</a:t>
            </a:r>
          </a:p>
          <a:p>
            <a:endParaRPr lang="de-CH" noProof="0" dirty="0" smtClean="0">
              <a:solidFill>
                <a:schemeClr val="tx1"/>
              </a:solidFill>
            </a:endParaRPr>
          </a:p>
          <a:p>
            <a:endParaRPr lang="de-CH" noProof="0" dirty="0" smtClean="0">
              <a:solidFill>
                <a:schemeClr val="tx1"/>
              </a:solidFill>
            </a:endParaRPr>
          </a:p>
          <a:p>
            <a:r>
              <a:rPr lang="de-CH" noProof="0" dirty="0" smtClean="0">
                <a:solidFill>
                  <a:srgbClr val="990000"/>
                </a:solidFill>
              </a:rPr>
              <a:t>(Die Antwort darauf folgt bald…)</a:t>
            </a:r>
            <a:endParaRPr lang="de-CH" noProof="0" dirty="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2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130784" y="3484404"/>
            <a:ext cx="1676400" cy="1524000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200"/>
          </a:p>
        </p:txBody>
      </p:sp>
      <p:sp>
        <p:nvSpPr>
          <p:cNvPr id="22" name="Rectangle 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30784" y="4627404"/>
            <a:ext cx="908892" cy="381000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200"/>
          </a:p>
        </p:txBody>
      </p:sp>
      <p:sp>
        <p:nvSpPr>
          <p:cNvPr id="24" name="Rectangle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130784" y="3865404"/>
            <a:ext cx="1676400" cy="381000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200"/>
          </a:p>
        </p:txBody>
      </p:sp>
      <p:sp>
        <p:nvSpPr>
          <p:cNvPr id="26" name="Line 8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2761657" y="3789203"/>
            <a:ext cx="2369127" cy="6927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 sz="2200"/>
          </a:p>
        </p:txBody>
      </p:sp>
      <p:sp>
        <p:nvSpPr>
          <p:cNvPr id="32" name="Text Box 1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0" y="3579080"/>
            <a:ext cx="187502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i="1" dirty="0" err="1" smtClean="0">
                <a:solidFill>
                  <a:srgbClr val="3333FF"/>
                </a:solidFill>
              </a:rPr>
              <a:t>Opera_route</a:t>
            </a:r>
            <a:endParaRPr lang="en-GB" sz="2200" i="1" dirty="0">
              <a:solidFill>
                <a:srgbClr val="3333FF"/>
              </a:solidFill>
            </a:endParaRPr>
          </a:p>
        </p:txBody>
      </p:sp>
      <p:sp>
        <p:nvSpPr>
          <p:cNvPr id="33" name="Text Box 1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126477" y="5156794"/>
            <a:ext cx="169261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200" dirty="0" smtClean="0">
                <a:solidFill>
                  <a:srgbClr val="3333FF"/>
                </a:solidFill>
              </a:rPr>
              <a:t>(</a:t>
            </a:r>
            <a:r>
              <a:rPr lang="en-GB" sz="2200" i="1" dirty="0" smtClean="0">
                <a:solidFill>
                  <a:srgbClr val="3333FF"/>
                </a:solidFill>
              </a:rPr>
              <a:t>ROUTE</a:t>
            </a:r>
            <a:r>
              <a:rPr lang="en-GB" sz="2200" dirty="0" smtClean="0">
                <a:solidFill>
                  <a:srgbClr val="3333FF"/>
                </a:solidFill>
              </a:rPr>
              <a:t>)</a:t>
            </a:r>
            <a:endParaRPr lang="en-GB" sz="2200" i="1" dirty="0">
              <a:solidFill>
                <a:srgbClr val="3333FF"/>
              </a:solidFill>
            </a:endParaRPr>
          </a:p>
        </p:txBody>
      </p:sp>
      <p:sp>
        <p:nvSpPr>
          <p:cNvPr id="34" name="Text Box 1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251192" y="3320931"/>
            <a:ext cx="169661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CH" sz="2200" dirty="0" smtClean="0"/>
              <a:t>Referenz</a:t>
            </a:r>
            <a:endParaRPr lang="de-CH" sz="2200" dirty="0"/>
          </a:p>
        </p:txBody>
      </p:sp>
      <p:sp>
        <p:nvSpPr>
          <p:cNvPr id="35" name="Rectangle 2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130784" y="4246404"/>
            <a:ext cx="1676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200"/>
          </a:p>
        </p:txBody>
      </p:sp>
      <p:sp>
        <p:nvSpPr>
          <p:cNvPr id="36" name="Text Box 2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976778" y="4639144"/>
            <a:ext cx="307965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dirty="0" smtClean="0">
                <a:solidFill>
                  <a:srgbClr val="3333FF"/>
                </a:solidFill>
              </a:rPr>
              <a:t>(</a:t>
            </a:r>
            <a:r>
              <a:rPr lang="en-GB" sz="2200" i="1" dirty="0" smtClean="0">
                <a:solidFill>
                  <a:srgbClr val="3333FF"/>
                </a:solidFill>
              </a:rPr>
              <a:t>ROUTE_BUILDING </a:t>
            </a:r>
            <a:r>
              <a:rPr lang="en-GB" sz="2200" dirty="0">
                <a:solidFill>
                  <a:srgbClr val="3333FF"/>
                </a:solidFill>
              </a:rPr>
              <a:t>)</a:t>
            </a:r>
            <a:endParaRPr lang="en-GB" sz="2200" i="1" dirty="0">
              <a:solidFill>
                <a:srgbClr val="3333FF"/>
              </a:solidFill>
            </a:endParaRPr>
          </a:p>
        </p:txBody>
      </p:sp>
      <p:sp>
        <p:nvSpPr>
          <p:cNvPr id="23" name="Rounded Rectangular Callout 22"/>
          <p:cNvSpPr/>
          <p:nvPr/>
        </p:nvSpPr>
        <p:spPr bwMode="auto">
          <a:xfrm>
            <a:off x="5846713" y="1991835"/>
            <a:ext cx="2481942" cy="746449"/>
          </a:xfrm>
          <a:prstGeom prst="wedgeRoundRectCallout">
            <a:avLst>
              <a:gd name="adj1" fmla="val -41540"/>
              <a:gd name="adj2" fmla="val 139277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de-CH" sz="2000" dirty="0" smtClean="0"/>
              <a:t>Woher kommt dieses?</a:t>
            </a:r>
            <a:endParaRPr lang="de-CH" sz="2000" i="1" dirty="0">
              <a:solidFill>
                <a:srgbClr val="3333FF"/>
              </a:solidFill>
            </a:endParaRPr>
          </a:p>
        </p:txBody>
      </p:sp>
      <p:sp>
        <p:nvSpPr>
          <p:cNvPr id="21" name="Rounded Rectangular Callout 20"/>
          <p:cNvSpPr/>
          <p:nvPr/>
        </p:nvSpPr>
        <p:spPr bwMode="auto">
          <a:xfrm>
            <a:off x="667927" y="2365059"/>
            <a:ext cx="3697357" cy="603002"/>
          </a:xfrm>
          <a:prstGeom prst="wedgeRoundRectCallout">
            <a:avLst>
              <a:gd name="adj1" fmla="val 4421"/>
              <a:gd name="adj2" fmla="val 136782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de-CH" sz="2000" dirty="0" smtClean="0"/>
              <a:t>Dieses Objekt wurde erzeugt</a:t>
            </a:r>
            <a:endParaRPr lang="de-CH" sz="2000" i="1" dirty="0">
              <a:solidFill>
                <a:srgbClr val="A50021"/>
              </a:solidFill>
            </a:endParaRPr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  <p:custDataLst>
              <p:tags r:id="rId10"/>
            </p:custDataLst>
          </p:nvPr>
        </p:nvSpPr>
        <p:spPr/>
        <p:txBody>
          <a:bodyPr/>
          <a:lstStyle/>
          <a:p>
            <a:r>
              <a:rPr lang="de-CH" noProof="0" dirty="0" smtClean="0"/>
              <a:t>Der Grundzustand einer Referenz</a:t>
            </a:r>
            <a:endParaRPr lang="de-CH" noProof="0" dirty="0"/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  <p:custDataLst>
              <p:tags r:id="rId11"/>
            </p:custDataLst>
          </p:nvPr>
        </p:nvSpPr>
        <p:spPr>
          <a:xfrm>
            <a:off x="270164" y="810491"/>
            <a:ext cx="8523288" cy="1135041"/>
          </a:xfrm>
        </p:spPr>
        <p:txBody>
          <a:bodyPr/>
          <a:lstStyle/>
          <a:p>
            <a:r>
              <a:rPr lang="de-CH" noProof="0" dirty="0" smtClean="0">
                <a:solidFill>
                  <a:schemeClr val="tx1"/>
                </a:solidFill>
              </a:rPr>
              <a:t>Können wir in einer Instanz von </a:t>
            </a:r>
            <a:r>
              <a:rPr lang="de-CH" i="1" noProof="0" dirty="0" smtClean="0">
                <a:solidFill>
                  <a:srgbClr val="3333FF"/>
                </a:solidFill>
              </a:rPr>
              <a:t>ROUTE_BUILDING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annehmen, dass </a:t>
            </a:r>
            <a:r>
              <a:rPr lang="de-CH" i="1" noProof="0" dirty="0" smtClean="0">
                <a:solidFill>
                  <a:srgbClr val="3333FF"/>
                </a:solidFill>
              </a:rPr>
              <a:t>Opera_route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an eine Instanz von </a:t>
            </a:r>
            <a:r>
              <a:rPr lang="de-CH" i="1" noProof="0" dirty="0" smtClean="0">
                <a:solidFill>
                  <a:srgbClr val="3333FF"/>
                </a:solidFill>
              </a:rPr>
              <a:t>ROUTE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gebunden ist?</a:t>
            </a:r>
            <a:endParaRPr lang="de-CH" noProof="0" dirty="0"/>
          </a:p>
        </p:txBody>
      </p:sp>
      <p:grpSp>
        <p:nvGrpSpPr>
          <p:cNvPr id="2" name="Group 25"/>
          <p:cNvGrpSpPr>
            <a:grpSpLocks/>
          </p:cNvGrpSpPr>
          <p:nvPr>
            <p:custDataLst>
              <p:tags r:id="rId12"/>
            </p:custDataLst>
          </p:nvPr>
        </p:nvGrpSpPr>
        <p:grpSpPr bwMode="auto">
          <a:xfrm rot="21428358">
            <a:off x="4904509" y="3495945"/>
            <a:ext cx="2286000" cy="1676400"/>
            <a:chOff x="2880" y="2256"/>
            <a:chExt cx="1440" cy="1056"/>
          </a:xfrm>
        </p:grpSpPr>
        <p:sp>
          <p:nvSpPr>
            <p:cNvPr id="329751" name="Line 23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2928" y="2256"/>
              <a:ext cx="1392" cy="1056"/>
            </a:xfrm>
            <a:prstGeom prst="line">
              <a:avLst/>
            </a:prstGeom>
            <a:noFill/>
            <a:ln w="635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752" name="Line 24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 flipV="1">
              <a:off x="2880" y="2304"/>
              <a:ext cx="1392" cy="912"/>
            </a:xfrm>
            <a:prstGeom prst="line">
              <a:avLst/>
            </a:prstGeom>
            <a:noFill/>
            <a:ln w="635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" name="Rectangle 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826871" y="3531699"/>
            <a:ext cx="1353120" cy="457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200"/>
          </a:p>
        </p:txBody>
      </p:sp>
      <p:sp>
        <p:nvSpPr>
          <p:cNvPr id="27" name="Rectangle 4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826871" y="3988899"/>
            <a:ext cx="1353120" cy="457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3045797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23" grpId="0" animBg="1"/>
      <p:bldP spid="2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 bwMode="auto">
          <a:xfrm>
            <a:off x="2064660" y="2941983"/>
            <a:ext cx="6279239" cy="308114"/>
          </a:xfrm>
          <a:prstGeom prst="roundRect">
            <a:avLst/>
          </a:prstGeom>
          <a:solidFill>
            <a:srgbClr val="FFC000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i="1" dirty="0" smtClean="0">
                <a:solidFill>
                  <a:srgbClr val="3333FF"/>
                </a:solidFill>
              </a:rPr>
              <a:t>ROUTE</a:t>
            </a:r>
            <a:r>
              <a:rPr lang="de-CH" i="1" noProof="0" dirty="0" smtClean="0">
                <a:solidFill>
                  <a:srgbClr val="3333FF"/>
                </a:solidFill>
              </a:rPr>
              <a:t>_BUILDING</a:t>
            </a:r>
            <a:endParaRPr lang="de-CH" i="1" noProof="0" dirty="0">
              <a:solidFill>
                <a:srgbClr val="3333FF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1529" y="813061"/>
            <a:ext cx="8790495" cy="54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  <a:tabLst>
                <a:tab pos="534988" algn="l"/>
              </a:tabLst>
            </a:pPr>
            <a:r>
              <a:rPr lang="de-CH" sz="1800" b="1" dirty="0" err="1" smtClean="0">
                <a:solidFill>
                  <a:srgbClr val="003399"/>
                </a:solidFill>
              </a:rPr>
              <a:t>class</a:t>
            </a:r>
            <a:r>
              <a:rPr lang="de-CH" sz="1800" b="1" dirty="0" smtClean="0">
                <a:solidFill>
                  <a:srgbClr val="0033CC"/>
                </a:solidFill>
              </a:rPr>
              <a:t> </a:t>
            </a:r>
            <a:r>
              <a:rPr lang="de-CH" sz="1800" i="1" dirty="0" smtClean="0">
                <a:solidFill>
                  <a:srgbClr val="0000FF"/>
                </a:solidFill>
              </a:rPr>
              <a:t>ROUTE_BUILDING  </a:t>
            </a:r>
            <a:r>
              <a:rPr lang="de-CH" sz="1800" b="1" dirty="0" err="1" smtClean="0">
                <a:solidFill>
                  <a:srgbClr val="003399"/>
                </a:solidFill>
              </a:rPr>
              <a:t>inherit</a:t>
            </a:r>
            <a:endParaRPr lang="de-CH" sz="1800" b="1" dirty="0" smtClean="0"/>
          </a:p>
          <a:p>
            <a:pPr>
              <a:spcBef>
                <a:spcPts val="600"/>
              </a:spcBef>
              <a:tabLst>
                <a:tab pos="534988" algn="l"/>
              </a:tabLst>
            </a:pPr>
            <a:r>
              <a:rPr lang="de-CH" sz="1800" i="1" dirty="0" smtClean="0">
                <a:solidFill>
                  <a:srgbClr val="0000FF"/>
                </a:solidFill>
              </a:rPr>
              <a:t>	ZURICH_OBJECTS</a:t>
            </a:r>
          </a:p>
          <a:p>
            <a:pPr>
              <a:spcBef>
                <a:spcPts val="600"/>
              </a:spcBef>
              <a:tabLst>
                <a:tab pos="534988" algn="l"/>
              </a:tabLst>
            </a:pPr>
            <a:r>
              <a:rPr lang="de-CH" sz="1800" b="1" dirty="0" err="1" smtClean="0">
                <a:solidFill>
                  <a:srgbClr val="003399"/>
                </a:solidFill>
              </a:rPr>
              <a:t>feature</a:t>
            </a:r>
            <a:endParaRPr lang="de-CH" sz="1800" b="1" dirty="0" smtClean="0">
              <a:solidFill>
                <a:srgbClr val="003399"/>
              </a:solidFill>
            </a:endParaRPr>
          </a:p>
          <a:p>
            <a:pPr>
              <a:spcBef>
                <a:spcPts val="600"/>
              </a:spcBef>
              <a:tabLst>
                <a:tab pos="534988" algn="l"/>
              </a:tabLst>
            </a:pPr>
            <a:r>
              <a:rPr lang="de-CH" sz="1800" i="1" dirty="0" smtClean="0"/>
              <a:t>	</a:t>
            </a:r>
            <a:r>
              <a:rPr lang="de-CH" sz="1800" i="1" dirty="0" smtClean="0">
                <a:solidFill>
                  <a:srgbClr val="3333FF"/>
                </a:solidFill>
              </a:rPr>
              <a:t>build_route </a:t>
            </a:r>
            <a:endParaRPr lang="de-CH" sz="1800" b="1" dirty="0" smtClean="0">
              <a:solidFill>
                <a:srgbClr val="3333FF"/>
              </a:solidFill>
            </a:endParaRPr>
          </a:p>
          <a:p>
            <a:pPr>
              <a:spcBef>
                <a:spcPts val="600"/>
              </a:spcBef>
              <a:tabLst>
                <a:tab pos="534988" algn="l"/>
              </a:tabLst>
            </a:pPr>
            <a:r>
              <a:rPr lang="de-CH" sz="1800" dirty="0" smtClean="0">
                <a:solidFill>
                  <a:srgbClr val="993300"/>
                </a:solidFill>
              </a:rPr>
              <a:t>			-- Eine Route bauen und damit arbeiten.</a:t>
            </a:r>
          </a:p>
          <a:p>
            <a:pPr>
              <a:spcBef>
                <a:spcPts val="600"/>
              </a:spcBef>
              <a:tabLst>
                <a:tab pos="534988" algn="l"/>
              </a:tabLst>
            </a:pPr>
            <a:r>
              <a:rPr lang="de-CH" sz="1800" b="1" dirty="0" smtClean="0">
                <a:solidFill>
                  <a:srgbClr val="993300"/>
                </a:solidFill>
              </a:rPr>
              <a:t>		</a:t>
            </a:r>
            <a:r>
              <a:rPr lang="de-CH" sz="1800" b="1" dirty="0" smtClean="0">
                <a:solidFill>
                  <a:srgbClr val="003399"/>
                </a:solidFill>
              </a:rPr>
              <a:t>do</a:t>
            </a:r>
          </a:p>
          <a:p>
            <a:pPr>
              <a:spcBef>
                <a:spcPts val="600"/>
              </a:spcBef>
              <a:tabLst>
                <a:tab pos="534988" algn="l"/>
              </a:tabLst>
            </a:pPr>
            <a:r>
              <a:rPr lang="de-CH" sz="1800" i="1" dirty="0" smtClean="0">
                <a:solidFill>
                  <a:srgbClr val="3333FF"/>
                </a:solidFill>
              </a:rPr>
              <a:t>			</a:t>
            </a:r>
            <a:r>
              <a:rPr lang="de-CH" sz="1800" dirty="0" smtClean="0">
                <a:solidFill>
                  <a:srgbClr val="990000"/>
                </a:solidFill>
              </a:rPr>
              <a:t>-- </a:t>
            </a:r>
            <a:r>
              <a:rPr lang="en-US" sz="1800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“</a:t>
            </a:r>
            <a:r>
              <a:rPr lang="de-CH" sz="1800" i="1" dirty="0" smtClean="0">
                <a:solidFill>
                  <a:srgbClr val="3333FF"/>
                </a:solidFill>
              </a:rPr>
              <a:t>Opera_route</a:t>
            </a:r>
            <a:r>
              <a:rPr lang="de-CH" sz="1800" dirty="0" smtClean="0">
                <a:solidFill>
                  <a:srgbClr val="990000"/>
                </a:solidFill>
              </a:rPr>
              <a:t>  erzeugen und Teilstrecken hinzufügen</a:t>
            </a:r>
            <a:r>
              <a:rPr lang="en-US" sz="1800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”</a:t>
            </a:r>
            <a:endParaRPr lang="de-CH" sz="1800" dirty="0" smtClean="0">
              <a:solidFill>
                <a:srgbClr val="990000"/>
              </a:solidFill>
            </a:endParaRPr>
          </a:p>
          <a:p>
            <a:pPr>
              <a:spcBef>
                <a:spcPts val="600"/>
              </a:spcBef>
              <a:tabLst>
                <a:tab pos="534988" algn="l"/>
              </a:tabLst>
            </a:pPr>
            <a:r>
              <a:rPr lang="de-CH" sz="1800" i="1" dirty="0" smtClean="0">
                <a:solidFill>
                  <a:srgbClr val="3333FF"/>
                </a:solidFill>
              </a:rPr>
              <a:t>		</a:t>
            </a:r>
            <a:r>
              <a:rPr lang="de-CH" sz="1800" i="1" dirty="0" smtClean="0"/>
              <a:t>	</a:t>
            </a:r>
            <a:r>
              <a:rPr lang="de-CH" sz="1800" i="1" dirty="0" err="1" smtClean="0">
                <a:solidFill>
                  <a:srgbClr val="3333FF"/>
                </a:solidFill>
              </a:rPr>
              <a:t>Zurich</a:t>
            </a:r>
            <a:r>
              <a:rPr lang="en-US" sz="800" kern="0" dirty="0">
                <a:solidFill>
                  <a:srgbClr val="0000FF"/>
                </a:solidFill>
                <a:latin typeface="Comic Sans MS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800" kern="0" dirty="0" smtClean="0">
                <a:solidFill>
                  <a:srgbClr val="0000FF"/>
                </a:solidFill>
                <a:latin typeface="Comic Sans MS"/>
                <a:cs typeface="Times New Roman" pitchFamily="18" charset="0"/>
                <a:sym typeface="Wingdings" pitchFamily="2" charset="2"/>
              </a:rPr>
              <a:t></a:t>
            </a:r>
            <a:r>
              <a:rPr lang="de-CH" sz="1800" i="1" dirty="0" smtClean="0">
                <a:solidFill>
                  <a:srgbClr val="3333FF"/>
                </a:solidFill>
              </a:rPr>
              <a:t>add_route (Opera_route)</a:t>
            </a:r>
          </a:p>
          <a:p>
            <a:pPr>
              <a:spcBef>
                <a:spcPts val="600"/>
              </a:spcBef>
              <a:tabLst>
                <a:tab pos="534988" algn="l"/>
              </a:tabLst>
            </a:pPr>
            <a:r>
              <a:rPr lang="de-CH" sz="1800" i="1" dirty="0" smtClean="0">
                <a:solidFill>
                  <a:srgbClr val="3333FF"/>
                </a:solidFill>
              </a:rPr>
              <a:t>			Opera_route</a:t>
            </a:r>
            <a:r>
              <a:rPr lang="en-US" sz="800" kern="0" dirty="0">
                <a:solidFill>
                  <a:srgbClr val="0000FF"/>
                </a:solidFill>
                <a:latin typeface="Comic Sans MS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800" kern="0" dirty="0" smtClean="0">
                <a:solidFill>
                  <a:srgbClr val="0000FF"/>
                </a:solidFill>
                <a:latin typeface="Comic Sans MS"/>
                <a:cs typeface="Times New Roman" pitchFamily="18" charset="0"/>
                <a:sym typeface="Wingdings" pitchFamily="2" charset="2"/>
              </a:rPr>
              <a:t></a:t>
            </a:r>
            <a:r>
              <a:rPr lang="de-CH" sz="1800" i="1" dirty="0" err="1" smtClean="0">
                <a:solidFill>
                  <a:srgbClr val="3333FF"/>
                </a:solidFill>
              </a:rPr>
              <a:t>reverse</a:t>
            </a:r>
            <a:endParaRPr lang="de-CH" sz="1800" i="1" dirty="0" smtClean="0">
              <a:solidFill>
                <a:srgbClr val="3333FF"/>
              </a:solidFill>
            </a:endParaRPr>
          </a:p>
          <a:p>
            <a:pPr>
              <a:spcBef>
                <a:spcPts val="600"/>
              </a:spcBef>
              <a:tabLst>
                <a:tab pos="534988" algn="l"/>
              </a:tabLst>
            </a:pPr>
            <a:r>
              <a:rPr lang="de-CH" sz="1800" i="1" dirty="0" smtClean="0">
                <a:solidFill>
                  <a:srgbClr val="3333FF"/>
                </a:solidFill>
              </a:rPr>
              <a:t>		</a:t>
            </a:r>
            <a:r>
              <a:rPr lang="de-CH" sz="1800" b="1" dirty="0" smtClean="0">
                <a:solidFill>
                  <a:srgbClr val="003399"/>
                </a:solidFill>
              </a:rPr>
              <a:t>end</a:t>
            </a:r>
          </a:p>
          <a:p>
            <a:pPr>
              <a:spcBef>
                <a:spcPts val="600"/>
              </a:spcBef>
              <a:tabLst>
                <a:tab pos="534988" algn="l"/>
              </a:tabLst>
            </a:pPr>
            <a:r>
              <a:rPr lang="de-CH" sz="1800" b="1" dirty="0" smtClean="0">
                <a:solidFill>
                  <a:srgbClr val="003399"/>
                </a:solidFill>
              </a:rPr>
              <a:t> </a:t>
            </a:r>
          </a:p>
          <a:p>
            <a:pPr>
              <a:spcBef>
                <a:spcPts val="600"/>
              </a:spcBef>
              <a:tabLst>
                <a:tab pos="534988" algn="l"/>
              </a:tabLst>
            </a:pPr>
            <a:r>
              <a:rPr lang="de-CH" sz="1800" b="1" dirty="0" smtClean="0">
                <a:solidFill>
                  <a:srgbClr val="003399"/>
                </a:solidFill>
              </a:rPr>
              <a:t>	</a:t>
            </a:r>
          </a:p>
          <a:p>
            <a:pPr>
              <a:spcBef>
                <a:spcPts val="600"/>
              </a:spcBef>
              <a:tabLst>
                <a:tab pos="534988" algn="l"/>
              </a:tabLst>
            </a:pPr>
            <a:r>
              <a:rPr lang="de-CH" sz="1800" b="1" i="1" dirty="0" smtClean="0">
                <a:solidFill>
                  <a:srgbClr val="003399"/>
                </a:solidFill>
              </a:rPr>
              <a:t>	</a:t>
            </a:r>
            <a:r>
              <a:rPr lang="de-CH" sz="1800" i="1" dirty="0" smtClean="0">
                <a:solidFill>
                  <a:srgbClr val="3333FF"/>
                </a:solidFill>
              </a:rPr>
              <a:t>Opera_route </a:t>
            </a:r>
            <a:r>
              <a:rPr lang="de-CH" sz="1800" dirty="0" smtClean="0">
                <a:solidFill>
                  <a:srgbClr val="3333FF"/>
                </a:solidFill>
              </a:rPr>
              <a:t>: </a:t>
            </a:r>
            <a:r>
              <a:rPr lang="de-CH" sz="1800" i="1" dirty="0" smtClean="0">
                <a:solidFill>
                  <a:srgbClr val="3333FF"/>
                </a:solidFill>
              </a:rPr>
              <a:t>ROUTE</a:t>
            </a:r>
          </a:p>
          <a:p>
            <a:pPr>
              <a:spcBef>
                <a:spcPts val="600"/>
              </a:spcBef>
              <a:tabLst>
                <a:tab pos="534988" algn="l"/>
              </a:tabLst>
            </a:pPr>
            <a:r>
              <a:rPr lang="de-CH" sz="1800" dirty="0" smtClean="0">
                <a:solidFill>
                  <a:srgbClr val="003399"/>
                </a:solidFill>
              </a:rPr>
              <a:t>			</a:t>
            </a:r>
            <a:r>
              <a:rPr lang="de-CH" sz="1800" dirty="0" smtClean="0">
                <a:solidFill>
                  <a:srgbClr val="993300"/>
                </a:solidFill>
              </a:rPr>
              <a:t>-- Eine Route von </a:t>
            </a:r>
            <a:r>
              <a:rPr lang="de-CH" sz="1800" dirty="0" err="1" smtClean="0">
                <a:solidFill>
                  <a:srgbClr val="993300"/>
                </a:solidFill>
              </a:rPr>
              <a:t>Polybahn</a:t>
            </a:r>
            <a:r>
              <a:rPr lang="de-CH" sz="1800" dirty="0" smtClean="0">
                <a:solidFill>
                  <a:srgbClr val="993300"/>
                </a:solidFill>
              </a:rPr>
              <a:t> nach Opernhaus.</a:t>
            </a:r>
          </a:p>
          <a:p>
            <a:pPr>
              <a:spcBef>
                <a:spcPts val="600"/>
              </a:spcBef>
              <a:tabLst>
                <a:tab pos="534988" algn="l"/>
              </a:tabLst>
            </a:pPr>
            <a:r>
              <a:rPr lang="de-CH" sz="1800" b="1" dirty="0" smtClean="0">
                <a:solidFill>
                  <a:srgbClr val="003399"/>
                </a:solidFill>
              </a:rPr>
              <a:t>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In dieser Lektion…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49" y="878114"/>
            <a:ext cx="8843963" cy="5644924"/>
          </a:xfrm>
        </p:spPr>
        <p:txBody>
          <a:bodyPr/>
          <a:lstStyle/>
          <a:p>
            <a:r>
              <a:rPr lang="de-CH" dirty="0" smtClean="0">
                <a:solidFill>
                  <a:schemeClr val="tx1"/>
                </a:solidFill>
              </a:rPr>
              <a:t>…werden wir sehen, wie man</a:t>
            </a:r>
            <a:br>
              <a:rPr lang="de-CH" dirty="0" smtClean="0">
                <a:solidFill>
                  <a:schemeClr val="tx1"/>
                </a:solidFill>
              </a:rPr>
            </a:br>
            <a:r>
              <a:rPr lang="de-CH" dirty="0" smtClean="0">
                <a:solidFill>
                  <a:schemeClr val="tx1"/>
                </a:solidFill>
              </a:rPr>
              <a:t>Objekte erzeugt …</a:t>
            </a:r>
          </a:p>
          <a:p>
            <a:endParaRPr lang="de-CH" dirty="0" smtClean="0">
              <a:solidFill>
                <a:schemeClr val="tx1"/>
              </a:solidFill>
            </a:endParaRPr>
          </a:p>
          <a:p>
            <a:r>
              <a:rPr lang="de-CH" dirty="0" smtClean="0">
                <a:solidFill>
                  <a:schemeClr val="tx1"/>
                </a:solidFill>
              </a:rPr>
              <a:t>… und ein Paar verwandte Themen</a:t>
            </a:r>
            <a:br>
              <a:rPr lang="de-CH" dirty="0" smtClean="0">
                <a:solidFill>
                  <a:schemeClr val="tx1"/>
                </a:solidFill>
              </a:rPr>
            </a:br>
            <a:r>
              <a:rPr lang="de-CH" dirty="0" smtClean="0">
                <a:solidFill>
                  <a:schemeClr val="tx1"/>
                </a:solidFill>
              </a:rPr>
              <a:t>(mehr über Invarianten, </a:t>
            </a:r>
            <a:r>
              <a:rPr lang="de-CH" dirty="0" err="1" smtClean="0">
                <a:solidFill>
                  <a:schemeClr val="tx1"/>
                </a:solidFill>
              </a:rPr>
              <a:t>Void</a:t>
            </a:r>
            <a:r>
              <a:rPr lang="de-CH" dirty="0" smtClean="0">
                <a:solidFill>
                  <a:schemeClr val="tx1"/>
                </a:solidFill>
              </a:rPr>
              <a:t>-Referenzen,</a:t>
            </a:r>
            <a:br>
              <a:rPr lang="de-CH" dirty="0" smtClean="0">
                <a:solidFill>
                  <a:schemeClr val="tx1"/>
                </a:solidFill>
              </a:rPr>
            </a:br>
            <a:r>
              <a:rPr lang="de-CH" dirty="0" smtClean="0">
                <a:solidFill>
                  <a:schemeClr val="tx1"/>
                </a:solidFill>
              </a:rPr>
              <a:t>Ausführung eines Systems, Korrektheit…)</a:t>
            </a:r>
          </a:p>
          <a:p>
            <a:endParaRPr lang="de-CH" dirty="0" smtClean="0">
              <a:solidFill>
                <a:schemeClr val="tx1"/>
              </a:solidFill>
            </a:endParaRPr>
          </a:p>
          <a:p>
            <a:r>
              <a:rPr lang="de-CH" dirty="0" smtClean="0">
                <a:solidFill>
                  <a:schemeClr val="tx1"/>
                </a:solidFill>
              </a:rPr>
              <a:t>Einfaches Beispiel von Erzeugungsinstruktionen:</a:t>
            </a:r>
          </a:p>
          <a:p>
            <a:r>
              <a:rPr lang="de-CH" dirty="0" smtClean="0">
                <a:solidFill>
                  <a:schemeClr val="tx1"/>
                </a:solidFill>
              </a:rPr>
              <a:t>	</a:t>
            </a:r>
            <a:r>
              <a:rPr lang="de-CH" dirty="0" err="1" smtClean="0"/>
              <a:t>origin</a:t>
            </a:r>
            <a:r>
              <a:rPr lang="de-CH" dirty="0" smtClean="0"/>
              <a:t>, p1, p2: POINT</a:t>
            </a:r>
          </a:p>
          <a:p>
            <a:r>
              <a:rPr lang="de-CH" dirty="0" smtClean="0"/>
              <a:t>	…</a:t>
            </a:r>
          </a:p>
          <a:p>
            <a:r>
              <a:rPr lang="de-CH" dirty="0" smtClean="0"/>
              <a:t>	</a:t>
            </a:r>
            <a:r>
              <a:rPr lang="de-CH" b="1" dirty="0" err="1" smtClean="0">
                <a:solidFill>
                  <a:srgbClr val="002060"/>
                </a:solidFill>
              </a:rPr>
              <a:t>create</a:t>
            </a:r>
            <a:r>
              <a:rPr lang="de-CH" dirty="0" smtClean="0"/>
              <a:t> </a:t>
            </a:r>
            <a:r>
              <a:rPr lang="de-CH" dirty="0" err="1" smtClean="0"/>
              <a:t>origin</a:t>
            </a:r>
            <a:endParaRPr lang="de-CH" dirty="0" smtClean="0"/>
          </a:p>
          <a:p>
            <a:r>
              <a:rPr lang="de-CH" dirty="0" smtClean="0"/>
              <a:t>	</a:t>
            </a:r>
            <a:r>
              <a:rPr lang="de-CH" b="1" dirty="0" err="1" smtClean="0">
                <a:solidFill>
                  <a:srgbClr val="002060"/>
                </a:solidFill>
              </a:rPr>
              <a:t>create</a:t>
            </a:r>
            <a:r>
              <a:rPr lang="de-CH" dirty="0" smtClean="0"/>
              <a:t> p1</a:t>
            </a:r>
            <a:r>
              <a:rPr lang="de-CH" sz="700" dirty="0" smtClean="0">
                <a:solidFill>
                  <a:srgbClr val="0000FF"/>
                </a:solidFill>
                <a:cs typeface="Times New Roman" pitchFamily="18" charset="0"/>
                <a:sym typeface="Wingdings" pitchFamily="2" charset="2"/>
              </a:rPr>
              <a:t>  </a:t>
            </a:r>
            <a:r>
              <a:rPr lang="de-CH" dirty="0" err="1" smtClean="0"/>
              <a:t>make_cartesian</a:t>
            </a:r>
            <a:r>
              <a:rPr lang="de-CH" dirty="0" smtClean="0"/>
              <a:t> (3, 4)</a:t>
            </a:r>
          </a:p>
          <a:p>
            <a:r>
              <a:rPr lang="de-CH" dirty="0" smtClean="0"/>
              <a:t>	</a:t>
            </a:r>
            <a:r>
              <a:rPr lang="de-CH" b="1" dirty="0" err="1" smtClean="0">
                <a:solidFill>
                  <a:srgbClr val="002060"/>
                </a:solidFill>
              </a:rPr>
              <a:t>create</a:t>
            </a:r>
            <a:r>
              <a:rPr lang="de-CH" dirty="0" smtClean="0"/>
              <a:t> p2</a:t>
            </a:r>
            <a:r>
              <a:rPr lang="de-CH" sz="700" dirty="0" smtClean="0">
                <a:solidFill>
                  <a:srgbClr val="0000FF"/>
                </a:solidFill>
                <a:cs typeface="Times New Roman" pitchFamily="18" charset="0"/>
                <a:sym typeface="Wingdings" pitchFamily="2" charset="2"/>
              </a:rPr>
              <a:t>  </a:t>
            </a:r>
            <a:r>
              <a:rPr lang="de-CH" dirty="0" err="1" smtClean="0"/>
              <a:t>make_polar</a:t>
            </a:r>
            <a:r>
              <a:rPr lang="de-CH" dirty="0" smtClean="0"/>
              <a:t> (5, Pi/4)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8035" y="727068"/>
            <a:ext cx="2546319" cy="2759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6996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Straight Connector 66"/>
          <p:cNvCxnSpPr/>
          <p:nvPr/>
        </p:nvCxnSpPr>
        <p:spPr bwMode="auto">
          <a:xfrm flipH="1" flipV="1">
            <a:off x="3336587" y="2859932"/>
            <a:ext cx="2655653" cy="3725694"/>
          </a:xfrm>
          <a:prstGeom prst="line">
            <a:avLst/>
          </a:prstGeom>
          <a:noFill/>
          <a:ln w="1270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 flipH="1" flipV="1">
            <a:off x="5603109" y="6050603"/>
            <a:ext cx="404777" cy="560419"/>
          </a:xfrm>
          <a:prstGeom prst="line">
            <a:avLst/>
          </a:prstGeom>
          <a:noFill/>
          <a:ln w="127000" cap="flat" cmpd="sng" algn="ctr">
            <a:solidFill>
              <a:srgbClr val="7030A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 flipH="1" flipV="1">
            <a:off x="3268471" y="2772383"/>
            <a:ext cx="404777" cy="560419"/>
          </a:xfrm>
          <a:prstGeom prst="line">
            <a:avLst/>
          </a:prstGeom>
          <a:noFill/>
          <a:ln w="127000" cap="flat" cmpd="sng" algn="ctr">
            <a:solidFill>
              <a:srgbClr val="7030A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flipH="1">
            <a:off x="3764582" y="3336587"/>
            <a:ext cx="1425102" cy="34047"/>
          </a:xfrm>
          <a:prstGeom prst="line">
            <a:avLst/>
          </a:prstGeom>
          <a:noFill/>
          <a:ln w="1270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30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89249" y="123826"/>
            <a:ext cx="7537126" cy="408020"/>
          </a:xfrm>
        </p:spPr>
        <p:txBody>
          <a:bodyPr/>
          <a:lstStyle/>
          <a:p>
            <a:r>
              <a:rPr lang="de-CH" noProof="0" dirty="0" smtClean="0"/>
              <a:t>Einfache Objekte erzeugen</a:t>
            </a:r>
            <a:endParaRPr lang="de-CH" noProof="0" dirty="0"/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56674" y="716274"/>
            <a:ext cx="8710863" cy="1431587"/>
          </a:xfrm>
        </p:spPr>
        <p:txBody>
          <a:bodyPr/>
          <a:lstStyle/>
          <a:p>
            <a:r>
              <a:rPr lang="de-CH" noProof="0" dirty="0" smtClean="0">
                <a:solidFill>
                  <a:schemeClr val="tx1"/>
                </a:solidFill>
              </a:rPr>
              <a:t>Um</a:t>
            </a:r>
            <a:r>
              <a:rPr lang="de-CH" noProof="0" dirty="0" smtClean="0"/>
              <a:t> </a:t>
            </a:r>
            <a:r>
              <a:rPr lang="de-CH" i="1" noProof="0" dirty="0" smtClean="0">
                <a:solidFill>
                  <a:srgbClr val="3333FF"/>
                </a:solidFill>
              </a:rPr>
              <a:t>Opera_route</a:t>
            </a:r>
            <a:r>
              <a:rPr lang="de-CH" noProof="0" dirty="0" smtClean="0">
                <a:solidFill>
                  <a:schemeClr val="tx1"/>
                </a:solidFill>
              </a:rPr>
              <a:t> zu erzeugen, müssen wir zuerst Objekte erzeugen, welche die  Stationen, Linien und Teilstrecken (</a:t>
            </a:r>
            <a:r>
              <a:rPr lang="de-CH" i="1" noProof="0" dirty="0" err="1" smtClean="0">
                <a:solidFill>
                  <a:schemeClr val="tx1"/>
                </a:solidFill>
              </a:rPr>
              <a:t>legs</a:t>
            </a:r>
            <a:r>
              <a:rPr lang="de-CH" noProof="0" dirty="0" smtClean="0">
                <a:solidFill>
                  <a:schemeClr val="tx1"/>
                </a:solidFill>
              </a:rPr>
              <a:t>) </a:t>
            </a:r>
            <a:r>
              <a:rPr lang="de-CH" noProof="0" dirty="0" smtClean="0">
                <a:solidFill>
                  <a:schemeClr val="tx1"/>
                </a:solidFill>
              </a:rPr>
              <a:t>repräsentieren</a:t>
            </a:r>
            <a:endParaRPr lang="de-CH" sz="1200" noProof="0" dirty="0" smtClean="0"/>
          </a:p>
          <a:p>
            <a:endParaRPr lang="de-CH" noProof="0" dirty="0"/>
          </a:p>
        </p:txBody>
      </p:sp>
      <p:sp>
        <p:nvSpPr>
          <p:cNvPr id="12" name="TextBox 11"/>
          <p:cNvSpPr txBox="1"/>
          <p:nvPr/>
        </p:nvSpPr>
        <p:spPr>
          <a:xfrm>
            <a:off x="5418283" y="3171207"/>
            <a:ext cx="1535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800" dirty="0" smtClean="0"/>
              <a:t>Polyterrasse</a:t>
            </a:r>
            <a:endParaRPr lang="de-CH" sz="1800" dirty="0"/>
          </a:p>
        </p:txBody>
      </p:sp>
      <p:sp>
        <p:nvSpPr>
          <p:cNvPr id="16" name="TextBox 15"/>
          <p:cNvSpPr txBox="1"/>
          <p:nvPr/>
        </p:nvSpPr>
        <p:spPr>
          <a:xfrm>
            <a:off x="5846301" y="5836585"/>
            <a:ext cx="1334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800" dirty="0" smtClean="0"/>
              <a:t>Opernhaus</a:t>
            </a:r>
            <a:endParaRPr lang="de-CH" sz="1800" dirty="0"/>
          </a:p>
        </p:txBody>
      </p:sp>
      <p:cxnSp>
        <p:nvCxnSpPr>
          <p:cNvPr id="21" name="Straight Connector 20"/>
          <p:cNvCxnSpPr/>
          <p:nvPr/>
        </p:nvCxnSpPr>
        <p:spPr bwMode="auto">
          <a:xfrm flipH="1" flipV="1">
            <a:off x="3748912" y="3408466"/>
            <a:ext cx="1830957" cy="2609170"/>
          </a:xfrm>
          <a:prstGeom prst="line">
            <a:avLst/>
          </a:prstGeom>
          <a:noFill/>
          <a:ln w="1270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Rounded Rectangular Callout 29"/>
          <p:cNvSpPr/>
          <p:nvPr/>
        </p:nvSpPr>
        <p:spPr bwMode="auto">
          <a:xfrm>
            <a:off x="5520838" y="2363821"/>
            <a:ext cx="1745702" cy="418289"/>
          </a:xfrm>
          <a:prstGeom prst="wedgeRoundRectCallout">
            <a:avLst>
              <a:gd name="adj1" fmla="val -65240"/>
              <a:gd name="adj2" fmla="val 188247"/>
              <a:gd name="adj3" fmla="val 16667"/>
            </a:avLst>
          </a:prstGeom>
          <a:solidFill>
            <a:srgbClr val="66FF66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en-US" sz="2000" i="1" dirty="0" smtClean="0">
                <a:solidFill>
                  <a:srgbClr val="3333FF"/>
                </a:solidFill>
              </a:rPr>
              <a:t>STATION</a:t>
            </a:r>
            <a:endParaRPr lang="en-US" sz="2000" dirty="0" smtClean="0">
              <a:solidFill>
                <a:srgbClr val="99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19440" y="3239301"/>
            <a:ext cx="971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Central</a:t>
            </a:r>
            <a:endParaRPr lang="en-US" sz="1800" dirty="0"/>
          </a:p>
        </p:txBody>
      </p:sp>
      <p:sp>
        <p:nvSpPr>
          <p:cNvPr id="40" name="Rounded Rectangular Callout 39"/>
          <p:cNvSpPr/>
          <p:nvPr/>
        </p:nvSpPr>
        <p:spPr bwMode="auto">
          <a:xfrm>
            <a:off x="3137763" y="2107059"/>
            <a:ext cx="1745702" cy="418289"/>
          </a:xfrm>
          <a:prstGeom prst="wedgeRoundRectCallout">
            <a:avLst>
              <a:gd name="adj1" fmla="val -35242"/>
              <a:gd name="adj2" fmla="val 153848"/>
              <a:gd name="adj3" fmla="val 16667"/>
            </a:avLst>
          </a:prstGeom>
          <a:solidFill>
            <a:srgbClr val="66FF66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en-US" sz="2000" i="1" dirty="0" smtClean="0">
                <a:solidFill>
                  <a:srgbClr val="3333FF"/>
                </a:solidFill>
              </a:rPr>
              <a:t>LINE</a:t>
            </a:r>
            <a:endParaRPr lang="en-US" sz="2000" dirty="0" smtClean="0">
              <a:solidFill>
                <a:srgbClr val="990000"/>
              </a:solidFill>
            </a:endParaRPr>
          </a:p>
        </p:txBody>
      </p:sp>
      <p:sp>
        <p:nvSpPr>
          <p:cNvPr id="41" name="Rounded Rectangular Callout 40"/>
          <p:cNvSpPr/>
          <p:nvPr/>
        </p:nvSpPr>
        <p:spPr bwMode="auto">
          <a:xfrm>
            <a:off x="2791816" y="4630366"/>
            <a:ext cx="1040860" cy="418289"/>
          </a:xfrm>
          <a:prstGeom prst="wedgeRoundRectCallout">
            <a:avLst>
              <a:gd name="adj1" fmla="val 84107"/>
              <a:gd name="adj2" fmla="val -151288"/>
              <a:gd name="adj3" fmla="val 16667"/>
            </a:avLst>
          </a:prstGeom>
          <a:solidFill>
            <a:srgbClr val="66FF66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en-US" sz="2000" i="1" dirty="0" smtClean="0">
                <a:solidFill>
                  <a:srgbClr val="3333FF"/>
                </a:solidFill>
              </a:rPr>
              <a:t>LEG</a:t>
            </a:r>
            <a:endParaRPr lang="en-US" sz="2000" dirty="0" smtClean="0">
              <a:solidFill>
                <a:srgbClr val="990000"/>
              </a:solidFill>
            </a:endParaRPr>
          </a:p>
        </p:txBody>
      </p:sp>
      <p:sp>
        <p:nvSpPr>
          <p:cNvPr id="42" name="Rounded Rectangular Callout 41"/>
          <p:cNvSpPr/>
          <p:nvPr/>
        </p:nvSpPr>
        <p:spPr bwMode="auto">
          <a:xfrm>
            <a:off x="5291825" y="4513634"/>
            <a:ext cx="2431915" cy="418289"/>
          </a:xfrm>
          <a:prstGeom prst="wedgeRoundRectCallout">
            <a:avLst>
              <a:gd name="adj1" fmla="val -91785"/>
              <a:gd name="adj2" fmla="val -316404"/>
              <a:gd name="adj3" fmla="val 16667"/>
            </a:avLst>
          </a:prstGeom>
          <a:solidFill>
            <a:srgbClr val="66FF66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en-US" sz="2000" i="1" dirty="0" smtClean="0">
                <a:solidFill>
                  <a:srgbClr val="3333FF"/>
                </a:solidFill>
              </a:rPr>
              <a:t>ROUTE</a:t>
            </a:r>
            <a:endParaRPr lang="en-US" sz="2000" dirty="0" smtClean="0">
              <a:solidFill>
                <a:srgbClr val="990000"/>
              </a:solidFill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5145909" y="3239308"/>
            <a:ext cx="252919" cy="243193"/>
          </a:xfrm>
          <a:prstGeom prst="ellipse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3599211" y="3239309"/>
            <a:ext cx="252919" cy="243193"/>
          </a:xfrm>
          <a:prstGeom prst="ellipse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1" name="Oval 60"/>
          <p:cNvSpPr/>
          <p:nvPr/>
        </p:nvSpPr>
        <p:spPr bwMode="auto">
          <a:xfrm>
            <a:off x="5486377" y="5914415"/>
            <a:ext cx="252919" cy="243193"/>
          </a:xfrm>
          <a:prstGeom prst="ellipse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cxnSp>
        <p:nvCxnSpPr>
          <p:cNvPr id="25" name="Straight Connector 24"/>
          <p:cNvCxnSpPr/>
          <p:nvPr/>
        </p:nvCxnSpPr>
        <p:spPr bwMode="auto">
          <a:xfrm flipH="1">
            <a:off x="3735398" y="3351177"/>
            <a:ext cx="1429967" cy="973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flipH="1" flipV="1">
            <a:off x="3729456" y="3369555"/>
            <a:ext cx="1830957" cy="260917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4" name="Rounded Rectangular Callout 73"/>
          <p:cNvSpPr/>
          <p:nvPr/>
        </p:nvSpPr>
        <p:spPr bwMode="auto">
          <a:xfrm>
            <a:off x="3137763" y="2097534"/>
            <a:ext cx="1745702" cy="418289"/>
          </a:xfrm>
          <a:prstGeom prst="wedgeRoundRectCallout">
            <a:avLst>
              <a:gd name="adj1" fmla="val 29687"/>
              <a:gd name="adj2" fmla="val 228993"/>
              <a:gd name="adj3" fmla="val 16667"/>
            </a:avLst>
          </a:prstGeom>
          <a:solidFill>
            <a:srgbClr val="66FF66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en-US" sz="2000" i="1" dirty="0" smtClean="0">
                <a:solidFill>
                  <a:srgbClr val="3333FF"/>
                </a:solidFill>
              </a:rPr>
              <a:t>LINE</a:t>
            </a:r>
            <a:endParaRPr lang="en-US" sz="2000" dirty="0" smtClean="0">
              <a:solidFill>
                <a:srgbClr val="990000"/>
              </a:solidFill>
            </a:endParaRPr>
          </a:p>
        </p:txBody>
      </p:sp>
      <p:sp>
        <p:nvSpPr>
          <p:cNvPr id="75" name="Rounded Rectangular Callout 74"/>
          <p:cNvSpPr/>
          <p:nvPr/>
        </p:nvSpPr>
        <p:spPr bwMode="auto">
          <a:xfrm>
            <a:off x="2791816" y="4620841"/>
            <a:ext cx="1040860" cy="418289"/>
          </a:xfrm>
          <a:prstGeom prst="wedgeRoundRectCallout">
            <a:avLst>
              <a:gd name="adj1" fmla="val 75871"/>
              <a:gd name="adj2" fmla="val -312966"/>
              <a:gd name="adj3" fmla="val 16667"/>
            </a:avLst>
          </a:prstGeom>
          <a:solidFill>
            <a:srgbClr val="66FF66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en-US" sz="2000" i="1" dirty="0" smtClean="0">
                <a:solidFill>
                  <a:srgbClr val="3333FF"/>
                </a:solidFill>
              </a:rPr>
              <a:t>LEG</a:t>
            </a:r>
            <a:endParaRPr lang="en-US" sz="2000" dirty="0" smtClean="0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2" grpId="0" animBg="1"/>
      <p:bldP spid="74" grpId="0" animBg="1"/>
      <p:bldP spid="7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98579" y="115889"/>
            <a:ext cx="7529383" cy="425288"/>
          </a:xfrm>
        </p:spPr>
        <p:txBody>
          <a:bodyPr/>
          <a:lstStyle/>
          <a:p>
            <a:r>
              <a:rPr lang="de-CH" noProof="0" dirty="0" smtClean="0"/>
              <a:t>Teilstrecken</a:t>
            </a:r>
            <a:endParaRPr lang="de-CH" noProof="0" dirty="0"/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75847" y="759465"/>
            <a:ext cx="8855612" cy="5113338"/>
          </a:xfrm>
        </p:spPr>
        <p:txBody>
          <a:bodyPr/>
          <a:lstStyle/>
          <a:p>
            <a:pPr marL="714375" indent="-714375"/>
            <a:r>
              <a:rPr lang="de-CH" noProof="0" dirty="0" smtClean="0">
                <a:solidFill>
                  <a:schemeClr val="tx1"/>
                </a:solidFill>
              </a:rPr>
              <a:t>Eine Instanz der Klasse </a:t>
            </a:r>
            <a:r>
              <a:rPr lang="de-CH" i="1" noProof="0" dirty="0" smtClean="0">
                <a:solidFill>
                  <a:srgbClr val="3333FF"/>
                </a:solidFill>
              </a:rPr>
              <a:t>LEG</a:t>
            </a:r>
            <a:r>
              <a:rPr lang="de-CH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hat:</a:t>
            </a:r>
          </a:p>
          <a:p>
            <a:pPr marL="541338" lvl="1" indent="-358775"/>
            <a:r>
              <a:rPr lang="de-CH" noProof="0" dirty="0" smtClean="0">
                <a:solidFill>
                  <a:schemeClr val="tx1"/>
                </a:solidFill>
              </a:rPr>
              <a:t>Referenzen zu einer Anfangstation, Endstation und einer Linie; dürfen nicht </a:t>
            </a:r>
            <a:r>
              <a:rPr lang="de-CH" b="1" noProof="0" dirty="0" err="1" smtClean="0">
                <a:solidFill>
                  <a:srgbClr val="002060"/>
                </a:solidFill>
              </a:rPr>
              <a:t>Void</a:t>
            </a:r>
            <a:r>
              <a:rPr lang="de-CH" noProof="0" dirty="0" smtClean="0">
                <a:solidFill>
                  <a:schemeClr val="tx1"/>
                </a:solidFill>
              </a:rPr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sein</a:t>
            </a:r>
            <a:endParaRPr lang="de-CH" noProof="0" dirty="0" smtClean="0">
              <a:solidFill>
                <a:schemeClr val="tx1"/>
              </a:solidFill>
            </a:endParaRPr>
          </a:p>
          <a:p>
            <a:pPr marL="541338" lvl="1" indent="-358775"/>
            <a:r>
              <a:rPr lang="de-CH" noProof="0" dirty="0" smtClean="0">
                <a:solidFill>
                  <a:schemeClr val="tx1"/>
                </a:solidFill>
              </a:rPr>
              <a:t>Eine Referenz zur nächsten Teilstrecke; </a:t>
            </a:r>
            <a:r>
              <a:rPr lang="de-CH" b="1" dirty="0" smtClean="0">
                <a:solidFill>
                  <a:srgbClr val="002060"/>
                </a:solidFill>
              </a:rPr>
              <a:t>Void</a:t>
            </a:r>
            <a:r>
              <a:rPr lang="de-CH" noProof="0" dirty="0" smtClean="0">
                <a:solidFill>
                  <a:schemeClr val="tx1"/>
                </a:solidFill>
              </a:rPr>
              <a:t> am Schluss</a:t>
            </a:r>
            <a:endParaRPr lang="de-CH" noProof="0" dirty="0">
              <a:solidFill>
                <a:schemeClr val="tx1"/>
              </a:solidFill>
            </a:endParaRPr>
          </a:p>
        </p:txBody>
      </p:sp>
      <p:sp>
        <p:nvSpPr>
          <p:cNvPr id="344068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184459" y="4772869"/>
            <a:ext cx="1447800" cy="789563"/>
          </a:xfrm>
          <a:prstGeom prst="rect">
            <a:avLst/>
          </a:prstGeom>
          <a:solidFill>
            <a:srgbClr val="33996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4069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84459" y="4772870"/>
            <a:ext cx="14478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4070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300427" y="3021029"/>
            <a:ext cx="10792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 smtClean="0">
                <a:solidFill>
                  <a:srgbClr val="3333FF"/>
                </a:solidFill>
              </a:rPr>
              <a:t>(</a:t>
            </a:r>
            <a:r>
              <a:rPr lang="en-GB" i="1" dirty="0" smtClean="0">
                <a:solidFill>
                  <a:srgbClr val="3333FF"/>
                </a:solidFill>
              </a:rPr>
              <a:t>LEG </a:t>
            </a:r>
            <a:r>
              <a:rPr lang="en-GB" dirty="0">
                <a:solidFill>
                  <a:srgbClr val="3333FF"/>
                </a:solidFill>
              </a:rPr>
              <a:t>)</a:t>
            </a:r>
            <a:endParaRPr lang="en-GB" i="1" dirty="0">
              <a:solidFill>
                <a:srgbClr val="3333FF"/>
              </a:solidFill>
            </a:endParaRPr>
          </a:p>
        </p:txBody>
      </p:sp>
      <p:sp>
        <p:nvSpPr>
          <p:cNvPr id="344072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876551" y="2735855"/>
            <a:ext cx="121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 dirty="0">
                <a:solidFill>
                  <a:srgbClr val="3333FF"/>
                </a:solidFill>
              </a:rPr>
              <a:t> </a:t>
            </a:r>
            <a:r>
              <a:rPr lang="en-GB" i="1" dirty="0" smtClean="0">
                <a:solidFill>
                  <a:srgbClr val="3333FF"/>
                </a:solidFill>
              </a:rPr>
              <a:t>next</a:t>
            </a:r>
            <a:endParaRPr lang="en-GB" i="1" dirty="0">
              <a:solidFill>
                <a:srgbClr val="3333FF"/>
              </a:solidFill>
            </a:endParaRPr>
          </a:p>
        </p:txBody>
      </p:sp>
      <p:sp>
        <p:nvSpPr>
          <p:cNvPr id="344085" name="Rectangle 2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392656" y="3432064"/>
            <a:ext cx="1447800" cy="382621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4086" name="Rectangle 2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392656" y="3052686"/>
            <a:ext cx="1447800" cy="381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4071" name="Line 7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230856" y="3205086"/>
            <a:ext cx="16002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4087" name="Text Box 23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881265" y="6040195"/>
            <a:ext cx="21015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 smtClean="0">
                <a:solidFill>
                  <a:srgbClr val="3333FF"/>
                </a:solidFill>
              </a:rPr>
              <a:t>(</a:t>
            </a:r>
            <a:r>
              <a:rPr lang="en-GB" i="1" dirty="0" smtClean="0">
                <a:solidFill>
                  <a:srgbClr val="3333FF"/>
                </a:solidFill>
              </a:rPr>
              <a:t>STATION </a:t>
            </a:r>
            <a:r>
              <a:rPr lang="en-GB" dirty="0">
                <a:solidFill>
                  <a:srgbClr val="3333FF"/>
                </a:solidFill>
              </a:rPr>
              <a:t>)</a:t>
            </a:r>
            <a:endParaRPr lang="en-GB" i="1" dirty="0">
              <a:solidFill>
                <a:srgbClr val="3333FF"/>
              </a:solidFill>
            </a:endParaRPr>
          </a:p>
        </p:txBody>
      </p:sp>
      <p:sp>
        <p:nvSpPr>
          <p:cNvPr id="344089" name="Line 25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1881625" y="3636346"/>
            <a:ext cx="1945532" cy="111868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4090" name="Text Box 26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189797" y="4007617"/>
            <a:ext cx="19739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 dirty="0" smtClean="0">
                <a:solidFill>
                  <a:srgbClr val="3333FF"/>
                </a:solidFill>
              </a:rPr>
              <a:t>destination</a:t>
            </a:r>
            <a:endParaRPr lang="en-GB" i="1" dirty="0">
              <a:solidFill>
                <a:srgbClr val="3333FF"/>
              </a:solidFill>
            </a:endParaRPr>
          </a:p>
        </p:txBody>
      </p:sp>
      <p:sp>
        <p:nvSpPr>
          <p:cNvPr id="344091" name="Text Box 27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907256" y="2824086"/>
            <a:ext cx="298352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de-CH" dirty="0" smtClean="0"/>
              <a:t>(</a:t>
            </a:r>
            <a:r>
              <a:rPr lang="de-CH" b="1" dirty="0" smtClean="0">
                <a:solidFill>
                  <a:srgbClr val="002060"/>
                </a:solidFill>
              </a:rPr>
              <a:t>Void</a:t>
            </a:r>
            <a:r>
              <a:rPr lang="de-CH" dirty="0" smtClean="0"/>
              <a:t>, oder andere</a:t>
            </a:r>
            <a:br>
              <a:rPr lang="de-CH" dirty="0" smtClean="0"/>
            </a:br>
            <a:r>
              <a:rPr lang="de-CH" dirty="0" smtClean="0"/>
              <a:t> Instanz von </a:t>
            </a:r>
            <a:r>
              <a:rPr lang="de-CH" i="1" dirty="0" smtClean="0">
                <a:solidFill>
                  <a:srgbClr val="3333FF"/>
                </a:solidFill>
              </a:rPr>
              <a:t>LEG</a:t>
            </a:r>
            <a:r>
              <a:rPr lang="de-CH" dirty="0" smtClean="0"/>
              <a:t>)</a:t>
            </a:r>
            <a:endParaRPr lang="de-CH" dirty="0"/>
          </a:p>
        </p:txBody>
      </p:sp>
      <p:sp>
        <p:nvSpPr>
          <p:cNvPr id="16" name="Rectangle 4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474456" y="4772871"/>
            <a:ext cx="1447800" cy="809016"/>
          </a:xfrm>
          <a:prstGeom prst="rect">
            <a:avLst/>
          </a:prstGeom>
          <a:solidFill>
            <a:srgbClr val="33996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474456" y="4772870"/>
            <a:ext cx="14478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 Box 23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171262" y="6040195"/>
            <a:ext cx="21015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 smtClean="0">
                <a:solidFill>
                  <a:srgbClr val="3333FF"/>
                </a:solidFill>
              </a:rPr>
              <a:t>(</a:t>
            </a:r>
            <a:r>
              <a:rPr lang="en-GB" i="1" dirty="0" smtClean="0">
                <a:solidFill>
                  <a:srgbClr val="3333FF"/>
                </a:solidFill>
              </a:rPr>
              <a:t>STATION </a:t>
            </a:r>
            <a:r>
              <a:rPr lang="en-GB" dirty="0">
                <a:solidFill>
                  <a:srgbClr val="3333FF"/>
                </a:solidFill>
              </a:rPr>
              <a:t>)</a:t>
            </a:r>
            <a:endParaRPr lang="en-GB" i="1" dirty="0">
              <a:solidFill>
                <a:srgbClr val="3333FF"/>
              </a:solidFill>
            </a:endParaRPr>
          </a:p>
        </p:txBody>
      </p:sp>
      <p:sp>
        <p:nvSpPr>
          <p:cNvPr id="20" name="Rectangle 4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402321" y="4772870"/>
            <a:ext cx="1447800" cy="1143000"/>
          </a:xfrm>
          <a:prstGeom prst="rect">
            <a:avLst/>
          </a:prstGeom>
          <a:solidFill>
            <a:srgbClr val="33996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5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402321" y="4772870"/>
            <a:ext cx="14478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3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399079" y="6040195"/>
            <a:ext cx="14494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 smtClean="0">
                <a:solidFill>
                  <a:srgbClr val="3333FF"/>
                </a:solidFill>
              </a:rPr>
              <a:t>(</a:t>
            </a:r>
            <a:r>
              <a:rPr lang="en-GB" i="1" dirty="0" smtClean="0">
                <a:solidFill>
                  <a:srgbClr val="3333FF"/>
                </a:solidFill>
              </a:rPr>
              <a:t>LINE </a:t>
            </a:r>
            <a:r>
              <a:rPr lang="en-GB" dirty="0">
                <a:solidFill>
                  <a:srgbClr val="3333FF"/>
                </a:solidFill>
              </a:rPr>
              <a:t>)</a:t>
            </a:r>
            <a:endParaRPr lang="en-GB" i="1" dirty="0">
              <a:solidFill>
                <a:srgbClr val="3333FF"/>
              </a:solidFill>
            </a:endParaRPr>
          </a:p>
        </p:txBody>
      </p:sp>
      <p:sp>
        <p:nvSpPr>
          <p:cNvPr id="23" name="Rectangle 2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402321" y="5534870"/>
            <a:ext cx="1447800" cy="381000"/>
          </a:xfrm>
          <a:prstGeom prst="rect">
            <a:avLst/>
          </a:prstGeom>
          <a:solidFill>
            <a:srgbClr val="99CC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1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392656" y="3811442"/>
            <a:ext cx="1447800" cy="382621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21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392656" y="4190821"/>
            <a:ext cx="1447800" cy="382621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4128715" y="4365920"/>
            <a:ext cx="9728" cy="418289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Line 2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4478911" y="3976814"/>
            <a:ext cx="1556426" cy="797668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931032" y="3696333"/>
            <a:ext cx="10400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 dirty="0" smtClean="0">
                <a:solidFill>
                  <a:srgbClr val="3333FF"/>
                </a:solidFill>
              </a:rPr>
              <a:t>origin</a:t>
            </a:r>
            <a:endParaRPr lang="en-GB" i="1" dirty="0">
              <a:solidFill>
                <a:srgbClr val="3333FF"/>
              </a:solidFill>
            </a:endParaRPr>
          </a:p>
        </p:txBody>
      </p:sp>
      <p:sp>
        <p:nvSpPr>
          <p:cNvPr id="29" name="Text Box 26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380458" y="4172988"/>
            <a:ext cx="19739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 dirty="0" smtClean="0">
                <a:solidFill>
                  <a:srgbClr val="3333FF"/>
                </a:solidFill>
              </a:rPr>
              <a:t>line</a:t>
            </a:r>
            <a:endParaRPr lang="en-GB" i="1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822960" y="3172265"/>
            <a:ext cx="7343335" cy="2138289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3450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49237" y="115888"/>
            <a:ext cx="8306933" cy="435655"/>
          </a:xfrm>
        </p:spPr>
        <p:txBody>
          <a:bodyPr/>
          <a:lstStyle/>
          <a:p>
            <a:r>
              <a:rPr lang="de-CH" sz="2800" noProof="0" dirty="0" smtClean="0"/>
              <a:t>Die Schnittstelle der Klasse </a:t>
            </a:r>
            <a:r>
              <a:rPr lang="de-CH" i="1" dirty="0" smtClean="0">
                <a:solidFill>
                  <a:srgbClr val="3333FF"/>
                </a:solidFill>
              </a:rPr>
              <a:t>LEG </a:t>
            </a:r>
            <a:r>
              <a:rPr lang="de-CH" dirty="0"/>
              <a:t>(erste Version)</a:t>
            </a:r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56674" y="719847"/>
            <a:ext cx="8305800" cy="5982510"/>
          </a:xfrm>
        </p:spPr>
        <p:txBody>
          <a:bodyPr/>
          <a:lstStyle/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b="1" dirty="0" err="1" smtClean="0">
                <a:solidFill>
                  <a:srgbClr val="003399"/>
                </a:solidFill>
              </a:rPr>
              <a:t>class</a:t>
            </a:r>
            <a:r>
              <a:rPr lang="de-CH" sz="1800" b="1" dirty="0" smtClean="0">
                <a:solidFill>
                  <a:srgbClr val="0033CC"/>
                </a:solidFill>
              </a:rPr>
              <a:t> </a:t>
            </a:r>
            <a:r>
              <a:rPr lang="de-CH" sz="1800" i="1" dirty="0" smtClean="0">
                <a:solidFill>
                  <a:srgbClr val="0000FF"/>
                </a:solidFill>
              </a:rPr>
              <a:t>LEG  </a:t>
            </a:r>
            <a:r>
              <a:rPr lang="de-CH" sz="1800" b="1" dirty="0" err="1" smtClean="0">
                <a:solidFill>
                  <a:srgbClr val="003399"/>
                </a:solidFill>
              </a:rPr>
              <a:t>feature</a:t>
            </a:r>
            <a:endParaRPr lang="de-CH" sz="1800" i="1" dirty="0" smtClean="0">
              <a:solidFill>
                <a:srgbClr val="009900"/>
              </a:solidFill>
            </a:endParaRP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i="1" dirty="0" smtClean="0">
                <a:solidFill>
                  <a:srgbClr val="009900"/>
                </a:solidFill>
              </a:rPr>
              <a:t>	</a:t>
            </a:r>
            <a:r>
              <a:rPr lang="de-CH" sz="1800" i="1" dirty="0" err="1" smtClean="0"/>
              <a:t>origin</a:t>
            </a:r>
            <a:r>
              <a:rPr lang="de-CH" sz="1800" i="1" dirty="0" smtClean="0"/>
              <a:t>, </a:t>
            </a:r>
            <a:r>
              <a:rPr lang="de-CH" sz="1800" i="1" dirty="0" err="1" smtClean="0"/>
              <a:t>destination</a:t>
            </a:r>
            <a:r>
              <a:rPr lang="de-CH" sz="1200" i="1" dirty="0" smtClean="0"/>
              <a:t> </a:t>
            </a:r>
            <a:r>
              <a:rPr lang="de-CH" sz="1800" dirty="0" smtClean="0"/>
              <a:t>:</a:t>
            </a:r>
            <a:r>
              <a:rPr lang="de-CH" sz="1800" dirty="0" smtClean="0">
                <a:solidFill>
                  <a:srgbClr val="3333FF"/>
                </a:solidFill>
              </a:rPr>
              <a:t> </a:t>
            </a:r>
            <a:r>
              <a:rPr lang="de-CH" sz="1800" i="1" dirty="0" smtClean="0">
                <a:solidFill>
                  <a:srgbClr val="3333FF"/>
                </a:solidFill>
              </a:rPr>
              <a:t>STATION</a:t>
            </a:r>
            <a:endParaRPr lang="de-CH" sz="1800" b="1" i="1" dirty="0" smtClean="0">
              <a:solidFill>
                <a:srgbClr val="3333FF"/>
              </a:solidFill>
            </a:endParaRP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dirty="0" smtClean="0">
                <a:solidFill>
                  <a:srgbClr val="993300"/>
                </a:solidFill>
              </a:rPr>
              <a:t>			-- Anfang und Ende der Teilstrecke.</a:t>
            </a: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endParaRPr lang="de-CH" sz="1800" dirty="0" smtClean="0">
              <a:solidFill>
                <a:srgbClr val="993300"/>
              </a:solidFill>
            </a:endParaRP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i="1" dirty="0" smtClean="0">
                <a:solidFill>
                  <a:srgbClr val="009900"/>
                </a:solidFill>
              </a:rPr>
              <a:t>	</a:t>
            </a:r>
            <a:r>
              <a:rPr lang="de-CH" sz="1800" i="1" dirty="0" err="1" smtClean="0"/>
              <a:t>line</a:t>
            </a:r>
            <a:r>
              <a:rPr lang="de-CH" sz="1200" i="1" dirty="0" smtClean="0"/>
              <a:t> </a:t>
            </a:r>
            <a:r>
              <a:rPr lang="de-CH" sz="1800" dirty="0" smtClean="0"/>
              <a:t>:</a:t>
            </a:r>
            <a:r>
              <a:rPr lang="de-CH" sz="1800" i="1" dirty="0" smtClean="0"/>
              <a:t> LINE</a:t>
            </a: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i="1" dirty="0" smtClean="0"/>
              <a:t>			</a:t>
            </a:r>
            <a:r>
              <a:rPr lang="de-CH" sz="1800" i="1" dirty="0" smtClean="0">
                <a:solidFill>
                  <a:srgbClr val="990000"/>
                </a:solidFill>
              </a:rPr>
              <a:t>-- Die Linie, der die Strecke angehört.</a:t>
            </a: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endParaRPr lang="de-CH" sz="1800" dirty="0" smtClean="0">
              <a:solidFill>
                <a:srgbClr val="993300"/>
              </a:solidFill>
            </a:endParaRP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dirty="0" smtClean="0">
                <a:solidFill>
                  <a:srgbClr val="CC0000"/>
                </a:solidFill>
              </a:rPr>
              <a:t>	</a:t>
            </a:r>
            <a:r>
              <a:rPr lang="de-CH" sz="1800" i="1" dirty="0" err="1" smtClean="0"/>
              <a:t>next</a:t>
            </a:r>
            <a:r>
              <a:rPr lang="de-CH" sz="1800" i="1" dirty="0" smtClean="0"/>
              <a:t> </a:t>
            </a:r>
            <a:r>
              <a:rPr lang="de-CH" sz="1800" dirty="0" smtClean="0"/>
              <a:t>:</a:t>
            </a:r>
            <a:r>
              <a:rPr lang="de-CH" sz="1800" dirty="0" smtClean="0">
                <a:solidFill>
                  <a:srgbClr val="3333FF"/>
                </a:solidFill>
              </a:rPr>
              <a:t> </a:t>
            </a:r>
            <a:r>
              <a:rPr lang="de-CH" sz="1800" i="1" dirty="0" smtClean="0">
                <a:solidFill>
                  <a:srgbClr val="3333FF"/>
                </a:solidFill>
              </a:rPr>
              <a:t>LEG</a:t>
            </a:r>
            <a:endParaRPr lang="de-CH" sz="1800" b="1" i="1" dirty="0" smtClean="0">
              <a:solidFill>
                <a:srgbClr val="3333FF"/>
              </a:solidFill>
            </a:endParaRP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dirty="0" smtClean="0">
                <a:solidFill>
                  <a:srgbClr val="993300"/>
                </a:solidFill>
              </a:rPr>
              <a:t>			-- Nächste Teilstrecke in der Route.</a:t>
            </a: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endParaRPr lang="de-CH" sz="1800" dirty="0" smtClean="0">
              <a:solidFill>
                <a:srgbClr val="993300"/>
              </a:solidFill>
            </a:endParaRP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dirty="0" smtClean="0">
                <a:solidFill>
                  <a:srgbClr val="CC0000"/>
                </a:solidFill>
              </a:rPr>
              <a:t>	</a:t>
            </a:r>
            <a:r>
              <a:rPr lang="de-CH" sz="1800" i="1" dirty="0" err="1" smtClean="0"/>
              <a:t>make</a:t>
            </a:r>
            <a:r>
              <a:rPr lang="de-CH" sz="1800" i="1" dirty="0" smtClean="0"/>
              <a:t> </a:t>
            </a:r>
            <a:r>
              <a:rPr lang="de-CH" sz="1800" dirty="0" smtClean="0"/>
              <a:t>(</a:t>
            </a:r>
            <a:r>
              <a:rPr lang="de-CH" sz="1800" i="1" dirty="0" smtClean="0"/>
              <a:t>o, d </a:t>
            </a:r>
            <a:r>
              <a:rPr lang="de-CH" sz="1800" dirty="0" smtClean="0"/>
              <a:t>: </a:t>
            </a:r>
            <a:r>
              <a:rPr lang="de-CH" sz="1800" i="1" dirty="0" smtClean="0">
                <a:solidFill>
                  <a:srgbClr val="3333FF"/>
                </a:solidFill>
              </a:rPr>
              <a:t>STATION </a:t>
            </a:r>
            <a:r>
              <a:rPr lang="de-CH" sz="1800" dirty="0" smtClean="0">
                <a:solidFill>
                  <a:srgbClr val="3333FF"/>
                </a:solidFill>
              </a:rPr>
              <a:t>;</a:t>
            </a:r>
            <a:r>
              <a:rPr lang="de-CH" sz="1800" i="1" dirty="0" smtClean="0">
                <a:solidFill>
                  <a:srgbClr val="3333FF"/>
                </a:solidFill>
              </a:rPr>
              <a:t> l</a:t>
            </a:r>
            <a:r>
              <a:rPr lang="de-CH" sz="1400" i="1" dirty="0" smtClean="0">
                <a:solidFill>
                  <a:srgbClr val="3333FF"/>
                </a:solidFill>
              </a:rPr>
              <a:t> </a:t>
            </a:r>
            <a:r>
              <a:rPr lang="de-CH" sz="1800" dirty="0" smtClean="0">
                <a:solidFill>
                  <a:srgbClr val="3333FF"/>
                </a:solidFill>
              </a:rPr>
              <a:t>:</a:t>
            </a:r>
            <a:r>
              <a:rPr lang="de-CH" sz="1800" i="1" dirty="0" smtClean="0">
                <a:solidFill>
                  <a:srgbClr val="3333FF"/>
                </a:solidFill>
              </a:rPr>
              <a:t> LINE</a:t>
            </a:r>
            <a:r>
              <a:rPr lang="de-CH" sz="1800" dirty="0" smtClean="0"/>
              <a:t>)</a:t>
            </a:r>
            <a:endParaRPr lang="de-CH" sz="1800" b="1" i="1" dirty="0" smtClean="0"/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dirty="0" smtClean="0">
                <a:solidFill>
                  <a:srgbClr val="CC0000"/>
                </a:solidFill>
              </a:rPr>
              <a:t>			</a:t>
            </a:r>
            <a:r>
              <a:rPr lang="de-CH" sz="1800" dirty="0" smtClean="0">
                <a:solidFill>
                  <a:srgbClr val="993300"/>
                </a:solidFill>
              </a:rPr>
              <a:t>-- Anfang, Ende und Linie setzen.</a:t>
            </a: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b="1" dirty="0" smtClean="0">
                <a:solidFill>
                  <a:srgbClr val="003399"/>
                </a:solidFill>
              </a:rPr>
              <a:t>		</a:t>
            </a:r>
            <a:r>
              <a:rPr lang="de-CH" sz="1800" b="1" dirty="0" err="1" smtClean="0">
                <a:solidFill>
                  <a:srgbClr val="003399"/>
                </a:solidFill>
              </a:rPr>
              <a:t>require</a:t>
            </a:r>
            <a:endParaRPr lang="de-CH" sz="1800" b="1" dirty="0" smtClean="0">
              <a:solidFill>
                <a:srgbClr val="003399"/>
              </a:solidFill>
            </a:endParaRP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i="1" dirty="0" smtClean="0">
                <a:solidFill>
                  <a:srgbClr val="3333FF"/>
                </a:solidFill>
              </a:rPr>
              <a:t>			</a:t>
            </a:r>
            <a:r>
              <a:rPr lang="de-CH" sz="1800" dirty="0" smtClean="0"/>
              <a:t>linie_existiert: </a:t>
            </a:r>
            <a:r>
              <a:rPr lang="de-CH" sz="1800" i="1" dirty="0" smtClean="0"/>
              <a:t>l</a:t>
            </a:r>
            <a:r>
              <a:rPr lang="de-CH" sz="1800" dirty="0" smtClean="0"/>
              <a:t> /= </a:t>
            </a:r>
            <a:r>
              <a:rPr lang="de-CH" sz="1800" b="1" dirty="0" smtClean="0">
                <a:solidFill>
                  <a:srgbClr val="002060"/>
                </a:solidFill>
              </a:rPr>
              <a:t>Void</a:t>
            </a: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b="1" dirty="0" smtClean="0">
                <a:solidFill>
                  <a:srgbClr val="002060"/>
                </a:solidFill>
              </a:rPr>
              <a:t>			</a:t>
            </a:r>
            <a:r>
              <a:rPr lang="de-CH" sz="1800" dirty="0" smtClean="0"/>
              <a:t>auf_der_linie: </a:t>
            </a:r>
            <a:r>
              <a:rPr lang="de-CH" sz="1800" i="1" dirty="0" smtClean="0"/>
              <a:t>l</a:t>
            </a:r>
            <a:r>
              <a:rPr lang="en-US" sz="600" dirty="0">
                <a:solidFill>
                  <a:srgbClr val="0000FF"/>
                </a:solidFill>
                <a:cs typeface="Times New Roman" pitchFamily="18" charset="0"/>
                <a:sym typeface="Wingdings" pitchFamily="2" charset="2"/>
              </a:rPr>
              <a:t>  </a:t>
            </a:r>
            <a:r>
              <a:rPr lang="de-CH" sz="1800" i="1" dirty="0" err="1" smtClean="0"/>
              <a:t>has_station</a:t>
            </a:r>
            <a:r>
              <a:rPr lang="de-CH" sz="1800" dirty="0" smtClean="0"/>
              <a:t> (</a:t>
            </a:r>
            <a:r>
              <a:rPr lang="de-CH" sz="1800" i="1" dirty="0" smtClean="0"/>
              <a:t>o</a:t>
            </a:r>
            <a:r>
              <a:rPr lang="de-CH" sz="1800" dirty="0" smtClean="0"/>
              <a:t>) </a:t>
            </a:r>
            <a:r>
              <a:rPr lang="de-CH" sz="1800" b="1" dirty="0" err="1" smtClean="0">
                <a:solidFill>
                  <a:srgbClr val="002060"/>
                </a:solidFill>
              </a:rPr>
              <a:t>and</a:t>
            </a:r>
            <a:r>
              <a:rPr lang="de-CH" sz="1800" dirty="0" smtClean="0"/>
              <a:t> </a:t>
            </a:r>
            <a:r>
              <a:rPr lang="de-CH" sz="1800" i="1" dirty="0" smtClean="0"/>
              <a:t>l</a:t>
            </a:r>
            <a:r>
              <a:rPr lang="en-US" sz="600" dirty="0">
                <a:solidFill>
                  <a:srgbClr val="0000FF"/>
                </a:solidFill>
                <a:cs typeface="Times New Roman" pitchFamily="18" charset="0"/>
                <a:sym typeface="Wingdings" pitchFamily="2" charset="2"/>
              </a:rPr>
              <a:t>  </a:t>
            </a:r>
            <a:r>
              <a:rPr lang="de-CH" sz="1800" i="1" dirty="0" err="1" smtClean="0"/>
              <a:t>has_station</a:t>
            </a:r>
            <a:r>
              <a:rPr lang="de-CH" sz="1800" dirty="0" smtClean="0"/>
              <a:t> (</a:t>
            </a:r>
            <a:r>
              <a:rPr lang="de-CH" sz="1800" i="1" dirty="0" smtClean="0"/>
              <a:t>d</a:t>
            </a:r>
            <a:r>
              <a:rPr lang="de-CH" sz="1800" dirty="0" smtClean="0"/>
              <a:t>)</a:t>
            </a: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i="1" dirty="0" smtClean="0">
                <a:solidFill>
                  <a:srgbClr val="3333FF"/>
                </a:solidFill>
              </a:rPr>
              <a:t>		</a:t>
            </a:r>
            <a:r>
              <a:rPr lang="de-CH" sz="1800" b="1" dirty="0" err="1" smtClean="0">
                <a:solidFill>
                  <a:srgbClr val="003399"/>
                </a:solidFill>
              </a:rPr>
              <a:t>ensure</a:t>
            </a:r>
            <a:endParaRPr lang="de-CH" sz="1800" b="1" dirty="0" smtClean="0">
              <a:solidFill>
                <a:srgbClr val="003399"/>
              </a:solidFill>
            </a:endParaRP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i="1" dirty="0" smtClean="0">
                <a:solidFill>
                  <a:srgbClr val="3333FF"/>
                </a:solidFill>
              </a:rPr>
              <a:t>			</a:t>
            </a:r>
            <a:r>
              <a:rPr lang="de-CH" sz="1800" dirty="0" err="1" smtClean="0"/>
              <a:t>stationen_gesetzt</a:t>
            </a:r>
            <a:r>
              <a:rPr lang="de-CH" sz="1800" dirty="0" smtClean="0"/>
              <a:t>:</a:t>
            </a:r>
            <a:r>
              <a:rPr lang="de-CH" sz="1800" dirty="0" smtClean="0">
                <a:solidFill>
                  <a:srgbClr val="3333FF"/>
                </a:solidFill>
              </a:rPr>
              <a:t> </a:t>
            </a:r>
            <a:r>
              <a:rPr lang="de-CH" sz="1800" i="1" dirty="0" err="1" smtClean="0">
                <a:solidFill>
                  <a:srgbClr val="3333FF"/>
                </a:solidFill>
              </a:rPr>
              <a:t>origin</a:t>
            </a:r>
            <a:r>
              <a:rPr lang="de-CH" sz="1800" i="1" dirty="0" smtClean="0">
                <a:solidFill>
                  <a:srgbClr val="3333FF"/>
                </a:solidFill>
              </a:rPr>
              <a:t>  </a:t>
            </a:r>
            <a:r>
              <a:rPr lang="de-CH" sz="1800" dirty="0" smtClean="0"/>
              <a:t>=</a:t>
            </a:r>
            <a:r>
              <a:rPr lang="de-CH" sz="1800" dirty="0" smtClean="0">
                <a:solidFill>
                  <a:srgbClr val="3333FF"/>
                </a:solidFill>
              </a:rPr>
              <a:t> </a:t>
            </a:r>
            <a:r>
              <a:rPr lang="de-CH" sz="1800" i="1" dirty="0" smtClean="0"/>
              <a:t>o </a:t>
            </a:r>
            <a:r>
              <a:rPr lang="de-CH" sz="1800" b="1" dirty="0" err="1" smtClean="0">
                <a:solidFill>
                  <a:srgbClr val="002060"/>
                </a:solidFill>
              </a:rPr>
              <a:t>and</a:t>
            </a:r>
            <a:r>
              <a:rPr lang="de-CH" sz="1800" i="1" dirty="0" smtClean="0"/>
              <a:t> </a:t>
            </a:r>
            <a:r>
              <a:rPr lang="de-CH" sz="1800" i="1" dirty="0" err="1" smtClean="0"/>
              <a:t>destination</a:t>
            </a:r>
            <a:r>
              <a:rPr lang="de-CH" sz="1800" i="1" dirty="0" smtClean="0"/>
              <a:t> = d</a:t>
            </a: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i="1" dirty="0" smtClean="0">
                <a:solidFill>
                  <a:srgbClr val="3333FF"/>
                </a:solidFill>
              </a:rPr>
              <a:t>			</a:t>
            </a:r>
            <a:r>
              <a:rPr lang="de-CH" sz="1800" dirty="0" err="1" smtClean="0">
                <a:solidFill>
                  <a:srgbClr val="3333FF"/>
                </a:solidFill>
              </a:rPr>
              <a:t>linie_gesetzt</a:t>
            </a:r>
            <a:r>
              <a:rPr lang="de-CH" sz="1800" dirty="0" smtClean="0">
                <a:solidFill>
                  <a:srgbClr val="3333FF"/>
                </a:solidFill>
              </a:rPr>
              <a:t>:</a:t>
            </a:r>
            <a:r>
              <a:rPr lang="de-CH" sz="1800" i="1" dirty="0" smtClean="0">
                <a:solidFill>
                  <a:srgbClr val="3333FF"/>
                </a:solidFill>
              </a:rPr>
              <a:t> </a:t>
            </a:r>
            <a:r>
              <a:rPr lang="de-CH" sz="1800" i="1" dirty="0" err="1" smtClean="0">
                <a:solidFill>
                  <a:srgbClr val="3333FF"/>
                </a:solidFill>
              </a:rPr>
              <a:t>line</a:t>
            </a:r>
            <a:r>
              <a:rPr lang="de-CH" sz="1800" i="1" dirty="0" smtClean="0">
                <a:solidFill>
                  <a:srgbClr val="3333FF"/>
                </a:solidFill>
              </a:rPr>
              <a:t> </a:t>
            </a:r>
            <a:r>
              <a:rPr lang="de-CH" sz="1800" dirty="0" smtClean="0">
                <a:solidFill>
                  <a:srgbClr val="3333FF"/>
                </a:solidFill>
              </a:rPr>
              <a:t>=</a:t>
            </a:r>
            <a:r>
              <a:rPr lang="de-CH" sz="1800" i="1" dirty="0" smtClean="0">
                <a:solidFill>
                  <a:srgbClr val="3333FF"/>
                </a:solidFill>
              </a:rPr>
              <a:t> l</a:t>
            </a: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endParaRPr lang="de-CH" sz="1800" i="1" dirty="0" smtClean="0">
              <a:solidFill>
                <a:srgbClr val="3333FF"/>
              </a:solidFill>
            </a:endParaRP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dirty="0" smtClean="0">
                <a:solidFill>
                  <a:srgbClr val="CC0000"/>
                </a:solidFill>
              </a:rPr>
              <a:t>	</a:t>
            </a:r>
            <a:r>
              <a:rPr lang="de-CH" sz="1800" i="1" dirty="0" smtClean="0"/>
              <a:t>link </a:t>
            </a:r>
            <a:r>
              <a:rPr lang="de-CH" sz="1800" dirty="0" smtClean="0"/>
              <a:t>(</a:t>
            </a:r>
            <a:r>
              <a:rPr lang="de-CH" sz="1800" i="1" dirty="0" err="1" smtClean="0"/>
              <a:t>other</a:t>
            </a:r>
            <a:r>
              <a:rPr lang="de-CH" sz="1800" i="1" dirty="0" smtClean="0">
                <a:solidFill>
                  <a:srgbClr val="3333FF"/>
                </a:solidFill>
              </a:rPr>
              <a:t> </a:t>
            </a:r>
            <a:r>
              <a:rPr lang="de-CH" sz="1800" dirty="0" smtClean="0"/>
              <a:t>: </a:t>
            </a:r>
            <a:r>
              <a:rPr lang="de-CH" sz="1800" i="1" dirty="0" smtClean="0">
                <a:solidFill>
                  <a:srgbClr val="3333FF"/>
                </a:solidFill>
              </a:rPr>
              <a:t>LEG</a:t>
            </a:r>
            <a:r>
              <a:rPr lang="de-CH" sz="1800" dirty="0" smtClean="0"/>
              <a:t>)</a:t>
            </a:r>
            <a:endParaRPr lang="de-CH" sz="1800" b="1" i="1" dirty="0" smtClean="0"/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dirty="0" smtClean="0">
                <a:solidFill>
                  <a:srgbClr val="CC0000"/>
                </a:solidFill>
              </a:rPr>
              <a:t>			</a:t>
            </a:r>
            <a:r>
              <a:rPr lang="de-CH" sz="1800" dirty="0" smtClean="0">
                <a:solidFill>
                  <a:srgbClr val="993300"/>
                </a:solidFill>
              </a:rPr>
              <a:t>-- </a:t>
            </a:r>
            <a:r>
              <a:rPr lang="de-CH" sz="1800" i="1" dirty="0" err="1" smtClean="0"/>
              <a:t>other</a:t>
            </a:r>
            <a:r>
              <a:rPr lang="de-CH" sz="1800" dirty="0" smtClean="0">
                <a:solidFill>
                  <a:srgbClr val="CC0000"/>
                </a:solidFill>
              </a:rPr>
              <a:t> </a:t>
            </a:r>
            <a:r>
              <a:rPr lang="de-CH" sz="1800" dirty="0" smtClean="0">
                <a:solidFill>
                  <a:srgbClr val="993300"/>
                </a:solidFill>
              </a:rPr>
              <a:t>zur nächsten Teilstrecke der Route machen.</a:t>
            </a: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b="1" dirty="0" smtClean="0">
                <a:solidFill>
                  <a:srgbClr val="003399"/>
                </a:solidFill>
              </a:rPr>
              <a:t>		</a:t>
            </a:r>
            <a:r>
              <a:rPr lang="de-CH" sz="1800" b="1" dirty="0" err="1" smtClean="0">
                <a:solidFill>
                  <a:srgbClr val="003399"/>
                </a:solidFill>
              </a:rPr>
              <a:t>ensure</a:t>
            </a:r>
            <a:endParaRPr lang="de-CH" sz="1800" b="1" dirty="0" smtClean="0">
              <a:solidFill>
                <a:srgbClr val="003399"/>
              </a:solidFill>
            </a:endParaRP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i="1" dirty="0" smtClean="0">
                <a:solidFill>
                  <a:srgbClr val="3333FF"/>
                </a:solidFill>
              </a:rPr>
              <a:t>			</a:t>
            </a:r>
            <a:r>
              <a:rPr lang="de-CH" sz="1800" dirty="0" err="1" smtClean="0"/>
              <a:t>naechste_gesetzt</a:t>
            </a:r>
            <a:r>
              <a:rPr lang="de-CH" sz="1800" dirty="0" smtClean="0">
                <a:solidFill>
                  <a:srgbClr val="993300"/>
                </a:solidFill>
              </a:rPr>
              <a:t>:</a:t>
            </a:r>
            <a:r>
              <a:rPr lang="de-CH" sz="1800" dirty="0" smtClean="0">
                <a:solidFill>
                  <a:srgbClr val="3333FF"/>
                </a:solidFill>
              </a:rPr>
              <a:t> </a:t>
            </a:r>
            <a:r>
              <a:rPr lang="de-CH" sz="1800" i="1" dirty="0" err="1" smtClean="0">
                <a:solidFill>
                  <a:srgbClr val="3333FF"/>
                </a:solidFill>
              </a:rPr>
              <a:t>next</a:t>
            </a:r>
            <a:r>
              <a:rPr lang="de-CH" sz="1800" dirty="0" smtClean="0">
                <a:solidFill>
                  <a:srgbClr val="3333FF"/>
                </a:solidFill>
              </a:rPr>
              <a:t> </a:t>
            </a:r>
            <a:r>
              <a:rPr lang="de-CH" sz="1800" dirty="0" smtClean="0"/>
              <a:t>=</a:t>
            </a:r>
            <a:r>
              <a:rPr lang="de-CH" sz="1800" dirty="0" smtClean="0">
                <a:solidFill>
                  <a:srgbClr val="3333FF"/>
                </a:solidFill>
              </a:rPr>
              <a:t> </a:t>
            </a:r>
            <a:r>
              <a:rPr lang="de-CH" sz="1800" i="1" dirty="0" err="1" smtClean="0"/>
              <a:t>other</a:t>
            </a:r>
            <a:endParaRPr lang="de-CH" sz="1800" b="1" dirty="0" smtClean="0">
              <a:solidFill>
                <a:srgbClr val="003399"/>
              </a:solidFill>
            </a:endParaRP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b="1" dirty="0" smtClean="0">
                <a:solidFill>
                  <a:srgbClr val="003399"/>
                </a:solidFill>
              </a:rPr>
              <a:t>end</a:t>
            </a:r>
            <a:endParaRPr lang="de-CH" sz="1800" b="1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1663943" y="3560407"/>
            <a:ext cx="5794132" cy="365760"/>
          </a:xfrm>
          <a:prstGeom prst="roundRect">
            <a:avLst/>
          </a:prstGeom>
          <a:solidFill>
            <a:srgbClr val="FFC000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defTabSz="720725">
              <a:lnSpc>
                <a:spcPct val="9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lang="de-CH" sz="1800" kern="0" dirty="0" smtClean="0">
                <a:solidFill>
                  <a:srgbClr val="990000"/>
                </a:solidFill>
                <a:latin typeface="Comic Sans MS"/>
              </a:rPr>
              <a:t> --</a:t>
            </a:r>
            <a:r>
              <a:rPr lang="en-US" sz="1800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 </a:t>
            </a:r>
            <a:r>
              <a:rPr lang="de-CH" sz="1800" kern="0" dirty="0">
                <a:solidFill>
                  <a:srgbClr val="990000"/>
                </a:solidFill>
                <a:latin typeface="Comic Sans MS"/>
              </a:rPr>
              <a:t>Erzeuge </a:t>
            </a:r>
            <a:r>
              <a:rPr lang="de-CH" sz="1800" i="1" dirty="0" err="1">
                <a:solidFill>
                  <a:srgbClr val="3333FF"/>
                </a:solidFill>
              </a:rPr>
              <a:t>Opera_route</a:t>
            </a:r>
            <a:r>
              <a:rPr lang="de-CH" sz="1800" kern="0" dirty="0">
                <a:solidFill>
                  <a:srgbClr val="990000"/>
                </a:solidFill>
                <a:latin typeface="Comic Sans MS"/>
              </a:rPr>
              <a:t> und fülle sie mit Stationen.</a:t>
            </a:r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i="1" dirty="0">
                <a:solidFill>
                  <a:srgbClr val="3333FF"/>
                </a:solidFill>
              </a:rPr>
              <a:t>ROUTE_BUILDING</a:t>
            </a:r>
            <a:endParaRPr lang="de-CH" dirty="0"/>
          </a:p>
        </p:txBody>
      </p:sp>
      <p:sp>
        <p:nvSpPr>
          <p:cNvPr id="5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1529" y="724829"/>
            <a:ext cx="8790495" cy="6036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defTabSz="720725">
              <a:lnSpc>
                <a:spcPct val="9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lang="en-US" sz="1800" b="1" kern="0" dirty="0" smtClean="0">
                <a:solidFill>
                  <a:srgbClr val="003399"/>
                </a:solidFill>
              </a:rPr>
              <a:t>class</a:t>
            </a:r>
            <a:r>
              <a:rPr lang="en-US" sz="1800" b="1" kern="0" dirty="0" smtClean="0">
                <a:solidFill>
                  <a:srgbClr val="0033CC"/>
                </a:solidFill>
              </a:rPr>
              <a:t> </a:t>
            </a:r>
            <a:r>
              <a:rPr lang="en-US" sz="1800" i="1" kern="0" dirty="0" smtClean="0">
                <a:solidFill>
                  <a:srgbClr val="0000FF"/>
                </a:solidFill>
              </a:rPr>
              <a:t>ROUTE_BUILDING  </a:t>
            </a:r>
            <a:r>
              <a:rPr lang="en-US" sz="1800" b="1" kern="0" dirty="0" smtClean="0">
                <a:solidFill>
                  <a:srgbClr val="003399"/>
                </a:solidFill>
              </a:rPr>
              <a:t>inherit</a:t>
            </a:r>
            <a:endParaRPr lang="en-US" sz="1800" b="1" kern="0" dirty="0" smtClean="0">
              <a:solidFill>
                <a:srgbClr val="3333FF"/>
              </a:solidFill>
            </a:endParaRPr>
          </a:p>
          <a:p>
            <a:pPr lvl="0" defTabSz="720725">
              <a:lnSpc>
                <a:spcPct val="9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lang="en-US" sz="1800" i="1" kern="0" dirty="0" smtClean="0">
                <a:solidFill>
                  <a:srgbClr val="0000FF"/>
                </a:solidFill>
              </a:rPr>
              <a:t>	ZURICH_OBJECTS</a:t>
            </a:r>
          </a:p>
          <a:p>
            <a:pPr lvl="0" defTabSz="720725">
              <a:lnSpc>
                <a:spcPct val="9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lang="en-US" sz="1800" i="1" kern="0" dirty="0" smtClean="0">
                <a:solidFill>
                  <a:srgbClr val="0000FF"/>
                </a:solidFill>
              </a:rPr>
              <a:t> </a:t>
            </a:r>
            <a:r>
              <a:rPr lang="en-US" sz="1800" b="1" kern="0" dirty="0" smtClean="0">
                <a:solidFill>
                  <a:srgbClr val="003399"/>
                </a:solidFill>
              </a:rPr>
              <a:t>feature</a:t>
            </a:r>
          </a:p>
          <a:p>
            <a:pPr lvl="0" defTabSz="720725">
              <a:lnSpc>
                <a:spcPct val="9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endParaRPr lang="en-US" sz="1800" b="1" kern="0" dirty="0" smtClean="0">
              <a:solidFill>
                <a:srgbClr val="003399"/>
              </a:solidFill>
            </a:endParaRPr>
          </a:p>
          <a:p>
            <a:pPr lvl="0" defTabSz="720725">
              <a:lnSpc>
                <a:spcPct val="9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endParaRPr lang="en-US" sz="1800" b="1" kern="0" dirty="0" smtClean="0">
              <a:solidFill>
                <a:srgbClr val="003399"/>
              </a:solidFill>
            </a:endParaRPr>
          </a:p>
          <a:p>
            <a:pPr lvl="0" defTabSz="720725">
              <a:lnSpc>
                <a:spcPct val="9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endParaRPr lang="en-US" sz="1800" b="1" kern="0" dirty="0" smtClean="0">
              <a:solidFill>
                <a:srgbClr val="003399"/>
              </a:solidFill>
            </a:endParaRPr>
          </a:p>
          <a:p>
            <a:pPr lvl="0" defTabSz="720725">
              <a:lnSpc>
                <a:spcPct val="9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lang="en-US" sz="1800" i="1" kern="0" dirty="0" smtClean="0">
                <a:solidFill>
                  <a:srgbClr val="3333FF"/>
                </a:solidFill>
              </a:rPr>
              <a:t>	</a:t>
            </a:r>
            <a:r>
              <a:rPr lang="en-US" sz="1800" i="1" kern="0" dirty="0" err="1" smtClean="0">
                <a:solidFill>
                  <a:srgbClr val="3333FF"/>
                </a:solidFill>
              </a:rPr>
              <a:t>build_route</a:t>
            </a:r>
            <a:endParaRPr lang="en-US" sz="1800" b="1" kern="0" dirty="0" smtClean="0">
              <a:solidFill>
                <a:srgbClr val="3333FF"/>
              </a:solidFill>
            </a:endParaRPr>
          </a:p>
          <a:p>
            <a:pPr defTabSz="720725">
              <a:lnSpc>
                <a:spcPct val="9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lang="en-US" sz="1800" kern="0" dirty="0">
                <a:solidFill>
                  <a:srgbClr val="993300"/>
                </a:solidFill>
              </a:rPr>
              <a:t> 			</a:t>
            </a:r>
            <a:r>
              <a:rPr lang="de-CH" sz="1800" dirty="0">
                <a:solidFill>
                  <a:srgbClr val="993300"/>
                </a:solidFill>
              </a:rPr>
              <a:t> -- Eine Route bauen und damit arbeiten</a:t>
            </a:r>
            <a:r>
              <a:rPr lang="de-CH" sz="1800" dirty="0" smtClean="0">
                <a:solidFill>
                  <a:srgbClr val="993300"/>
                </a:solidFill>
              </a:rPr>
              <a:t>.</a:t>
            </a:r>
            <a:endParaRPr lang="en-US" sz="1800" kern="0" dirty="0" smtClean="0">
              <a:solidFill>
                <a:srgbClr val="993300"/>
              </a:solidFill>
            </a:endParaRPr>
          </a:p>
          <a:p>
            <a:pPr lvl="0" defTabSz="720725">
              <a:lnSpc>
                <a:spcPct val="9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lang="en-US" sz="1800" b="1" kern="0" dirty="0" smtClean="0">
                <a:solidFill>
                  <a:srgbClr val="993300"/>
                </a:solidFill>
              </a:rPr>
              <a:t>		</a:t>
            </a:r>
            <a:r>
              <a:rPr lang="en-US" sz="1800" b="1" kern="0" dirty="0" smtClean="0">
                <a:solidFill>
                  <a:srgbClr val="003399"/>
                </a:solidFill>
              </a:rPr>
              <a:t>do</a:t>
            </a:r>
            <a:endParaRPr lang="en-US" sz="1800" i="1" kern="0" dirty="0" smtClean="0">
              <a:solidFill>
                <a:srgbClr val="3333FF"/>
              </a:solidFill>
            </a:endParaRPr>
          </a:p>
          <a:p>
            <a:pPr defTabSz="720725">
              <a:lnSpc>
                <a:spcPct val="5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lang="en-US" sz="1800" i="1" kern="0" dirty="0" smtClean="0">
                <a:solidFill>
                  <a:srgbClr val="3333FF"/>
                </a:solidFill>
              </a:rPr>
              <a:t>			</a:t>
            </a:r>
          </a:p>
          <a:p>
            <a:pPr lvl="0" defTabSz="720725">
              <a:lnSpc>
                <a:spcPct val="5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lang="en-US" sz="1800" i="1" kern="0" dirty="0" smtClean="0">
                <a:solidFill>
                  <a:srgbClr val="3333FF"/>
                </a:solidFill>
              </a:rPr>
              <a:t>			</a:t>
            </a:r>
          </a:p>
          <a:p>
            <a:pPr lvl="0" defTabSz="720725">
              <a:lnSpc>
                <a:spcPct val="5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lang="en-US" sz="1800" i="1" kern="0" dirty="0" smtClean="0">
                <a:solidFill>
                  <a:srgbClr val="3333FF"/>
                </a:solidFill>
              </a:rPr>
              <a:t>			</a:t>
            </a:r>
          </a:p>
          <a:p>
            <a:pPr lvl="0" defTabSz="720725">
              <a:lnSpc>
                <a:spcPct val="5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lang="en-US" sz="1800" i="1" kern="0" dirty="0" smtClean="0">
                <a:solidFill>
                  <a:srgbClr val="3333FF"/>
                </a:solidFill>
              </a:rPr>
              <a:t>			</a:t>
            </a:r>
          </a:p>
          <a:p>
            <a:pPr lvl="0" defTabSz="720725">
              <a:lnSpc>
                <a:spcPct val="5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endParaRPr lang="en-US" sz="1800" i="1" kern="0" dirty="0" smtClean="0">
              <a:solidFill>
                <a:srgbClr val="3333FF"/>
              </a:solidFill>
            </a:endParaRPr>
          </a:p>
          <a:p>
            <a:pPr lvl="0" defTabSz="720725">
              <a:lnSpc>
                <a:spcPct val="5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endParaRPr lang="en-US" sz="1800" i="1" kern="0" dirty="0" smtClean="0">
              <a:solidFill>
                <a:srgbClr val="3333FF"/>
              </a:solidFill>
            </a:endParaRPr>
          </a:p>
          <a:p>
            <a:pPr lvl="0" defTabSz="720725">
              <a:lnSpc>
                <a:spcPct val="5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lang="en-US" sz="1800" i="1" kern="0" dirty="0" smtClean="0">
                <a:solidFill>
                  <a:srgbClr val="3333FF"/>
                </a:solidFill>
              </a:rPr>
              <a:t>			</a:t>
            </a:r>
          </a:p>
          <a:p>
            <a:pPr lvl="0" defTabSz="720725">
              <a:lnSpc>
                <a:spcPct val="5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lang="en-US" sz="1800" i="1" kern="0" dirty="0" smtClean="0">
                <a:solidFill>
                  <a:srgbClr val="3333FF"/>
                </a:solidFill>
              </a:rPr>
              <a:t>			</a:t>
            </a:r>
            <a:r>
              <a:rPr lang="de-CH" sz="1800" i="1" dirty="0" err="1" smtClean="0">
                <a:solidFill>
                  <a:srgbClr val="3333FF"/>
                </a:solidFill>
              </a:rPr>
              <a:t>Zurich</a:t>
            </a:r>
            <a:r>
              <a:rPr lang="en-US" sz="800" kern="0" dirty="0">
                <a:solidFill>
                  <a:srgbClr val="0000FF"/>
                </a:solidFill>
                <a:latin typeface="Comic Sans MS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800" kern="0" dirty="0" smtClean="0">
                <a:solidFill>
                  <a:srgbClr val="0000FF"/>
                </a:solidFill>
                <a:latin typeface="Comic Sans MS"/>
                <a:cs typeface="Times New Roman" pitchFamily="18" charset="0"/>
                <a:sym typeface="Wingdings" pitchFamily="2" charset="2"/>
              </a:rPr>
              <a:t></a:t>
            </a:r>
            <a:r>
              <a:rPr lang="de-CH" sz="1800" i="1" dirty="0" smtClean="0">
                <a:solidFill>
                  <a:srgbClr val="3333FF"/>
                </a:solidFill>
              </a:rPr>
              <a:t>add_route </a:t>
            </a:r>
            <a:r>
              <a:rPr lang="de-CH" sz="1800" dirty="0" smtClean="0">
                <a:solidFill>
                  <a:srgbClr val="3333FF"/>
                </a:solidFill>
              </a:rPr>
              <a:t>(</a:t>
            </a:r>
            <a:r>
              <a:rPr lang="de-CH" sz="1800" i="1" dirty="0" err="1" smtClean="0">
                <a:solidFill>
                  <a:srgbClr val="3333FF"/>
                </a:solidFill>
              </a:rPr>
              <a:t>Opera_route</a:t>
            </a:r>
            <a:r>
              <a:rPr lang="de-CH" sz="1100" i="1" dirty="0" smtClean="0">
                <a:solidFill>
                  <a:srgbClr val="3333FF"/>
                </a:solidFill>
              </a:rPr>
              <a:t> </a:t>
            </a:r>
            <a:r>
              <a:rPr lang="de-CH" sz="1800" dirty="0" smtClean="0">
                <a:solidFill>
                  <a:srgbClr val="3333FF"/>
                </a:solidFill>
              </a:rPr>
              <a:t>)</a:t>
            </a:r>
            <a:endParaRPr lang="en-US" sz="1800" kern="0" dirty="0" smtClean="0">
              <a:solidFill>
                <a:srgbClr val="3333FF"/>
              </a:solidFill>
            </a:endParaRPr>
          </a:p>
          <a:p>
            <a:pPr defTabSz="720725">
              <a:lnSpc>
                <a:spcPct val="5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lang="en-US" sz="1800" i="1" kern="0" dirty="0" smtClean="0">
                <a:solidFill>
                  <a:srgbClr val="3333FF"/>
                </a:solidFill>
              </a:rPr>
              <a:t>			</a:t>
            </a:r>
            <a:r>
              <a:rPr lang="en-US" sz="1800" i="1" kern="0" dirty="0" err="1" smtClean="0">
                <a:solidFill>
                  <a:srgbClr val="3333FF"/>
                </a:solidFill>
              </a:rPr>
              <a:t>Opera_route</a:t>
            </a:r>
            <a:r>
              <a:rPr lang="en-US" sz="3200" kern="0" dirty="0" err="1" smtClean="0">
                <a:solidFill>
                  <a:srgbClr val="3333FF"/>
                </a:solidFill>
              </a:rPr>
              <a:t>.</a:t>
            </a:r>
            <a:r>
              <a:rPr lang="en-US" sz="1800" i="1" kern="0" dirty="0" err="1" smtClean="0">
                <a:solidFill>
                  <a:srgbClr val="3333FF"/>
                </a:solidFill>
              </a:rPr>
              <a:t>reverse</a:t>
            </a:r>
            <a:endParaRPr lang="en-US" sz="1800" i="1" kern="0" dirty="0" smtClean="0">
              <a:solidFill>
                <a:srgbClr val="3333FF"/>
              </a:solidFill>
            </a:endParaRPr>
          </a:p>
          <a:p>
            <a:pPr lvl="0" defTabSz="720725">
              <a:lnSpc>
                <a:spcPct val="9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lang="en-US" sz="1800" i="1" kern="0" dirty="0" smtClean="0">
                <a:solidFill>
                  <a:srgbClr val="3333FF"/>
                </a:solidFill>
              </a:rPr>
              <a:t>		</a:t>
            </a:r>
            <a:r>
              <a:rPr lang="en-US" sz="1800" b="1" kern="0" dirty="0" smtClean="0">
                <a:solidFill>
                  <a:srgbClr val="003399"/>
                </a:solidFill>
              </a:rPr>
              <a:t>end</a:t>
            </a:r>
            <a:r>
              <a:rPr lang="en-US" sz="1800" b="1" i="1" kern="0" dirty="0" smtClean="0">
                <a:solidFill>
                  <a:srgbClr val="003399"/>
                </a:solidFill>
              </a:rPr>
              <a:t>	</a:t>
            </a:r>
          </a:p>
          <a:p>
            <a:pPr lvl="0" defTabSz="720725">
              <a:lnSpc>
                <a:spcPct val="9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lang="en-US" sz="1800" i="1" kern="0" dirty="0" smtClean="0">
                <a:solidFill>
                  <a:srgbClr val="3333FF"/>
                </a:solidFill>
              </a:rPr>
              <a:t>	</a:t>
            </a:r>
            <a:r>
              <a:rPr lang="en-US" sz="1800" i="1" kern="0" dirty="0" err="1" smtClean="0">
                <a:solidFill>
                  <a:srgbClr val="3333FF"/>
                </a:solidFill>
              </a:rPr>
              <a:t>Opera_route</a:t>
            </a:r>
            <a:r>
              <a:rPr lang="en-US" sz="1800" kern="0" dirty="0" smtClean="0">
                <a:solidFill>
                  <a:srgbClr val="3333FF"/>
                </a:solidFill>
              </a:rPr>
              <a:t>: </a:t>
            </a:r>
            <a:r>
              <a:rPr lang="en-US" sz="1800" i="1" kern="0" dirty="0" smtClean="0">
                <a:solidFill>
                  <a:srgbClr val="3333FF"/>
                </a:solidFill>
              </a:rPr>
              <a:t>ROUTE</a:t>
            </a:r>
          </a:p>
          <a:p>
            <a:pPr lvl="0" defTabSz="720725">
              <a:lnSpc>
                <a:spcPct val="9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lang="en-US" sz="1800" kern="0" dirty="0" smtClean="0">
                <a:solidFill>
                  <a:srgbClr val="003399"/>
                </a:solidFill>
              </a:rPr>
              <a:t>			</a:t>
            </a:r>
            <a:r>
              <a:rPr lang="de-CH" sz="1800" dirty="0" smtClean="0">
                <a:solidFill>
                  <a:srgbClr val="993300"/>
                </a:solidFill>
              </a:rPr>
              <a:t>-- Eine Route von Polybahn nach Opernhaus.</a:t>
            </a:r>
            <a:endParaRPr lang="en-US" sz="1800" kern="0" dirty="0" smtClean="0">
              <a:solidFill>
                <a:srgbClr val="993300"/>
              </a:solidFill>
            </a:endParaRPr>
          </a:p>
          <a:p>
            <a:pPr lvl="0" defTabSz="720725">
              <a:lnSpc>
                <a:spcPct val="90000"/>
              </a:lnSpc>
              <a:spcBef>
                <a:spcPts val="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lang="en-US" sz="1800" b="1" kern="0" dirty="0" smtClean="0">
                <a:solidFill>
                  <a:srgbClr val="003399"/>
                </a:solidFill>
              </a:rPr>
              <a:t>end</a:t>
            </a:r>
          </a:p>
          <a:p>
            <a:pPr marL="0" marR="0" lvl="0" indent="0" algn="l" defTabSz="720725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449263" algn="l"/>
              </a:tabLst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ounded Rectangular Callout 11"/>
          <p:cNvSpPr/>
          <p:nvPr/>
        </p:nvSpPr>
        <p:spPr bwMode="auto">
          <a:xfrm>
            <a:off x="6682405" y="2379012"/>
            <a:ext cx="2220686" cy="394608"/>
          </a:xfrm>
          <a:prstGeom prst="wedgeRoundRectCallout">
            <a:avLst>
              <a:gd name="adj1" fmla="val -68623"/>
              <a:gd name="adj2" fmla="val 227102"/>
              <a:gd name="adj3" fmla="val 16667"/>
            </a:avLst>
          </a:prstGeom>
          <a:solidFill>
            <a:srgbClr val="FFC000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de-CH" sz="2000" dirty="0" smtClean="0"/>
              <a:t>Pseudocode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3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noProof="0" dirty="0" smtClean="0"/>
              <a:t>Eine Instanz von </a:t>
            </a:r>
            <a:r>
              <a:rPr lang="de-CH" i="1" noProof="0" dirty="0" smtClean="0">
                <a:solidFill>
                  <a:srgbClr val="3333FF"/>
                </a:solidFill>
              </a:rPr>
              <a:t>LEG </a:t>
            </a:r>
            <a:r>
              <a:rPr lang="de-CH" dirty="0" smtClean="0"/>
              <a:t>erzeugen</a:t>
            </a:r>
            <a:endParaRPr lang="de-CH" dirty="0"/>
          </a:p>
        </p:txBody>
      </p:sp>
      <p:sp>
        <p:nvSpPr>
          <p:cNvPr id="5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1529" y="724829"/>
            <a:ext cx="8790495" cy="6036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720725">
              <a:lnSpc>
                <a:spcPct val="9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lang="en-US" sz="1800" b="1" kern="0" dirty="0" smtClean="0">
                <a:solidFill>
                  <a:srgbClr val="003399"/>
                </a:solidFill>
              </a:rPr>
              <a:t>class</a:t>
            </a:r>
            <a:r>
              <a:rPr lang="en-US" sz="1800" b="1" kern="0" dirty="0" smtClean="0">
                <a:solidFill>
                  <a:srgbClr val="0033CC"/>
                </a:solidFill>
              </a:rPr>
              <a:t> </a:t>
            </a:r>
            <a:r>
              <a:rPr lang="en-US" sz="1800" i="1" kern="0" dirty="0" smtClean="0">
                <a:solidFill>
                  <a:srgbClr val="0000FF"/>
                </a:solidFill>
              </a:rPr>
              <a:t>ROUTE_BUILDING  </a:t>
            </a:r>
            <a:r>
              <a:rPr lang="en-US" sz="1800" b="1" kern="0" dirty="0" smtClean="0">
                <a:solidFill>
                  <a:srgbClr val="003399"/>
                </a:solidFill>
              </a:rPr>
              <a:t>inherit</a:t>
            </a:r>
            <a:endParaRPr lang="en-US" sz="1800" b="1" kern="0" dirty="0" smtClean="0">
              <a:solidFill>
                <a:srgbClr val="3333FF"/>
              </a:solidFill>
            </a:endParaRPr>
          </a:p>
          <a:p>
            <a:pPr defTabSz="720725">
              <a:lnSpc>
                <a:spcPct val="9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lang="en-US" sz="1800" i="1" kern="0" dirty="0" smtClean="0">
                <a:solidFill>
                  <a:srgbClr val="0000FF"/>
                </a:solidFill>
              </a:rPr>
              <a:t>	ZURICH_OBJECTS</a:t>
            </a:r>
          </a:p>
          <a:p>
            <a:pPr defTabSz="720725">
              <a:lnSpc>
                <a:spcPct val="9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lang="en-US" sz="1800" i="1" kern="0" dirty="0" smtClean="0">
                <a:solidFill>
                  <a:srgbClr val="0000FF"/>
                </a:solidFill>
              </a:rPr>
              <a:t> </a:t>
            </a:r>
            <a:r>
              <a:rPr lang="en-US" sz="1800" b="1" kern="0" dirty="0" smtClean="0">
                <a:solidFill>
                  <a:srgbClr val="003399"/>
                </a:solidFill>
              </a:rPr>
              <a:t>feature</a:t>
            </a:r>
          </a:p>
          <a:p>
            <a:pPr defTabSz="720725">
              <a:lnSpc>
                <a:spcPct val="9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endParaRPr lang="en-US" sz="1800" b="1" kern="0" dirty="0" smtClean="0">
              <a:solidFill>
                <a:srgbClr val="003399"/>
              </a:solidFill>
            </a:endParaRPr>
          </a:p>
          <a:p>
            <a:pPr defTabSz="720725">
              <a:lnSpc>
                <a:spcPct val="9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endParaRPr lang="en-US" sz="1800" b="1" kern="0" dirty="0" smtClean="0">
              <a:solidFill>
                <a:srgbClr val="003399"/>
              </a:solidFill>
            </a:endParaRPr>
          </a:p>
          <a:p>
            <a:pPr defTabSz="720725">
              <a:lnSpc>
                <a:spcPct val="9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endParaRPr lang="en-US" sz="1800" b="1" kern="0" dirty="0" smtClean="0">
              <a:solidFill>
                <a:srgbClr val="003399"/>
              </a:solidFill>
            </a:endParaRPr>
          </a:p>
          <a:p>
            <a:pPr defTabSz="720725">
              <a:lnSpc>
                <a:spcPct val="9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lang="en-US" sz="1800" i="1" kern="0" dirty="0" smtClean="0">
                <a:solidFill>
                  <a:srgbClr val="3333FF"/>
                </a:solidFill>
              </a:rPr>
              <a:t>	</a:t>
            </a:r>
            <a:r>
              <a:rPr lang="en-US" sz="1800" i="1" kern="0" dirty="0" err="1" smtClean="0">
                <a:solidFill>
                  <a:srgbClr val="3333FF"/>
                </a:solidFill>
              </a:rPr>
              <a:t>build_route</a:t>
            </a:r>
            <a:endParaRPr lang="en-US" sz="1800" b="1" kern="0" dirty="0" smtClean="0">
              <a:solidFill>
                <a:srgbClr val="3333FF"/>
              </a:solidFill>
            </a:endParaRPr>
          </a:p>
          <a:p>
            <a:pPr defTabSz="720725">
              <a:lnSpc>
                <a:spcPct val="9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lang="en-US" sz="1800" kern="0" dirty="0" smtClean="0">
                <a:solidFill>
                  <a:srgbClr val="993300"/>
                </a:solidFill>
              </a:rPr>
              <a:t>			</a:t>
            </a:r>
            <a:r>
              <a:rPr lang="de-CH" sz="1800" dirty="0" smtClean="0">
                <a:solidFill>
                  <a:srgbClr val="993300"/>
                </a:solidFill>
              </a:rPr>
              <a:t> -- Eine Route bauen und damit arbeiten.</a:t>
            </a:r>
            <a:endParaRPr lang="en-US" sz="1800" kern="0" dirty="0" smtClean="0">
              <a:solidFill>
                <a:srgbClr val="993300"/>
              </a:solidFill>
            </a:endParaRPr>
          </a:p>
          <a:p>
            <a:pPr defTabSz="720725">
              <a:lnSpc>
                <a:spcPct val="9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lang="en-US" sz="1800" b="1" kern="0" dirty="0" smtClean="0">
                <a:solidFill>
                  <a:srgbClr val="993300"/>
                </a:solidFill>
              </a:rPr>
              <a:t>		</a:t>
            </a:r>
            <a:r>
              <a:rPr lang="en-US" sz="1800" b="1" kern="0" dirty="0" smtClean="0">
                <a:solidFill>
                  <a:srgbClr val="003399"/>
                </a:solidFill>
              </a:rPr>
              <a:t>do</a:t>
            </a:r>
            <a:endParaRPr lang="en-US" sz="1800" i="1" kern="0" dirty="0" smtClean="0">
              <a:solidFill>
                <a:srgbClr val="3333FF"/>
              </a:solidFill>
            </a:endParaRPr>
          </a:p>
          <a:p>
            <a:pPr defTabSz="720725">
              <a:lnSpc>
                <a:spcPct val="5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lang="en-US" sz="1800" i="1" kern="0" dirty="0" smtClean="0">
                <a:solidFill>
                  <a:srgbClr val="3333FF"/>
                </a:solidFill>
              </a:rPr>
              <a:t>			</a:t>
            </a:r>
          </a:p>
          <a:p>
            <a:pPr defTabSz="720725">
              <a:lnSpc>
                <a:spcPct val="5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lang="en-US" sz="1800" i="1" kern="0" dirty="0" smtClean="0">
                <a:solidFill>
                  <a:srgbClr val="3333FF"/>
                </a:solidFill>
              </a:rPr>
              <a:t>			</a:t>
            </a:r>
          </a:p>
          <a:p>
            <a:pPr defTabSz="720725">
              <a:lnSpc>
                <a:spcPct val="5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lang="en-US" sz="1800" i="1" kern="0" dirty="0" smtClean="0">
                <a:solidFill>
                  <a:srgbClr val="3333FF"/>
                </a:solidFill>
              </a:rPr>
              <a:t>			</a:t>
            </a:r>
          </a:p>
          <a:p>
            <a:pPr defTabSz="720725">
              <a:lnSpc>
                <a:spcPct val="5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lang="en-US" sz="1800" i="1" kern="0" dirty="0" smtClean="0">
                <a:solidFill>
                  <a:srgbClr val="3333FF"/>
                </a:solidFill>
              </a:rPr>
              <a:t>			</a:t>
            </a:r>
          </a:p>
          <a:p>
            <a:pPr defTabSz="720725">
              <a:lnSpc>
                <a:spcPct val="5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endParaRPr lang="en-US" sz="1800" i="1" kern="0" dirty="0" smtClean="0">
              <a:solidFill>
                <a:srgbClr val="3333FF"/>
              </a:solidFill>
            </a:endParaRPr>
          </a:p>
          <a:p>
            <a:pPr defTabSz="720725">
              <a:lnSpc>
                <a:spcPct val="5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endParaRPr lang="en-US" sz="1800" i="1" kern="0" dirty="0" smtClean="0">
              <a:solidFill>
                <a:srgbClr val="3333FF"/>
              </a:solidFill>
            </a:endParaRPr>
          </a:p>
          <a:p>
            <a:pPr defTabSz="720725">
              <a:lnSpc>
                <a:spcPct val="5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lang="en-US" sz="1800" i="1" kern="0" dirty="0" smtClean="0">
                <a:solidFill>
                  <a:srgbClr val="3333FF"/>
                </a:solidFill>
              </a:rPr>
              <a:t>			</a:t>
            </a:r>
          </a:p>
          <a:p>
            <a:pPr defTabSz="720725">
              <a:lnSpc>
                <a:spcPct val="5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lang="en-US" sz="1800" i="1" kern="0" dirty="0" smtClean="0">
                <a:solidFill>
                  <a:srgbClr val="3333FF"/>
                </a:solidFill>
              </a:rPr>
              <a:t>			</a:t>
            </a:r>
            <a:r>
              <a:rPr lang="de-CH" sz="1800" i="1" dirty="0" err="1" smtClean="0">
                <a:solidFill>
                  <a:srgbClr val="3333FF"/>
                </a:solidFill>
              </a:rPr>
              <a:t>Zurich</a:t>
            </a:r>
            <a:r>
              <a:rPr lang="en-US" sz="800" kern="0" dirty="0">
                <a:solidFill>
                  <a:srgbClr val="0000FF"/>
                </a:solidFill>
                <a:latin typeface="Comic Sans MS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800" kern="0" dirty="0" smtClean="0">
                <a:solidFill>
                  <a:srgbClr val="0000FF"/>
                </a:solidFill>
                <a:latin typeface="Comic Sans MS"/>
                <a:cs typeface="Times New Roman" pitchFamily="18" charset="0"/>
                <a:sym typeface="Wingdings" pitchFamily="2" charset="2"/>
              </a:rPr>
              <a:t></a:t>
            </a:r>
            <a:r>
              <a:rPr lang="de-CH" sz="1800" i="1" dirty="0" smtClean="0">
                <a:solidFill>
                  <a:srgbClr val="3333FF"/>
                </a:solidFill>
              </a:rPr>
              <a:t>add_route (Opera_route)</a:t>
            </a:r>
            <a:endParaRPr lang="en-US" sz="1800" i="1" kern="0" dirty="0" smtClean="0">
              <a:solidFill>
                <a:srgbClr val="3333FF"/>
              </a:solidFill>
            </a:endParaRPr>
          </a:p>
          <a:p>
            <a:pPr defTabSz="720725">
              <a:lnSpc>
                <a:spcPct val="5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lang="en-US" sz="1800" i="1" kern="0" dirty="0" smtClean="0">
                <a:solidFill>
                  <a:srgbClr val="3333FF"/>
                </a:solidFill>
              </a:rPr>
              <a:t>			</a:t>
            </a:r>
            <a:r>
              <a:rPr lang="en-US" sz="1800" i="1" kern="0" dirty="0" err="1" smtClean="0">
                <a:solidFill>
                  <a:srgbClr val="3333FF"/>
                </a:solidFill>
              </a:rPr>
              <a:t>Opera_route</a:t>
            </a:r>
            <a:r>
              <a:rPr lang="en-US" sz="3200" kern="0" dirty="0" err="1" smtClean="0">
                <a:solidFill>
                  <a:srgbClr val="3333FF"/>
                </a:solidFill>
              </a:rPr>
              <a:t>.</a:t>
            </a:r>
            <a:r>
              <a:rPr lang="en-US" sz="1800" i="1" kern="0" dirty="0" err="1" smtClean="0">
                <a:solidFill>
                  <a:srgbClr val="3333FF"/>
                </a:solidFill>
              </a:rPr>
              <a:t>reverse</a:t>
            </a:r>
            <a:endParaRPr lang="en-US" sz="1800" i="1" kern="0" dirty="0" smtClean="0">
              <a:solidFill>
                <a:srgbClr val="3333FF"/>
              </a:solidFill>
            </a:endParaRPr>
          </a:p>
          <a:p>
            <a:pPr defTabSz="720725">
              <a:lnSpc>
                <a:spcPct val="9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lang="en-US" sz="1800" i="1" kern="0" dirty="0" smtClean="0">
                <a:solidFill>
                  <a:srgbClr val="3333FF"/>
                </a:solidFill>
              </a:rPr>
              <a:t>		</a:t>
            </a:r>
            <a:r>
              <a:rPr lang="en-US" sz="1800" b="1" kern="0" dirty="0" smtClean="0">
                <a:solidFill>
                  <a:srgbClr val="003399"/>
                </a:solidFill>
              </a:rPr>
              <a:t>end</a:t>
            </a:r>
            <a:r>
              <a:rPr lang="en-US" sz="1800" b="1" i="1" kern="0" dirty="0" smtClean="0">
                <a:solidFill>
                  <a:srgbClr val="003399"/>
                </a:solidFill>
              </a:rPr>
              <a:t>	</a:t>
            </a:r>
          </a:p>
          <a:p>
            <a:pPr defTabSz="720725">
              <a:lnSpc>
                <a:spcPct val="9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lang="en-US" sz="1800" i="1" kern="0" dirty="0" smtClean="0">
                <a:solidFill>
                  <a:srgbClr val="3333FF"/>
                </a:solidFill>
              </a:rPr>
              <a:t>	</a:t>
            </a:r>
            <a:r>
              <a:rPr lang="en-US" sz="1800" i="1" kern="0" dirty="0" err="1" smtClean="0">
                <a:solidFill>
                  <a:srgbClr val="3333FF"/>
                </a:solidFill>
              </a:rPr>
              <a:t>Opera_route</a:t>
            </a:r>
            <a:r>
              <a:rPr lang="en-US" sz="1800" kern="0" dirty="0" smtClean="0">
                <a:solidFill>
                  <a:srgbClr val="3333FF"/>
                </a:solidFill>
              </a:rPr>
              <a:t>: </a:t>
            </a:r>
            <a:r>
              <a:rPr lang="en-US" sz="1800" i="1" kern="0" dirty="0" smtClean="0">
                <a:solidFill>
                  <a:srgbClr val="3333FF"/>
                </a:solidFill>
              </a:rPr>
              <a:t>ROUTE</a:t>
            </a:r>
          </a:p>
          <a:p>
            <a:pPr defTabSz="720725">
              <a:lnSpc>
                <a:spcPct val="9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lang="en-US" sz="1800" kern="0" dirty="0" smtClean="0">
                <a:solidFill>
                  <a:srgbClr val="003399"/>
                </a:solidFill>
              </a:rPr>
              <a:t>			</a:t>
            </a:r>
            <a:r>
              <a:rPr lang="de-CH" sz="1800" dirty="0" smtClean="0">
                <a:solidFill>
                  <a:srgbClr val="993300"/>
                </a:solidFill>
              </a:rPr>
              <a:t>-- Eine Route von Polybahn nach Opernhaus.</a:t>
            </a:r>
            <a:endParaRPr lang="en-US" sz="1800" kern="0" dirty="0" smtClean="0">
              <a:solidFill>
                <a:srgbClr val="993300"/>
              </a:solidFill>
            </a:endParaRPr>
          </a:p>
          <a:p>
            <a:pPr defTabSz="720725">
              <a:lnSpc>
                <a:spcPct val="90000"/>
              </a:lnSpc>
              <a:spcBef>
                <a:spcPts val="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lang="en-US" sz="1800" b="1" kern="0" dirty="0" smtClean="0">
                <a:solidFill>
                  <a:srgbClr val="003399"/>
                </a:solidFill>
              </a:rPr>
              <a:t>end</a:t>
            </a:r>
          </a:p>
          <a:p>
            <a:pPr defTabSz="720725">
              <a:lnSpc>
                <a:spcPct val="90000"/>
              </a:lnSpc>
              <a:spcBef>
                <a:spcPct val="20000"/>
              </a:spcBef>
              <a:buClr>
                <a:srgbClr val="8B0000"/>
              </a:buClr>
              <a:buFont typeface="Wingdings" pitchFamily="2" charset="2"/>
              <a:buNone/>
              <a:tabLst>
                <a:tab pos="449263" algn="l"/>
              </a:tabLst>
              <a:defRPr/>
            </a:pPr>
            <a:endParaRPr lang="en-US" sz="1800" b="1" kern="0" dirty="0">
              <a:solidFill>
                <a:srgbClr val="003399"/>
              </a:solidFill>
              <a:latin typeface="Comic Sans M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3910" y="3518797"/>
            <a:ext cx="6702389" cy="383084"/>
          </a:xfrm>
          <a:prstGeom prst="roundRect">
            <a:avLst/>
          </a:prstGeom>
          <a:noFill/>
          <a:ln>
            <a:noFill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square" rtlCol="0">
            <a:spAutoFit/>
          </a:bodyPr>
          <a:lstStyle/>
          <a:p>
            <a:pPr defTabSz="720725">
              <a:lnSpc>
                <a:spcPct val="9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lang="de-CH" sz="1800" kern="0" dirty="0" smtClean="0">
                <a:solidFill>
                  <a:srgbClr val="990000"/>
                </a:solidFill>
                <a:latin typeface="Comic Sans MS"/>
              </a:rPr>
              <a:t>--</a:t>
            </a:r>
            <a:r>
              <a:rPr lang="en-US" sz="1800" dirty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 </a:t>
            </a:r>
            <a:r>
              <a:rPr lang="de-CH" sz="1800" kern="0" dirty="0" smtClean="0">
                <a:solidFill>
                  <a:srgbClr val="990000"/>
                </a:solidFill>
                <a:latin typeface="Comic Sans MS"/>
              </a:rPr>
              <a:t>Erzeuge </a:t>
            </a:r>
            <a:r>
              <a:rPr lang="de-CH" sz="1800" i="1" dirty="0" smtClean="0">
                <a:solidFill>
                  <a:srgbClr val="3333FF"/>
                </a:solidFill>
              </a:rPr>
              <a:t>Opera_route</a:t>
            </a:r>
            <a:r>
              <a:rPr lang="de-CH" sz="1800" kern="0" dirty="0" smtClean="0">
                <a:solidFill>
                  <a:srgbClr val="990000"/>
                </a:solidFill>
                <a:latin typeface="Comic Sans MS"/>
              </a:rPr>
              <a:t> und fülle sie mit Stationen.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94109" y="3873973"/>
            <a:ext cx="7317915" cy="776383"/>
          </a:xfrm>
          <a:prstGeom prst="roundRect">
            <a:avLst/>
          </a:prstGeom>
          <a:solidFill>
            <a:srgbClr val="66FF66"/>
          </a:solidFill>
          <a:ln>
            <a:solidFill>
              <a:srgbClr val="C00000"/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square" rtlCol="0">
            <a:spAutoFit/>
          </a:bodyPr>
          <a:lstStyle/>
          <a:p>
            <a:pPr defTabSz="285750">
              <a:spcBef>
                <a:spcPct val="20000"/>
              </a:spcBef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333399"/>
                </a:solidFill>
              </a:rPr>
              <a:t>create</a:t>
            </a:r>
            <a:r>
              <a:rPr lang="en-US" sz="1800" i="1" dirty="0" smtClean="0">
                <a:solidFill>
                  <a:srgbClr val="3333FF"/>
                </a:solidFill>
              </a:rPr>
              <a:t> leg1</a:t>
            </a:r>
          </a:p>
          <a:p>
            <a:pPr defTabSz="285750">
              <a:spcBef>
                <a:spcPct val="20000"/>
              </a:spcBef>
              <a:buFont typeface="Wingdings" pitchFamily="2" charset="2"/>
              <a:buNone/>
            </a:pPr>
            <a:r>
              <a:rPr lang="de-CH" sz="1800" dirty="0" smtClean="0">
                <a:solidFill>
                  <a:srgbClr val="990000"/>
                </a:solidFill>
              </a:rPr>
              <a:t>-- </a:t>
            </a:r>
            <a:r>
              <a:rPr lang="en-US" sz="1800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“</a:t>
            </a:r>
            <a:r>
              <a:rPr lang="de-CH" sz="1800" dirty="0" smtClean="0">
                <a:solidFill>
                  <a:srgbClr val="990000"/>
                </a:solidFill>
              </a:rPr>
              <a:t>Mehr Teilstrecken erzeugen und</a:t>
            </a:r>
            <a:r>
              <a:rPr lang="de-CH" sz="1800" dirty="0" smtClean="0">
                <a:solidFill>
                  <a:srgbClr val="CC0000"/>
                </a:solidFill>
              </a:rPr>
              <a:t> </a:t>
            </a:r>
            <a:r>
              <a:rPr lang="de-CH" sz="1800" i="1" dirty="0" smtClean="0">
                <a:solidFill>
                  <a:srgbClr val="3333FF"/>
                </a:solidFill>
              </a:rPr>
              <a:t>Opera_route</a:t>
            </a:r>
            <a:r>
              <a:rPr lang="de-CH" sz="1800" dirty="0" smtClean="0">
                <a:solidFill>
                  <a:srgbClr val="CC0000"/>
                </a:solidFill>
              </a:rPr>
              <a:t>  </a:t>
            </a:r>
            <a:r>
              <a:rPr lang="de-CH" sz="1800" dirty="0" smtClean="0">
                <a:solidFill>
                  <a:srgbClr val="990000"/>
                </a:solidFill>
              </a:rPr>
              <a:t>fertig bauen</a:t>
            </a:r>
            <a:r>
              <a:rPr lang="en-US" sz="1800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”</a:t>
            </a:r>
            <a:endParaRPr lang="de-CH" sz="1800" dirty="0">
              <a:solidFill>
                <a:srgbClr val="990000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 bwMode="auto">
          <a:xfrm>
            <a:off x="138793" y="3411793"/>
            <a:ext cx="1572208" cy="635013"/>
          </a:xfrm>
          <a:prstGeom prst="wedgeRoundRectCallout">
            <a:avLst>
              <a:gd name="adj1" fmla="val 53544"/>
              <a:gd name="adj2" fmla="val 62610"/>
              <a:gd name="adj3" fmla="val 16667"/>
            </a:avLst>
          </a:prstGeom>
          <a:solidFill>
            <a:srgbClr val="FFC000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de-CH" sz="2000" smtClean="0">
                <a:solidFill>
                  <a:srgbClr val="000000"/>
                </a:solidFill>
              </a:rPr>
              <a:t>Erzeugungs-instruktion</a:t>
            </a:r>
          </a:p>
        </p:txBody>
      </p:sp>
      <p:sp>
        <p:nvSpPr>
          <p:cNvPr id="11" name="Rounded Rectangular Callout 10"/>
          <p:cNvSpPr/>
          <p:nvPr/>
        </p:nvSpPr>
        <p:spPr bwMode="auto">
          <a:xfrm>
            <a:off x="6732872" y="1657243"/>
            <a:ext cx="1658653" cy="1067718"/>
          </a:xfrm>
          <a:prstGeom prst="wedgeRoundRectCallout">
            <a:avLst>
              <a:gd name="adj1" fmla="val -71970"/>
              <a:gd name="adj2" fmla="val 124614"/>
              <a:gd name="adj3" fmla="val 16667"/>
            </a:avLst>
          </a:prstGeom>
          <a:solidFill>
            <a:srgbClr val="FFC000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de-CH" sz="2000" dirty="0" smtClean="0">
                <a:solidFill>
                  <a:srgbClr val="000000"/>
                </a:solidFill>
              </a:rPr>
              <a:t>Jetzt ein gewöhnlicher Kommentar</a:t>
            </a:r>
          </a:p>
        </p:txBody>
      </p:sp>
      <p:sp>
        <p:nvSpPr>
          <p:cNvPr id="12" name="Rounded Rectangular Callout 11"/>
          <p:cNvSpPr/>
          <p:nvPr/>
        </p:nvSpPr>
        <p:spPr bwMode="auto">
          <a:xfrm>
            <a:off x="6330712" y="5075256"/>
            <a:ext cx="2220686" cy="394608"/>
          </a:xfrm>
          <a:prstGeom prst="wedgeRoundRectCallout">
            <a:avLst>
              <a:gd name="adj1" fmla="val -64189"/>
              <a:gd name="adj2" fmla="val -182870"/>
              <a:gd name="adj3" fmla="val 16667"/>
            </a:avLst>
          </a:prstGeom>
          <a:solidFill>
            <a:srgbClr val="FFC000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de-CH" sz="2000" dirty="0" smtClean="0">
                <a:solidFill>
                  <a:srgbClr val="000000"/>
                </a:solidFill>
              </a:rPr>
              <a:t>Neuer Pseudocode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3353" y="1703448"/>
            <a:ext cx="5301914" cy="776383"/>
          </a:xfrm>
          <a:prstGeom prst="roundRect">
            <a:avLst/>
          </a:prstGeom>
          <a:solidFill>
            <a:srgbClr val="66FF66"/>
          </a:solidFill>
          <a:ln>
            <a:solidFill>
              <a:srgbClr val="C00000"/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square" rtlCol="0">
            <a:spAutoFit/>
          </a:bodyPr>
          <a:lstStyle/>
          <a:p>
            <a:pPr lvl="0" defTabSz="285750">
              <a:spcBef>
                <a:spcPct val="20000"/>
              </a:spcBef>
            </a:pPr>
            <a:r>
              <a:rPr lang="de-CH" sz="1800" i="1" dirty="0" smtClean="0">
                <a:solidFill>
                  <a:srgbClr val="3333FF"/>
                </a:solidFill>
              </a:rPr>
              <a:t>leg1</a:t>
            </a:r>
            <a:r>
              <a:rPr lang="de-CH" sz="1400" i="1" dirty="0" smtClean="0">
                <a:solidFill>
                  <a:srgbClr val="3333FF"/>
                </a:solidFill>
              </a:rPr>
              <a:t> </a:t>
            </a:r>
            <a:r>
              <a:rPr lang="de-CH" sz="1800" dirty="0" smtClean="0">
                <a:solidFill>
                  <a:srgbClr val="3333FF"/>
                </a:solidFill>
              </a:rPr>
              <a:t>:</a:t>
            </a:r>
            <a:r>
              <a:rPr lang="de-CH" sz="1800" i="1" dirty="0" smtClean="0">
                <a:solidFill>
                  <a:srgbClr val="3333FF"/>
                </a:solidFill>
              </a:rPr>
              <a:t> LEG</a:t>
            </a:r>
          </a:p>
          <a:p>
            <a:pPr lvl="0" defTabSz="285750">
              <a:spcBef>
                <a:spcPct val="20000"/>
              </a:spcBef>
            </a:pPr>
            <a:r>
              <a:rPr lang="de-CH" sz="1800" i="1" dirty="0" smtClean="0">
                <a:solidFill>
                  <a:srgbClr val="993300"/>
                </a:solidFill>
              </a:rPr>
              <a:t>			 </a:t>
            </a:r>
            <a:r>
              <a:rPr lang="de-CH" sz="1800" dirty="0" smtClean="0">
                <a:solidFill>
                  <a:srgbClr val="993300"/>
                </a:solidFill>
              </a:rPr>
              <a:t>-- Erste Teilstrecke der </a:t>
            </a:r>
            <a:r>
              <a:rPr lang="de-CH" sz="1800" i="1" dirty="0" smtClean="0">
                <a:solidFill>
                  <a:srgbClr val="3333FF"/>
                </a:solidFill>
              </a:rPr>
              <a:t>Opera_route.</a:t>
            </a:r>
            <a:endParaRPr lang="de-CH" sz="1800" i="1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708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 animBg="1"/>
      <p:bldP spid="1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89249" y="106364"/>
            <a:ext cx="7537126" cy="453474"/>
          </a:xfrm>
        </p:spPr>
        <p:txBody>
          <a:bodyPr/>
          <a:lstStyle/>
          <a:p>
            <a:r>
              <a:rPr lang="de-CH" noProof="0" dirty="0" smtClean="0"/>
              <a:t>Erzeugungsinstruktion</a:t>
            </a:r>
            <a:endParaRPr lang="de-CH" i="1" noProof="0" dirty="0">
              <a:solidFill>
                <a:srgbClr val="3333FF"/>
              </a:solidFill>
            </a:endParaRPr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990600"/>
            <a:ext cx="8458200" cy="1495926"/>
          </a:xfrm>
        </p:spPr>
        <p:txBody>
          <a:bodyPr/>
          <a:lstStyle/>
          <a:p>
            <a:r>
              <a:rPr lang="de-CH" noProof="0" dirty="0" smtClean="0">
                <a:solidFill>
                  <a:schemeClr val="tx1"/>
                </a:solidFill>
              </a:rPr>
              <a:t>Grundoperation, um Objekte während der Laufzeit zu erzeugen:</a:t>
            </a:r>
          </a:p>
          <a:p>
            <a:pPr lvl="1"/>
            <a:r>
              <a:rPr lang="de-CH" noProof="0" dirty="0" smtClean="0">
                <a:solidFill>
                  <a:schemeClr val="tx1"/>
                </a:solidFill>
              </a:rPr>
              <a:t>Erzeugt ein neues Objekt im Speicher</a:t>
            </a:r>
          </a:p>
          <a:p>
            <a:pPr lvl="1"/>
            <a:r>
              <a:rPr lang="de-CH" noProof="0" dirty="0" smtClean="0">
                <a:solidFill>
                  <a:schemeClr val="tx1"/>
                </a:solidFill>
              </a:rPr>
              <a:t>Bindet eine Entität daran</a:t>
            </a:r>
          </a:p>
          <a:p>
            <a:endParaRPr lang="de-CH" noProof="0" dirty="0"/>
          </a:p>
        </p:txBody>
      </p:sp>
      <p:sp>
        <p:nvSpPr>
          <p:cNvPr id="386052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828800" y="4111568"/>
            <a:ext cx="1447800" cy="381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6053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352800" y="3882968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i="1" dirty="0">
                <a:solidFill>
                  <a:srgbClr val="3333FF"/>
                </a:solidFill>
              </a:rPr>
              <a:t> </a:t>
            </a:r>
            <a:r>
              <a:rPr lang="en-GB" sz="2000" i="1" dirty="0" smtClean="0">
                <a:solidFill>
                  <a:srgbClr val="3333FF"/>
                </a:solidFill>
              </a:rPr>
              <a:t>leg1</a:t>
            </a:r>
            <a:endParaRPr lang="en-GB" sz="2000" i="1" dirty="0">
              <a:solidFill>
                <a:srgbClr val="3333FF"/>
              </a:solidFill>
            </a:endParaRPr>
          </a:p>
        </p:txBody>
      </p:sp>
      <p:sp>
        <p:nvSpPr>
          <p:cNvPr id="386054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667000" y="4263968"/>
            <a:ext cx="16002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6057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865990" y="5938347"/>
            <a:ext cx="1456989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dirty="0" smtClean="0">
                <a:solidFill>
                  <a:srgbClr val="3333FF"/>
                </a:solidFill>
              </a:rPr>
              <a:t>(</a:t>
            </a:r>
            <a:r>
              <a:rPr lang="en-GB" sz="2000" i="1" dirty="0" smtClean="0">
                <a:solidFill>
                  <a:srgbClr val="3333FF"/>
                </a:solidFill>
              </a:rPr>
              <a:t>LEG</a:t>
            </a:r>
            <a:r>
              <a:rPr lang="en-GB" sz="2000" dirty="0" smtClean="0">
                <a:solidFill>
                  <a:srgbClr val="3333FF"/>
                </a:solidFill>
              </a:rPr>
              <a:t>)</a:t>
            </a:r>
            <a:endParaRPr lang="en-GB" sz="2000" i="1" dirty="0">
              <a:solidFill>
                <a:srgbClr val="3333FF"/>
              </a:solidFill>
            </a:endParaRPr>
          </a:p>
        </p:txBody>
      </p:sp>
      <p:sp>
        <p:nvSpPr>
          <p:cNvPr id="386058" name="Text Box 1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336632" y="3918138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i="1" dirty="0">
                <a:solidFill>
                  <a:srgbClr val="3333FF"/>
                </a:solidFill>
              </a:rPr>
              <a:t> next</a:t>
            </a:r>
          </a:p>
        </p:txBody>
      </p:sp>
      <p:sp>
        <p:nvSpPr>
          <p:cNvPr id="386060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876800" y="4500670"/>
            <a:ext cx="1447800" cy="479887"/>
          </a:xfrm>
          <a:prstGeom prst="rect">
            <a:avLst/>
          </a:prstGeom>
          <a:noFill/>
          <a:ln w="19050">
            <a:solidFill>
              <a:srgbClr val="006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6061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714999" y="4263968"/>
            <a:ext cx="1809345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6064" name="Line 16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7311688" y="4035368"/>
            <a:ext cx="457200" cy="457200"/>
          </a:xfrm>
          <a:prstGeom prst="line">
            <a:avLst/>
          </a:prstGeom>
          <a:noFill/>
          <a:ln w="63500">
            <a:solidFill>
              <a:srgbClr val="A5002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6066" name="Line 18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2667000" y="4263968"/>
            <a:ext cx="22098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6068" name="Text Box 20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72070" y="3010332"/>
            <a:ext cx="2197768" cy="510778"/>
          </a:xfrm>
          <a:prstGeom prst="roundRect">
            <a:avLst/>
          </a:prstGeom>
          <a:solidFill>
            <a:srgbClr val="00FF99"/>
          </a:solidFill>
          <a:ln w="9525">
            <a:solidFill>
              <a:srgbClr val="CC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  <a:latin typeface="Comic Sans MS" pitchFamily="66" charset="0"/>
              </a:rPr>
              <a:t>create</a:t>
            </a:r>
            <a:r>
              <a:rPr lang="en-US" i="1" dirty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en-US" i="1" dirty="0" smtClean="0">
                <a:solidFill>
                  <a:srgbClr val="3333FF"/>
                </a:solidFill>
              </a:rPr>
              <a:t>leg1</a:t>
            </a:r>
            <a:endParaRPr lang="en-US" i="1" dirty="0">
              <a:solidFill>
                <a:srgbClr val="3333FF"/>
              </a:solidFill>
              <a:latin typeface="Comic Sans MS" pitchFamily="66" charset="0"/>
            </a:endParaRPr>
          </a:p>
        </p:txBody>
      </p:sp>
      <p:sp>
        <p:nvSpPr>
          <p:cNvPr id="386070" name="Line 22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4038600" y="4035368"/>
            <a:ext cx="457200" cy="457200"/>
          </a:xfrm>
          <a:prstGeom prst="line">
            <a:avLst/>
          </a:prstGeom>
          <a:noFill/>
          <a:ln w="63500">
            <a:solidFill>
              <a:srgbClr val="A5002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6071" name="Line 23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2667000" y="4263968"/>
            <a:ext cx="16002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Text Box 10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336632" y="4349587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i="1" dirty="0">
                <a:solidFill>
                  <a:srgbClr val="3333FF"/>
                </a:solidFill>
              </a:rPr>
              <a:t> </a:t>
            </a:r>
            <a:r>
              <a:rPr lang="en-GB" sz="2000" i="1" dirty="0" smtClean="0">
                <a:solidFill>
                  <a:srgbClr val="3333FF"/>
                </a:solidFill>
              </a:rPr>
              <a:t>origin</a:t>
            </a:r>
            <a:endParaRPr lang="en-GB" sz="2000" i="1" dirty="0">
              <a:solidFill>
                <a:srgbClr val="3333FF"/>
              </a:solidFill>
            </a:endParaRPr>
          </a:p>
        </p:txBody>
      </p:sp>
      <p:sp>
        <p:nvSpPr>
          <p:cNvPr id="24" name="Line 13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724728" y="4730896"/>
            <a:ext cx="2577926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" name="Line 16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8074054" y="4502296"/>
            <a:ext cx="457200" cy="457200"/>
          </a:xfrm>
          <a:prstGeom prst="line">
            <a:avLst/>
          </a:prstGeom>
          <a:noFill/>
          <a:ln w="63500">
            <a:solidFill>
              <a:srgbClr val="A5002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5695544" y="5217281"/>
            <a:ext cx="2436779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Line 16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7960463" y="4988681"/>
            <a:ext cx="457200" cy="457200"/>
          </a:xfrm>
          <a:prstGeom prst="line">
            <a:avLst/>
          </a:prstGeom>
          <a:noFill/>
          <a:ln w="63500">
            <a:solidFill>
              <a:srgbClr val="A5002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Text Box 10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336632" y="5322669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i="1" dirty="0">
                <a:solidFill>
                  <a:srgbClr val="3333FF"/>
                </a:solidFill>
              </a:rPr>
              <a:t> </a:t>
            </a:r>
            <a:r>
              <a:rPr lang="en-GB" sz="2000" i="1" dirty="0" smtClean="0">
                <a:solidFill>
                  <a:srgbClr val="3333FF"/>
                </a:solidFill>
              </a:rPr>
              <a:t>line</a:t>
            </a:r>
            <a:endParaRPr lang="en-GB" sz="2000" i="1" dirty="0">
              <a:solidFill>
                <a:srgbClr val="3333FF"/>
              </a:solidFill>
            </a:endParaRPr>
          </a:p>
        </p:txBody>
      </p:sp>
      <p:sp>
        <p:nvSpPr>
          <p:cNvPr id="30" name="Line 1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705272" y="5703669"/>
            <a:ext cx="16002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" name="Line 16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7076872" y="5475069"/>
            <a:ext cx="457200" cy="457200"/>
          </a:xfrm>
          <a:prstGeom prst="line">
            <a:avLst/>
          </a:prstGeom>
          <a:noFill/>
          <a:ln w="63500">
            <a:solidFill>
              <a:srgbClr val="A5002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" name="Rectangle 12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876800" y="4024018"/>
            <a:ext cx="1447800" cy="479887"/>
          </a:xfrm>
          <a:prstGeom prst="rect">
            <a:avLst/>
          </a:prstGeom>
          <a:noFill/>
          <a:ln w="19050">
            <a:solidFill>
              <a:srgbClr val="006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12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876799" y="4977325"/>
            <a:ext cx="1447800" cy="479887"/>
          </a:xfrm>
          <a:prstGeom prst="rect">
            <a:avLst/>
          </a:prstGeom>
          <a:noFill/>
          <a:ln w="19050">
            <a:solidFill>
              <a:srgbClr val="006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Rectangle 12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876801" y="5453980"/>
            <a:ext cx="1447800" cy="479887"/>
          </a:xfrm>
          <a:prstGeom prst="rect">
            <a:avLst/>
          </a:prstGeom>
          <a:noFill/>
          <a:ln w="19050">
            <a:solidFill>
              <a:srgbClr val="006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Text Box 10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322979" y="4878485"/>
            <a:ext cx="180934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i="1" dirty="0">
                <a:solidFill>
                  <a:srgbClr val="3333FF"/>
                </a:solidFill>
              </a:rPr>
              <a:t> </a:t>
            </a:r>
            <a:r>
              <a:rPr lang="en-GB" sz="2000" i="1" dirty="0" smtClean="0">
                <a:solidFill>
                  <a:srgbClr val="3333FF"/>
                </a:solidFill>
              </a:rPr>
              <a:t>destination</a:t>
            </a:r>
            <a:endParaRPr lang="en-GB" sz="2000" i="1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6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6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6057" grpId="0"/>
      <p:bldP spid="386058" grpId="0"/>
      <p:bldP spid="386060" grpId="0" animBg="1"/>
      <p:bldP spid="386061" grpId="0" animBg="1"/>
      <p:bldP spid="386064" grpId="0" animBg="1"/>
      <p:bldP spid="386066" grpId="0" animBg="1"/>
      <p:bldP spid="386068" grpId="0" animBg="1"/>
      <p:bldP spid="386070" grpId="0" animBg="1"/>
      <p:bldP spid="386071" grpId="0" animBg="1"/>
      <p:bldP spid="23" grpId="0"/>
      <p:bldP spid="24" grpId="0" animBg="1"/>
      <p:bldP spid="25" grpId="0" animBg="1"/>
      <p:bldP spid="27" grpId="0" animBg="1"/>
      <p:bldP spid="28" grpId="0" animBg="1"/>
      <p:bldP spid="29" grpId="0"/>
      <p:bldP spid="30" grpId="0" animBg="1"/>
      <p:bldP spid="31" grpId="0" animBg="1"/>
      <p:bldP spid="32" grpId="0" animBg="1"/>
      <p:bldP spid="33" grpId="0" animBg="1"/>
      <p:bldP spid="34" grpId="0" animBg="1"/>
      <p:bldP spid="2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89248" y="115888"/>
            <a:ext cx="7529189" cy="443949"/>
          </a:xfrm>
        </p:spPr>
        <p:txBody>
          <a:bodyPr/>
          <a:lstStyle/>
          <a:p>
            <a:r>
              <a:rPr lang="de-CH" dirty="0" smtClean="0"/>
              <a:t>Der Typ eines erzeugten Objektes</a:t>
            </a:r>
            <a:endParaRPr lang="de-CH" i="1" noProof="0" dirty="0">
              <a:solidFill>
                <a:srgbClr val="3333FF"/>
              </a:solidFill>
            </a:endParaRPr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990600"/>
            <a:ext cx="8458200" cy="5257800"/>
          </a:xfrm>
        </p:spPr>
        <p:txBody>
          <a:bodyPr/>
          <a:lstStyle/>
          <a:p>
            <a:r>
              <a:rPr lang="de-CH" dirty="0" smtClean="0">
                <a:solidFill>
                  <a:schemeClr val="tx1"/>
                </a:solidFill>
              </a:rPr>
              <a:t>Jede Entität ist mit einem gewissen Typ </a:t>
            </a:r>
            <a:r>
              <a:rPr lang="de-CH" dirty="0" smtClean="0">
                <a:solidFill>
                  <a:srgbClr val="993300"/>
                </a:solidFill>
              </a:rPr>
              <a:t>deklariert</a:t>
            </a:r>
            <a:r>
              <a:rPr lang="de-CH" dirty="0" smtClean="0">
                <a:solidFill>
                  <a:schemeClr val="tx1"/>
                </a:solidFill>
              </a:rPr>
              <a:t>:</a:t>
            </a:r>
          </a:p>
          <a:p>
            <a:endParaRPr lang="de-CH" sz="800" i="1" dirty="0" smtClean="0">
              <a:solidFill>
                <a:srgbClr val="009900"/>
              </a:solidFill>
            </a:endParaRPr>
          </a:p>
          <a:p>
            <a:r>
              <a:rPr lang="de-CH" i="1" dirty="0" smtClean="0">
                <a:solidFill>
                  <a:srgbClr val="009900"/>
                </a:solidFill>
              </a:rPr>
              <a:t>	</a:t>
            </a:r>
            <a:r>
              <a:rPr lang="de-CH" i="1" dirty="0" smtClean="0"/>
              <a:t>leg1</a:t>
            </a:r>
            <a:r>
              <a:rPr lang="de-CH" sz="1600" i="1" dirty="0" smtClean="0"/>
              <a:t> </a:t>
            </a:r>
            <a:r>
              <a:rPr lang="de-CH" dirty="0" smtClean="0"/>
              <a:t>:</a:t>
            </a:r>
            <a:r>
              <a:rPr lang="de-CH" i="1" dirty="0" smtClean="0"/>
              <a:t> LEG</a:t>
            </a:r>
            <a:endParaRPr lang="de-CH" i="1" dirty="0" smtClean="0">
              <a:solidFill>
                <a:srgbClr val="3333FF"/>
              </a:solidFill>
            </a:endParaRPr>
          </a:p>
          <a:p>
            <a:endParaRPr lang="de-CH" i="1" dirty="0" smtClean="0">
              <a:solidFill>
                <a:srgbClr val="009900"/>
              </a:solidFill>
            </a:endParaRPr>
          </a:p>
          <a:p>
            <a:r>
              <a:rPr lang="de-CH" dirty="0" smtClean="0">
                <a:solidFill>
                  <a:schemeClr val="tx1"/>
                </a:solidFill>
              </a:rPr>
              <a:t>Eine Erzeugungsinstruktion</a:t>
            </a:r>
            <a:endParaRPr lang="de-CH" i="1" dirty="0" smtClean="0">
              <a:solidFill>
                <a:schemeClr val="tx1"/>
              </a:solidFill>
            </a:endParaRPr>
          </a:p>
          <a:p>
            <a:endParaRPr lang="de-CH" i="1" dirty="0" smtClean="0">
              <a:solidFill>
                <a:srgbClr val="009900"/>
              </a:solidFill>
            </a:endParaRPr>
          </a:p>
          <a:p>
            <a:r>
              <a:rPr lang="de-CH" b="1" dirty="0" smtClean="0">
                <a:solidFill>
                  <a:schemeClr val="accent2"/>
                </a:solidFill>
              </a:rPr>
              <a:t>	</a:t>
            </a:r>
            <a:r>
              <a:rPr lang="de-CH" b="1" dirty="0" err="1" smtClean="0">
                <a:solidFill>
                  <a:schemeClr val="accent2"/>
                </a:solidFill>
              </a:rPr>
              <a:t>create</a:t>
            </a:r>
            <a:r>
              <a:rPr lang="de-CH" dirty="0" smtClean="0"/>
              <a:t> </a:t>
            </a:r>
            <a:r>
              <a:rPr lang="de-CH" i="1" dirty="0" smtClean="0"/>
              <a:t>leg1</a:t>
            </a:r>
          </a:p>
          <a:p>
            <a:endParaRPr lang="de-CH" sz="800" i="1" dirty="0" smtClean="0">
              <a:solidFill>
                <a:srgbClr val="009900"/>
              </a:solidFill>
            </a:endParaRPr>
          </a:p>
          <a:p>
            <a:endParaRPr lang="de-CH" dirty="0" smtClean="0">
              <a:solidFill>
                <a:schemeClr val="tx1"/>
              </a:solidFill>
            </a:endParaRPr>
          </a:p>
          <a:p>
            <a:r>
              <a:rPr lang="de-CH" dirty="0" smtClean="0">
                <a:solidFill>
                  <a:schemeClr val="tx1"/>
                </a:solidFill>
              </a:rPr>
              <a:t>produziert während der Laufzeit ein Objekt </a:t>
            </a:r>
            <a:r>
              <a:rPr lang="de-CH" smtClean="0">
                <a:solidFill>
                  <a:schemeClr val="tx1"/>
                </a:solidFill>
              </a:rPr>
              <a:t>dieses </a:t>
            </a:r>
            <a:r>
              <a:rPr lang="de-CH" smtClean="0">
                <a:solidFill>
                  <a:schemeClr val="tx1"/>
                </a:solidFill>
              </a:rPr>
              <a:t>Typs</a:t>
            </a:r>
            <a:endParaRPr lang="de-CH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70587" y="100014"/>
            <a:ext cx="7531975" cy="469154"/>
          </a:xfrm>
        </p:spPr>
        <p:txBody>
          <a:bodyPr/>
          <a:lstStyle/>
          <a:p>
            <a:r>
              <a:rPr lang="de-CH" dirty="0" smtClean="0"/>
              <a:t>Eine Route mit zwei Teilstrecken</a:t>
            </a:r>
            <a:endParaRPr lang="de-CH" i="1" noProof="0" dirty="0">
              <a:solidFill>
                <a:srgbClr val="3333FF"/>
              </a:solidFill>
            </a:endParaRP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0789" y="810125"/>
            <a:ext cx="8382000" cy="1135407"/>
          </a:xfrm>
        </p:spPr>
        <p:txBody>
          <a:bodyPr/>
          <a:lstStyle/>
          <a:p>
            <a:r>
              <a:rPr lang="de-CH" dirty="0" smtClean="0">
                <a:solidFill>
                  <a:schemeClr val="tx1"/>
                </a:solidFill>
              </a:rPr>
              <a:t>Wir möchten jetzt, dass </a:t>
            </a:r>
            <a:r>
              <a:rPr lang="de-CH" i="1" dirty="0" smtClean="0"/>
              <a:t>leg1</a:t>
            </a:r>
            <a:r>
              <a:rPr lang="de-CH" dirty="0" smtClean="0">
                <a:solidFill>
                  <a:schemeClr val="tx1"/>
                </a:solidFill>
              </a:rPr>
              <a:t> von Polyterrasse nach Central geht, und eine weitere Teilstrecke nach Opernhaus fortfährt.</a:t>
            </a:r>
            <a:endParaRPr lang="de-CH" dirty="0"/>
          </a:p>
        </p:txBody>
      </p:sp>
      <p:sp>
        <p:nvSpPr>
          <p:cNvPr id="22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88327" y="2074915"/>
            <a:ext cx="8382000" cy="1002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CH" sz="24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Als Erstes deklarieren wir die entsprechenden </a:t>
            </a:r>
            <a:r>
              <a:rPr kumimoji="0" lang="de-CH" sz="24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Attribute:</a:t>
            </a:r>
            <a:endParaRPr kumimoji="0" lang="de-CH" sz="2400" b="0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CH" sz="2400" b="0" i="1" u="none" strike="noStrike" kern="0" cap="none" spc="0" normalizeH="0" baseline="0" dirty="0" smtClean="0">
                <a:ln>
                  <a:noFill/>
                </a:ln>
                <a:solidFill>
                  <a:srgbClr val="0064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		</a:t>
            </a:r>
            <a:r>
              <a:rPr kumimoji="0" lang="de-CH" sz="2400" b="0" i="1" u="none" strike="noStrike" kern="0" cap="none" spc="0" normalizeH="0" baseline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leg1</a:t>
            </a:r>
            <a:r>
              <a:rPr kumimoji="0" lang="de-CH" sz="2400" b="0" i="0" u="none" strike="noStrike" kern="0" cap="none" spc="0" normalizeH="0" baseline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CH" sz="2400" b="0" i="1" u="none" strike="noStrike" kern="0" cap="none" spc="0" normalizeH="0" baseline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leg2 </a:t>
            </a:r>
            <a:r>
              <a:rPr kumimoji="0" lang="de-CH" sz="2400" b="0" i="0" u="none" strike="noStrike" kern="0" cap="none" spc="0" normalizeH="0" baseline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de-CH" sz="2400" b="0" i="1" u="none" strike="noStrike" kern="0" cap="none" spc="0" normalizeH="0" baseline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LEG</a:t>
            </a:r>
            <a:endParaRPr kumimoji="0" lang="de-CH" sz="2400" b="0" i="0" u="none" strike="noStrike" kern="0" cap="none" spc="0" normalizeH="0" baseline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6" name="Straight Connector 25"/>
          <p:cNvCxnSpPr/>
          <p:nvPr/>
        </p:nvCxnSpPr>
        <p:spPr bwMode="auto">
          <a:xfrm flipH="1">
            <a:off x="1410406" y="3375499"/>
            <a:ext cx="1425102" cy="34047"/>
          </a:xfrm>
          <a:prstGeom prst="line">
            <a:avLst/>
          </a:prstGeom>
          <a:noFill/>
          <a:ln w="1270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3064107" y="3210119"/>
            <a:ext cx="1535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/>
              <a:t>Polyterrasse</a:t>
            </a:r>
            <a:endParaRPr lang="en-US" sz="1800" dirty="0"/>
          </a:p>
        </p:txBody>
      </p:sp>
      <p:sp>
        <p:nvSpPr>
          <p:cNvPr id="28" name="TextBox 27"/>
          <p:cNvSpPr txBox="1"/>
          <p:nvPr/>
        </p:nvSpPr>
        <p:spPr>
          <a:xfrm>
            <a:off x="3462941" y="5836585"/>
            <a:ext cx="1334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/>
              <a:t>Opernhaus</a:t>
            </a:r>
            <a:endParaRPr lang="en-US" sz="1800" dirty="0"/>
          </a:p>
        </p:txBody>
      </p:sp>
      <p:cxnSp>
        <p:nvCxnSpPr>
          <p:cNvPr id="29" name="Straight Connector 28"/>
          <p:cNvCxnSpPr/>
          <p:nvPr/>
        </p:nvCxnSpPr>
        <p:spPr bwMode="auto">
          <a:xfrm flipH="1" flipV="1">
            <a:off x="1394736" y="3447378"/>
            <a:ext cx="1830957" cy="2609170"/>
          </a:xfrm>
          <a:prstGeom prst="line">
            <a:avLst/>
          </a:prstGeom>
          <a:noFill/>
          <a:ln w="1270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165264" y="3278213"/>
            <a:ext cx="971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Central</a:t>
            </a:r>
            <a:endParaRPr lang="en-US" sz="1800" dirty="0"/>
          </a:p>
        </p:txBody>
      </p:sp>
      <p:sp>
        <p:nvSpPr>
          <p:cNvPr id="33" name="Oval 32"/>
          <p:cNvSpPr/>
          <p:nvPr/>
        </p:nvSpPr>
        <p:spPr bwMode="auto">
          <a:xfrm>
            <a:off x="2791733" y="3278220"/>
            <a:ext cx="252919" cy="243193"/>
          </a:xfrm>
          <a:prstGeom prst="ellipse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1245035" y="3278221"/>
            <a:ext cx="252919" cy="243193"/>
          </a:xfrm>
          <a:prstGeom prst="ellipse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3132201" y="5953327"/>
            <a:ext cx="252919" cy="243193"/>
          </a:xfrm>
          <a:prstGeom prst="ellipse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AutoShap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463491" y="2595729"/>
            <a:ext cx="2979736" cy="304800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9525">
            <a:solidFill>
              <a:srgbClr val="C0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350211" name="AutoShap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95649" y="4211752"/>
            <a:ext cx="7458493" cy="398336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9525">
            <a:solidFill>
              <a:srgbClr val="C0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350212" name="Rectangle 4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279917" y="123826"/>
            <a:ext cx="7241657" cy="436012"/>
          </a:xfrm>
        </p:spPr>
        <p:txBody>
          <a:bodyPr/>
          <a:lstStyle/>
          <a:p>
            <a:r>
              <a:rPr lang="de-CH" i="1" noProof="0" dirty="0" smtClean="0">
                <a:solidFill>
                  <a:srgbClr val="3333FF"/>
                </a:solidFill>
              </a:rPr>
              <a:t>build_route</a:t>
            </a:r>
            <a:endParaRPr lang="de-CH" i="1" noProof="0" dirty="0">
              <a:solidFill>
                <a:srgbClr val="3333FF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 bwMode="auto">
          <a:xfrm>
            <a:off x="6040087" y="2595729"/>
            <a:ext cx="2987415" cy="652669"/>
          </a:xfrm>
          <a:prstGeom prst="wedgeRoundRectCallout">
            <a:avLst>
              <a:gd name="adj1" fmla="val -61548"/>
              <a:gd name="adj2" fmla="val -33738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de-CH" sz="2000" dirty="0" smtClean="0"/>
              <a:t>Vordefiniert in </a:t>
            </a:r>
            <a:r>
              <a:rPr lang="de-CH" sz="2000" i="1" dirty="0" smtClean="0">
                <a:solidFill>
                  <a:srgbClr val="3333FF"/>
                </a:solidFill>
              </a:rPr>
              <a:t>ZURICH_OBJECTS</a:t>
            </a:r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5995281" y="5397564"/>
            <a:ext cx="3017395" cy="455889"/>
          </a:xfrm>
          <a:prstGeom prst="wedgeRoundRectCallout">
            <a:avLst>
              <a:gd name="adj1" fmla="val -14967"/>
              <a:gd name="adj2" fmla="val -123383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de-CH" sz="2000" dirty="0" smtClean="0"/>
              <a:t>Immer noch Pseudocode!</a:t>
            </a:r>
            <a:endParaRPr lang="de-CH" sz="2000" i="1" dirty="0" smtClean="0">
              <a:solidFill>
                <a:srgbClr val="3333FF"/>
              </a:solidFill>
            </a:endParaRPr>
          </a:p>
        </p:txBody>
      </p:sp>
      <p:sp>
        <p:nvSpPr>
          <p:cNvPr id="350213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4800" y="914400"/>
            <a:ext cx="8534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defTabSz="285750">
              <a:spcBef>
                <a:spcPts val="600"/>
              </a:spcBef>
              <a:buFont typeface="Wingdings" pitchFamily="2" charset="2"/>
              <a:buNone/>
            </a:pPr>
            <a:r>
              <a:rPr lang="de-CH" sz="1600" i="1" dirty="0" smtClean="0">
                <a:solidFill>
                  <a:srgbClr val="3333FF"/>
                </a:solidFill>
              </a:rPr>
              <a:t>	build_route</a:t>
            </a:r>
            <a:endParaRPr lang="de-CH" sz="1600" b="1" dirty="0" smtClean="0">
              <a:solidFill>
                <a:srgbClr val="3333FF"/>
              </a:solidFill>
            </a:endParaRPr>
          </a:p>
          <a:p>
            <a:pPr defTabSz="285750">
              <a:spcBef>
                <a:spcPts val="600"/>
              </a:spcBef>
              <a:buFont typeface="Wingdings" pitchFamily="2" charset="2"/>
              <a:buNone/>
            </a:pPr>
            <a:r>
              <a:rPr lang="de-CH" sz="1600" dirty="0" smtClean="0">
                <a:solidFill>
                  <a:srgbClr val="CC0000"/>
                </a:solidFill>
              </a:rPr>
              <a:t>			</a:t>
            </a:r>
            <a:r>
              <a:rPr lang="de-CH" sz="1600" dirty="0" smtClean="0">
                <a:solidFill>
                  <a:srgbClr val="993300"/>
                </a:solidFill>
              </a:rPr>
              <a:t> -- Eine Route bauen und damit arbeiten.</a:t>
            </a:r>
            <a:r>
              <a:rPr lang="de-CH" sz="1600" b="1" dirty="0" smtClean="0">
                <a:solidFill>
                  <a:srgbClr val="003399"/>
                </a:solidFill>
              </a:rPr>
              <a:t/>
            </a:r>
            <a:br>
              <a:rPr lang="de-CH" sz="1600" b="1" dirty="0" smtClean="0">
                <a:solidFill>
                  <a:srgbClr val="003399"/>
                </a:solidFill>
              </a:rPr>
            </a:br>
            <a:r>
              <a:rPr lang="de-CH" sz="1600" b="1" dirty="0" smtClean="0">
                <a:solidFill>
                  <a:srgbClr val="003399"/>
                </a:solidFill>
              </a:rPr>
              <a:t>		do</a:t>
            </a:r>
          </a:p>
          <a:p>
            <a:pPr defTabSz="285750">
              <a:spcBef>
                <a:spcPts val="600"/>
              </a:spcBef>
              <a:buFont typeface="Wingdings" pitchFamily="2" charset="2"/>
              <a:buNone/>
            </a:pPr>
            <a:r>
              <a:rPr lang="de-CH" sz="1600" i="1" dirty="0" smtClean="0">
                <a:solidFill>
                  <a:srgbClr val="3333FF"/>
                </a:solidFill>
              </a:rPr>
              <a:t>			</a:t>
            </a:r>
            <a:r>
              <a:rPr lang="de-CH" sz="1600" dirty="0" smtClean="0">
                <a:solidFill>
                  <a:srgbClr val="990000"/>
                </a:solidFill>
              </a:rPr>
              <a:t>-- Erzeuge die Teilstrecken und setze die Stationen und die Linien.</a:t>
            </a:r>
          </a:p>
          <a:p>
            <a:pPr defTabSz="285750">
              <a:spcBef>
                <a:spcPts val="600"/>
              </a:spcBef>
              <a:buFont typeface="Wingdings" pitchFamily="2" charset="2"/>
              <a:buNone/>
            </a:pPr>
            <a:r>
              <a:rPr lang="de-CH" sz="1600" i="1" dirty="0" smtClean="0">
                <a:solidFill>
                  <a:srgbClr val="3333FF"/>
                </a:solidFill>
              </a:rPr>
              <a:t>			</a:t>
            </a:r>
            <a:r>
              <a:rPr lang="de-CH" sz="1600" b="1" dirty="0" err="1" smtClean="0">
                <a:solidFill>
                  <a:schemeClr val="accent2"/>
                </a:solidFill>
              </a:rPr>
              <a:t>create</a:t>
            </a:r>
            <a:r>
              <a:rPr lang="de-CH" sz="1600" i="1" dirty="0" smtClean="0">
                <a:solidFill>
                  <a:srgbClr val="3333FF"/>
                </a:solidFill>
              </a:rPr>
              <a:t> leg1</a:t>
            </a:r>
          </a:p>
          <a:p>
            <a:pPr defTabSz="285750">
              <a:spcBef>
                <a:spcPts val="600"/>
              </a:spcBef>
              <a:buFont typeface="Wingdings" pitchFamily="2" charset="2"/>
              <a:buNone/>
            </a:pPr>
            <a:r>
              <a:rPr lang="de-CH" sz="1600" i="1" dirty="0" smtClean="0">
                <a:solidFill>
                  <a:srgbClr val="3333FF"/>
                </a:solidFill>
              </a:rPr>
              <a:t>			leg1</a:t>
            </a:r>
            <a:r>
              <a:rPr lang="en-US" sz="2800" dirty="0">
                <a:solidFill>
                  <a:srgbClr val="0000FF"/>
                </a:solidFill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800" dirty="0" smtClean="0">
                <a:solidFill>
                  <a:srgbClr val="0000FF"/>
                </a:solidFill>
                <a:cs typeface="Times New Roman" pitchFamily="18" charset="0"/>
                <a:sym typeface="Wingdings" pitchFamily="2" charset="2"/>
              </a:rPr>
              <a:t></a:t>
            </a:r>
            <a:r>
              <a:rPr lang="de-CH" sz="1600" i="1" dirty="0" err="1" smtClean="0">
                <a:solidFill>
                  <a:srgbClr val="3333FF"/>
                </a:solidFill>
              </a:rPr>
              <a:t>make</a:t>
            </a:r>
            <a:r>
              <a:rPr lang="de-CH" sz="1600" i="1" dirty="0" smtClean="0">
                <a:solidFill>
                  <a:srgbClr val="3333FF"/>
                </a:solidFill>
              </a:rPr>
              <a:t> </a:t>
            </a:r>
            <a:r>
              <a:rPr lang="de-CH" sz="1600" dirty="0" smtClean="0">
                <a:solidFill>
                  <a:srgbClr val="3333FF"/>
                </a:solidFill>
              </a:rPr>
              <a:t>( </a:t>
            </a:r>
            <a:r>
              <a:rPr lang="de-CH" sz="1600" i="1" dirty="0" smtClean="0">
                <a:solidFill>
                  <a:srgbClr val="3333FF"/>
                </a:solidFill>
              </a:rPr>
              <a:t>Polyterrasse, Central, </a:t>
            </a:r>
            <a:r>
              <a:rPr lang="de-CH" sz="1600" i="1" dirty="0" err="1" smtClean="0">
                <a:solidFill>
                  <a:srgbClr val="3333FF"/>
                </a:solidFill>
              </a:rPr>
              <a:t>Polybahn</a:t>
            </a:r>
            <a:r>
              <a:rPr lang="de-CH" sz="1600" i="1" dirty="0" smtClean="0">
                <a:solidFill>
                  <a:srgbClr val="3333FF"/>
                </a:solidFill>
              </a:rPr>
              <a:t> </a:t>
            </a:r>
            <a:r>
              <a:rPr lang="de-CH" sz="1600" dirty="0" smtClean="0">
                <a:solidFill>
                  <a:srgbClr val="3333FF"/>
                </a:solidFill>
              </a:rPr>
              <a:t>)</a:t>
            </a:r>
          </a:p>
          <a:p>
            <a:pPr defTabSz="285750">
              <a:spcBef>
                <a:spcPts val="600"/>
              </a:spcBef>
              <a:buFont typeface="Wingdings" pitchFamily="2" charset="2"/>
              <a:buNone/>
            </a:pPr>
            <a:r>
              <a:rPr lang="de-CH" sz="1600" i="1" dirty="0" smtClean="0">
                <a:solidFill>
                  <a:srgbClr val="3333FF"/>
                </a:solidFill>
              </a:rPr>
              <a:t>			</a:t>
            </a:r>
            <a:r>
              <a:rPr lang="de-CH" sz="1600" b="1" dirty="0" err="1" smtClean="0">
                <a:solidFill>
                  <a:schemeClr val="accent2"/>
                </a:solidFill>
              </a:rPr>
              <a:t>create</a:t>
            </a:r>
            <a:r>
              <a:rPr lang="de-CH" sz="1600" i="1" dirty="0" smtClean="0">
                <a:solidFill>
                  <a:srgbClr val="3333FF"/>
                </a:solidFill>
              </a:rPr>
              <a:t> leg2</a:t>
            </a:r>
          </a:p>
          <a:p>
            <a:pPr defTabSz="285750">
              <a:spcBef>
                <a:spcPts val="600"/>
              </a:spcBef>
              <a:buFont typeface="Wingdings" pitchFamily="2" charset="2"/>
              <a:buNone/>
            </a:pPr>
            <a:r>
              <a:rPr lang="de-CH" sz="1600" i="1" dirty="0" smtClean="0">
                <a:solidFill>
                  <a:srgbClr val="3333FF"/>
                </a:solidFill>
              </a:rPr>
              <a:t>			leg2</a:t>
            </a:r>
            <a:r>
              <a:rPr lang="en-US" sz="800" kern="0" dirty="0">
                <a:solidFill>
                  <a:srgbClr val="0000FF"/>
                </a:solidFill>
                <a:latin typeface="Comic Sans MS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800" kern="0" dirty="0" smtClean="0">
                <a:solidFill>
                  <a:srgbClr val="0000FF"/>
                </a:solidFill>
                <a:latin typeface="Comic Sans MS"/>
                <a:cs typeface="Times New Roman" pitchFamily="18" charset="0"/>
                <a:sym typeface="Wingdings" pitchFamily="2" charset="2"/>
              </a:rPr>
              <a:t></a:t>
            </a:r>
            <a:r>
              <a:rPr lang="de-CH" sz="1600" i="1" dirty="0" err="1" smtClean="0">
                <a:solidFill>
                  <a:srgbClr val="3333FF"/>
                </a:solidFill>
              </a:rPr>
              <a:t>make</a:t>
            </a:r>
            <a:r>
              <a:rPr lang="de-CH" sz="1600" i="1" dirty="0" smtClean="0">
                <a:solidFill>
                  <a:srgbClr val="3333FF"/>
                </a:solidFill>
              </a:rPr>
              <a:t> </a:t>
            </a:r>
            <a:r>
              <a:rPr lang="de-CH" sz="1600" dirty="0" smtClean="0">
                <a:solidFill>
                  <a:srgbClr val="3333FF"/>
                </a:solidFill>
              </a:rPr>
              <a:t>(</a:t>
            </a:r>
            <a:r>
              <a:rPr lang="de-CH" sz="1600" i="1" dirty="0" smtClean="0">
                <a:solidFill>
                  <a:srgbClr val="3333FF"/>
                </a:solidFill>
              </a:rPr>
              <a:t>Central, Opernhaus, Line4</a:t>
            </a:r>
            <a:r>
              <a:rPr lang="de-CH" sz="1100" i="1" dirty="0" smtClean="0">
                <a:solidFill>
                  <a:srgbClr val="3333FF"/>
                </a:solidFill>
              </a:rPr>
              <a:t> </a:t>
            </a:r>
            <a:r>
              <a:rPr lang="de-CH" sz="1600" dirty="0" smtClean="0">
                <a:solidFill>
                  <a:srgbClr val="3333FF"/>
                </a:solidFill>
              </a:rPr>
              <a:t>)</a:t>
            </a:r>
            <a:r>
              <a:rPr lang="de-CH" sz="1600" i="1" dirty="0" smtClean="0">
                <a:solidFill>
                  <a:srgbClr val="3333FF"/>
                </a:solidFill>
              </a:rPr>
              <a:t>			</a:t>
            </a:r>
          </a:p>
          <a:p>
            <a:pPr defTabSz="285750">
              <a:spcBef>
                <a:spcPts val="600"/>
              </a:spcBef>
              <a:buFont typeface="Wingdings" pitchFamily="2" charset="2"/>
              <a:buNone/>
            </a:pPr>
            <a:r>
              <a:rPr lang="de-CH" sz="1600" i="1" dirty="0" smtClean="0">
                <a:solidFill>
                  <a:srgbClr val="993300"/>
                </a:solidFill>
              </a:rPr>
              <a:t>			</a:t>
            </a:r>
            <a:r>
              <a:rPr lang="de-CH" sz="1600" dirty="0" smtClean="0">
                <a:solidFill>
                  <a:srgbClr val="3333FF"/>
                </a:solidFill>
              </a:rPr>
              <a:t>-- Verbinde die erste Teilstrecke mit der zweiten.</a:t>
            </a:r>
          </a:p>
          <a:p>
            <a:pPr defTabSz="285750">
              <a:spcBef>
                <a:spcPts val="600"/>
              </a:spcBef>
              <a:buFont typeface="Wingdings" pitchFamily="2" charset="2"/>
              <a:buNone/>
            </a:pPr>
            <a:r>
              <a:rPr lang="de-CH" sz="1600" i="1" dirty="0" smtClean="0">
                <a:solidFill>
                  <a:srgbClr val="3333FF"/>
                </a:solidFill>
              </a:rPr>
              <a:t>			leg1</a:t>
            </a:r>
            <a:r>
              <a:rPr lang="en-US" sz="800" kern="0" dirty="0">
                <a:solidFill>
                  <a:srgbClr val="0000FF"/>
                </a:solidFill>
                <a:latin typeface="Comic Sans MS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800" kern="0" dirty="0" smtClean="0">
                <a:solidFill>
                  <a:srgbClr val="0000FF"/>
                </a:solidFill>
                <a:latin typeface="Comic Sans MS"/>
                <a:cs typeface="Times New Roman" pitchFamily="18" charset="0"/>
                <a:sym typeface="Wingdings" pitchFamily="2" charset="2"/>
              </a:rPr>
              <a:t></a:t>
            </a:r>
            <a:r>
              <a:rPr lang="de-CH" sz="1600" i="1" dirty="0" smtClean="0">
                <a:solidFill>
                  <a:srgbClr val="3333FF"/>
                </a:solidFill>
              </a:rPr>
              <a:t>link </a:t>
            </a:r>
            <a:r>
              <a:rPr lang="de-CH" sz="1600" dirty="0" smtClean="0">
                <a:solidFill>
                  <a:srgbClr val="3333FF"/>
                </a:solidFill>
              </a:rPr>
              <a:t>(</a:t>
            </a:r>
            <a:r>
              <a:rPr lang="de-CH" sz="1600" i="1" dirty="0" smtClean="0">
                <a:solidFill>
                  <a:srgbClr val="3333FF"/>
                </a:solidFill>
              </a:rPr>
              <a:t>leg2</a:t>
            </a:r>
            <a:r>
              <a:rPr lang="de-CH" sz="1000" i="1" dirty="0" smtClean="0">
                <a:solidFill>
                  <a:srgbClr val="3333FF"/>
                </a:solidFill>
              </a:rPr>
              <a:t> </a:t>
            </a:r>
            <a:r>
              <a:rPr lang="de-CH" sz="1600" dirty="0" smtClean="0">
                <a:solidFill>
                  <a:srgbClr val="3333FF"/>
                </a:solidFill>
              </a:rPr>
              <a:t>)</a:t>
            </a:r>
            <a:r>
              <a:rPr lang="de-CH" sz="1600" i="1" dirty="0" smtClean="0">
                <a:solidFill>
                  <a:srgbClr val="3333FF"/>
                </a:solidFill>
              </a:rPr>
              <a:t> </a:t>
            </a:r>
          </a:p>
          <a:p>
            <a:pPr defTabSz="285750">
              <a:spcBef>
                <a:spcPts val="600"/>
              </a:spcBef>
              <a:buFont typeface="Wingdings" pitchFamily="2" charset="2"/>
              <a:buNone/>
            </a:pPr>
            <a:r>
              <a:rPr lang="de-CH" sz="1600" i="1" dirty="0" smtClean="0">
                <a:solidFill>
                  <a:srgbClr val="3333FF"/>
                </a:solidFill>
              </a:rPr>
              <a:t>			</a:t>
            </a:r>
            <a:r>
              <a:rPr lang="de-CH" sz="1600" dirty="0" smtClean="0">
                <a:solidFill>
                  <a:srgbClr val="993300"/>
                </a:solidFill>
              </a:rPr>
              <a:t>-- </a:t>
            </a:r>
            <a:r>
              <a:rPr lang="en-US" sz="1600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“</a:t>
            </a:r>
            <a:r>
              <a:rPr lang="de-CH" sz="1600" i="1" dirty="0" smtClean="0">
                <a:solidFill>
                  <a:srgbClr val="3333FF"/>
                </a:solidFill>
              </a:rPr>
              <a:t>Opera_route</a:t>
            </a:r>
            <a:r>
              <a:rPr lang="de-CH" sz="1600" dirty="0" smtClean="0">
                <a:solidFill>
                  <a:srgbClr val="CC0000"/>
                </a:solidFill>
              </a:rPr>
              <a:t> </a:t>
            </a:r>
            <a:r>
              <a:rPr lang="de-CH" sz="1600" dirty="0" smtClean="0">
                <a:solidFill>
                  <a:srgbClr val="993300"/>
                </a:solidFill>
              </a:rPr>
              <a:t>erzeugen und ihr die eben erstellten Teilstrecken zuweisen</a:t>
            </a:r>
            <a:r>
              <a:rPr lang="en-US" sz="1600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”</a:t>
            </a:r>
            <a:endParaRPr lang="de-CH" sz="1600" i="1" dirty="0" smtClean="0">
              <a:solidFill>
                <a:srgbClr val="3333FF"/>
              </a:solidFill>
            </a:endParaRPr>
          </a:p>
          <a:p>
            <a:pPr defTabSz="285750">
              <a:spcBef>
                <a:spcPts val="600"/>
              </a:spcBef>
            </a:pPr>
            <a:r>
              <a:rPr lang="de-CH" sz="1600" i="1" dirty="0" smtClean="0">
                <a:solidFill>
                  <a:srgbClr val="3333FF"/>
                </a:solidFill>
              </a:rPr>
              <a:t>		</a:t>
            </a:r>
          </a:p>
          <a:p>
            <a:pPr defTabSz="285750">
              <a:spcBef>
                <a:spcPts val="600"/>
              </a:spcBef>
            </a:pPr>
            <a:r>
              <a:rPr lang="de-CH" sz="1600" i="1" dirty="0">
                <a:solidFill>
                  <a:srgbClr val="3333FF"/>
                </a:solidFill>
              </a:rPr>
              <a:t>	</a:t>
            </a:r>
            <a:r>
              <a:rPr lang="de-CH" sz="1600" i="1" dirty="0" smtClean="0">
                <a:solidFill>
                  <a:srgbClr val="3333FF"/>
                </a:solidFill>
              </a:rPr>
              <a:t>		Zurich</a:t>
            </a:r>
            <a:r>
              <a:rPr lang="en-US" sz="800" kern="0" dirty="0">
                <a:solidFill>
                  <a:srgbClr val="0000FF"/>
                </a:solidFill>
                <a:latin typeface="Comic Sans MS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800" kern="0" dirty="0" smtClean="0">
                <a:solidFill>
                  <a:srgbClr val="0000FF"/>
                </a:solidFill>
                <a:latin typeface="Comic Sans MS"/>
                <a:cs typeface="Times New Roman" pitchFamily="18" charset="0"/>
                <a:sym typeface="Wingdings" pitchFamily="2" charset="2"/>
              </a:rPr>
              <a:t></a:t>
            </a:r>
            <a:r>
              <a:rPr lang="de-CH" sz="1600" i="1" dirty="0" smtClean="0">
                <a:solidFill>
                  <a:srgbClr val="3333FF"/>
                </a:solidFill>
              </a:rPr>
              <a:t>add_route </a:t>
            </a:r>
            <a:r>
              <a:rPr lang="de-CH" sz="1600" dirty="0" smtClean="0">
                <a:solidFill>
                  <a:srgbClr val="3333FF"/>
                </a:solidFill>
              </a:rPr>
              <a:t>(</a:t>
            </a:r>
            <a:r>
              <a:rPr lang="de-CH" sz="1600" i="1" dirty="0" smtClean="0">
                <a:solidFill>
                  <a:srgbClr val="3333FF"/>
                </a:solidFill>
              </a:rPr>
              <a:t>Opera_route</a:t>
            </a:r>
            <a:r>
              <a:rPr lang="de-CH" sz="1600" dirty="0" smtClean="0">
                <a:solidFill>
                  <a:srgbClr val="3333FF"/>
                </a:solidFill>
              </a:rPr>
              <a:t>)</a:t>
            </a:r>
            <a:r>
              <a:rPr lang="de-CH" sz="1600" i="1" dirty="0" smtClean="0">
                <a:solidFill>
                  <a:srgbClr val="3333FF"/>
                </a:solidFill>
              </a:rPr>
              <a:t>			</a:t>
            </a:r>
          </a:p>
          <a:p>
            <a:pPr defTabSz="285750">
              <a:lnSpc>
                <a:spcPct val="200000"/>
              </a:lnSpc>
              <a:spcBef>
                <a:spcPts val="600"/>
              </a:spcBef>
            </a:pPr>
            <a:r>
              <a:rPr lang="de-CH" sz="1600" i="1" dirty="0" smtClean="0">
                <a:solidFill>
                  <a:srgbClr val="3333FF"/>
                </a:solidFill>
              </a:rPr>
              <a:t>			Opera_route</a:t>
            </a:r>
            <a:r>
              <a:rPr lang="en-US" sz="800" kern="0" dirty="0">
                <a:solidFill>
                  <a:srgbClr val="0000FF"/>
                </a:solidFill>
                <a:latin typeface="Comic Sans MS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800" kern="0" dirty="0" smtClean="0">
                <a:solidFill>
                  <a:srgbClr val="0000FF"/>
                </a:solidFill>
                <a:latin typeface="Comic Sans MS"/>
                <a:cs typeface="Times New Roman" pitchFamily="18" charset="0"/>
                <a:sym typeface="Wingdings" pitchFamily="2" charset="2"/>
              </a:rPr>
              <a:t></a:t>
            </a:r>
            <a:r>
              <a:rPr lang="de-CH" sz="1600" i="1" dirty="0" err="1" smtClean="0">
                <a:solidFill>
                  <a:srgbClr val="3333FF"/>
                </a:solidFill>
              </a:rPr>
              <a:t>reverse</a:t>
            </a:r>
            <a:endParaRPr lang="de-CH" sz="1600" i="1" dirty="0" smtClean="0">
              <a:solidFill>
                <a:srgbClr val="3333FF"/>
              </a:solidFill>
            </a:endParaRPr>
          </a:p>
          <a:p>
            <a:pPr defTabSz="285750">
              <a:spcBef>
                <a:spcPts val="600"/>
              </a:spcBef>
              <a:buFont typeface="Wingdings" pitchFamily="2" charset="2"/>
              <a:buNone/>
            </a:pPr>
            <a:r>
              <a:rPr lang="de-CH" sz="1600" i="1" dirty="0" smtClean="0">
                <a:solidFill>
                  <a:srgbClr val="3333FF"/>
                </a:solidFill>
              </a:rPr>
              <a:t>		</a:t>
            </a:r>
            <a:r>
              <a:rPr lang="de-CH" sz="1600" b="1" dirty="0" smtClean="0">
                <a:solidFill>
                  <a:srgbClr val="003399"/>
                </a:solidFill>
              </a:rPr>
              <a:t>end</a:t>
            </a:r>
          </a:p>
          <a:p>
            <a:pPr defTabSz="285750">
              <a:spcBef>
                <a:spcPct val="20000"/>
              </a:spcBef>
              <a:buFont typeface="Wingdings" pitchFamily="2" charset="2"/>
              <a:buNone/>
            </a:pPr>
            <a:endParaRPr lang="de-CH" sz="1600" b="1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32955" y="100013"/>
            <a:ext cx="8635483" cy="478485"/>
          </a:xfrm>
        </p:spPr>
        <p:txBody>
          <a:bodyPr/>
          <a:lstStyle/>
          <a:p>
            <a:r>
              <a:rPr lang="de-CH" noProof="0" dirty="0" smtClean="0"/>
              <a:t>Nochmals: warum müssen wir Objekte erzeugen?</a:t>
            </a:r>
            <a:endParaRPr lang="de-CH" noProof="0" dirty="0"/>
          </a:p>
        </p:txBody>
      </p:sp>
      <p:sp>
        <p:nvSpPr>
          <p:cNvPr id="3758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98784" y="878114"/>
            <a:ext cx="8945216" cy="5644924"/>
          </a:xfrm>
        </p:spPr>
        <p:txBody>
          <a:bodyPr/>
          <a:lstStyle/>
          <a:p>
            <a:r>
              <a:rPr lang="de-CH" noProof="0" dirty="0" smtClean="0">
                <a:solidFill>
                  <a:schemeClr val="tx1"/>
                </a:solidFill>
              </a:rPr>
              <a:t>Können wir nicht annehmen, dass eine Deklaration der Form</a:t>
            </a:r>
          </a:p>
          <a:p>
            <a:endParaRPr lang="de-CH" noProof="0" dirty="0" smtClean="0"/>
          </a:p>
          <a:p>
            <a:r>
              <a:rPr lang="de-CH" i="1" noProof="0" dirty="0" smtClean="0">
                <a:solidFill>
                  <a:srgbClr val="3333FF"/>
                </a:solidFill>
              </a:rPr>
              <a:t>	Opera_route</a:t>
            </a:r>
            <a:r>
              <a:rPr lang="de-CH" sz="1600" i="1" noProof="0" dirty="0" smtClean="0">
                <a:solidFill>
                  <a:srgbClr val="3333FF"/>
                </a:solidFill>
              </a:rPr>
              <a:t> </a:t>
            </a:r>
            <a:r>
              <a:rPr lang="de-CH" noProof="0" dirty="0" smtClean="0">
                <a:solidFill>
                  <a:srgbClr val="3333FF"/>
                </a:solidFill>
              </a:rPr>
              <a:t>: </a:t>
            </a:r>
            <a:r>
              <a:rPr lang="de-CH" i="1" noProof="0" dirty="0" smtClean="0">
                <a:solidFill>
                  <a:srgbClr val="3333FF"/>
                </a:solidFill>
              </a:rPr>
              <a:t>ROUTE</a:t>
            </a:r>
          </a:p>
          <a:p>
            <a:endParaRPr lang="de-CH" i="1" noProof="0" dirty="0" smtClean="0">
              <a:solidFill>
                <a:srgbClr val="3333FF"/>
              </a:solidFill>
            </a:endParaRPr>
          </a:p>
          <a:p>
            <a:r>
              <a:rPr lang="de-CH" dirty="0" smtClean="0">
                <a:solidFill>
                  <a:schemeClr val="tx1"/>
                </a:solidFill>
              </a:rPr>
              <a:t>e</a:t>
            </a:r>
            <a:r>
              <a:rPr lang="de-CH" noProof="0" dirty="0" smtClean="0">
                <a:solidFill>
                  <a:schemeClr val="tx1"/>
                </a:solidFill>
              </a:rPr>
              <a:t>ine Instanz von </a:t>
            </a:r>
            <a:r>
              <a:rPr lang="de-CH" i="1" noProof="0" dirty="0" smtClean="0">
                <a:solidFill>
                  <a:srgbClr val="3333FF"/>
                </a:solidFill>
              </a:rPr>
              <a:t>ROUTE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erzeugt und sie an </a:t>
            </a:r>
            <a:r>
              <a:rPr lang="de-CH" i="1" noProof="0" dirty="0" smtClean="0">
                <a:solidFill>
                  <a:srgbClr val="3333FF"/>
                </a:solidFill>
              </a:rPr>
              <a:t>Opera_route</a:t>
            </a:r>
            <a:r>
              <a:rPr lang="de-CH" i="1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bindet?</a:t>
            </a:r>
          </a:p>
          <a:p>
            <a:endParaRPr lang="de-CH" noProof="0" dirty="0" smtClean="0">
              <a:solidFill>
                <a:schemeClr val="tx1"/>
              </a:solidFill>
            </a:endParaRPr>
          </a:p>
          <a:p>
            <a:endParaRPr lang="de-CH" noProof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79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noProof="0" dirty="0" smtClean="0"/>
              <a:t>Objekte erzeugen</a:t>
            </a:r>
            <a:endParaRPr lang="de-CH" noProof="0" dirty="0"/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>
          <a:xfrm>
            <a:off x="206375" y="794331"/>
            <a:ext cx="8680450" cy="3513899"/>
          </a:xfrm>
        </p:spPr>
        <p:txBody>
          <a:bodyPr/>
          <a:lstStyle/>
          <a:p>
            <a:r>
              <a:rPr lang="de-CH" noProof="0" dirty="0" smtClean="0">
                <a:solidFill>
                  <a:schemeClr val="tx1"/>
                </a:solidFill>
              </a:rPr>
              <a:t>In früheren Beispielen haben </a:t>
            </a:r>
            <a:r>
              <a:rPr lang="de-CH" i="1" noProof="0" dirty="0" smtClean="0">
                <a:solidFill>
                  <a:srgbClr val="3333FF"/>
                </a:solidFill>
              </a:rPr>
              <a:t>Zurich</a:t>
            </a:r>
            <a:r>
              <a:rPr lang="de-CH" noProof="0" dirty="0" smtClean="0"/>
              <a:t>, </a:t>
            </a:r>
            <a:r>
              <a:rPr lang="de-CH" i="1" noProof="0" dirty="0" smtClean="0">
                <a:solidFill>
                  <a:srgbClr val="3333FF"/>
                </a:solidFill>
              </a:rPr>
              <a:t>Polybahn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etc. jeweils vordefinierte Objekte bezeichnet. </a:t>
            </a:r>
            <a:r>
              <a:rPr lang="de-CH" noProof="0" dirty="0" smtClean="0">
                <a:solidFill>
                  <a:srgbClr val="993300"/>
                </a:solidFill>
              </a:rPr>
              <a:t>Wir werden jetzt unsere eigenen Objekte </a:t>
            </a:r>
            <a:r>
              <a:rPr lang="de-CH" noProof="0" dirty="0" smtClean="0">
                <a:solidFill>
                  <a:srgbClr val="993300"/>
                </a:solidFill>
              </a:rPr>
              <a:t>erzeugen</a:t>
            </a:r>
            <a:endParaRPr lang="de-CH" noProof="0" dirty="0" smtClean="0">
              <a:solidFill>
                <a:srgbClr val="993300"/>
              </a:solidFill>
            </a:endParaRPr>
          </a:p>
          <a:p>
            <a:endParaRPr lang="de-CH" noProof="0" dirty="0" smtClean="0">
              <a:solidFill>
                <a:schemeClr val="tx1"/>
              </a:solidFill>
            </a:endParaRPr>
          </a:p>
          <a:p>
            <a:r>
              <a:rPr lang="de-CH" noProof="0" dirty="0" smtClean="0">
                <a:solidFill>
                  <a:schemeClr val="tx1"/>
                </a:solidFill>
              </a:rPr>
              <a:t>Unser Ziel: Eine Route </a:t>
            </a:r>
          </a:p>
          <a:p>
            <a:r>
              <a:rPr lang="de-CH" noProof="0" dirty="0" smtClean="0">
                <a:solidFill>
                  <a:schemeClr val="tx1"/>
                </a:solidFill>
              </a:rPr>
              <a:t>von Polyterrasse nach Opernhaus</a:t>
            </a:r>
            <a:r>
              <a:rPr lang="de-CH" i="1" noProof="0" dirty="0" smtClean="0">
                <a:solidFill>
                  <a:srgbClr val="3333FF"/>
                </a:solidFill>
              </a:rPr>
              <a:t> </a:t>
            </a:r>
          </a:p>
          <a:p>
            <a:r>
              <a:rPr lang="de-CH" dirty="0" smtClean="0">
                <a:solidFill>
                  <a:schemeClr val="tx1"/>
                </a:solidFill>
              </a:rPr>
              <a:t>zu </a:t>
            </a:r>
            <a:r>
              <a:rPr lang="de-CH" dirty="0" smtClean="0">
                <a:solidFill>
                  <a:schemeClr val="tx1"/>
                </a:solidFill>
              </a:rPr>
              <a:t>erzeugen</a:t>
            </a:r>
            <a:endParaRPr lang="de-CH" noProof="0" dirty="0">
              <a:solidFill>
                <a:schemeClr val="tx1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56798" y="1737360"/>
            <a:ext cx="3096009" cy="487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98580" y="133351"/>
            <a:ext cx="7511920" cy="417156"/>
          </a:xfrm>
        </p:spPr>
        <p:txBody>
          <a:bodyPr/>
          <a:lstStyle/>
          <a:p>
            <a:r>
              <a:rPr lang="de-CH" noProof="0" dirty="0" err="1" smtClean="0"/>
              <a:t>Void</a:t>
            </a:r>
            <a:r>
              <a:rPr lang="de-CH" noProof="0" dirty="0" smtClean="0"/>
              <a:t>-Referenzen sind nützlich!</a:t>
            </a:r>
            <a:endParaRPr lang="de-CH" noProof="0" dirty="0"/>
          </a:p>
        </p:txBody>
      </p:sp>
      <p:sp>
        <p:nvSpPr>
          <p:cNvPr id="5038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965158"/>
            <a:ext cx="8424863" cy="4138780"/>
          </a:xfrm>
        </p:spPr>
        <p:txBody>
          <a:bodyPr/>
          <a:lstStyle/>
          <a:p>
            <a:endParaRPr lang="de-CH" noProof="0" dirty="0" smtClean="0"/>
          </a:p>
          <a:p>
            <a:endParaRPr lang="de-CH" sz="1200" noProof="0" dirty="0" smtClean="0"/>
          </a:p>
          <a:p>
            <a:endParaRPr lang="de-CH" i="1" noProof="0" dirty="0" smtClean="0">
              <a:solidFill>
                <a:srgbClr val="3333FF"/>
              </a:solidFill>
            </a:endParaRPr>
          </a:p>
          <a:p>
            <a:endParaRPr lang="de-CH" i="1" noProof="0" dirty="0" smtClean="0">
              <a:solidFill>
                <a:srgbClr val="3333FF"/>
              </a:solidFill>
            </a:endParaRPr>
          </a:p>
          <a:p>
            <a:endParaRPr lang="de-CH" i="1" noProof="0" dirty="0" smtClean="0">
              <a:solidFill>
                <a:srgbClr val="3333FF"/>
              </a:solidFill>
            </a:endParaRPr>
          </a:p>
          <a:p>
            <a:endParaRPr lang="de-CH" i="1" noProof="0" dirty="0" smtClean="0">
              <a:solidFill>
                <a:srgbClr val="3333FF"/>
              </a:solidFill>
            </a:endParaRPr>
          </a:p>
          <a:p>
            <a:endParaRPr lang="de-CH" sz="1200" noProof="0" dirty="0" smtClean="0"/>
          </a:p>
          <a:p>
            <a:endParaRPr lang="de-CH" sz="1200" noProof="0" dirty="0" smtClean="0"/>
          </a:p>
          <a:p>
            <a:r>
              <a:rPr lang="de-CH" noProof="0" dirty="0" smtClean="0">
                <a:solidFill>
                  <a:schemeClr val="hlink"/>
                </a:solidFill>
              </a:rPr>
              <a:t> </a:t>
            </a:r>
            <a:endParaRPr lang="de-CH" noProof="0" dirty="0">
              <a:solidFill>
                <a:schemeClr val="hlink"/>
              </a:solidFill>
            </a:endParaRPr>
          </a:p>
        </p:txBody>
      </p:sp>
      <p:sp>
        <p:nvSpPr>
          <p:cNvPr id="503812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752600" y="2362200"/>
            <a:ext cx="1676400" cy="1371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3813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752600" y="2971800"/>
            <a:ext cx="1676400" cy="381000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3814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828800" y="39624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rgbClr val="3333FF"/>
                </a:solidFill>
              </a:rPr>
              <a:t>(</a:t>
            </a:r>
            <a:r>
              <a:rPr lang="en-GB" sz="2000" i="1">
                <a:solidFill>
                  <a:srgbClr val="3333FF"/>
                </a:solidFill>
              </a:rPr>
              <a:t>PERSON</a:t>
            </a:r>
            <a:r>
              <a:rPr lang="en-GB" sz="2000">
                <a:solidFill>
                  <a:srgbClr val="3333FF"/>
                </a:solidFill>
              </a:rPr>
              <a:t>)</a:t>
            </a:r>
            <a:endParaRPr lang="en-GB" sz="2000" i="1">
              <a:solidFill>
                <a:srgbClr val="3333FF"/>
              </a:solidFill>
            </a:endParaRPr>
          </a:p>
        </p:txBody>
      </p:sp>
      <p:sp>
        <p:nvSpPr>
          <p:cNvPr id="503815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181600" y="2362200"/>
            <a:ext cx="1676400" cy="1371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3816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181600" y="2971800"/>
            <a:ext cx="1676400" cy="381000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3817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257800" y="39624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rgbClr val="3333FF"/>
                </a:solidFill>
              </a:rPr>
              <a:t>(</a:t>
            </a:r>
            <a:r>
              <a:rPr lang="en-GB" sz="2000" i="1">
                <a:solidFill>
                  <a:srgbClr val="3333FF"/>
                </a:solidFill>
              </a:rPr>
              <a:t>PERSON</a:t>
            </a:r>
            <a:r>
              <a:rPr lang="en-GB" sz="2000">
                <a:solidFill>
                  <a:srgbClr val="3333FF"/>
                </a:solidFill>
              </a:rPr>
              <a:t>)</a:t>
            </a:r>
            <a:endParaRPr lang="en-GB" sz="2000" i="1">
              <a:solidFill>
                <a:srgbClr val="3333FF"/>
              </a:solidFill>
            </a:endParaRPr>
          </a:p>
        </p:txBody>
      </p:sp>
      <p:sp>
        <p:nvSpPr>
          <p:cNvPr id="503818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62000" y="2590800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i="1">
                <a:solidFill>
                  <a:srgbClr val="3333FF"/>
                </a:solidFill>
              </a:rPr>
              <a:t>spouse</a:t>
            </a:r>
          </a:p>
        </p:txBody>
      </p:sp>
      <p:sp>
        <p:nvSpPr>
          <p:cNvPr id="503819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858000" y="2590800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i="1">
                <a:solidFill>
                  <a:srgbClr val="3333FF"/>
                </a:solidFill>
              </a:rPr>
              <a:t>spouse</a:t>
            </a:r>
          </a:p>
        </p:txBody>
      </p:sp>
      <p:sp>
        <p:nvSpPr>
          <p:cNvPr id="503820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048000" y="2514600"/>
            <a:ext cx="21336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3821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3429000" y="2743200"/>
            <a:ext cx="2057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3822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04800" y="1143000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CH" dirty="0" smtClean="0"/>
              <a:t>Verheiratete Personen</a:t>
            </a:r>
            <a:r>
              <a:rPr lang="de-CH" sz="2400" dirty="0" smtClean="0"/>
              <a:t>:</a:t>
            </a:r>
            <a:endParaRPr lang="de-CH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79918" y="107950"/>
            <a:ext cx="7498832" cy="451887"/>
          </a:xfrm>
        </p:spPr>
        <p:txBody>
          <a:bodyPr/>
          <a:lstStyle/>
          <a:p>
            <a:r>
              <a:rPr lang="de-CH" dirty="0" err="1" smtClean="0"/>
              <a:t>Void</a:t>
            </a:r>
            <a:r>
              <a:rPr lang="de-CH" dirty="0" smtClean="0"/>
              <a:t>-Referenzen sind nützlich!</a:t>
            </a:r>
            <a:endParaRPr lang="de-CH" noProof="0" dirty="0"/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021304"/>
            <a:ext cx="8424863" cy="4082633"/>
          </a:xfrm>
        </p:spPr>
        <p:txBody>
          <a:bodyPr/>
          <a:lstStyle/>
          <a:p>
            <a:endParaRPr lang="de-CH" noProof="0" dirty="0" smtClean="0"/>
          </a:p>
          <a:p>
            <a:endParaRPr lang="de-CH" sz="1200" noProof="0" dirty="0" smtClean="0"/>
          </a:p>
          <a:p>
            <a:endParaRPr lang="de-CH" i="1" noProof="0" dirty="0" smtClean="0">
              <a:solidFill>
                <a:srgbClr val="3333FF"/>
              </a:solidFill>
            </a:endParaRPr>
          </a:p>
          <a:p>
            <a:endParaRPr lang="de-CH" i="1" noProof="0" dirty="0" smtClean="0">
              <a:solidFill>
                <a:srgbClr val="3333FF"/>
              </a:solidFill>
            </a:endParaRPr>
          </a:p>
          <a:p>
            <a:endParaRPr lang="de-CH" i="1" noProof="0" dirty="0" smtClean="0">
              <a:solidFill>
                <a:srgbClr val="3333FF"/>
              </a:solidFill>
            </a:endParaRPr>
          </a:p>
          <a:p>
            <a:endParaRPr lang="de-CH" i="1" noProof="0" dirty="0" smtClean="0">
              <a:solidFill>
                <a:srgbClr val="3333FF"/>
              </a:solidFill>
            </a:endParaRPr>
          </a:p>
          <a:p>
            <a:endParaRPr lang="de-CH" sz="1200" noProof="0" dirty="0" smtClean="0"/>
          </a:p>
          <a:p>
            <a:endParaRPr lang="de-CH" sz="1200" noProof="0" dirty="0" smtClean="0"/>
          </a:p>
          <a:p>
            <a:r>
              <a:rPr lang="de-CH" noProof="0" dirty="0" smtClean="0">
                <a:solidFill>
                  <a:schemeClr val="hlink"/>
                </a:solidFill>
              </a:rPr>
              <a:t> </a:t>
            </a:r>
            <a:endParaRPr lang="de-CH" noProof="0" dirty="0">
              <a:solidFill>
                <a:schemeClr val="hlink"/>
              </a:solidFill>
            </a:endParaRPr>
          </a:p>
        </p:txBody>
      </p:sp>
      <p:sp>
        <p:nvSpPr>
          <p:cNvPr id="505860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752600" y="2362200"/>
            <a:ext cx="1676400" cy="1371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5861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752600" y="2971800"/>
            <a:ext cx="1676400" cy="381000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5862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828800" y="39624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rgbClr val="3333FF"/>
                </a:solidFill>
              </a:rPr>
              <a:t>(</a:t>
            </a:r>
            <a:r>
              <a:rPr lang="en-GB" sz="2000" i="1">
                <a:solidFill>
                  <a:srgbClr val="3333FF"/>
                </a:solidFill>
              </a:rPr>
              <a:t>PERSON</a:t>
            </a:r>
            <a:r>
              <a:rPr lang="en-GB" sz="2000">
                <a:solidFill>
                  <a:srgbClr val="3333FF"/>
                </a:solidFill>
              </a:rPr>
              <a:t>)</a:t>
            </a:r>
            <a:endParaRPr lang="en-GB" sz="2000" i="1">
              <a:solidFill>
                <a:srgbClr val="3333FF"/>
              </a:solidFill>
            </a:endParaRPr>
          </a:p>
        </p:txBody>
      </p:sp>
      <p:sp>
        <p:nvSpPr>
          <p:cNvPr id="505863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62000" y="2590800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i="1">
                <a:solidFill>
                  <a:srgbClr val="3333FF"/>
                </a:solidFill>
              </a:rPr>
              <a:t>spouse</a:t>
            </a:r>
          </a:p>
        </p:txBody>
      </p:sp>
      <p:sp>
        <p:nvSpPr>
          <p:cNvPr id="505864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048000" y="2514600"/>
            <a:ext cx="21336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5865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04800" y="1143000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CH" sz="2400" dirty="0" smtClean="0"/>
              <a:t>Ledige Personen:</a:t>
            </a:r>
            <a:endParaRPr lang="de-CH" sz="2400" dirty="0"/>
          </a:p>
        </p:txBody>
      </p:sp>
      <p:sp>
        <p:nvSpPr>
          <p:cNvPr id="505866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4953000" y="2362200"/>
            <a:ext cx="457200" cy="457200"/>
          </a:xfrm>
          <a:prstGeom prst="line">
            <a:avLst/>
          </a:prstGeom>
          <a:noFill/>
          <a:ln w="92075">
            <a:solidFill>
              <a:srgbClr val="A5002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07909" y="106363"/>
            <a:ext cx="7543865" cy="444143"/>
          </a:xfrm>
        </p:spPr>
        <p:txBody>
          <a:bodyPr/>
          <a:lstStyle/>
          <a:p>
            <a:r>
              <a:rPr lang="de-CH" dirty="0" err="1" smtClean="0"/>
              <a:t>Void</a:t>
            </a:r>
            <a:r>
              <a:rPr lang="de-CH" dirty="0" smtClean="0"/>
              <a:t>-Referenzen sind nützlich!</a:t>
            </a:r>
            <a:endParaRPr lang="de-CH" noProof="0" dirty="0"/>
          </a:p>
        </p:txBody>
      </p:sp>
      <p:sp>
        <p:nvSpPr>
          <p:cNvPr id="5079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990600"/>
            <a:ext cx="8424863" cy="5113338"/>
          </a:xfrm>
        </p:spPr>
        <p:txBody>
          <a:bodyPr/>
          <a:lstStyle/>
          <a:p>
            <a:endParaRPr lang="de-CH" noProof="0" dirty="0" smtClean="0"/>
          </a:p>
          <a:p>
            <a:endParaRPr lang="de-CH" sz="1200" noProof="0" dirty="0" smtClean="0"/>
          </a:p>
          <a:p>
            <a:endParaRPr lang="de-CH" i="1" noProof="0" dirty="0" smtClean="0">
              <a:solidFill>
                <a:srgbClr val="3333FF"/>
              </a:solidFill>
            </a:endParaRPr>
          </a:p>
          <a:p>
            <a:endParaRPr lang="de-CH" i="1" noProof="0" dirty="0" smtClean="0">
              <a:solidFill>
                <a:srgbClr val="3333FF"/>
              </a:solidFill>
            </a:endParaRPr>
          </a:p>
          <a:p>
            <a:endParaRPr lang="de-CH" i="1" noProof="0" dirty="0" smtClean="0">
              <a:solidFill>
                <a:srgbClr val="3333FF"/>
              </a:solidFill>
            </a:endParaRPr>
          </a:p>
          <a:p>
            <a:endParaRPr lang="de-CH" i="1" noProof="0" dirty="0" smtClean="0">
              <a:solidFill>
                <a:srgbClr val="3333FF"/>
              </a:solidFill>
            </a:endParaRPr>
          </a:p>
          <a:p>
            <a:endParaRPr lang="de-CH" sz="1200" noProof="0" dirty="0" smtClean="0"/>
          </a:p>
          <a:p>
            <a:endParaRPr lang="de-CH" sz="1200" noProof="0" dirty="0" smtClean="0"/>
          </a:p>
          <a:p>
            <a:r>
              <a:rPr lang="de-CH" noProof="0" dirty="0" smtClean="0">
                <a:solidFill>
                  <a:schemeClr val="hlink"/>
                </a:solidFill>
              </a:rPr>
              <a:t> </a:t>
            </a:r>
            <a:endParaRPr lang="de-CH" noProof="0" dirty="0">
              <a:solidFill>
                <a:schemeClr val="hlink"/>
              </a:solidFill>
            </a:endParaRPr>
          </a:p>
        </p:txBody>
      </p:sp>
      <p:sp>
        <p:nvSpPr>
          <p:cNvPr id="507908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752600" y="2362200"/>
            <a:ext cx="1676400" cy="1371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7909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752600" y="2971800"/>
            <a:ext cx="1676400" cy="381000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7910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828800" y="39624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rgbClr val="3333FF"/>
                </a:solidFill>
              </a:rPr>
              <a:t>(</a:t>
            </a:r>
            <a:r>
              <a:rPr lang="en-GB" sz="2000" i="1">
                <a:solidFill>
                  <a:srgbClr val="3333FF"/>
                </a:solidFill>
              </a:rPr>
              <a:t>PERSON</a:t>
            </a:r>
            <a:r>
              <a:rPr lang="en-GB" sz="2000">
                <a:solidFill>
                  <a:srgbClr val="3333FF"/>
                </a:solidFill>
              </a:rPr>
              <a:t>)</a:t>
            </a:r>
            <a:endParaRPr lang="en-GB" sz="2000" i="1">
              <a:solidFill>
                <a:srgbClr val="3333FF"/>
              </a:solidFill>
            </a:endParaRPr>
          </a:p>
        </p:txBody>
      </p:sp>
      <p:sp>
        <p:nvSpPr>
          <p:cNvPr id="507911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181600" y="2362200"/>
            <a:ext cx="1676400" cy="1371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7912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181600" y="2971800"/>
            <a:ext cx="1676400" cy="381000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7913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257800" y="39624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rgbClr val="3333FF"/>
                </a:solidFill>
              </a:rPr>
              <a:t>(</a:t>
            </a:r>
            <a:r>
              <a:rPr lang="en-GB" sz="2000" i="1">
                <a:solidFill>
                  <a:srgbClr val="3333FF"/>
                </a:solidFill>
              </a:rPr>
              <a:t>PERSON</a:t>
            </a:r>
            <a:r>
              <a:rPr lang="en-GB" sz="2000">
                <a:solidFill>
                  <a:srgbClr val="3333FF"/>
                </a:solidFill>
              </a:rPr>
              <a:t>)</a:t>
            </a:r>
            <a:endParaRPr lang="en-GB" sz="2000" i="1">
              <a:solidFill>
                <a:srgbClr val="3333FF"/>
              </a:solidFill>
            </a:endParaRPr>
          </a:p>
        </p:txBody>
      </p:sp>
      <p:sp>
        <p:nvSpPr>
          <p:cNvPr id="507914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62000" y="2590800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i="1">
                <a:solidFill>
                  <a:srgbClr val="3333FF"/>
                </a:solidFill>
              </a:rPr>
              <a:t>spouse</a:t>
            </a:r>
          </a:p>
        </p:txBody>
      </p:sp>
      <p:sp>
        <p:nvSpPr>
          <p:cNvPr id="507915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858000" y="2590800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i="1">
                <a:solidFill>
                  <a:srgbClr val="3333FF"/>
                </a:solidFill>
              </a:rPr>
              <a:t>spouse</a:t>
            </a:r>
          </a:p>
        </p:txBody>
      </p:sp>
      <p:sp>
        <p:nvSpPr>
          <p:cNvPr id="507916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048000" y="2514600"/>
            <a:ext cx="21336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7917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3429000" y="2743200"/>
            <a:ext cx="2057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7918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04800" y="1143000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CH" sz="2400" dirty="0" smtClean="0"/>
              <a:t>Auch bei verheirateten Personen…</a:t>
            </a:r>
            <a:endParaRPr lang="de-CH" sz="2400" dirty="0"/>
          </a:p>
        </p:txBody>
      </p:sp>
      <p:sp>
        <p:nvSpPr>
          <p:cNvPr id="507919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57200" y="4648200"/>
            <a:ext cx="8305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de-CH" sz="2400" dirty="0" smtClean="0"/>
              <a:t>... </a:t>
            </a:r>
            <a:r>
              <a:rPr lang="de-CH" dirty="0" smtClean="0"/>
              <a:t>s</a:t>
            </a:r>
            <a:r>
              <a:rPr lang="de-CH" sz="2400" dirty="0" smtClean="0"/>
              <a:t>ollten wir nicht jedes Mal, wenn wir eine Instanz von </a:t>
            </a:r>
            <a:r>
              <a:rPr lang="de-CH" i="1" dirty="0" smtClean="0">
                <a:solidFill>
                  <a:srgbClr val="3333FF"/>
                </a:solidFill>
              </a:rPr>
              <a:t>PERSON</a:t>
            </a:r>
            <a:r>
              <a:rPr lang="de-CH" dirty="0" smtClean="0"/>
              <a:t>  </a:t>
            </a:r>
            <a:r>
              <a:rPr lang="de-CH" sz="2400" dirty="0" smtClean="0"/>
              <a:t>erzeugen, auch ein Objekt </a:t>
            </a:r>
            <a:r>
              <a:rPr lang="de-CH" dirty="0" smtClean="0"/>
              <a:t>für </a:t>
            </a:r>
            <a:r>
              <a:rPr lang="de-CH" i="1" dirty="0" err="1" smtClean="0">
                <a:solidFill>
                  <a:srgbClr val="3333FF"/>
                </a:solidFill>
              </a:rPr>
              <a:t>spouse</a:t>
            </a:r>
            <a:r>
              <a:rPr lang="de-CH" dirty="0" smtClean="0"/>
              <a:t> erzeugen? (</a:t>
            </a:r>
            <a:r>
              <a:rPr lang="de-CH" dirty="0" smtClean="0">
                <a:solidFill>
                  <a:srgbClr val="C00000"/>
                </a:solidFill>
              </a:rPr>
              <a:t>Warum?</a:t>
            </a:r>
            <a:r>
              <a:rPr lang="de-CH" dirty="0" smtClean="0"/>
              <a:t>)</a:t>
            </a:r>
            <a:endParaRPr lang="de-CH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98580" y="107951"/>
            <a:ext cx="7519858" cy="442556"/>
          </a:xfrm>
        </p:spPr>
        <p:txBody>
          <a:bodyPr/>
          <a:lstStyle/>
          <a:p>
            <a:r>
              <a:rPr lang="de-CH" noProof="0" dirty="0" smtClean="0"/>
              <a:t>Der Gebrauch von </a:t>
            </a:r>
            <a:r>
              <a:rPr lang="de-CH" dirty="0" err="1" smtClean="0"/>
              <a:t>V</a:t>
            </a:r>
            <a:r>
              <a:rPr lang="de-CH" noProof="0" dirty="0" err="1" smtClean="0"/>
              <a:t>oid</a:t>
            </a:r>
            <a:r>
              <a:rPr lang="de-CH" noProof="0" dirty="0" smtClean="0"/>
              <a:t>-Referenzen</a:t>
            </a:r>
            <a:endParaRPr lang="de-CH" noProof="0" dirty="0"/>
          </a:p>
        </p:txBody>
      </p:sp>
      <p:sp>
        <p:nvSpPr>
          <p:cNvPr id="5099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990600"/>
            <a:ext cx="8424863" cy="5113338"/>
          </a:xfrm>
        </p:spPr>
        <p:txBody>
          <a:bodyPr/>
          <a:lstStyle/>
          <a:p>
            <a:endParaRPr lang="de-CH" noProof="0" smtClean="0"/>
          </a:p>
          <a:p>
            <a:endParaRPr lang="de-CH" sz="1200" noProof="0" smtClean="0"/>
          </a:p>
          <a:p>
            <a:endParaRPr lang="de-CH" i="1" noProof="0" smtClean="0">
              <a:solidFill>
                <a:srgbClr val="3333FF"/>
              </a:solidFill>
            </a:endParaRPr>
          </a:p>
          <a:p>
            <a:endParaRPr lang="de-CH" i="1" noProof="0" smtClean="0">
              <a:solidFill>
                <a:srgbClr val="3333FF"/>
              </a:solidFill>
            </a:endParaRPr>
          </a:p>
          <a:p>
            <a:endParaRPr lang="de-CH" i="1" noProof="0" smtClean="0">
              <a:solidFill>
                <a:srgbClr val="3333FF"/>
              </a:solidFill>
            </a:endParaRPr>
          </a:p>
          <a:p>
            <a:endParaRPr lang="de-CH" i="1" noProof="0" smtClean="0">
              <a:solidFill>
                <a:srgbClr val="3333FF"/>
              </a:solidFill>
            </a:endParaRPr>
          </a:p>
          <a:p>
            <a:endParaRPr lang="de-CH" sz="1200" noProof="0" smtClean="0"/>
          </a:p>
          <a:p>
            <a:endParaRPr lang="de-CH" sz="1200" noProof="0" smtClean="0"/>
          </a:p>
          <a:p>
            <a:r>
              <a:rPr lang="de-CH" noProof="0" smtClean="0">
                <a:solidFill>
                  <a:schemeClr val="hlink"/>
                </a:solidFill>
              </a:rPr>
              <a:t> </a:t>
            </a:r>
            <a:endParaRPr lang="de-CH" noProof="0">
              <a:solidFill>
                <a:schemeClr val="hlink"/>
              </a:solidFill>
            </a:endParaRPr>
          </a:p>
        </p:txBody>
      </p:sp>
      <p:sp>
        <p:nvSpPr>
          <p:cNvPr id="509956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752600" y="2362200"/>
            <a:ext cx="1676400" cy="1371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9957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752600" y="2971800"/>
            <a:ext cx="1676400" cy="381000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9958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828800" y="39624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rgbClr val="3333FF"/>
                </a:solidFill>
              </a:rPr>
              <a:t>(</a:t>
            </a:r>
            <a:r>
              <a:rPr lang="en-GB" sz="2000" i="1">
                <a:solidFill>
                  <a:srgbClr val="3333FF"/>
                </a:solidFill>
              </a:rPr>
              <a:t>PERSON</a:t>
            </a:r>
            <a:r>
              <a:rPr lang="en-GB" sz="2000">
                <a:solidFill>
                  <a:srgbClr val="3333FF"/>
                </a:solidFill>
              </a:rPr>
              <a:t>)</a:t>
            </a:r>
            <a:endParaRPr lang="en-GB" sz="2000" i="1">
              <a:solidFill>
                <a:srgbClr val="3333FF"/>
              </a:solidFill>
            </a:endParaRPr>
          </a:p>
        </p:txBody>
      </p:sp>
      <p:sp>
        <p:nvSpPr>
          <p:cNvPr id="509959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62000" y="2590800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i="1">
                <a:solidFill>
                  <a:srgbClr val="3333FF"/>
                </a:solidFill>
              </a:rPr>
              <a:t>spouse</a:t>
            </a:r>
          </a:p>
        </p:txBody>
      </p:sp>
      <p:sp>
        <p:nvSpPr>
          <p:cNvPr id="509960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048000" y="2514600"/>
            <a:ext cx="13716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9961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04800" y="1143000"/>
            <a:ext cx="853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CH" sz="2400" dirty="0" smtClean="0"/>
              <a:t>Jedes </a:t>
            </a:r>
            <a:r>
              <a:rPr lang="de-CH" sz="2400" i="1" dirty="0" smtClean="0">
                <a:solidFill>
                  <a:srgbClr val="3333FF"/>
                </a:solidFill>
              </a:rPr>
              <a:t>PERSON</a:t>
            </a:r>
            <a:r>
              <a:rPr lang="de-CH" sz="2400" dirty="0" smtClean="0"/>
              <a:t> –Objekt wird mit einer Void-Referenz </a:t>
            </a:r>
            <a:r>
              <a:rPr lang="de-CH" sz="2400" i="1" dirty="0" err="1" smtClean="0">
                <a:solidFill>
                  <a:srgbClr val="3333FF"/>
                </a:solidFill>
              </a:rPr>
              <a:t>spouse</a:t>
            </a:r>
            <a:r>
              <a:rPr lang="de-CH" sz="2400" i="1" dirty="0" smtClean="0">
                <a:solidFill>
                  <a:srgbClr val="3333FF"/>
                </a:solidFill>
              </a:rPr>
              <a:t> </a:t>
            </a:r>
            <a:r>
              <a:rPr lang="de-CH" dirty="0" smtClean="0"/>
              <a:t>erzeugt.</a:t>
            </a:r>
            <a:endParaRPr lang="de-CH" dirty="0"/>
          </a:p>
        </p:txBody>
      </p:sp>
      <p:sp>
        <p:nvSpPr>
          <p:cNvPr id="509962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4114800" y="2336800"/>
            <a:ext cx="457200" cy="457200"/>
          </a:xfrm>
          <a:prstGeom prst="line">
            <a:avLst/>
          </a:prstGeom>
          <a:noFill/>
          <a:ln w="92075">
            <a:solidFill>
              <a:srgbClr val="A5002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17240" y="115888"/>
            <a:ext cx="7461509" cy="415957"/>
          </a:xfrm>
        </p:spPr>
        <p:txBody>
          <a:bodyPr/>
          <a:lstStyle/>
          <a:p>
            <a:r>
              <a:rPr lang="de-CH" dirty="0" smtClean="0"/>
              <a:t>Der Gebrauch von </a:t>
            </a:r>
            <a:r>
              <a:rPr lang="de-CH" dirty="0" err="1" smtClean="0"/>
              <a:t>Void</a:t>
            </a:r>
            <a:r>
              <a:rPr lang="de-CH" dirty="0" smtClean="0"/>
              <a:t>-Referenzen</a:t>
            </a:r>
            <a:endParaRPr lang="de-CH" noProof="0" dirty="0"/>
          </a:p>
        </p:txBody>
      </p:sp>
      <p:sp>
        <p:nvSpPr>
          <p:cNvPr id="51200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990600"/>
            <a:ext cx="8424863" cy="5113338"/>
          </a:xfrm>
        </p:spPr>
        <p:txBody>
          <a:bodyPr/>
          <a:lstStyle/>
          <a:p>
            <a:endParaRPr lang="de-CH" noProof="0" smtClean="0"/>
          </a:p>
          <a:p>
            <a:endParaRPr lang="de-CH" sz="1200" noProof="0" smtClean="0"/>
          </a:p>
          <a:p>
            <a:endParaRPr lang="de-CH" i="1" noProof="0" smtClean="0">
              <a:solidFill>
                <a:srgbClr val="3333FF"/>
              </a:solidFill>
            </a:endParaRPr>
          </a:p>
          <a:p>
            <a:endParaRPr lang="de-CH" i="1" noProof="0" smtClean="0">
              <a:solidFill>
                <a:srgbClr val="3333FF"/>
              </a:solidFill>
            </a:endParaRPr>
          </a:p>
          <a:p>
            <a:endParaRPr lang="de-CH" i="1" noProof="0" smtClean="0">
              <a:solidFill>
                <a:srgbClr val="3333FF"/>
              </a:solidFill>
            </a:endParaRPr>
          </a:p>
          <a:p>
            <a:endParaRPr lang="de-CH" i="1" noProof="0" smtClean="0">
              <a:solidFill>
                <a:srgbClr val="3333FF"/>
              </a:solidFill>
            </a:endParaRPr>
          </a:p>
          <a:p>
            <a:endParaRPr lang="de-CH" sz="1200" noProof="0" smtClean="0"/>
          </a:p>
          <a:p>
            <a:endParaRPr lang="de-CH" sz="1200" noProof="0" smtClean="0"/>
          </a:p>
          <a:p>
            <a:r>
              <a:rPr lang="de-CH" noProof="0" smtClean="0">
                <a:solidFill>
                  <a:schemeClr val="hlink"/>
                </a:solidFill>
              </a:rPr>
              <a:t> </a:t>
            </a:r>
            <a:endParaRPr lang="de-CH" noProof="0">
              <a:solidFill>
                <a:schemeClr val="hlink"/>
              </a:solidFill>
            </a:endParaRPr>
          </a:p>
        </p:txBody>
      </p:sp>
      <p:sp>
        <p:nvSpPr>
          <p:cNvPr id="51200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752600" y="2362200"/>
            <a:ext cx="1676400" cy="1371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05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752600" y="2971800"/>
            <a:ext cx="1676400" cy="381000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06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828800" y="39624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rgbClr val="3333FF"/>
                </a:solidFill>
              </a:rPr>
              <a:t>(</a:t>
            </a:r>
            <a:r>
              <a:rPr lang="en-GB" sz="2000" i="1">
                <a:solidFill>
                  <a:srgbClr val="3333FF"/>
                </a:solidFill>
              </a:rPr>
              <a:t>PERSON</a:t>
            </a:r>
            <a:r>
              <a:rPr lang="en-GB" sz="2000">
                <a:solidFill>
                  <a:srgbClr val="3333FF"/>
                </a:solidFill>
              </a:rPr>
              <a:t>)</a:t>
            </a:r>
            <a:endParaRPr lang="en-GB" sz="2000" i="1">
              <a:solidFill>
                <a:srgbClr val="3333FF"/>
              </a:solidFill>
            </a:endParaRPr>
          </a:p>
        </p:txBody>
      </p:sp>
      <p:sp>
        <p:nvSpPr>
          <p:cNvPr id="512007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181600" y="2362200"/>
            <a:ext cx="1676400" cy="1371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08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181600" y="2971800"/>
            <a:ext cx="1676400" cy="381000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09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257800" y="39624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rgbClr val="3333FF"/>
                </a:solidFill>
              </a:rPr>
              <a:t>(</a:t>
            </a:r>
            <a:r>
              <a:rPr lang="en-GB" sz="2000" i="1">
                <a:solidFill>
                  <a:srgbClr val="3333FF"/>
                </a:solidFill>
              </a:rPr>
              <a:t>PERSON</a:t>
            </a:r>
            <a:r>
              <a:rPr lang="en-GB" sz="2000">
                <a:solidFill>
                  <a:srgbClr val="3333FF"/>
                </a:solidFill>
              </a:rPr>
              <a:t>)</a:t>
            </a:r>
            <a:endParaRPr lang="en-GB" sz="2000" i="1">
              <a:solidFill>
                <a:srgbClr val="3333FF"/>
              </a:solidFill>
            </a:endParaRPr>
          </a:p>
        </p:txBody>
      </p:sp>
      <p:sp>
        <p:nvSpPr>
          <p:cNvPr id="512010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62000" y="2590800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i="1">
                <a:solidFill>
                  <a:srgbClr val="3333FF"/>
                </a:solidFill>
              </a:rPr>
              <a:t>spouse</a:t>
            </a:r>
          </a:p>
        </p:txBody>
      </p:sp>
      <p:sp>
        <p:nvSpPr>
          <p:cNvPr id="512011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858000" y="2590800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i="1">
                <a:solidFill>
                  <a:srgbClr val="3333FF"/>
                </a:solidFill>
              </a:rPr>
              <a:t>spouse</a:t>
            </a:r>
          </a:p>
        </p:txBody>
      </p:sp>
      <p:sp>
        <p:nvSpPr>
          <p:cNvPr id="512012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04800" y="1143000"/>
            <a:ext cx="853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CH" dirty="0" smtClean="0"/>
              <a:t>Jedes </a:t>
            </a:r>
            <a:r>
              <a:rPr lang="de-CH" i="1" dirty="0" smtClean="0">
                <a:solidFill>
                  <a:srgbClr val="3333FF"/>
                </a:solidFill>
              </a:rPr>
              <a:t>PERSON</a:t>
            </a:r>
            <a:r>
              <a:rPr lang="de-CH" dirty="0" smtClean="0"/>
              <a:t> –Objekt wird mit einer </a:t>
            </a:r>
            <a:r>
              <a:rPr lang="de-CH" dirty="0" err="1" smtClean="0"/>
              <a:t>Void</a:t>
            </a:r>
            <a:r>
              <a:rPr lang="de-CH" dirty="0" smtClean="0"/>
              <a:t>-Referenz </a:t>
            </a:r>
            <a:r>
              <a:rPr lang="de-CH" i="1" dirty="0" err="1" smtClean="0">
                <a:solidFill>
                  <a:srgbClr val="3333FF"/>
                </a:solidFill>
              </a:rPr>
              <a:t>spouse</a:t>
            </a:r>
            <a:r>
              <a:rPr lang="de-CH" i="1" dirty="0" smtClean="0">
                <a:solidFill>
                  <a:srgbClr val="3333FF"/>
                </a:solidFill>
              </a:rPr>
              <a:t> </a:t>
            </a:r>
            <a:r>
              <a:rPr lang="de-CH" dirty="0" smtClean="0"/>
              <a:t>erzeugt.</a:t>
            </a:r>
            <a:endParaRPr lang="de-CH" dirty="0"/>
          </a:p>
        </p:txBody>
      </p:sp>
      <p:sp>
        <p:nvSpPr>
          <p:cNvPr id="512013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3048000" y="2514600"/>
            <a:ext cx="13716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014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4114800" y="2336800"/>
            <a:ext cx="457200" cy="457200"/>
          </a:xfrm>
          <a:prstGeom prst="line">
            <a:avLst/>
          </a:prstGeom>
          <a:noFill/>
          <a:ln w="92075">
            <a:solidFill>
              <a:srgbClr val="A5002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015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4572000" y="2844800"/>
            <a:ext cx="914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016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4267200" y="2667000"/>
            <a:ext cx="457200" cy="457200"/>
          </a:xfrm>
          <a:prstGeom prst="line">
            <a:avLst/>
          </a:prstGeom>
          <a:noFill/>
          <a:ln w="92075">
            <a:solidFill>
              <a:srgbClr val="A5002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26570" y="107951"/>
            <a:ext cx="7491867" cy="414564"/>
          </a:xfrm>
        </p:spPr>
        <p:txBody>
          <a:bodyPr/>
          <a:lstStyle/>
          <a:p>
            <a:r>
              <a:rPr lang="de-CH" dirty="0" smtClean="0"/>
              <a:t>Der Gebrauch von </a:t>
            </a:r>
            <a:r>
              <a:rPr lang="de-CH" dirty="0" err="1" smtClean="0"/>
              <a:t>Void</a:t>
            </a:r>
            <a:r>
              <a:rPr lang="de-CH" dirty="0" smtClean="0"/>
              <a:t>-Referenzen</a:t>
            </a:r>
            <a:endParaRPr lang="de-CH" noProof="0" dirty="0"/>
          </a:p>
        </p:txBody>
      </p:sp>
      <p:sp>
        <p:nvSpPr>
          <p:cNvPr id="51405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990600"/>
            <a:ext cx="8424863" cy="5113338"/>
          </a:xfrm>
        </p:spPr>
        <p:txBody>
          <a:bodyPr/>
          <a:lstStyle/>
          <a:p>
            <a:endParaRPr lang="de-CH" noProof="0" smtClean="0"/>
          </a:p>
          <a:p>
            <a:endParaRPr lang="de-CH" sz="1200" noProof="0" smtClean="0"/>
          </a:p>
          <a:p>
            <a:endParaRPr lang="de-CH" i="1" noProof="0" smtClean="0">
              <a:solidFill>
                <a:srgbClr val="3333FF"/>
              </a:solidFill>
            </a:endParaRPr>
          </a:p>
          <a:p>
            <a:endParaRPr lang="de-CH" i="1" noProof="0" smtClean="0">
              <a:solidFill>
                <a:srgbClr val="3333FF"/>
              </a:solidFill>
            </a:endParaRPr>
          </a:p>
          <a:p>
            <a:endParaRPr lang="de-CH" i="1" noProof="0" smtClean="0">
              <a:solidFill>
                <a:srgbClr val="3333FF"/>
              </a:solidFill>
            </a:endParaRPr>
          </a:p>
          <a:p>
            <a:endParaRPr lang="de-CH" i="1" noProof="0" smtClean="0">
              <a:solidFill>
                <a:srgbClr val="3333FF"/>
              </a:solidFill>
            </a:endParaRPr>
          </a:p>
          <a:p>
            <a:endParaRPr lang="de-CH" sz="1200" noProof="0" smtClean="0"/>
          </a:p>
          <a:p>
            <a:endParaRPr lang="de-CH" sz="1200" noProof="0" smtClean="0"/>
          </a:p>
          <a:p>
            <a:r>
              <a:rPr lang="de-CH" noProof="0" smtClean="0">
                <a:solidFill>
                  <a:schemeClr val="hlink"/>
                </a:solidFill>
              </a:rPr>
              <a:t> </a:t>
            </a:r>
            <a:endParaRPr lang="de-CH" noProof="0">
              <a:solidFill>
                <a:schemeClr val="hlink"/>
              </a:solidFill>
            </a:endParaRPr>
          </a:p>
        </p:txBody>
      </p:sp>
      <p:sp>
        <p:nvSpPr>
          <p:cNvPr id="514052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752600" y="2362200"/>
            <a:ext cx="1676400" cy="1371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053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752600" y="2971800"/>
            <a:ext cx="1676400" cy="381000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054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828800" y="39624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rgbClr val="3333FF"/>
                </a:solidFill>
              </a:rPr>
              <a:t>(</a:t>
            </a:r>
            <a:r>
              <a:rPr lang="en-GB" sz="2000" i="1">
                <a:solidFill>
                  <a:srgbClr val="3333FF"/>
                </a:solidFill>
              </a:rPr>
              <a:t>PERSON</a:t>
            </a:r>
            <a:r>
              <a:rPr lang="en-GB" sz="2000">
                <a:solidFill>
                  <a:srgbClr val="3333FF"/>
                </a:solidFill>
              </a:rPr>
              <a:t>)</a:t>
            </a:r>
            <a:endParaRPr lang="en-GB" sz="2000" i="1">
              <a:solidFill>
                <a:srgbClr val="3333FF"/>
              </a:solidFill>
            </a:endParaRPr>
          </a:p>
        </p:txBody>
      </p:sp>
      <p:sp>
        <p:nvSpPr>
          <p:cNvPr id="514055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181600" y="2362200"/>
            <a:ext cx="1676400" cy="1371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056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181600" y="2971800"/>
            <a:ext cx="1676400" cy="381000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057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257800" y="39624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rgbClr val="3333FF"/>
                </a:solidFill>
              </a:rPr>
              <a:t>(</a:t>
            </a:r>
            <a:r>
              <a:rPr lang="en-GB" sz="2000" i="1">
                <a:solidFill>
                  <a:srgbClr val="3333FF"/>
                </a:solidFill>
              </a:rPr>
              <a:t>PERSON</a:t>
            </a:r>
            <a:r>
              <a:rPr lang="en-GB" sz="2000">
                <a:solidFill>
                  <a:srgbClr val="3333FF"/>
                </a:solidFill>
              </a:rPr>
              <a:t>)</a:t>
            </a:r>
            <a:endParaRPr lang="en-GB" sz="2000" i="1">
              <a:solidFill>
                <a:srgbClr val="3333FF"/>
              </a:solidFill>
            </a:endParaRPr>
          </a:p>
        </p:txBody>
      </p:sp>
      <p:sp>
        <p:nvSpPr>
          <p:cNvPr id="514058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62000" y="2590800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i="1">
                <a:solidFill>
                  <a:srgbClr val="3333FF"/>
                </a:solidFill>
              </a:rPr>
              <a:t>spouse</a:t>
            </a:r>
          </a:p>
        </p:txBody>
      </p:sp>
      <p:sp>
        <p:nvSpPr>
          <p:cNvPr id="514059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858000" y="2590800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i="1">
                <a:solidFill>
                  <a:srgbClr val="3333FF"/>
                </a:solidFill>
              </a:rPr>
              <a:t>spouse</a:t>
            </a:r>
          </a:p>
        </p:txBody>
      </p:sp>
      <p:sp>
        <p:nvSpPr>
          <p:cNvPr id="514060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04800" y="1143000"/>
            <a:ext cx="853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CH" dirty="0" smtClean="0"/>
              <a:t>Jedes </a:t>
            </a:r>
            <a:r>
              <a:rPr lang="de-CH" i="1" dirty="0" smtClean="0">
                <a:solidFill>
                  <a:srgbClr val="3333FF"/>
                </a:solidFill>
              </a:rPr>
              <a:t>PERSON</a:t>
            </a:r>
            <a:r>
              <a:rPr lang="de-CH" dirty="0" smtClean="0"/>
              <a:t> –Objekt wird mit einer </a:t>
            </a:r>
            <a:r>
              <a:rPr lang="de-CH" dirty="0" err="1" smtClean="0"/>
              <a:t>Void</a:t>
            </a:r>
            <a:r>
              <a:rPr lang="de-CH" dirty="0" smtClean="0"/>
              <a:t>-Referenz </a:t>
            </a:r>
            <a:r>
              <a:rPr lang="de-CH" i="1" dirty="0" err="1" smtClean="0">
                <a:solidFill>
                  <a:srgbClr val="3333FF"/>
                </a:solidFill>
              </a:rPr>
              <a:t>spouse</a:t>
            </a:r>
            <a:r>
              <a:rPr lang="de-CH" i="1" dirty="0" smtClean="0">
                <a:solidFill>
                  <a:srgbClr val="3333FF"/>
                </a:solidFill>
              </a:rPr>
              <a:t> </a:t>
            </a:r>
            <a:r>
              <a:rPr lang="de-CH" dirty="0" smtClean="0"/>
              <a:t>erzeugt...</a:t>
            </a:r>
            <a:endParaRPr lang="de-CH" dirty="0"/>
          </a:p>
        </p:txBody>
      </p:sp>
      <p:sp>
        <p:nvSpPr>
          <p:cNvPr id="514061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4572000" y="2844800"/>
            <a:ext cx="914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062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4267200" y="2667000"/>
            <a:ext cx="457200" cy="457200"/>
          </a:xfrm>
          <a:prstGeom prst="line">
            <a:avLst/>
          </a:prstGeom>
          <a:noFill/>
          <a:ln w="92075">
            <a:solidFill>
              <a:srgbClr val="A5002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063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81000" y="5045075"/>
            <a:ext cx="8305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CH" sz="2400" dirty="0" smtClean="0"/>
              <a:t>... </a:t>
            </a:r>
            <a:r>
              <a:rPr lang="de-CH" dirty="0" smtClean="0"/>
              <a:t>und danach werden die </a:t>
            </a:r>
            <a:r>
              <a:rPr lang="de-CH" sz="2400" i="1" dirty="0" err="1" smtClean="0">
                <a:solidFill>
                  <a:srgbClr val="3333FF"/>
                </a:solidFill>
              </a:rPr>
              <a:t>spouse</a:t>
            </a:r>
            <a:r>
              <a:rPr lang="de-CH" sz="2400" dirty="0" smtClean="0"/>
              <a:t> - Referenzen durch entsprechende Instruktionen gebunden</a:t>
            </a:r>
            <a:endParaRPr lang="de-CH" sz="2400" dirty="0"/>
          </a:p>
        </p:txBody>
      </p:sp>
      <p:sp>
        <p:nvSpPr>
          <p:cNvPr id="17" name="Line 13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3048000" y="2514600"/>
            <a:ext cx="13716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Line 14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4114800" y="2336800"/>
            <a:ext cx="457200" cy="457200"/>
          </a:xfrm>
          <a:prstGeom prst="line">
            <a:avLst/>
          </a:prstGeom>
          <a:noFill/>
          <a:ln w="92075">
            <a:solidFill>
              <a:srgbClr val="A5002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26570" y="107951"/>
            <a:ext cx="7491867" cy="414564"/>
          </a:xfrm>
        </p:spPr>
        <p:txBody>
          <a:bodyPr/>
          <a:lstStyle/>
          <a:p>
            <a:r>
              <a:rPr lang="de-CH" dirty="0" smtClean="0"/>
              <a:t>Der Gebrauch von </a:t>
            </a:r>
            <a:r>
              <a:rPr lang="de-CH" dirty="0" err="1" smtClean="0"/>
              <a:t>Void</a:t>
            </a:r>
            <a:r>
              <a:rPr lang="de-CH" dirty="0" smtClean="0"/>
              <a:t>-Referenzen</a:t>
            </a:r>
            <a:endParaRPr lang="de-CH" noProof="0" dirty="0"/>
          </a:p>
        </p:txBody>
      </p:sp>
      <p:sp>
        <p:nvSpPr>
          <p:cNvPr id="51405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990600"/>
            <a:ext cx="8424863" cy="5113338"/>
          </a:xfrm>
        </p:spPr>
        <p:txBody>
          <a:bodyPr/>
          <a:lstStyle/>
          <a:p>
            <a:endParaRPr lang="de-CH" noProof="0" smtClean="0"/>
          </a:p>
          <a:p>
            <a:endParaRPr lang="de-CH" sz="1200" noProof="0" smtClean="0"/>
          </a:p>
          <a:p>
            <a:endParaRPr lang="de-CH" i="1" noProof="0" smtClean="0">
              <a:solidFill>
                <a:srgbClr val="3333FF"/>
              </a:solidFill>
            </a:endParaRPr>
          </a:p>
          <a:p>
            <a:endParaRPr lang="de-CH" i="1" noProof="0" smtClean="0">
              <a:solidFill>
                <a:srgbClr val="3333FF"/>
              </a:solidFill>
            </a:endParaRPr>
          </a:p>
          <a:p>
            <a:endParaRPr lang="de-CH" i="1" noProof="0" smtClean="0">
              <a:solidFill>
                <a:srgbClr val="3333FF"/>
              </a:solidFill>
            </a:endParaRPr>
          </a:p>
          <a:p>
            <a:endParaRPr lang="de-CH" i="1" noProof="0" smtClean="0">
              <a:solidFill>
                <a:srgbClr val="3333FF"/>
              </a:solidFill>
            </a:endParaRPr>
          </a:p>
          <a:p>
            <a:endParaRPr lang="de-CH" sz="1200" noProof="0" smtClean="0"/>
          </a:p>
          <a:p>
            <a:endParaRPr lang="de-CH" sz="1200" noProof="0" smtClean="0"/>
          </a:p>
          <a:p>
            <a:r>
              <a:rPr lang="de-CH" noProof="0" smtClean="0">
                <a:solidFill>
                  <a:schemeClr val="hlink"/>
                </a:solidFill>
              </a:rPr>
              <a:t> </a:t>
            </a:r>
            <a:endParaRPr lang="de-CH" noProof="0">
              <a:solidFill>
                <a:schemeClr val="hlink"/>
              </a:solidFill>
            </a:endParaRPr>
          </a:p>
        </p:txBody>
      </p:sp>
      <p:sp>
        <p:nvSpPr>
          <p:cNvPr id="514052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752600" y="2362200"/>
            <a:ext cx="1676400" cy="1371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053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752600" y="2971800"/>
            <a:ext cx="1676400" cy="381000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054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828800" y="39624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rgbClr val="3333FF"/>
                </a:solidFill>
              </a:rPr>
              <a:t>(</a:t>
            </a:r>
            <a:r>
              <a:rPr lang="en-GB" sz="2000" i="1">
                <a:solidFill>
                  <a:srgbClr val="3333FF"/>
                </a:solidFill>
              </a:rPr>
              <a:t>PERSON</a:t>
            </a:r>
            <a:r>
              <a:rPr lang="en-GB" sz="2000">
                <a:solidFill>
                  <a:srgbClr val="3333FF"/>
                </a:solidFill>
              </a:rPr>
              <a:t>)</a:t>
            </a:r>
            <a:endParaRPr lang="en-GB" sz="2000" i="1">
              <a:solidFill>
                <a:srgbClr val="3333FF"/>
              </a:solidFill>
            </a:endParaRPr>
          </a:p>
        </p:txBody>
      </p:sp>
      <p:sp>
        <p:nvSpPr>
          <p:cNvPr id="514055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181600" y="2362200"/>
            <a:ext cx="1676400" cy="1371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056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181600" y="2971800"/>
            <a:ext cx="1676400" cy="381000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057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257800" y="39624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rgbClr val="3333FF"/>
                </a:solidFill>
              </a:rPr>
              <a:t>(</a:t>
            </a:r>
            <a:r>
              <a:rPr lang="en-GB" sz="2000" i="1">
                <a:solidFill>
                  <a:srgbClr val="3333FF"/>
                </a:solidFill>
              </a:rPr>
              <a:t>PERSON</a:t>
            </a:r>
            <a:r>
              <a:rPr lang="en-GB" sz="2000">
                <a:solidFill>
                  <a:srgbClr val="3333FF"/>
                </a:solidFill>
              </a:rPr>
              <a:t>)</a:t>
            </a:r>
            <a:endParaRPr lang="en-GB" sz="2000" i="1">
              <a:solidFill>
                <a:srgbClr val="3333FF"/>
              </a:solidFill>
            </a:endParaRPr>
          </a:p>
        </p:txBody>
      </p:sp>
      <p:sp>
        <p:nvSpPr>
          <p:cNvPr id="514058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62000" y="2590800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i="1">
                <a:solidFill>
                  <a:srgbClr val="3333FF"/>
                </a:solidFill>
              </a:rPr>
              <a:t>spouse</a:t>
            </a:r>
          </a:p>
        </p:txBody>
      </p:sp>
      <p:sp>
        <p:nvSpPr>
          <p:cNvPr id="514059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858000" y="2590800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i="1">
                <a:solidFill>
                  <a:srgbClr val="3333FF"/>
                </a:solidFill>
              </a:rPr>
              <a:t>spouse</a:t>
            </a:r>
          </a:p>
        </p:txBody>
      </p:sp>
      <p:sp>
        <p:nvSpPr>
          <p:cNvPr id="514060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04800" y="1143000"/>
            <a:ext cx="853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CH" dirty="0" smtClean="0"/>
              <a:t>Jedes </a:t>
            </a:r>
            <a:r>
              <a:rPr lang="de-CH" i="1" dirty="0" smtClean="0">
                <a:solidFill>
                  <a:srgbClr val="3333FF"/>
                </a:solidFill>
              </a:rPr>
              <a:t>PERSON</a:t>
            </a:r>
            <a:r>
              <a:rPr lang="de-CH" dirty="0" smtClean="0"/>
              <a:t> –Objekt wird mit einer </a:t>
            </a:r>
            <a:r>
              <a:rPr lang="de-CH" dirty="0" err="1" smtClean="0"/>
              <a:t>Void</a:t>
            </a:r>
            <a:r>
              <a:rPr lang="de-CH" dirty="0" smtClean="0"/>
              <a:t>-Referenz </a:t>
            </a:r>
            <a:r>
              <a:rPr lang="de-CH" i="1" dirty="0" err="1" smtClean="0">
                <a:solidFill>
                  <a:srgbClr val="3333FF"/>
                </a:solidFill>
              </a:rPr>
              <a:t>spouse</a:t>
            </a:r>
            <a:r>
              <a:rPr lang="de-CH" i="1" dirty="0" smtClean="0">
                <a:solidFill>
                  <a:srgbClr val="3333FF"/>
                </a:solidFill>
              </a:rPr>
              <a:t> </a:t>
            </a:r>
            <a:r>
              <a:rPr lang="de-CH" dirty="0" smtClean="0"/>
              <a:t>erzeugt...</a:t>
            </a:r>
            <a:endParaRPr lang="de-CH" dirty="0"/>
          </a:p>
        </p:txBody>
      </p:sp>
      <p:sp>
        <p:nvSpPr>
          <p:cNvPr id="514061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4572000" y="2844800"/>
            <a:ext cx="914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062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4267200" y="2667000"/>
            <a:ext cx="457200" cy="457200"/>
          </a:xfrm>
          <a:prstGeom prst="line">
            <a:avLst/>
          </a:prstGeom>
          <a:noFill/>
          <a:ln w="92075">
            <a:solidFill>
              <a:srgbClr val="A5002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063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81000" y="5045075"/>
            <a:ext cx="8305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CH" sz="2400" dirty="0" smtClean="0"/>
              <a:t>... </a:t>
            </a:r>
            <a:r>
              <a:rPr lang="de-CH" dirty="0" smtClean="0"/>
              <a:t>und danach werden die </a:t>
            </a:r>
            <a:r>
              <a:rPr lang="de-CH" sz="2400" i="1" dirty="0" err="1" smtClean="0">
                <a:solidFill>
                  <a:srgbClr val="3333FF"/>
                </a:solidFill>
              </a:rPr>
              <a:t>spouse</a:t>
            </a:r>
            <a:r>
              <a:rPr lang="de-CH" sz="2400" dirty="0" smtClean="0"/>
              <a:t> - Referenzen durch entsprechende Instruktionen gebunden</a:t>
            </a:r>
            <a:endParaRPr lang="de-CH" sz="2400" dirty="0"/>
          </a:p>
        </p:txBody>
      </p:sp>
      <p:sp>
        <p:nvSpPr>
          <p:cNvPr id="514064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3048000" y="2514600"/>
            <a:ext cx="21336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5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35902" y="123825"/>
            <a:ext cx="7474598" cy="417351"/>
          </a:xfrm>
        </p:spPr>
        <p:txBody>
          <a:bodyPr/>
          <a:lstStyle/>
          <a:p>
            <a:r>
              <a:rPr lang="de-CH" dirty="0" smtClean="0"/>
              <a:t>Der Gebrauch von </a:t>
            </a:r>
            <a:r>
              <a:rPr lang="de-CH" dirty="0" err="1" smtClean="0"/>
              <a:t>Void</a:t>
            </a:r>
            <a:r>
              <a:rPr lang="de-CH" dirty="0" smtClean="0"/>
              <a:t>-Referenzen</a:t>
            </a:r>
            <a:endParaRPr lang="de-CH" noProof="0" dirty="0"/>
          </a:p>
        </p:txBody>
      </p:sp>
      <p:sp>
        <p:nvSpPr>
          <p:cNvPr id="516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990600"/>
            <a:ext cx="8424863" cy="5113338"/>
          </a:xfrm>
        </p:spPr>
        <p:txBody>
          <a:bodyPr/>
          <a:lstStyle/>
          <a:p>
            <a:endParaRPr lang="de-CH" noProof="0" smtClean="0"/>
          </a:p>
          <a:p>
            <a:endParaRPr lang="de-CH" sz="1200" noProof="0" smtClean="0"/>
          </a:p>
          <a:p>
            <a:endParaRPr lang="de-CH" i="1" noProof="0" smtClean="0">
              <a:solidFill>
                <a:srgbClr val="3333FF"/>
              </a:solidFill>
            </a:endParaRPr>
          </a:p>
          <a:p>
            <a:endParaRPr lang="de-CH" i="1" noProof="0" smtClean="0">
              <a:solidFill>
                <a:srgbClr val="3333FF"/>
              </a:solidFill>
            </a:endParaRPr>
          </a:p>
          <a:p>
            <a:endParaRPr lang="de-CH" i="1" noProof="0" smtClean="0">
              <a:solidFill>
                <a:srgbClr val="3333FF"/>
              </a:solidFill>
            </a:endParaRPr>
          </a:p>
          <a:p>
            <a:endParaRPr lang="de-CH" i="1" noProof="0" smtClean="0">
              <a:solidFill>
                <a:srgbClr val="3333FF"/>
              </a:solidFill>
            </a:endParaRPr>
          </a:p>
          <a:p>
            <a:endParaRPr lang="de-CH" sz="1200" noProof="0" smtClean="0"/>
          </a:p>
          <a:p>
            <a:endParaRPr lang="de-CH" sz="1200" noProof="0" smtClean="0"/>
          </a:p>
          <a:p>
            <a:r>
              <a:rPr lang="de-CH" noProof="0" smtClean="0">
                <a:solidFill>
                  <a:schemeClr val="hlink"/>
                </a:solidFill>
              </a:rPr>
              <a:t> </a:t>
            </a:r>
            <a:endParaRPr lang="de-CH" noProof="0">
              <a:solidFill>
                <a:schemeClr val="hlink"/>
              </a:solidFill>
            </a:endParaRPr>
          </a:p>
        </p:txBody>
      </p:sp>
      <p:sp>
        <p:nvSpPr>
          <p:cNvPr id="516100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752600" y="2362200"/>
            <a:ext cx="1676400" cy="1371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6101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752600" y="2971800"/>
            <a:ext cx="1676400" cy="381000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6102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828800" y="39624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rgbClr val="3333FF"/>
                </a:solidFill>
              </a:rPr>
              <a:t>(</a:t>
            </a:r>
            <a:r>
              <a:rPr lang="en-GB" sz="2000" i="1">
                <a:solidFill>
                  <a:srgbClr val="3333FF"/>
                </a:solidFill>
              </a:rPr>
              <a:t>PERSON</a:t>
            </a:r>
            <a:r>
              <a:rPr lang="en-GB" sz="2000">
                <a:solidFill>
                  <a:srgbClr val="3333FF"/>
                </a:solidFill>
              </a:rPr>
              <a:t>)</a:t>
            </a:r>
            <a:endParaRPr lang="en-GB" sz="2000" i="1">
              <a:solidFill>
                <a:srgbClr val="3333FF"/>
              </a:solidFill>
            </a:endParaRPr>
          </a:p>
        </p:txBody>
      </p:sp>
      <p:sp>
        <p:nvSpPr>
          <p:cNvPr id="516103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181600" y="2362200"/>
            <a:ext cx="1676400" cy="1371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6104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181600" y="2971800"/>
            <a:ext cx="1676400" cy="381000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6105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257800" y="39624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rgbClr val="3333FF"/>
                </a:solidFill>
              </a:rPr>
              <a:t>(</a:t>
            </a:r>
            <a:r>
              <a:rPr lang="en-GB" sz="2000" i="1">
                <a:solidFill>
                  <a:srgbClr val="3333FF"/>
                </a:solidFill>
              </a:rPr>
              <a:t>PERSON</a:t>
            </a:r>
            <a:r>
              <a:rPr lang="en-GB" sz="2000">
                <a:solidFill>
                  <a:srgbClr val="3333FF"/>
                </a:solidFill>
              </a:rPr>
              <a:t>)</a:t>
            </a:r>
            <a:endParaRPr lang="en-GB" sz="2000" i="1">
              <a:solidFill>
                <a:srgbClr val="3333FF"/>
              </a:solidFill>
            </a:endParaRPr>
          </a:p>
        </p:txBody>
      </p:sp>
      <p:sp>
        <p:nvSpPr>
          <p:cNvPr id="516106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62000" y="2590800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i="1">
                <a:solidFill>
                  <a:srgbClr val="3333FF"/>
                </a:solidFill>
              </a:rPr>
              <a:t>spouse</a:t>
            </a:r>
          </a:p>
        </p:txBody>
      </p:sp>
      <p:sp>
        <p:nvSpPr>
          <p:cNvPr id="516107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858000" y="2590800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i="1">
                <a:solidFill>
                  <a:srgbClr val="3333FF"/>
                </a:solidFill>
              </a:rPr>
              <a:t>spouse</a:t>
            </a:r>
          </a:p>
        </p:txBody>
      </p:sp>
      <p:sp>
        <p:nvSpPr>
          <p:cNvPr id="516108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048000" y="2514600"/>
            <a:ext cx="21336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6109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3429000" y="2743200"/>
            <a:ext cx="2057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6110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04800" y="1143000"/>
            <a:ext cx="853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CH" dirty="0" smtClean="0"/>
              <a:t>Jedes </a:t>
            </a:r>
            <a:r>
              <a:rPr lang="de-CH" i="1" dirty="0" smtClean="0">
                <a:solidFill>
                  <a:srgbClr val="3333FF"/>
                </a:solidFill>
              </a:rPr>
              <a:t>PERSON</a:t>
            </a:r>
            <a:r>
              <a:rPr lang="de-CH" dirty="0" smtClean="0"/>
              <a:t> –Objekt wird mit einer </a:t>
            </a:r>
            <a:r>
              <a:rPr lang="de-CH" dirty="0" err="1" smtClean="0"/>
              <a:t>Void</a:t>
            </a:r>
            <a:r>
              <a:rPr lang="de-CH" dirty="0" smtClean="0"/>
              <a:t>-Referenz </a:t>
            </a:r>
            <a:r>
              <a:rPr lang="de-CH" i="1" dirty="0" err="1" smtClean="0">
                <a:solidFill>
                  <a:srgbClr val="3333FF"/>
                </a:solidFill>
              </a:rPr>
              <a:t>spouse</a:t>
            </a:r>
            <a:r>
              <a:rPr lang="de-CH" i="1" dirty="0" smtClean="0">
                <a:solidFill>
                  <a:srgbClr val="3333FF"/>
                </a:solidFill>
              </a:rPr>
              <a:t> </a:t>
            </a:r>
            <a:r>
              <a:rPr lang="de-CH" dirty="0" smtClean="0"/>
              <a:t>erzeugt...</a:t>
            </a:r>
            <a:endParaRPr lang="de-CH" dirty="0"/>
          </a:p>
        </p:txBody>
      </p:sp>
      <p:sp>
        <p:nvSpPr>
          <p:cNvPr id="516111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81000" y="5045075"/>
            <a:ext cx="8305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CH" dirty="0" smtClean="0"/>
              <a:t>... und danach werden die </a:t>
            </a:r>
            <a:r>
              <a:rPr lang="de-CH" i="1" dirty="0" err="1" smtClean="0">
                <a:solidFill>
                  <a:srgbClr val="3333FF"/>
                </a:solidFill>
              </a:rPr>
              <a:t>spouse</a:t>
            </a:r>
            <a:r>
              <a:rPr lang="de-CH" dirty="0" smtClean="0"/>
              <a:t> - Referenzen durch entsprechende Instruktionen gebunden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sz="2800" noProof="0" dirty="0" smtClean="0"/>
              <a:t>(Nochmal) das Problem mit </a:t>
            </a:r>
            <a:r>
              <a:rPr lang="de-CH" dirty="0" err="1" smtClean="0"/>
              <a:t>V</a:t>
            </a:r>
            <a:r>
              <a:rPr lang="de-CH" sz="2800" noProof="0" dirty="0" err="1" smtClean="0"/>
              <a:t>oid</a:t>
            </a:r>
            <a:r>
              <a:rPr lang="de-CH" sz="2800" noProof="0" dirty="0" smtClean="0"/>
              <a:t>-Referenzen</a:t>
            </a:r>
            <a:endParaRPr lang="de-CH" sz="2800" noProof="0" dirty="0"/>
          </a:p>
        </p:txBody>
      </p:sp>
      <p:sp>
        <p:nvSpPr>
          <p:cNvPr id="334853" name="Rectangle 5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990600"/>
            <a:ext cx="8534400" cy="546561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CH" noProof="0" dirty="0" smtClean="0">
                <a:solidFill>
                  <a:schemeClr val="tx1"/>
                </a:solidFill>
              </a:rPr>
              <a:t>Der Grundmechanismus von (O-O) Programmen ist der </a:t>
            </a:r>
            <a:r>
              <a:rPr lang="de-CH" dirty="0" err="1" smtClean="0">
                <a:solidFill>
                  <a:srgbClr val="A50021"/>
                </a:solidFill>
              </a:rPr>
              <a:t>Featureaufruf</a:t>
            </a:r>
            <a:endParaRPr lang="de-CH" noProof="0" dirty="0" smtClean="0">
              <a:solidFill>
                <a:srgbClr val="A50021"/>
              </a:solidFill>
            </a:endParaRPr>
          </a:p>
          <a:p>
            <a:pPr>
              <a:lnSpc>
                <a:spcPct val="90000"/>
              </a:lnSpc>
            </a:pPr>
            <a:endParaRPr lang="de-CH" sz="2000" noProof="0" dirty="0" smtClean="0">
              <a:solidFill>
                <a:srgbClr val="A50021"/>
              </a:solidFill>
            </a:endParaRPr>
          </a:p>
          <a:p>
            <a:pPr>
              <a:lnSpc>
                <a:spcPct val="90000"/>
              </a:lnSpc>
            </a:pPr>
            <a:endParaRPr lang="de-CH" sz="2000" noProof="0" dirty="0" smtClean="0">
              <a:solidFill>
                <a:srgbClr val="A50021"/>
              </a:solidFill>
            </a:endParaRPr>
          </a:p>
          <a:p>
            <a:pPr>
              <a:lnSpc>
                <a:spcPct val="90000"/>
              </a:lnSpc>
            </a:pPr>
            <a:endParaRPr lang="de-CH" sz="2000" noProof="0" dirty="0" smtClean="0">
              <a:solidFill>
                <a:srgbClr val="A50021"/>
              </a:solidFill>
            </a:endParaRPr>
          </a:p>
          <a:p>
            <a:pPr>
              <a:lnSpc>
                <a:spcPct val="40000"/>
              </a:lnSpc>
            </a:pPr>
            <a:r>
              <a:rPr lang="de-CH" sz="2000" noProof="0" dirty="0" smtClean="0">
                <a:solidFill>
                  <a:srgbClr val="A50021"/>
                </a:solidFill>
              </a:rPr>
              <a:t>		</a:t>
            </a:r>
            <a:r>
              <a:rPr lang="de-CH" sz="3600" i="1" noProof="0" dirty="0" err="1" smtClean="0"/>
              <a:t>x</a:t>
            </a:r>
            <a:r>
              <a:rPr lang="de-CH" sz="5400" noProof="0" dirty="0" err="1" smtClean="0"/>
              <a:t>.</a:t>
            </a:r>
            <a:r>
              <a:rPr lang="de-CH" sz="3600" i="1" noProof="0" dirty="0" err="1" smtClean="0"/>
              <a:t>f</a:t>
            </a:r>
            <a:r>
              <a:rPr lang="de-CH" sz="3600" i="1" noProof="0" dirty="0" smtClean="0"/>
              <a:t> </a:t>
            </a:r>
            <a:r>
              <a:rPr lang="de-CH" sz="3600" noProof="0" dirty="0" smtClean="0"/>
              <a:t>(</a:t>
            </a:r>
            <a:r>
              <a:rPr lang="de-CH" sz="3600" i="1" noProof="0" dirty="0" smtClean="0"/>
              <a:t>a, …</a:t>
            </a:r>
            <a:r>
              <a:rPr lang="de-CH" sz="3600" noProof="0" dirty="0" smtClean="0"/>
              <a:t>)</a:t>
            </a:r>
            <a:r>
              <a:rPr lang="de-CH" sz="2000" noProof="0" dirty="0" smtClean="0"/>
              <a:t> </a:t>
            </a:r>
          </a:p>
          <a:p>
            <a:pPr>
              <a:lnSpc>
                <a:spcPct val="90000"/>
              </a:lnSpc>
            </a:pPr>
            <a:endParaRPr lang="de-CH" sz="2000" noProof="0" dirty="0" smtClean="0"/>
          </a:p>
          <a:p>
            <a:pPr>
              <a:lnSpc>
                <a:spcPct val="90000"/>
              </a:lnSpc>
            </a:pPr>
            <a:endParaRPr lang="de-CH" sz="2000" noProof="0" dirty="0" smtClean="0"/>
          </a:p>
          <a:p>
            <a:pPr>
              <a:lnSpc>
                <a:spcPct val="90000"/>
              </a:lnSpc>
            </a:pPr>
            <a:endParaRPr lang="de-CH" sz="2000" noProof="0" dirty="0" smtClean="0"/>
          </a:p>
          <a:p>
            <a:pPr>
              <a:lnSpc>
                <a:spcPct val="90000"/>
              </a:lnSpc>
            </a:pPr>
            <a:endParaRPr lang="de-CH" sz="2000" noProof="0" dirty="0" smtClean="0"/>
          </a:p>
          <a:p>
            <a:pPr>
              <a:lnSpc>
                <a:spcPct val="90000"/>
              </a:lnSpc>
            </a:pPr>
            <a:endParaRPr lang="de-CH" noProof="0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de-CH" noProof="0" dirty="0" smtClean="0">
                <a:solidFill>
                  <a:schemeClr val="tx1"/>
                </a:solidFill>
              </a:rPr>
              <a:t>Da Referenzen void sein können, kann </a:t>
            </a:r>
            <a:r>
              <a:rPr lang="de-CH" i="1" dirty="0" smtClean="0"/>
              <a:t>x</a:t>
            </a:r>
            <a:r>
              <a:rPr lang="de-CH" noProof="0" dirty="0" smtClean="0">
                <a:solidFill>
                  <a:schemeClr val="tx1"/>
                </a:solidFill>
              </a:rPr>
              <a:t> möglicherweise an kein Objekt gebunden sein.</a:t>
            </a:r>
          </a:p>
          <a:p>
            <a:pPr>
              <a:lnSpc>
                <a:spcPct val="90000"/>
              </a:lnSpc>
            </a:pPr>
            <a:endParaRPr lang="de-CH" noProof="0" dirty="0" smtClean="0"/>
          </a:p>
          <a:p>
            <a:pPr>
              <a:lnSpc>
                <a:spcPct val="90000"/>
              </a:lnSpc>
            </a:pPr>
            <a:r>
              <a:rPr lang="de-CH" b="1" dirty="0" smtClean="0">
                <a:solidFill>
                  <a:srgbClr val="A50021"/>
                </a:solidFill>
              </a:rPr>
              <a:t>In solchen Fällen ist der Aufruf fehlerhaft!</a:t>
            </a:r>
            <a:endParaRPr lang="de-CH" b="1" noProof="0" dirty="0" smtClean="0">
              <a:solidFill>
                <a:srgbClr val="A50021"/>
              </a:solidFill>
            </a:endParaRPr>
          </a:p>
          <a:p>
            <a:pPr>
              <a:lnSpc>
                <a:spcPct val="90000"/>
              </a:lnSpc>
            </a:pPr>
            <a:endParaRPr lang="de-CH" sz="2000" noProof="0" dirty="0"/>
          </a:p>
        </p:txBody>
      </p:sp>
      <p:sp>
        <p:nvSpPr>
          <p:cNvPr id="8" name="Rounded Rectangular Callout 7"/>
          <p:cNvSpPr/>
          <p:nvPr/>
        </p:nvSpPr>
        <p:spPr bwMode="auto">
          <a:xfrm>
            <a:off x="510309" y="1851925"/>
            <a:ext cx="3266560" cy="485192"/>
          </a:xfrm>
          <a:prstGeom prst="wedgeRoundRectCallout">
            <a:avLst>
              <a:gd name="adj1" fmla="val 20599"/>
              <a:gd name="adj2" fmla="val 125816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de-CH" dirty="0" smtClean="0"/>
              <a:t>Feature </a:t>
            </a:r>
            <a:r>
              <a:rPr lang="de-CH" i="1" dirty="0" smtClean="0">
                <a:solidFill>
                  <a:srgbClr val="3333FF"/>
                </a:solidFill>
              </a:rPr>
              <a:t>f  </a:t>
            </a:r>
            <a:r>
              <a:rPr lang="de-CH" dirty="0" smtClean="0"/>
              <a:t>anwenden</a:t>
            </a:r>
            <a:endParaRPr lang="de-CH" i="1" dirty="0">
              <a:solidFill>
                <a:srgbClr val="3333FF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301990" y="4020762"/>
            <a:ext cx="4793672" cy="528545"/>
          </a:xfrm>
          <a:prstGeom prst="wedgeRoundRectCallout">
            <a:avLst>
              <a:gd name="adj1" fmla="val -9009"/>
              <a:gd name="adj2" fmla="val -202452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de-CH" dirty="0" smtClean="0"/>
              <a:t>Auf das an </a:t>
            </a:r>
            <a:r>
              <a:rPr lang="de-CH" i="1" dirty="0" smtClean="0">
                <a:solidFill>
                  <a:srgbClr val="3333FF"/>
                </a:solidFill>
              </a:rPr>
              <a:t>x</a:t>
            </a:r>
            <a:r>
              <a:rPr lang="de-CH" dirty="0" smtClean="0"/>
              <a:t> gebundene Objekt</a:t>
            </a:r>
            <a:endParaRPr lang="de-CH" i="1" dirty="0">
              <a:solidFill>
                <a:srgbClr val="3333FF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 bwMode="auto">
          <a:xfrm>
            <a:off x="4812146" y="3418023"/>
            <a:ext cx="3648363" cy="488960"/>
          </a:xfrm>
          <a:prstGeom prst="wedgeRoundRectCallout">
            <a:avLst>
              <a:gd name="adj1" fmla="val -74434"/>
              <a:gd name="adj2" fmla="val -146646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de-CH" dirty="0" smtClean="0"/>
              <a:t>Evtl. mit Argumenten</a:t>
            </a:r>
            <a:endParaRPr lang="de-CH" i="1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934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noProof="0" dirty="0" err="1" smtClean="0"/>
              <a:t>Void</a:t>
            </a:r>
            <a:r>
              <a:rPr lang="de-CH" noProof="0" dirty="0" smtClean="0"/>
              <a:t>-Aufrufe – Die ganze Geschichte</a:t>
            </a:r>
            <a:endParaRPr lang="de-CH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38" y="741757"/>
            <a:ext cx="8594725" cy="564492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de-CH" dirty="0" smtClean="0">
                <a:solidFill>
                  <a:schemeClr val="tx1"/>
                </a:solidFill>
              </a:rPr>
              <a:t>In ISO Eiffel werden </a:t>
            </a:r>
            <a:r>
              <a:rPr lang="de-CH" dirty="0" err="1" smtClean="0">
                <a:solidFill>
                  <a:schemeClr val="tx1"/>
                </a:solidFill>
              </a:rPr>
              <a:t>Void</a:t>
            </a:r>
            <a:r>
              <a:rPr lang="de-CH" dirty="0" smtClean="0">
                <a:solidFill>
                  <a:schemeClr val="tx1"/>
                </a:solidFill>
              </a:rPr>
              <a:t>-Aufrufe dank dem Begriff des „gebundenen Typs“ (</a:t>
            </a:r>
            <a:r>
              <a:rPr lang="de-CH" dirty="0" err="1" smtClean="0">
                <a:solidFill>
                  <a:schemeClr val="tx1"/>
                </a:solidFill>
              </a:rPr>
              <a:t>attached</a:t>
            </a:r>
            <a:r>
              <a:rPr lang="de-CH" dirty="0" smtClean="0">
                <a:solidFill>
                  <a:schemeClr val="tx1"/>
                </a:solidFill>
              </a:rPr>
              <a:t> type) nicht mehr vorkommen.</a:t>
            </a:r>
          </a:p>
          <a:p>
            <a:pPr>
              <a:lnSpc>
                <a:spcPct val="70000"/>
              </a:lnSpc>
              <a:spcBef>
                <a:spcPts val="0"/>
              </a:spcBef>
            </a:pPr>
            <a:endParaRPr lang="de-CH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de-CH" dirty="0" smtClean="0">
                <a:solidFill>
                  <a:schemeClr val="tx1"/>
                </a:solidFill>
              </a:rPr>
              <a:t>Der Compiler lehnt jeden Aufruf </a:t>
            </a:r>
            <a:r>
              <a:rPr lang="de-CH" i="1" dirty="0" smtClean="0"/>
              <a:t>x</a:t>
            </a:r>
            <a:r>
              <a:rPr lang="de-CH" sz="3200" dirty="0" smtClean="0"/>
              <a:t>.</a:t>
            </a:r>
            <a:r>
              <a:rPr lang="de-CH" i="1" dirty="0" smtClean="0"/>
              <a:t>f</a:t>
            </a:r>
            <a:r>
              <a:rPr lang="de-CH" dirty="0" smtClean="0">
                <a:solidFill>
                  <a:schemeClr val="tx1"/>
                </a:solidFill>
              </a:rPr>
              <a:t> ab, bei dem </a:t>
            </a:r>
            <a:r>
              <a:rPr lang="de-CH" i="1" dirty="0" smtClean="0"/>
              <a:t>x</a:t>
            </a:r>
            <a:r>
              <a:rPr lang="de-CH" dirty="0" smtClean="0"/>
              <a:t> </a:t>
            </a:r>
            <a:r>
              <a:rPr lang="de-CH" dirty="0" smtClean="0">
                <a:solidFill>
                  <a:schemeClr val="tx1"/>
                </a:solidFill>
              </a:rPr>
              <a:t>in einer Ausführung void sein könnte.</a:t>
            </a:r>
          </a:p>
          <a:p>
            <a:pPr>
              <a:lnSpc>
                <a:spcPct val="70000"/>
              </a:lnSpc>
              <a:spcBef>
                <a:spcPts val="0"/>
              </a:spcBef>
            </a:pPr>
            <a:endParaRPr lang="de-CH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de-CH" dirty="0" smtClean="0">
                <a:solidFill>
                  <a:schemeClr val="tx1"/>
                </a:solidFill>
              </a:rPr>
              <a:t>Dies ist ein grosser Fortschritt, der allerdings auch Kompatibilitätsprobleme für bereits existierenden Code mit sich führt. Deshalb wird dies schrittweise ab EiffelStudio 6.2 eingeführt.</a:t>
            </a:r>
          </a:p>
          <a:p>
            <a:pPr>
              <a:lnSpc>
                <a:spcPct val="70000"/>
              </a:lnSpc>
              <a:spcBef>
                <a:spcPts val="0"/>
              </a:spcBef>
            </a:pPr>
            <a:endParaRPr lang="de-CH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de-CH" dirty="0" smtClean="0">
                <a:solidFill>
                  <a:schemeClr val="tx1"/>
                </a:solidFill>
              </a:rPr>
              <a:t>Andere Sprachen kennen dies nicht, aber </a:t>
            </a:r>
            <a:r>
              <a:rPr lang="de-CH" dirty="0" err="1" smtClean="0">
                <a:solidFill>
                  <a:schemeClr val="tx1"/>
                </a:solidFill>
              </a:rPr>
              <a:t>Spec</a:t>
            </a:r>
            <a:r>
              <a:rPr lang="de-CH" dirty="0" smtClean="0">
                <a:solidFill>
                  <a:schemeClr val="tx1"/>
                </a:solidFill>
              </a:rPr>
              <a:t>#, eine auf C# basierende Sprache aus der Forschungsabteilung von Microsoft, spielte eine Vorreiterrolle mit ihren „non-null </a:t>
            </a:r>
            <a:r>
              <a:rPr lang="de-CH" dirty="0" err="1" smtClean="0">
                <a:solidFill>
                  <a:schemeClr val="tx1"/>
                </a:solidFill>
              </a:rPr>
              <a:t>types</a:t>
            </a:r>
            <a:r>
              <a:rPr lang="de-CH" dirty="0" smtClean="0">
                <a:solidFill>
                  <a:schemeClr val="tx1"/>
                </a:solidFill>
              </a:rPr>
              <a:t>“.</a:t>
            </a:r>
          </a:p>
          <a:p>
            <a:pPr>
              <a:lnSpc>
                <a:spcPct val="70000"/>
              </a:lnSpc>
              <a:spcBef>
                <a:spcPts val="0"/>
              </a:spcBef>
            </a:pPr>
            <a:endParaRPr lang="de-CH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de-CH" dirty="0" smtClean="0">
                <a:solidFill>
                  <a:schemeClr val="tx1"/>
                </a:solidFill>
              </a:rPr>
              <a:t>In diesem Kurs benutzen wir immer noch die alten Regeln.</a:t>
            </a:r>
            <a:endParaRPr lang="de-CH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07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 bwMode="auto">
          <a:xfrm>
            <a:off x="2372222" y="2976978"/>
            <a:ext cx="6269565" cy="382656"/>
          </a:xfrm>
          <a:prstGeom prst="roundRect">
            <a:avLst/>
          </a:prstGeom>
          <a:solidFill>
            <a:srgbClr val="FFC000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631123" y="5480427"/>
            <a:ext cx="5901561" cy="765313"/>
          </a:xfrm>
          <a:prstGeom prst="roundRect">
            <a:avLst/>
          </a:prstGeom>
          <a:solidFill>
            <a:srgbClr val="FFC000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noProof="0" dirty="0" smtClean="0"/>
              <a:t>Beispiel: </a:t>
            </a:r>
            <a:r>
              <a:rPr lang="de-CH" i="1" noProof="0" dirty="0" smtClean="0">
                <a:solidFill>
                  <a:srgbClr val="3333FF"/>
                </a:solidFill>
              </a:rPr>
              <a:t>ROUTE_BUILDING</a:t>
            </a:r>
            <a:endParaRPr lang="de-CH" i="1" noProof="0" dirty="0">
              <a:solidFill>
                <a:srgbClr val="3333FF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7021211" y="1661408"/>
            <a:ext cx="1903763" cy="494113"/>
          </a:xfrm>
          <a:prstGeom prst="wedgeRoundRectCallout">
            <a:avLst>
              <a:gd name="adj1" fmla="val -39972"/>
              <a:gd name="adj2" fmla="val 205669"/>
              <a:gd name="adj3" fmla="val 16667"/>
            </a:avLst>
          </a:prstGeom>
          <a:solidFill>
            <a:srgbClr val="66FF66">
              <a:alpha val="81961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en-US" sz="2000" dirty="0" err="1" smtClean="0"/>
              <a:t>Pseudocode</a:t>
            </a:r>
            <a:endParaRPr lang="en-US" sz="2000" i="1" dirty="0">
              <a:solidFill>
                <a:srgbClr val="3333FF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 bwMode="auto">
          <a:xfrm>
            <a:off x="6874933" y="4415941"/>
            <a:ext cx="2050040" cy="985791"/>
          </a:xfrm>
          <a:prstGeom prst="wedgeRoundRectCallout">
            <a:avLst>
              <a:gd name="adj1" fmla="val -274999"/>
              <a:gd name="adj2" fmla="val 57142"/>
              <a:gd name="adj3" fmla="val 16667"/>
            </a:avLst>
          </a:prstGeom>
          <a:solidFill>
            <a:srgbClr val="66FF66">
              <a:alpha val="81961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tIns="0" rIns="0" bIns="0" rtlCol="0" anchor="ctr"/>
          <a:lstStyle/>
          <a:p>
            <a:pPr algn="ctr"/>
            <a:r>
              <a:rPr lang="de-CH" sz="2000" dirty="0" smtClean="0"/>
              <a:t>Bezeichnet eine Instanz der Klasse </a:t>
            </a:r>
            <a:r>
              <a:rPr lang="de-CH" sz="2000" i="1" dirty="0" smtClean="0">
                <a:solidFill>
                  <a:srgbClr val="3333FF"/>
                </a:solidFill>
              </a:rPr>
              <a:t>ROUTE</a:t>
            </a:r>
            <a:endParaRPr lang="de-CH" sz="2000" i="1" dirty="0">
              <a:solidFill>
                <a:srgbClr val="3333FF"/>
              </a:solidFill>
            </a:endParaRP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1529" y="822586"/>
            <a:ext cx="8922471" cy="5455763"/>
          </a:xfrm>
        </p:spPr>
        <p:txBody>
          <a:bodyPr/>
          <a:lstStyle/>
          <a:p>
            <a:pPr defTabSz="471488">
              <a:spcBef>
                <a:spcPts val="600"/>
              </a:spcBef>
              <a:tabLst>
                <a:tab pos="357188" algn="l"/>
                <a:tab pos="1071563" algn="l"/>
              </a:tabLst>
            </a:pPr>
            <a:r>
              <a:rPr lang="de-CH" sz="1800" b="1" noProof="0" dirty="0" smtClean="0">
                <a:solidFill>
                  <a:srgbClr val="003399"/>
                </a:solidFill>
              </a:rPr>
              <a:t>class</a:t>
            </a:r>
            <a:r>
              <a:rPr lang="de-CH" sz="1800" b="1" noProof="0" dirty="0" smtClean="0">
                <a:solidFill>
                  <a:srgbClr val="0033CC"/>
                </a:solidFill>
              </a:rPr>
              <a:t> </a:t>
            </a:r>
            <a:r>
              <a:rPr lang="de-CH" sz="1800" i="1" noProof="0" dirty="0" smtClean="0">
                <a:solidFill>
                  <a:srgbClr val="0000FF"/>
                </a:solidFill>
              </a:rPr>
              <a:t>ROUTE_BUILDING  </a:t>
            </a:r>
            <a:r>
              <a:rPr lang="de-CH" sz="1800" b="1" noProof="0" dirty="0" smtClean="0">
                <a:solidFill>
                  <a:srgbClr val="003399"/>
                </a:solidFill>
              </a:rPr>
              <a:t>inherit</a:t>
            </a:r>
            <a:endParaRPr lang="de-CH" sz="1800" b="1" noProof="0" dirty="0" smtClean="0"/>
          </a:p>
          <a:p>
            <a:pPr defTabSz="471488">
              <a:spcBef>
                <a:spcPts val="600"/>
              </a:spcBef>
              <a:tabLst>
                <a:tab pos="357188" algn="l"/>
                <a:tab pos="1071563" algn="l"/>
              </a:tabLst>
            </a:pPr>
            <a:r>
              <a:rPr lang="de-CH" sz="1800" i="1" noProof="0" dirty="0" smtClean="0">
                <a:solidFill>
                  <a:srgbClr val="0000FF"/>
                </a:solidFill>
              </a:rPr>
              <a:t>	ZURICH_OBJECTS</a:t>
            </a:r>
          </a:p>
          <a:p>
            <a:pPr defTabSz="471488">
              <a:spcBef>
                <a:spcPts val="600"/>
              </a:spcBef>
              <a:tabLst>
                <a:tab pos="357188" algn="l"/>
                <a:tab pos="1071563" algn="l"/>
              </a:tabLst>
            </a:pPr>
            <a:r>
              <a:rPr lang="de-CH" sz="1800" b="1" noProof="0" dirty="0" err="1" smtClean="0">
                <a:solidFill>
                  <a:srgbClr val="003399"/>
                </a:solidFill>
              </a:rPr>
              <a:t>feature</a:t>
            </a:r>
            <a:endParaRPr lang="de-CH" sz="1800" b="1" noProof="0" dirty="0" smtClean="0">
              <a:solidFill>
                <a:srgbClr val="003399"/>
              </a:solidFill>
            </a:endParaRPr>
          </a:p>
          <a:p>
            <a:pPr defTabSz="471488">
              <a:spcBef>
                <a:spcPts val="600"/>
              </a:spcBef>
              <a:tabLst>
                <a:tab pos="357188" algn="l"/>
                <a:tab pos="1071563" algn="l"/>
              </a:tabLst>
            </a:pPr>
            <a:r>
              <a:rPr lang="de-CH" sz="1800" i="1" noProof="0" dirty="0" smtClean="0"/>
              <a:t>	build_route</a:t>
            </a:r>
            <a:endParaRPr lang="de-CH" sz="1800" b="1" noProof="0" dirty="0" smtClean="0"/>
          </a:p>
          <a:p>
            <a:pPr defTabSz="471488">
              <a:spcBef>
                <a:spcPts val="600"/>
              </a:spcBef>
              <a:tabLst>
                <a:tab pos="357188" algn="l"/>
                <a:tab pos="1071563" algn="l"/>
              </a:tabLst>
            </a:pPr>
            <a:r>
              <a:rPr lang="de-CH" sz="1800" noProof="0" dirty="0" smtClean="0">
                <a:solidFill>
                  <a:srgbClr val="993300"/>
                </a:solidFill>
              </a:rPr>
              <a:t>				-- Eine Route bauen und damit arbeiten.</a:t>
            </a:r>
          </a:p>
          <a:p>
            <a:pPr defTabSz="471488">
              <a:spcBef>
                <a:spcPts val="600"/>
              </a:spcBef>
              <a:tabLst>
                <a:tab pos="357188" algn="l"/>
                <a:tab pos="1071563" algn="l"/>
              </a:tabLst>
            </a:pPr>
            <a:r>
              <a:rPr lang="de-CH" sz="1800" b="1" noProof="0" dirty="0" smtClean="0">
                <a:solidFill>
                  <a:srgbClr val="993300"/>
                </a:solidFill>
              </a:rPr>
              <a:t>		</a:t>
            </a:r>
            <a:r>
              <a:rPr lang="de-CH" sz="1800" b="1" noProof="0" dirty="0" smtClean="0">
                <a:solidFill>
                  <a:srgbClr val="003399"/>
                </a:solidFill>
              </a:rPr>
              <a:t>do</a:t>
            </a:r>
          </a:p>
          <a:p>
            <a:pPr defTabSz="471488">
              <a:spcBef>
                <a:spcPts val="1200"/>
              </a:spcBef>
              <a:tabLst>
                <a:tab pos="357188" algn="l"/>
                <a:tab pos="1071563" algn="l"/>
              </a:tabLst>
            </a:pPr>
            <a:r>
              <a:rPr lang="de-CH" sz="1800" i="1" noProof="0" dirty="0" smtClean="0">
                <a:solidFill>
                  <a:srgbClr val="3333FF"/>
                </a:solidFill>
              </a:rPr>
              <a:t>				</a:t>
            </a:r>
            <a:r>
              <a:rPr lang="de-CH" sz="1800" noProof="0" dirty="0" smtClean="0">
                <a:solidFill>
                  <a:srgbClr val="990000"/>
                </a:solidFill>
              </a:rPr>
              <a:t>-- </a:t>
            </a:r>
            <a:r>
              <a:rPr lang="en-US" sz="1800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“</a:t>
            </a:r>
            <a:r>
              <a:rPr lang="de-CH" sz="1800" i="1" noProof="0" dirty="0" smtClean="0"/>
              <a:t>Opera_route</a:t>
            </a:r>
            <a:r>
              <a:rPr lang="de-CH" sz="1800" noProof="0" dirty="0" smtClean="0">
                <a:solidFill>
                  <a:srgbClr val="990000"/>
                </a:solidFill>
              </a:rPr>
              <a:t>  erzeugen und Teilstrecken hinzufügen</a:t>
            </a:r>
            <a:r>
              <a:rPr lang="en-US" sz="1800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”</a:t>
            </a:r>
            <a:endParaRPr lang="de-CH" sz="1800" noProof="0" dirty="0" smtClean="0">
              <a:solidFill>
                <a:srgbClr val="990000"/>
              </a:solidFill>
            </a:endParaRPr>
          </a:p>
          <a:p>
            <a:pPr defTabSz="471488">
              <a:spcBef>
                <a:spcPts val="1200"/>
              </a:spcBef>
              <a:tabLst>
                <a:tab pos="357188" algn="l"/>
                <a:tab pos="1071563" algn="l"/>
              </a:tabLst>
            </a:pPr>
            <a:r>
              <a:rPr lang="de-CH" sz="1800" i="1" noProof="0" dirty="0" smtClean="0">
                <a:solidFill>
                  <a:srgbClr val="3333FF"/>
                </a:solidFill>
              </a:rPr>
              <a:t>			</a:t>
            </a:r>
            <a:r>
              <a:rPr lang="de-CH" sz="1800" i="1" noProof="0" dirty="0" smtClean="0"/>
              <a:t>	Zurich</a:t>
            </a:r>
            <a:r>
              <a:rPr lang="en-US" sz="800" dirty="0">
                <a:solidFill>
                  <a:srgbClr val="0000FF"/>
                </a:solidFill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800" dirty="0" smtClean="0">
                <a:solidFill>
                  <a:srgbClr val="0000FF"/>
                </a:solidFill>
                <a:cs typeface="Times New Roman" pitchFamily="18" charset="0"/>
                <a:sym typeface="Wingdings" pitchFamily="2" charset="2"/>
              </a:rPr>
              <a:t></a:t>
            </a:r>
            <a:r>
              <a:rPr lang="de-CH" sz="1800" i="1" noProof="0" dirty="0" smtClean="0"/>
              <a:t>add_route </a:t>
            </a:r>
            <a:r>
              <a:rPr lang="de-CH" sz="1800" noProof="0" dirty="0" smtClean="0"/>
              <a:t>(</a:t>
            </a:r>
            <a:r>
              <a:rPr lang="de-CH" sz="1800" i="1" noProof="0" dirty="0" smtClean="0"/>
              <a:t>Opera_route</a:t>
            </a:r>
            <a:r>
              <a:rPr lang="de-CH" sz="1800" noProof="0" dirty="0" smtClean="0"/>
              <a:t>)</a:t>
            </a:r>
          </a:p>
          <a:p>
            <a:pPr defTabSz="471488">
              <a:spcBef>
                <a:spcPts val="1200"/>
              </a:spcBef>
              <a:tabLst>
                <a:tab pos="357188" algn="l"/>
                <a:tab pos="1071563" algn="l"/>
              </a:tabLst>
            </a:pPr>
            <a:r>
              <a:rPr lang="de-CH" sz="1800" i="1" dirty="0" smtClean="0">
                <a:solidFill>
                  <a:srgbClr val="3333FF"/>
                </a:solidFill>
              </a:rPr>
              <a:t>				Opera_route</a:t>
            </a:r>
            <a:r>
              <a:rPr lang="en-US" sz="800" dirty="0">
                <a:solidFill>
                  <a:srgbClr val="0000FF"/>
                </a:solidFill>
                <a:cs typeface="Times New Roman" pitchFamily="18" charset="0"/>
                <a:sym typeface="Wingdings" pitchFamily="2" charset="2"/>
              </a:rPr>
              <a:t>  </a:t>
            </a:r>
            <a:r>
              <a:rPr lang="de-CH" sz="1800" i="1" dirty="0" err="1" smtClean="0">
                <a:solidFill>
                  <a:srgbClr val="3333FF"/>
                </a:solidFill>
              </a:rPr>
              <a:t>reverse</a:t>
            </a:r>
            <a:endParaRPr lang="de-CH" sz="1800" i="1" dirty="0" smtClean="0">
              <a:solidFill>
                <a:srgbClr val="3333FF"/>
              </a:solidFill>
            </a:endParaRPr>
          </a:p>
          <a:p>
            <a:pPr defTabSz="471488">
              <a:spcBef>
                <a:spcPts val="1200"/>
              </a:spcBef>
              <a:tabLst>
                <a:tab pos="357188" algn="l"/>
                <a:tab pos="1071563" algn="l"/>
              </a:tabLst>
            </a:pPr>
            <a:r>
              <a:rPr lang="de-CH" sz="1800" i="1" noProof="0" dirty="0" smtClean="0"/>
              <a:t>				</a:t>
            </a:r>
            <a:r>
              <a:rPr lang="de-CH" sz="1800" dirty="0" smtClean="0">
                <a:solidFill>
                  <a:srgbClr val="990000"/>
                </a:solidFill>
              </a:rPr>
              <a:t>-</a:t>
            </a:r>
            <a:r>
              <a:rPr lang="de-CH" sz="1800" noProof="0" dirty="0" smtClean="0">
                <a:solidFill>
                  <a:srgbClr val="990000"/>
                </a:solidFill>
              </a:rPr>
              <a:t>- </a:t>
            </a:r>
            <a:r>
              <a:rPr lang="en-US" sz="1800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“</a:t>
            </a:r>
            <a:r>
              <a:rPr lang="de-CH" sz="1800" noProof="0" dirty="0" smtClean="0">
                <a:solidFill>
                  <a:srgbClr val="990000"/>
                </a:solidFill>
              </a:rPr>
              <a:t>Weiter mit </a:t>
            </a:r>
            <a:r>
              <a:rPr lang="de-CH" sz="1800" i="1" noProof="0" dirty="0" smtClean="0"/>
              <a:t>Opera_route</a:t>
            </a:r>
            <a:r>
              <a:rPr lang="de-CH" sz="1800" noProof="0" dirty="0" smtClean="0">
                <a:solidFill>
                  <a:srgbClr val="990000"/>
                </a:solidFill>
              </a:rPr>
              <a:t> arbeiten</a:t>
            </a:r>
            <a:r>
              <a:rPr lang="en-US" sz="1800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”</a:t>
            </a:r>
            <a:endParaRPr lang="de-CH" sz="1800" noProof="0" dirty="0" smtClean="0">
              <a:solidFill>
                <a:srgbClr val="990000"/>
              </a:solidFill>
            </a:endParaRPr>
          </a:p>
          <a:p>
            <a:pPr defTabSz="471488">
              <a:spcBef>
                <a:spcPts val="600"/>
              </a:spcBef>
              <a:tabLst>
                <a:tab pos="357188" algn="l"/>
                <a:tab pos="1071563" algn="l"/>
              </a:tabLst>
            </a:pPr>
            <a:r>
              <a:rPr lang="de-CH" sz="1800" i="1" noProof="0" dirty="0" smtClean="0">
                <a:solidFill>
                  <a:srgbClr val="3333FF"/>
                </a:solidFill>
              </a:rPr>
              <a:t>		</a:t>
            </a:r>
            <a:r>
              <a:rPr lang="de-CH" sz="1800" b="1" noProof="0" dirty="0" smtClean="0">
                <a:solidFill>
                  <a:srgbClr val="003399"/>
                </a:solidFill>
              </a:rPr>
              <a:t>end</a:t>
            </a:r>
          </a:p>
          <a:p>
            <a:pPr defTabSz="471488">
              <a:spcBef>
                <a:spcPts val="600"/>
              </a:spcBef>
              <a:tabLst>
                <a:tab pos="357188" algn="l"/>
                <a:tab pos="1071563" algn="l"/>
              </a:tabLst>
            </a:pPr>
            <a:r>
              <a:rPr lang="de-CH" sz="700" b="1" noProof="0" dirty="0" smtClean="0">
                <a:solidFill>
                  <a:srgbClr val="003399"/>
                </a:solidFill>
              </a:rPr>
              <a:t> </a:t>
            </a:r>
          </a:p>
          <a:p>
            <a:pPr defTabSz="471488">
              <a:spcBef>
                <a:spcPts val="600"/>
              </a:spcBef>
              <a:tabLst>
                <a:tab pos="357188" algn="l"/>
                <a:tab pos="1071563" algn="l"/>
              </a:tabLst>
            </a:pPr>
            <a:r>
              <a:rPr lang="de-CH" sz="1800" b="1" noProof="0" dirty="0" smtClean="0">
                <a:solidFill>
                  <a:srgbClr val="003399"/>
                </a:solidFill>
              </a:rPr>
              <a:t>	</a:t>
            </a:r>
          </a:p>
          <a:p>
            <a:pPr defTabSz="471488">
              <a:spcBef>
                <a:spcPts val="600"/>
              </a:spcBef>
              <a:tabLst>
                <a:tab pos="357188" algn="l"/>
                <a:tab pos="1071563" algn="l"/>
              </a:tabLst>
            </a:pPr>
            <a:r>
              <a:rPr lang="de-CH" sz="1800" b="1" i="1" noProof="0" dirty="0" smtClean="0">
                <a:solidFill>
                  <a:srgbClr val="003399"/>
                </a:solidFill>
              </a:rPr>
              <a:t>	</a:t>
            </a:r>
            <a:r>
              <a:rPr lang="de-CH" sz="1800" i="1" noProof="0" dirty="0" smtClean="0">
                <a:solidFill>
                  <a:srgbClr val="3333FF"/>
                </a:solidFill>
              </a:rPr>
              <a:t>Opera_route</a:t>
            </a:r>
            <a:r>
              <a:rPr lang="de-CH" sz="1400" i="1" noProof="0" dirty="0" smtClean="0">
                <a:solidFill>
                  <a:srgbClr val="3333FF"/>
                </a:solidFill>
              </a:rPr>
              <a:t> </a:t>
            </a:r>
            <a:r>
              <a:rPr lang="de-CH" sz="1800" noProof="0" dirty="0" smtClean="0">
                <a:solidFill>
                  <a:srgbClr val="3333FF"/>
                </a:solidFill>
              </a:rPr>
              <a:t>: </a:t>
            </a:r>
            <a:r>
              <a:rPr lang="de-CH" sz="1800" i="1" noProof="0" dirty="0" smtClean="0">
                <a:solidFill>
                  <a:srgbClr val="3333FF"/>
                </a:solidFill>
              </a:rPr>
              <a:t>ROUTE</a:t>
            </a:r>
          </a:p>
          <a:p>
            <a:pPr defTabSz="471488">
              <a:spcBef>
                <a:spcPts val="600"/>
              </a:spcBef>
              <a:tabLst>
                <a:tab pos="357188" algn="l"/>
                <a:tab pos="1071563" algn="l"/>
              </a:tabLst>
            </a:pPr>
            <a:r>
              <a:rPr lang="de-CH" sz="1800" noProof="0" dirty="0" smtClean="0">
                <a:solidFill>
                  <a:srgbClr val="003399"/>
                </a:solidFill>
              </a:rPr>
              <a:t>			</a:t>
            </a:r>
            <a:r>
              <a:rPr lang="de-CH" sz="1800" noProof="0" dirty="0" smtClean="0">
                <a:solidFill>
                  <a:srgbClr val="993300"/>
                </a:solidFill>
              </a:rPr>
              <a:t>-- Eine Route von Polybahn nach Opernhaus.</a:t>
            </a:r>
          </a:p>
          <a:p>
            <a:pPr defTabSz="471488">
              <a:spcBef>
                <a:spcPts val="600"/>
              </a:spcBef>
              <a:tabLst>
                <a:tab pos="357188" algn="l"/>
                <a:tab pos="1071563" algn="l"/>
              </a:tabLst>
            </a:pPr>
            <a:r>
              <a:rPr lang="de-CH" sz="1800" b="1" noProof="0" dirty="0" smtClean="0">
                <a:solidFill>
                  <a:srgbClr val="003399"/>
                </a:solidFill>
              </a:rPr>
              <a:t>end</a:t>
            </a:r>
            <a:endParaRPr lang="de-CH" sz="1800" b="1" noProof="0" dirty="0">
              <a:solidFill>
                <a:srgbClr val="003399"/>
              </a:solidFill>
            </a:endParaRPr>
          </a:p>
        </p:txBody>
      </p:sp>
      <p:sp>
        <p:nvSpPr>
          <p:cNvPr id="12" name="Rounded Rectangular Callout 11"/>
          <p:cNvSpPr/>
          <p:nvPr/>
        </p:nvSpPr>
        <p:spPr bwMode="auto">
          <a:xfrm>
            <a:off x="6347930" y="3612662"/>
            <a:ext cx="1903763" cy="494113"/>
          </a:xfrm>
          <a:prstGeom prst="wedgeRoundRectCallout">
            <a:avLst>
              <a:gd name="adj1" fmla="val -95507"/>
              <a:gd name="adj2" fmla="val 87115"/>
              <a:gd name="adj3" fmla="val 16667"/>
            </a:avLst>
          </a:prstGeom>
          <a:solidFill>
            <a:srgbClr val="66FF66">
              <a:alpha val="81961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en-US" sz="2000" dirty="0" err="1" smtClean="0"/>
              <a:t>Pseudocode</a:t>
            </a:r>
            <a:endParaRPr lang="en-US" sz="2000" i="1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Void safety – um </a:t>
            </a:r>
            <a:r>
              <a:rPr lang="en-US" dirty="0" err="1" smtClean="0"/>
              <a:t>mehr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wissen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B. Meyer, E. Stapf, A. Kogtenkov:</a:t>
            </a:r>
            <a:r>
              <a:rPr lang="en-US" dirty="0" smtClean="0"/>
              <a:t> </a:t>
            </a:r>
            <a:r>
              <a:rPr lang="en-US" i="1" dirty="0" smtClean="0"/>
              <a:t>Avoid </a:t>
            </a:r>
            <a:r>
              <a:rPr lang="en-US" i="1" dirty="0"/>
              <a:t>a Void: The Eradication of Null Dereferencing</a:t>
            </a:r>
            <a:r>
              <a:rPr lang="en-US" dirty="0"/>
              <a:t>, </a:t>
            </a:r>
            <a:r>
              <a:rPr lang="en-US" dirty="0">
                <a:solidFill>
                  <a:schemeClr val="tx1"/>
                </a:solidFill>
              </a:rPr>
              <a:t>in</a:t>
            </a:r>
            <a:r>
              <a:rPr lang="en-US" dirty="0"/>
              <a:t> </a:t>
            </a:r>
            <a:r>
              <a:rPr lang="en-US" i="1" dirty="0"/>
              <a:t>Reflections on the Work of C.A.R. </a:t>
            </a:r>
            <a:r>
              <a:rPr lang="en-US" i="1" dirty="0" smtClean="0"/>
              <a:t>Hoare</a:t>
            </a:r>
            <a:r>
              <a:rPr lang="en-US" dirty="0" smtClean="0">
                <a:solidFill>
                  <a:schemeClr val="tx1"/>
                </a:solidFill>
              </a:rPr>
              <a:t>, 2010, auf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pPr marL="536575" lvl="1" indent="-179388">
              <a:buNone/>
            </a:pPr>
            <a:r>
              <a:rPr lang="en-US" sz="1400" dirty="0" smtClean="0">
                <a:hlinkClick r:id="rId2"/>
              </a:rPr>
              <a:t>docs.eiffel.com/book/papers/void-safety-how-</a:t>
            </a:r>
            <a:r>
              <a:rPr lang="en-US" sz="1400" dirty="0" err="1" smtClean="0">
                <a:hlinkClick r:id="rId2"/>
              </a:rPr>
              <a:t>eiffel</a:t>
            </a:r>
            <a:r>
              <a:rPr lang="en-US" sz="1400" dirty="0" smtClean="0">
                <a:hlinkClick r:id="rId2"/>
              </a:rPr>
              <a:t>-removes-null-pointer-dereferencing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>
                <a:solidFill>
                  <a:schemeClr val="tx1"/>
                </a:solidFill>
              </a:rPr>
              <a:t>oder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  <a:p>
            <a:pPr marL="357188" lvl="1" indent="0">
              <a:buNone/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bit.ly/8wxXLO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>
                <a:solidFill>
                  <a:schemeClr val="tx1"/>
                </a:solidFill>
              </a:rPr>
              <a:t>verfügbar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99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7" y="115888"/>
            <a:ext cx="8402393" cy="435655"/>
          </a:xfrm>
        </p:spPr>
        <p:txBody>
          <a:bodyPr/>
          <a:lstStyle/>
          <a:p>
            <a:r>
              <a:rPr lang="en-US" sz="2600" dirty="0" err="1"/>
              <a:t>Es</a:t>
            </a:r>
            <a:r>
              <a:rPr lang="en-US" sz="2600" dirty="0"/>
              <a:t> </a:t>
            </a:r>
            <a:r>
              <a:rPr lang="en-US" sz="2600" dirty="0" err="1" smtClean="0"/>
              <a:t>lohnt</a:t>
            </a:r>
            <a:r>
              <a:rPr lang="en-US" sz="2600" dirty="0" smtClean="0"/>
              <a:t> </a:t>
            </a:r>
            <a:r>
              <a:rPr lang="en-US" sz="2600" dirty="0" err="1" smtClean="0"/>
              <a:t>sich</a:t>
            </a:r>
            <a:r>
              <a:rPr lang="en-US" sz="2600" dirty="0" smtClean="0"/>
              <a:t>, </a:t>
            </a:r>
            <a:r>
              <a:rPr lang="en-US" sz="2600" dirty="0" err="1"/>
              <a:t>Fehler</a:t>
            </a:r>
            <a:r>
              <a:rPr lang="en-US" sz="2600" dirty="0"/>
              <a:t> </a:t>
            </a:r>
            <a:r>
              <a:rPr lang="en-US" sz="2600" dirty="0" err="1"/>
              <a:t>statisch</a:t>
            </a:r>
            <a:r>
              <a:rPr lang="en-US" sz="2600" dirty="0"/>
              <a:t> </a:t>
            </a:r>
            <a:r>
              <a:rPr lang="en-US" sz="2600" dirty="0" err="1"/>
              <a:t>zu</a:t>
            </a:r>
            <a:r>
              <a:rPr lang="en-US" sz="2600" dirty="0"/>
              <a:t> </a:t>
            </a:r>
            <a:r>
              <a:rPr lang="en-US" sz="2600" dirty="0" err="1"/>
              <a:t>entdecken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eaLnBrk="0" hangingPunct="0">
              <a:spcBef>
                <a:spcPct val="0"/>
              </a:spcBef>
            </a:pPr>
            <a:r>
              <a:rPr lang="en-US" kern="1200" dirty="0" err="1">
                <a:solidFill>
                  <a:srgbClr val="000000"/>
                </a:solidFill>
                <a:latin typeface="Comic Sans MS" pitchFamily="66" charset="0"/>
              </a:rPr>
              <a:t>Relativer</a:t>
            </a:r>
            <a:r>
              <a:rPr lang="en-US" kern="12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Comic Sans MS" pitchFamily="66" charset="0"/>
              </a:rPr>
              <a:t>Kosten</a:t>
            </a:r>
            <a:r>
              <a:rPr lang="en-US" kern="1200" dirty="0">
                <a:solidFill>
                  <a:srgbClr val="000000"/>
                </a:solidFill>
                <a:latin typeface="Comic Sans MS" pitchFamily="66" charset="0"/>
              </a:rPr>
              <a:t>, </a:t>
            </a:r>
            <a:r>
              <a:rPr lang="en-US" kern="1200" dirty="0" err="1">
                <a:solidFill>
                  <a:srgbClr val="000000"/>
                </a:solidFill>
                <a:latin typeface="Comic Sans MS" pitchFamily="66" charset="0"/>
              </a:rPr>
              <a:t>einen</a:t>
            </a:r>
            <a:r>
              <a:rPr lang="en-US" kern="12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Comic Sans MS" pitchFamily="66" charset="0"/>
              </a:rPr>
              <a:t>Fehler</a:t>
            </a:r>
            <a:r>
              <a:rPr lang="en-US" kern="12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Comic Sans MS" pitchFamily="66" charset="0"/>
              </a:rPr>
              <a:t>zu</a:t>
            </a:r>
            <a:r>
              <a:rPr lang="en-US" kern="12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Comic Sans MS" pitchFamily="66" charset="0"/>
              </a:rPr>
              <a:t>beheben</a:t>
            </a:r>
            <a:endParaRPr lang="en-US" sz="2000" kern="1200" dirty="0">
              <a:solidFill>
                <a:srgbClr val="000000"/>
              </a:solidFill>
              <a:latin typeface="Comic Sans MS" pitchFamily="66" charset="0"/>
            </a:endParaRPr>
          </a:p>
          <a:p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264275" y="482009"/>
            <a:ext cx="2676525" cy="420956"/>
          </a:xfrm>
          <a:prstGeom prst="roundRect">
            <a:avLst/>
          </a:prstGeom>
          <a:solidFill>
            <a:srgbClr val="FFFF00"/>
          </a:solidFill>
          <a:ln w="19050" algn="ctr">
            <a:solidFill>
              <a:srgbClr val="C00000"/>
            </a:solidFill>
            <a:miter lim="800000"/>
            <a:headEnd type="none" w="lg" len="lg"/>
            <a:tailEnd type="none" w="lg" len="lg"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</a:sp3d>
        </p:spPr>
        <p:txBody>
          <a:bodyPr lIns="36000" tIns="36000" rIns="36000" bIns="36000">
            <a:spAutoFit/>
          </a:bodyPr>
          <a:lstStyle/>
          <a:p>
            <a:r>
              <a:rPr lang="en-US" sz="2000" i="1" dirty="0" smtClean="0"/>
              <a:t>Source: Boehm 81</a:t>
            </a:r>
            <a:endParaRPr lang="en-US" sz="2000" i="1" dirty="0"/>
          </a:p>
        </p:txBody>
      </p:sp>
      <p:sp>
        <p:nvSpPr>
          <p:cNvPr id="5" name="Freeform 60"/>
          <p:cNvSpPr>
            <a:spLocks/>
          </p:cNvSpPr>
          <p:nvPr/>
        </p:nvSpPr>
        <p:spPr bwMode="auto">
          <a:xfrm>
            <a:off x="1327846" y="2013826"/>
            <a:ext cx="5829300" cy="35353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671" y="0"/>
              </a:cxn>
              <a:cxn ang="0">
                <a:pos x="3671" y="2226"/>
              </a:cxn>
              <a:cxn ang="0">
                <a:pos x="0" y="2226"/>
              </a:cxn>
              <a:cxn ang="0">
                <a:pos x="0" y="0"/>
              </a:cxn>
            </a:cxnLst>
            <a:rect l="0" t="0" r="r" b="b"/>
            <a:pathLst>
              <a:path w="3672" h="2227">
                <a:moveTo>
                  <a:pt x="0" y="0"/>
                </a:moveTo>
                <a:lnTo>
                  <a:pt x="3671" y="0"/>
                </a:lnTo>
                <a:lnTo>
                  <a:pt x="3671" y="2226"/>
                </a:lnTo>
                <a:lnTo>
                  <a:pt x="0" y="2226"/>
                </a:lnTo>
                <a:lnTo>
                  <a:pt x="0" y="0"/>
                </a:lnTo>
              </a:path>
            </a:pathLst>
          </a:custGeom>
          <a:noFill/>
          <a:ln w="9525" cap="rnd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Line 61"/>
          <p:cNvSpPr>
            <a:spLocks noChangeShapeType="1"/>
          </p:cNvSpPr>
          <p:nvPr/>
        </p:nvSpPr>
        <p:spPr bwMode="auto">
          <a:xfrm>
            <a:off x="1329433" y="5049126"/>
            <a:ext cx="58356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62"/>
          <p:cNvSpPr>
            <a:spLocks noChangeShapeType="1"/>
          </p:cNvSpPr>
          <p:nvPr/>
        </p:nvSpPr>
        <p:spPr bwMode="auto">
          <a:xfrm>
            <a:off x="1329433" y="4550651"/>
            <a:ext cx="58356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63"/>
          <p:cNvSpPr>
            <a:spLocks noChangeShapeType="1"/>
          </p:cNvSpPr>
          <p:nvPr/>
        </p:nvSpPr>
        <p:spPr bwMode="auto">
          <a:xfrm>
            <a:off x="1329433" y="4041064"/>
            <a:ext cx="58356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64"/>
          <p:cNvSpPr>
            <a:spLocks noChangeShapeType="1"/>
          </p:cNvSpPr>
          <p:nvPr/>
        </p:nvSpPr>
        <p:spPr bwMode="auto">
          <a:xfrm>
            <a:off x="1329433" y="3531476"/>
            <a:ext cx="58356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65"/>
          <p:cNvSpPr>
            <a:spLocks noChangeShapeType="1"/>
          </p:cNvSpPr>
          <p:nvPr/>
        </p:nvSpPr>
        <p:spPr bwMode="auto">
          <a:xfrm>
            <a:off x="1329433" y="3021889"/>
            <a:ext cx="58356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66"/>
          <p:cNvSpPr>
            <a:spLocks noChangeShapeType="1"/>
          </p:cNvSpPr>
          <p:nvPr/>
        </p:nvSpPr>
        <p:spPr bwMode="auto">
          <a:xfrm>
            <a:off x="1329433" y="2523414"/>
            <a:ext cx="58356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67"/>
          <p:cNvSpPr>
            <a:spLocks noChangeShapeType="1"/>
          </p:cNvSpPr>
          <p:nvPr/>
        </p:nvSpPr>
        <p:spPr bwMode="auto">
          <a:xfrm>
            <a:off x="1329433" y="2013826"/>
            <a:ext cx="58356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68"/>
          <p:cNvSpPr>
            <a:spLocks/>
          </p:cNvSpPr>
          <p:nvPr/>
        </p:nvSpPr>
        <p:spPr bwMode="auto">
          <a:xfrm>
            <a:off x="1327846" y="2013826"/>
            <a:ext cx="5838825" cy="35448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677" y="0"/>
              </a:cxn>
              <a:cxn ang="0">
                <a:pos x="3677" y="2232"/>
              </a:cxn>
              <a:cxn ang="0">
                <a:pos x="0" y="2232"/>
              </a:cxn>
              <a:cxn ang="0">
                <a:pos x="0" y="0"/>
              </a:cxn>
            </a:cxnLst>
            <a:rect l="0" t="0" r="r" b="b"/>
            <a:pathLst>
              <a:path w="3678" h="2233">
                <a:moveTo>
                  <a:pt x="0" y="0"/>
                </a:moveTo>
                <a:lnTo>
                  <a:pt x="3677" y="0"/>
                </a:lnTo>
                <a:lnTo>
                  <a:pt x="3677" y="2232"/>
                </a:lnTo>
                <a:lnTo>
                  <a:pt x="0" y="223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Freeform 69"/>
          <p:cNvSpPr>
            <a:spLocks/>
          </p:cNvSpPr>
          <p:nvPr/>
        </p:nvSpPr>
        <p:spPr bwMode="auto">
          <a:xfrm>
            <a:off x="1613596" y="5504739"/>
            <a:ext cx="392112" cy="539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6" y="0"/>
              </a:cxn>
              <a:cxn ang="0">
                <a:pos x="246" y="33"/>
              </a:cxn>
              <a:cxn ang="0">
                <a:pos x="0" y="33"/>
              </a:cxn>
              <a:cxn ang="0">
                <a:pos x="0" y="0"/>
              </a:cxn>
            </a:cxnLst>
            <a:rect l="0" t="0" r="r" b="b"/>
            <a:pathLst>
              <a:path w="247" h="34">
                <a:moveTo>
                  <a:pt x="0" y="0"/>
                </a:moveTo>
                <a:lnTo>
                  <a:pt x="246" y="0"/>
                </a:lnTo>
                <a:lnTo>
                  <a:pt x="246" y="33"/>
                </a:lnTo>
                <a:lnTo>
                  <a:pt x="0" y="33"/>
                </a:lnTo>
                <a:lnTo>
                  <a:pt x="0" y="0"/>
                </a:lnTo>
              </a:path>
            </a:pathLst>
          </a:custGeom>
          <a:solidFill>
            <a:srgbClr val="D200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15" name="Freeform 70"/>
          <p:cNvSpPr>
            <a:spLocks/>
          </p:cNvSpPr>
          <p:nvPr/>
        </p:nvSpPr>
        <p:spPr bwMode="auto">
          <a:xfrm>
            <a:off x="2585146" y="5452351"/>
            <a:ext cx="392112" cy="1063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6" y="0"/>
              </a:cxn>
              <a:cxn ang="0">
                <a:pos x="246" y="66"/>
              </a:cxn>
              <a:cxn ang="0">
                <a:pos x="0" y="66"/>
              </a:cxn>
              <a:cxn ang="0">
                <a:pos x="0" y="0"/>
              </a:cxn>
            </a:cxnLst>
            <a:rect l="0" t="0" r="r" b="b"/>
            <a:pathLst>
              <a:path w="247" h="67">
                <a:moveTo>
                  <a:pt x="0" y="0"/>
                </a:moveTo>
                <a:lnTo>
                  <a:pt x="246" y="0"/>
                </a:lnTo>
                <a:lnTo>
                  <a:pt x="246" y="66"/>
                </a:lnTo>
                <a:lnTo>
                  <a:pt x="0" y="66"/>
                </a:lnTo>
                <a:lnTo>
                  <a:pt x="0" y="0"/>
                </a:lnTo>
              </a:path>
            </a:pathLst>
          </a:custGeom>
          <a:solidFill>
            <a:srgbClr val="D200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Freeform 71"/>
          <p:cNvSpPr>
            <a:spLocks/>
          </p:cNvSpPr>
          <p:nvPr/>
        </p:nvSpPr>
        <p:spPr bwMode="auto">
          <a:xfrm>
            <a:off x="3556696" y="5334876"/>
            <a:ext cx="401637" cy="2238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52" y="0"/>
              </a:cxn>
              <a:cxn ang="0">
                <a:pos x="252" y="140"/>
              </a:cxn>
              <a:cxn ang="0">
                <a:pos x="0" y="140"/>
              </a:cxn>
              <a:cxn ang="0">
                <a:pos x="0" y="0"/>
              </a:cxn>
            </a:cxnLst>
            <a:rect l="0" t="0" r="r" b="b"/>
            <a:pathLst>
              <a:path w="253" h="141">
                <a:moveTo>
                  <a:pt x="0" y="0"/>
                </a:moveTo>
                <a:lnTo>
                  <a:pt x="252" y="0"/>
                </a:lnTo>
                <a:lnTo>
                  <a:pt x="252" y="140"/>
                </a:lnTo>
                <a:lnTo>
                  <a:pt x="0" y="140"/>
                </a:lnTo>
                <a:lnTo>
                  <a:pt x="0" y="0"/>
                </a:lnTo>
              </a:path>
            </a:pathLst>
          </a:custGeom>
          <a:solidFill>
            <a:srgbClr val="D200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Freeform 72"/>
          <p:cNvSpPr>
            <a:spLocks/>
          </p:cNvSpPr>
          <p:nvPr/>
        </p:nvSpPr>
        <p:spPr bwMode="auto">
          <a:xfrm>
            <a:off x="4536183" y="5196764"/>
            <a:ext cx="392113" cy="3619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6" y="0"/>
              </a:cxn>
              <a:cxn ang="0">
                <a:pos x="246" y="227"/>
              </a:cxn>
              <a:cxn ang="0">
                <a:pos x="0" y="227"/>
              </a:cxn>
              <a:cxn ang="0">
                <a:pos x="0" y="0"/>
              </a:cxn>
            </a:cxnLst>
            <a:rect l="0" t="0" r="r" b="b"/>
            <a:pathLst>
              <a:path w="247" h="228">
                <a:moveTo>
                  <a:pt x="0" y="0"/>
                </a:moveTo>
                <a:lnTo>
                  <a:pt x="246" y="0"/>
                </a:lnTo>
                <a:lnTo>
                  <a:pt x="246" y="227"/>
                </a:lnTo>
                <a:lnTo>
                  <a:pt x="0" y="227"/>
                </a:lnTo>
                <a:lnTo>
                  <a:pt x="0" y="0"/>
                </a:lnTo>
              </a:path>
            </a:pathLst>
          </a:custGeom>
          <a:solidFill>
            <a:srgbClr val="D200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Freeform 73"/>
          <p:cNvSpPr>
            <a:spLocks/>
          </p:cNvSpPr>
          <p:nvPr/>
        </p:nvSpPr>
        <p:spPr bwMode="auto">
          <a:xfrm>
            <a:off x="5507733" y="4550651"/>
            <a:ext cx="392113" cy="10080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6" y="0"/>
              </a:cxn>
              <a:cxn ang="0">
                <a:pos x="246" y="634"/>
              </a:cxn>
              <a:cxn ang="0">
                <a:pos x="0" y="634"/>
              </a:cxn>
              <a:cxn ang="0">
                <a:pos x="0" y="0"/>
              </a:cxn>
            </a:cxnLst>
            <a:rect l="0" t="0" r="r" b="b"/>
            <a:pathLst>
              <a:path w="247" h="635">
                <a:moveTo>
                  <a:pt x="0" y="0"/>
                </a:moveTo>
                <a:lnTo>
                  <a:pt x="246" y="0"/>
                </a:lnTo>
                <a:lnTo>
                  <a:pt x="246" y="634"/>
                </a:lnTo>
                <a:lnTo>
                  <a:pt x="0" y="634"/>
                </a:lnTo>
                <a:lnTo>
                  <a:pt x="0" y="0"/>
                </a:lnTo>
              </a:path>
            </a:pathLst>
          </a:custGeom>
          <a:solidFill>
            <a:srgbClr val="D200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Freeform 74"/>
          <p:cNvSpPr>
            <a:spLocks/>
          </p:cNvSpPr>
          <p:nvPr/>
        </p:nvSpPr>
        <p:spPr bwMode="auto">
          <a:xfrm>
            <a:off x="6479283" y="2120189"/>
            <a:ext cx="392113" cy="34385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6" y="0"/>
              </a:cxn>
              <a:cxn ang="0">
                <a:pos x="246" y="2165"/>
              </a:cxn>
              <a:cxn ang="0">
                <a:pos x="0" y="2165"/>
              </a:cxn>
              <a:cxn ang="0">
                <a:pos x="0" y="0"/>
              </a:cxn>
            </a:cxnLst>
            <a:rect l="0" t="0" r="r" b="b"/>
            <a:pathLst>
              <a:path w="247" h="2166">
                <a:moveTo>
                  <a:pt x="0" y="0"/>
                </a:moveTo>
                <a:lnTo>
                  <a:pt x="246" y="0"/>
                </a:lnTo>
                <a:lnTo>
                  <a:pt x="246" y="2165"/>
                </a:lnTo>
                <a:lnTo>
                  <a:pt x="0" y="2165"/>
                </a:lnTo>
                <a:lnTo>
                  <a:pt x="0" y="0"/>
                </a:lnTo>
              </a:path>
            </a:pathLst>
          </a:custGeom>
          <a:solidFill>
            <a:srgbClr val="D200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Line 75"/>
          <p:cNvSpPr>
            <a:spLocks noChangeShapeType="1"/>
          </p:cNvSpPr>
          <p:nvPr/>
        </p:nvSpPr>
        <p:spPr bwMode="auto">
          <a:xfrm>
            <a:off x="1327846" y="2015414"/>
            <a:ext cx="0" cy="35417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21" name="Line 76"/>
          <p:cNvSpPr>
            <a:spLocks noChangeShapeType="1"/>
          </p:cNvSpPr>
          <p:nvPr/>
        </p:nvSpPr>
        <p:spPr bwMode="auto">
          <a:xfrm>
            <a:off x="1281808" y="5557126"/>
            <a:ext cx="936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22" name="Line 77"/>
          <p:cNvSpPr>
            <a:spLocks noChangeShapeType="1"/>
          </p:cNvSpPr>
          <p:nvPr/>
        </p:nvSpPr>
        <p:spPr bwMode="auto">
          <a:xfrm>
            <a:off x="1281808" y="5049126"/>
            <a:ext cx="936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23" name="Line 78"/>
          <p:cNvSpPr>
            <a:spLocks noChangeShapeType="1"/>
          </p:cNvSpPr>
          <p:nvPr/>
        </p:nvSpPr>
        <p:spPr bwMode="auto">
          <a:xfrm>
            <a:off x="1281808" y="4550651"/>
            <a:ext cx="936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24" name="Line 79"/>
          <p:cNvSpPr>
            <a:spLocks noChangeShapeType="1"/>
          </p:cNvSpPr>
          <p:nvPr/>
        </p:nvSpPr>
        <p:spPr bwMode="auto">
          <a:xfrm>
            <a:off x="1281808" y="4041064"/>
            <a:ext cx="936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25" name="Line 80"/>
          <p:cNvSpPr>
            <a:spLocks noChangeShapeType="1"/>
          </p:cNvSpPr>
          <p:nvPr/>
        </p:nvSpPr>
        <p:spPr bwMode="auto">
          <a:xfrm>
            <a:off x="1281808" y="3531476"/>
            <a:ext cx="936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26" name="Line 81"/>
          <p:cNvSpPr>
            <a:spLocks noChangeShapeType="1"/>
          </p:cNvSpPr>
          <p:nvPr/>
        </p:nvSpPr>
        <p:spPr bwMode="auto">
          <a:xfrm>
            <a:off x="1281808" y="3021889"/>
            <a:ext cx="936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27" name="Line 82"/>
          <p:cNvSpPr>
            <a:spLocks noChangeShapeType="1"/>
          </p:cNvSpPr>
          <p:nvPr/>
        </p:nvSpPr>
        <p:spPr bwMode="auto">
          <a:xfrm>
            <a:off x="1281808" y="2523414"/>
            <a:ext cx="936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28" name="Line 83"/>
          <p:cNvSpPr>
            <a:spLocks noChangeShapeType="1"/>
          </p:cNvSpPr>
          <p:nvPr/>
        </p:nvSpPr>
        <p:spPr bwMode="auto">
          <a:xfrm>
            <a:off x="1281808" y="2013826"/>
            <a:ext cx="936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29" name="Line 84"/>
          <p:cNvSpPr>
            <a:spLocks noChangeShapeType="1"/>
          </p:cNvSpPr>
          <p:nvPr/>
        </p:nvSpPr>
        <p:spPr bwMode="auto">
          <a:xfrm>
            <a:off x="1329433" y="5557126"/>
            <a:ext cx="58356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30" name="Line 85"/>
          <p:cNvSpPr>
            <a:spLocks noChangeShapeType="1"/>
          </p:cNvSpPr>
          <p:nvPr/>
        </p:nvSpPr>
        <p:spPr bwMode="auto">
          <a:xfrm flipV="1">
            <a:off x="1327846" y="5504739"/>
            <a:ext cx="0" cy="1047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31" name="Line 86"/>
          <p:cNvSpPr>
            <a:spLocks noChangeShapeType="1"/>
          </p:cNvSpPr>
          <p:nvPr/>
        </p:nvSpPr>
        <p:spPr bwMode="auto">
          <a:xfrm flipV="1">
            <a:off x="2299396" y="5504739"/>
            <a:ext cx="0" cy="1047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32" name="Line 87"/>
          <p:cNvSpPr>
            <a:spLocks noChangeShapeType="1"/>
          </p:cNvSpPr>
          <p:nvPr/>
        </p:nvSpPr>
        <p:spPr bwMode="auto">
          <a:xfrm flipV="1">
            <a:off x="3270946" y="5504739"/>
            <a:ext cx="0" cy="1047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33" name="Line 88"/>
          <p:cNvSpPr>
            <a:spLocks noChangeShapeType="1"/>
          </p:cNvSpPr>
          <p:nvPr/>
        </p:nvSpPr>
        <p:spPr bwMode="auto">
          <a:xfrm flipV="1">
            <a:off x="4250433" y="5504739"/>
            <a:ext cx="0" cy="1047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34" name="Line 89"/>
          <p:cNvSpPr>
            <a:spLocks noChangeShapeType="1"/>
          </p:cNvSpPr>
          <p:nvPr/>
        </p:nvSpPr>
        <p:spPr bwMode="auto">
          <a:xfrm flipV="1">
            <a:off x="5221983" y="5504739"/>
            <a:ext cx="0" cy="1047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35" name="Line 90"/>
          <p:cNvSpPr>
            <a:spLocks noChangeShapeType="1"/>
          </p:cNvSpPr>
          <p:nvPr/>
        </p:nvSpPr>
        <p:spPr bwMode="auto">
          <a:xfrm flipV="1">
            <a:off x="6193533" y="5504739"/>
            <a:ext cx="0" cy="1047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36" name="Line 91"/>
          <p:cNvSpPr>
            <a:spLocks noChangeShapeType="1"/>
          </p:cNvSpPr>
          <p:nvPr/>
        </p:nvSpPr>
        <p:spPr bwMode="auto">
          <a:xfrm flipV="1">
            <a:off x="7165083" y="5504739"/>
            <a:ext cx="0" cy="1047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37" name="Rectangle 92"/>
          <p:cNvSpPr>
            <a:spLocks noChangeArrowheads="1"/>
          </p:cNvSpPr>
          <p:nvPr/>
        </p:nvSpPr>
        <p:spPr bwMode="auto">
          <a:xfrm>
            <a:off x="1045271" y="5420601"/>
            <a:ext cx="286938" cy="293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1300" b="0">
                <a:latin typeface="+mn-lt"/>
              </a:rPr>
              <a:t>0</a:t>
            </a:r>
          </a:p>
        </p:txBody>
      </p:sp>
      <p:sp>
        <p:nvSpPr>
          <p:cNvPr id="38" name="Rectangle 93"/>
          <p:cNvSpPr>
            <a:spLocks noChangeArrowheads="1"/>
          </p:cNvSpPr>
          <p:nvPr/>
        </p:nvSpPr>
        <p:spPr bwMode="auto">
          <a:xfrm>
            <a:off x="969071" y="4911014"/>
            <a:ext cx="362279" cy="293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1300" b="0">
                <a:latin typeface="+mn-lt"/>
              </a:rPr>
              <a:t>10</a:t>
            </a:r>
          </a:p>
        </p:txBody>
      </p:sp>
      <p:sp>
        <p:nvSpPr>
          <p:cNvPr id="39" name="Rectangle 94"/>
          <p:cNvSpPr>
            <a:spLocks noChangeArrowheads="1"/>
          </p:cNvSpPr>
          <p:nvPr/>
        </p:nvSpPr>
        <p:spPr bwMode="auto">
          <a:xfrm>
            <a:off x="969071" y="4412539"/>
            <a:ext cx="387927" cy="293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1300" b="0">
                <a:latin typeface="+mn-lt"/>
              </a:rPr>
              <a:t>20</a:t>
            </a:r>
          </a:p>
        </p:txBody>
      </p:sp>
      <p:sp>
        <p:nvSpPr>
          <p:cNvPr id="40" name="Rectangle 95"/>
          <p:cNvSpPr>
            <a:spLocks noChangeArrowheads="1"/>
          </p:cNvSpPr>
          <p:nvPr/>
        </p:nvSpPr>
        <p:spPr bwMode="auto">
          <a:xfrm>
            <a:off x="969071" y="3902951"/>
            <a:ext cx="387927" cy="293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1300" b="0">
                <a:latin typeface="+mn-lt"/>
              </a:rPr>
              <a:t>30</a:t>
            </a:r>
          </a:p>
        </p:txBody>
      </p:sp>
      <p:sp>
        <p:nvSpPr>
          <p:cNvPr id="41" name="Rectangle 96"/>
          <p:cNvSpPr>
            <a:spLocks noChangeArrowheads="1"/>
          </p:cNvSpPr>
          <p:nvPr/>
        </p:nvSpPr>
        <p:spPr bwMode="auto">
          <a:xfrm>
            <a:off x="969071" y="3394951"/>
            <a:ext cx="387927" cy="293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1300" b="0">
                <a:latin typeface="+mn-lt"/>
              </a:rPr>
              <a:t>40</a:t>
            </a:r>
          </a:p>
        </p:txBody>
      </p:sp>
      <p:sp>
        <p:nvSpPr>
          <p:cNvPr id="42" name="Rectangle 97"/>
          <p:cNvSpPr>
            <a:spLocks noChangeArrowheads="1"/>
          </p:cNvSpPr>
          <p:nvPr/>
        </p:nvSpPr>
        <p:spPr bwMode="auto">
          <a:xfrm>
            <a:off x="969071" y="2885364"/>
            <a:ext cx="387927" cy="293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1300" b="0">
                <a:latin typeface="+mn-lt"/>
              </a:rPr>
              <a:t>50</a:t>
            </a:r>
          </a:p>
        </p:txBody>
      </p:sp>
      <p:sp>
        <p:nvSpPr>
          <p:cNvPr id="43" name="Rectangle 98"/>
          <p:cNvSpPr>
            <a:spLocks noChangeArrowheads="1"/>
          </p:cNvSpPr>
          <p:nvPr/>
        </p:nvSpPr>
        <p:spPr bwMode="auto">
          <a:xfrm>
            <a:off x="969071" y="2386889"/>
            <a:ext cx="387927" cy="293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1300" b="0">
                <a:latin typeface="+mn-lt"/>
              </a:rPr>
              <a:t>60</a:t>
            </a:r>
          </a:p>
        </p:txBody>
      </p:sp>
      <p:sp>
        <p:nvSpPr>
          <p:cNvPr id="44" name="Rectangle 99"/>
          <p:cNvSpPr>
            <a:spLocks noChangeArrowheads="1"/>
          </p:cNvSpPr>
          <p:nvPr/>
        </p:nvSpPr>
        <p:spPr bwMode="auto">
          <a:xfrm>
            <a:off x="969071" y="1877301"/>
            <a:ext cx="387927" cy="293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1300" b="0">
                <a:latin typeface="+mn-lt"/>
              </a:rPr>
              <a:t>70</a:t>
            </a:r>
          </a:p>
        </p:txBody>
      </p:sp>
      <p:sp>
        <p:nvSpPr>
          <p:cNvPr id="45" name="Rectangle 100"/>
          <p:cNvSpPr>
            <a:spLocks noChangeArrowheads="1"/>
          </p:cNvSpPr>
          <p:nvPr/>
        </p:nvSpPr>
        <p:spPr bwMode="auto">
          <a:xfrm>
            <a:off x="1283396" y="5653964"/>
            <a:ext cx="1240724" cy="293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1300" b="0">
                <a:latin typeface="+mn-lt"/>
              </a:rPr>
              <a:t>Requirements</a:t>
            </a:r>
          </a:p>
        </p:txBody>
      </p:sp>
      <p:sp>
        <p:nvSpPr>
          <p:cNvPr id="46" name="Rectangle 101"/>
          <p:cNvSpPr>
            <a:spLocks noChangeArrowheads="1"/>
          </p:cNvSpPr>
          <p:nvPr/>
        </p:nvSpPr>
        <p:spPr bwMode="auto">
          <a:xfrm>
            <a:off x="2474021" y="5653964"/>
            <a:ext cx="700513" cy="293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1300" b="0">
                <a:latin typeface="+mn-lt"/>
              </a:rPr>
              <a:t>Design</a:t>
            </a:r>
          </a:p>
        </p:txBody>
      </p:sp>
      <p:sp>
        <p:nvSpPr>
          <p:cNvPr id="47" name="Rectangle 102"/>
          <p:cNvSpPr>
            <a:spLocks noChangeArrowheads="1"/>
          </p:cNvSpPr>
          <p:nvPr/>
        </p:nvSpPr>
        <p:spPr bwMode="auto">
          <a:xfrm>
            <a:off x="3502721" y="5653964"/>
            <a:ext cx="564257" cy="293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1300" b="0">
                <a:latin typeface="+mn-lt"/>
              </a:rPr>
              <a:t>Code</a:t>
            </a:r>
          </a:p>
        </p:txBody>
      </p:sp>
      <p:sp>
        <p:nvSpPr>
          <p:cNvPr id="48" name="Rectangle 103"/>
          <p:cNvSpPr>
            <a:spLocks noChangeArrowheads="1"/>
          </p:cNvSpPr>
          <p:nvPr/>
        </p:nvSpPr>
        <p:spPr bwMode="auto">
          <a:xfrm>
            <a:off x="4234558" y="5653964"/>
            <a:ext cx="1179810" cy="293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1300" b="0">
                <a:latin typeface="+mn-lt"/>
              </a:rPr>
              <a:t>Development</a:t>
            </a:r>
          </a:p>
        </p:txBody>
      </p:sp>
      <p:sp>
        <p:nvSpPr>
          <p:cNvPr id="49" name="Rectangle 104"/>
          <p:cNvSpPr>
            <a:spLocks noChangeArrowheads="1"/>
          </p:cNvSpPr>
          <p:nvPr/>
        </p:nvSpPr>
        <p:spPr bwMode="auto">
          <a:xfrm>
            <a:off x="4415533" y="5855576"/>
            <a:ext cx="772647" cy="293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1300" b="0">
                <a:latin typeface="+mn-lt"/>
              </a:rPr>
              <a:t>Testing</a:t>
            </a:r>
          </a:p>
        </p:txBody>
      </p:sp>
      <p:sp>
        <p:nvSpPr>
          <p:cNvPr id="50" name="Rectangle 105"/>
          <p:cNvSpPr>
            <a:spLocks noChangeArrowheads="1"/>
          </p:cNvSpPr>
          <p:nvPr/>
        </p:nvSpPr>
        <p:spPr bwMode="auto">
          <a:xfrm>
            <a:off x="5253733" y="5653964"/>
            <a:ext cx="1085233" cy="293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1300" b="0">
                <a:latin typeface="+mn-lt"/>
              </a:rPr>
              <a:t>Acceptance</a:t>
            </a:r>
          </a:p>
        </p:txBody>
      </p:sp>
      <p:sp>
        <p:nvSpPr>
          <p:cNvPr id="51" name="Rectangle 106"/>
          <p:cNvSpPr>
            <a:spLocks noChangeArrowheads="1"/>
          </p:cNvSpPr>
          <p:nvPr/>
        </p:nvSpPr>
        <p:spPr bwMode="auto">
          <a:xfrm>
            <a:off x="5396608" y="5855576"/>
            <a:ext cx="772647" cy="293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1300" b="0">
                <a:latin typeface="+mn-lt"/>
              </a:rPr>
              <a:t>Testing</a:t>
            </a:r>
          </a:p>
        </p:txBody>
      </p:sp>
      <p:sp>
        <p:nvSpPr>
          <p:cNvPr id="52" name="Rectangle 107"/>
          <p:cNvSpPr>
            <a:spLocks noChangeArrowheads="1"/>
          </p:cNvSpPr>
          <p:nvPr/>
        </p:nvSpPr>
        <p:spPr bwMode="auto">
          <a:xfrm>
            <a:off x="6282433" y="5653964"/>
            <a:ext cx="965008" cy="293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1300" b="0">
                <a:latin typeface="+mn-lt"/>
              </a:rPr>
              <a:t>Operation</a:t>
            </a:r>
          </a:p>
        </p:txBody>
      </p:sp>
      <p:sp>
        <p:nvSpPr>
          <p:cNvPr id="53" name="Rectangle 108"/>
          <p:cNvSpPr>
            <a:spLocks noChangeArrowheads="1"/>
          </p:cNvSpPr>
          <p:nvPr/>
        </p:nvSpPr>
        <p:spPr bwMode="auto">
          <a:xfrm>
            <a:off x="3445571" y="6011151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eaLnBrk="0" hangingPunct="0">
              <a:spcBef>
                <a:spcPct val="0"/>
              </a:spcBef>
            </a:pPr>
            <a:endParaRPr lang="en-US" sz="1600">
              <a:latin typeface="Arial Narrow" pitchFamily="34" charset="0"/>
            </a:endParaRPr>
          </a:p>
        </p:txBody>
      </p:sp>
      <p:sp>
        <p:nvSpPr>
          <p:cNvPr id="54" name="Freeform 112"/>
          <p:cNvSpPr>
            <a:spLocks/>
          </p:cNvSpPr>
          <p:nvPr/>
        </p:nvSpPr>
        <p:spPr bwMode="auto">
          <a:xfrm>
            <a:off x="1808858" y="1550276"/>
            <a:ext cx="5097463" cy="3956050"/>
          </a:xfrm>
          <a:custGeom>
            <a:avLst/>
            <a:gdLst/>
            <a:ahLst/>
            <a:cxnLst>
              <a:cxn ang="0">
                <a:pos x="0" y="2492"/>
              </a:cxn>
              <a:cxn ang="0">
                <a:pos x="650" y="2457"/>
              </a:cxn>
              <a:cxn ang="0">
                <a:pos x="1254" y="2392"/>
              </a:cxn>
              <a:cxn ang="0">
                <a:pos x="1862" y="2297"/>
              </a:cxn>
              <a:cxn ang="0">
                <a:pos x="2492" y="1884"/>
              </a:cxn>
              <a:cxn ang="0">
                <a:pos x="3095" y="350"/>
              </a:cxn>
              <a:cxn ang="0">
                <a:pos x="3186" y="0"/>
              </a:cxn>
            </a:cxnLst>
            <a:rect l="0" t="0" r="r" b="b"/>
            <a:pathLst>
              <a:path w="3211" h="2492">
                <a:moveTo>
                  <a:pt x="0" y="2492"/>
                </a:moveTo>
                <a:cubicBezTo>
                  <a:pt x="109" y="2486"/>
                  <a:pt x="441" y="2474"/>
                  <a:pt x="650" y="2457"/>
                </a:cubicBezTo>
                <a:cubicBezTo>
                  <a:pt x="859" y="2440"/>
                  <a:pt x="1052" y="2419"/>
                  <a:pt x="1254" y="2392"/>
                </a:cubicBezTo>
                <a:cubicBezTo>
                  <a:pt x="1456" y="2365"/>
                  <a:pt x="1656" y="2382"/>
                  <a:pt x="1862" y="2297"/>
                </a:cubicBezTo>
                <a:cubicBezTo>
                  <a:pt x="2068" y="2212"/>
                  <a:pt x="2286" y="2208"/>
                  <a:pt x="2492" y="1884"/>
                </a:cubicBezTo>
                <a:cubicBezTo>
                  <a:pt x="2698" y="1560"/>
                  <a:pt x="2979" y="664"/>
                  <a:pt x="3095" y="350"/>
                </a:cubicBezTo>
                <a:cubicBezTo>
                  <a:pt x="3211" y="36"/>
                  <a:pt x="3167" y="73"/>
                  <a:pt x="3186" y="0"/>
                </a:cubicBezTo>
              </a:path>
            </a:pathLst>
          </a:custGeom>
          <a:noFill/>
          <a:ln w="38100" cap="flat" cmpd="sng">
            <a:solidFill>
              <a:srgbClr val="993300"/>
            </a:solidFill>
            <a:prstDash val="solid"/>
            <a:round/>
            <a:headEnd type="none" w="lg" len="lg"/>
            <a:tailEnd type="arrow" w="med" len="med"/>
          </a:ln>
          <a:effectLst/>
        </p:spPr>
        <p:txBody>
          <a:bodyPr lIns="36000" tIns="36000" rIns="36000" bIns="36000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758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800100" y="2302329"/>
            <a:ext cx="5421086" cy="816428"/>
          </a:xfrm>
          <a:prstGeom prst="roundRect">
            <a:avLst/>
          </a:prstGeom>
          <a:solidFill>
            <a:srgbClr val="FFC000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3450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sz="2800" noProof="0" dirty="0" smtClean="0"/>
              <a:t>(Nochmals) Die Schnittstelle der Klasse </a:t>
            </a:r>
            <a:r>
              <a:rPr lang="de-CH" i="1" dirty="0" smtClean="0">
                <a:solidFill>
                  <a:srgbClr val="3333FF"/>
                </a:solidFill>
              </a:rPr>
              <a:t>LEG</a:t>
            </a:r>
            <a:endParaRPr lang="de-CH" sz="2800" i="1" noProof="0" dirty="0">
              <a:solidFill>
                <a:srgbClr val="3333FF"/>
              </a:solidFill>
            </a:endParaRPr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56674" y="719847"/>
            <a:ext cx="8305800" cy="5982510"/>
          </a:xfrm>
        </p:spPr>
        <p:txBody>
          <a:bodyPr/>
          <a:lstStyle/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b="1" dirty="0" err="1" smtClean="0">
                <a:solidFill>
                  <a:srgbClr val="003399"/>
                </a:solidFill>
              </a:rPr>
              <a:t>class</a:t>
            </a:r>
            <a:r>
              <a:rPr lang="de-CH" sz="1800" b="1" dirty="0" smtClean="0">
                <a:solidFill>
                  <a:srgbClr val="0033CC"/>
                </a:solidFill>
              </a:rPr>
              <a:t> </a:t>
            </a:r>
            <a:r>
              <a:rPr lang="de-CH" sz="1800" i="1" dirty="0" smtClean="0">
                <a:solidFill>
                  <a:srgbClr val="0000FF"/>
                </a:solidFill>
              </a:rPr>
              <a:t>LEG  </a:t>
            </a:r>
            <a:r>
              <a:rPr lang="de-CH" sz="1800" b="1" dirty="0" err="1" smtClean="0">
                <a:solidFill>
                  <a:srgbClr val="003399"/>
                </a:solidFill>
              </a:rPr>
              <a:t>feature</a:t>
            </a:r>
            <a:endParaRPr lang="de-CH" sz="1800" i="1" dirty="0" smtClean="0">
              <a:solidFill>
                <a:srgbClr val="009900"/>
              </a:solidFill>
            </a:endParaRP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i="1" dirty="0" smtClean="0">
                <a:solidFill>
                  <a:srgbClr val="009900"/>
                </a:solidFill>
              </a:rPr>
              <a:t>	</a:t>
            </a:r>
            <a:r>
              <a:rPr lang="de-CH" sz="1800" i="1" dirty="0" err="1" smtClean="0"/>
              <a:t>origin</a:t>
            </a:r>
            <a:r>
              <a:rPr lang="de-CH" sz="1800" i="1" dirty="0" smtClean="0"/>
              <a:t>, </a:t>
            </a:r>
            <a:r>
              <a:rPr lang="de-CH" sz="1800" i="1" dirty="0" err="1" smtClean="0"/>
              <a:t>destination</a:t>
            </a:r>
            <a:r>
              <a:rPr lang="de-CH" sz="1800" dirty="0" smtClean="0"/>
              <a:t>:</a:t>
            </a:r>
            <a:r>
              <a:rPr lang="de-CH" sz="1800" dirty="0" smtClean="0">
                <a:solidFill>
                  <a:srgbClr val="3333FF"/>
                </a:solidFill>
              </a:rPr>
              <a:t> </a:t>
            </a:r>
            <a:r>
              <a:rPr lang="de-CH" sz="1800" i="1" dirty="0" smtClean="0">
                <a:solidFill>
                  <a:srgbClr val="3333FF"/>
                </a:solidFill>
              </a:rPr>
              <a:t>STATION</a:t>
            </a:r>
            <a:endParaRPr lang="de-CH" sz="1800" b="1" i="1" dirty="0" smtClean="0">
              <a:solidFill>
                <a:srgbClr val="3333FF"/>
              </a:solidFill>
            </a:endParaRP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dirty="0" smtClean="0">
                <a:solidFill>
                  <a:srgbClr val="993300"/>
                </a:solidFill>
              </a:rPr>
              <a:t>			-- Anfang und Ende der Teilstrecke.</a:t>
            </a: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endParaRPr lang="de-CH" sz="1800" dirty="0" smtClean="0">
              <a:solidFill>
                <a:srgbClr val="993300"/>
              </a:solidFill>
            </a:endParaRP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i="1" dirty="0" smtClean="0">
                <a:solidFill>
                  <a:srgbClr val="009900"/>
                </a:solidFill>
              </a:rPr>
              <a:t>	</a:t>
            </a:r>
            <a:r>
              <a:rPr lang="de-CH" sz="1800" i="1" dirty="0" err="1" smtClean="0"/>
              <a:t>line</a:t>
            </a:r>
            <a:r>
              <a:rPr lang="de-CH" sz="1800" i="1" dirty="0" smtClean="0"/>
              <a:t>: LINE</a:t>
            </a: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i="1" dirty="0" smtClean="0"/>
              <a:t>			</a:t>
            </a:r>
            <a:r>
              <a:rPr lang="de-CH" sz="1800" i="1" dirty="0" smtClean="0">
                <a:solidFill>
                  <a:srgbClr val="990000"/>
                </a:solidFill>
              </a:rPr>
              <a:t>-- Die Linie, der die Strecke angehört.</a:t>
            </a: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endParaRPr lang="de-CH" sz="1800" dirty="0" smtClean="0">
              <a:solidFill>
                <a:srgbClr val="993300"/>
              </a:solidFill>
            </a:endParaRP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dirty="0" smtClean="0">
                <a:solidFill>
                  <a:srgbClr val="CC0000"/>
                </a:solidFill>
              </a:rPr>
              <a:t>	</a:t>
            </a:r>
            <a:r>
              <a:rPr lang="de-CH" sz="1800" i="1" dirty="0" err="1" smtClean="0"/>
              <a:t>next</a:t>
            </a:r>
            <a:r>
              <a:rPr lang="de-CH" sz="1800" i="1" dirty="0" smtClean="0"/>
              <a:t> </a:t>
            </a:r>
            <a:r>
              <a:rPr lang="de-CH" sz="1800" dirty="0" smtClean="0"/>
              <a:t>:</a:t>
            </a:r>
            <a:r>
              <a:rPr lang="de-CH" sz="1800" dirty="0" smtClean="0">
                <a:solidFill>
                  <a:srgbClr val="3333FF"/>
                </a:solidFill>
              </a:rPr>
              <a:t> </a:t>
            </a:r>
            <a:r>
              <a:rPr lang="de-CH" sz="1800" i="1" dirty="0" smtClean="0">
                <a:solidFill>
                  <a:srgbClr val="3333FF"/>
                </a:solidFill>
              </a:rPr>
              <a:t>LEG</a:t>
            </a:r>
            <a:endParaRPr lang="de-CH" sz="1800" b="1" i="1" dirty="0" smtClean="0">
              <a:solidFill>
                <a:srgbClr val="3333FF"/>
              </a:solidFill>
            </a:endParaRP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dirty="0" smtClean="0">
                <a:solidFill>
                  <a:srgbClr val="993300"/>
                </a:solidFill>
              </a:rPr>
              <a:t>			-- Nächste Teilstrecke in der Route.</a:t>
            </a: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endParaRPr lang="de-CH" sz="1800" dirty="0" smtClean="0">
              <a:solidFill>
                <a:srgbClr val="993300"/>
              </a:solidFill>
            </a:endParaRP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dirty="0" smtClean="0">
                <a:solidFill>
                  <a:srgbClr val="CC0000"/>
                </a:solidFill>
              </a:rPr>
              <a:t>	</a:t>
            </a:r>
            <a:r>
              <a:rPr lang="de-CH" sz="1800" i="1" dirty="0" err="1" smtClean="0"/>
              <a:t>make</a:t>
            </a:r>
            <a:r>
              <a:rPr lang="de-CH" sz="1800" i="1" dirty="0" smtClean="0"/>
              <a:t> </a:t>
            </a:r>
            <a:r>
              <a:rPr lang="de-CH" sz="1800" dirty="0" smtClean="0"/>
              <a:t>(</a:t>
            </a:r>
            <a:r>
              <a:rPr lang="de-CH" sz="1800" i="1" dirty="0" smtClean="0"/>
              <a:t>o, d </a:t>
            </a:r>
            <a:r>
              <a:rPr lang="de-CH" sz="1800" dirty="0" smtClean="0"/>
              <a:t>: </a:t>
            </a:r>
            <a:r>
              <a:rPr lang="de-CH" sz="1800" i="1" dirty="0" smtClean="0">
                <a:solidFill>
                  <a:srgbClr val="3333FF"/>
                </a:solidFill>
              </a:rPr>
              <a:t>STATION; l: LINE</a:t>
            </a:r>
            <a:r>
              <a:rPr lang="de-CH" sz="1800" dirty="0" smtClean="0"/>
              <a:t>)</a:t>
            </a:r>
            <a:endParaRPr lang="de-CH" sz="1800" b="1" i="1" dirty="0" smtClean="0"/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dirty="0" smtClean="0">
                <a:solidFill>
                  <a:srgbClr val="CC0000"/>
                </a:solidFill>
              </a:rPr>
              <a:t>			</a:t>
            </a:r>
            <a:r>
              <a:rPr lang="de-CH" sz="1800" dirty="0" smtClean="0">
                <a:solidFill>
                  <a:srgbClr val="993300"/>
                </a:solidFill>
              </a:rPr>
              <a:t>-- Anfang, Ende und Linie setzen.</a:t>
            </a: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b="1" dirty="0" smtClean="0">
                <a:solidFill>
                  <a:srgbClr val="003399"/>
                </a:solidFill>
              </a:rPr>
              <a:t>		require</a:t>
            </a: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b="1" dirty="0" smtClean="0">
                <a:solidFill>
                  <a:srgbClr val="002060"/>
                </a:solidFill>
              </a:rPr>
              <a:t>			</a:t>
            </a:r>
            <a:r>
              <a:rPr lang="de-CH" sz="1800" dirty="0" smtClean="0"/>
              <a:t>linie_existiert: </a:t>
            </a:r>
            <a:r>
              <a:rPr lang="de-CH" sz="1800" i="1" dirty="0" smtClean="0"/>
              <a:t>l</a:t>
            </a:r>
            <a:r>
              <a:rPr lang="de-CH" sz="1800" dirty="0" smtClean="0"/>
              <a:t> /= </a:t>
            </a:r>
            <a:r>
              <a:rPr lang="de-CH" sz="1800" b="1" dirty="0" smtClean="0">
                <a:solidFill>
                  <a:srgbClr val="002060"/>
                </a:solidFill>
              </a:rPr>
              <a:t>Void</a:t>
            </a: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dirty="0" smtClean="0"/>
              <a:t>			auf_der_linie: </a:t>
            </a:r>
            <a:r>
              <a:rPr lang="de-CH" sz="1800" i="1" dirty="0" smtClean="0"/>
              <a:t>l</a:t>
            </a:r>
            <a:r>
              <a:rPr lang="de-CH" sz="1800" dirty="0" smtClean="0"/>
              <a:t>.</a:t>
            </a:r>
            <a:r>
              <a:rPr lang="de-CH" sz="1800" i="1" dirty="0" smtClean="0"/>
              <a:t>has_station</a:t>
            </a:r>
            <a:r>
              <a:rPr lang="de-CH" sz="1800" dirty="0" smtClean="0"/>
              <a:t> (</a:t>
            </a:r>
            <a:r>
              <a:rPr lang="de-CH" sz="1800" i="1" dirty="0" smtClean="0"/>
              <a:t>o</a:t>
            </a:r>
            <a:r>
              <a:rPr lang="de-CH" sz="1800" dirty="0" smtClean="0"/>
              <a:t>) </a:t>
            </a:r>
            <a:r>
              <a:rPr lang="de-CH" sz="1800" b="1" dirty="0" smtClean="0">
                <a:solidFill>
                  <a:srgbClr val="002060"/>
                </a:solidFill>
              </a:rPr>
              <a:t>and</a:t>
            </a:r>
            <a:r>
              <a:rPr lang="de-CH" sz="1800" dirty="0" smtClean="0"/>
              <a:t> </a:t>
            </a:r>
            <a:r>
              <a:rPr lang="de-CH" sz="1800" i="1" dirty="0" smtClean="0"/>
              <a:t>l</a:t>
            </a:r>
            <a:r>
              <a:rPr lang="de-CH" sz="1800" dirty="0" smtClean="0"/>
              <a:t>.</a:t>
            </a:r>
            <a:r>
              <a:rPr lang="de-CH" sz="1800" i="1" dirty="0" smtClean="0"/>
              <a:t>has_station</a:t>
            </a:r>
            <a:r>
              <a:rPr lang="de-CH" sz="1800" dirty="0" smtClean="0"/>
              <a:t> (</a:t>
            </a:r>
            <a:r>
              <a:rPr lang="de-CH" sz="1800" i="1" dirty="0" smtClean="0"/>
              <a:t>d</a:t>
            </a:r>
            <a:r>
              <a:rPr lang="de-CH" sz="1800" dirty="0" smtClean="0"/>
              <a:t>)</a:t>
            </a:r>
            <a:endParaRPr lang="de-CH" sz="1800" b="1" dirty="0" smtClean="0">
              <a:solidFill>
                <a:srgbClr val="002060"/>
              </a:solidFill>
            </a:endParaRP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i="1" dirty="0" smtClean="0">
                <a:solidFill>
                  <a:srgbClr val="3333FF"/>
                </a:solidFill>
              </a:rPr>
              <a:t>		</a:t>
            </a:r>
            <a:r>
              <a:rPr lang="de-CH" sz="1800" b="1" dirty="0" err="1" smtClean="0">
                <a:solidFill>
                  <a:srgbClr val="003399"/>
                </a:solidFill>
              </a:rPr>
              <a:t>ensure</a:t>
            </a:r>
            <a:endParaRPr lang="de-CH" sz="1800" b="1" dirty="0" smtClean="0">
              <a:solidFill>
                <a:srgbClr val="003399"/>
              </a:solidFill>
            </a:endParaRP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i="1" dirty="0" smtClean="0">
                <a:solidFill>
                  <a:srgbClr val="3333FF"/>
                </a:solidFill>
              </a:rPr>
              <a:t>			</a:t>
            </a:r>
            <a:r>
              <a:rPr lang="de-CH" sz="1800" dirty="0" err="1" smtClean="0"/>
              <a:t>stationen_gesetzt</a:t>
            </a:r>
            <a:r>
              <a:rPr lang="de-CH" sz="1800" dirty="0" smtClean="0"/>
              <a:t>:</a:t>
            </a:r>
            <a:r>
              <a:rPr lang="de-CH" sz="1800" dirty="0" smtClean="0">
                <a:solidFill>
                  <a:srgbClr val="3333FF"/>
                </a:solidFill>
              </a:rPr>
              <a:t> </a:t>
            </a:r>
            <a:r>
              <a:rPr lang="de-CH" sz="1800" i="1" dirty="0" err="1" smtClean="0">
                <a:solidFill>
                  <a:srgbClr val="3333FF"/>
                </a:solidFill>
              </a:rPr>
              <a:t>origin</a:t>
            </a:r>
            <a:r>
              <a:rPr lang="de-CH" sz="1800" i="1" dirty="0" smtClean="0">
                <a:solidFill>
                  <a:srgbClr val="3333FF"/>
                </a:solidFill>
              </a:rPr>
              <a:t>  </a:t>
            </a:r>
            <a:r>
              <a:rPr lang="de-CH" sz="1800" dirty="0" smtClean="0"/>
              <a:t>=</a:t>
            </a:r>
            <a:r>
              <a:rPr lang="de-CH" sz="1800" dirty="0" smtClean="0">
                <a:solidFill>
                  <a:srgbClr val="3333FF"/>
                </a:solidFill>
              </a:rPr>
              <a:t> </a:t>
            </a:r>
            <a:r>
              <a:rPr lang="de-CH" sz="1800" i="1" dirty="0" smtClean="0"/>
              <a:t>o </a:t>
            </a:r>
            <a:r>
              <a:rPr lang="de-CH" sz="1800" b="1" dirty="0" err="1" smtClean="0">
                <a:solidFill>
                  <a:srgbClr val="002060"/>
                </a:solidFill>
              </a:rPr>
              <a:t>and</a:t>
            </a:r>
            <a:r>
              <a:rPr lang="de-CH" sz="1800" i="1" dirty="0" smtClean="0"/>
              <a:t> </a:t>
            </a:r>
            <a:r>
              <a:rPr lang="de-CH" sz="1800" i="1" dirty="0" err="1" smtClean="0"/>
              <a:t>destination</a:t>
            </a:r>
            <a:r>
              <a:rPr lang="de-CH" sz="1800" i="1" dirty="0" smtClean="0"/>
              <a:t> = d</a:t>
            </a: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i="1" dirty="0" smtClean="0">
                <a:solidFill>
                  <a:srgbClr val="3333FF"/>
                </a:solidFill>
              </a:rPr>
              <a:t>			</a:t>
            </a:r>
            <a:r>
              <a:rPr lang="de-CH" sz="1800" dirty="0" err="1" smtClean="0">
                <a:solidFill>
                  <a:srgbClr val="3333FF"/>
                </a:solidFill>
              </a:rPr>
              <a:t>linie_gesetzt</a:t>
            </a:r>
            <a:r>
              <a:rPr lang="de-CH" sz="1800" dirty="0" smtClean="0">
                <a:solidFill>
                  <a:srgbClr val="3333FF"/>
                </a:solidFill>
              </a:rPr>
              <a:t>:</a:t>
            </a:r>
            <a:r>
              <a:rPr lang="de-CH" sz="1800" i="1" dirty="0" smtClean="0">
                <a:solidFill>
                  <a:srgbClr val="3333FF"/>
                </a:solidFill>
              </a:rPr>
              <a:t> </a:t>
            </a:r>
            <a:r>
              <a:rPr lang="de-CH" sz="1800" i="1" dirty="0" err="1" smtClean="0">
                <a:solidFill>
                  <a:srgbClr val="3333FF"/>
                </a:solidFill>
              </a:rPr>
              <a:t>line</a:t>
            </a:r>
            <a:r>
              <a:rPr lang="de-CH" sz="1800" i="1" dirty="0" smtClean="0">
                <a:solidFill>
                  <a:srgbClr val="3333FF"/>
                </a:solidFill>
              </a:rPr>
              <a:t> </a:t>
            </a:r>
            <a:r>
              <a:rPr lang="de-CH" sz="1800" dirty="0" smtClean="0">
                <a:solidFill>
                  <a:srgbClr val="3333FF"/>
                </a:solidFill>
              </a:rPr>
              <a:t>=</a:t>
            </a:r>
            <a:r>
              <a:rPr lang="de-CH" sz="1800" i="1" dirty="0" smtClean="0">
                <a:solidFill>
                  <a:srgbClr val="3333FF"/>
                </a:solidFill>
              </a:rPr>
              <a:t> l</a:t>
            </a: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endParaRPr lang="de-CH" sz="1800" i="1" dirty="0" smtClean="0">
              <a:solidFill>
                <a:srgbClr val="3333FF"/>
              </a:solidFill>
            </a:endParaRP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dirty="0" smtClean="0">
                <a:solidFill>
                  <a:srgbClr val="CC0000"/>
                </a:solidFill>
              </a:rPr>
              <a:t>	</a:t>
            </a:r>
            <a:r>
              <a:rPr lang="de-CH" sz="1800" i="1" dirty="0" smtClean="0"/>
              <a:t>link </a:t>
            </a:r>
            <a:r>
              <a:rPr lang="de-CH" sz="1800" dirty="0" smtClean="0"/>
              <a:t>(</a:t>
            </a:r>
            <a:r>
              <a:rPr lang="de-CH" sz="1800" i="1" dirty="0" err="1" smtClean="0"/>
              <a:t>other</a:t>
            </a:r>
            <a:r>
              <a:rPr lang="de-CH" sz="1800" i="1" dirty="0" smtClean="0">
                <a:solidFill>
                  <a:srgbClr val="3333FF"/>
                </a:solidFill>
              </a:rPr>
              <a:t> </a:t>
            </a:r>
            <a:r>
              <a:rPr lang="de-CH" sz="1800" dirty="0" smtClean="0"/>
              <a:t>: </a:t>
            </a:r>
            <a:r>
              <a:rPr lang="de-CH" sz="1800" i="1" dirty="0" smtClean="0">
                <a:solidFill>
                  <a:srgbClr val="3333FF"/>
                </a:solidFill>
              </a:rPr>
              <a:t>LEG</a:t>
            </a:r>
            <a:r>
              <a:rPr lang="de-CH" sz="1800" dirty="0" smtClean="0"/>
              <a:t>)</a:t>
            </a:r>
            <a:endParaRPr lang="de-CH" sz="1800" b="1" i="1" dirty="0" smtClean="0"/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dirty="0" smtClean="0">
                <a:solidFill>
                  <a:srgbClr val="CC0000"/>
                </a:solidFill>
              </a:rPr>
              <a:t>			</a:t>
            </a:r>
            <a:r>
              <a:rPr lang="de-CH" sz="1800" dirty="0" smtClean="0">
                <a:solidFill>
                  <a:srgbClr val="993300"/>
                </a:solidFill>
              </a:rPr>
              <a:t>-- </a:t>
            </a:r>
            <a:r>
              <a:rPr lang="de-CH" sz="1800" i="1" dirty="0" err="1" smtClean="0"/>
              <a:t>other</a:t>
            </a:r>
            <a:r>
              <a:rPr lang="de-CH" sz="1800" dirty="0" smtClean="0">
                <a:solidFill>
                  <a:srgbClr val="CC0000"/>
                </a:solidFill>
              </a:rPr>
              <a:t> </a:t>
            </a:r>
            <a:r>
              <a:rPr lang="de-CH" sz="1800" dirty="0" smtClean="0">
                <a:solidFill>
                  <a:srgbClr val="993300"/>
                </a:solidFill>
              </a:rPr>
              <a:t>zur nächsten Teilstrecke der Route machen.</a:t>
            </a: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b="1" dirty="0" smtClean="0">
                <a:solidFill>
                  <a:srgbClr val="003399"/>
                </a:solidFill>
              </a:rPr>
              <a:t>		</a:t>
            </a:r>
            <a:r>
              <a:rPr lang="de-CH" sz="1800" b="1" dirty="0" err="1" smtClean="0">
                <a:solidFill>
                  <a:srgbClr val="003399"/>
                </a:solidFill>
              </a:rPr>
              <a:t>ensure</a:t>
            </a:r>
            <a:endParaRPr lang="de-CH" sz="1800" b="1" dirty="0" smtClean="0">
              <a:solidFill>
                <a:srgbClr val="003399"/>
              </a:solidFill>
            </a:endParaRP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i="1" dirty="0" smtClean="0">
                <a:solidFill>
                  <a:srgbClr val="3333FF"/>
                </a:solidFill>
              </a:rPr>
              <a:t>			</a:t>
            </a:r>
            <a:r>
              <a:rPr lang="de-CH" sz="1800" dirty="0" err="1" smtClean="0"/>
              <a:t>naechste_gesetzt</a:t>
            </a:r>
            <a:r>
              <a:rPr lang="de-CH" sz="1800" dirty="0" smtClean="0">
                <a:solidFill>
                  <a:srgbClr val="993300"/>
                </a:solidFill>
              </a:rPr>
              <a:t>:</a:t>
            </a:r>
            <a:r>
              <a:rPr lang="de-CH" sz="1800" dirty="0" smtClean="0">
                <a:solidFill>
                  <a:srgbClr val="3333FF"/>
                </a:solidFill>
              </a:rPr>
              <a:t> </a:t>
            </a:r>
            <a:r>
              <a:rPr lang="de-CH" sz="1800" i="1" dirty="0" err="1" smtClean="0">
                <a:solidFill>
                  <a:srgbClr val="3333FF"/>
                </a:solidFill>
              </a:rPr>
              <a:t>next</a:t>
            </a:r>
            <a:r>
              <a:rPr lang="de-CH" sz="1800" dirty="0" smtClean="0">
                <a:solidFill>
                  <a:srgbClr val="3333FF"/>
                </a:solidFill>
              </a:rPr>
              <a:t> </a:t>
            </a:r>
            <a:r>
              <a:rPr lang="de-CH" sz="1800" dirty="0" smtClean="0"/>
              <a:t>=</a:t>
            </a:r>
            <a:r>
              <a:rPr lang="de-CH" sz="1800" dirty="0" smtClean="0">
                <a:solidFill>
                  <a:srgbClr val="3333FF"/>
                </a:solidFill>
              </a:rPr>
              <a:t> </a:t>
            </a:r>
            <a:r>
              <a:rPr lang="de-CH" sz="1800" i="1" dirty="0" err="1" smtClean="0"/>
              <a:t>other</a:t>
            </a:r>
            <a:endParaRPr lang="de-CH" sz="1800" b="1" dirty="0" smtClean="0">
              <a:solidFill>
                <a:srgbClr val="003399"/>
              </a:solidFill>
            </a:endParaRP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b="1" dirty="0" smtClean="0">
                <a:solidFill>
                  <a:srgbClr val="003399"/>
                </a:solidFill>
              </a:rPr>
              <a:t>end</a:t>
            </a:r>
            <a:endParaRPr lang="de-CH" sz="1800" b="1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382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98580" y="115889"/>
            <a:ext cx="7488108" cy="434618"/>
          </a:xfrm>
        </p:spPr>
        <p:txBody>
          <a:bodyPr/>
          <a:lstStyle/>
          <a:p>
            <a:r>
              <a:rPr lang="de-CH" noProof="0" dirty="0" smtClean="0"/>
              <a:t>Referenzen </a:t>
            </a:r>
            <a:r>
              <a:rPr lang="de-CH" dirty="0" smtClean="0"/>
              <a:t>in</a:t>
            </a:r>
            <a:r>
              <a:rPr lang="de-CH" noProof="0" dirty="0" smtClean="0"/>
              <a:t> verketteten Strukturen</a:t>
            </a:r>
            <a:endParaRPr lang="de-CH" noProof="0" dirty="0"/>
          </a:p>
        </p:txBody>
      </p:sp>
      <p:sp>
        <p:nvSpPr>
          <p:cNvPr id="518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80738" y="894348"/>
            <a:ext cx="8424863" cy="5113338"/>
          </a:xfrm>
        </p:spPr>
        <p:txBody>
          <a:bodyPr/>
          <a:lstStyle/>
          <a:p>
            <a:endParaRPr lang="de-CH" dirty="0" smtClean="0"/>
          </a:p>
          <a:p>
            <a:endParaRPr lang="de-CH" sz="1200" dirty="0" smtClean="0"/>
          </a:p>
          <a:p>
            <a:endParaRPr lang="de-CH" dirty="0" smtClean="0"/>
          </a:p>
          <a:p>
            <a:endParaRPr lang="de-CH" dirty="0" smtClean="0"/>
          </a:p>
          <a:p>
            <a:endParaRPr lang="de-CH" dirty="0" smtClean="0"/>
          </a:p>
          <a:p>
            <a:endParaRPr lang="de-CH" dirty="0" smtClean="0"/>
          </a:p>
          <a:p>
            <a:endParaRPr lang="de-CH" dirty="0" smtClean="0"/>
          </a:p>
          <a:p>
            <a:endParaRPr lang="de-CH" dirty="0" smtClean="0"/>
          </a:p>
          <a:p>
            <a:r>
              <a:rPr lang="de-CH" dirty="0" smtClean="0">
                <a:solidFill>
                  <a:schemeClr val="tx1"/>
                </a:solidFill>
              </a:rPr>
              <a:t>Die Liste wird durch eine </a:t>
            </a:r>
            <a:r>
              <a:rPr lang="de-CH" i="1" dirty="0" err="1" smtClean="0"/>
              <a:t>next</a:t>
            </a:r>
            <a:r>
              <a:rPr lang="de-CH" i="1" dirty="0" smtClean="0"/>
              <a:t> </a:t>
            </a:r>
            <a:r>
              <a:rPr lang="de-CH" dirty="0" smtClean="0">
                <a:solidFill>
                  <a:schemeClr val="tx1"/>
                </a:solidFill>
              </a:rPr>
              <a:t>-Referenz, die void ist, beendet. </a:t>
            </a:r>
            <a:endParaRPr lang="de-CH" dirty="0">
              <a:solidFill>
                <a:schemeClr val="tx1"/>
              </a:solidFill>
            </a:endParaRPr>
          </a:p>
        </p:txBody>
      </p:sp>
      <p:sp>
        <p:nvSpPr>
          <p:cNvPr id="518148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09338" y="2189748"/>
            <a:ext cx="1447800" cy="11430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8149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09338" y="2189748"/>
            <a:ext cx="1447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8150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09338" y="3485148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dirty="0">
                <a:solidFill>
                  <a:srgbClr val="3333FF"/>
                </a:solidFill>
              </a:rPr>
              <a:t>( </a:t>
            </a:r>
            <a:r>
              <a:rPr lang="en-GB" sz="2000" i="1" dirty="0" smtClean="0">
                <a:solidFill>
                  <a:srgbClr val="3333FF"/>
                </a:solidFill>
              </a:rPr>
              <a:t>LEG </a:t>
            </a:r>
            <a:r>
              <a:rPr lang="en-GB" sz="2000" dirty="0">
                <a:solidFill>
                  <a:srgbClr val="3333FF"/>
                </a:solidFill>
              </a:rPr>
              <a:t>)</a:t>
            </a:r>
            <a:endParaRPr lang="en-GB" sz="2000" i="1" dirty="0">
              <a:solidFill>
                <a:srgbClr val="3333FF"/>
              </a:solidFill>
            </a:endParaRPr>
          </a:p>
        </p:txBody>
      </p:sp>
      <p:sp>
        <p:nvSpPr>
          <p:cNvPr id="518151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1195138" y="2342148"/>
            <a:ext cx="16002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8152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957138" y="1884948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i="1">
                <a:solidFill>
                  <a:srgbClr val="3333FF"/>
                </a:solidFill>
              </a:rPr>
              <a:t> next</a:t>
            </a:r>
          </a:p>
        </p:txBody>
      </p:sp>
      <p:sp>
        <p:nvSpPr>
          <p:cNvPr id="518153" name="Rectangle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795338" y="2189748"/>
            <a:ext cx="1447800" cy="11430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8154" name="Rectangl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795338" y="2189748"/>
            <a:ext cx="1447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8155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795338" y="3485148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dirty="0">
                <a:solidFill>
                  <a:srgbClr val="3333FF"/>
                </a:solidFill>
              </a:rPr>
              <a:t>( </a:t>
            </a:r>
            <a:r>
              <a:rPr lang="en-GB" sz="2000" i="1" dirty="0" smtClean="0">
                <a:solidFill>
                  <a:srgbClr val="3333FF"/>
                </a:solidFill>
              </a:rPr>
              <a:t>LEG </a:t>
            </a:r>
            <a:r>
              <a:rPr lang="en-GB" sz="2000" dirty="0">
                <a:solidFill>
                  <a:srgbClr val="3333FF"/>
                </a:solidFill>
              </a:rPr>
              <a:t>)</a:t>
            </a:r>
            <a:endParaRPr lang="en-GB" sz="2000" i="1" dirty="0">
              <a:solidFill>
                <a:srgbClr val="3333FF"/>
              </a:solidFill>
            </a:endParaRPr>
          </a:p>
        </p:txBody>
      </p:sp>
      <p:sp>
        <p:nvSpPr>
          <p:cNvPr id="518156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481138" y="2342148"/>
            <a:ext cx="16002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8157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243138" y="1884948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i="1">
                <a:solidFill>
                  <a:srgbClr val="3333FF"/>
                </a:solidFill>
              </a:rPr>
              <a:t> next</a:t>
            </a:r>
          </a:p>
        </p:txBody>
      </p:sp>
      <p:sp>
        <p:nvSpPr>
          <p:cNvPr id="518158" name="Rectangle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081338" y="2189748"/>
            <a:ext cx="1447800" cy="11430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8159" name="Rectangle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081338" y="2189748"/>
            <a:ext cx="1447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8160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081338" y="3485148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dirty="0">
                <a:solidFill>
                  <a:srgbClr val="3333FF"/>
                </a:solidFill>
              </a:rPr>
              <a:t>( </a:t>
            </a:r>
            <a:r>
              <a:rPr lang="en-GB" sz="2000" i="1" dirty="0" smtClean="0">
                <a:solidFill>
                  <a:srgbClr val="3333FF"/>
                </a:solidFill>
              </a:rPr>
              <a:t>LEG </a:t>
            </a:r>
            <a:r>
              <a:rPr lang="en-GB" sz="2000" dirty="0">
                <a:solidFill>
                  <a:srgbClr val="3333FF"/>
                </a:solidFill>
              </a:rPr>
              <a:t>)</a:t>
            </a:r>
            <a:endParaRPr lang="en-GB" sz="2000" i="1" dirty="0">
              <a:solidFill>
                <a:srgbClr val="3333FF"/>
              </a:solidFill>
            </a:endParaRPr>
          </a:p>
        </p:txBody>
      </p:sp>
      <p:sp>
        <p:nvSpPr>
          <p:cNvPr id="518161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529138" y="1884948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i="1">
                <a:solidFill>
                  <a:srgbClr val="3333FF"/>
                </a:solidFill>
              </a:rPr>
              <a:t> next</a:t>
            </a:r>
          </a:p>
        </p:txBody>
      </p:sp>
      <p:sp>
        <p:nvSpPr>
          <p:cNvPr id="518162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843338" y="2342148"/>
            <a:ext cx="18288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8163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7443538" y="2113548"/>
            <a:ext cx="457200" cy="457200"/>
          </a:xfrm>
          <a:prstGeom prst="line">
            <a:avLst/>
          </a:prstGeom>
          <a:noFill/>
          <a:ln w="92075">
            <a:solidFill>
              <a:srgbClr val="A5002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8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8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8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8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8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18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8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8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18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151" grpId="0" animBg="1"/>
      <p:bldP spid="518152" grpId="0"/>
      <p:bldP spid="518156" grpId="0" animBg="1"/>
      <p:bldP spid="518157" grpId="0"/>
      <p:bldP spid="518161" grpId="0"/>
      <p:bldP spid="518162" grpId="0" animBg="1"/>
      <p:bldP spid="518163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AutoShap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63438" y="2652482"/>
            <a:ext cx="3038555" cy="304800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9525">
            <a:solidFill>
              <a:srgbClr val="C0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350211" name="AutoShap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206230" y="4333575"/>
            <a:ext cx="1682885" cy="373595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9525">
            <a:solidFill>
              <a:srgbClr val="C0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350212" name="Rectangle 4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279917" y="123826"/>
            <a:ext cx="7241657" cy="436012"/>
          </a:xfrm>
        </p:spPr>
        <p:txBody>
          <a:bodyPr/>
          <a:lstStyle/>
          <a:p>
            <a:r>
              <a:rPr lang="de-CH" i="1" noProof="0" dirty="0" smtClean="0">
                <a:solidFill>
                  <a:srgbClr val="3333FF"/>
                </a:solidFill>
              </a:rPr>
              <a:t>build_route</a:t>
            </a:r>
            <a:endParaRPr lang="de-CH" i="1" noProof="0" dirty="0">
              <a:solidFill>
                <a:srgbClr val="3333FF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 bwMode="auto">
          <a:xfrm>
            <a:off x="5949112" y="3110861"/>
            <a:ext cx="2987415" cy="652669"/>
          </a:xfrm>
          <a:prstGeom prst="wedgeRoundRectCallout">
            <a:avLst>
              <a:gd name="adj1" fmla="val -67936"/>
              <a:gd name="adj2" fmla="val -89779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de-CH" sz="2000" dirty="0" smtClean="0"/>
              <a:t>Vordefiniert in </a:t>
            </a:r>
            <a:r>
              <a:rPr lang="de-CH" sz="2000" i="1" dirty="0" smtClean="0">
                <a:solidFill>
                  <a:srgbClr val="3333FF"/>
                </a:solidFill>
              </a:rPr>
              <a:t>ZURICH_OBJECTS</a:t>
            </a:r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5995281" y="5477074"/>
            <a:ext cx="3017395" cy="455889"/>
          </a:xfrm>
          <a:prstGeom prst="wedgeRoundRectCallout">
            <a:avLst>
              <a:gd name="adj1" fmla="val -13033"/>
              <a:gd name="adj2" fmla="val -161791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de-CH" sz="2000" dirty="0" smtClean="0"/>
              <a:t>Immer noch Pseudocode!</a:t>
            </a:r>
            <a:endParaRPr lang="de-CH" sz="2000" i="1" dirty="0" smtClean="0">
              <a:solidFill>
                <a:srgbClr val="3333FF"/>
              </a:solidFill>
            </a:endParaRPr>
          </a:p>
        </p:txBody>
      </p:sp>
      <p:sp>
        <p:nvSpPr>
          <p:cNvPr id="9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4800" y="914400"/>
            <a:ext cx="8534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defTabSz="285750">
              <a:spcBef>
                <a:spcPts val="600"/>
              </a:spcBef>
              <a:buFont typeface="Wingdings" pitchFamily="2" charset="2"/>
              <a:buNone/>
            </a:pPr>
            <a:r>
              <a:rPr lang="de-CH" sz="1600" i="1" dirty="0" smtClean="0">
                <a:solidFill>
                  <a:srgbClr val="3333FF"/>
                </a:solidFill>
              </a:rPr>
              <a:t>	build_route</a:t>
            </a:r>
            <a:endParaRPr lang="de-CH" sz="1600" b="1" dirty="0" smtClean="0">
              <a:solidFill>
                <a:srgbClr val="3333FF"/>
              </a:solidFill>
            </a:endParaRPr>
          </a:p>
          <a:p>
            <a:pPr defTabSz="285750">
              <a:spcBef>
                <a:spcPts val="600"/>
              </a:spcBef>
              <a:buFont typeface="Wingdings" pitchFamily="2" charset="2"/>
              <a:buNone/>
            </a:pPr>
            <a:r>
              <a:rPr lang="de-CH" sz="1600" dirty="0" smtClean="0">
                <a:solidFill>
                  <a:srgbClr val="CC0000"/>
                </a:solidFill>
              </a:rPr>
              <a:t>			</a:t>
            </a:r>
            <a:r>
              <a:rPr lang="de-CH" sz="1600" dirty="0" smtClean="0">
                <a:solidFill>
                  <a:srgbClr val="993300"/>
                </a:solidFill>
              </a:rPr>
              <a:t> -- Eine Route bauen und sie auf der Karte hervorheben.</a:t>
            </a:r>
            <a:r>
              <a:rPr lang="de-CH" sz="1600" b="1" dirty="0" smtClean="0">
                <a:solidFill>
                  <a:srgbClr val="003399"/>
                </a:solidFill>
              </a:rPr>
              <a:t>		</a:t>
            </a:r>
            <a:br>
              <a:rPr lang="de-CH" sz="1600" b="1" dirty="0" smtClean="0">
                <a:solidFill>
                  <a:srgbClr val="003399"/>
                </a:solidFill>
              </a:rPr>
            </a:br>
            <a:r>
              <a:rPr lang="de-CH" sz="1600" b="1" dirty="0" smtClean="0">
                <a:solidFill>
                  <a:srgbClr val="003399"/>
                </a:solidFill>
              </a:rPr>
              <a:t>		do</a:t>
            </a:r>
          </a:p>
          <a:p>
            <a:pPr defTabSz="285750">
              <a:spcBef>
                <a:spcPts val="600"/>
              </a:spcBef>
              <a:buFont typeface="Wingdings" pitchFamily="2" charset="2"/>
              <a:buNone/>
            </a:pPr>
            <a:r>
              <a:rPr lang="de-CH" sz="1600" i="1" dirty="0" smtClean="0">
                <a:solidFill>
                  <a:srgbClr val="3333FF"/>
                </a:solidFill>
              </a:rPr>
              <a:t>			</a:t>
            </a:r>
            <a:r>
              <a:rPr lang="de-CH" sz="1600" dirty="0" smtClean="0">
                <a:solidFill>
                  <a:srgbClr val="990000"/>
                </a:solidFill>
              </a:rPr>
              <a:t>-- Erzeuge die Teilstrecken und setze die Stationen und die Linien:</a:t>
            </a:r>
          </a:p>
          <a:p>
            <a:pPr defTabSz="285750">
              <a:spcBef>
                <a:spcPts val="600"/>
              </a:spcBef>
              <a:buFont typeface="Wingdings" pitchFamily="2" charset="2"/>
              <a:buNone/>
            </a:pPr>
            <a:r>
              <a:rPr lang="de-CH" sz="1600" i="1" dirty="0" smtClean="0">
                <a:solidFill>
                  <a:srgbClr val="3333FF"/>
                </a:solidFill>
              </a:rPr>
              <a:t>			</a:t>
            </a:r>
            <a:r>
              <a:rPr lang="de-CH" sz="1600" b="1" dirty="0" err="1" smtClean="0">
                <a:solidFill>
                  <a:schemeClr val="accent2"/>
                </a:solidFill>
              </a:rPr>
              <a:t>create</a:t>
            </a:r>
            <a:r>
              <a:rPr lang="de-CH" sz="1600" i="1" dirty="0" smtClean="0">
                <a:solidFill>
                  <a:srgbClr val="3333FF"/>
                </a:solidFill>
              </a:rPr>
              <a:t> leg1</a:t>
            </a:r>
          </a:p>
          <a:p>
            <a:pPr defTabSz="285750">
              <a:lnSpc>
                <a:spcPct val="20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de-CH" sz="1600" i="1" dirty="0" smtClean="0">
                <a:solidFill>
                  <a:srgbClr val="3333FF"/>
                </a:solidFill>
              </a:rPr>
              <a:t>			leg1</a:t>
            </a:r>
            <a:r>
              <a:rPr lang="en-US" sz="800" kern="0" dirty="0">
                <a:solidFill>
                  <a:srgbClr val="0000FF"/>
                </a:solidFill>
                <a:latin typeface="Comic Sans MS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800" kern="0" dirty="0" smtClean="0">
                <a:solidFill>
                  <a:srgbClr val="0000FF"/>
                </a:solidFill>
                <a:latin typeface="Comic Sans MS"/>
                <a:cs typeface="Times New Roman" pitchFamily="18" charset="0"/>
                <a:sym typeface="Wingdings" pitchFamily="2" charset="2"/>
              </a:rPr>
              <a:t></a:t>
            </a:r>
            <a:r>
              <a:rPr lang="de-CH" sz="1600" i="1" dirty="0" err="1" smtClean="0">
                <a:solidFill>
                  <a:srgbClr val="3333FF"/>
                </a:solidFill>
              </a:rPr>
              <a:t>make</a:t>
            </a:r>
            <a:r>
              <a:rPr lang="de-CH" sz="1600" i="1" dirty="0" smtClean="0">
                <a:solidFill>
                  <a:srgbClr val="3333FF"/>
                </a:solidFill>
              </a:rPr>
              <a:t> </a:t>
            </a:r>
            <a:r>
              <a:rPr lang="de-CH" sz="1600" dirty="0" smtClean="0">
                <a:solidFill>
                  <a:srgbClr val="3333FF"/>
                </a:solidFill>
              </a:rPr>
              <a:t>( </a:t>
            </a:r>
            <a:r>
              <a:rPr lang="de-CH" sz="1600" i="1" dirty="0" smtClean="0">
                <a:solidFill>
                  <a:srgbClr val="3333FF"/>
                </a:solidFill>
              </a:rPr>
              <a:t>Polyterrasse, Central, </a:t>
            </a:r>
            <a:r>
              <a:rPr lang="de-CH" sz="1600" i="1" dirty="0" err="1" smtClean="0">
                <a:solidFill>
                  <a:srgbClr val="3333FF"/>
                </a:solidFill>
              </a:rPr>
              <a:t>Polybahn</a:t>
            </a:r>
            <a:r>
              <a:rPr lang="de-CH" sz="1600" i="1" dirty="0" smtClean="0">
                <a:solidFill>
                  <a:srgbClr val="3333FF"/>
                </a:solidFill>
              </a:rPr>
              <a:t> </a:t>
            </a:r>
            <a:r>
              <a:rPr lang="de-CH" sz="1000" i="1" dirty="0" smtClean="0">
                <a:solidFill>
                  <a:srgbClr val="3333FF"/>
                </a:solidFill>
              </a:rPr>
              <a:t> </a:t>
            </a:r>
            <a:r>
              <a:rPr lang="de-CH" sz="1600" dirty="0" smtClean="0">
                <a:solidFill>
                  <a:srgbClr val="3333FF"/>
                </a:solidFill>
              </a:rPr>
              <a:t>)</a:t>
            </a:r>
          </a:p>
          <a:p>
            <a:pPr defTabSz="285750">
              <a:spcBef>
                <a:spcPts val="600"/>
              </a:spcBef>
              <a:buFont typeface="Wingdings" pitchFamily="2" charset="2"/>
              <a:buNone/>
            </a:pPr>
            <a:r>
              <a:rPr lang="de-CH" sz="1600" i="1" dirty="0" smtClean="0">
                <a:solidFill>
                  <a:srgbClr val="3333FF"/>
                </a:solidFill>
              </a:rPr>
              <a:t>			</a:t>
            </a:r>
            <a:r>
              <a:rPr lang="de-CH" sz="1600" b="1" dirty="0" err="1" smtClean="0">
                <a:solidFill>
                  <a:schemeClr val="accent2"/>
                </a:solidFill>
              </a:rPr>
              <a:t>create</a:t>
            </a:r>
            <a:r>
              <a:rPr lang="de-CH" sz="1600" i="1" dirty="0" smtClean="0">
                <a:solidFill>
                  <a:srgbClr val="3333FF"/>
                </a:solidFill>
              </a:rPr>
              <a:t> leg2</a:t>
            </a:r>
          </a:p>
          <a:p>
            <a:pPr defTabSz="285750">
              <a:lnSpc>
                <a:spcPct val="20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de-CH" sz="1600" i="1" dirty="0" smtClean="0">
                <a:solidFill>
                  <a:srgbClr val="3333FF"/>
                </a:solidFill>
              </a:rPr>
              <a:t>			leg2</a:t>
            </a:r>
            <a:r>
              <a:rPr lang="en-US" sz="800" kern="0" dirty="0">
                <a:solidFill>
                  <a:srgbClr val="0000FF"/>
                </a:solidFill>
                <a:latin typeface="Comic Sans MS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800" kern="0" dirty="0" smtClean="0">
                <a:solidFill>
                  <a:srgbClr val="0000FF"/>
                </a:solidFill>
                <a:latin typeface="Comic Sans MS"/>
                <a:cs typeface="Times New Roman" pitchFamily="18" charset="0"/>
                <a:sym typeface="Wingdings" pitchFamily="2" charset="2"/>
              </a:rPr>
              <a:t></a:t>
            </a:r>
            <a:r>
              <a:rPr lang="de-CH" sz="1600" i="1" dirty="0" err="1" smtClean="0">
                <a:solidFill>
                  <a:srgbClr val="3333FF"/>
                </a:solidFill>
              </a:rPr>
              <a:t>make</a:t>
            </a:r>
            <a:r>
              <a:rPr lang="de-CH" sz="1600" i="1" dirty="0" smtClean="0">
                <a:solidFill>
                  <a:srgbClr val="3333FF"/>
                </a:solidFill>
              </a:rPr>
              <a:t> </a:t>
            </a:r>
            <a:r>
              <a:rPr lang="de-CH" sz="1600" dirty="0" smtClean="0">
                <a:solidFill>
                  <a:srgbClr val="3333FF"/>
                </a:solidFill>
              </a:rPr>
              <a:t>(</a:t>
            </a:r>
            <a:r>
              <a:rPr lang="de-CH" sz="1600" i="1" dirty="0" smtClean="0">
                <a:solidFill>
                  <a:srgbClr val="3333FF"/>
                </a:solidFill>
              </a:rPr>
              <a:t>Central, Opernhaus, Line4</a:t>
            </a:r>
            <a:r>
              <a:rPr lang="de-CH" sz="1600" dirty="0" smtClean="0">
                <a:solidFill>
                  <a:srgbClr val="3333FF"/>
                </a:solidFill>
              </a:rPr>
              <a:t>)</a:t>
            </a:r>
            <a:r>
              <a:rPr lang="de-CH" sz="1600" i="1" dirty="0" smtClean="0">
                <a:solidFill>
                  <a:srgbClr val="3333FF"/>
                </a:solidFill>
              </a:rPr>
              <a:t>			</a:t>
            </a:r>
          </a:p>
          <a:p>
            <a:pPr defTabSz="285750">
              <a:spcBef>
                <a:spcPts val="600"/>
              </a:spcBef>
              <a:buFont typeface="Wingdings" pitchFamily="2" charset="2"/>
              <a:buNone/>
            </a:pPr>
            <a:r>
              <a:rPr lang="de-CH" sz="1600" i="1" dirty="0" smtClean="0">
                <a:solidFill>
                  <a:srgbClr val="993300"/>
                </a:solidFill>
              </a:rPr>
              <a:t>			</a:t>
            </a:r>
            <a:r>
              <a:rPr lang="de-CH" sz="1600" dirty="0" smtClean="0">
                <a:solidFill>
                  <a:srgbClr val="3333FF"/>
                </a:solidFill>
              </a:rPr>
              <a:t>-- Verbinde die erste Teilstrecke mit der zweiten.</a:t>
            </a:r>
          </a:p>
          <a:p>
            <a:pPr defTabSz="285750">
              <a:spcBef>
                <a:spcPts val="600"/>
              </a:spcBef>
              <a:buFont typeface="Wingdings" pitchFamily="2" charset="2"/>
              <a:buNone/>
            </a:pPr>
            <a:r>
              <a:rPr lang="de-CH" sz="1600" i="1" dirty="0" smtClean="0">
                <a:solidFill>
                  <a:srgbClr val="3333FF"/>
                </a:solidFill>
              </a:rPr>
              <a:t>			 leg1</a:t>
            </a:r>
            <a:r>
              <a:rPr lang="de-CH" sz="2800" dirty="0" smtClean="0">
                <a:solidFill>
                  <a:srgbClr val="3333FF"/>
                </a:solidFill>
              </a:rPr>
              <a:t>.</a:t>
            </a:r>
            <a:r>
              <a:rPr lang="de-CH" sz="1600" i="1" dirty="0" smtClean="0">
                <a:solidFill>
                  <a:srgbClr val="3333FF"/>
                </a:solidFill>
              </a:rPr>
              <a:t>link </a:t>
            </a:r>
            <a:r>
              <a:rPr lang="de-CH" sz="1600" dirty="0" smtClean="0">
                <a:solidFill>
                  <a:srgbClr val="3333FF"/>
                </a:solidFill>
              </a:rPr>
              <a:t>(</a:t>
            </a:r>
            <a:r>
              <a:rPr lang="de-CH" sz="1600" i="1" dirty="0" smtClean="0">
                <a:solidFill>
                  <a:srgbClr val="3333FF"/>
                </a:solidFill>
              </a:rPr>
              <a:t>leg2</a:t>
            </a:r>
            <a:r>
              <a:rPr lang="de-CH" sz="1000" i="1" dirty="0" smtClean="0">
                <a:solidFill>
                  <a:srgbClr val="3333FF"/>
                </a:solidFill>
              </a:rPr>
              <a:t> </a:t>
            </a:r>
            <a:r>
              <a:rPr lang="de-CH" sz="1600" dirty="0" smtClean="0">
                <a:solidFill>
                  <a:srgbClr val="3333FF"/>
                </a:solidFill>
              </a:rPr>
              <a:t>)</a:t>
            </a:r>
            <a:r>
              <a:rPr lang="de-CH" sz="1600" i="1" dirty="0" smtClean="0">
                <a:solidFill>
                  <a:srgbClr val="3333FF"/>
                </a:solidFill>
              </a:rPr>
              <a:t> </a:t>
            </a:r>
          </a:p>
          <a:p>
            <a:pPr defTabSz="285750">
              <a:spcBef>
                <a:spcPts val="600"/>
              </a:spcBef>
              <a:buFont typeface="Wingdings" pitchFamily="2" charset="2"/>
              <a:buNone/>
            </a:pPr>
            <a:r>
              <a:rPr lang="de-CH" sz="1600" i="1" dirty="0" smtClean="0">
                <a:solidFill>
                  <a:srgbClr val="3333FF"/>
                </a:solidFill>
              </a:rPr>
              <a:t>			</a:t>
            </a:r>
            <a:r>
              <a:rPr lang="de-CH" sz="1600" dirty="0" smtClean="0">
                <a:solidFill>
                  <a:srgbClr val="993300"/>
                </a:solidFill>
              </a:rPr>
              <a:t>-- </a:t>
            </a:r>
            <a:r>
              <a:rPr lang="en-US" sz="1600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“</a:t>
            </a:r>
            <a:r>
              <a:rPr lang="de-CH" sz="1600" i="1" dirty="0" smtClean="0">
                <a:solidFill>
                  <a:srgbClr val="3333FF"/>
                </a:solidFill>
              </a:rPr>
              <a:t>Opera_route</a:t>
            </a:r>
            <a:r>
              <a:rPr lang="de-CH" sz="1600" dirty="0" smtClean="0">
                <a:solidFill>
                  <a:srgbClr val="CC0000"/>
                </a:solidFill>
              </a:rPr>
              <a:t> </a:t>
            </a:r>
            <a:r>
              <a:rPr lang="de-CH" sz="1600" dirty="0" smtClean="0">
                <a:solidFill>
                  <a:srgbClr val="993300"/>
                </a:solidFill>
              </a:rPr>
              <a:t>erzeugen und ihr die eben erstellten Teilstrecken zuweisen</a:t>
            </a:r>
            <a:r>
              <a:rPr lang="en-US" sz="1600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”</a:t>
            </a:r>
            <a:endParaRPr lang="de-CH" sz="1600" i="1" dirty="0" smtClean="0">
              <a:solidFill>
                <a:srgbClr val="3333FF"/>
              </a:solidFill>
            </a:endParaRPr>
          </a:p>
          <a:p>
            <a:pPr defTabSz="285750">
              <a:lnSpc>
                <a:spcPct val="200000"/>
              </a:lnSpc>
              <a:spcBef>
                <a:spcPts val="600"/>
              </a:spcBef>
            </a:pPr>
            <a:r>
              <a:rPr lang="de-CH" sz="1600" i="1" dirty="0" smtClean="0">
                <a:solidFill>
                  <a:srgbClr val="3333FF"/>
                </a:solidFill>
              </a:rPr>
              <a:t>			</a:t>
            </a:r>
            <a:r>
              <a:rPr lang="de-CH" sz="1600" i="1" dirty="0" err="1" smtClean="0">
                <a:solidFill>
                  <a:srgbClr val="3333FF"/>
                </a:solidFill>
              </a:rPr>
              <a:t>Zurich</a:t>
            </a:r>
            <a:r>
              <a:rPr lang="en-US" sz="800" kern="0" dirty="0">
                <a:solidFill>
                  <a:srgbClr val="0000FF"/>
                </a:solidFill>
                <a:latin typeface="Comic Sans MS"/>
                <a:cs typeface="Times New Roman" pitchFamily="18" charset="0"/>
                <a:sym typeface="Wingdings" pitchFamily="2" charset="2"/>
              </a:rPr>
              <a:t>  </a:t>
            </a:r>
            <a:r>
              <a:rPr lang="de-CH" sz="1600" i="1" dirty="0" smtClean="0">
                <a:solidFill>
                  <a:srgbClr val="3333FF"/>
                </a:solidFill>
              </a:rPr>
              <a:t>add_route  </a:t>
            </a:r>
            <a:r>
              <a:rPr lang="de-CH" sz="1600" dirty="0" smtClean="0">
                <a:solidFill>
                  <a:srgbClr val="3333FF"/>
                </a:solidFill>
              </a:rPr>
              <a:t>(</a:t>
            </a:r>
            <a:r>
              <a:rPr lang="de-CH" sz="1600" i="1" dirty="0" smtClean="0">
                <a:solidFill>
                  <a:srgbClr val="3333FF"/>
                </a:solidFill>
              </a:rPr>
              <a:t>Opera_route</a:t>
            </a:r>
            <a:r>
              <a:rPr lang="de-CH" sz="1600" dirty="0" smtClean="0">
                <a:solidFill>
                  <a:srgbClr val="3333FF"/>
                </a:solidFill>
              </a:rPr>
              <a:t>)</a:t>
            </a:r>
            <a:r>
              <a:rPr lang="de-CH" sz="1600" i="1" dirty="0" smtClean="0">
                <a:solidFill>
                  <a:srgbClr val="3333FF"/>
                </a:solidFill>
              </a:rPr>
              <a:t>			</a:t>
            </a:r>
          </a:p>
          <a:p>
            <a:pPr defTabSz="285750">
              <a:spcBef>
                <a:spcPts val="600"/>
              </a:spcBef>
            </a:pPr>
            <a:r>
              <a:rPr lang="de-CH" sz="1600" i="1" dirty="0" smtClean="0">
                <a:solidFill>
                  <a:srgbClr val="3333FF"/>
                </a:solidFill>
              </a:rPr>
              <a:t>			Opera_route</a:t>
            </a:r>
            <a:r>
              <a:rPr lang="en-US" sz="800" kern="0" dirty="0">
                <a:solidFill>
                  <a:srgbClr val="0000FF"/>
                </a:solidFill>
                <a:latin typeface="Comic Sans MS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800" kern="0" dirty="0" smtClean="0">
                <a:solidFill>
                  <a:srgbClr val="0000FF"/>
                </a:solidFill>
                <a:latin typeface="Comic Sans MS"/>
                <a:cs typeface="Times New Roman" pitchFamily="18" charset="0"/>
                <a:sym typeface="Wingdings" pitchFamily="2" charset="2"/>
              </a:rPr>
              <a:t></a:t>
            </a:r>
            <a:r>
              <a:rPr lang="de-CH" sz="1600" i="1" dirty="0" err="1" smtClean="0">
                <a:solidFill>
                  <a:srgbClr val="3333FF"/>
                </a:solidFill>
              </a:rPr>
              <a:t>reverse</a:t>
            </a:r>
            <a:endParaRPr lang="de-CH" sz="1600" i="1" dirty="0" smtClean="0">
              <a:solidFill>
                <a:srgbClr val="3333FF"/>
              </a:solidFill>
            </a:endParaRPr>
          </a:p>
          <a:p>
            <a:pPr defTabSz="285750">
              <a:spcBef>
                <a:spcPts val="1200"/>
              </a:spcBef>
              <a:buFont typeface="Wingdings" pitchFamily="2" charset="2"/>
              <a:buNone/>
            </a:pPr>
            <a:r>
              <a:rPr lang="de-CH" sz="1600" i="1" dirty="0" smtClean="0">
                <a:solidFill>
                  <a:srgbClr val="3333FF"/>
                </a:solidFill>
              </a:rPr>
              <a:t>		</a:t>
            </a:r>
            <a:r>
              <a:rPr lang="de-CH" sz="1600" b="1" dirty="0" smtClean="0">
                <a:solidFill>
                  <a:srgbClr val="003399"/>
                </a:solidFill>
              </a:rPr>
              <a:t>end</a:t>
            </a:r>
          </a:p>
          <a:p>
            <a:pPr defTabSz="285750">
              <a:spcBef>
                <a:spcPct val="20000"/>
              </a:spcBef>
              <a:buFont typeface="Wingdings" pitchFamily="2" charset="2"/>
              <a:buNone/>
            </a:pPr>
            <a:endParaRPr lang="de-CH" sz="1600" b="1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822960" y="3172265"/>
            <a:ext cx="7343335" cy="2138289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endParaRPr lang="en-US">
              <a:solidFill>
                <a:srgbClr val="333399"/>
              </a:solidFill>
            </a:endParaRPr>
          </a:p>
        </p:txBody>
      </p:sp>
      <p:sp>
        <p:nvSpPr>
          <p:cNvPr id="3450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49237" y="115888"/>
            <a:ext cx="8306933" cy="435655"/>
          </a:xfrm>
        </p:spPr>
        <p:txBody>
          <a:bodyPr/>
          <a:lstStyle/>
          <a:p>
            <a:r>
              <a:rPr lang="de-CH" sz="2800" noProof="0" dirty="0" smtClean="0"/>
              <a:t>Die Schnittstelle der Klasse </a:t>
            </a:r>
            <a:r>
              <a:rPr lang="de-CH" i="1" dirty="0" smtClean="0">
                <a:solidFill>
                  <a:srgbClr val="3333FF"/>
                </a:solidFill>
              </a:rPr>
              <a:t>LEG </a:t>
            </a:r>
            <a:r>
              <a:rPr lang="de-CH" dirty="0"/>
              <a:t>(erste Version)</a:t>
            </a:r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56674" y="719847"/>
            <a:ext cx="8305800" cy="5982510"/>
          </a:xfrm>
        </p:spPr>
        <p:txBody>
          <a:bodyPr/>
          <a:lstStyle/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b="1" dirty="0" err="1" smtClean="0">
                <a:solidFill>
                  <a:srgbClr val="003399"/>
                </a:solidFill>
              </a:rPr>
              <a:t>class</a:t>
            </a:r>
            <a:r>
              <a:rPr lang="de-CH" sz="1800" b="1" dirty="0" smtClean="0">
                <a:solidFill>
                  <a:srgbClr val="0033CC"/>
                </a:solidFill>
              </a:rPr>
              <a:t> </a:t>
            </a:r>
            <a:r>
              <a:rPr lang="de-CH" sz="1800" i="1" dirty="0" smtClean="0">
                <a:solidFill>
                  <a:srgbClr val="0000FF"/>
                </a:solidFill>
              </a:rPr>
              <a:t>LEG  </a:t>
            </a:r>
            <a:r>
              <a:rPr lang="de-CH" sz="1800" b="1" dirty="0" err="1" smtClean="0">
                <a:solidFill>
                  <a:srgbClr val="003399"/>
                </a:solidFill>
              </a:rPr>
              <a:t>feature</a:t>
            </a:r>
            <a:endParaRPr lang="de-CH" sz="1800" i="1" dirty="0" smtClean="0">
              <a:solidFill>
                <a:srgbClr val="009900"/>
              </a:solidFill>
            </a:endParaRP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i="1" dirty="0" smtClean="0">
                <a:solidFill>
                  <a:srgbClr val="009900"/>
                </a:solidFill>
              </a:rPr>
              <a:t>	</a:t>
            </a:r>
            <a:r>
              <a:rPr lang="de-CH" sz="1800" i="1" dirty="0" err="1" smtClean="0"/>
              <a:t>origin</a:t>
            </a:r>
            <a:r>
              <a:rPr lang="de-CH" sz="1800" i="1" dirty="0" smtClean="0"/>
              <a:t>, </a:t>
            </a:r>
            <a:r>
              <a:rPr lang="de-CH" sz="1800" i="1" dirty="0" err="1" smtClean="0"/>
              <a:t>destination</a:t>
            </a:r>
            <a:r>
              <a:rPr lang="de-CH" sz="1200" i="1" dirty="0" smtClean="0"/>
              <a:t> </a:t>
            </a:r>
            <a:r>
              <a:rPr lang="de-CH" sz="1800" dirty="0" smtClean="0"/>
              <a:t>:</a:t>
            </a:r>
            <a:r>
              <a:rPr lang="de-CH" sz="1800" dirty="0" smtClean="0">
                <a:solidFill>
                  <a:srgbClr val="3333FF"/>
                </a:solidFill>
              </a:rPr>
              <a:t> </a:t>
            </a:r>
            <a:r>
              <a:rPr lang="de-CH" sz="1800" i="1" dirty="0" smtClean="0">
                <a:solidFill>
                  <a:srgbClr val="3333FF"/>
                </a:solidFill>
              </a:rPr>
              <a:t>STATION</a:t>
            </a:r>
            <a:endParaRPr lang="de-CH" sz="1800" b="1" i="1" dirty="0" smtClean="0">
              <a:solidFill>
                <a:srgbClr val="3333FF"/>
              </a:solidFill>
            </a:endParaRP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dirty="0" smtClean="0">
                <a:solidFill>
                  <a:srgbClr val="993300"/>
                </a:solidFill>
              </a:rPr>
              <a:t>			-- Anfang und Ende der Teilstrecke.</a:t>
            </a: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endParaRPr lang="de-CH" sz="1800" dirty="0" smtClean="0">
              <a:solidFill>
                <a:srgbClr val="993300"/>
              </a:solidFill>
            </a:endParaRP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i="1" dirty="0" smtClean="0">
                <a:solidFill>
                  <a:srgbClr val="009900"/>
                </a:solidFill>
              </a:rPr>
              <a:t>	</a:t>
            </a:r>
            <a:r>
              <a:rPr lang="de-CH" sz="1800" i="1" dirty="0" err="1" smtClean="0"/>
              <a:t>line</a:t>
            </a:r>
            <a:r>
              <a:rPr lang="de-CH" sz="1200" i="1" dirty="0" smtClean="0"/>
              <a:t> </a:t>
            </a:r>
            <a:r>
              <a:rPr lang="de-CH" sz="1800" dirty="0" smtClean="0"/>
              <a:t>:</a:t>
            </a:r>
            <a:r>
              <a:rPr lang="de-CH" sz="1800" i="1" dirty="0" smtClean="0"/>
              <a:t> LINE</a:t>
            </a: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i="1" dirty="0" smtClean="0"/>
              <a:t>			</a:t>
            </a:r>
            <a:r>
              <a:rPr lang="de-CH" sz="1800" i="1" dirty="0" smtClean="0">
                <a:solidFill>
                  <a:srgbClr val="990000"/>
                </a:solidFill>
              </a:rPr>
              <a:t>-- Die Linie, der die Strecke angehört.</a:t>
            </a: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endParaRPr lang="de-CH" sz="1800" dirty="0" smtClean="0">
              <a:solidFill>
                <a:srgbClr val="993300"/>
              </a:solidFill>
            </a:endParaRP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dirty="0" smtClean="0">
                <a:solidFill>
                  <a:srgbClr val="CC0000"/>
                </a:solidFill>
              </a:rPr>
              <a:t>	</a:t>
            </a:r>
            <a:r>
              <a:rPr lang="de-CH" sz="1800" i="1" dirty="0" err="1" smtClean="0"/>
              <a:t>next</a:t>
            </a:r>
            <a:r>
              <a:rPr lang="de-CH" sz="1800" i="1" dirty="0" smtClean="0"/>
              <a:t> </a:t>
            </a:r>
            <a:r>
              <a:rPr lang="de-CH" sz="1800" dirty="0" smtClean="0"/>
              <a:t>:</a:t>
            </a:r>
            <a:r>
              <a:rPr lang="de-CH" sz="1800" dirty="0" smtClean="0">
                <a:solidFill>
                  <a:srgbClr val="3333FF"/>
                </a:solidFill>
              </a:rPr>
              <a:t> </a:t>
            </a:r>
            <a:r>
              <a:rPr lang="de-CH" sz="1800" i="1" dirty="0" smtClean="0">
                <a:solidFill>
                  <a:srgbClr val="3333FF"/>
                </a:solidFill>
              </a:rPr>
              <a:t>LEG</a:t>
            </a:r>
            <a:endParaRPr lang="de-CH" sz="1800" b="1" i="1" dirty="0" smtClean="0">
              <a:solidFill>
                <a:srgbClr val="3333FF"/>
              </a:solidFill>
            </a:endParaRP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dirty="0" smtClean="0">
                <a:solidFill>
                  <a:srgbClr val="993300"/>
                </a:solidFill>
              </a:rPr>
              <a:t>			-- Nächste Teilstrecke in der Route.</a:t>
            </a: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endParaRPr lang="de-CH" sz="1800" dirty="0" smtClean="0">
              <a:solidFill>
                <a:srgbClr val="993300"/>
              </a:solidFill>
            </a:endParaRP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dirty="0" smtClean="0">
                <a:solidFill>
                  <a:srgbClr val="CC0000"/>
                </a:solidFill>
              </a:rPr>
              <a:t>	</a:t>
            </a:r>
            <a:r>
              <a:rPr lang="de-CH" sz="1800" i="1" dirty="0" err="1" smtClean="0"/>
              <a:t>make</a:t>
            </a:r>
            <a:r>
              <a:rPr lang="de-CH" sz="1800" i="1" dirty="0" smtClean="0"/>
              <a:t> </a:t>
            </a:r>
            <a:r>
              <a:rPr lang="de-CH" sz="1800" dirty="0" smtClean="0"/>
              <a:t>(</a:t>
            </a:r>
            <a:r>
              <a:rPr lang="de-CH" sz="1800" i="1" dirty="0" smtClean="0"/>
              <a:t>o, d </a:t>
            </a:r>
            <a:r>
              <a:rPr lang="de-CH" sz="1800" dirty="0" smtClean="0"/>
              <a:t>: </a:t>
            </a:r>
            <a:r>
              <a:rPr lang="de-CH" sz="1800" i="1" dirty="0" smtClean="0">
                <a:solidFill>
                  <a:srgbClr val="3333FF"/>
                </a:solidFill>
              </a:rPr>
              <a:t>STATION </a:t>
            </a:r>
            <a:r>
              <a:rPr lang="de-CH" sz="1800" dirty="0" smtClean="0">
                <a:solidFill>
                  <a:srgbClr val="3333FF"/>
                </a:solidFill>
              </a:rPr>
              <a:t>;</a:t>
            </a:r>
            <a:r>
              <a:rPr lang="de-CH" sz="1800" i="1" dirty="0" smtClean="0">
                <a:solidFill>
                  <a:srgbClr val="3333FF"/>
                </a:solidFill>
              </a:rPr>
              <a:t> l</a:t>
            </a:r>
            <a:r>
              <a:rPr lang="de-CH" sz="1400" i="1" dirty="0" smtClean="0">
                <a:solidFill>
                  <a:srgbClr val="3333FF"/>
                </a:solidFill>
              </a:rPr>
              <a:t> </a:t>
            </a:r>
            <a:r>
              <a:rPr lang="de-CH" sz="1800" dirty="0" smtClean="0">
                <a:solidFill>
                  <a:srgbClr val="3333FF"/>
                </a:solidFill>
              </a:rPr>
              <a:t>:</a:t>
            </a:r>
            <a:r>
              <a:rPr lang="de-CH" sz="1800" i="1" dirty="0" smtClean="0">
                <a:solidFill>
                  <a:srgbClr val="3333FF"/>
                </a:solidFill>
              </a:rPr>
              <a:t> LINE</a:t>
            </a:r>
            <a:r>
              <a:rPr lang="de-CH" sz="1800" dirty="0" smtClean="0"/>
              <a:t>)</a:t>
            </a:r>
            <a:endParaRPr lang="de-CH" sz="1800" b="1" i="1" dirty="0" smtClean="0"/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dirty="0" smtClean="0">
                <a:solidFill>
                  <a:srgbClr val="CC0000"/>
                </a:solidFill>
              </a:rPr>
              <a:t>			</a:t>
            </a:r>
            <a:r>
              <a:rPr lang="de-CH" sz="1800" dirty="0" smtClean="0">
                <a:solidFill>
                  <a:srgbClr val="993300"/>
                </a:solidFill>
              </a:rPr>
              <a:t>-- Anfang, Ende und Linie setzen.</a:t>
            </a: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b="1" dirty="0" smtClean="0">
                <a:solidFill>
                  <a:srgbClr val="003399"/>
                </a:solidFill>
              </a:rPr>
              <a:t>		</a:t>
            </a:r>
            <a:r>
              <a:rPr lang="de-CH" sz="1800" b="1" dirty="0" err="1" smtClean="0">
                <a:solidFill>
                  <a:srgbClr val="003399"/>
                </a:solidFill>
              </a:rPr>
              <a:t>require</a:t>
            </a:r>
            <a:endParaRPr lang="de-CH" sz="1800" b="1" dirty="0" smtClean="0">
              <a:solidFill>
                <a:srgbClr val="003399"/>
              </a:solidFill>
            </a:endParaRP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i="1" dirty="0" smtClean="0">
                <a:solidFill>
                  <a:srgbClr val="3333FF"/>
                </a:solidFill>
              </a:rPr>
              <a:t>			</a:t>
            </a:r>
            <a:r>
              <a:rPr lang="de-CH" sz="1800" dirty="0" smtClean="0"/>
              <a:t>linie_existiert: </a:t>
            </a:r>
            <a:r>
              <a:rPr lang="de-CH" sz="1800" i="1" dirty="0" smtClean="0"/>
              <a:t>l</a:t>
            </a:r>
            <a:r>
              <a:rPr lang="de-CH" sz="1800" dirty="0" smtClean="0"/>
              <a:t> /= </a:t>
            </a:r>
            <a:r>
              <a:rPr lang="de-CH" sz="1800" b="1" dirty="0" smtClean="0">
                <a:solidFill>
                  <a:srgbClr val="002060"/>
                </a:solidFill>
              </a:rPr>
              <a:t>Void</a:t>
            </a: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b="1" dirty="0" smtClean="0">
                <a:solidFill>
                  <a:srgbClr val="002060"/>
                </a:solidFill>
              </a:rPr>
              <a:t>			</a:t>
            </a:r>
            <a:r>
              <a:rPr lang="de-CH" sz="1800" dirty="0" smtClean="0"/>
              <a:t>auf_der_linie: </a:t>
            </a:r>
            <a:r>
              <a:rPr lang="de-CH" sz="1800" i="1" dirty="0" smtClean="0"/>
              <a:t>l</a:t>
            </a:r>
            <a:r>
              <a:rPr lang="en-US" sz="600" dirty="0">
                <a:solidFill>
                  <a:srgbClr val="0000FF"/>
                </a:solidFill>
                <a:cs typeface="Times New Roman" pitchFamily="18" charset="0"/>
                <a:sym typeface="Wingdings" pitchFamily="2" charset="2"/>
              </a:rPr>
              <a:t>  </a:t>
            </a:r>
            <a:r>
              <a:rPr lang="de-CH" sz="1800" i="1" dirty="0" err="1" smtClean="0"/>
              <a:t>has_station</a:t>
            </a:r>
            <a:r>
              <a:rPr lang="de-CH" sz="1800" dirty="0" smtClean="0"/>
              <a:t> (</a:t>
            </a:r>
            <a:r>
              <a:rPr lang="de-CH" sz="1800" i="1" dirty="0" smtClean="0"/>
              <a:t>o</a:t>
            </a:r>
            <a:r>
              <a:rPr lang="de-CH" sz="1800" dirty="0" smtClean="0"/>
              <a:t>) </a:t>
            </a:r>
            <a:r>
              <a:rPr lang="de-CH" sz="1800" b="1" dirty="0" err="1" smtClean="0">
                <a:solidFill>
                  <a:srgbClr val="002060"/>
                </a:solidFill>
              </a:rPr>
              <a:t>and</a:t>
            </a:r>
            <a:r>
              <a:rPr lang="de-CH" sz="1800" dirty="0" smtClean="0"/>
              <a:t> </a:t>
            </a:r>
            <a:r>
              <a:rPr lang="de-CH" sz="1800" i="1" dirty="0" smtClean="0"/>
              <a:t>l</a:t>
            </a:r>
            <a:r>
              <a:rPr lang="en-US" sz="600" dirty="0">
                <a:solidFill>
                  <a:srgbClr val="0000FF"/>
                </a:solidFill>
                <a:cs typeface="Times New Roman" pitchFamily="18" charset="0"/>
                <a:sym typeface="Wingdings" pitchFamily="2" charset="2"/>
              </a:rPr>
              <a:t>  </a:t>
            </a:r>
            <a:r>
              <a:rPr lang="de-CH" sz="1800" i="1" dirty="0" err="1" smtClean="0"/>
              <a:t>has_station</a:t>
            </a:r>
            <a:r>
              <a:rPr lang="de-CH" sz="1800" dirty="0" smtClean="0"/>
              <a:t> (</a:t>
            </a:r>
            <a:r>
              <a:rPr lang="de-CH" sz="1800" i="1" dirty="0" smtClean="0"/>
              <a:t>d</a:t>
            </a:r>
            <a:r>
              <a:rPr lang="de-CH" sz="1800" dirty="0" smtClean="0"/>
              <a:t>)</a:t>
            </a: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i="1" dirty="0" smtClean="0">
                <a:solidFill>
                  <a:srgbClr val="3333FF"/>
                </a:solidFill>
              </a:rPr>
              <a:t>		</a:t>
            </a:r>
            <a:r>
              <a:rPr lang="de-CH" sz="1800" b="1" dirty="0" err="1" smtClean="0">
                <a:solidFill>
                  <a:srgbClr val="003399"/>
                </a:solidFill>
              </a:rPr>
              <a:t>ensure</a:t>
            </a:r>
            <a:endParaRPr lang="de-CH" sz="1800" b="1" dirty="0" smtClean="0">
              <a:solidFill>
                <a:srgbClr val="003399"/>
              </a:solidFill>
            </a:endParaRP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i="1" dirty="0" smtClean="0">
                <a:solidFill>
                  <a:srgbClr val="3333FF"/>
                </a:solidFill>
              </a:rPr>
              <a:t>			</a:t>
            </a:r>
            <a:r>
              <a:rPr lang="de-CH" sz="1800" dirty="0" err="1" smtClean="0"/>
              <a:t>stationen_gesetzt</a:t>
            </a:r>
            <a:r>
              <a:rPr lang="de-CH" sz="1800" dirty="0" smtClean="0"/>
              <a:t>:</a:t>
            </a:r>
            <a:r>
              <a:rPr lang="de-CH" sz="1800" dirty="0" smtClean="0">
                <a:solidFill>
                  <a:srgbClr val="3333FF"/>
                </a:solidFill>
              </a:rPr>
              <a:t> </a:t>
            </a:r>
            <a:r>
              <a:rPr lang="de-CH" sz="1800" i="1" dirty="0" err="1" smtClean="0">
                <a:solidFill>
                  <a:srgbClr val="3333FF"/>
                </a:solidFill>
              </a:rPr>
              <a:t>origin</a:t>
            </a:r>
            <a:r>
              <a:rPr lang="de-CH" sz="1800" i="1" dirty="0" smtClean="0">
                <a:solidFill>
                  <a:srgbClr val="3333FF"/>
                </a:solidFill>
              </a:rPr>
              <a:t>  </a:t>
            </a:r>
            <a:r>
              <a:rPr lang="de-CH" sz="1800" dirty="0" smtClean="0"/>
              <a:t>=</a:t>
            </a:r>
            <a:r>
              <a:rPr lang="de-CH" sz="1800" dirty="0" smtClean="0">
                <a:solidFill>
                  <a:srgbClr val="3333FF"/>
                </a:solidFill>
              </a:rPr>
              <a:t> </a:t>
            </a:r>
            <a:r>
              <a:rPr lang="de-CH" sz="1800" i="1" dirty="0" smtClean="0"/>
              <a:t>o </a:t>
            </a:r>
            <a:r>
              <a:rPr lang="de-CH" sz="1800" b="1" dirty="0" err="1" smtClean="0">
                <a:solidFill>
                  <a:srgbClr val="002060"/>
                </a:solidFill>
              </a:rPr>
              <a:t>and</a:t>
            </a:r>
            <a:r>
              <a:rPr lang="de-CH" sz="1800" i="1" dirty="0" smtClean="0"/>
              <a:t> </a:t>
            </a:r>
            <a:r>
              <a:rPr lang="de-CH" sz="1800" i="1" dirty="0" err="1" smtClean="0"/>
              <a:t>destination</a:t>
            </a:r>
            <a:r>
              <a:rPr lang="de-CH" sz="1800" i="1" dirty="0" smtClean="0"/>
              <a:t> = d</a:t>
            </a: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i="1" dirty="0" smtClean="0">
                <a:solidFill>
                  <a:srgbClr val="3333FF"/>
                </a:solidFill>
              </a:rPr>
              <a:t>			</a:t>
            </a:r>
            <a:r>
              <a:rPr lang="de-CH" sz="1800" dirty="0" err="1" smtClean="0">
                <a:solidFill>
                  <a:srgbClr val="3333FF"/>
                </a:solidFill>
              </a:rPr>
              <a:t>linie_gesetzt</a:t>
            </a:r>
            <a:r>
              <a:rPr lang="de-CH" sz="1800" dirty="0" smtClean="0">
                <a:solidFill>
                  <a:srgbClr val="3333FF"/>
                </a:solidFill>
              </a:rPr>
              <a:t>:</a:t>
            </a:r>
            <a:r>
              <a:rPr lang="de-CH" sz="1800" i="1" dirty="0" smtClean="0">
                <a:solidFill>
                  <a:srgbClr val="3333FF"/>
                </a:solidFill>
              </a:rPr>
              <a:t> </a:t>
            </a:r>
            <a:r>
              <a:rPr lang="de-CH" sz="1800" i="1" dirty="0" err="1" smtClean="0">
                <a:solidFill>
                  <a:srgbClr val="3333FF"/>
                </a:solidFill>
              </a:rPr>
              <a:t>line</a:t>
            </a:r>
            <a:r>
              <a:rPr lang="de-CH" sz="1800" i="1" dirty="0" smtClean="0">
                <a:solidFill>
                  <a:srgbClr val="3333FF"/>
                </a:solidFill>
              </a:rPr>
              <a:t> </a:t>
            </a:r>
            <a:r>
              <a:rPr lang="de-CH" sz="1800" dirty="0" smtClean="0">
                <a:solidFill>
                  <a:srgbClr val="3333FF"/>
                </a:solidFill>
              </a:rPr>
              <a:t>=</a:t>
            </a:r>
            <a:r>
              <a:rPr lang="de-CH" sz="1800" i="1" dirty="0" smtClean="0">
                <a:solidFill>
                  <a:srgbClr val="3333FF"/>
                </a:solidFill>
              </a:rPr>
              <a:t> l</a:t>
            </a: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endParaRPr lang="de-CH" sz="1800" i="1" dirty="0" smtClean="0">
              <a:solidFill>
                <a:srgbClr val="3333FF"/>
              </a:solidFill>
            </a:endParaRP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dirty="0" smtClean="0">
                <a:solidFill>
                  <a:srgbClr val="CC0000"/>
                </a:solidFill>
              </a:rPr>
              <a:t>	</a:t>
            </a:r>
            <a:r>
              <a:rPr lang="de-CH" sz="1800" i="1" dirty="0" smtClean="0"/>
              <a:t>link </a:t>
            </a:r>
            <a:r>
              <a:rPr lang="de-CH" sz="1800" dirty="0" smtClean="0"/>
              <a:t>(</a:t>
            </a:r>
            <a:r>
              <a:rPr lang="de-CH" sz="1800" i="1" dirty="0" err="1" smtClean="0"/>
              <a:t>other</a:t>
            </a:r>
            <a:r>
              <a:rPr lang="de-CH" sz="1800" i="1" dirty="0" smtClean="0">
                <a:solidFill>
                  <a:srgbClr val="3333FF"/>
                </a:solidFill>
              </a:rPr>
              <a:t> </a:t>
            </a:r>
            <a:r>
              <a:rPr lang="de-CH" sz="1800" dirty="0" smtClean="0"/>
              <a:t>: </a:t>
            </a:r>
            <a:r>
              <a:rPr lang="de-CH" sz="1800" i="1" dirty="0" smtClean="0">
                <a:solidFill>
                  <a:srgbClr val="3333FF"/>
                </a:solidFill>
              </a:rPr>
              <a:t>LEG</a:t>
            </a:r>
            <a:r>
              <a:rPr lang="de-CH" sz="1800" dirty="0" smtClean="0"/>
              <a:t>)</a:t>
            </a:r>
            <a:endParaRPr lang="de-CH" sz="1800" b="1" i="1" dirty="0" smtClean="0"/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dirty="0" smtClean="0">
                <a:solidFill>
                  <a:srgbClr val="CC0000"/>
                </a:solidFill>
              </a:rPr>
              <a:t>			</a:t>
            </a:r>
            <a:r>
              <a:rPr lang="de-CH" sz="1800" dirty="0" smtClean="0">
                <a:solidFill>
                  <a:srgbClr val="993300"/>
                </a:solidFill>
              </a:rPr>
              <a:t>-- </a:t>
            </a:r>
            <a:r>
              <a:rPr lang="de-CH" sz="1800" i="1" dirty="0" err="1" smtClean="0"/>
              <a:t>other</a:t>
            </a:r>
            <a:r>
              <a:rPr lang="de-CH" sz="1800" dirty="0" smtClean="0">
                <a:solidFill>
                  <a:srgbClr val="CC0000"/>
                </a:solidFill>
              </a:rPr>
              <a:t> </a:t>
            </a:r>
            <a:r>
              <a:rPr lang="de-CH" sz="1800" dirty="0" smtClean="0">
                <a:solidFill>
                  <a:srgbClr val="993300"/>
                </a:solidFill>
              </a:rPr>
              <a:t>zur nächsten Teilstrecke der Route machen.</a:t>
            </a: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b="1" dirty="0" smtClean="0">
                <a:solidFill>
                  <a:srgbClr val="003399"/>
                </a:solidFill>
              </a:rPr>
              <a:t>		</a:t>
            </a:r>
            <a:r>
              <a:rPr lang="de-CH" sz="1800" b="1" dirty="0" err="1" smtClean="0">
                <a:solidFill>
                  <a:srgbClr val="003399"/>
                </a:solidFill>
              </a:rPr>
              <a:t>ensure</a:t>
            </a:r>
            <a:endParaRPr lang="de-CH" sz="1800" b="1" dirty="0" smtClean="0">
              <a:solidFill>
                <a:srgbClr val="003399"/>
              </a:solidFill>
            </a:endParaRP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i="1" dirty="0" smtClean="0">
                <a:solidFill>
                  <a:srgbClr val="3333FF"/>
                </a:solidFill>
              </a:rPr>
              <a:t>			</a:t>
            </a:r>
            <a:r>
              <a:rPr lang="de-CH" sz="1800" dirty="0" err="1" smtClean="0"/>
              <a:t>naechste_gesetzt</a:t>
            </a:r>
            <a:r>
              <a:rPr lang="de-CH" sz="1800" dirty="0" smtClean="0">
                <a:solidFill>
                  <a:srgbClr val="993300"/>
                </a:solidFill>
              </a:rPr>
              <a:t>:</a:t>
            </a:r>
            <a:r>
              <a:rPr lang="de-CH" sz="1800" dirty="0" smtClean="0">
                <a:solidFill>
                  <a:srgbClr val="3333FF"/>
                </a:solidFill>
              </a:rPr>
              <a:t> </a:t>
            </a:r>
            <a:r>
              <a:rPr lang="de-CH" sz="1800" i="1" dirty="0" err="1" smtClean="0">
                <a:solidFill>
                  <a:srgbClr val="3333FF"/>
                </a:solidFill>
              </a:rPr>
              <a:t>next</a:t>
            </a:r>
            <a:r>
              <a:rPr lang="de-CH" sz="1800" dirty="0" smtClean="0">
                <a:solidFill>
                  <a:srgbClr val="3333FF"/>
                </a:solidFill>
              </a:rPr>
              <a:t> </a:t>
            </a:r>
            <a:r>
              <a:rPr lang="de-CH" sz="1800" dirty="0" smtClean="0"/>
              <a:t>=</a:t>
            </a:r>
            <a:r>
              <a:rPr lang="de-CH" sz="1800" dirty="0" smtClean="0">
                <a:solidFill>
                  <a:srgbClr val="3333FF"/>
                </a:solidFill>
              </a:rPr>
              <a:t> </a:t>
            </a:r>
            <a:r>
              <a:rPr lang="de-CH" sz="1800" i="1" dirty="0" err="1" smtClean="0"/>
              <a:t>other</a:t>
            </a:r>
            <a:endParaRPr lang="de-CH" sz="1800" b="1" dirty="0" smtClean="0">
              <a:solidFill>
                <a:srgbClr val="003399"/>
              </a:solidFill>
            </a:endParaRP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b="1" dirty="0" smtClean="0">
                <a:solidFill>
                  <a:srgbClr val="003399"/>
                </a:solidFill>
              </a:rPr>
              <a:t>end</a:t>
            </a:r>
            <a:endParaRPr lang="de-CH" sz="1800" b="1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61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 Invariante der </a:t>
            </a:r>
            <a:r>
              <a:rPr lang="en-US" dirty="0" err="1" smtClean="0"/>
              <a:t>Klasse</a:t>
            </a:r>
            <a:r>
              <a:rPr lang="en-US" dirty="0" smtClean="0"/>
              <a:t> </a:t>
            </a:r>
            <a:r>
              <a:rPr lang="de-CH" i="1" dirty="0">
                <a:solidFill>
                  <a:srgbClr val="3333FF"/>
                </a:solidFill>
              </a:rPr>
              <a:t>LEG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linie_existiert: </a:t>
            </a:r>
            <a:r>
              <a:rPr lang="de-CH" i="1" dirty="0" smtClean="0"/>
              <a:t>line</a:t>
            </a:r>
            <a:r>
              <a:rPr lang="de-CH" dirty="0" smtClean="0"/>
              <a:t> /= </a:t>
            </a:r>
            <a:r>
              <a:rPr lang="de-CH" b="1" dirty="0" smtClean="0">
                <a:solidFill>
                  <a:srgbClr val="002060"/>
                </a:solidFill>
              </a:rPr>
              <a:t>Void</a:t>
            </a:r>
          </a:p>
          <a:p>
            <a:r>
              <a:rPr lang="de-CH" dirty="0" smtClean="0"/>
              <a:t>anfang_auf_der _</a:t>
            </a:r>
            <a:r>
              <a:rPr lang="de-CH" dirty="0" err="1" smtClean="0"/>
              <a:t>linie</a:t>
            </a:r>
            <a:r>
              <a:rPr lang="de-CH" sz="1600" dirty="0" smtClean="0"/>
              <a:t> </a:t>
            </a:r>
            <a:r>
              <a:rPr lang="de-CH" dirty="0" smtClean="0"/>
              <a:t>: </a:t>
            </a:r>
            <a:r>
              <a:rPr lang="de-CH" i="1" dirty="0" err="1" smtClean="0"/>
              <a:t>line</a:t>
            </a:r>
            <a:r>
              <a:rPr lang="en-US" sz="600" dirty="0">
                <a:solidFill>
                  <a:srgbClr val="0000FF"/>
                </a:solidFill>
                <a:cs typeface="Times New Roman" pitchFamily="18" charset="0"/>
                <a:sym typeface="Wingdings" pitchFamily="2" charset="2"/>
              </a:rPr>
              <a:t>  </a:t>
            </a:r>
            <a:r>
              <a:rPr lang="de-CH" i="1" dirty="0" err="1" smtClean="0"/>
              <a:t>has_station</a:t>
            </a:r>
            <a:r>
              <a:rPr lang="de-CH" i="1" dirty="0" smtClean="0"/>
              <a:t> </a:t>
            </a:r>
            <a:r>
              <a:rPr lang="de-CH" dirty="0" smtClean="0"/>
              <a:t>(</a:t>
            </a:r>
            <a:r>
              <a:rPr lang="de-CH" i="1" dirty="0" smtClean="0"/>
              <a:t>origin</a:t>
            </a:r>
            <a:r>
              <a:rPr lang="de-CH" dirty="0" smtClean="0"/>
              <a:t>)</a:t>
            </a:r>
          </a:p>
          <a:p>
            <a:r>
              <a:rPr lang="de-CH" dirty="0" err="1" smtClean="0"/>
              <a:t>ende_auf_der_linie</a:t>
            </a:r>
            <a:r>
              <a:rPr lang="de-CH" sz="1600" dirty="0" smtClean="0"/>
              <a:t> </a:t>
            </a:r>
            <a:r>
              <a:rPr lang="de-CH" dirty="0" smtClean="0"/>
              <a:t>: </a:t>
            </a:r>
            <a:r>
              <a:rPr lang="de-CH" i="1" dirty="0" err="1" smtClean="0"/>
              <a:t>line</a:t>
            </a:r>
            <a:r>
              <a:rPr lang="en-US" sz="600" dirty="0">
                <a:solidFill>
                  <a:srgbClr val="0000FF"/>
                </a:solidFill>
                <a:cs typeface="Times New Roman" pitchFamily="18" charset="0"/>
                <a:sym typeface="Wingdings" pitchFamily="2" charset="2"/>
              </a:rPr>
              <a:t>  </a:t>
            </a:r>
            <a:r>
              <a:rPr lang="de-CH" i="1" dirty="0" err="1" smtClean="0"/>
              <a:t>has_station</a:t>
            </a:r>
            <a:r>
              <a:rPr lang="de-CH" i="1" dirty="0" smtClean="0"/>
              <a:t> </a:t>
            </a:r>
            <a:r>
              <a:rPr lang="de-CH" dirty="0" smtClean="0"/>
              <a:t>(</a:t>
            </a:r>
            <a:r>
              <a:rPr lang="de-CH" i="1" dirty="0" smtClean="0"/>
              <a:t>destination</a:t>
            </a:r>
            <a:r>
              <a:rPr lang="de-CH" dirty="0" smtClean="0"/>
              <a:t>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82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9591" y="2306817"/>
            <a:ext cx="4358980" cy="861497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en-US" sz="2000" b="1" dirty="0" smtClean="0">
                <a:solidFill>
                  <a:schemeClr val="accent2"/>
                </a:solidFill>
              </a:rPr>
              <a:t>create</a:t>
            </a:r>
            <a:r>
              <a:rPr lang="en-US" sz="2000" dirty="0" smtClean="0"/>
              <a:t> </a:t>
            </a:r>
            <a:r>
              <a:rPr lang="en-US" sz="2000" i="1" dirty="0" smtClean="0">
                <a:solidFill>
                  <a:srgbClr val="3333FF"/>
                </a:solidFill>
              </a:rPr>
              <a:t>leg	</a:t>
            </a:r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en-US" sz="2000" i="1" dirty="0" smtClean="0">
                <a:solidFill>
                  <a:srgbClr val="3333FF"/>
                </a:solidFill>
              </a:rPr>
              <a:t>leg</a:t>
            </a:r>
            <a:r>
              <a:rPr lang="en-US" sz="800" kern="0" dirty="0">
                <a:solidFill>
                  <a:srgbClr val="0000FF"/>
                </a:solidFill>
                <a:latin typeface="Comic Sans MS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800" kern="0" dirty="0" smtClean="0">
                <a:solidFill>
                  <a:srgbClr val="0000FF"/>
                </a:solidFill>
                <a:latin typeface="Comic Sans MS"/>
                <a:cs typeface="Times New Roman" pitchFamily="18" charset="0"/>
                <a:sym typeface="Wingdings" pitchFamily="2" charset="2"/>
              </a:rPr>
              <a:t></a:t>
            </a:r>
            <a:r>
              <a:rPr lang="en-US" sz="2000" i="1" dirty="0" smtClean="0">
                <a:solidFill>
                  <a:srgbClr val="3333FF"/>
                </a:solidFill>
              </a:rPr>
              <a:t>make </a:t>
            </a:r>
            <a:r>
              <a:rPr lang="en-US" sz="2000" dirty="0" smtClean="0">
                <a:solidFill>
                  <a:srgbClr val="3333FF"/>
                </a:solidFill>
              </a:rPr>
              <a:t>(</a:t>
            </a:r>
            <a:r>
              <a:rPr lang="en-US" sz="2000" i="1" dirty="0" smtClean="0">
                <a:solidFill>
                  <a:srgbClr val="3333FF"/>
                </a:solidFill>
              </a:rPr>
              <a:t>station1, station2, line</a:t>
            </a:r>
            <a:r>
              <a:rPr lang="en-US" sz="2000" dirty="0" smtClean="0">
                <a:solidFill>
                  <a:srgbClr val="3333FF"/>
                </a:solidFill>
              </a:rPr>
              <a:t>)</a:t>
            </a:r>
            <a:endParaRPr lang="en-US" sz="2000" dirty="0">
              <a:solidFill>
                <a:srgbClr val="3333FF"/>
              </a:solidFill>
            </a:endParaRPr>
          </a:p>
        </p:txBody>
      </p:sp>
      <p:sp>
        <p:nvSpPr>
          <p:cNvPr id="351234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298580" y="100014"/>
            <a:ext cx="8187394" cy="469154"/>
          </a:xfrm>
        </p:spPr>
        <p:txBody>
          <a:bodyPr/>
          <a:lstStyle/>
          <a:p>
            <a:r>
              <a:rPr lang="de-CH" noProof="0" dirty="0" smtClean="0"/>
              <a:t>Die Notwendigkeit von Erzeugungsprozeduren</a:t>
            </a:r>
            <a:endParaRPr lang="de-CH" i="1" noProof="0" dirty="0">
              <a:solidFill>
                <a:srgbClr val="3333FF"/>
              </a:solidFill>
            </a:endParaRP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304800" y="966537"/>
            <a:ext cx="8610600" cy="712788"/>
          </a:xfrm>
        </p:spPr>
        <p:txBody>
          <a:bodyPr/>
          <a:lstStyle/>
          <a:p>
            <a:r>
              <a:rPr lang="de-CH" noProof="0" dirty="0" smtClean="0">
                <a:solidFill>
                  <a:schemeClr val="tx1"/>
                </a:solidFill>
              </a:rPr>
              <a:t>Erzeugung und Initialisierung eines</a:t>
            </a:r>
            <a:r>
              <a:rPr lang="de-CH" noProof="0" dirty="0" smtClean="0"/>
              <a:t> </a:t>
            </a:r>
            <a:r>
              <a:rPr lang="de-CH" i="1" dirty="0" smtClean="0"/>
              <a:t>LEG </a:t>
            </a:r>
            <a:r>
              <a:rPr lang="de-CH" noProof="0" dirty="0" smtClean="0">
                <a:solidFill>
                  <a:schemeClr val="tx1"/>
                </a:solidFill>
              </a:rPr>
              <a:t>Objektes:</a:t>
            </a:r>
          </a:p>
          <a:p>
            <a:endParaRPr lang="de-CH" sz="800" b="1" noProof="0" dirty="0">
              <a:solidFill>
                <a:schemeClr val="accent2"/>
              </a:solidFill>
            </a:endParaRPr>
          </a:p>
        </p:txBody>
      </p:sp>
      <p:sp>
        <p:nvSpPr>
          <p:cNvPr id="351237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7675" y="4041775"/>
            <a:ext cx="8441348" cy="2382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de-CH" sz="2400" dirty="0" smtClean="0"/>
              <a:t>Die Invariante der Klasse:</a:t>
            </a:r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endParaRPr lang="de-CH" sz="800" dirty="0" smtClean="0"/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de-CH" b="1" dirty="0" smtClean="0">
                <a:solidFill>
                  <a:schemeClr val="accent2"/>
                </a:solidFill>
              </a:rPr>
              <a:t>invariant</a:t>
            </a:r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de-CH" dirty="0" smtClean="0">
                <a:solidFill>
                  <a:srgbClr val="3333FF"/>
                </a:solidFill>
              </a:rPr>
              <a:t>	linie_existiert: </a:t>
            </a:r>
            <a:r>
              <a:rPr lang="de-CH" i="1" dirty="0" smtClean="0">
                <a:solidFill>
                  <a:srgbClr val="3333FF"/>
                </a:solidFill>
              </a:rPr>
              <a:t>line</a:t>
            </a:r>
            <a:r>
              <a:rPr lang="de-CH" dirty="0" smtClean="0">
                <a:solidFill>
                  <a:srgbClr val="3333FF"/>
                </a:solidFill>
              </a:rPr>
              <a:t> /= </a:t>
            </a:r>
            <a:r>
              <a:rPr lang="de-CH" b="1" dirty="0" smtClean="0">
                <a:solidFill>
                  <a:srgbClr val="002060"/>
                </a:solidFill>
              </a:rPr>
              <a:t>Void</a:t>
            </a:r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de-CH" dirty="0" smtClean="0">
                <a:solidFill>
                  <a:srgbClr val="3333FF"/>
                </a:solidFill>
              </a:rPr>
              <a:t>	anfang_auf_der_linie: </a:t>
            </a:r>
            <a:r>
              <a:rPr lang="de-CH" i="1" dirty="0" err="1" smtClean="0">
                <a:solidFill>
                  <a:srgbClr val="3333FF"/>
                </a:solidFill>
              </a:rPr>
              <a:t>line</a:t>
            </a:r>
            <a:r>
              <a:rPr lang="en-US" sz="600" kern="0" dirty="0">
                <a:solidFill>
                  <a:srgbClr val="0000FF"/>
                </a:solidFill>
                <a:latin typeface="Comic Sans MS"/>
                <a:cs typeface="Times New Roman" pitchFamily="18" charset="0"/>
                <a:sym typeface="Wingdings" pitchFamily="2" charset="2"/>
              </a:rPr>
              <a:t>  </a:t>
            </a:r>
            <a:r>
              <a:rPr lang="de-CH" i="1" dirty="0" err="1" smtClean="0">
                <a:solidFill>
                  <a:srgbClr val="3333FF"/>
                </a:solidFill>
              </a:rPr>
              <a:t>has_station</a:t>
            </a:r>
            <a:r>
              <a:rPr lang="de-CH" i="1" dirty="0" smtClean="0">
                <a:solidFill>
                  <a:srgbClr val="3333FF"/>
                </a:solidFill>
              </a:rPr>
              <a:t> </a:t>
            </a:r>
            <a:r>
              <a:rPr lang="de-CH" dirty="0" smtClean="0">
                <a:solidFill>
                  <a:srgbClr val="3333FF"/>
                </a:solidFill>
              </a:rPr>
              <a:t>(</a:t>
            </a:r>
            <a:r>
              <a:rPr lang="de-CH" i="1" dirty="0" smtClean="0">
                <a:solidFill>
                  <a:srgbClr val="3333FF"/>
                </a:solidFill>
              </a:rPr>
              <a:t>origin</a:t>
            </a:r>
            <a:r>
              <a:rPr lang="de-CH" dirty="0" smtClean="0">
                <a:solidFill>
                  <a:srgbClr val="3333FF"/>
                </a:solidFill>
              </a:rPr>
              <a:t>)</a:t>
            </a:r>
            <a:endParaRPr lang="de-CH" b="1" dirty="0" smtClean="0">
              <a:solidFill>
                <a:srgbClr val="002060"/>
              </a:solidFill>
            </a:endParaRPr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de-CH" b="1" i="1" dirty="0" smtClean="0">
                <a:solidFill>
                  <a:srgbClr val="002060"/>
                </a:solidFill>
              </a:rPr>
              <a:t>	</a:t>
            </a:r>
            <a:r>
              <a:rPr lang="de-CH" dirty="0" smtClean="0">
                <a:solidFill>
                  <a:srgbClr val="3333FF"/>
                </a:solidFill>
              </a:rPr>
              <a:t>ende_auf_der_linie: </a:t>
            </a:r>
            <a:r>
              <a:rPr lang="de-CH" i="1" dirty="0" err="1" smtClean="0">
                <a:solidFill>
                  <a:srgbClr val="3333FF"/>
                </a:solidFill>
              </a:rPr>
              <a:t>line</a:t>
            </a:r>
            <a:r>
              <a:rPr lang="en-US" sz="600" kern="0" dirty="0">
                <a:solidFill>
                  <a:srgbClr val="0000FF"/>
                </a:solidFill>
                <a:latin typeface="Comic Sans MS"/>
                <a:cs typeface="Times New Roman" pitchFamily="18" charset="0"/>
                <a:sym typeface="Wingdings" pitchFamily="2" charset="2"/>
              </a:rPr>
              <a:t>  </a:t>
            </a:r>
            <a:r>
              <a:rPr lang="de-CH" i="1" dirty="0" err="1" smtClean="0">
                <a:solidFill>
                  <a:srgbClr val="3333FF"/>
                </a:solidFill>
              </a:rPr>
              <a:t>has_station</a:t>
            </a:r>
            <a:r>
              <a:rPr lang="de-CH" i="1" dirty="0" smtClean="0">
                <a:solidFill>
                  <a:srgbClr val="3333FF"/>
                </a:solidFill>
              </a:rPr>
              <a:t> </a:t>
            </a:r>
            <a:r>
              <a:rPr lang="de-CH" dirty="0" smtClean="0">
                <a:solidFill>
                  <a:srgbClr val="3333FF"/>
                </a:solidFill>
              </a:rPr>
              <a:t>(</a:t>
            </a:r>
            <a:r>
              <a:rPr lang="de-CH" i="1" dirty="0" smtClean="0">
                <a:solidFill>
                  <a:srgbClr val="3333FF"/>
                </a:solidFill>
              </a:rPr>
              <a:t>destination</a:t>
            </a:r>
            <a:r>
              <a:rPr lang="de-CH" dirty="0" smtClean="0">
                <a:solidFill>
                  <a:srgbClr val="3333FF"/>
                </a:solidFill>
              </a:rPr>
              <a:t>)</a:t>
            </a:r>
            <a:endParaRPr lang="de-CH" b="1" dirty="0" smtClean="0">
              <a:solidFill>
                <a:srgbClr val="002060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5833433" y="1544385"/>
            <a:ext cx="2992515" cy="811763"/>
          </a:xfrm>
          <a:prstGeom prst="wedgeRoundRectCallout">
            <a:avLst>
              <a:gd name="adj1" fmla="val -176298"/>
              <a:gd name="adj2" fmla="val 92753"/>
              <a:gd name="adj3" fmla="val 16667"/>
            </a:avLst>
          </a:prstGeom>
          <a:solidFill>
            <a:srgbClr val="FFC000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de-CH" sz="2000" dirty="0" smtClean="0">
                <a:solidFill>
                  <a:srgbClr val="993300"/>
                </a:solidFill>
              </a:rPr>
              <a:t>Nach der Erzeugung: Invariante nicht erfüllt!</a:t>
            </a:r>
            <a:endParaRPr lang="de-CH" sz="2000" dirty="0">
              <a:solidFill>
                <a:srgbClr val="99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51237" grpId="0"/>
      <p:bldP spid="9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84480" y="107951"/>
            <a:ext cx="7526020" cy="481330"/>
          </a:xfrm>
        </p:spPr>
        <p:txBody>
          <a:bodyPr/>
          <a:lstStyle/>
          <a:p>
            <a:r>
              <a:rPr lang="de-CH" noProof="0" dirty="0" smtClean="0"/>
              <a:t>Erzeugungsprozeduren</a:t>
            </a:r>
            <a:endParaRPr lang="de-CH" i="1" noProof="0" dirty="0">
              <a:solidFill>
                <a:srgbClr val="3333FF"/>
              </a:solidFill>
            </a:endParaRPr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990600"/>
            <a:ext cx="8610600" cy="2736850"/>
          </a:xfrm>
        </p:spPr>
        <p:txBody>
          <a:bodyPr/>
          <a:lstStyle/>
          <a:p>
            <a:r>
              <a:rPr lang="de-CH" dirty="0" smtClean="0">
                <a:solidFill>
                  <a:schemeClr val="tx1"/>
                </a:solidFill>
              </a:rPr>
              <a:t>Eine bessere Lösung:</a:t>
            </a:r>
          </a:p>
          <a:p>
            <a:pPr lvl="1"/>
            <a:r>
              <a:rPr lang="de-CH" dirty="0" smtClean="0">
                <a:solidFill>
                  <a:schemeClr val="tx1"/>
                </a:solidFill>
              </a:rPr>
              <a:t> Deklarieren Sie</a:t>
            </a:r>
            <a:r>
              <a:rPr lang="de-CH" dirty="0" smtClean="0"/>
              <a:t> </a:t>
            </a:r>
            <a:r>
              <a:rPr lang="de-CH" i="1" dirty="0" err="1" smtClean="0">
                <a:solidFill>
                  <a:srgbClr val="3333FF"/>
                </a:solidFill>
              </a:rPr>
              <a:t>make</a:t>
            </a:r>
            <a:r>
              <a:rPr lang="de-CH" dirty="0" smtClean="0"/>
              <a:t> </a:t>
            </a:r>
            <a:r>
              <a:rPr lang="de-CH" dirty="0" smtClean="0">
                <a:solidFill>
                  <a:schemeClr val="tx1"/>
                </a:solidFill>
              </a:rPr>
              <a:t>als </a:t>
            </a:r>
            <a:r>
              <a:rPr lang="de-CH" dirty="0" smtClean="0"/>
              <a:t> </a:t>
            </a:r>
            <a:r>
              <a:rPr lang="de-CH" b="1" dirty="0" smtClean="0">
                <a:solidFill>
                  <a:srgbClr val="993300"/>
                </a:solidFill>
              </a:rPr>
              <a:t>Erzeugungsprozedur</a:t>
            </a:r>
            <a:r>
              <a:rPr lang="de-CH" dirty="0" smtClean="0">
                <a:solidFill>
                  <a:schemeClr val="tx1"/>
                </a:solidFill>
              </a:rPr>
              <a:t>, um Initialisierung mit Erzeugung zu verbinden:</a:t>
            </a:r>
          </a:p>
          <a:p>
            <a:endParaRPr lang="de-CH" sz="1600" b="1" dirty="0" smtClean="0"/>
          </a:p>
          <a:p>
            <a:endParaRPr lang="de-CH" dirty="0"/>
          </a:p>
        </p:txBody>
      </p:sp>
      <p:sp>
        <p:nvSpPr>
          <p:cNvPr id="7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5368" y="2689595"/>
            <a:ext cx="8295600" cy="1002632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tIns="108000"/>
          <a:lstStyle/>
          <a:p>
            <a:pPr>
              <a:lnSpc>
                <a:spcPct val="7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de-CH" b="1" dirty="0" err="1" smtClean="0">
                <a:solidFill>
                  <a:schemeClr val="accent2"/>
                </a:solidFill>
              </a:rPr>
              <a:t>create</a:t>
            </a:r>
            <a:r>
              <a:rPr lang="de-CH" dirty="0" smtClean="0"/>
              <a:t> </a:t>
            </a:r>
            <a:r>
              <a:rPr lang="de-CH" i="1" dirty="0" smtClean="0">
                <a:solidFill>
                  <a:srgbClr val="3333FF"/>
                </a:solidFill>
              </a:rPr>
              <a:t>leg1</a:t>
            </a:r>
            <a:r>
              <a:rPr lang="en-US" sz="800" kern="0" dirty="0">
                <a:solidFill>
                  <a:srgbClr val="0000FF"/>
                </a:solidFill>
                <a:latin typeface="Comic Sans MS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800" kern="0" dirty="0" smtClean="0">
                <a:solidFill>
                  <a:srgbClr val="0000FF"/>
                </a:solidFill>
                <a:latin typeface="Comic Sans MS"/>
                <a:cs typeface="Times New Roman" pitchFamily="18" charset="0"/>
                <a:sym typeface="Wingdings" pitchFamily="2" charset="2"/>
              </a:rPr>
              <a:t></a:t>
            </a:r>
            <a:r>
              <a:rPr lang="de-CH" i="1" dirty="0" err="1" smtClean="0">
                <a:solidFill>
                  <a:srgbClr val="3333FF"/>
                </a:solidFill>
              </a:rPr>
              <a:t>make</a:t>
            </a:r>
            <a:r>
              <a:rPr lang="de-CH" i="1" dirty="0" smtClean="0">
                <a:solidFill>
                  <a:srgbClr val="3333FF"/>
                </a:solidFill>
              </a:rPr>
              <a:t> </a:t>
            </a:r>
            <a:r>
              <a:rPr lang="de-CH" dirty="0" smtClean="0">
                <a:solidFill>
                  <a:srgbClr val="3333FF"/>
                </a:solidFill>
              </a:rPr>
              <a:t>(</a:t>
            </a:r>
            <a:r>
              <a:rPr lang="de-CH" i="1" dirty="0" smtClean="0">
                <a:solidFill>
                  <a:srgbClr val="3333FF"/>
                </a:solidFill>
              </a:rPr>
              <a:t>Polyterrasse, Central, </a:t>
            </a:r>
            <a:r>
              <a:rPr lang="de-CH" i="1" dirty="0" err="1" smtClean="0">
                <a:solidFill>
                  <a:srgbClr val="3333FF"/>
                </a:solidFill>
              </a:rPr>
              <a:t>Polybahn</a:t>
            </a:r>
            <a:r>
              <a:rPr lang="de-CH" dirty="0" smtClean="0">
                <a:solidFill>
                  <a:srgbClr val="3333FF"/>
                </a:solidFill>
              </a:rPr>
              <a:t>)</a:t>
            </a:r>
            <a:endParaRPr lang="de-CH" i="1" dirty="0" smtClean="0">
              <a:solidFill>
                <a:srgbClr val="3333FF"/>
              </a:solidFill>
            </a:endParaRPr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de-CH" dirty="0">
                <a:solidFill>
                  <a:srgbClr val="993300"/>
                </a:solidFill>
              </a:rPr>
              <a:t>	</a:t>
            </a:r>
            <a:r>
              <a:rPr lang="de-CH" sz="2000" dirty="0" smtClean="0">
                <a:solidFill>
                  <a:srgbClr val="993300"/>
                </a:solidFill>
              </a:rPr>
              <a:t>-- Gleicher Effekt wie die zwei vorherigen Instruktionen</a:t>
            </a:r>
            <a:endParaRPr lang="de-CH" sz="2000" dirty="0"/>
          </a:p>
        </p:txBody>
      </p:sp>
      <p:sp>
        <p:nvSpPr>
          <p:cNvPr id="352261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31957" y="4083967"/>
            <a:ext cx="8419011" cy="2234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990000"/>
              </a:buClr>
              <a:buSzPct val="80000"/>
              <a:buFont typeface="Wingdings" pitchFamily="2" charset="2"/>
              <a:buChar char="Ø"/>
            </a:pPr>
            <a:r>
              <a:rPr lang="de-CH" dirty="0" smtClean="0">
                <a:solidFill>
                  <a:srgbClr val="C00000"/>
                </a:solidFill>
              </a:rPr>
              <a:t> </a:t>
            </a:r>
            <a:r>
              <a:rPr lang="de-CH" dirty="0" smtClean="0">
                <a:solidFill>
                  <a:srgbClr val="990000"/>
                </a:solidFill>
              </a:rPr>
              <a:t>Einfachheit</a:t>
            </a:r>
            <a:r>
              <a:rPr lang="de-CH" dirty="0" smtClean="0"/>
              <a:t>: Initialisierung bei Erzeugung.</a:t>
            </a:r>
          </a:p>
          <a:p>
            <a:pPr>
              <a:spcBef>
                <a:spcPct val="20000"/>
              </a:spcBef>
              <a:buClr>
                <a:srgbClr val="990000"/>
              </a:buClr>
              <a:buSzPct val="80000"/>
              <a:buFont typeface="Wingdings" pitchFamily="2" charset="2"/>
              <a:buChar char="Ø"/>
            </a:pPr>
            <a:r>
              <a:rPr lang="de-CH" dirty="0" smtClean="0">
                <a:solidFill>
                  <a:srgbClr val="C00000"/>
                </a:solidFill>
              </a:rPr>
              <a:t> </a:t>
            </a:r>
            <a:r>
              <a:rPr lang="de-CH" dirty="0" smtClean="0">
                <a:solidFill>
                  <a:srgbClr val="990000"/>
                </a:solidFill>
              </a:rPr>
              <a:t>Korrektheit</a:t>
            </a:r>
            <a:r>
              <a:rPr lang="de-CH" dirty="0" smtClean="0"/>
              <a:t>: Die Invariante wird von Anfang an erfüllt.</a:t>
            </a:r>
          </a:p>
          <a:p>
            <a:pPr>
              <a:spcBef>
                <a:spcPct val="20000"/>
              </a:spcBef>
              <a:buClr>
                <a:srgbClr val="990000"/>
              </a:buClr>
              <a:buSzPct val="80000"/>
              <a:buFont typeface="Wingdings" pitchFamily="2" charset="2"/>
              <a:buChar char="Ø"/>
            </a:pPr>
            <a:endParaRPr lang="de-CH" dirty="0" smtClean="0"/>
          </a:p>
          <a:p>
            <a:pPr>
              <a:spcBef>
                <a:spcPct val="20000"/>
              </a:spcBef>
              <a:buClr>
                <a:srgbClr val="990000"/>
              </a:buClr>
              <a:buSzPct val="80000"/>
            </a:pPr>
            <a:r>
              <a:rPr lang="de-CH" dirty="0" smtClean="0"/>
              <a:t>Erzeugungsprozeduren heissen auch </a:t>
            </a:r>
            <a:r>
              <a:rPr lang="de-CH" b="1" dirty="0" err="1" smtClean="0">
                <a:solidFill>
                  <a:srgbClr val="990000"/>
                </a:solidFill>
              </a:rPr>
              <a:t>Konstruktoren</a:t>
            </a:r>
            <a:endParaRPr lang="de-CH" b="1" dirty="0" smtClean="0">
              <a:solidFill>
                <a:srgbClr val="990000"/>
              </a:solidFill>
            </a:endParaRPr>
          </a:p>
          <a:p>
            <a:pPr>
              <a:spcBef>
                <a:spcPct val="20000"/>
              </a:spcBef>
              <a:buClr>
                <a:srgbClr val="990000"/>
              </a:buClr>
              <a:buSzPct val="80000"/>
            </a:pPr>
            <a:r>
              <a:rPr lang="de-CH" dirty="0" smtClean="0"/>
              <a:t>(z.B. in Java oder C#)</a:t>
            </a:r>
            <a:endParaRPr lang="de-CH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52261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90575" y="2686050"/>
            <a:ext cx="7148879" cy="2000249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9525">
            <a:noFill/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AutoShap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463926" y="647699"/>
            <a:ext cx="897556" cy="247651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9525">
            <a:noFill/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AutoShap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95350" y="858222"/>
            <a:ext cx="1114425" cy="237154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9525">
            <a:noFill/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AutoShap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9430" y="5705475"/>
            <a:ext cx="8640402" cy="730494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9525">
            <a:noFill/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345090" name="Rectangle 2"/>
          <p:cNvSpPr>
            <a:spLocks noGrp="1" noChangeArrowheads="1"/>
          </p:cNvSpPr>
          <p:nvPr>
            <p:ph type="title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de-CH" sz="2800" noProof="0" dirty="0" smtClean="0"/>
              <a:t>Die Schnittstelle der Klasse </a:t>
            </a:r>
            <a:r>
              <a:rPr lang="de-CH" i="1" dirty="0" smtClean="0">
                <a:solidFill>
                  <a:srgbClr val="3333FF"/>
                </a:solidFill>
              </a:rPr>
              <a:t>LEG</a:t>
            </a:r>
            <a:endParaRPr lang="de-CH" sz="2800" i="1" noProof="0" dirty="0">
              <a:solidFill>
                <a:srgbClr val="3333FF"/>
              </a:solidFill>
            </a:endParaRPr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idx="1"/>
            <p:custDataLst>
              <p:tags r:id="rId6"/>
            </p:custDataLst>
          </p:nvPr>
        </p:nvSpPr>
        <p:spPr>
          <a:xfrm>
            <a:off x="196948" y="612843"/>
            <a:ext cx="8692884" cy="6089514"/>
          </a:xfrm>
        </p:spPr>
        <p:txBody>
          <a:bodyPr/>
          <a:lstStyle/>
          <a:p>
            <a:pPr defTabSz="625475">
              <a:lnSpc>
                <a:spcPct val="80000"/>
              </a:lnSpc>
              <a:spcBef>
                <a:spcPts val="0"/>
              </a:spcBef>
            </a:pPr>
            <a:r>
              <a:rPr lang="de-CH" sz="1800" b="1" noProof="0" dirty="0" smtClean="0">
                <a:solidFill>
                  <a:srgbClr val="003399"/>
                </a:solidFill>
              </a:rPr>
              <a:t>class</a:t>
            </a:r>
            <a:r>
              <a:rPr lang="de-CH" sz="1800" b="1" noProof="0" dirty="0" smtClean="0">
                <a:solidFill>
                  <a:srgbClr val="0033CC"/>
                </a:solidFill>
              </a:rPr>
              <a:t> </a:t>
            </a:r>
            <a:r>
              <a:rPr lang="de-CH" sz="1800" i="1" noProof="0" dirty="0" smtClean="0">
                <a:solidFill>
                  <a:srgbClr val="0000FF"/>
                </a:solidFill>
              </a:rPr>
              <a:t>LEG  </a:t>
            </a:r>
            <a:r>
              <a:rPr lang="de-CH" sz="1800" b="1" noProof="0" dirty="0" smtClean="0">
                <a:solidFill>
                  <a:srgbClr val="003399"/>
                </a:solidFill>
              </a:rPr>
              <a:t>create</a:t>
            </a:r>
          </a:p>
          <a:p>
            <a:pPr defTabSz="625475">
              <a:lnSpc>
                <a:spcPct val="80000"/>
              </a:lnSpc>
              <a:spcBef>
                <a:spcPts val="0"/>
              </a:spcBef>
            </a:pPr>
            <a:r>
              <a:rPr lang="de-CH" sz="1800" i="1" dirty="0" smtClean="0">
                <a:solidFill>
                  <a:srgbClr val="0000FF"/>
                </a:solidFill>
              </a:rPr>
              <a:t>	</a:t>
            </a:r>
            <a:r>
              <a:rPr lang="de-CH" sz="1800" i="1" dirty="0" err="1" smtClean="0">
                <a:solidFill>
                  <a:srgbClr val="0000FF"/>
                </a:solidFill>
              </a:rPr>
              <a:t>make</a:t>
            </a:r>
            <a:endParaRPr lang="de-CH" sz="1800" i="1" noProof="0" dirty="0" smtClean="0">
              <a:solidFill>
                <a:srgbClr val="0000FF"/>
              </a:solidFill>
            </a:endParaRPr>
          </a:p>
          <a:p>
            <a:pPr defTabSz="625475">
              <a:lnSpc>
                <a:spcPct val="80000"/>
              </a:lnSpc>
              <a:spcBef>
                <a:spcPts val="0"/>
              </a:spcBef>
            </a:pPr>
            <a:r>
              <a:rPr lang="de-CH" sz="1800" b="1" noProof="0" dirty="0" smtClean="0">
                <a:solidFill>
                  <a:srgbClr val="003399"/>
                </a:solidFill>
              </a:rPr>
              <a:t>feature</a:t>
            </a:r>
            <a:endParaRPr lang="de-CH" sz="1800" i="1" noProof="0" dirty="0" smtClean="0">
              <a:solidFill>
                <a:srgbClr val="009900"/>
              </a:solidFill>
            </a:endParaRPr>
          </a:p>
          <a:p>
            <a:pPr defTabSz="625475">
              <a:lnSpc>
                <a:spcPct val="80000"/>
              </a:lnSpc>
              <a:spcBef>
                <a:spcPts val="0"/>
              </a:spcBef>
            </a:pPr>
            <a:r>
              <a:rPr lang="de-CH" sz="1800" i="1" noProof="0" dirty="0" smtClean="0">
                <a:solidFill>
                  <a:srgbClr val="009900"/>
                </a:solidFill>
              </a:rPr>
              <a:t>	</a:t>
            </a:r>
            <a:r>
              <a:rPr lang="de-CH" sz="1800" i="1" noProof="0" dirty="0" smtClean="0"/>
              <a:t>origin, destination</a:t>
            </a:r>
            <a:r>
              <a:rPr lang="de-CH" sz="1800" noProof="0" dirty="0" smtClean="0"/>
              <a:t>:</a:t>
            </a:r>
            <a:r>
              <a:rPr lang="de-CH" sz="1800" noProof="0" dirty="0" smtClean="0">
                <a:solidFill>
                  <a:srgbClr val="3333FF"/>
                </a:solidFill>
              </a:rPr>
              <a:t> </a:t>
            </a:r>
            <a:r>
              <a:rPr lang="de-CH" sz="1800" i="1" noProof="0" dirty="0" smtClean="0">
                <a:solidFill>
                  <a:srgbClr val="3333FF"/>
                </a:solidFill>
              </a:rPr>
              <a:t>STATION</a:t>
            </a:r>
            <a:endParaRPr lang="de-CH" sz="1800" b="1" i="1" noProof="0" dirty="0" smtClean="0">
              <a:solidFill>
                <a:srgbClr val="3333FF"/>
              </a:solidFill>
            </a:endParaRPr>
          </a:p>
          <a:p>
            <a:pPr defTabSz="625475">
              <a:lnSpc>
                <a:spcPct val="80000"/>
              </a:lnSpc>
              <a:spcBef>
                <a:spcPts val="0"/>
              </a:spcBef>
            </a:pPr>
            <a:r>
              <a:rPr lang="de-CH" sz="1800" noProof="0" dirty="0" smtClean="0">
                <a:solidFill>
                  <a:srgbClr val="993300"/>
                </a:solidFill>
              </a:rPr>
              <a:t>			-- Anfang und Ende der Teilstrecke.</a:t>
            </a:r>
          </a:p>
          <a:p>
            <a:pPr defTabSz="625475">
              <a:lnSpc>
                <a:spcPct val="80000"/>
              </a:lnSpc>
              <a:spcBef>
                <a:spcPts val="0"/>
              </a:spcBef>
            </a:pPr>
            <a:r>
              <a:rPr lang="de-CH" sz="1800" i="1" dirty="0" smtClean="0">
                <a:solidFill>
                  <a:srgbClr val="009900"/>
                </a:solidFill>
              </a:rPr>
              <a:t>	</a:t>
            </a:r>
            <a:r>
              <a:rPr lang="de-CH" sz="1800" i="1" noProof="0" dirty="0" smtClean="0"/>
              <a:t>line: LINE</a:t>
            </a:r>
          </a:p>
          <a:p>
            <a:pPr defTabSz="625475">
              <a:lnSpc>
                <a:spcPct val="80000"/>
              </a:lnSpc>
              <a:spcBef>
                <a:spcPts val="0"/>
              </a:spcBef>
            </a:pPr>
            <a:r>
              <a:rPr lang="de-CH" sz="1800" i="1" dirty="0" smtClean="0"/>
              <a:t>			</a:t>
            </a:r>
            <a:r>
              <a:rPr lang="de-CH" sz="1800" i="1" dirty="0" smtClean="0">
                <a:solidFill>
                  <a:srgbClr val="990000"/>
                </a:solidFill>
              </a:rPr>
              <a:t>-- Linie, der die Strecke angehört.</a:t>
            </a:r>
            <a:endParaRPr lang="de-CH" sz="1800" noProof="0" dirty="0" smtClean="0">
              <a:solidFill>
                <a:srgbClr val="993300"/>
              </a:solidFill>
            </a:endParaRPr>
          </a:p>
          <a:p>
            <a:pPr defTabSz="625475">
              <a:lnSpc>
                <a:spcPct val="80000"/>
              </a:lnSpc>
              <a:spcBef>
                <a:spcPts val="0"/>
              </a:spcBef>
            </a:pPr>
            <a:r>
              <a:rPr lang="de-CH" sz="1800" noProof="0" dirty="0" smtClean="0">
                <a:solidFill>
                  <a:srgbClr val="CC0000"/>
                </a:solidFill>
              </a:rPr>
              <a:t>	</a:t>
            </a:r>
            <a:r>
              <a:rPr lang="de-CH" sz="1800" i="1" noProof="0" dirty="0" smtClean="0"/>
              <a:t>next </a:t>
            </a:r>
            <a:r>
              <a:rPr lang="de-CH" sz="1800" noProof="0" dirty="0" smtClean="0"/>
              <a:t>:</a:t>
            </a:r>
            <a:r>
              <a:rPr lang="de-CH" sz="1800" noProof="0" dirty="0" smtClean="0">
                <a:solidFill>
                  <a:srgbClr val="3333FF"/>
                </a:solidFill>
              </a:rPr>
              <a:t> </a:t>
            </a:r>
            <a:r>
              <a:rPr lang="de-CH" sz="1800" i="1" noProof="0" dirty="0" smtClean="0">
                <a:solidFill>
                  <a:srgbClr val="3333FF"/>
                </a:solidFill>
              </a:rPr>
              <a:t>LEG</a:t>
            </a:r>
            <a:endParaRPr lang="de-CH" sz="1800" b="1" i="1" noProof="0" dirty="0" smtClean="0">
              <a:solidFill>
                <a:srgbClr val="3333FF"/>
              </a:solidFill>
            </a:endParaRPr>
          </a:p>
          <a:p>
            <a:pPr defTabSz="625475">
              <a:lnSpc>
                <a:spcPct val="80000"/>
              </a:lnSpc>
              <a:spcBef>
                <a:spcPts val="0"/>
              </a:spcBef>
            </a:pPr>
            <a:r>
              <a:rPr lang="de-CH" sz="1800" noProof="0" dirty="0" smtClean="0">
                <a:solidFill>
                  <a:srgbClr val="993300"/>
                </a:solidFill>
              </a:rPr>
              <a:t>			-- Nächste Teilstrecke der Route.</a:t>
            </a:r>
          </a:p>
          <a:p>
            <a:pPr defTabSz="625475">
              <a:lnSpc>
                <a:spcPct val="80000"/>
              </a:lnSpc>
              <a:spcBef>
                <a:spcPts val="0"/>
              </a:spcBef>
            </a:pPr>
            <a:endParaRPr lang="de-CH" sz="1800" noProof="0" dirty="0" smtClean="0">
              <a:solidFill>
                <a:srgbClr val="993300"/>
              </a:solidFill>
            </a:endParaRPr>
          </a:p>
          <a:p>
            <a:pPr defTabSz="625475">
              <a:lnSpc>
                <a:spcPct val="80000"/>
              </a:lnSpc>
              <a:spcBef>
                <a:spcPts val="0"/>
              </a:spcBef>
            </a:pPr>
            <a:r>
              <a:rPr lang="de-CH" sz="1800" noProof="0" dirty="0" smtClean="0">
                <a:solidFill>
                  <a:srgbClr val="CC0000"/>
                </a:solidFill>
              </a:rPr>
              <a:t>	</a:t>
            </a:r>
            <a:r>
              <a:rPr lang="de-CH" sz="1800" i="1" noProof="0" dirty="0" err="1" smtClean="0"/>
              <a:t>make</a:t>
            </a:r>
            <a:r>
              <a:rPr lang="de-CH" sz="1800" i="1" noProof="0" dirty="0" smtClean="0"/>
              <a:t> </a:t>
            </a:r>
            <a:r>
              <a:rPr lang="de-CH" sz="1800" noProof="0" dirty="0" smtClean="0"/>
              <a:t>(</a:t>
            </a:r>
            <a:r>
              <a:rPr lang="de-CH" sz="1800" i="1" dirty="0" smtClean="0"/>
              <a:t>o, d</a:t>
            </a:r>
            <a:r>
              <a:rPr lang="de-CH" sz="1800" i="1" noProof="0" dirty="0" smtClean="0"/>
              <a:t> </a:t>
            </a:r>
            <a:r>
              <a:rPr lang="de-CH" sz="1800" noProof="0" dirty="0" smtClean="0"/>
              <a:t>: </a:t>
            </a:r>
            <a:r>
              <a:rPr lang="de-CH" sz="1800" i="1" noProof="0" dirty="0" smtClean="0">
                <a:solidFill>
                  <a:srgbClr val="3333FF"/>
                </a:solidFill>
              </a:rPr>
              <a:t>STATION; l: LINE</a:t>
            </a:r>
            <a:r>
              <a:rPr lang="de-CH" sz="1800" noProof="0" dirty="0" smtClean="0"/>
              <a:t>)</a:t>
            </a:r>
            <a:endParaRPr lang="de-CH" sz="1800" b="1" i="1" noProof="0" dirty="0" smtClean="0"/>
          </a:p>
          <a:p>
            <a:pPr defTabSz="625475">
              <a:lnSpc>
                <a:spcPct val="80000"/>
              </a:lnSpc>
              <a:spcBef>
                <a:spcPts val="0"/>
              </a:spcBef>
            </a:pPr>
            <a:r>
              <a:rPr lang="de-CH" sz="1800" noProof="0" dirty="0" smtClean="0">
                <a:solidFill>
                  <a:srgbClr val="CC0000"/>
                </a:solidFill>
              </a:rPr>
              <a:t>			</a:t>
            </a:r>
            <a:r>
              <a:rPr lang="de-CH" sz="1800" noProof="0" dirty="0" smtClean="0">
                <a:solidFill>
                  <a:srgbClr val="993300"/>
                </a:solidFill>
              </a:rPr>
              <a:t>-- Anfang, Ende und Linie setzen.</a:t>
            </a:r>
          </a:p>
          <a:p>
            <a:pPr defTabSz="625475">
              <a:lnSpc>
                <a:spcPct val="80000"/>
              </a:lnSpc>
              <a:spcBef>
                <a:spcPts val="0"/>
              </a:spcBef>
            </a:pPr>
            <a:r>
              <a:rPr lang="de-CH" sz="1800" b="1" noProof="0" dirty="0" smtClean="0">
                <a:solidFill>
                  <a:srgbClr val="003399"/>
                </a:solidFill>
              </a:rPr>
              <a:t>		</a:t>
            </a:r>
            <a:r>
              <a:rPr lang="de-CH" sz="1800" b="1" noProof="0" dirty="0" err="1" smtClean="0">
                <a:solidFill>
                  <a:srgbClr val="003399"/>
                </a:solidFill>
              </a:rPr>
              <a:t>require</a:t>
            </a:r>
            <a:endParaRPr lang="de-CH" sz="1800" b="1" noProof="0" dirty="0" smtClean="0">
              <a:solidFill>
                <a:srgbClr val="003399"/>
              </a:solidFill>
            </a:endParaRPr>
          </a:p>
          <a:p>
            <a:pPr defTabSz="625475">
              <a:lnSpc>
                <a:spcPct val="80000"/>
              </a:lnSpc>
              <a:spcBef>
                <a:spcPts val="0"/>
              </a:spcBef>
            </a:pPr>
            <a:r>
              <a:rPr lang="de-CH" sz="1800" i="1" noProof="0" dirty="0" smtClean="0">
                <a:solidFill>
                  <a:srgbClr val="3333FF"/>
                </a:solidFill>
              </a:rPr>
              <a:t>			</a:t>
            </a:r>
            <a:r>
              <a:rPr lang="de-CH" sz="1800" dirty="0" smtClean="0"/>
              <a:t>linie_existiert: </a:t>
            </a:r>
            <a:r>
              <a:rPr lang="de-CH" sz="1800" i="1" dirty="0" smtClean="0"/>
              <a:t>l</a:t>
            </a:r>
            <a:r>
              <a:rPr lang="de-CH" sz="1800" dirty="0" smtClean="0"/>
              <a:t> /= </a:t>
            </a:r>
            <a:r>
              <a:rPr lang="de-CH" sz="1800" b="1" dirty="0" smtClean="0">
                <a:solidFill>
                  <a:srgbClr val="002060"/>
                </a:solidFill>
              </a:rPr>
              <a:t>Void</a:t>
            </a:r>
          </a:p>
          <a:p>
            <a:pPr defTabSz="625475">
              <a:lnSpc>
                <a:spcPct val="80000"/>
              </a:lnSpc>
              <a:spcBef>
                <a:spcPts val="0"/>
              </a:spcBef>
            </a:pPr>
            <a:r>
              <a:rPr lang="de-CH" sz="1800" b="1" dirty="0" smtClean="0">
                <a:solidFill>
                  <a:srgbClr val="002060"/>
                </a:solidFill>
              </a:rPr>
              <a:t>			</a:t>
            </a:r>
            <a:r>
              <a:rPr lang="de-CH" sz="1800" dirty="0" smtClean="0"/>
              <a:t>auf_der_linie: </a:t>
            </a:r>
            <a:r>
              <a:rPr lang="de-CH" sz="1800" i="1" dirty="0" smtClean="0"/>
              <a:t>l</a:t>
            </a:r>
            <a:r>
              <a:rPr lang="en-US" sz="700" dirty="0">
                <a:solidFill>
                  <a:srgbClr val="0000FF"/>
                </a:solidFill>
                <a:cs typeface="Times New Roman" pitchFamily="18" charset="0"/>
                <a:sym typeface="Wingdings" pitchFamily="2" charset="2"/>
              </a:rPr>
              <a:t>  </a:t>
            </a:r>
            <a:r>
              <a:rPr lang="de-CH" sz="1800" i="1" dirty="0" err="1" smtClean="0"/>
              <a:t>has_station</a:t>
            </a:r>
            <a:r>
              <a:rPr lang="de-CH" sz="1800" dirty="0" smtClean="0"/>
              <a:t> (</a:t>
            </a:r>
            <a:r>
              <a:rPr lang="de-CH" sz="1800" i="1" dirty="0" smtClean="0"/>
              <a:t>o</a:t>
            </a:r>
            <a:r>
              <a:rPr lang="de-CH" sz="1800" dirty="0" smtClean="0"/>
              <a:t>) </a:t>
            </a:r>
            <a:r>
              <a:rPr lang="de-CH" sz="1800" b="1" dirty="0" err="1" smtClean="0">
                <a:solidFill>
                  <a:srgbClr val="002060"/>
                </a:solidFill>
              </a:rPr>
              <a:t>and</a:t>
            </a:r>
            <a:r>
              <a:rPr lang="de-CH" sz="1800" dirty="0" smtClean="0"/>
              <a:t> </a:t>
            </a:r>
            <a:r>
              <a:rPr lang="de-CH" sz="1800" i="1" dirty="0" smtClean="0"/>
              <a:t>l</a:t>
            </a:r>
            <a:r>
              <a:rPr lang="en-US" sz="700" dirty="0">
                <a:solidFill>
                  <a:srgbClr val="0000FF"/>
                </a:solidFill>
                <a:cs typeface="Times New Roman" pitchFamily="18" charset="0"/>
                <a:sym typeface="Wingdings" pitchFamily="2" charset="2"/>
              </a:rPr>
              <a:t>  </a:t>
            </a:r>
            <a:r>
              <a:rPr lang="de-CH" sz="1800" i="1" dirty="0" err="1" smtClean="0"/>
              <a:t>has_station</a:t>
            </a:r>
            <a:r>
              <a:rPr lang="de-CH" sz="1800" dirty="0" smtClean="0"/>
              <a:t> (</a:t>
            </a:r>
            <a:r>
              <a:rPr lang="de-CH" sz="1800" i="1" dirty="0" smtClean="0"/>
              <a:t>d</a:t>
            </a:r>
            <a:r>
              <a:rPr lang="de-CH" sz="1800" dirty="0" smtClean="0"/>
              <a:t>)</a:t>
            </a:r>
          </a:p>
          <a:p>
            <a:pPr defTabSz="625475">
              <a:lnSpc>
                <a:spcPct val="80000"/>
              </a:lnSpc>
              <a:spcBef>
                <a:spcPts val="0"/>
              </a:spcBef>
            </a:pPr>
            <a:r>
              <a:rPr lang="de-CH" sz="1800" i="1" noProof="0" dirty="0" smtClean="0">
                <a:solidFill>
                  <a:srgbClr val="3333FF"/>
                </a:solidFill>
              </a:rPr>
              <a:t>		</a:t>
            </a:r>
            <a:r>
              <a:rPr lang="de-CH" sz="1800" b="1" noProof="0" dirty="0" err="1" smtClean="0">
                <a:solidFill>
                  <a:srgbClr val="003399"/>
                </a:solidFill>
              </a:rPr>
              <a:t>ensure</a:t>
            </a:r>
            <a:endParaRPr lang="de-CH" sz="1800" b="1" noProof="0" dirty="0" smtClean="0">
              <a:solidFill>
                <a:srgbClr val="003399"/>
              </a:solidFill>
            </a:endParaRPr>
          </a:p>
          <a:p>
            <a:pPr defTabSz="625475">
              <a:lnSpc>
                <a:spcPct val="80000"/>
              </a:lnSpc>
              <a:spcBef>
                <a:spcPts val="0"/>
              </a:spcBef>
            </a:pPr>
            <a:r>
              <a:rPr lang="de-CH" sz="1800" i="1" noProof="0" dirty="0" smtClean="0">
                <a:solidFill>
                  <a:srgbClr val="3333FF"/>
                </a:solidFill>
              </a:rPr>
              <a:t>			</a:t>
            </a:r>
            <a:r>
              <a:rPr lang="de-CH" sz="1800" dirty="0" smtClean="0"/>
              <a:t>stationen_gesetzt:</a:t>
            </a:r>
            <a:r>
              <a:rPr lang="de-CH" sz="1800" noProof="0" dirty="0" smtClean="0">
                <a:solidFill>
                  <a:srgbClr val="3333FF"/>
                </a:solidFill>
              </a:rPr>
              <a:t> </a:t>
            </a:r>
            <a:r>
              <a:rPr lang="de-CH" sz="1800" i="1" noProof="0" dirty="0" smtClean="0">
                <a:solidFill>
                  <a:srgbClr val="3333FF"/>
                </a:solidFill>
              </a:rPr>
              <a:t>origin</a:t>
            </a:r>
            <a:r>
              <a:rPr lang="de-CH" sz="1800" noProof="0" dirty="0" smtClean="0">
                <a:solidFill>
                  <a:srgbClr val="3333FF"/>
                </a:solidFill>
              </a:rPr>
              <a:t>  </a:t>
            </a:r>
            <a:r>
              <a:rPr lang="de-CH" sz="1800" noProof="0" dirty="0" smtClean="0"/>
              <a:t>=</a:t>
            </a:r>
            <a:r>
              <a:rPr lang="de-CH" sz="1800" noProof="0" dirty="0" smtClean="0">
                <a:solidFill>
                  <a:srgbClr val="3333FF"/>
                </a:solidFill>
              </a:rPr>
              <a:t> </a:t>
            </a:r>
            <a:r>
              <a:rPr lang="de-CH" sz="1800" i="1" dirty="0" smtClean="0"/>
              <a:t>o </a:t>
            </a:r>
            <a:r>
              <a:rPr lang="de-CH" sz="1800" b="1" dirty="0" smtClean="0">
                <a:solidFill>
                  <a:srgbClr val="002060"/>
                </a:solidFill>
              </a:rPr>
              <a:t>and</a:t>
            </a:r>
            <a:r>
              <a:rPr lang="de-CH" sz="1800" i="1" dirty="0" smtClean="0"/>
              <a:t> destination = d</a:t>
            </a:r>
          </a:p>
          <a:p>
            <a:pPr defTabSz="625475">
              <a:lnSpc>
                <a:spcPct val="80000"/>
              </a:lnSpc>
              <a:spcBef>
                <a:spcPts val="0"/>
              </a:spcBef>
            </a:pPr>
            <a:r>
              <a:rPr lang="de-CH" sz="1800" i="1" noProof="0" dirty="0" smtClean="0">
                <a:solidFill>
                  <a:srgbClr val="3333FF"/>
                </a:solidFill>
              </a:rPr>
              <a:t>			</a:t>
            </a:r>
            <a:r>
              <a:rPr lang="de-CH" sz="1800" noProof="0" dirty="0" smtClean="0">
                <a:solidFill>
                  <a:srgbClr val="3333FF"/>
                </a:solidFill>
              </a:rPr>
              <a:t>linie_gesetzt:</a:t>
            </a:r>
            <a:r>
              <a:rPr lang="de-CH" sz="1800" i="1" noProof="0" dirty="0" smtClean="0">
                <a:solidFill>
                  <a:srgbClr val="3333FF"/>
                </a:solidFill>
              </a:rPr>
              <a:t> line </a:t>
            </a:r>
            <a:r>
              <a:rPr lang="de-CH" sz="1800" noProof="0" dirty="0" smtClean="0">
                <a:solidFill>
                  <a:srgbClr val="3333FF"/>
                </a:solidFill>
              </a:rPr>
              <a:t>=</a:t>
            </a:r>
            <a:r>
              <a:rPr lang="de-CH" sz="1800" i="1" noProof="0" dirty="0" smtClean="0">
                <a:solidFill>
                  <a:srgbClr val="3333FF"/>
                </a:solidFill>
              </a:rPr>
              <a:t> l</a:t>
            </a:r>
          </a:p>
          <a:p>
            <a:pPr defTabSz="625475">
              <a:lnSpc>
                <a:spcPct val="80000"/>
              </a:lnSpc>
              <a:spcBef>
                <a:spcPts val="0"/>
              </a:spcBef>
            </a:pPr>
            <a:endParaRPr lang="de-CH" sz="1800" i="1" noProof="0" dirty="0" smtClean="0">
              <a:solidFill>
                <a:srgbClr val="3333FF"/>
              </a:solidFill>
            </a:endParaRPr>
          </a:p>
          <a:p>
            <a:pPr defTabSz="625475">
              <a:lnSpc>
                <a:spcPct val="80000"/>
              </a:lnSpc>
              <a:spcBef>
                <a:spcPts val="0"/>
              </a:spcBef>
            </a:pPr>
            <a:r>
              <a:rPr lang="de-CH" sz="1800" noProof="0" dirty="0" smtClean="0">
                <a:solidFill>
                  <a:srgbClr val="CC0000"/>
                </a:solidFill>
              </a:rPr>
              <a:t>	</a:t>
            </a:r>
            <a:r>
              <a:rPr lang="de-CH" sz="1800" i="1" noProof="0" dirty="0" smtClean="0"/>
              <a:t>link </a:t>
            </a:r>
            <a:r>
              <a:rPr lang="de-CH" sz="1800" noProof="0" dirty="0" smtClean="0"/>
              <a:t>(</a:t>
            </a:r>
            <a:r>
              <a:rPr lang="de-CH" sz="1800" i="1" dirty="0" smtClean="0"/>
              <a:t>other</a:t>
            </a:r>
            <a:r>
              <a:rPr lang="de-CH" sz="1800" i="1" noProof="0" dirty="0" smtClean="0">
                <a:solidFill>
                  <a:srgbClr val="3333FF"/>
                </a:solidFill>
              </a:rPr>
              <a:t> </a:t>
            </a:r>
            <a:r>
              <a:rPr lang="de-CH" sz="1800" noProof="0" dirty="0" smtClean="0"/>
              <a:t>: </a:t>
            </a:r>
            <a:r>
              <a:rPr lang="de-CH" sz="1800" i="1" noProof="0" dirty="0" smtClean="0">
                <a:solidFill>
                  <a:srgbClr val="3333FF"/>
                </a:solidFill>
              </a:rPr>
              <a:t>LEG</a:t>
            </a:r>
            <a:r>
              <a:rPr lang="de-CH" sz="1800" noProof="0" dirty="0" smtClean="0"/>
              <a:t>)</a:t>
            </a:r>
            <a:endParaRPr lang="de-CH" sz="1800" b="1" i="1" noProof="0" dirty="0" smtClean="0"/>
          </a:p>
          <a:p>
            <a:pPr defTabSz="625475">
              <a:lnSpc>
                <a:spcPct val="80000"/>
              </a:lnSpc>
              <a:spcBef>
                <a:spcPts val="0"/>
              </a:spcBef>
            </a:pPr>
            <a:r>
              <a:rPr lang="de-CH" sz="1800" noProof="0" dirty="0" smtClean="0">
                <a:solidFill>
                  <a:srgbClr val="CC0000"/>
                </a:solidFill>
              </a:rPr>
              <a:t>			</a:t>
            </a:r>
            <a:r>
              <a:rPr lang="de-CH" sz="1800" noProof="0" dirty="0" smtClean="0">
                <a:solidFill>
                  <a:srgbClr val="993300"/>
                </a:solidFill>
              </a:rPr>
              <a:t>-- </a:t>
            </a:r>
            <a:r>
              <a:rPr lang="de-CH" sz="1800" i="1" dirty="0" smtClean="0"/>
              <a:t>other</a:t>
            </a:r>
            <a:r>
              <a:rPr lang="de-CH" sz="1800" noProof="0" dirty="0" smtClean="0">
                <a:solidFill>
                  <a:srgbClr val="CC0000"/>
                </a:solidFill>
              </a:rPr>
              <a:t> </a:t>
            </a:r>
            <a:r>
              <a:rPr lang="de-CH" sz="1800" dirty="0" smtClean="0">
                <a:solidFill>
                  <a:srgbClr val="993300"/>
                </a:solidFill>
              </a:rPr>
              <a:t>zur nächsten Teilstrecke der Route machen</a:t>
            </a:r>
            <a:r>
              <a:rPr lang="de-CH" sz="1800" noProof="0" dirty="0" smtClean="0">
                <a:solidFill>
                  <a:srgbClr val="993300"/>
                </a:solidFill>
              </a:rPr>
              <a:t>.</a:t>
            </a:r>
          </a:p>
          <a:p>
            <a:pPr defTabSz="625475">
              <a:lnSpc>
                <a:spcPct val="80000"/>
              </a:lnSpc>
              <a:spcBef>
                <a:spcPts val="0"/>
              </a:spcBef>
            </a:pPr>
            <a:r>
              <a:rPr lang="de-CH" sz="1800" b="1" noProof="0" dirty="0" smtClean="0">
                <a:solidFill>
                  <a:srgbClr val="003399"/>
                </a:solidFill>
              </a:rPr>
              <a:t>		</a:t>
            </a:r>
            <a:r>
              <a:rPr lang="de-CH" sz="1800" b="1" noProof="0" dirty="0" err="1" smtClean="0">
                <a:solidFill>
                  <a:srgbClr val="003399"/>
                </a:solidFill>
              </a:rPr>
              <a:t>ensure</a:t>
            </a:r>
            <a:endParaRPr lang="de-CH" sz="1800" b="1" noProof="0" dirty="0" smtClean="0">
              <a:solidFill>
                <a:srgbClr val="003399"/>
              </a:solidFill>
            </a:endParaRPr>
          </a:p>
          <a:p>
            <a:pPr defTabSz="625475">
              <a:lnSpc>
                <a:spcPct val="80000"/>
              </a:lnSpc>
              <a:spcBef>
                <a:spcPts val="0"/>
              </a:spcBef>
            </a:pPr>
            <a:r>
              <a:rPr lang="de-CH" sz="1800" i="1" noProof="0" dirty="0" smtClean="0">
                <a:solidFill>
                  <a:srgbClr val="3333FF"/>
                </a:solidFill>
              </a:rPr>
              <a:t>			</a:t>
            </a:r>
            <a:r>
              <a:rPr lang="de-CH" sz="1800" noProof="0" dirty="0" smtClean="0"/>
              <a:t>naechste_gesetzt</a:t>
            </a:r>
            <a:r>
              <a:rPr lang="de-CH" sz="1800" noProof="0" dirty="0" smtClean="0">
                <a:solidFill>
                  <a:srgbClr val="993300"/>
                </a:solidFill>
              </a:rPr>
              <a:t>:</a:t>
            </a:r>
            <a:r>
              <a:rPr lang="de-CH" sz="1800" noProof="0" dirty="0" smtClean="0">
                <a:solidFill>
                  <a:srgbClr val="3333FF"/>
                </a:solidFill>
              </a:rPr>
              <a:t> </a:t>
            </a:r>
            <a:r>
              <a:rPr lang="de-CH" sz="1800" i="1" noProof="0" dirty="0" smtClean="0">
                <a:solidFill>
                  <a:srgbClr val="3333FF"/>
                </a:solidFill>
              </a:rPr>
              <a:t>next</a:t>
            </a:r>
            <a:r>
              <a:rPr lang="de-CH" sz="1800" noProof="0" dirty="0" smtClean="0">
                <a:solidFill>
                  <a:srgbClr val="3333FF"/>
                </a:solidFill>
              </a:rPr>
              <a:t> </a:t>
            </a:r>
            <a:r>
              <a:rPr lang="de-CH" sz="1800" noProof="0" dirty="0" smtClean="0"/>
              <a:t>=</a:t>
            </a:r>
            <a:r>
              <a:rPr lang="de-CH" sz="1800" noProof="0" dirty="0" smtClean="0">
                <a:solidFill>
                  <a:srgbClr val="3333FF"/>
                </a:solidFill>
              </a:rPr>
              <a:t> </a:t>
            </a:r>
            <a:r>
              <a:rPr lang="de-CH" sz="1800" i="1" noProof="0" dirty="0" smtClean="0"/>
              <a:t>n</a:t>
            </a:r>
            <a:endParaRPr lang="de-CH" sz="1800" b="1" noProof="0" dirty="0" smtClean="0">
              <a:solidFill>
                <a:srgbClr val="003399"/>
              </a:solidFill>
            </a:endParaRPr>
          </a:p>
          <a:p>
            <a:pPr defTabSz="625475">
              <a:lnSpc>
                <a:spcPct val="80000"/>
              </a:lnSpc>
              <a:spcBef>
                <a:spcPts val="0"/>
              </a:spcBef>
            </a:pPr>
            <a:r>
              <a:rPr lang="de-CH" sz="1800" b="1" dirty="0" smtClean="0">
                <a:solidFill>
                  <a:srgbClr val="003399"/>
                </a:solidFill>
              </a:rPr>
              <a:t>invariant</a:t>
            </a:r>
          </a:p>
          <a:p>
            <a:pPr defTabSz="625475">
              <a:lnSpc>
                <a:spcPct val="80000"/>
              </a:lnSpc>
              <a:spcBef>
                <a:spcPts val="0"/>
              </a:spcBef>
            </a:pPr>
            <a:r>
              <a:rPr lang="de-CH" sz="1800" dirty="0" smtClean="0"/>
              <a:t>	linie_existiert: </a:t>
            </a:r>
            <a:r>
              <a:rPr lang="de-CH" sz="1800" i="1" dirty="0" smtClean="0"/>
              <a:t>line</a:t>
            </a:r>
            <a:r>
              <a:rPr lang="de-CH" sz="1800" dirty="0" smtClean="0"/>
              <a:t> /= </a:t>
            </a:r>
            <a:r>
              <a:rPr lang="de-CH" sz="1800" b="1" dirty="0" smtClean="0">
                <a:solidFill>
                  <a:srgbClr val="003399"/>
                </a:solidFill>
              </a:rPr>
              <a:t>Void</a:t>
            </a:r>
          </a:p>
          <a:p>
            <a:pPr defTabSz="625475">
              <a:lnSpc>
                <a:spcPct val="80000"/>
              </a:lnSpc>
              <a:spcBef>
                <a:spcPts val="0"/>
              </a:spcBef>
            </a:pPr>
            <a:r>
              <a:rPr lang="de-CH" sz="1800" b="1" dirty="0" smtClean="0">
                <a:solidFill>
                  <a:srgbClr val="003399"/>
                </a:solidFill>
              </a:rPr>
              <a:t>	</a:t>
            </a:r>
            <a:r>
              <a:rPr lang="de-CH" sz="1800" dirty="0" smtClean="0"/>
              <a:t>auf_der_linie: </a:t>
            </a:r>
            <a:r>
              <a:rPr lang="de-CH" sz="1800" i="1" dirty="0" err="1" smtClean="0"/>
              <a:t>line</a:t>
            </a:r>
            <a:r>
              <a:rPr lang="en-US" sz="700" dirty="0">
                <a:solidFill>
                  <a:srgbClr val="0000FF"/>
                </a:solidFill>
                <a:cs typeface="Times New Roman" pitchFamily="18" charset="0"/>
                <a:sym typeface="Wingdings" pitchFamily="2" charset="2"/>
              </a:rPr>
              <a:t>  </a:t>
            </a:r>
            <a:r>
              <a:rPr lang="de-CH" sz="1800" i="1" dirty="0" err="1" smtClean="0"/>
              <a:t>has_station</a:t>
            </a:r>
            <a:r>
              <a:rPr lang="de-CH" sz="1800" dirty="0" smtClean="0"/>
              <a:t> (</a:t>
            </a:r>
            <a:r>
              <a:rPr lang="de-CH" sz="1800" i="1" dirty="0" smtClean="0"/>
              <a:t>origin</a:t>
            </a:r>
            <a:r>
              <a:rPr lang="de-CH" sz="1800" dirty="0" smtClean="0"/>
              <a:t>) </a:t>
            </a:r>
            <a:r>
              <a:rPr lang="de-CH" sz="1800" b="1" dirty="0" err="1" smtClean="0">
                <a:solidFill>
                  <a:srgbClr val="002060"/>
                </a:solidFill>
              </a:rPr>
              <a:t>and</a:t>
            </a:r>
            <a:r>
              <a:rPr lang="de-CH" sz="1800" dirty="0" smtClean="0"/>
              <a:t> </a:t>
            </a:r>
            <a:r>
              <a:rPr lang="de-CH" sz="1800" i="1" dirty="0" err="1" smtClean="0"/>
              <a:t>line</a:t>
            </a:r>
            <a:r>
              <a:rPr lang="en-US" sz="700" dirty="0">
                <a:solidFill>
                  <a:srgbClr val="0000FF"/>
                </a:solidFill>
                <a:cs typeface="Times New Roman" pitchFamily="18" charset="0"/>
                <a:sym typeface="Wingdings" pitchFamily="2" charset="2"/>
              </a:rPr>
              <a:t>  </a:t>
            </a:r>
            <a:r>
              <a:rPr lang="de-CH" sz="1800" i="1" dirty="0" err="1" smtClean="0"/>
              <a:t>has_station</a:t>
            </a:r>
            <a:r>
              <a:rPr lang="de-CH" sz="1800" dirty="0"/>
              <a:t> </a:t>
            </a:r>
            <a:r>
              <a:rPr lang="de-CH" sz="1800" dirty="0" smtClean="0"/>
              <a:t>(</a:t>
            </a:r>
            <a:r>
              <a:rPr lang="de-CH" sz="1800" i="1" dirty="0" err="1" smtClean="0"/>
              <a:t>destination</a:t>
            </a:r>
            <a:r>
              <a:rPr lang="de-CH" sz="1800" dirty="0" smtClean="0"/>
              <a:t>)</a:t>
            </a:r>
          </a:p>
          <a:p>
            <a:pPr defTabSz="625475">
              <a:lnSpc>
                <a:spcPct val="80000"/>
              </a:lnSpc>
              <a:spcBef>
                <a:spcPts val="0"/>
              </a:spcBef>
            </a:pPr>
            <a:r>
              <a:rPr lang="de-CH" sz="1800" b="1" noProof="0" dirty="0" smtClean="0">
                <a:solidFill>
                  <a:srgbClr val="003399"/>
                </a:solidFill>
              </a:rPr>
              <a:t/>
            </a:r>
            <a:br>
              <a:rPr lang="de-CH" sz="1800" b="1" noProof="0" dirty="0" smtClean="0">
                <a:solidFill>
                  <a:srgbClr val="003399"/>
                </a:solidFill>
              </a:rPr>
            </a:br>
            <a:r>
              <a:rPr lang="de-CH" sz="1800" b="1" noProof="0" dirty="0" smtClean="0">
                <a:solidFill>
                  <a:srgbClr val="003399"/>
                </a:solidFill>
              </a:rPr>
              <a:t>end</a:t>
            </a:r>
            <a:endParaRPr lang="de-CH" sz="1800" b="1" noProof="0" dirty="0">
              <a:solidFill>
                <a:srgbClr val="003399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5833811" y="781050"/>
            <a:ext cx="3056021" cy="714375"/>
          </a:xfrm>
          <a:prstGeom prst="wedgeRoundRectCallout">
            <a:avLst>
              <a:gd name="adj1" fmla="val -158220"/>
              <a:gd name="adj2" fmla="val -42937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de-CH" sz="2000" dirty="0" smtClean="0"/>
              <a:t>Auflistung der Erzeugungsprozeduren</a:t>
            </a:r>
            <a:endParaRPr lang="de-CH" sz="2000" i="1" dirty="0">
              <a:solidFill>
                <a:srgbClr val="3333FF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6249670" y="1631280"/>
            <a:ext cx="2735672" cy="928413"/>
          </a:xfrm>
          <a:prstGeom prst="wedgeRoundRectCallout">
            <a:avLst>
              <a:gd name="adj1" fmla="val -40773"/>
              <a:gd name="adj2" fmla="val 105832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de-CH" sz="2000" smtClean="0"/>
              <a:t>Jetzt </a:t>
            </a:r>
            <a:r>
              <a:rPr lang="de-CH" sz="2000" b="1" smtClean="0"/>
              <a:t>auch</a:t>
            </a:r>
            <a:r>
              <a:rPr lang="de-CH" sz="2000" smtClean="0"/>
              <a:t> als Erzeugungsprozedur verfügbar</a:t>
            </a:r>
            <a:endParaRPr lang="de-CH" sz="2000" i="1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  <p:bldP spid="6" grpId="0" animBg="1"/>
      <p:bldP spid="4" grpId="0" animBg="1"/>
      <p:bldP spid="7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49" y="878114"/>
            <a:ext cx="8843963" cy="5644924"/>
          </a:xfrm>
        </p:spPr>
        <p:txBody>
          <a:bodyPr/>
          <a:lstStyle/>
          <a:p>
            <a:r>
              <a:rPr lang="de-CH" dirty="0" smtClean="0">
                <a:solidFill>
                  <a:schemeClr val="tx1"/>
                </a:solidFill>
              </a:rPr>
              <a:t>«</a:t>
            </a:r>
            <a:r>
              <a:rPr lang="de-CH" dirty="0" smtClean="0">
                <a:solidFill>
                  <a:srgbClr val="800000"/>
                </a:solidFill>
              </a:rPr>
              <a:t>Pseudocode</a:t>
            </a:r>
            <a:r>
              <a:rPr lang="de-CH" dirty="0" smtClean="0">
                <a:solidFill>
                  <a:schemeClr val="tx1"/>
                </a:solidFill>
              </a:rPr>
              <a:t>» bezeichnet Sätze in natürlicher Sprache, die noch nicht geschriebenen Programmcode darstellen.</a:t>
            </a:r>
          </a:p>
          <a:p>
            <a:endParaRPr lang="de-CH" dirty="0">
              <a:solidFill>
                <a:schemeClr val="tx1"/>
              </a:solidFill>
            </a:endParaRPr>
          </a:p>
          <a:p>
            <a:r>
              <a:rPr lang="de-CH" dirty="0" smtClean="0">
                <a:solidFill>
                  <a:schemeClr val="tx1"/>
                </a:solidFill>
              </a:rPr>
              <a:t>Beispiel:</a:t>
            </a:r>
          </a:p>
          <a:p>
            <a:endParaRPr lang="de-CH" dirty="0" smtClean="0">
              <a:solidFill>
                <a:schemeClr val="tx1"/>
              </a:solidFill>
            </a:endParaRPr>
          </a:p>
          <a:p>
            <a:r>
              <a:rPr lang="de-CH" dirty="0" smtClean="0">
                <a:solidFill>
                  <a:srgbClr val="990000"/>
                </a:solidFill>
              </a:rPr>
              <a:t>    -- </a:t>
            </a:r>
            <a:r>
              <a:rPr lang="en-US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“</a:t>
            </a:r>
            <a:r>
              <a:rPr lang="de-CH" i="1" dirty="0" smtClean="0"/>
              <a:t>Opera_route</a:t>
            </a:r>
            <a:r>
              <a:rPr lang="de-CH" dirty="0" smtClean="0">
                <a:solidFill>
                  <a:srgbClr val="990000"/>
                </a:solidFill>
              </a:rPr>
              <a:t>  </a:t>
            </a:r>
            <a:r>
              <a:rPr lang="de-CH" dirty="0">
                <a:solidFill>
                  <a:srgbClr val="990000"/>
                </a:solidFill>
              </a:rPr>
              <a:t>erzeugen und Teilstrecken </a:t>
            </a:r>
            <a:r>
              <a:rPr lang="de-CH" dirty="0" smtClean="0">
                <a:solidFill>
                  <a:srgbClr val="990000"/>
                </a:solidFill>
              </a:rPr>
              <a:t>hinzufügen</a:t>
            </a:r>
            <a:r>
              <a:rPr lang="en-US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”</a:t>
            </a:r>
            <a:r>
              <a:rPr lang="en-US" dirty="0" smtClean="0">
                <a:solidFill>
                  <a:srgbClr val="0033CC"/>
                </a:solidFill>
                <a:cs typeface="Times New Roman" pitchFamily="18" charset="0"/>
                <a:sym typeface="Symbol" pitchFamily="18" charset="2"/>
              </a:rPr>
              <a:t> </a:t>
            </a:r>
            <a:endParaRPr lang="de-CH" dirty="0" smtClean="0">
              <a:solidFill>
                <a:srgbClr val="990000"/>
              </a:solidFill>
            </a:endParaRPr>
          </a:p>
          <a:p>
            <a:endParaRPr lang="de-CH" dirty="0">
              <a:solidFill>
                <a:srgbClr val="990000"/>
              </a:solidFill>
            </a:endParaRPr>
          </a:p>
          <a:p>
            <a:r>
              <a:rPr lang="de-CH" dirty="0" smtClean="0">
                <a:solidFill>
                  <a:schemeClr val="tx1"/>
                </a:solidFill>
              </a:rPr>
              <a:t>Wir schreiben Pseudocode als Kommentar und in </a:t>
            </a:r>
            <a:r>
              <a:rPr lang="de-CH" dirty="0" smtClean="0">
                <a:solidFill>
                  <a:schemeClr val="tx1"/>
                </a:solidFill>
              </a:rPr>
              <a:t>Anführungszeichen</a:t>
            </a:r>
            <a:endParaRPr lang="de-CH" dirty="0" smtClean="0">
              <a:solidFill>
                <a:schemeClr val="tx1"/>
              </a:solidFill>
            </a:endParaRPr>
          </a:p>
          <a:p>
            <a:endParaRPr lang="de-CH" dirty="0">
              <a:solidFill>
                <a:schemeClr val="tx1"/>
              </a:solidFill>
            </a:endParaRPr>
          </a:p>
          <a:p>
            <a:r>
              <a:rPr lang="de-CH" i="1" dirty="0" smtClean="0">
                <a:solidFill>
                  <a:schemeClr val="tx1"/>
                </a:solidFill>
              </a:rPr>
              <a:t>Stil</a:t>
            </a:r>
            <a:r>
              <a:rPr lang="de-CH" sz="1600" i="1" dirty="0" smtClean="0">
                <a:solidFill>
                  <a:schemeClr val="tx1"/>
                </a:solidFill>
              </a:rPr>
              <a:t> </a:t>
            </a:r>
            <a:r>
              <a:rPr lang="de-CH" dirty="0" smtClean="0">
                <a:solidFill>
                  <a:schemeClr val="tx1"/>
                </a:solidFill>
              </a:rPr>
              <a:t>: wenn der wirkliche Code geschrieben wird, ist es eine gute Idee, den Pseudocode als normalen Kommentar im Programm zu </a:t>
            </a:r>
            <a:r>
              <a:rPr lang="de-CH" dirty="0" smtClean="0">
                <a:solidFill>
                  <a:schemeClr val="tx1"/>
                </a:solidFill>
              </a:rPr>
              <a:t>behalten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44928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43840" y="100013"/>
            <a:ext cx="7541260" cy="489267"/>
          </a:xfrm>
        </p:spPr>
        <p:txBody>
          <a:bodyPr/>
          <a:lstStyle/>
          <a:p>
            <a:r>
              <a:rPr lang="de-CH" noProof="0" dirty="0" smtClean="0"/>
              <a:t>Erzeugungsprinzip</a:t>
            </a:r>
            <a:endParaRPr lang="de-CH" i="1" noProof="0" dirty="0">
              <a:solidFill>
                <a:srgbClr val="3333FF"/>
              </a:solidFill>
            </a:endParaRPr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3962400"/>
            <a:ext cx="8229600" cy="1371600"/>
          </a:xfrm>
        </p:spPr>
        <p:txBody>
          <a:bodyPr/>
          <a:lstStyle/>
          <a:p>
            <a:endParaRPr lang="de-CH" sz="800" dirty="0" smtClean="0"/>
          </a:p>
          <a:p>
            <a:r>
              <a:rPr lang="de-CH" dirty="0" smtClean="0">
                <a:solidFill>
                  <a:schemeClr val="tx1"/>
                </a:solidFill>
              </a:rPr>
              <a:t>Dies erlaubt dem Autor der Klasse, </a:t>
            </a:r>
            <a:r>
              <a:rPr lang="de-CH" dirty="0">
                <a:solidFill>
                  <a:schemeClr val="tx1"/>
                </a:solidFill>
              </a:rPr>
              <a:t>zu erzwingen, </a:t>
            </a:r>
            <a:r>
              <a:rPr lang="de-CH" dirty="0" smtClean="0">
                <a:solidFill>
                  <a:schemeClr val="tx1"/>
                </a:solidFill>
              </a:rPr>
              <a:t>dass alle von Klienten erzeugten Instanzen korrekt initialisiert werden.</a:t>
            </a:r>
          </a:p>
        </p:txBody>
      </p:sp>
      <p:sp>
        <p:nvSpPr>
          <p:cNvPr id="5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08336" y="1126671"/>
            <a:ext cx="7623293" cy="2630320"/>
          </a:xfrm>
          <a:prstGeom prst="round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 prstMaterial="matte">
            <a:bevelT w="127000"/>
            <a:bevelB w="381000" h="152400"/>
          </a:sp3d>
        </p:spPr>
        <p:txBody>
          <a:bodyPr wrap="square" lIns="0" tIns="0" rIns="0" bIns="0" anchor="ctr">
            <a:noAutofit/>
          </a:bodyPr>
          <a:lstStyle/>
          <a:p>
            <a:pPr>
              <a:lnSpc>
                <a:spcPct val="140000"/>
              </a:lnSpc>
            </a:pPr>
            <a:r>
              <a:rPr lang="de-CH" dirty="0" smtClean="0">
                <a:solidFill>
                  <a:srgbClr val="3333FF"/>
                </a:solidFill>
              </a:rPr>
              <a:t>Falls eine Klasse eine nicht-triviale Invariante hat, muss sie eine oder mehrere Erzeugungsprozeduren definieren, die sicherstellen, dass jede Instanz nach der Ausführung einer Erzeugungsinstruktion die Invariante erfüllt.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84480" y="98425"/>
            <a:ext cx="7526020" cy="470535"/>
          </a:xfrm>
        </p:spPr>
        <p:txBody>
          <a:bodyPr/>
          <a:lstStyle/>
          <a:p>
            <a:r>
              <a:rPr lang="de-CH" dirty="0" smtClean="0"/>
              <a:t>Erzeugungsprozeduren</a:t>
            </a:r>
            <a:endParaRPr lang="de-CH" i="1" noProof="0" dirty="0">
              <a:solidFill>
                <a:srgbClr val="3333FF"/>
              </a:solidFill>
            </a:endParaRP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757988"/>
            <a:ext cx="8229600" cy="5859379"/>
          </a:xfrm>
        </p:spPr>
        <p:txBody>
          <a:bodyPr/>
          <a:lstStyle/>
          <a:p>
            <a:r>
              <a:rPr lang="de-CH" dirty="0" smtClean="0">
                <a:solidFill>
                  <a:schemeClr val="tx1"/>
                </a:solidFill>
              </a:rPr>
              <a:t>Auch wenn keine starke Invariante vorhanden ist, sind Erzeugungsprozeduren nützlich, um Initialisierung und Erzeugung zu kombinieren.</a:t>
            </a:r>
          </a:p>
          <a:p>
            <a:endParaRPr lang="de-CH" sz="2000" dirty="0" smtClean="0"/>
          </a:p>
          <a:p>
            <a:r>
              <a:rPr lang="de-CH" sz="2000" b="1" dirty="0" smtClean="0">
                <a:solidFill>
                  <a:srgbClr val="003399"/>
                </a:solidFill>
              </a:rPr>
              <a:t>class</a:t>
            </a:r>
            <a:r>
              <a:rPr lang="de-CH" sz="2000" b="1" dirty="0" smtClean="0">
                <a:solidFill>
                  <a:srgbClr val="0033CC"/>
                </a:solidFill>
              </a:rPr>
              <a:t> </a:t>
            </a:r>
            <a:r>
              <a:rPr lang="de-CH" sz="2000" i="1" dirty="0" smtClean="0">
                <a:solidFill>
                  <a:srgbClr val="0000FF"/>
                </a:solidFill>
              </a:rPr>
              <a:t>POINT </a:t>
            </a:r>
            <a:r>
              <a:rPr lang="de-CH" sz="2000" b="1" dirty="0" smtClean="0">
                <a:solidFill>
                  <a:srgbClr val="003399"/>
                </a:solidFill>
              </a:rPr>
              <a:t>create</a:t>
            </a:r>
          </a:p>
          <a:p>
            <a:r>
              <a:rPr lang="de-CH" sz="2000" b="1" dirty="0" smtClean="0">
                <a:solidFill>
                  <a:srgbClr val="003399"/>
                </a:solidFill>
              </a:rPr>
              <a:t>	</a:t>
            </a:r>
            <a:r>
              <a:rPr lang="de-CH" sz="2000" i="1" dirty="0" err="1" smtClean="0">
                <a:solidFill>
                  <a:srgbClr val="3333FF"/>
                </a:solidFill>
              </a:rPr>
              <a:t>default_create</a:t>
            </a:r>
            <a:r>
              <a:rPr lang="de-CH" sz="2000" dirty="0" smtClean="0"/>
              <a:t>,</a:t>
            </a:r>
            <a:r>
              <a:rPr lang="de-CH" sz="2000" b="1" dirty="0" smtClean="0">
                <a:solidFill>
                  <a:srgbClr val="003399"/>
                </a:solidFill>
              </a:rPr>
              <a:t> </a:t>
            </a:r>
            <a:r>
              <a:rPr lang="de-CH" sz="2000" i="1" dirty="0" err="1" smtClean="0">
                <a:solidFill>
                  <a:srgbClr val="3333FF"/>
                </a:solidFill>
              </a:rPr>
              <a:t>make_cartesian</a:t>
            </a:r>
            <a:r>
              <a:rPr lang="de-CH" sz="2000" dirty="0" smtClean="0"/>
              <a:t>,</a:t>
            </a:r>
            <a:r>
              <a:rPr lang="de-CH" sz="2000" b="1" dirty="0" smtClean="0">
                <a:solidFill>
                  <a:srgbClr val="003399"/>
                </a:solidFill>
              </a:rPr>
              <a:t> </a:t>
            </a:r>
            <a:r>
              <a:rPr lang="de-CH" sz="2000" i="1" dirty="0" err="1" smtClean="0">
                <a:solidFill>
                  <a:srgbClr val="3333FF"/>
                </a:solidFill>
              </a:rPr>
              <a:t>make_polar</a:t>
            </a:r>
            <a:endParaRPr lang="de-CH" sz="2000" i="1" dirty="0" smtClean="0">
              <a:solidFill>
                <a:srgbClr val="3333FF"/>
              </a:solidFill>
            </a:endParaRPr>
          </a:p>
          <a:p>
            <a:r>
              <a:rPr lang="de-CH" sz="2000" b="1" dirty="0" err="1" smtClean="0">
                <a:solidFill>
                  <a:srgbClr val="003399"/>
                </a:solidFill>
              </a:rPr>
              <a:t>feature</a:t>
            </a:r>
            <a:endParaRPr lang="de-CH" sz="2000" b="1" dirty="0" smtClean="0">
              <a:solidFill>
                <a:srgbClr val="003399"/>
              </a:solidFill>
            </a:endParaRPr>
          </a:p>
          <a:p>
            <a:r>
              <a:rPr lang="de-CH" sz="2000" b="1" dirty="0" smtClean="0">
                <a:solidFill>
                  <a:srgbClr val="003399"/>
                </a:solidFill>
              </a:rPr>
              <a:t>	</a:t>
            </a:r>
            <a:r>
              <a:rPr lang="de-CH" sz="2000" b="1" dirty="0" smtClean="0">
                <a:solidFill>
                  <a:srgbClr val="CC0000"/>
                </a:solidFill>
              </a:rPr>
              <a:t>…</a:t>
            </a:r>
          </a:p>
          <a:p>
            <a:r>
              <a:rPr lang="de-CH" sz="2000" b="1" dirty="0" smtClean="0">
                <a:solidFill>
                  <a:srgbClr val="003399"/>
                </a:solidFill>
              </a:rPr>
              <a:t>end</a:t>
            </a:r>
          </a:p>
          <a:p>
            <a:endParaRPr lang="de-CH" sz="2000" dirty="0" smtClean="0"/>
          </a:p>
          <a:p>
            <a:r>
              <a:rPr lang="de-CH" sz="2000" dirty="0" smtClean="0">
                <a:solidFill>
                  <a:schemeClr val="tx1"/>
                </a:solidFill>
              </a:rPr>
              <a:t>Gültige Erzeugungsinstruktionen:</a:t>
            </a:r>
          </a:p>
          <a:p>
            <a:pPr lvl="1">
              <a:buNone/>
            </a:pPr>
            <a:r>
              <a:rPr lang="de-CH" sz="2000" b="1" dirty="0" err="1" smtClean="0">
                <a:solidFill>
                  <a:schemeClr val="accent2"/>
                </a:solidFill>
              </a:rPr>
              <a:t>create</a:t>
            </a:r>
            <a:r>
              <a:rPr lang="de-CH" sz="2000" dirty="0" smtClean="0"/>
              <a:t> </a:t>
            </a:r>
            <a:r>
              <a:rPr lang="de-CH" sz="2000" i="1" dirty="0" smtClean="0">
                <a:solidFill>
                  <a:srgbClr val="3333FF"/>
                </a:solidFill>
              </a:rPr>
              <a:t>your_point</a:t>
            </a:r>
            <a:r>
              <a:rPr lang="en-US" sz="800" dirty="0">
                <a:solidFill>
                  <a:srgbClr val="0000FF"/>
                </a:solidFill>
                <a:ea typeface="+mn-ea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800" dirty="0" smtClean="0">
                <a:solidFill>
                  <a:srgbClr val="0000FF"/>
                </a:solidFill>
                <a:ea typeface="+mn-ea"/>
                <a:cs typeface="Times New Roman" pitchFamily="18" charset="0"/>
                <a:sym typeface="Wingdings" pitchFamily="2" charset="2"/>
              </a:rPr>
              <a:t></a:t>
            </a:r>
            <a:r>
              <a:rPr lang="de-CH" sz="2000" i="1" dirty="0" err="1" smtClean="0">
                <a:solidFill>
                  <a:srgbClr val="3333FF"/>
                </a:solidFill>
              </a:rPr>
              <a:t>default_create</a:t>
            </a:r>
            <a:r>
              <a:rPr lang="de-CH" sz="2000" i="1" dirty="0"/>
              <a:t/>
            </a:r>
            <a:br>
              <a:rPr lang="de-CH" sz="2000" i="1" dirty="0"/>
            </a:br>
            <a:endParaRPr lang="de-CH" sz="2000" i="1" dirty="0" smtClean="0">
              <a:solidFill>
                <a:srgbClr val="3333FF"/>
              </a:solidFill>
            </a:endParaRPr>
          </a:p>
          <a:p>
            <a:pPr lvl="1">
              <a:spcBef>
                <a:spcPts val="600"/>
              </a:spcBef>
              <a:buNone/>
            </a:pPr>
            <a:r>
              <a:rPr lang="de-CH" sz="2000" b="1" dirty="0" err="1" smtClean="0">
                <a:solidFill>
                  <a:schemeClr val="accent2"/>
                </a:solidFill>
              </a:rPr>
              <a:t>create</a:t>
            </a:r>
            <a:r>
              <a:rPr lang="de-CH" sz="2000" dirty="0" smtClean="0"/>
              <a:t> </a:t>
            </a:r>
            <a:r>
              <a:rPr lang="de-CH" sz="2000" i="1" dirty="0" smtClean="0">
                <a:solidFill>
                  <a:srgbClr val="3333FF"/>
                </a:solidFill>
              </a:rPr>
              <a:t>your_point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buNone/>
            </a:pPr>
            <a:r>
              <a:rPr lang="de-CH" sz="2000" b="1" dirty="0" err="1" smtClean="0">
                <a:solidFill>
                  <a:schemeClr val="accent2"/>
                </a:solidFill>
              </a:rPr>
              <a:t>create</a:t>
            </a:r>
            <a:r>
              <a:rPr lang="de-CH" sz="2000" dirty="0" smtClean="0"/>
              <a:t> </a:t>
            </a:r>
            <a:r>
              <a:rPr lang="de-CH" sz="2000" i="1" dirty="0" smtClean="0">
                <a:solidFill>
                  <a:srgbClr val="3333FF"/>
                </a:solidFill>
              </a:rPr>
              <a:t>your_poin</a:t>
            </a:r>
            <a:r>
              <a:rPr lang="de-CH" sz="2000" i="1" dirty="0">
                <a:ea typeface="+mn-ea"/>
              </a:rPr>
              <a:t>t</a:t>
            </a:r>
            <a:r>
              <a:rPr lang="en-US" sz="800" dirty="0">
                <a:solidFill>
                  <a:srgbClr val="0000FF"/>
                </a:solidFill>
                <a:ea typeface="+mn-ea"/>
                <a:cs typeface="Times New Roman" pitchFamily="18" charset="0"/>
                <a:sym typeface="Wingdings" pitchFamily="2" charset="2"/>
              </a:rPr>
              <a:t> </a:t>
            </a:r>
            <a:r>
              <a:rPr lang="de-CH" sz="2000" i="1" dirty="0" err="1" smtClean="0">
                <a:solidFill>
                  <a:srgbClr val="3333FF"/>
                </a:solidFill>
              </a:rPr>
              <a:t>make_cartesian</a:t>
            </a:r>
            <a:r>
              <a:rPr lang="de-CH" sz="2000" i="1" dirty="0" smtClean="0">
                <a:solidFill>
                  <a:srgbClr val="3333FF"/>
                </a:solidFill>
              </a:rPr>
              <a:t> </a:t>
            </a:r>
            <a:r>
              <a:rPr lang="de-CH" sz="2000" dirty="0" smtClean="0"/>
              <a:t>(</a:t>
            </a:r>
            <a:r>
              <a:rPr lang="de-CH" sz="2000" i="1" dirty="0" smtClean="0">
                <a:solidFill>
                  <a:srgbClr val="3333FF"/>
                </a:solidFill>
              </a:rPr>
              <a:t>x</a:t>
            </a:r>
            <a:r>
              <a:rPr lang="de-CH" sz="2000" dirty="0" smtClean="0"/>
              <a:t>,</a:t>
            </a:r>
            <a:r>
              <a:rPr lang="de-CH" sz="2000" i="1" dirty="0" smtClean="0">
                <a:solidFill>
                  <a:srgbClr val="3333FF"/>
                </a:solidFill>
              </a:rPr>
              <a:t> y</a:t>
            </a:r>
            <a:r>
              <a:rPr lang="de-CH" sz="2000" dirty="0" smtClean="0"/>
              <a:t>)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buNone/>
            </a:pPr>
            <a:r>
              <a:rPr lang="de-CH" sz="2000" b="1" dirty="0" err="1" smtClean="0">
                <a:solidFill>
                  <a:schemeClr val="accent2"/>
                </a:solidFill>
              </a:rPr>
              <a:t>create</a:t>
            </a:r>
            <a:r>
              <a:rPr lang="de-CH" sz="2000" dirty="0" smtClean="0"/>
              <a:t> </a:t>
            </a:r>
            <a:r>
              <a:rPr lang="de-CH" sz="2000" i="1" dirty="0" smtClean="0">
                <a:solidFill>
                  <a:srgbClr val="3333FF"/>
                </a:solidFill>
              </a:rPr>
              <a:t>your_point</a:t>
            </a:r>
            <a:r>
              <a:rPr lang="en-US" sz="800" dirty="0">
                <a:solidFill>
                  <a:srgbClr val="0000FF"/>
                </a:solidFill>
                <a:ea typeface="+mn-ea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800" dirty="0" smtClean="0">
                <a:solidFill>
                  <a:srgbClr val="0000FF"/>
                </a:solidFill>
                <a:ea typeface="+mn-ea"/>
                <a:cs typeface="Times New Roman" pitchFamily="18" charset="0"/>
                <a:sym typeface="Wingdings" pitchFamily="2" charset="2"/>
              </a:rPr>
              <a:t></a:t>
            </a:r>
            <a:r>
              <a:rPr lang="de-CH" sz="2000" i="1" dirty="0" err="1" smtClean="0">
                <a:solidFill>
                  <a:srgbClr val="3333FF"/>
                </a:solidFill>
              </a:rPr>
              <a:t>make_polar</a:t>
            </a:r>
            <a:r>
              <a:rPr lang="de-CH" sz="2000" i="1" dirty="0" smtClean="0">
                <a:solidFill>
                  <a:srgbClr val="3333FF"/>
                </a:solidFill>
              </a:rPr>
              <a:t> </a:t>
            </a:r>
            <a:r>
              <a:rPr lang="de-CH" sz="2000" dirty="0" smtClean="0"/>
              <a:t>(</a:t>
            </a:r>
            <a:r>
              <a:rPr lang="de-CH" sz="2000" i="1" dirty="0" smtClean="0">
                <a:solidFill>
                  <a:srgbClr val="3333FF"/>
                </a:solidFill>
              </a:rPr>
              <a:t>r</a:t>
            </a:r>
            <a:r>
              <a:rPr lang="de-CH" sz="2000" dirty="0" smtClean="0"/>
              <a:t>,</a:t>
            </a:r>
            <a:r>
              <a:rPr lang="de-CH" sz="2000" i="1" dirty="0" smtClean="0">
                <a:solidFill>
                  <a:srgbClr val="3333FF"/>
                </a:solidFill>
              </a:rPr>
              <a:t> t</a:t>
            </a:r>
            <a:r>
              <a:rPr lang="de-CH" sz="1200" i="1" dirty="0" smtClean="0">
                <a:solidFill>
                  <a:srgbClr val="3333FF"/>
                </a:solidFill>
              </a:rPr>
              <a:t> </a:t>
            </a:r>
            <a:r>
              <a:rPr lang="de-CH" sz="2000" dirty="0" smtClean="0"/>
              <a:t>)</a:t>
            </a:r>
            <a:endParaRPr lang="de-CH" sz="2000" dirty="0"/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2361235" y="3652787"/>
            <a:ext cx="6518605" cy="477519"/>
          </a:xfrm>
          <a:prstGeom prst="wedgeRoundRectCallout">
            <a:avLst>
              <a:gd name="adj1" fmla="val -51691"/>
              <a:gd name="adj2" fmla="val -180577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de-CH" sz="2000" dirty="0" smtClean="0"/>
              <a:t>Vererbt an alle Klassen, macht standardmässig nichts</a:t>
            </a:r>
            <a:endParaRPr lang="de-CH" sz="2000" i="1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04799" y="123825"/>
            <a:ext cx="7489825" cy="445135"/>
          </a:xfrm>
        </p:spPr>
        <p:txBody>
          <a:bodyPr/>
          <a:lstStyle/>
          <a:p>
            <a:r>
              <a:rPr lang="de-CH" noProof="0" dirty="0" smtClean="0"/>
              <a:t>Objekterzeugung: Zusammenfassung</a:t>
            </a:r>
            <a:endParaRPr lang="de-CH" i="1" noProof="0" dirty="0">
              <a:solidFill>
                <a:srgbClr val="3333FF"/>
              </a:solidFill>
            </a:endParaRPr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48652" y="830178"/>
            <a:ext cx="8590547" cy="5602705"/>
          </a:xfrm>
        </p:spPr>
        <p:txBody>
          <a:bodyPr/>
          <a:lstStyle/>
          <a:p>
            <a:r>
              <a:rPr lang="de-CH" dirty="0" smtClean="0">
                <a:solidFill>
                  <a:schemeClr val="tx1"/>
                </a:solidFill>
              </a:rPr>
              <a:t>Um ein Objekt zu erzeugen:</a:t>
            </a:r>
          </a:p>
          <a:p>
            <a:endParaRPr lang="de-CH" dirty="0" smtClean="0">
              <a:solidFill>
                <a:schemeClr val="tx1"/>
              </a:solidFill>
            </a:endParaRPr>
          </a:p>
          <a:p>
            <a:endParaRPr lang="de-CH" sz="800" dirty="0" smtClean="0"/>
          </a:p>
          <a:p>
            <a:pPr lvl="1"/>
            <a:r>
              <a:rPr lang="de-CH" dirty="0" smtClean="0">
                <a:solidFill>
                  <a:schemeClr val="tx1"/>
                </a:solidFill>
              </a:rPr>
              <a:t>Falls die Klasse keine</a:t>
            </a:r>
            <a:r>
              <a:rPr lang="de-CH" dirty="0" smtClean="0"/>
              <a:t> </a:t>
            </a:r>
            <a:r>
              <a:rPr lang="de-CH" b="1" dirty="0" err="1" smtClean="0">
                <a:solidFill>
                  <a:schemeClr val="accent2"/>
                </a:solidFill>
              </a:rPr>
              <a:t>create</a:t>
            </a:r>
            <a:r>
              <a:rPr lang="de-CH" dirty="0" smtClean="0">
                <a:solidFill>
                  <a:schemeClr val="tx1"/>
                </a:solidFill>
              </a:rPr>
              <a:t>-Klausel hat, benutzen Sie die Grundform: </a:t>
            </a:r>
            <a:r>
              <a:rPr lang="de-CH" b="1" dirty="0" err="1" smtClean="0">
                <a:solidFill>
                  <a:schemeClr val="accent2"/>
                </a:solidFill>
              </a:rPr>
              <a:t>create</a:t>
            </a:r>
            <a:r>
              <a:rPr lang="de-CH" dirty="0" smtClean="0"/>
              <a:t> </a:t>
            </a:r>
            <a:r>
              <a:rPr lang="de-CH" i="1" dirty="0" smtClean="0">
                <a:solidFill>
                  <a:srgbClr val="3333FF"/>
                </a:solidFill>
              </a:rPr>
              <a:t>x</a:t>
            </a:r>
            <a:endParaRPr lang="de-CH" dirty="0" smtClean="0"/>
          </a:p>
          <a:p>
            <a:pPr lvl="1"/>
            <a:endParaRPr lang="de-CH" sz="800" dirty="0" smtClean="0"/>
          </a:p>
          <a:p>
            <a:pPr lvl="1"/>
            <a:r>
              <a:rPr lang="de-CH" dirty="0" smtClean="0">
                <a:solidFill>
                  <a:schemeClr val="tx1"/>
                </a:solidFill>
              </a:rPr>
              <a:t>Falls die Klasse eine </a:t>
            </a:r>
            <a:r>
              <a:rPr lang="de-CH" b="1" dirty="0" err="1" smtClean="0">
                <a:solidFill>
                  <a:schemeClr val="accent2"/>
                </a:solidFill>
              </a:rPr>
              <a:t>create</a:t>
            </a:r>
            <a:r>
              <a:rPr lang="de-CH" dirty="0" smtClean="0">
                <a:solidFill>
                  <a:schemeClr val="tx1"/>
                </a:solidFill>
              </a:rPr>
              <a:t>-Klausel hat, die eine oder mehrere Prozeduren auflistet, benutzen Sie</a:t>
            </a:r>
            <a:br>
              <a:rPr lang="de-CH" dirty="0" smtClean="0">
                <a:solidFill>
                  <a:schemeClr val="tx1"/>
                </a:solidFill>
              </a:rPr>
            </a:br>
            <a:r>
              <a:rPr lang="de-CH" dirty="0" smtClean="0"/>
              <a:t/>
            </a:r>
            <a:br>
              <a:rPr lang="de-CH" dirty="0" smtClean="0"/>
            </a:br>
            <a:r>
              <a:rPr lang="de-CH" dirty="0" smtClean="0"/>
              <a:t>		</a:t>
            </a:r>
            <a:r>
              <a:rPr lang="de-CH" b="1" dirty="0" err="1" smtClean="0">
                <a:solidFill>
                  <a:schemeClr val="accent2"/>
                </a:solidFill>
              </a:rPr>
              <a:t>create</a:t>
            </a:r>
            <a:r>
              <a:rPr lang="de-CH" dirty="0" smtClean="0"/>
              <a:t> </a:t>
            </a:r>
            <a:r>
              <a:rPr lang="de-CH" i="1" dirty="0" smtClean="0">
                <a:solidFill>
                  <a:srgbClr val="3333FF"/>
                </a:solidFill>
              </a:rPr>
              <a:t>x</a:t>
            </a:r>
            <a:r>
              <a:rPr lang="en-US" sz="800" dirty="0">
                <a:solidFill>
                  <a:srgbClr val="0000FF"/>
                </a:solidFill>
                <a:ea typeface="+mn-ea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800" dirty="0" smtClean="0">
                <a:solidFill>
                  <a:srgbClr val="0000FF"/>
                </a:solidFill>
                <a:ea typeface="+mn-ea"/>
                <a:cs typeface="Times New Roman" pitchFamily="18" charset="0"/>
                <a:sym typeface="Wingdings" pitchFamily="2" charset="2"/>
              </a:rPr>
              <a:t></a:t>
            </a:r>
            <a:r>
              <a:rPr lang="de-CH" i="1" dirty="0" err="1" smtClean="0">
                <a:solidFill>
                  <a:srgbClr val="3333FF"/>
                </a:solidFill>
              </a:rPr>
              <a:t>make</a:t>
            </a:r>
            <a:r>
              <a:rPr lang="de-CH" i="1" dirty="0" smtClean="0">
                <a:solidFill>
                  <a:srgbClr val="3333FF"/>
                </a:solidFill>
              </a:rPr>
              <a:t> </a:t>
            </a:r>
            <a:r>
              <a:rPr lang="de-CH" dirty="0" smtClean="0"/>
              <a:t>(</a:t>
            </a:r>
            <a:r>
              <a:rPr lang="de-CH" i="1" dirty="0" smtClean="0">
                <a:solidFill>
                  <a:srgbClr val="3333FF"/>
                </a:solidFill>
              </a:rPr>
              <a:t>…</a:t>
            </a:r>
            <a:r>
              <a:rPr lang="de-CH" dirty="0" smtClean="0"/>
              <a:t>)</a:t>
            </a:r>
            <a:br>
              <a:rPr lang="de-CH" dirty="0" smtClean="0"/>
            </a:br>
            <a:r>
              <a:rPr lang="de-CH" dirty="0" smtClean="0"/>
              <a:t/>
            </a:r>
            <a:br>
              <a:rPr lang="de-CH" dirty="0" smtClean="0"/>
            </a:br>
            <a:r>
              <a:rPr lang="de-CH" dirty="0" smtClean="0">
                <a:solidFill>
                  <a:schemeClr val="tx1"/>
                </a:solidFill>
              </a:rPr>
              <a:t>wobei</a:t>
            </a:r>
            <a:r>
              <a:rPr lang="de-CH" dirty="0" smtClean="0"/>
              <a:t> </a:t>
            </a:r>
            <a:r>
              <a:rPr lang="de-CH" i="1" dirty="0" err="1" smtClean="0">
                <a:solidFill>
                  <a:srgbClr val="3333FF"/>
                </a:solidFill>
              </a:rPr>
              <a:t>make</a:t>
            </a:r>
            <a:r>
              <a:rPr lang="de-CH" dirty="0" smtClean="0"/>
              <a:t> </a:t>
            </a:r>
            <a:r>
              <a:rPr lang="de-CH" dirty="0" smtClean="0">
                <a:solidFill>
                  <a:schemeClr val="tx1"/>
                </a:solidFill>
              </a:rPr>
              <a:t>eine der Erzeugungsprozeduren ist und</a:t>
            </a:r>
            <a:r>
              <a:rPr lang="de-CH" dirty="0" smtClean="0"/>
              <a:t> </a:t>
            </a:r>
            <a:r>
              <a:rPr lang="de-CH" dirty="0" smtClean="0">
                <a:solidFill>
                  <a:schemeClr val="tx1"/>
                </a:solidFill>
              </a:rPr>
              <a:t>“</a:t>
            </a:r>
            <a:r>
              <a:rPr lang="de-CH" dirty="0" smtClean="0"/>
              <a:t>(</a:t>
            </a:r>
            <a:r>
              <a:rPr lang="de-CH" i="1" dirty="0" smtClean="0">
                <a:solidFill>
                  <a:srgbClr val="3333FF"/>
                </a:solidFill>
              </a:rPr>
              <a:t>…</a:t>
            </a:r>
            <a:r>
              <a:rPr lang="de-CH" dirty="0" smtClean="0"/>
              <a:t>)</a:t>
            </a:r>
            <a:r>
              <a:rPr lang="de-CH" dirty="0" smtClean="0">
                <a:solidFill>
                  <a:schemeClr val="tx1"/>
                </a:solidFill>
              </a:rPr>
              <a:t>”</a:t>
            </a:r>
            <a:r>
              <a:rPr lang="de-CH" dirty="0" smtClean="0"/>
              <a:t> </a:t>
            </a:r>
            <a:r>
              <a:rPr lang="de-CH" dirty="0" smtClean="0">
                <a:solidFill>
                  <a:schemeClr val="tx1"/>
                </a:solidFill>
              </a:rPr>
              <a:t>für allfällige Argumente steht.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25120" y="115889"/>
            <a:ext cx="7493318" cy="453072"/>
          </a:xfrm>
        </p:spPr>
        <p:txBody>
          <a:bodyPr/>
          <a:lstStyle/>
          <a:p>
            <a:r>
              <a:rPr lang="de-CH" dirty="0" smtClean="0"/>
              <a:t>Korrektheit einer Instruktion</a:t>
            </a:r>
            <a:endParaRPr lang="de-CH" i="1" noProof="0" dirty="0">
              <a:solidFill>
                <a:srgbClr val="3333FF"/>
              </a:solidFill>
            </a:endParaRPr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990600"/>
            <a:ext cx="8443732" cy="5498432"/>
          </a:xfrm>
        </p:spPr>
        <p:txBody>
          <a:bodyPr/>
          <a:lstStyle/>
          <a:p>
            <a:r>
              <a:rPr lang="de-CH" dirty="0" smtClean="0">
                <a:solidFill>
                  <a:schemeClr val="tx1"/>
                </a:solidFill>
              </a:rPr>
              <a:t>Um mit dem Prinzip „Design </a:t>
            </a:r>
            <a:r>
              <a:rPr lang="de-CH" dirty="0" err="1" smtClean="0">
                <a:solidFill>
                  <a:schemeClr val="tx1"/>
                </a:solidFill>
              </a:rPr>
              <a:t>by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Contract</a:t>
            </a:r>
            <a:r>
              <a:rPr lang="de-CH" dirty="0" smtClean="0">
                <a:solidFill>
                  <a:schemeClr val="tx1"/>
                </a:solidFill>
              </a:rPr>
              <a:t>“ („Entwurf gemäss Vertrag“) übereinzustimmen, müssen wir von jeder Instruktion genau wissen:</a:t>
            </a:r>
          </a:p>
          <a:p>
            <a:endParaRPr lang="de-CH" sz="800" dirty="0" smtClean="0">
              <a:solidFill>
                <a:schemeClr val="tx1"/>
              </a:solidFill>
            </a:endParaRPr>
          </a:p>
          <a:p>
            <a:pPr lvl="1"/>
            <a:r>
              <a:rPr lang="de-CH" dirty="0" smtClean="0">
                <a:solidFill>
                  <a:schemeClr val="tx1"/>
                </a:solidFill>
              </a:rPr>
              <a:t>Wie man die Instruktion richtig benutzt: die </a:t>
            </a:r>
            <a:r>
              <a:rPr lang="de-CH" dirty="0" smtClean="0">
                <a:solidFill>
                  <a:srgbClr val="990000"/>
                </a:solidFill>
              </a:rPr>
              <a:t>Vorbedingung</a:t>
            </a:r>
            <a:endParaRPr lang="de-CH" dirty="0" smtClean="0">
              <a:solidFill>
                <a:schemeClr val="tx1"/>
              </a:solidFill>
            </a:endParaRPr>
          </a:p>
          <a:p>
            <a:pPr lvl="1"/>
            <a:r>
              <a:rPr lang="de-CH" dirty="0" smtClean="0">
                <a:solidFill>
                  <a:schemeClr val="tx1"/>
                </a:solidFill>
              </a:rPr>
              <a:t>Was wir dafür garantiert bekommen: die </a:t>
            </a:r>
            <a:r>
              <a:rPr lang="de-CH" dirty="0" smtClean="0">
                <a:solidFill>
                  <a:srgbClr val="990000"/>
                </a:solidFill>
              </a:rPr>
              <a:t>Nachbedingung</a:t>
            </a:r>
            <a:endParaRPr lang="de-CH" sz="800" dirty="0" smtClean="0">
              <a:solidFill>
                <a:schemeClr val="tx1"/>
              </a:solidFill>
            </a:endParaRPr>
          </a:p>
          <a:p>
            <a:pPr lvl="1">
              <a:lnSpc>
                <a:spcPct val="50000"/>
              </a:lnSpc>
            </a:pPr>
            <a:endParaRPr lang="de-CH" dirty="0" smtClean="0">
              <a:solidFill>
                <a:schemeClr val="tx1"/>
              </a:solidFill>
            </a:endParaRPr>
          </a:p>
          <a:p>
            <a:r>
              <a:rPr lang="de-CH" dirty="0" smtClean="0">
                <a:solidFill>
                  <a:schemeClr val="tx1"/>
                </a:solidFill>
              </a:rPr>
              <a:t>Zusammen definieren diese beiden Eigenschaften (zusammen mit der Invarianten) die </a:t>
            </a:r>
            <a:r>
              <a:rPr lang="de-CH" b="1" dirty="0" smtClean="0">
                <a:solidFill>
                  <a:srgbClr val="990000"/>
                </a:solidFill>
              </a:rPr>
              <a:t>Korrektheit</a:t>
            </a:r>
            <a:r>
              <a:rPr lang="de-CH" dirty="0" smtClean="0">
                <a:solidFill>
                  <a:schemeClr val="tx1"/>
                </a:solidFill>
              </a:rPr>
              <a:t> eines Sprachmechanismus</a:t>
            </a:r>
            <a:br>
              <a:rPr lang="de-CH" dirty="0" smtClean="0">
                <a:solidFill>
                  <a:schemeClr val="tx1"/>
                </a:solidFill>
              </a:rPr>
            </a:br>
            <a:endParaRPr lang="de-CH" sz="1200" dirty="0" smtClean="0"/>
          </a:p>
          <a:p>
            <a:r>
              <a:rPr lang="de-CH" dirty="0" smtClean="0"/>
              <a:t>Wie lautet die Korrektheitsregel für eine Erzeugungsinstruktion?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64159" y="107951"/>
            <a:ext cx="7538403" cy="481330"/>
          </a:xfrm>
        </p:spPr>
        <p:txBody>
          <a:bodyPr/>
          <a:lstStyle/>
          <a:p>
            <a:r>
              <a:rPr lang="de-CH" dirty="0" smtClean="0"/>
              <a:t>Korrektheit einer Erzeugungsinstruktion</a:t>
            </a:r>
            <a:endParaRPr lang="de-CH" dirty="0"/>
          </a:p>
        </p:txBody>
      </p:sp>
      <p:sp>
        <p:nvSpPr>
          <p:cNvPr id="4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9449" y="798411"/>
            <a:ext cx="8993529" cy="5557266"/>
          </a:xfrm>
          <a:prstGeom prst="round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 prstMaterial="matte">
            <a:bevelT w="127000"/>
            <a:bevelB w="381000" h="152400"/>
          </a:sp3d>
        </p:spPr>
        <p:txBody>
          <a:bodyPr wrap="square" lIns="0" tIns="0" rIns="0" bIns="0" anchor="ctr">
            <a:spAutoFit/>
          </a:bodyPr>
          <a:lstStyle/>
          <a:p>
            <a:pPr marL="457200" indent="-457200" algn="ctr" defTabSz="285750">
              <a:spcBef>
                <a:spcPct val="20000"/>
              </a:spcBef>
              <a:buFont typeface="Wingdings" pitchFamily="2" charset="2"/>
              <a:buNone/>
            </a:pPr>
            <a:r>
              <a:rPr lang="de-CH" b="1" dirty="0" smtClean="0"/>
              <a:t>Korrektheitsregel für Erzeugungsinstruktionen</a:t>
            </a:r>
          </a:p>
          <a:p>
            <a:pPr marL="457200" indent="-457200" defTabSz="285750">
              <a:spcBef>
                <a:spcPct val="20000"/>
              </a:spcBef>
              <a:buFont typeface="Wingdings" pitchFamily="2" charset="2"/>
              <a:buNone/>
            </a:pPr>
            <a:endParaRPr lang="de-CH" i="1" dirty="0" smtClean="0">
              <a:solidFill>
                <a:srgbClr val="006400"/>
              </a:solidFill>
            </a:endParaRPr>
          </a:p>
          <a:p>
            <a:pPr marL="457200" indent="-457200" defTabSz="285750">
              <a:spcBef>
                <a:spcPct val="20000"/>
              </a:spcBef>
              <a:buFont typeface="Wingdings" pitchFamily="2" charset="2"/>
              <a:buNone/>
            </a:pPr>
            <a:r>
              <a:rPr lang="de-CH" i="1" dirty="0" smtClean="0">
                <a:solidFill>
                  <a:srgbClr val="990000"/>
                </a:solidFill>
              </a:rPr>
              <a:t>Vor</a:t>
            </a:r>
            <a:r>
              <a:rPr lang="de-CH" dirty="0" smtClean="0"/>
              <a:t> der Erzeugungsinstruktion:</a:t>
            </a:r>
          </a:p>
          <a:p>
            <a:pPr marL="914400" lvl="1" indent="-376238" defTabSz="285750">
              <a:spcBef>
                <a:spcPct val="20000"/>
              </a:spcBef>
              <a:buSzPct val="80000"/>
              <a:buFont typeface="Arial" charset="0"/>
              <a:buNone/>
            </a:pPr>
            <a:r>
              <a:rPr lang="de-CH" dirty="0" smtClean="0"/>
              <a:t>1. Die Vorbedingung der Erzeugungsprozedur (falls vorhanden) muss erfüllt sein</a:t>
            </a:r>
          </a:p>
          <a:p>
            <a:pPr marL="457200" indent="-457200" defTabSz="285750">
              <a:spcBef>
                <a:spcPct val="20000"/>
              </a:spcBef>
              <a:buFont typeface="Wingdings" pitchFamily="2" charset="2"/>
              <a:buNone/>
            </a:pPr>
            <a:endParaRPr lang="de-CH" sz="1200" dirty="0" smtClean="0"/>
          </a:p>
          <a:p>
            <a:pPr marL="457200" indent="-457200" defTabSz="285750">
              <a:spcBef>
                <a:spcPct val="20000"/>
              </a:spcBef>
              <a:buFont typeface="Wingdings" pitchFamily="2" charset="2"/>
              <a:buNone/>
            </a:pPr>
            <a:r>
              <a:rPr lang="de-CH" i="1" dirty="0" smtClean="0">
                <a:solidFill>
                  <a:srgbClr val="990000"/>
                </a:solidFill>
              </a:rPr>
              <a:t>Nach</a:t>
            </a:r>
            <a:r>
              <a:rPr lang="de-CH" dirty="0" smtClean="0"/>
              <a:t> der Erzeugungsinstruktion mit dem Ziel </a:t>
            </a:r>
            <a:r>
              <a:rPr lang="de-CH" i="1" dirty="0" smtClean="0">
                <a:solidFill>
                  <a:srgbClr val="3333FF"/>
                </a:solidFill>
              </a:rPr>
              <a:t>x</a:t>
            </a:r>
            <a:r>
              <a:rPr lang="de-CH" dirty="0" smtClean="0"/>
              <a:t> vom Typ </a:t>
            </a:r>
            <a:r>
              <a:rPr lang="de-CH" i="1" dirty="0" smtClean="0">
                <a:solidFill>
                  <a:srgbClr val="3333FF"/>
                </a:solidFill>
              </a:rPr>
              <a:t>C </a:t>
            </a:r>
            <a:r>
              <a:rPr lang="de-CH" dirty="0" smtClean="0"/>
              <a:t>:</a:t>
            </a:r>
          </a:p>
          <a:p>
            <a:pPr marL="457200" indent="-457200" defTabSz="285750">
              <a:spcBef>
                <a:spcPct val="20000"/>
              </a:spcBef>
              <a:buFont typeface="Wingdings" pitchFamily="2" charset="2"/>
              <a:buNone/>
            </a:pPr>
            <a:endParaRPr lang="de-CH" sz="1200" dirty="0" smtClean="0"/>
          </a:p>
          <a:p>
            <a:pPr marL="914400" lvl="1" indent="-376238" defTabSz="285750">
              <a:spcBef>
                <a:spcPct val="20000"/>
              </a:spcBef>
              <a:buClr>
                <a:srgbClr val="990000"/>
              </a:buClr>
              <a:buSzPct val="80000"/>
              <a:buFont typeface="Wingdings" pitchFamily="2" charset="2"/>
              <a:buNone/>
            </a:pPr>
            <a:r>
              <a:rPr lang="de-CH" dirty="0" smtClean="0"/>
              <a:t>2.</a:t>
            </a:r>
            <a:r>
              <a:rPr lang="de-CH" dirty="0" smtClean="0">
                <a:solidFill>
                  <a:srgbClr val="0033CC"/>
                </a:solidFill>
              </a:rPr>
              <a:t> </a:t>
            </a:r>
            <a:r>
              <a:rPr lang="de-CH" i="1" dirty="0" smtClean="0">
                <a:solidFill>
                  <a:srgbClr val="3333FF"/>
                </a:solidFill>
              </a:rPr>
              <a:t>x</a:t>
            </a:r>
            <a:r>
              <a:rPr lang="de-CH" dirty="0" smtClean="0">
                <a:solidFill>
                  <a:srgbClr val="3333FF"/>
                </a:solidFill>
              </a:rPr>
              <a:t> /= </a:t>
            </a:r>
            <a:r>
              <a:rPr lang="de-CH" b="1" dirty="0" smtClean="0">
                <a:solidFill>
                  <a:srgbClr val="002060"/>
                </a:solidFill>
              </a:rPr>
              <a:t>Void </a:t>
            </a:r>
            <a:r>
              <a:rPr lang="de-CH" dirty="0" smtClean="0"/>
              <a:t>gilt</a:t>
            </a:r>
          </a:p>
          <a:p>
            <a:pPr marL="914400" lvl="1" indent="-376238" defTabSz="285750">
              <a:spcBef>
                <a:spcPct val="20000"/>
              </a:spcBef>
              <a:buClr>
                <a:srgbClr val="990000"/>
              </a:buClr>
              <a:buSzPct val="80000"/>
              <a:buFont typeface="Wingdings" pitchFamily="2" charset="2"/>
              <a:buNone/>
            </a:pPr>
            <a:r>
              <a:rPr lang="de-CH" dirty="0" smtClean="0"/>
              <a:t>3. Die Nachbedingung der Erzeugungsprozedur ist erfüllt</a:t>
            </a:r>
          </a:p>
          <a:p>
            <a:pPr marL="914400" lvl="1" indent="-376238" defTabSz="285750">
              <a:spcBef>
                <a:spcPct val="20000"/>
              </a:spcBef>
              <a:buClr>
                <a:srgbClr val="990000"/>
              </a:buClr>
              <a:buSzPct val="80000"/>
              <a:buFont typeface="Wingdings" pitchFamily="2" charset="2"/>
              <a:buNone/>
            </a:pPr>
            <a:r>
              <a:rPr lang="de-CH" dirty="0" smtClean="0"/>
              <a:t>4. Das an</a:t>
            </a:r>
            <a:r>
              <a:rPr lang="de-CH" i="1" dirty="0" smtClean="0">
                <a:solidFill>
                  <a:srgbClr val="3333FF"/>
                </a:solidFill>
              </a:rPr>
              <a:t> x </a:t>
            </a:r>
            <a:r>
              <a:rPr lang="de-CH" dirty="0" smtClean="0"/>
              <a:t>gebundene Objekt erfüllt die Invariante von </a:t>
            </a:r>
            <a:r>
              <a:rPr lang="de-CH" i="1" dirty="0" smtClean="0">
                <a:solidFill>
                  <a:srgbClr val="3333FF"/>
                </a:solidFill>
              </a:rPr>
              <a:t>C</a:t>
            </a:r>
            <a:endParaRPr lang="de-CH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84479" y="100013"/>
            <a:ext cx="8144328" cy="468947"/>
          </a:xfrm>
        </p:spPr>
        <p:txBody>
          <a:bodyPr/>
          <a:lstStyle/>
          <a:p>
            <a:r>
              <a:rPr lang="de-CH" noProof="0" dirty="0" smtClean="0"/>
              <a:t>Aufeinanderfolgende Erzeugungsinstruktionen</a:t>
            </a:r>
            <a:endParaRPr lang="de-CH" noProof="0" dirty="0"/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066800"/>
            <a:ext cx="8229600" cy="2478506"/>
          </a:xfrm>
        </p:spPr>
        <p:txBody>
          <a:bodyPr/>
          <a:lstStyle/>
          <a:p>
            <a:r>
              <a:rPr lang="de-CH" noProof="0" dirty="0" smtClean="0">
                <a:solidFill>
                  <a:schemeClr val="tx1"/>
                </a:solidFill>
              </a:rPr>
              <a:t>Die Korrektheitsregel erfordert nicht, dass </a:t>
            </a:r>
            <a:r>
              <a:rPr lang="de-CH" i="1" dirty="0" smtClean="0"/>
              <a:t>x</a:t>
            </a:r>
            <a:r>
              <a:rPr lang="de-CH" noProof="0" dirty="0" smtClean="0">
                <a:solidFill>
                  <a:schemeClr val="tx1"/>
                </a:solidFill>
              </a:rPr>
              <a:t> void ist:</a:t>
            </a:r>
          </a:p>
          <a:p>
            <a:endParaRPr lang="de-CH" sz="800" noProof="0" dirty="0" smtClean="0"/>
          </a:p>
          <a:p>
            <a:r>
              <a:rPr lang="de-CH" b="1" noProof="0" dirty="0" smtClean="0">
                <a:solidFill>
                  <a:schemeClr val="accent2"/>
                </a:solidFill>
              </a:rPr>
              <a:t>	</a:t>
            </a:r>
            <a:r>
              <a:rPr lang="de-CH" b="1" noProof="0" dirty="0" err="1" smtClean="0">
                <a:solidFill>
                  <a:schemeClr val="accent2"/>
                </a:solidFill>
              </a:rPr>
              <a:t>create</a:t>
            </a:r>
            <a:r>
              <a:rPr lang="de-CH" noProof="0" dirty="0" smtClean="0"/>
              <a:t> </a:t>
            </a:r>
            <a:r>
              <a:rPr lang="de-CH" i="1" noProof="0" dirty="0" smtClean="0">
                <a:solidFill>
                  <a:srgbClr val="3333FF"/>
                </a:solidFill>
              </a:rPr>
              <a:t>x</a:t>
            </a:r>
          </a:p>
          <a:p>
            <a:r>
              <a:rPr lang="de-CH" i="1" noProof="0" dirty="0" smtClean="0">
                <a:solidFill>
                  <a:srgbClr val="3333FF"/>
                </a:solidFill>
              </a:rPr>
              <a:t>		</a:t>
            </a:r>
            <a:r>
              <a:rPr lang="de-CH" noProof="0" dirty="0" smtClean="0">
                <a:solidFill>
                  <a:srgbClr val="993300"/>
                </a:solidFill>
              </a:rPr>
              <a:t>-- Hier ist </a:t>
            </a:r>
            <a:r>
              <a:rPr lang="de-CH" i="1" noProof="0" dirty="0" smtClean="0">
                <a:solidFill>
                  <a:srgbClr val="3333FF"/>
                </a:solidFill>
              </a:rPr>
              <a:t>x</a:t>
            </a:r>
            <a:r>
              <a:rPr lang="de-CH" noProof="0" dirty="0" smtClean="0">
                <a:solidFill>
                  <a:srgbClr val="993300"/>
                </a:solidFill>
              </a:rPr>
              <a:t> </a:t>
            </a:r>
            <a:r>
              <a:rPr lang="de-CH" dirty="0" smtClean="0">
                <a:solidFill>
                  <a:srgbClr val="993300"/>
                </a:solidFill>
              </a:rPr>
              <a:t>nicht void.</a:t>
            </a:r>
          </a:p>
          <a:p>
            <a:r>
              <a:rPr lang="de-CH" noProof="0" dirty="0">
                <a:solidFill>
                  <a:srgbClr val="993300"/>
                </a:solidFill>
              </a:rPr>
              <a:t>	</a:t>
            </a:r>
            <a:r>
              <a:rPr lang="de-CH" noProof="0" dirty="0" smtClean="0">
                <a:solidFill>
                  <a:srgbClr val="993300"/>
                </a:solidFill>
              </a:rPr>
              <a:t>…</a:t>
            </a:r>
          </a:p>
          <a:p>
            <a:r>
              <a:rPr lang="de-CH" b="1" noProof="0" dirty="0" smtClean="0">
                <a:solidFill>
                  <a:schemeClr val="accent2"/>
                </a:solidFill>
              </a:rPr>
              <a:t>	</a:t>
            </a:r>
            <a:r>
              <a:rPr lang="de-CH" b="1" noProof="0" dirty="0" err="1" smtClean="0">
                <a:solidFill>
                  <a:schemeClr val="accent2"/>
                </a:solidFill>
              </a:rPr>
              <a:t>create</a:t>
            </a:r>
            <a:r>
              <a:rPr lang="de-CH" noProof="0" dirty="0" smtClean="0"/>
              <a:t> </a:t>
            </a:r>
            <a:r>
              <a:rPr lang="de-CH" i="1" noProof="0" dirty="0" smtClean="0">
                <a:solidFill>
                  <a:srgbClr val="3333FF"/>
                </a:solidFill>
              </a:rPr>
              <a:t>x</a:t>
            </a:r>
          </a:p>
          <a:p>
            <a:endParaRPr lang="de-CH" noProof="0" dirty="0" smtClean="0"/>
          </a:p>
          <a:p>
            <a:endParaRPr lang="de-CH" noProof="0" dirty="0"/>
          </a:p>
        </p:txBody>
      </p:sp>
      <p:sp>
        <p:nvSpPr>
          <p:cNvPr id="359428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371600" y="4219071"/>
            <a:ext cx="1447800" cy="381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9429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14400" y="4142871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i="1">
                <a:solidFill>
                  <a:srgbClr val="3333FF"/>
                </a:solidFill>
              </a:rPr>
              <a:t> x</a:t>
            </a:r>
          </a:p>
        </p:txBody>
      </p:sp>
      <p:sp>
        <p:nvSpPr>
          <p:cNvPr id="359430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209800" y="4371471"/>
            <a:ext cx="16002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434" name="Text Box 1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943599" y="3990471"/>
            <a:ext cx="320040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CH" sz="2000" i="1" dirty="0" smtClean="0"/>
              <a:t>Zuerst erzeugtes Objekt</a:t>
            </a:r>
            <a:endParaRPr lang="de-CH" sz="2000" i="1" dirty="0"/>
          </a:p>
        </p:txBody>
      </p:sp>
      <p:sp>
        <p:nvSpPr>
          <p:cNvPr id="359435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419600" y="4219071"/>
            <a:ext cx="1447800" cy="762000"/>
          </a:xfrm>
          <a:prstGeom prst="rect">
            <a:avLst/>
          </a:prstGeom>
          <a:solidFill>
            <a:srgbClr val="99CC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9436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419600" y="4219071"/>
            <a:ext cx="14478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9442" name="Line 18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209800" y="4371471"/>
            <a:ext cx="22098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26"/>
          <p:cNvGrpSpPr>
            <a:grpSpLocks/>
          </p:cNvGrpSpPr>
          <p:nvPr>
            <p:custDataLst>
              <p:tags r:id="rId10"/>
            </p:custDataLst>
          </p:nvPr>
        </p:nvGrpSpPr>
        <p:grpSpPr bwMode="auto">
          <a:xfrm>
            <a:off x="2209800" y="4142871"/>
            <a:ext cx="6934201" cy="1981200"/>
            <a:chOff x="1392" y="2352"/>
            <a:chExt cx="4368" cy="1248"/>
          </a:xfrm>
        </p:grpSpPr>
        <p:sp>
          <p:nvSpPr>
            <p:cNvPr id="359443" name="Text Box 19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696" y="2976"/>
              <a:ext cx="206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CH" sz="2000" i="1" dirty="0" smtClean="0"/>
                <a:t>Danach erzeugtes Objekt</a:t>
              </a:r>
              <a:endParaRPr lang="de-CH" sz="2000" i="1" dirty="0"/>
            </a:p>
          </p:txBody>
        </p:sp>
        <p:sp>
          <p:nvSpPr>
            <p:cNvPr id="359444" name="Rectangle 20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2784" y="3120"/>
              <a:ext cx="912" cy="48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445" name="Rectangle 21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2784" y="3120"/>
              <a:ext cx="912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25"/>
            <p:cNvGrpSpPr>
              <a:grpSpLocks/>
            </p:cNvGrpSpPr>
            <p:nvPr/>
          </p:nvGrpSpPr>
          <p:grpSpPr bwMode="auto">
            <a:xfrm>
              <a:off x="1392" y="2352"/>
              <a:ext cx="1392" cy="864"/>
              <a:chOff x="1392" y="2352"/>
              <a:chExt cx="1392" cy="864"/>
            </a:xfrm>
          </p:grpSpPr>
          <p:sp>
            <p:nvSpPr>
              <p:cNvPr id="359446" name="Line 22"/>
              <p:cNvSpPr>
                <a:spLocks noChangeShapeType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1392" y="2544"/>
                <a:ext cx="1392" cy="672"/>
              </a:xfrm>
              <a:prstGeom prst="line">
                <a:avLst/>
              </a:prstGeom>
              <a:noFill/>
              <a:ln w="25400">
                <a:solidFill>
                  <a:srgbClr val="A50021"/>
                </a:solidFill>
                <a:round/>
                <a:headEnd/>
                <a:tailEnd type="triangl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447" name="Line 23"/>
              <p:cNvSpPr>
                <a:spLocks noChangeShapeType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1968" y="2352"/>
                <a:ext cx="384" cy="288"/>
              </a:xfrm>
              <a:prstGeom prst="line">
                <a:avLst/>
              </a:prstGeom>
              <a:noFill/>
              <a:ln w="635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448" name="Line 24"/>
              <p:cNvSpPr>
                <a:spLocks noChangeShapeType="1"/>
              </p:cNvSpPr>
              <p:nvPr>
                <p:custDataLst>
                  <p:tags r:id="rId16"/>
                </p:custDataLst>
              </p:nvPr>
            </p:nvSpPr>
            <p:spPr bwMode="auto">
              <a:xfrm flipV="1">
                <a:off x="1968" y="2352"/>
                <a:ext cx="384" cy="288"/>
              </a:xfrm>
              <a:prstGeom prst="line">
                <a:avLst/>
              </a:prstGeom>
              <a:noFill/>
              <a:ln w="635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84480" y="115889"/>
            <a:ext cx="7533958" cy="473392"/>
          </a:xfrm>
        </p:spPr>
        <p:txBody>
          <a:bodyPr/>
          <a:lstStyle/>
          <a:p>
            <a:r>
              <a:rPr lang="de-CH" noProof="0" dirty="0" smtClean="0"/>
              <a:t>Der Effekt einer Erzeugungsinstruktion</a:t>
            </a:r>
            <a:endParaRPr lang="de-CH" i="1" noProof="0" dirty="0">
              <a:solidFill>
                <a:srgbClr val="3333FF"/>
              </a:solidFill>
            </a:endParaRPr>
          </a:p>
        </p:txBody>
      </p:sp>
      <p:sp>
        <p:nvSpPr>
          <p:cNvPr id="36045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pPr marL="360363" lvl="1"/>
            <a:r>
              <a:rPr lang="de-CH" i="1" dirty="0" smtClean="0">
                <a:solidFill>
                  <a:srgbClr val="3333FF"/>
                </a:solidFill>
              </a:rPr>
              <a:t>x</a:t>
            </a:r>
            <a:r>
              <a:rPr lang="de-CH" dirty="0" smtClean="0"/>
              <a:t> </a:t>
            </a:r>
            <a:r>
              <a:rPr lang="de-CH" dirty="0" smtClean="0">
                <a:solidFill>
                  <a:schemeClr val="tx1"/>
                </a:solidFill>
              </a:rPr>
              <a:t>ist nach der Erzeugungsinstruktion nicht void (egal ob es vorher void war oder nicht)</a:t>
            </a:r>
          </a:p>
          <a:p>
            <a:pPr marL="360363" lvl="1"/>
            <a:endParaRPr lang="de-CH" dirty="0">
              <a:solidFill>
                <a:schemeClr val="tx1"/>
              </a:solidFill>
            </a:endParaRPr>
          </a:p>
          <a:p>
            <a:pPr marL="360363" lvl="1"/>
            <a:r>
              <a:rPr lang="de-CH" dirty="0" smtClean="0">
                <a:solidFill>
                  <a:schemeClr val="tx1"/>
                </a:solidFill>
              </a:rPr>
              <a:t>Das </a:t>
            </a:r>
            <a:r>
              <a:rPr lang="de-CH" dirty="0">
                <a:solidFill>
                  <a:schemeClr val="tx1"/>
                </a:solidFill>
              </a:rPr>
              <a:t>eben </a:t>
            </a:r>
            <a:r>
              <a:rPr lang="de-CH" dirty="0" smtClean="0">
                <a:solidFill>
                  <a:schemeClr val="tx1"/>
                </a:solidFill>
              </a:rPr>
              <a:t>erzeugte </a:t>
            </a:r>
            <a:r>
              <a:rPr lang="de-CH" dirty="0" err="1" smtClean="0">
                <a:solidFill>
                  <a:schemeClr val="tx1"/>
                </a:solidFill>
              </a:rPr>
              <a:t>Objekt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>
                <a:solidFill>
                  <a:schemeClr val="tx1"/>
                </a:solidFill>
              </a:rPr>
              <a:t>ist </a:t>
            </a:r>
            <a:r>
              <a:rPr lang="de-CH" dirty="0" smtClean="0">
                <a:solidFill>
                  <a:schemeClr val="tx1"/>
                </a:solidFill>
              </a:rPr>
              <a:t>an </a:t>
            </a:r>
            <a:r>
              <a:rPr lang="de-CH" i="1" dirty="0"/>
              <a:t>x</a:t>
            </a:r>
            <a:r>
              <a:rPr lang="de-CH" dirty="0"/>
              <a:t> </a:t>
            </a:r>
            <a:r>
              <a:rPr lang="de-CH" dirty="0" smtClean="0">
                <a:solidFill>
                  <a:schemeClr val="tx1"/>
                </a:solidFill>
              </a:rPr>
              <a:t>gebunden</a:t>
            </a:r>
          </a:p>
          <a:p>
            <a:pPr marL="360363" lvl="1"/>
            <a:endParaRPr lang="de-CH" dirty="0" smtClean="0">
              <a:solidFill>
                <a:schemeClr val="tx1"/>
              </a:solidFill>
            </a:endParaRPr>
          </a:p>
          <a:p>
            <a:pPr marL="360363" lvl="1"/>
            <a:r>
              <a:rPr lang="de-CH" dirty="0" smtClean="0">
                <a:solidFill>
                  <a:schemeClr val="tx1"/>
                </a:solidFill>
              </a:rPr>
              <a:t>Falls es eine Erzeugungsprozedur gibt, ist ihre Nachbedingung für das neue Objekt erfüllt</a:t>
            </a:r>
          </a:p>
          <a:p>
            <a:pPr marL="360363" lvl="1"/>
            <a:endParaRPr lang="de-CH" dirty="0" smtClean="0">
              <a:solidFill>
                <a:schemeClr val="tx1"/>
              </a:solidFill>
            </a:endParaRPr>
          </a:p>
          <a:p>
            <a:pPr marL="360363" lvl="1"/>
            <a:r>
              <a:rPr lang="de-CH" dirty="0" smtClean="0">
                <a:solidFill>
                  <a:schemeClr val="tx1"/>
                </a:solidFill>
              </a:rPr>
              <a:t>Das Objekt erfüllt die Klasseninvariante</a:t>
            </a:r>
            <a:endParaRPr lang="de-CH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5" name="Rectangle 3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457200" y="990600"/>
            <a:ext cx="82296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de-CH" noProof="0" dirty="0" smtClean="0"/>
          </a:p>
          <a:p>
            <a:pPr>
              <a:lnSpc>
                <a:spcPct val="90000"/>
              </a:lnSpc>
            </a:pPr>
            <a:endParaRPr lang="de-CH" noProof="0" dirty="0" smtClean="0"/>
          </a:p>
          <a:p>
            <a:pPr>
              <a:lnSpc>
                <a:spcPct val="90000"/>
              </a:lnSpc>
            </a:pPr>
            <a:endParaRPr lang="de-CH" noProof="0" dirty="0" smtClean="0"/>
          </a:p>
          <a:p>
            <a:pPr>
              <a:lnSpc>
                <a:spcPct val="90000"/>
              </a:lnSpc>
            </a:pPr>
            <a:endParaRPr lang="de-CH" noProof="0" dirty="0" smtClean="0"/>
          </a:p>
          <a:p>
            <a:pPr>
              <a:lnSpc>
                <a:spcPct val="90000"/>
              </a:lnSpc>
            </a:pPr>
            <a:endParaRPr lang="de-CH" noProof="0" dirty="0" smtClean="0"/>
          </a:p>
          <a:p>
            <a:pPr>
              <a:lnSpc>
                <a:spcPct val="90000"/>
              </a:lnSpc>
            </a:pPr>
            <a:endParaRPr lang="de-CH" noProof="0" dirty="0" smtClean="0"/>
          </a:p>
          <a:p>
            <a:pPr>
              <a:lnSpc>
                <a:spcPct val="90000"/>
              </a:lnSpc>
            </a:pPr>
            <a:endParaRPr lang="de-CH" noProof="0" dirty="0" smtClean="0"/>
          </a:p>
          <a:p>
            <a:pPr>
              <a:lnSpc>
                <a:spcPct val="90000"/>
              </a:lnSpc>
            </a:pPr>
            <a:r>
              <a:rPr lang="de-CH" noProof="0" dirty="0" smtClean="0">
                <a:solidFill>
                  <a:schemeClr val="tx1"/>
                </a:solidFill>
              </a:rPr>
              <a:t>Eine Wurzelprozedur kann:</a:t>
            </a:r>
          </a:p>
          <a:p>
            <a:pPr lvl="1">
              <a:lnSpc>
                <a:spcPct val="90000"/>
              </a:lnSpc>
            </a:pPr>
            <a:r>
              <a:rPr lang="de-CH" noProof="0" dirty="0" smtClean="0">
                <a:solidFill>
                  <a:schemeClr val="tx1"/>
                </a:solidFill>
              </a:rPr>
              <a:t> Neue Objekte erzeugen</a:t>
            </a:r>
          </a:p>
          <a:p>
            <a:pPr lvl="1">
              <a:lnSpc>
                <a:spcPct val="90000"/>
              </a:lnSpc>
            </a:pPr>
            <a:r>
              <a:rPr lang="de-CH" noProof="0" dirty="0" smtClean="0">
                <a:solidFill>
                  <a:schemeClr val="tx1"/>
                </a:solidFill>
              </a:rPr>
              <a:t> Auf diesen Features aufrufen, die wiederum neue   </a:t>
            </a:r>
            <a:r>
              <a:rPr lang="de-CH" dirty="0" smtClean="0">
                <a:solidFill>
                  <a:schemeClr val="tx1"/>
                </a:solidFill>
              </a:rPr>
              <a:t>Objekte erzeugen können</a:t>
            </a:r>
            <a:endParaRPr lang="de-CH" noProof="0" dirty="0" smtClean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</a:pPr>
            <a:r>
              <a:rPr lang="de-CH" noProof="0" dirty="0" smtClean="0">
                <a:solidFill>
                  <a:schemeClr val="tx1"/>
                </a:solidFill>
              </a:rPr>
              <a:t> Etc.</a:t>
            </a:r>
            <a:endParaRPr lang="de-CH" noProof="0" dirty="0">
              <a:solidFill>
                <a:schemeClr val="tx1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04799" y="1117600"/>
            <a:ext cx="8675915" cy="2111737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 defTabSz="285750">
              <a:spcBef>
                <a:spcPct val="20000"/>
              </a:spcBef>
            </a:pPr>
            <a:r>
              <a:rPr lang="de-CH" dirty="0" smtClean="0"/>
              <a:t>Die Ausführung eines Systems beginnt mit der Erzeugung eines </a:t>
            </a:r>
            <a:r>
              <a:rPr lang="de-CH" b="1" dirty="0" smtClean="0">
                <a:solidFill>
                  <a:srgbClr val="993300"/>
                </a:solidFill>
              </a:rPr>
              <a:t>Wurzelobjektes</a:t>
            </a:r>
            <a:r>
              <a:rPr lang="de-CH" dirty="0" smtClean="0"/>
              <a:t>, das eine Instanz einer vom System vorgesehenen Klasse (die </a:t>
            </a:r>
            <a:r>
              <a:rPr lang="de-CH" b="1" dirty="0" smtClean="0">
                <a:solidFill>
                  <a:srgbClr val="993300"/>
                </a:solidFill>
              </a:rPr>
              <a:t>Wurzelklasse</a:t>
            </a:r>
            <a:r>
              <a:rPr lang="de-CH" dirty="0" smtClean="0"/>
              <a:t>) ist, mittels einer definierten Erzeugungsprozedur dieser Klasse (die </a:t>
            </a:r>
            <a:r>
              <a:rPr lang="de-CH" b="1" dirty="0" err="1" smtClean="0">
                <a:solidFill>
                  <a:srgbClr val="993300"/>
                </a:solidFill>
              </a:rPr>
              <a:t>Wurzelerzeugungprozedur</a:t>
            </a:r>
            <a:r>
              <a:rPr lang="de-CH" b="1" dirty="0" smtClean="0">
                <a:solidFill>
                  <a:srgbClr val="993300"/>
                </a:solidFill>
              </a:rPr>
              <a:t> </a:t>
            </a:r>
            <a:r>
              <a:rPr lang="de-CH" dirty="0" smtClean="0"/>
              <a:t>oder einfach </a:t>
            </a:r>
            <a:r>
              <a:rPr lang="de-CH" b="1" dirty="0" smtClean="0">
                <a:solidFill>
                  <a:srgbClr val="993300"/>
                </a:solidFill>
              </a:rPr>
              <a:t>Wurzelprozedur</a:t>
            </a:r>
            <a:r>
              <a:rPr lang="de-CH" dirty="0" smtClean="0"/>
              <a:t>) </a:t>
            </a:r>
            <a:endParaRPr lang="de-CH" b="1" dirty="0" smtClean="0">
              <a:solidFill>
                <a:schemeClr val="accent2"/>
              </a:solidFill>
            </a:endParaRPr>
          </a:p>
        </p:txBody>
      </p:sp>
      <p:sp>
        <p:nvSpPr>
          <p:cNvPr id="361474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284480" y="100013"/>
            <a:ext cx="7533958" cy="468947"/>
          </a:xfrm>
        </p:spPr>
        <p:txBody>
          <a:bodyPr/>
          <a:lstStyle/>
          <a:p>
            <a:r>
              <a:rPr lang="de-CH" noProof="0" dirty="0" smtClean="0"/>
              <a:t>Wie alles beginnt…</a:t>
            </a:r>
            <a:endParaRPr lang="de-CH" i="1" noProof="0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-17463" y="844550"/>
            <a:ext cx="2390776" cy="1639888"/>
            <a:chOff x="0" y="270"/>
            <a:chExt cx="1506" cy="103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505" y="632"/>
              <a:ext cx="613" cy="671"/>
              <a:chOff x="505" y="632"/>
              <a:chExt cx="613" cy="671"/>
            </a:xfrm>
          </p:grpSpPr>
          <p:sp>
            <p:nvSpPr>
              <p:cNvPr id="389124" name="Rectangle 4"/>
              <p:cNvSpPr>
                <a:spLocks noChangeArrowheads="1"/>
              </p:cNvSpPr>
              <p:nvPr>
                <p:custDataLst>
                  <p:tags r:id="rId50"/>
                </p:custDataLst>
              </p:nvPr>
            </p:nvSpPr>
            <p:spPr bwMode="auto">
              <a:xfrm>
                <a:off x="505" y="632"/>
                <a:ext cx="613" cy="225"/>
              </a:xfrm>
              <a:prstGeom prst="rect">
                <a:avLst/>
              </a:prstGeom>
              <a:noFill/>
              <a:ln w="9525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389125" name="Rectangle 5"/>
              <p:cNvSpPr>
                <a:spLocks noChangeArrowheads="1"/>
              </p:cNvSpPr>
              <p:nvPr>
                <p:custDataLst>
                  <p:tags r:id="rId51"/>
                </p:custDataLst>
              </p:nvPr>
            </p:nvSpPr>
            <p:spPr bwMode="auto">
              <a:xfrm>
                <a:off x="505" y="855"/>
                <a:ext cx="613" cy="225"/>
              </a:xfrm>
              <a:prstGeom prst="rect">
                <a:avLst/>
              </a:prstGeom>
              <a:noFill/>
              <a:ln w="9525" algn="ctr">
                <a:solidFill>
                  <a:srgbClr val="9933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389126" name="Rectangle 6"/>
              <p:cNvSpPr>
                <a:spLocks noChangeArrowheads="1"/>
              </p:cNvSpPr>
              <p:nvPr>
                <p:custDataLst>
                  <p:tags r:id="rId52"/>
                </p:custDataLst>
              </p:nvPr>
            </p:nvSpPr>
            <p:spPr bwMode="auto">
              <a:xfrm>
                <a:off x="505" y="1078"/>
                <a:ext cx="613" cy="225"/>
              </a:xfrm>
              <a:prstGeom prst="rect">
                <a:avLst/>
              </a:prstGeom>
              <a:noFill/>
              <a:ln w="9525" algn="ctr">
                <a:solidFill>
                  <a:srgbClr val="000099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285750" indent="-285750" algn="ctr">
                  <a:spcBef>
                    <a:spcPct val="20000"/>
                  </a:spcBef>
                  <a:buFont typeface="Wingdings" pitchFamily="2" charset="2"/>
                  <a:buChar char="§"/>
                </a:pPr>
                <a:endParaRPr lang="en-US" sz="2000" i="1">
                  <a:solidFill>
                    <a:srgbClr val="000099"/>
                  </a:solidFill>
                </a:endParaRPr>
              </a:p>
            </p:txBody>
          </p:sp>
        </p:grpSp>
        <p:sp>
          <p:nvSpPr>
            <p:cNvPr id="389127" name="Text Box 7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0" y="270"/>
              <a:ext cx="1506" cy="25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742950" indent="-285750">
                <a:spcBef>
                  <a:spcPct val="50000"/>
                </a:spcBef>
                <a:buFont typeface="Wingdings" pitchFamily="2" charset="2"/>
                <a:buNone/>
              </a:pPr>
              <a:r>
                <a:rPr lang="de-CH" sz="2000" i="1" dirty="0" smtClean="0">
                  <a:solidFill>
                    <a:srgbClr val="A50021"/>
                  </a:solidFill>
                </a:rPr>
                <a:t>Wurzelobjekt</a:t>
              </a:r>
              <a:endParaRPr lang="de-CH" sz="2000" i="1" dirty="0">
                <a:solidFill>
                  <a:srgbClr val="A50021"/>
                </a:solidFill>
              </a:endParaRPr>
            </a:p>
          </p:txBody>
        </p:sp>
      </p:grpSp>
      <p:sp>
        <p:nvSpPr>
          <p:cNvPr id="389128" name="Line 8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2276475" y="1641475"/>
            <a:ext cx="382588" cy="15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29" name="Text Box 9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35200" y="1360488"/>
            <a:ext cx="31432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742950" indent="-285750">
              <a:spcBef>
                <a:spcPct val="50000"/>
              </a:spcBef>
              <a:buFont typeface="Wingdings" pitchFamily="2" charset="2"/>
              <a:buNone/>
            </a:pPr>
            <a:r>
              <a:rPr lang="de-CH" sz="2400" i="1" dirty="0" smtClean="0"/>
              <a:t>Wurzelprozedur</a:t>
            </a:r>
            <a:endParaRPr lang="de-CH" sz="2400" i="1" dirty="0"/>
          </a:p>
        </p:txBody>
      </p:sp>
      <p:sp>
        <p:nvSpPr>
          <p:cNvPr id="389130" name="Line 10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276475" y="1938338"/>
            <a:ext cx="382588" cy="15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31" name="Line 11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276475" y="2235200"/>
            <a:ext cx="382588" cy="15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32" name="Line 12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276475" y="2532063"/>
            <a:ext cx="382588" cy="15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33" name="Line 13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276475" y="2828925"/>
            <a:ext cx="382588" cy="15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34" name="Line 14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276475" y="3125788"/>
            <a:ext cx="382588" cy="15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35" name="Line 15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276475" y="3422650"/>
            <a:ext cx="382588" cy="15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36" name="Line 16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276475" y="3719513"/>
            <a:ext cx="382588" cy="15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37" name="Line 17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2276475" y="4016375"/>
            <a:ext cx="382588" cy="15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38" name="Line 18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276475" y="4313238"/>
            <a:ext cx="382588" cy="15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39" name="Line 1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2276475" y="4610100"/>
            <a:ext cx="382588" cy="15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40" name="Line 20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2276475" y="4906963"/>
            <a:ext cx="382588" cy="15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41" name="Line 2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276475" y="5203825"/>
            <a:ext cx="382588" cy="15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42" name="Line 22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276475" y="5500688"/>
            <a:ext cx="382588" cy="15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43" name="Line 2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276475" y="5797550"/>
            <a:ext cx="382588" cy="15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44" name="Line 2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276475" y="6094413"/>
            <a:ext cx="382588" cy="15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4" name="Group 25"/>
          <p:cNvGrpSpPr>
            <a:grpSpLocks/>
          </p:cNvGrpSpPr>
          <p:nvPr>
            <p:custDataLst>
              <p:tags r:id="rId19"/>
            </p:custDataLst>
          </p:nvPr>
        </p:nvGrpSpPr>
        <p:grpSpPr bwMode="auto">
          <a:xfrm>
            <a:off x="4307171" y="3263900"/>
            <a:ext cx="2227263" cy="1212850"/>
            <a:chOff x="2427" y="1638"/>
            <a:chExt cx="1403" cy="764"/>
          </a:xfrm>
        </p:grpSpPr>
        <p:sp>
          <p:nvSpPr>
            <p:cNvPr id="389146" name="Rectangle 26"/>
            <p:cNvSpPr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2682" y="1954"/>
              <a:ext cx="613" cy="225"/>
            </a:xfrm>
            <a:prstGeom prst="rect">
              <a:avLst/>
            </a:prstGeom>
            <a:noFill/>
            <a:ln w="9525" algn="ctr">
              <a:solidFill>
                <a:srgbClr val="00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147" name="Rectangle 27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2682" y="2177"/>
              <a:ext cx="613" cy="225"/>
            </a:xfrm>
            <a:prstGeom prst="rect">
              <a:avLst/>
            </a:prstGeom>
            <a:noFill/>
            <a:ln w="9525" algn="ctr">
              <a:solidFill>
                <a:srgbClr val="99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148" name="Text Box 28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2427" y="1638"/>
              <a:ext cx="140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742950" indent="-285750">
                <a:spcBef>
                  <a:spcPct val="50000"/>
                </a:spcBef>
                <a:buFont typeface="Wingdings" pitchFamily="2" charset="2"/>
                <a:buNone/>
              </a:pPr>
              <a:r>
                <a:rPr lang="en-US" sz="2400" i="1">
                  <a:solidFill>
                    <a:srgbClr val="A50021"/>
                  </a:solidFill>
                </a:rPr>
                <a:t>obj1</a:t>
              </a:r>
            </a:p>
          </p:txBody>
        </p:sp>
      </p:grpSp>
      <p:sp>
        <p:nvSpPr>
          <p:cNvPr id="389149" name="Line 29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2859088" y="3867150"/>
            <a:ext cx="1852896" cy="115969"/>
          </a:xfrm>
          <a:prstGeom prst="line">
            <a:avLst/>
          </a:prstGeom>
          <a:noFill/>
          <a:ln w="28575">
            <a:solidFill>
              <a:srgbClr val="99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50" name="Line 30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972175" y="4065588"/>
            <a:ext cx="382588" cy="1587"/>
          </a:xfrm>
          <a:prstGeom prst="line">
            <a:avLst/>
          </a:prstGeom>
          <a:noFill/>
          <a:ln w="76200">
            <a:solidFill>
              <a:srgbClr val="33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51" name="Line 31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972175" y="4362450"/>
            <a:ext cx="382588" cy="1588"/>
          </a:xfrm>
          <a:prstGeom prst="line">
            <a:avLst/>
          </a:prstGeom>
          <a:noFill/>
          <a:ln w="76200">
            <a:solidFill>
              <a:srgbClr val="33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52" name="Line 32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5972175" y="4659313"/>
            <a:ext cx="382588" cy="1587"/>
          </a:xfrm>
          <a:prstGeom prst="line">
            <a:avLst/>
          </a:prstGeom>
          <a:noFill/>
          <a:ln w="76200">
            <a:solidFill>
              <a:srgbClr val="33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53" name="Line 33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5972175" y="4956175"/>
            <a:ext cx="382588" cy="1588"/>
          </a:xfrm>
          <a:prstGeom prst="line">
            <a:avLst/>
          </a:prstGeom>
          <a:noFill/>
          <a:ln w="76200">
            <a:solidFill>
              <a:srgbClr val="33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54" name="Line 34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5972175" y="5253038"/>
            <a:ext cx="382588" cy="1587"/>
          </a:xfrm>
          <a:prstGeom prst="line">
            <a:avLst/>
          </a:prstGeom>
          <a:noFill/>
          <a:ln w="76200">
            <a:solidFill>
              <a:srgbClr val="33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55" name="Line 35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5972175" y="5549900"/>
            <a:ext cx="382588" cy="1588"/>
          </a:xfrm>
          <a:prstGeom prst="line">
            <a:avLst/>
          </a:prstGeom>
          <a:noFill/>
          <a:ln w="76200">
            <a:solidFill>
              <a:srgbClr val="33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56" name="Line 36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5972175" y="5846763"/>
            <a:ext cx="382588" cy="1587"/>
          </a:xfrm>
          <a:prstGeom prst="line">
            <a:avLst/>
          </a:prstGeom>
          <a:noFill/>
          <a:ln w="76200">
            <a:solidFill>
              <a:srgbClr val="33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5" name="Group 37"/>
          <p:cNvGrpSpPr>
            <a:grpSpLocks/>
          </p:cNvGrpSpPr>
          <p:nvPr>
            <p:custDataLst>
              <p:tags r:id="rId28"/>
            </p:custDataLst>
          </p:nvPr>
        </p:nvGrpSpPr>
        <p:grpSpPr bwMode="auto">
          <a:xfrm>
            <a:off x="6764338" y="2487613"/>
            <a:ext cx="2227262" cy="1212850"/>
            <a:chOff x="2427" y="1638"/>
            <a:chExt cx="1403" cy="764"/>
          </a:xfrm>
        </p:grpSpPr>
        <p:sp>
          <p:nvSpPr>
            <p:cNvPr id="389158" name="Rectangle 38"/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2682" y="1954"/>
              <a:ext cx="613" cy="225"/>
            </a:xfrm>
            <a:prstGeom prst="rect">
              <a:avLst/>
            </a:prstGeom>
            <a:noFill/>
            <a:ln w="9525" algn="ctr">
              <a:solidFill>
                <a:srgbClr val="00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159" name="Rectangle 39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2682" y="2177"/>
              <a:ext cx="613" cy="225"/>
            </a:xfrm>
            <a:prstGeom prst="rect">
              <a:avLst/>
            </a:prstGeom>
            <a:noFill/>
            <a:ln w="9525" algn="ctr">
              <a:solidFill>
                <a:srgbClr val="99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160" name="Text Box 40"/>
            <p:cNvSpPr txBox="1"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2427" y="1638"/>
              <a:ext cx="140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742950" indent="-285750">
                <a:spcBef>
                  <a:spcPct val="50000"/>
                </a:spcBef>
                <a:buFont typeface="Wingdings" pitchFamily="2" charset="2"/>
                <a:buNone/>
              </a:pPr>
              <a:r>
                <a:rPr lang="en-US" sz="2400" i="1">
                  <a:solidFill>
                    <a:srgbClr val="A50021"/>
                  </a:solidFill>
                </a:rPr>
                <a:t>obj2</a:t>
              </a:r>
            </a:p>
          </p:txBody>
        </p:sp>
      </p:grpSp>
      <p:sp>
        <p:nvSpPr>
          <p:cNvPr id="389161" name="Line 4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6408738" y="3757613"/>
            <a:ext cx="711200" cy="1090612"/>
          </a:xfrm>
          <a:prstGeom prst="line">
            <a:avLst/>
          </a:prstGeom>
          <a:noFill/>
          <a:ln w="28575">
            <a:solidFill>
              <a:srgbClr val="99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62" name="Line 4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 flipV="1">
            <a:off x="2808288" y="4022725"/>
            <a:ext cx="3032125" cy="1825625"/>
          </a:xfrm>
          <a:prstGeom prst="line">
            <a:avLst/>
          </a:prstGeom>
          <a:noFill/>
          <a:ln w="28575">
            <a:solidFill>
              <a:srgbClr val="99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63" name="Line 4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8310563" y="4048125"/>
            <a:ext cx="382587" cy="1588"/>
          </a:xfrm>
          <a:prstGeom prst="line">
            <a:avLst/>
          </a:prstGeom>
          <a:noFill/>
          <a:ln w="76200">
            <a:solidFill>
              <a:srgbClr val="0000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64" name="Line 44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8310563" y="4344988"/>
            <a:ext cx="382587" cy="1587"/>
          </a:xfrm>
          <a:prstGeom prst="line">
            <a:avLst/>
          </a:prstGeom>
          <a:noFill/>
          <a:ln w="76200">
            <a:solidFill>
              <a:srgbClr val="0000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65" name="Line 45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8310563" y="4641850"/>
            <a:ext cx="382587" cy="1588"/>
          </a:xfrm>
          <a:prstGeom prst="line">
            <a:avLst/>
          </a:prstGeom>
          <a:noFill/>
          <a:ln w="76200">
            <a:solidFill>
              <a:srgbClr val="0000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66" name="Line 4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8320088" y="4957763"/>
            <a:ext cx="382587" cy="1587"/>
          </a:xfrm>
          <a:prstGeom prst="line">
            <a:avLst/>
          </a:prstGeom>
          <a:noFill/>
          <a:ln w="76200">
            <a:solidFill>
              <a:srgbClr val="0000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67" name="Line 47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8320088" y="5254625"/>
            <a:ext cx="382587" cy="1588"/>
          </a:xfrm>
          <a:prstGeom prst="line">
            <a:avLst/>
          </a:prstGeom>
          <a:noFill/>
          <a:ln w="76200">
            <a:solidFill>
              <a:srgbClr val="0000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68" name="Line 48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8320088" y="5551488"/>
            <a:ext cx="382587" cy="1587"/>
          </a:xfrm>
          <a:prstGeom prst="line">
            <a:avLst/>
          </a:prstGeom>
          <a:noFill/>
          <a:ln w="76200">
            <a:solidFill>
              <a:srgbClr val="0000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69" name="Line 49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H="1" flipV="1">
            <a:off x="6459538" y="5235575"/>
            <a:ext cx="1751012" cy="327025"/>
          </a:xfrm>
          <a:prstGeom prst="line">
            <a:avLst/>
          </a:prstGeom>
          <a:noFill/>
          <a:ln w="28575">
            <a:solidFill>
              <a:srgbClr val="99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70" name="Text Box 50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5433154" y="3620345"/>
            <a:ext cx="203835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742950" indent="-285750">
              <a:spcBef>
                <a:spcPct val="50000"/>
              </a:spcBef>
              <a:buFont typeface="Wingdings" pitchFamily="2" charset="2"/>
              <a:buNone/>
            </a:pPr>
            <a:r>
              <a:rPr lang="en-US" sz="2000" i="1" dirty="0"/>
              <a:t>r1</a:t>
            </a:r>
          </a:p>
        </p:txBody>
      </p:sp>
      <p:sp>
        <p:nvSpPr>
          <p:cNvPr id="389171" name="Text Box 51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7767827" y="3586244"/>
            <a:ext cx="13303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742950" indent="-285750">
              <a:spcBef>
                <a:spcPct val="50000"/>
              </a:spcBef>
              <a:buFont typeface="Wingdings" pitchFamily="2" charset="2"/>
              <a:buNone/>
            </a:pPr>
            <a:r>
              <a:rPr lang="en-US" sz="2000" i="1" dirty="0"/>
              <a:t>r2</a:t>
            </a:r>
          </a:p>
        </p:txBody>
      </p:sp>
      <p:sp>
        <p:nvSpPr>
          <p:cNvPr id="389172" name="Text Box 52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2284413" y="3511550"/>
            <a:ext cx="324485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742950" indent="-285750"/>
            <a:r>
              <a:rPr lang="en-US" sz="2000" b="1" dirty="0">
                <a:solidFill>
                  <a:srgbClr val="000099"/>
                </a:solidFill>
              </a:rPr>
              <a:t>create</a:t>
            </a:r>
            <a:r>
              <a:rPr lang="en-US" sz="2000" i="1" dirty="0">
                <a:solidFill>
                  <a:srgbClr val="A50021"/>
                </a:solidFill>
              </a:rPr>
              <a:t> </a:t>
            </a:r>
            <a:r>
              <a:rPr lang="en-US" sz="2000" i="1" dirty="0" smtClean="0">
                <a:solidFill>
                  <a:srgbClr val="3333FF"/>
                </a:solidFill>
              </a:rPr>
              <a:t>obj1</a:t>
            </a:r>
            <a:r>
              <a:rPr lang="en-US" sz="800" kern="0" dirty="0">
                <a:solidFill>
                  <a:srgbClr val="3333FF"/>
                </a:solidFill>
                <a:latin typeface="Comic Sans MS"/>
                <a:cs typeface="Times New Roman" pitchFamily="18" charset="0"/>
                <a:sym typeface="Wingdings" pitchFamily="2" charset="2"/>
              </a:rPr>
              <a:t>  </a:t>
            </a:r>
            <a:r>
              <a:rPr lang="en-US" sz="2000" i="1" dirty="0" smtClean="0">
                <a:solidFill>
                  <a:srgbClr val="3333FF"/>
                </a:solidFill>
              </a:rPr>
              <a:t>r1</a:t>
            </a:r>
            <a:endParaRPr lang="en-US" sz="2000" i="1" dirty="0">
              <a:solidFill>
                <a:srgbClr val="3333FF"/>
              </a:solidFill>
            </a:endParaRPr>
          </a:p>
        </p:txBody>
      </p:sp>
      <p:sp>
        <p:nvSpPr>
          <p:cNvPr id="389173" name="Text Box 53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6037263" y="4533900"/>
            <a:ext cx="1840706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98463" indent="58738"/>
            <a:r>
              <a:rPr lang="en-US" sz="2000" b="1" dirty="0">
                <a:solidFill>
                  <a:srgbClr val="000099"/>
                </a:solidFill>
              </a:rPr>
              <a:t>create</a:t>
            </a:r>
            <a:r>
              <a:rPr lang="en-US" sz="2000" i="1" dirty="0">
                <a:solidFill>
                  <a:srgbClr val="A50021"/>
                </a:solidFill>
              </a:rPr>
              <a:t/>
            </a:r>
            <a:br>
              <a:rPr lang="en-US" sz="2000" i="1" dirty="0">
                <a:solidFill>
                  <a:srgbClr val="A50021"/>
                </a:solidFill>
              </a:rPr>
            </a:br>
            <a:r>
              <a:rPr lang="en-US" sz="2000" i="1" dirty="0">
                <a:solidFill>
                  <a:srgbClr val="A50021"/>
                </a:solidFill>
              </a:rPr>
              <a:t>  </a:t>
            </a:r>
            <a:r>
              <a:rPr lang="en-US" sz="2000" i="1" dirty="0" smtClean="0">
                <a:solidFill>
                  <a:srgbClr val="3333FF"/>
                </a:solidFill>
              </a:rPr>
              <a:t>obj2</a:t>
            </a:r>
            <a:r>
              <a:rPr lang="en-US" sz="800" kern="0" dirty="0">
                <a:solidFill>
                  <a:srgbClr val="3333FF"/>
                </a:solidFill>
                <a:latin typeface="Comic Sans MS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800" kern="0" dirty="0" smtClean="0">
                <a:solidFill>
                  <a:srgbClr val="3333FF"/>
                </a:solidFill>
                <a:latin typeface="Comic Sans MS"/>
                <a:cs typeface="Times New Roman" pitchFamily="18" charset="0"/>
                <a:sym typeface="Wingdings" pitchFamily="2" charset="2"/>
              </a:rPr>
              <a:t></a:t>
            </a:r>
            <a:r>
              <a:rPr lang="en-US" sz="2000" i="1" dirty="0" smtClean="0">
                <a:solidFill>
                  <a:srgbClr val="3333FF"/>
                </a:solidFill>
              </a:rPr>
              <a:t>r2</a:t>
            </a:r>
            <a:endParaRPr lang="en-US" sz="2000" i="1" dirty="0">
              <a:solidFill>
                <a:srgbClr val="3333FF"/>
              </a:solidFill>
            </a:endParaRPr>
          </a:p>
        </p:txBody>
      </p:sp>
      <p:sp>
        <p:nvSpPr>
          <p:cNvPr id="389174" name="Rectangle 54"/>
          <p:cNvSpPr>
            <a:spLocks noGrp="1" noChangeArrowheads="1"/>
          </p:cNvSpPr>
          <p:nvPr>
            <p:ph type="title"/>
            <p:custDataLst>
              <p:tags r:id="rId42"/>
            </p:custDataLst>
          </p:nvPr>
        </p:nvSpPr>
        <p:spPr>
          <a:xfrm>
            <a:off x="325120" y="141289"/>
            <a:ext cx="6350318" cy="447992"/>
          </a:xfrm>
          <a:noFill/>
          <a:ln/>
        </p:spPr>
        <p:txBody>
          <a:bodyPr/>
          <a:lstStyle/>
          <a:p>
            <a:r>
              <a:rPr lang="de-CH" noProof="0" dirty="0" smtClean="0"/>
              <a:t>Ausführung eines Systems</a:t>
            </a:r>
            <a:endParaRPr lang="de-CH" noProof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500"/>
                            </p:stCondLst>
                            <p:childTnLst>
                              <p:par>
                                <p:cTn id="4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95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1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1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20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25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2500"/>
                            </p:stCondLst>
                            <p:childTnLst>
                              <p:par>
                                <p:cTn id="6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45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5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60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65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700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75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800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900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9500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000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0500"/>
                            </p:stCondLst>
                            <p:childTnLst>
                              <p:par>
                                <p:cTn id="1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050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1000"/>
                            </p:stCondLst>
                            <p:childTnLst>
                              <p:par>
                                <p:cTn id="11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1500"/>
                            </p:stCondLst>
                            <p:childTnLst>
                              <p:par>
                                <p:cTn id="11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2000"/>
                            </p:stCondLst>
                            <p:childTnLst>
                              <p:par>
                                <p:cTn id="12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2500"/>
                            </p:stCondLst>
                            <p:childTnLst>
                              <p:par>
                                <p:cTn id="12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3000"/>
                            </p:stCondLst>
                            <p:childTnLst>
                              <p:par>
                                <p:cTn id="12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3500"/>
                            </p:stCondLst>
                            <p:childTnLst>
                              <p:par>
                                <p:cTn id="13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28" grpId="0" animBg="1"/>
      <p:bldP spid="389129" grpId="0"/>
      <p:bldP spid="389130" grpId="0" animBg="1"/>
      <p:bldP spid="389131" grpId="0" animBg="1"/>
      <p:bldP spid="389132" grpId="0" animBg="1"/>
      <p:bldP spid="389133" grpId="0" animBg="1"/>
      <p:bldP spid="389134" grpId="0" animBg="1"/>
      <p:bldP spid="389135" grpId="0" animBg="1"/>
      <p:bldP spid="389136" grpId="0" animBg="1"/>
      <p:bldP spid="389137" grpId="0" animBg="1"/>
      <p:bldP spid="389138" grpId="0" animBg="1"/>
      <p:bldP spid="389139" grpId="0" animBg="1"/>
      <p:bldP spid="389140" grpId="0" animBg="1"/>
      <p:bldP spid="389141" grpId="0" animBg="1"/>
      <p:bldP spid="389142" grpId="0" animBg="1"/>
      <p:bldP spid="389143" grpId="0" animBg="1"/>
      <p:bldP spid="389144" grpId="0" animBg="1"/>
      <p:bldP spid="389149" grpId="0" animBg="1"/>
      <p:bldP spid="389150" grpId="0" animBg="1"/>
      <p:bldP spid="389151" grpId="0" animBg="1"/>
      <p:bldP spid="389152" grpId="0" animBg="1"/>
      <p:bldP spid="389153" grpId="0" animBg="1"/>
      <p:bldP spid="389154" grpId="0" animBg="1"/>
      <p:bldP spid="389155" grpId="0" animBg="1"/>
      <p:bldP spid="389156" grpId="0" animBg="1"/>
      <p:bldP spid="389161" grpId="0" animBg="1"/>
      <p:bldP spid="389162" grpId="0" animBg="1"/>
      <p:bldP spid="389163" grpId="0" animBg="1"/>
      <p:bldP spid="389164" grpId="0" animBg="1"/>
      <p:bldP spid="389165" grpId="0" animBg="1"/>
      <p:bldP spid="389166" grpId="0" animBg="1"/>
      <p:bldP spid="389167" grpId="0" animBg="1"/>
      <p:bldP spid="389168" grpId="0" animBg="1"/>
      <p:bldP spid="389169" grpId="0" animBg="1"/>
      <p:bldP spid="389170" grpId="0"/>
      <p:bldP spid="389171" grpId="0"/>
      <p:bldP spid="389172" grpId="0"/>
      <p:bldP spid="389173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noProof="0" dirty="0" smtClean="0"/>
              <a:t>Das aktuelle Objekt (</a:t>
            </a:r>
            <a:r>
              <a:rPr lang="de-CH" noProof="0" dirty="0" err="1" smtClean="0"/>
              <a:t>current</a:t>
            </a:r>
            <a:r>
              <a:rPr lang="de-CH" noProof="0" dirty="0" smtClean="0"/>
              <a:t> </a:t>
            </a:r>
            <a:r>
              <a:rPr lang="de-CH" noProof="0" dirty="0" err="1" smtClean="0"/>
              <a:t>object</a:t>
            </a:r>
            <a:r>
              <a:rPr lang="de-CH" noProof="0" dirty="0" smtClean="0"/>
              <a:t>)</a:t>
            </a:r>
            <a:endParaRPr lang="de-CH" noProof="0" dirty="0"/>
          </a:p>
        </p:txBody>
      </p:sp>
      <p:sp>
        <p:nvSpPr>
          <p:cNvPr id="388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CH" dirty="0" smtClean="0">
                <a:solidFill>
                  <a:schemeClr val="tx1"/>
                </a:solidFill>
              </a:rPr>
              <a:t>Zu jeder Zeit während einer Ausführung gibt es ein </a:t>
            </a:r>
            <a:r>
              <a:rPr lang="de-CH" dirty="0" smtClean="0">
                <a:solidFill>
                  <a:srgbClr val="993300"/>
                </a:solidFill>
              </a:rPr>
              <a:t>aktuelles Objekt</a:t>
            </a:r>
            <a:r>
              <a:rPr lang="de-CH" dirty="0" smtClean="0">
                <a:solidFill>
                  <a:schemeClr val="tx1"/>
                </a:solidFill>
              </a:rPr>
              <a:t>, auf welchem das aktuelle Feature aufgerufen wird.</a:t>
            </a:r>
          </a:p>
          <a:p>
            <a:endParaRPr lang="de-CH" dirty="0" smtClean="0">
              <a:solidFill>
                <a:schemeClr val="tx1"/>
              </a:solidFill>
            </a:endParaRPr>
          </a:p>
          <a:p>
            <a:r>
              <a:rPr lang="de-CH" dirty="0" smtClean="0">
                <a:solidFill>
                  <a:schemeClr val="tx1"/>
                </a:solidFill>
              </a:rPr>
              <a:t>Zu Beginn ist dies das Wurzelobjekt</a:t>
            </a:r>
          </a:p>
          <a:p>
            <a:endParaRPr lang="de-CH" dirty="0" smtClean="0">
              <a:solidFill>
                <a:schemeClr val="tx1"/>
              </a:solidFill>
            </a:endParaRPr>
          </a:p>
          <a:p>
            <a:pPr>
              <a:lnSpc>
                <a:spcPct val="70000"/>
              </a:lnSpc>
            </a:pPr>
            <a:r>
              <a:rPr lang="de-CH" dirty="0" smtClean="0">
                <a:solidFill>
                  <a:schemeClr val="tx1"/>
                </a:solidFill>
              </a:rPr>
              <a:t>Während eines „qualifizierten“ Aufrufs</a:t>
            </a:r>
            <a:r>
              <a:rPr lang="de-CH" dirty="0" smtClean="0"/>
              <a:t> </a:t>
            </a:r>
            <a:r>
              <a:rPr lang="de-CH" i="1" dirty="0" smtClean="0">
                <a:solidFill>
                  <a:srgbClr val="3333FF"/>
                </a:solidFill>
              </a:rPr>
              <a:t>x</a:t>
            </a:r>
            <a:r>
              <a:rPr lang="de-CH" sz="4000" dirty="0" smtClean="0">
                <a:solidFill>
                  <a:srgbClr val="3333FF"/>
                </a:solidFill>
              </a:rPr>
              <a:t>.</a:t>
            </a:r>
            <a:r>
              <a:rPr lang="de-CH" i="1" dirty="0" smtClean="0">
                <a:solidFill>
                  <a:srgbClr val="3333FF"/>
                </a:solidFill>
              </a:rPr>
              <a:t>f </a:t>
            </a:r>
            <a:r>
              <a:rPr lang="de-CH" dirty="0" smtClean="0">
                <a:solidFill>
                  <a:srgbClr val="3333FF"/>
                </a:solidFill>
              </a:rPr>
              <a:t>(</a:t>
            </a:r>
            <a:r>
              <a:rPr lang="de-CH" i="1" dirty="0" smtClean="0">
                <a:solidFill>
                  <a:srgbClr val="3333FF"/>
                </a:solidFill>
              </a:rPr>
              <a:t>a</a:t>
            </a:r>
            <a:r>
              <a:rPr lang="de-CH" dirty="0" smtClean="0">
                <a:solidFill>
                  <a:srgbClr val="3333FF"/>
                </a:solidFill>
              </a:rPr>
              <a:t>)</a:t>
            </a:r>
            <a:r>
              <a:rPr lang="de-CH" dirty="0" smtClean="0">
                <a:solidFill>
                  <a:schemeClr val="tx1"/>
                </a:solidFill>
              </a:rPr>
              <a:t>, ist das neue aktuelle Objekt dasjenige, das an </a:t>
            </a:r>
            <a:r>
              <a:rPr lang="de-CH" i="1" dirty="0" smtClean="0"/>
              <a:t>x</a:t>
            </a:r>
            <a:r>
              <a:rPr lang="de-CH" dirty="0" smtClean="0">
                <a:solidFill>
                  <a:schemeClr val="tx1"/>
                </a:solidFill>
              </a:rPr>
              <a:t> gebunden ist..</a:t>
            </a:r>
            <a:endParaRPr lang="de-CH" dirty="0" smtClean="0">
              <a:solidFill>
                <a:srgbClr val="3333FF"/>
              </a:solidFill>
            </a:endParaRPr>
          </a:p>
          <a:p>
            <a:endParaRPr lang="de-CH" dirty="0" smtClean="0"/>
          </a:p>
          <a:p>
            <a:r>
              <a:rPr lang="de-CH" dirty="0" smtClean="0">
                <a:solidFill>
                  <a:schemeClr val="tx1"/>
                </a:solidFill>
              </a:rPr>
              <a:t>Nach einem solchen Aufruf übernimmt das vorherige aktuelle Objekt wieder diese Rolle.</a:t>
            </a:r>
            <a:endParaRPr lang="de-CH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noProof="0" dirty="0" smtClean="0"/>
              <a:t>Bezeichner, Entitäten, Variablen</a:t>
            </a:r>
            <a:endParaRPr lang="de-CH" noProof="0" dirty="0"/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49238" y="878114"/>
            <a:ext cx="8338171" cy="5644924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de-CH" noProof="0" dirty="0" smtClean="0">
                <a:solidFill>
                  <a:schemeClr val="tx1"/>
                </a:solidFill>
              </a:rPr>
              <a:t>Ein </a:t>
            </a:r>
            <a:r>
              <a:rPr lang="de-CH" b="1" noProof="0" dirty="0" smtClean="0">
                <a:solidFill>
                  <a:srgbClr val="990000"/>
                </a:solidFill>
              </a:rPr>
              <a:t>Bezeichner</a:t>
            </a:r>
            <a:r>
              <a:rPr lang="de-CH" dirty="0" smtClean="0">
                <a:solidFill>
                  <a:srgbClr val="990000"/>
                </a:solidFill>
              </a:rPr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ist ein vom Programmierer</a:t>
            </a:r>
            <a:br>
              <a:rPr lang="de-CH" noProof="0" dirty="0" smtClean="0">
                <a:solidFill>
                  <a:schemeClr val="tx1"/>
                </a:solidFill>
              </a:rPr>
            </a:br>
            <a:r>
              <a:rPr lang="de-CH" noProof="0" dirty="0" smtClean="0">
                <a:solidFill>
                  <a:schemeClr val="tx1"/>
                </a:solidFill>
              </a:rPr>
              <a:t>gewählter Name, um ein gewisses Programmelement zu repräsentieren. Beispiele sind:</a:t>
            </a:r>
            <a:endParaRPr lang="de-CH" dirty="0">
              <a:solidFill>
                <a:schemeClr val="tx1"/>
              </a:solidFill>
            </a:endParaRPr>
          </a:p>
          <a:p>
            <a:pPr>
              <a:lnSpc>
                <a:spcPct val="40000"/>
              </a:lnSpc>
              <a:spcBef>
                <a:spcPts val="0"/>
              </a:spcBef>
            </a:pPr>
            <a:endParaRPr lang="de-CH" noProof="0" dirty="0" smtClean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</a:pPr>
            <a:r>
              <a:rPr lang="de-CH" noProof="0" dirty="0" smtClean="0">
                <a:solidFill>
                  <a:schemeClr val="tx1"/>
                </a:solidFill>
              </a:rPr>
              <a:t>Eine Klasse, z.B.</a:t>
            </a:r>
            <a:r>
              <a:rPr lang="de-CH" noProof="0" dirty="0" smtClean="0"/>
              <a:t> </a:t>
            </a:r>
            <a:r>
              <a:rPr lang="de-CH" i="1" noProof="0" dirty="0" smtClean="0">
                <a:solidFill>
                  <a:srgbClr val="3333FF"/>
                </a:solidFill>
              </a:rPr>
              <a:t>ROUTE</a:t>
            </a:r>
          </a:p>
          <a:p>
            <a:pPr lvl="1">
              <a:lnSpc>
                <a:spcPct val="90000"/>
              </a:lnSpc>
            </a:pPr>
            <a:r>
              <a:rPr lang="de-CH" noProof="0" dirty="0" smtClean="0">
                <a:solidFill>
                  <a:schemeClr val="tx1"/>
                </a:solidFill>
              </a:rPr>
              <a:t>Ein Feature, z.B.</a:t>
            </a:r>
            <a:r>
              <a:rPr lang="de-CH" noProof="0" dirty="0" smtClean="0"/>
              <a:t>  </a:t>
            </a:r>
            <a:r>
              <a:rPr lang="de-CH" i="1" noProof="0" dirty="0" err="1" smtClean="0">
                <a:solidFill>
                  <a:srgbClr val="3333FF"/>
                </a:solidFill>
              </a:rPr>
              <a:t>i_th</a:t>
            </a:r>
            <a:endParaRPr lang="de-CH" i="1" noProof="0" dirty="0" smtClean="0">
              <a:solidFill>
                <a:srgbClr val="3333FF"/>
              </a:solidFill>
            </a:endParaRPr>
          </a:p>
          <a:p>
            <a:pPr lvl="1">
              <a:lnSpc>
                <a:spcPct val="90000"/>
              </a:lnSpc>
            </a:pPr>
            <a:r>
              <a:rPr lang="de-CH" noProof="0" dirty="0" smtClean="0">
                <a:solidFill>
                  <a:schemeClr val="tx1"/>
                </a:solidFill>
              </a:rPr>
              <a:t>Ein Laufzeitwert, wie etwa ein Objekt oder eine Objektreferenz, z.B.</a:t>
            </a:r>
            <a:r>
              <a:rPr lang="de-CH" noProof="0" dirty="0" smtClean="0"/>
              <a:t> </a:t>
            </a:r>
            <a:r>
              <a:rPr lang="de-CH" i="1" noProof="0" dirty="0" smtClean="0">
                <a:solidFill>
                  <a:srgbClr val="3333FF"/>
                </a:solidFill>
              </a:rPr>
              <a:t>Opera_route</a:t>
            </a:r>
            <a:r>
              <a:rPr lang="de-CH" noProof="0" dirty="0" smtClean="0"/>
              <a:t> </a:t>
            </a:r>
            <a:endParaRPr lang="de-CH" i="1" dirty="0"/>
          </a:p>
          <a:p>
            <a:pPr marL="536575" lvl="1" indent="0">
              <a:lnSpc>
                <a:spcPct val="90000"/>
              </a:lnSpc>
              <a:buNone/>
            </a:pPr>
            <a:endParaRPr lang="de-CH" sz="2000" noProof="0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de-CH" noProof="0" dirty="0" smtClean="0">
                <a:solidFill>
                  <a:schemeClr val="tx1"/>
                </a:solidFill>
              </a:rPr>
              <a:t>Ein Bezeichner, der einen Laufzeitwert bezeichnet, wird </a:t>
            </a:r>
            <a:r>
              <a:rPr lang="de-CH" b="1" dirty="0" smtClean="0">
                <a:solidFill>
                  <a:srgbClr val="990000"/>
                </a:solidFill>
              </a:rPr>
              <a:t>Entität</a:t>
            </a:r>
            <a:r>
              <a:rPr lang="de-CH" noProof="0" dirty="0" smtClean="0">
                <a:solidFill>
                  <a:srgbClr val="990000"/>
                </a:solidFill>
              </a:rPr>
              <a:t> </a:t>
            </a:r>
            <a:r>
              <a:rPr lang="de-CH" dirty="0" smtClean="0">
                <a:solidFill>
                  <a:schemeClr val="tx1"/>
                </a:solidFill>
              </a:rPr>
              <a:t>genannt</a:t>
            </a:r>
            <a:endParaRPr lang="de-CH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de-CH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de-CH" dirty="0" smtClean="0">
                <a:solidFill>
                  <a:schemeClr val="tx1"/>
                </a:solidFill>
              </a:rPr>
              <a:t>Eine Entität, deren </a:t>
            </a:r>
            <a:r>
              <a:rPr lang="de-CH" dirty="0">
                <a:solidFill>
                  <a:schemeClr val="tx1"/>
                </a:solidFill>
              </a:rPr>
              <a:t>Wert </a:t>
            </a:r>
            <a:r>
              <a:rPr lang="de-CH" dirty="0" smtClean="0">
                <a:solidFill>
                  <a:schemeClr val="tx1"/>
                </a:solidFill>
              </a:rPr>
              <a:t>sich ändern kann, ist eine  </a:t>
            </a:r>
            <a:r>
              <a:rPr lang="de-CH" b="1" dirty="0" smtClean="0">
                <a:solidFill>
                  <a:srgbClr val="990000"/>
                </a:solidFill>
              </a:rPr>
              <a:t>Variable</a:t>
            </a:r>
            <a:endParaRPr lang="de-CH" noProof="0" dirty="0" smtClean="0">
              <a:solidFill>
                <a:srgbClr val="990000"/>
              </a:solidFill>
            </a:endParaRP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de-CH" sz="2000" noProof="0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de-CH" noProof="0" dirty="0" smtClean="0">
                <a:solidFill>
                  <a:schemeClr val="tx1"/>
                </a:solidFill>
              </a:rPr>
              <a:t>Während der Ausführung können Entitäten an</a:t>
            </a:r>
            <a:br>
              <a:rPr lang="de-CH" noProof="0" dirty="0" smtClean="0">
                <a:solidFill>
                  <a:schemeClr val="tx1"/>
                </a:solidFill>
              </a:rPr>
            </a:br>
            <a:r>
              <a:rPr lang="de-CH" noProof="0" dirty="0" smtClean="0">
                <a:solidFill>
                  <a:schemeClr val="tx1"/>
                </a:solidFill>
              </a:rPr>
              <a:t>Objekte </a:t>
            </a:r>
            <a:r>
              <a:rPr lang="de-CH" b="1" dirty="0" smtClean="0">
                <a:solidFill>
                  <a:srgbClr val="990000"/>
                </a:solidFill>
              </a:rPr>
              <a:t>gebunden</a:t>
            </a:r>
            <a:r>
              <a:rPr lang="de-CH" noProof="0" dirty="0" smtClean="0">
                <a:solidFill>
                  <a:srgbClr val="990000"/>
                </a:solidFill>
              </a:rPr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sein</a:t>
            </a:r>
            <a:endParaRPr lang="de-CH" noProof="0" dirty="0"/>
          </a:p>
        </p:txBody>
      </p:sp>
      <p:sp>
        <p:nvSpPr>
          <p:cNvPr id="2" name="Rounded Rectangle 1"/>
          <p:cNvSpPr/>
          <p:nvPr/>
        </p:nvSpPr>
        <p:spPr bwMode="auto">
          <a:xfrm>
            <a:off x="7285383" y="785199"/>
            <a:ext cx="1759226" cy="417443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tIns="7200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400" i="1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Identifier</a:t>
            </a:r>
            <a:endParaRPr lang="en-US" sz="2400" i="1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7682947" y="4306957"/>
            <a:ext cx="1361661" cy="417443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tIns="7200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400" i="1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Entity</a:t>
            </a:r>
            <a:endParaRPr lang="en-US" sz="2400" i="1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7454348" y="5986672"/>
            <a:ext cx="1590260" cy="417443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tIns="7200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400" i="1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Attached</a:t>
            </a:r>
            <a:endParaRPr lang="en-US" sz="2400" i="1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7682946" y="5280992"/>
            <a:ext cx="1361661" cy="417443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tIns="7200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400" i="1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Variable</a:t>
            </a:r>
            <a:endParaRPr lang="en-US" sz="2400" i="1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84479" y="123825"/>
            <a:ext cx="7535545" cy="465455"/>
          </a:xfrm>
        </p:spPr>
        <p:txBody>
          <a:bodyPr/>
          <a:lstStyle/>
          <a:p>
            <a:r>
              <a:rPr lang="de-CH" noProof="0" dirty="0" smtClean="0"/>
              <a:t>Der Entwurfsprozess</a:t>
            </a:r>
            <a:endParaRPr lang="de-CH" i="1" noProof="0" dirty="0">
              <a:solidFill>
                <a:srgbClr val="3333FF"/>
              </a:solidFill>
            </a:endParaRPr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64695" y="802105"/>
            <a:ext cx="8229600" cy="5029200"/>
          </a:xfrm>
        </p:spPr>
        <p:txBody>
          <a:bodyPr/>
          <a:lstStyle/>
          <a:p>
            <a:r>
              <a:rPr lang="de-CH" dirty="0" smtClean="0"/>
              <a:t>Ein System ist eine bestimmte Gruppe von gewissen Klassen, wobei eine Klasse als Wurzelklasse dient.</a:t>
            </a:r>
          </a:p>
          <a:p>
            <a:endParaRPr lang="de-CH" dirty="0" smtClean="0"/>
          </a:p>
          <a:p>
            <a:r>
              <a:rPr lang="de-CH" dirty="0" smtClean="0"/>
              <a:t>Die Klassen können auch ausserhalb des Systems wertvoll sein: sie sind dann </a:t>
            </a:r>
            <a:r>
              <a:rPr lang="de-CH" dirty="0" smtClean="0">
                <a:solidFill>
                  <a:srgbClr val="993300"/>
                </a:solidFill>
              </a:rPr>
              <a:t>wiederverwendbar.</a:t>
            </a:r>
            <a:endParaRPr lang="de-CH" dirty="0">
              <a:solidFill>
                <a:srgbClr val="9933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04800" y="106363"/>
            <a:ext cx="7545388" cy="503237"/>
          </a:xfrm>
        </p:spPr>
        <p:txBody>
          <a:bodyPr/>
          <a:lstStyle/>
          <a:p>
            <a:r>
              <a:rPr lang="de-CH" noProof="0" dirty="0" smtClean="0"/>
              <a:t>Erweiterbarkeit &amp; Wiederverwendbarkeit</a:t>
            </a:r>
            <a:endParaRPr lang="de-CH" i="1" noProof="0" dirty="0">
              <a:solidFill>
                <a:srgbClr val="3333FF"/>
              </a:solidFill>
            </a:endParaRPr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990600"/>
            <a:ext cx="8229600" cy="5029200"/>
          </a:xfrm>
        </p:spPr>
        <p:txBody>
          <a:bodyPr/>
          <a:lstStyle/>
          <a:p>
            <a:pPr marL="820738" lvl="1"/>
            <a:r>
              <a:rPr lang="de-CH" b="1" dirty="0" smtClean="0">
                <a:solidFill>
                  <a:srgbClr val="993300"/>
                </a:solidFill>
              </a:rPr>
              <a:t>Erweiterbarkeit</a:t>
            </a:r>
            <a:r>
              <a:rPr lang="de-CH" dirty="0" smtClean="0"/>
              <a:t>: Die Einfachheit, mit welcher es möglich ist, ein System den Wünschen eines Benutzers entsprechend anzupassen.</a:t>
            </a:r>
          </a:p>
          <a:p>
            <a:pPr marL="820738" lvl="1"/>
            <a:endParaRPr lang="de-CH" dirty="0" smtClean="0"/>
          </a:p>
          <a:p>
            <a:pPr marL="820738" lvl="1"/>
            <a:r>
              <a:rPr lang="de-CH" b="1" dirty="0" smtClean="0">
                <a:solidFill>
                  <a:srgbClr val="993300"/>
                </a:solidFill>
              </a:rPr>
              <a:t>Wiederverwendbarkeit</a:t>
            </a:r>
            <a:r>
              <a:rPr lang="de-CH" dirty="0" smtClean="0"/>
              <a:t>: Die Einfachheit, bestehende Software für neue Applikationen wiederzuverwenden.</a:t>
            </a:r>
          </a:p>
          <a:p>
            <a:endParaRPr lang="de-CH" dirty="0" smtClean="0">
              <a:solidFill>
                <a:schemeClr val="tx1"/>
              </a:solidFill>
            </a:endParaRPr>
          </a:p>
          <a:p>
            <a:r>
              <a:rPr lang="de-CH" dirty="0" smtClean="0"/>
              <a:t>Ältere Software-Engineering-Ansätze, die auf einem </a:t>
            </a:r>
            <a:r>
              <a:rPr lang="de-CH" dirty="0" smtClean="0">
                <a:solidFill>
                  <a:srgbClr val="990000"/>
                </a:solidFill>
              </a:rPr>
              <a:t>Hauptprogramm</a:t>
            </a:r>
            <a:r>
              <a:rPr lang="de-CH" dirty="0" smtClean="0"/>
              <a:t> und </a:t>
            </a:r>
            <a:r>
              <a:rPr lang="de-CH" dirty="0" smtClean="0">
                <a:solidFill>
                  <a:srgbClr val="990000"/>
                </a:solidFill>
              </a:rPr>
              <a:t>Unterprogrammen</a:t>
            </a:r>
            <a:r>
              <a:rPr lang="de-CH" dirty="0" smtClean="0"/>
              <a:t> beruhen, beachten diese Bedürfnisse weniger.</a:t>
            </a:r>
            <a:endParaRPr lang="de-CH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84480" y="98425"/>
            <a:ext cx="7533958" cy="490855"/>
          </a:xfrm>
        </p:spPr>
        <p:txBody>
          <a:bodyPr/>
          <a:lstStyle/>
          <a:p>
            <a:r>
              <a:rPr lang="de-CH" noProof="0" dirty="0" smtClean="0"/>
              <a:t>Die Wurzel (</a:t>
            </a:r>
            <a:r>
              <a:rPr lang="de-CH" noProof="0" dirty="0" err="1" smtClean="0"/>
              <a:t>root</a:t>
            </a:r>
            <a:r>
              <a:rPr lang="de-CH" noProof="0" dirty="0" smtClean="0"/>
              <a:t>) ausfindig machen</a:t>
            </a:r>
            <a:endParaRPr lang="de-CH" i="1" noProof="0" dirty="0">
              <a:solidFill>
                <a:srgbClr val="3333FF"/>
              </a:solidFill>
            </a:endParaRPr>
          </a:p>
        </p:txBody>
      </p:sp>
      <p:sp>
        <p:nvSpPr>
          <p:cNvPr id="3645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143000"/>
            <a:ext cx="8229600" cy="5029200"/>
          </a:xfrm>
        </p:spPr>
        <p:txBody>
          <a:bodyPr/>
          <a:lstStyle/>
          <a:p>
            <a:r>
              <a:rPr lang="de-CH" dirty="0" smtClean="0"/>
              <a:t>Wie spezifiziert man die </a:t>
            </a:r>
            <a:r>
              <a:rPr lang="de-CH" b="1" dirty="0" smtClean="0">
                <a:solidFill>
                  <a:srgbClr val="990000"/>
                </a:solidFill>
              </a:rPr>
              <a:t>Wurzelklasse</a:t>
            </a:r>
            <a:r>
              <a:rPr lang="de-CH" dirty="0" smtClean="0"/>
              <a:t> und die </a:t>
            </a:r>
            <a:r>
              <a:rPr lang="de-CH" b="1" dirty="0" smtClean="0">
                <a:solidFill>
                  <a:srgbClr val="990000"/>
                </a:solidFill>
              </a:rPr>
              <a:t>Wurzel-Erzeugungsprozedur</a:t>
            </a:r>
            <a:r>
              <a:rPr lang="de-CH" dirty="0" smtClean="0"/>
              <a:t> eines Systems?</a:t>
            </a:r>
          </a:p>
          <a:p>
            <a:endParaRPr lang="de-CH" dirty="0" smtClean="0"/>
          </a:p>
          <a:p>
            <a:r>
              <a:rPr lang="de-CH" b="1" dirty="0" smtClean="0">
                <a:solidFill>
                  <a:srgbClr val="993300"/>
                </a:solidFill>
              </a:rPr>
              <a:t>Benutzen Sie </a:t>
            </a:r>
            <a:r>
              <a:rPr lang="de-CH" b="1" dirty="0" err="1" smtClean="0">
                <a:solidFill>
                  <a:srgbClr val="993300"/>
                </a:solidFill>
              </a:rPr>
              <a:t>EiffelStudio</a:t>
            </a:r>
            <a:endParaRPr lang="de-CH" b="1" dirty="0">
              <a:solidFill>
                <a:srgbClr val="99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noProof="0" dirty="0" smtClean="0"/>
              <a:t>Was wir in dieser Vorlesung gesehen haben</a:t>
            </a:r>
            <a:endParaRPr lang="de-CH" noProof="0" dirty="0"/>
          </a:p>
        </p:txBody>
      </p:sp>
      <p:graphicFrame>
        <p:nvGraphicFramePr>
          <p:cNvPr id="491530" name="Group 10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88731134"/>
              </p:ext>
            </p:extLst>
          </p:nvPr>
        </p:nvGraphicFramePr>
        <p:xfrm>
          <a:off x="207963" y="1114425"/>
          <a:ext cx="8727490" cy="3895344"/>
        </p:xfrm>
        <a:graphic>
          <a:graphicData uri="http://schemas.openxmlformats.org/drawingml/2006/table">
            <a:tbl>
              <a:tblPr/>
              <a:tblGrid>
                <a:gridCol w="8727490"/>
              </a:tblGrid>
              <a:tr h="3622675">
                <a:tc>
                  <a:txBody>
                    <a:bodyPr/>
                    <a:lstStyle/>
                    <a:p>
                      <a:pPr marL="0" marR="0" lvl="0" indent="179388" algn="l" defTabSz="285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de-CH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</a:rPr>
                        <a:t>Klasseninvarianten</a:t>
                      </a:r>
                    </a:p>
                    <a:p>
                      <a:pPr marL="0" marR="0" lvl="0" indent="179388" algn="l" defTabSz="285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de-CH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</a:rPr>
                        <a:t>Das Konzept “Design </a:t>
                      </a:r>
                      <a:r>
                        <a:rPr kumimoji="0" lang="de-CH" sz="24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</a:rPr>
                        <a:t>by</a:t>
                      </a:r>
                      <a:r>
                        <a:rPr kumimoji="0" lang="de-CH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de-CH" sz="24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</a:rPr>
                        <a:t>Contract</a:t>
                      </a:r>
                      <a:r>
                        <a:rPr kumimoji="0" lang="de-CH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</a:rPr>
                        <a:t>”</a:t>
                      </a:r>
                    </a:p>
                    <a:p>
                      <a:pPr marL="0" marR="0" lvl="0" indent="179388" algn="l" defTabSz="285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de-CH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</a:rPr>
                        <a:t>Den Begriff einer Ausnahme</a:t>
                      </a:r>
                    </a:p>
                    <a:p>
                      <a:pPr marL="0" marR="0" lvl="0" indent="179388" algn="l" defTabSz="285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de-CH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</a:rPr>
                        <a:t>Objekterzeugung</a:t>
                      </a:r>
                    </a:p>
                    <a:p>
                      <a:pPr marL="0" marR="0" lvl="0" indent="179388" algn="l" defTabSz="285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de-CH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</a:rPr>
                        <a:t>Erzeugungsprozeduren</a:t>
                      </a:r>
                    </a:p>
                    <a:p>
                      <a:pPr marL="0" marR="0" lvl="0" indent="179388" algn="l" defTabSz="285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de-CH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</a:rPr>
                        <a:t>Die Beziehung zwischen Erzeugungsprozeduren und Invarianten</a:t>
                      </a:r>
                    </a:p>
                    <a:p>
                      <a:pPr marL="0" marR="0" lvl="0" indent="179388" algn="l" defTabSz="285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de-CH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</a:rPr>
                        <a:t>Den Vorgang einer Systemausführung</a:t>
                      </a:r>
                    </a:p>
                    <a:p>
                      <a:pPr marL="0" marR="0" lvl="0" indent="179388" algn="l" defTabSz="285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endParaRPr kumimoji="0" lang="de-CH" sz="2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9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130784" y="3124200"/>
            <a:ext cx="1676400" cy="1524000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200"/>
          </a:p>
        </p:txBody>
      </p:sp>
      <p:sp>
        <p:nvSpPr>
          <p:cNvPr id="328711" name="Rectangle 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30784" y="4267200"/>
            <a:ext cx="1676400" cy="381000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200"/>
          </a:p>
        </p:txBody>
      </p:sp>
      <p:sp>
        <p:nvSpPr>
          <p:cNvPr id="328710" name="Rectangle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130784" y="3505200"/>
            <a:ext cx="1676400" cy="381000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200"/>
          </a:p>
        </p:txBody>
      </p:sp>
      <p:sp>
        <p:nvSpPr>
          <p:cNvPr id="328706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de-CH" noProof="0" dirty="0" smtClean="0"/>
              <a:t>An ein Objekt gebundene Entitäten</a:t>
            </a:r>
            <a:endParaRPr lang="de-CH" noProof="0" dirty="0"/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233218" y="775854"/>
            <a:ext cx="8424863" cy="5113338"/>
          </a:xfrm>
        </p:spPr>
        <p:txBody>
          <a:bodyPr/>
          <a:lstStyle/>
          <a:p>
            <a:r>
              <a:rPr lang="de-CH" noProof="0" dirty="0" smtClean="0">
                <a:solidFill>
                  <a:schemeClr val="tx1"/>
                </a:solidFill>
              </a:rPr>
              <a:t>Im </a:t>
            </a:r>
            <a:r>
              <a:rPr lang="de-CH" dirty="0" smtClean="0">
                <a:solidFill>
                  <a:schemeClr val="tx1"/>
                </a:solidFill>
              </a:rPr>
              <a:t>P</a:t>
            </a:r>
            <a:r>
              <a:rPr lang="de-CH" noProof="0" dirty="0" smtClean="0">
                <a:solidFill>
                  <a:schemeClr val="tx1"/>
                </a:solidFill>
              </a:rPr>
              <a:t>rogramm: eine Entität, wie z.B. </a:t>
            </a:r>
            <a:r>
              <a:rPr lang="de-CH" i="1" kern="1200" noProof="0" dirty="0" err="1" smtClean="0">
                <a:latin typeface="Comic Sans MS" pitchFamily="66" charset="0"/>
              </a:rPr>
              <a:t>Opera_route</a:t>
            </a:r>
            <a:endParaRPr lang="de-CH" sz="2200" i="1" kern="1200" noProof="0" dirty="0" smtClean="0">
              <a:latin typeface="Comic Sans MS" pitchFamily="66" charset="0"/>
            </a:endParaRPr>
          </a:p>
          <a:p>
            <a:r>
              <a:rPr lang="de-CH" noProof="0" dirty="0" smtClean="0">
                <a:solidFill>
                  <a:schemeClr val="tx1"/>
                </a:solidFill>
              </a:rPr>
              <a:t>Im Speicher, während der Ausführung: ein Objekt</a:t>
            </a:r>
          </a:p>
          <a:p>
            <a:pPr lvl="1">
              <a:buFont typeface="Wingdings" pitchFamily="2" charset="2"/>
              <a:buNone/>
            </a:pPr>
            <a:endParaRPr lang="de-CH" noProof="0" dirty="0"/>
          </a:p>
        </p:txBody>
      </p:sp>
      <p:sp>
        <p:nvSpPr>
          <p:cNvPr id="328708" name="Rectangle 4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071806" y="3124200"/>
            <a:ext cx="1353120" cy="457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200"/>
          </a:p>
        </p:txBody>
      </p:sp>
      <p:sp>
        <p:nvSpPr>
          <p:cNvPr id="328712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3037501" y="3349487"/>
            <a:ext cx="2093283" cy="0"/>
          </a:xfrm>
          <a:prstGeom prst="line">
            <a:avLst/>
          </a:prstGeom>
          <a:noFill/>
          <a:ln w="19050">
            <a:solidFill>
              <a:srgbClr val="A5002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 sz="2200"/>
          </a:p>
        </p:txBody>
      </p:sp>
      <p:sp>
        <p:nvSpPr>
          <p:cNvPr id="328713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763686" y="2001996"/>
            <a:ext cx="146646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dirty="0" smtClean="0"/>
              <a:t>OBJEKT</a:t>
            </a:r>
            <a:endParaRPr lang="en-GB" sz="2200" dirty="0"/>
          </a:p>
        </p:txBody>
      </p:sp>
      <p:sp>
        <p:nvSpPr>
          <p:cNvPr id="328714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8180629" y="3626855"/>
            <a:ext cx="12954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dirty="0" smtClean="0"/>
              <a:t>Felder</a:t>
            </a:r>
            <a:endParaRPr lang="en-GB" sz="2200" dirty="0"/>
          </a:p>
        </p:txBody>
      </p:sp>
      <p:sp>
        <p:nvSpPr>
          <p:cNvPr id="328715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 flipV="1">
            <a:off x="6807184" y="3352800"/>
            <a:ext cx="144780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 sz="2200"/>
          </a:p>
        </p:txBody>
      </p:sp>
      <p:sp>
        <p:nvSpPr>
          <p:cNvPr id="328716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 flipV="1">
            <a:off x="6807184" y="3657600"/>
            <a:ext cx="1371600" cy="152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 sz="2200"/>
          </a:p>
        </p:txBody>
      </p:sp>
      <p:sp>
        <p:nvSpPr>
          <p:cNvPr id="328717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6807184" y="3886200"/>
            <a:ext cx="1371600" cy="152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 sz="2200"/>
          </a:p>
        </p:txBody>
      </p:sp>
      <p:sp>
        <p:nvSpPr>
          <p:cNvPr id="328718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6807184" y="3886200"/>
            <a:ext cx="1447800" cy="533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 sz="2200"/>
          </a:p>
        </p:txBody>
      </p:sp>
      <p:sp>
        <p:nvSpPr>
          <p:cNvPr id="328719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95948" y="3153560"/>
            <a:ext cx="187502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i="1" dirty="0" err="1" smtClean="0">
                <a:solidFill>
                  <a:srgbClr val="3333FF"/>
                </a:solidFill>
              </a:rPr>
              <a:t>Opera_route</a:t>
            </a:r>
            <a:endParaRPr lang="en-GB" sz="2200" i="1" dirty="0">
              <a:solidFill>
                <a:srgbClr val="3333FF"/>
              </a:solidFill>
            </a:endParaRPr>
          </a:p>
        </p:txBody>
      </p:sp>
      <p:sp>
        <p:nvSpPr>
          <p:cNvPr id="328720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116749" y="4756484"/>
            <a:ext cx="170233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200" dirty="0" smtClean="0">
                <a:solidFill>
                  <a:srgbClr val="3333FF"/>
                </a:solidFill>
              </a:rPr>
              <a:t>(</a:t>
            </a:r>
            <a:r>
              <a:rPr lang="en-GB" sz="2200" i="1" dirty="0" smtClean="0">
                <a:solidFill>
                  <a:srgbClr val="3333FF"/>
                </a:solidFill>
              </a:rPr>
              <a:t>ROUTE </a:t>
            </a:r>
            <a:r>
              <a:rPr lang="en-GB" sz="2200" dirty="0">
                <a:solidFill>
                  <a:srgbClr val="3333FF"/>
                </a:solidFill>
              </a:rPr>
              <a:t>)</a:t>
            </a:r>
            <a:endParaRPr lang="en-GB" sz="2200" i="1" dirty="0">
              <a:solidFill>
                <a:srgbClr val="3333FF"/>
              </a:solidFill>
            </a:endParaRPr>
          </a:p>
        </p:txBody>
      </p:sp>
      <p:sp>
        <p:nvSpPr>
          <p:cNvPr id="328721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528785" y="2946531"/>
            <a:ext cx="169661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CH" sz="2200" dirty="0" smtClean="0"/>
              <a:t>Referenz</a:t>
            </a:r>
            <a:endParaRPr lang="de-CH" sz="2200" dirty="0"/>
          </a:p>
        </p:txBody>
      </p:sp>
      <p:sp>
        <p:nvSpPr>
          <p:cNvPr id="328724" name="Rectangle 2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130784" y="3886200"/>
            <a:ext cx="1676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200"/>
          </a:p>
        </p:txBody>
      </p:sp>
      <p:sp>
        <p:nvSpPr>
          <p:cNvPr id="328725" name="Text Box 21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865762" y="4328635"/>
            <a:ext cx="333658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200" dirty="0" smtClean="0">
                <a:solidFill>
                  <a:srgbClr val="3333FF"/>
                </a:solidFill>
              </a:rPr>
              <a:t>(</a:t>
            </a:r>
            <a:r>
              <a:rPr lang="en-GB" sz="2200" i="1" dirty="0" smtClean="0">
                <a:solidFill>
                  <a:srgbClr val="3333FF"/>
                </a:solidFill>
              </a:rPr>
              <a:t>ROUTE_BUILDING </a:t>
            </a:r>
            <a:r>
              <a:rPr lang="en-GB" sz="2200" dirty="0">
                <a:solidFill>
                  <a:srgbClr val="3333FF"/>
                </a:solidFill>
              </a:rPr>
              <a:t>)</a:t>
            </a:r>
            <a:endParaRPr lang="en-GB" sz="2200" i="1" dirty="0">
              <a:solidFill>
                <a:srgbClr val="3333FF"/>
              </a:solidFill>
            </a:endParaRPr>
          </a:p>
        </p:txBody>
      </p:sp>
      <p:sp>
        <p:nvSpPr>
          <p:cNvPr id="22" name="Rounded Rectangular Callout 21"/>
          <p:cNvSpPr/>
          <p:nvPr/>
        </p:nvSpPr>
        <p:spPr bwMode="auto">
          <a:xfrm>
            <a:off x="5744817" y="5667147"/>
            <a:ext cx="2949151" cy="418956"/>
          </a:xfrm>
          <a:prstGeom prst="wedgeRoundRectCallout">
            <a:avLst>
              <a:gd name="adj1" fmla="val -40760"/>
              <a:gd name="adj2" fmla="val -163487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de-CH" sz="2200" dirty="0" smtClean="0"/>
              <a:t>Generierende Klasse</a:t>
            </a:r>
            <a:endParaRPr lang="de-CH" sz="2200" i="1" dirty="0">
              <a:solidFill>
                <a:srgbClr val="3333FF"/>
              </a:solidFill>
            </a:endParaRPr>
          </a:p>
        </p:txBody>
      </p:sp>
      <p:sp>
        <p:nvSpPr>
          <p:cNvPr id="23" name="Text Box 9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916740" y="2015852"/>
            <a:ext cx="146646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dirty="0" smtClean="0"/>
              <a:t>OBJEKT</a:t>
            </a:r>
            <a:endParaRPr lang="en-GB" sz="2200" dirty="0"/>
          </a:p>
        </p:txBody>
      </p:sp>
      <p:sp>
        <p:nvSpPr>
          <p:cNvPr id="24" name="Rounded Rectangular Callout 23"/>
          <p:cNvSpPr/>
          <p:nvPr/>
        </p:nvSpPr>
        <p:spPr bwMode="auto">
          <a:xfrm>
            <a:off x="1473185" y="5796533"/>
            <a:ext cx="3128632" cy="418956"/>
          </a:xfrm>
          <a:prstGeom prst="wedgeRoundRectCallout">
            <a:avLst>
              <a:gd name="adj1" fmla="val -30117"/>
              <a:gd name="adj2" fmla="val -302378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de-CH" sz="2200" dirty="0" smtClean="0"/>
              <a:t>Generierende Klasse</a:t>
            </a:r>
            <a:endParaRPr lang="de-CH" sz="2200" i="1" dirty="0">
              <a:solidFill>
                <a:srgbClr val="3333FF"/>
              </a:solidFill>
            </a:endParaRPr>
          </a:p>
        </p:txBody>
      </p:sp>
      <p:sp>
        <p:nvSpPr>
          <p:cNvPr id="25" name="Rectangle 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071806" y="3581400"/>
            <a:ext cx="1353120" cy="457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20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725" grpId="0"/>
      <p:bldP spid="22" grpId="0" animBg="1"/>
      <p:bldP spid="23" grpId="0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 bwMode="auto">
          <a:xfrm>
            <a:off x="752695" y="5492807"/>
            <a:ext cx="2537157" cy="457200"/>
          </a:xfrm>
          <a:prstGeom prst="roundRect">
            <a:avLst/>
          </a:prstGeom>
          <a:solidFill>
            <a:srgbClr val="FFC000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374788" name="Rectangle 4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i="1" noProof="0" dirty="0" smtClean="0">
                <a:solidFill>
                  <a:srgbClr val="3333FF"/>
                </a:solidFill>
              </a:rPr>
              <a:t>ROUTE_BUILDING</a:t>
            </a:r>
            <a:endParaRPr lang="de-CH" i="1" noProof="0" dirty="0">
              <a:solidFill>
                <a:srgbClr val="3333FF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1529" y="813061"/>
            <a:ext cx="8591731" cy="586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  <a:tabLst>
                <a:tab pos="534988" algn="l"/>
              </a:tabLst>
            </a:pPr>
            <a:r>
              <a:rPr lang="de-CH" sz="1800" b="1" dirty="0" smtClean="0">
                <a:solidFill>
                  <a:srgbClr val="003399"/>
                </a:solidFill>
              </a:rPr>
              <a:t>class</a:t>
            </a:r>
            <a:r>
              <a:rPr lang="de-CH" sz="1800" b="1" dirty="0" smtClean="0">
                <a:solidFill>
                  <a:srgbClr val="0033CC"/>
                </a:solidFill>
              </a:rPr>
              <a:t> </a:t>
            </a:r>
            <a:r>
              <a:rPr lang="de-CH" sz="1800" i="1" dirty="0" smtClean="0">
                <a:solidFill>
                  <a:srgbClr val="0000FF"/>
                </a:solidFill>
              </a:rPr>
              <a:t>ROUTE_BUILDING  </a:t>
            </a:r>
            <a:r>
              <a:rPr lang="de-CH" sz="1800" b="1" dirty="0" smtClean="0">
                <a:solidFill>
                  <a:srgbClr val="003399"/>
                </a:solidFill>
              </a:rPr>
              <a:t>inherit</a:t>
            </a:r>
            <a:endParaRPr lang="de-CH" sz="1800" b="1" dirty="0" smtClean="0"/>
          </a:p>
          <a:p>
            <a:pPr>
              <a:spcBef>
                <a:spcPts val="600"/>
              </a:spcBef>
              <a:tabLst>
                <a:tab pos="534988" algn="l"/>
              </a:tabLst>
            </a:pPr>
            <a:r>
              <a:rPr lang="de-CH" sz="1800" i="1" dirty="0" smtClean="0">
                <a:solidFill>
                  <a:srgbClr val="0000FF"/>
                </a:solidFill>
              </a:rPr>
              <a:t>	ZURICH_OBJECTS</a:t>
            </a:r>
          </a:p>
          <a:p>
            <a:pPr>
              <a:spcBef>
                <a:spcPts val="600"/>
              </a:spcBef>
              <a:tabLst>
                <a:tab pos="534988" algn="l"/>
              </a:tabLst>
            </a:pPr>
            <a:r>
              <a:rPr lang="de-CH" sz="1800" b="1" dirty="0" err="1" smtClean="0">
                <a:solidFill>
                  <a:srgbClr val="003399"/>
                </a:solidFill>
              </a:rPr>
              <a:t>feature</a:t>
            </a:r>
            <a:endParaRPr lang="de-CH" sz="1800" b="1" dirty="0" smtClean="0">
              <a:solidFill>
                <a:srgbClr val="003399"/>
              </a:solidFill>
            </a:endParaRPr>
          </a:p>
          <a:p>
            <a:pPr>
              <a:spcBef>
                <a:spcPts val="600"/>
              </a:spcBef>
              <a:tabLst>
                <a:tab pos="534988" algn="l"/>
              </a:tabLst>
            </a:pPr>
            <a:r>
              <a:rPr lang="de-CH" sz="1800" i="1" dirty="0" smtClean="0"/>
              <a:t>	</a:t>
            </a:r>
            <a:r>
              <a:rPr lang="de-CH" sz="1800" i="1" dirty="0" smtClean="0">
                <a:solidFill>
                  <a:srgbClr val="3333FF"/>
                </a:solidFill>
              </a:rPr>
              <a:t>build_route </a:t>
            </a:r>
            <a:endParaRPr lang="de-CH" sz="1800" b="1" dirty="0" smtClean="0">
              <a:solidFill>
                <a:srgbClr val="3333FF"/>
              </a:solidFill>
            </a:endParaRPr>
          </a:p>
          <a:p>
            <a:pPr>
              <a:spcBef>
                <a:spcPts val="600"/>
              </a:spcBef>
              <a:tabLst>
                <a:tab pos="534988" algn="l"/>
              </a:tabLst>
            </a:pPr>
            <a:r>
              <a:rPr lang="de-CH" sz="1800" dirty="0" smtClean="0">
                <a:solidFill>
                  <a:srgbClr val="993300"/>
                </a:solidFill>
              </a:rPr>
              <a:t>			-- Eine Route bauen und damit arbeiten.</a:t>
            </a:r>
          </a:p>
          <a:p>
            <a:pPr>
              <a:spcBef>
                <a:spcPts val="600"/>
              </a:spcBef>
              <a:tabLst>
                <a:tab pos="534988" algn="l"/>
              </a:tabLst>
            </a:pPr>
            <a:r>
              <a:rPr lang="de-CH" sz="1800" b="1" dirty="0" smtClean="0">
                <a:solidFill>
                  <a:srgbClr val="993300"/>
                </a:solidFill>
              </a:rPr>
              <a:t>		</a:t>
            </a:r>
            <a:r>
              <a:rPr lang="de-CH" sz="1800" b="1" dirty="0" smtClean="0">
                <a:solidFill>
                  <a:srgbClr val="003399"/>
                </a:solidFill>
              </a:rPr>
              <a:t>do</a:t>
            </a:r>
          </a:p>
          <a:p>
            <a:pPr>
              <a:spcBef>
                <a:spcPts val="600"/>
              </a:spcBef>
              <a:tabLst>
                <a:tab pos="534988" algn="l"/>
              </a:tabLst>
            </a:pPr>
            <a:r>
              <a:rPr lang="de-CH" sz="1800" i="1" dirty="0" smtClean="0">
                <a:solidFill>
                  <a:srgbClr val="3333FF"/>
                </a:solidFill>
              </a:rPr>
              <a:t>			</a:t>
            </a:r>
            <a:r>
              <a:rPr lang="de-CH" sz="1800" i="1" dirty="0" smtClean="0">
                <a:solidFill>
                  <a:srgbClr val="990000"/>
                </a:solidFill>
              </a:rPr>
              <a:t>--</a:t>
            </a:r>
            <a:r>
              <a:rPr lang="de-CH" sz="1800" dirty="0" smtClean="0">
                <a:solidFill>
                  <a:srgbClr val="990000"/>
                </a:solidFill>
              </a:rPr>
              <a:t> </a:t>
            </a:r>
            <a:r>
              <a:rPr lang="en-US" sz="1800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“</a:t>
            </a:r>
            <a:r>
              <a:rPr lang="de-CH" sz="1800" i="1" dirty="0" smtClean="0">
                <a:solidFill>
                  <a:srgbClr val="3333FF"/>
                </a:solidFill>
              </a:rPr>
              <a:t>Opera_route</a:t>
            </a:r>
            <a:r>
              <a:rPr lang="de-CH" sz="1800" dirty="0" smtClean="0">
                <a:solidFill>
                  <a:srgbClr val="990000"/>
                </a:solidFill>
              </a:rPr>
              <a:t>  erzeugen und Teilstrecken hinzufügen</a:t>
            </a:r>
            <a:r>
              <a:rPr lang="en-US" sz="1800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”</a:t>
            </a:r>
            <a:endParaRPr lang="de-CH" sz="1800" dirty="0" smtClean="0">
              <a:solidFill>
                <a:srgbClr val="990000"/>
              </a:solidFill>
            </a:endParaRPr>
          </a:p>
          <a:p>
            <a:pPr>
              <a:spcBef>
                <a:spcPts val="600"/>
              </a:spcBef>
              <a:tabLst>
                <a:tab pos="534988" algn="l"/>
              </a:tabLst>
            </a:pPr>
            <a:r>
              <a:rPr lang="de-CH" sz="1800" i="1" dirty="0" smtClean="0">
                <a:solidFill>
                  <a:srgbClr val="3333FF"/>
                </a:solidFill>
              </a:rPr>
              <a:t>		</a:t>
            </a:r>
            <a:r>
              <a:rPr lang="de-CH" sz="1800" i="1" dirty="0" smtClean="0"/>
              <a:t>	</a:t>
            </a:r>
            <a:r>
              <a:rPr lang="de-CH" sz="1800" i="1" dirty="0" err="1" smtClean="0">
                <a:solidFill>
                  <a:srgbClr val="3333FF"/>
                </a:solidFill>
              </a:rPr>
              <a:t>Zurich</a:t>
            </a:r>
            <a:r>
              <a:rPr lang="en-US" sz="800" kern="0" dirty="0">
                <a:solidFill>
                  <a:srgbClr val="0000FF"/>
                </a:solidFill>
                <a:latin typeface="Comic Sans MS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800" kern="0" dirty="0" smtClean="0">
                <a:solidFill>
                  <a:srgbClr val="0000FF"/>
                </a:solidFill>
                <a:latin typeface="Comic Sans MS"/>
                <a:cs typeface="Times New Roman" pitchFamily="18" charset="0"/>
                <a:sym typeface="Wingdings" pitchFamily="2" charset="2"/>
              </a:rPr>
              <a:t></a:t>
            </a:r>
            <a:r>
              <a:rPr lang="de-CH" sz="1800" i="1" dirty="0" smtClean="0">
                <a:solidFill>
                  <a:srgbClr val="3333FF"/>
                </a:solidFill>
              </a:rPr>
              <a:t>add_route </a:t>
            </a:r>
            <a:r>
              <a:rPr lang="de-CH" sz="1800" dirty="0" smtClean="0">
                <a:solidFill>
                  <a:srgbClr val="3333FF"/>
                </a:solidFill>
              </a:rPr>
              <a:t>(</a:t>
            </a:r>
            <a:r>
              <a:rPr lang="de-CH" sz="1800" i="1" dirty="0" smtClean="0">
                <a:solidFill>
                  <a:srgbClr val="3333FF"/>
                </a:solidFill>
              </a:rPr>
              <a:t>Opera_route</a:t>
            </a:r>
            <a:r>
              <a:rPr lang="de-CH" sz="1800" dirty="0" smtClean="0">
                <a:solidFill>
                  <a:srgbClr val="3333FF"/>
                </a:solidFill>
              </a:rPr>
              <a:t>)</a:t>
            </a:r>
          </a:p>
          <a:p>
            <a:pPr>
              <a:spcBef>
                <a:spcPts val="600"/>
              </a:spcBef>
              <a:tabLst>
                <a:tab pos="534988" algn="l"/>
              </a:tabLst>
            </a:pPr>
            <a:r>
              <a:rPr lang="de-CH" sz="1800" i="1" dirty="0" smtClean="0">
                <a:solidFill>
                  <a:srgbClr val="3333FF"/>
                </a:solidFill>
              </a:rPr>
              <a:t>			Opera_route</a:t>
            </a:r>
            <a:r>
              <a:rPr lang="en-US" sz="800" kern="0" dirty="0">
                <a:solidFill>
                  <a:srgbClr val="0000FF"/>
                </a:solidFill>
                <a:latin typeface="Comic Sans MS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800" kern="0" dirty="0" smtClean="0">
                <a:solidFill>
                  <a:srgbClr val="0000FF"/>
                </a:solidFill>
                <a:latin typeface="Comic Sans MS"/>
                <a:cs typeface="Times New Roman" pitchFamily="18" charset="0"/>
                <a:sym typeface="Wingdings" pitchFamily="2" charset="2"/>
              </a:rPr>
              <a:t></a:t>
            </a:r>
            <a:r>
              <a:rPr lang="de-CH" sz="1800" i="1" dirty="0" err="1" smtClean="0">
                <a:solidFill>
                  <a:srgbClr val="3333FF"/>
                </a:solidFill>
              </a:rPr>
              <a:t>reverse</a:t>
            </a:r>
            <a:endParaRPr lang="de-CH" sz="1800" i="1" dirty="0" smtClean="0">
              <a:solidFill>
                <a:srgbClr val="3333FF"/>
              </a:solidFill>
            </a:endParaRPr>
          </a:p>
          <a:p>
            <a:pPr>
              <a:spcBef>
                <a:spcPts val="600"/>
              </a:spcBef>
              <a:tabLst>
                <a:tab pos="534988" algn="l"/>
              </a:tabLst>
            </a:pPr>
            <a:r>
              <a:rPr lang="de-CH" sz="1800" i="1" dirty="0"/>
              <a:t>			</a:t>
            </a:r>
            <a:r>
              <a:rPr lang="de-CH" sz="1800" dirty="0">
                <a:solidFill>
                  <a:srgbClr val="990000"/>
                </a:solidFill>
              </a:rPr>
              <a:t>-- </a:t>
            </a:r>
            <a:r>
              <a:rPr lang="en-US" sz="1800" dirty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“</a:t>
            </a:r>
            <a:r>
              <a:rPr lang="de-CH" sz="1800" dirty="0">
                <a:solidFill>
                  <a:srgbClr val="990000"/>
                </a:solidFill>
              </a:rPr>
              <a:t>Weiter mit </a:t>
            </a:r>
            <a:r>
              <a:rPr lang="de-CH" sz="1800" i="1" dirty="0"/>
              <a:t>Opera_route</a:t>
            </a:r>
            <a:r>
              <a:rPr lang="de-CH" sz="1800" dirty="0">
                <a:solidFill>
                  <a:srgbClr val="990000"/>
                </a:solidFill>
              </a:rPr>
              <a:t> arbeiten</a:t>
            </a:r>
            <a:r>
              <a:rPr lang="en-US" sz="1800" dirty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”</a:t>
            </a:r>
            <a:endParaRPr lang="de-CH" sz="1800" dirty="0">
              <a:solidFill>
                <a:srgbClr val="990000"/>
              </a:solidFill>
            </a:endParaRPr>
          </a:p>
          <a:p>
            <a:pPr>
              <a:spcBef>
                <a:spcPts val="600"/>
              </a:spcBef>
              <a:tabLst>
                <a:tab pos="534988" algn="l"/>
              </a:tabLst>
            </a:pPr>
            <a:endParaRPr lang="de-CH" sz="1800" i="1" dirty="0" smtClean="0">
              <a:solidFill>
                <a:srgbClr val="3333FF"/>
              </a:solidFill>
            </a:endParaRPr>
          </a:p>
          <a:p>
            <a:pPr>
              <a:spcBef>
                <a:spcPts val="600"/>
              </a:spcBef>
              <a:tabLst>
                <a:tab pos="534988" algn="l"/>
              </a:tabLst>
            </a:pPr>
            <a:r>
              <a:rPr lang="de-CH" sz="1800" i="1" dirty="0" smtClean="0">
                <a:solidFill>
                  <a:srgbClr val="3333FF"/>
                </a:solidFill>
              </a:rPr>
              <a:t>		</a:t>
            </a:r>
            <a:r>
              <a:rPr lang="de-CH" sz="1800" b="1" dirty="0" smtClean="0">
                <a:solidFill>
                  <a:srgbClr val="003399"/>
                </a:solidFill>
              </a:rPr>
              <a:t>end</a:t>
            </a:r>
          </a:p>
          <a:p>
            <a:pPr>
              <a:spcBef>
                <a:spcPts val="600"/>
              </a:spcBef>
              <a:tabLst>
                <a:tab pos="534988" algn="l"/>
              </a:tabLst>
            </a:pPr>
            <a:r>
              <a:rPr lang="de-CH" sz="700" b="1" dirty="0" smtClean="0">
                <a:solidFill>
                  <a:srgbClr val="003399"/>
                </a:solidFill>
              </a:rPr>
              <a:t> </a:t>
            </a:r>
          </a:p>
          <a:p>
            <a:pPr>
              <a:spcBef>
                <a:spcPts val="600"/>
              </a:spcBef>
              <a:tabLst>
                <a:tab pos="534988" algn="l"/>
              </a:tabLst>
            </a:pPr>
            <a:r>
              <a:rPr lang="de-CH" sz="1800" b="1" dirty="0" smtClean="0">
                <a:solidFill>
                  <a:srgbClr val="003399"/>
                </a:solidFill>
              </a:rPr>
              <a:t>	</a:t>
            </a:r>
          </a:p>
          <a:p>
            <a:pPr>
              <a:spcBef>
                <a:spcPts val="600"/>
              </a:spcBef>
              <a:tabLst>
                <a:tab pos="534988" algn="l"/>
              </a:tabLst>
            </a:pPr>
            <a:r>
              <a:rPr lang="de-CH" sz="1800" b="1" i="1" dirty="0" smtClean="0">
                <a:solidFill>
                  <a:srgbClr val="003399"/>
                </a:solidFill>
              </a:rPr>
              <a:t>	</a:t>
            </a:r>
            <a:r>
              <a:rPr lang="de-CH" sz="1800" i="1" dirty="0" smtClean="0">
                <a:solidFill>
                  <a:srgbClr val="3333FF"/>
                </a:solidFill>
              </a:rPr>
              <a:t>Opera_route</a:t>
            </a:r>
            <a:r>
              <a:rPr lang="de-CH" sz="1400" i="1" dirty="0" smtClean="0">
                <a:solidFill>
                  <a:srgbClr val="3333FF"/>
                </a:solidFill>
              </a:rPr>
              <a:t> </a:t>
            </a:r>
            <a:r>
              <a:rPr lang="de-CH" sz="1800" dirty="0" smtClean="0">
                <a:solidFill>
                  <a:srgbClr val="3333FF"/>
                </a:solidFill>
              </a:rPr>
              <a:t>: </a:t>
            </a:r>
            <a:r>
              <a:rPr lang="de-CH" sz="1800" i="1" dirty="0" smtClean="0">
                <a:solidFill>
                  <a:srgbClr val="3333FF"/>
                </a:solidFill>
              </a:rPr>
              <a:t>ROUTE</a:t>
            </a:r>
          </a:p>
          <a:p>
            <a:pPr>
              <a:spcBef>
                <a:spcPts val="1200"/>
              </a:spcBef>
              <a:tabLst>
                <a:tab pos="534988" algn="l"/>
              </a:tabLst>
            </a:pPr>
            <a:r>
              <a:rPr lang="de-CH" sz="1800" dirty="0" smtClean="0">
                <a:solidFill>
                  <a:srgbClr val="003399"/>
                </a:solidFill>
              </a:rPr>
              <a:t>			</a:t>
            </a:r>
            <a:r>
              <a:rPr lang="de-CH" sz="1800" dirty="0" smtClean="0">
                <a:solidFill>
                  <a:srgbClr val="993300"/>
                </a:solidFill>
              </a:rPr>
              <a:t>-- Eine Route von Polyterrasse nach Opernhaus.</a:t>
            </a:r>
          </a:p>
          <a:p>
            <a:pPr>
              <a:spcBef>
                <a:spcPts val="600"/>
              </a:spcBef>
              <a:tabLst>
                <a:tab pos="534988" algn="l"/>
              </a:tabLst>
            </a:pPr>
            <a:r>
              <a:rPr lang="de-CH" sz="1800" b="1" dirty="0" smtClean="0">
                <a:solidFill>
                  <a:srgbClr val="003399"/>
                </a:solidFill>
              </a:rPr>
              <a:t>end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534988" algn="l"/>
              </a:tabLst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130784" y="3484404"/>
            <a:ext cx="1676400" cy="1524000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200"/>
          </a:p>
        </p:txBody>
      </p:sp>
      <p:sp>
        <p:nvSpPr>
          <p:cNvPr id="22" name="Rectangle 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30784" y="4627404"/>
            <a:ext cx="908892" cy="381000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200"/>
          </a:p>
        </p:txBody>
      </p:sp>
      <p:sp>
        <p:nvSpPr>
          <p:cNvPr id="24" name="Rectangle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130784" y="3865404"/>
            <a:ext cx="1676400" cy="381000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200"/>
          </a:p>
        </p:txBody>
      </p:sp>
      <p:sp>
        <p:nvSpPr>
          <p:cNvPr id="26" name="Line 8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2761657" y="3789203"/>
            <a:ext cx="2369127" cy="6927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 sz="2200"/>
          </a:p>
        </p:txBody>
      </p:sp>
      <p:sp>
        <p:nvSpPr>
          <p:cNvPr id="32" name="Text Box 1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0" y="3579080"/>
            <a:ext cx="187502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i="1" dirty="0" err="1" smtClean="0">
                <a:solidFill>
                  <a:srgbClr val="3333FF"/>
                </a:solidFill>
              </a:rPr>
              <a:t>Opera_route</a:t>
            </a:r>
            <a:endParaRPr lang="en-GB" sz="2200" i="1" dirty="0">
              <a:solidFill>
                <a:srgbClr val="3333FF"/>
              </a:solidFill>
            </a:endParaRPr>
          </a:p>
        </p:txBody>
      </p:sp>
      <p:sp>
        <p:nvSpPr>
          <p:cNvPr id="33" name="Text Box 1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126477" y="5156794"/>
            <a:ext cx="169261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200" dirty="0" smtClean="0">
                <a:solidFill>
                  <a:srgbClr val="3333FF"/>
                </a:solidFill>
              </a:rPr>
              <a:t>(</a:t>
            </a:r>
            <a:r>
              <a:rPr lang="en-GB" sz="2200" i="1" dirty="0" smtClean="0">
                <a:solidFill>
                  <a:srgbClr val="3333FF"/>
                </a:solidFill>
              </a:rPr>
              <a:t>ROUTE</a:t>
            </a:r>
            <a:r>
              <a:rPr lang="en-GB" sz="2200" dirty="0" smtClean="0">
                <a:solidFill>
                  <a:srgbClr val="3333FF"/>
                </a:solidFill>
              </a:rPr>
              <a:t>)</a:t>
            </a:r>
            <a:endParaRPr lang="en-GB" sz="2200" i="1" dirty="0">
              <a:solidFill>
                <a:srgbClr val="3333FF"/>
              </a:solidFill>
            </a:endParaRPr>
          </a:p>
        </p:txBody>
      </p:sp>
      <p:sp>
        <p:nvSpPr>
          <p:cNvPr id="34" name="Text Box 1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251192" y="3320931"/>
            <a:ext cx="169661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CH" sz="2200" dirty="0" smtClean="0"/>
              <a:t>Referenz</a:t>
            </a:r>
            <a:endParaRPr lang="de-CH" sz="2200" dirty="0"/>
          </a:p>
        </p:txBody>
      </p:sp>
      <p:sp>
        <p:nvSpPr>
          <p:cNvPr id="35" name="Rectangle 2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130784" y="4246404"/>
            <a:ext cx="1676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200"/>
          </a:p>
        </p:txBody>
      </p:sp>
      <p:sp>
        <p:nvSpPr>
          <p:cNvPr id="36" name="Text Box 2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976778" y="4639144"/>
            <a:ext cx="307965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dirty="0" smtClean="0">
                <a:solidFill>
                  <a:srgbClr val="3333FF"/>
                </a:solidFill>
              </a:rPr>
              <a:t>(</a:t>
            </a:r>
            <a:r>
              <a:rPr lang="en-GB" sz="2200" i="1" dirty="0" smtClean="0">
                <a:solidFill>
                  <a:srgbClr val="3333FF"/>
                </a:solidFill>
              </a:rPr>
              <a:t>ROUTE_BUILDING </a:t>
            </a:r>
            <a:r>
              <a:rPr lang="en-GB" sz="2200" dirty="0">
                <a:solidFill>
                  <a:srgbClr val="3333FF"/>
                </a:solidFill>
              </a:rPr>
              <a:t>)</a:t>
            </a:r>
            <a:endParaRPr lang="en-GB" sz="2200" i="1" dirty="0">
              <a:solidFill>
                <a:srgbClr val="3333FF"/>
              </a:solidFill>
            </a:endParaRPr>
          </a:p>
        </p:txBody>
      </p:sp>
      <p:sp>
        <p:nvSpPr>
          <p:cNvPr id="23" name="Rounded Rectangular Callout 22"/>
          <p:cNvSpPr/>
          <p:nvPr/>
        </p:nvSpPr>
        <p:spPr bwMode="auto">
          <a:xfrm>
            <a:off x="5846713" y="1991835"/>
            <a:ext cx="2481942" cy="746449"/>
          </a:xfrm>
          <a:prstGeom prst="wedgeRoundRectCallout">
            <a:avLst>
              <a:gd name="adj1" fmla="val -41540"/>
              <a:gd name="adj2" fmla="val 139277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de-CH" sz="2000" dirty="0" smtClean="0"/>
              <a:t>Woher kommt dieses?</a:t>
            </a:r>
            <a:endParaRPr lang="de-CH" sz="2000" i="1" dirty="0">
              <a:solidFill>
                <a:srgbClr val="3333FF"/>
              </a:solidFill>
            </a:endParaRPr>
          </a:p>
        </p:txBody>
      </p:sp>
      <p:sp>
        <p:nvSpPr>
          <p:cNvPr id="21" name="Rounded Rectangular Callout 20"/>
          <p:cNvSpPr/>
          <p:nvPr/>
        </p:nvSpPr>
        <p:spPr bwMode="auto">
          <a:xfrm>
            <a:off x="667927" y="2365059"/>
            <a:ext cx="3697357" cy="603002"/>
          </a:xfrm>
          <a:prstGeom prst="wedgeRoundRectCallout">
            <a:avLst>
              <a:gd name="adj1" fmla="val 4421"/>
              <a:gd name="adj2" fmla="val 136782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de-CH" sz="2000" dirty="0" smtClean="0"/>
              <a:t>Dieses Objekt wurde erzeugt</a:t>
            </a:r>
            <a:endParaRPr lang="de-CH" sz="2000" i="1" dirty="0">
              <a:solidFill>
                <a:srgbClr val="A50021"/>
              </a:solidFill>
            </a:endParaRPr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  <p:custDataLst>
              <p:tags r:id="rId10"/>
            </p:custDataLst>
          </p:nvPr>
        </p:nvSpPr>
        <p:spPr/>
        <p:txBody>
          <a:bodyPr/>
          <a:lstStyle/>
          <a:p>
            <a:r>
              <a:rPr lang="de-CH" noProof="0" dirty="0" smtClean="0"/>
              <a:t>Der Grundzustand einer Referenz</a:t>
            </a:r>
            <a:endParaRPr lang="de-CH" noProof="0" dirty="0"/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  <p:custDataLst>
              <p:tags r:id="rId11"/>
            </p:custDataLst>
          </p:nvPr>
        </p:nvSpPr>
        <p:spPr>
          <a:xfrm>
            <a:off x="270164" y="810491"/>
            <a:ext cx="8523288" cy="1135041"/>
          </a:xfrm>
        </p:spPr>
        <p:txBody>
          <a:bodyPr/>
          <a:lstStyle/>
          <a:p>
            <a:r>
              <a:rPr lang="de-CH" noProof="0" dirty="0" smtClean="0">
                <a:solidFill>
                  <a:schemeClr val="tx1"/>
                </a:solidFill>
              </a:rPr>
              <a:t>Können wir in einer Instanz von </a:t>
            </a:r>
            <a:r>
              <a:rPr lang="de-CH" i="1" noProof="0" dirty="0" smtClean="0">
                <a:solidFill>
                  <a:srgbClr val="3333FF"/>
                </a:solidFill>
              </a:rPr>
              <a:t>ROUTE_BUILDING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annehmen, dass </a:t>
            </a:r>
            <a:r>
              <a:rPr lang="de-CH" i="1" noProof="0" dirty="0" smtClean="0">
                <a:solidFill>
                  <a:srgbClr val="3333FF"/>
                </a:solidFill>
              </a:rPr>
              <a:t>Opera_route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an eine Instanz von </a:t>
            </a:r>
            <a:r>
              <a:rPr lang="de-CH" i="1" noProof="0" dirty="0" smtClean="0">
                <a:solidFill>
                  <a:srgbClr val="3333FF"/>
                </a:solidFill>
              </a:rPr>
              <a:t>ROUTE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gebunden ist?</a:t>
            </a:r>
            <a:endParaRPr lang="de-CH" noProof="0" dirty="0"/>
          </a:p>
        </p:txBody>
      </p:sp>
      <p:grpSp>
        <p:nvGrpSpPr>
          <p:cNvPr id="2" name="Group 25"/>
          <p:cNvGrpSpPr>
            <a:grpSpLocks/>
          </p:cNvGrpSpPr>
          <p:nvPr>
            <p:custDataLst>
              <p:tags r:id="rId12"/>
            </p:custDataLst>
          </p:nvPr>
        </p:nvGrpSpPr>
        <p:grpSpPr bwMode="auto">
          <a:xfrm rot="21428358">
            <a:off x="4904509" y="3495945"/>
            <a:ext cx="2286000" cy="1676400"/>
            <a:chOff x="2880" y="2256"/>
            <a:chExt cx="1440" cy="1056"/>
          </a:xfrm>
        </p:grpSpPr>
        <p:sp>
          <p:nvSpPr>
            <p:cNvPr id="329751" name="Line 23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2928" y="2256"/>
              <a:ext cx="1392" cy="1056"/>
            </a:xfrm>
            <a:prstGeom prst="line">
              <a:avLst/>
            </a:prstGeom>
            <a:noFill/>
            <a:ln w="635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752" name="Line 24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 flipV="1">
              <a:off x="2880" y="2304"/>
              <a:ext cx="1392" cy="912"/>
            </a:xfrm>
            <a:prstGeom prst="line">
              <a:avLst/>
            </a:prstGeom>
            <a:noFill/>
            <a:ln w="635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" name="Rectangle 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826871" y="3531699"/>
            <a:ext cx="1353120" cy="457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200"/>
          </a:p>
        </p:txBody>
      </p:sp>
      <p:sp>
        <p:nvSpPr>
          <p:cNvPr id="27" name="Rectangle 4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826871" y="3988899"/>
            <a:ext cx="1353120" cy="457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23" grpId="0" animBg="1"/>
      <p:bldP spid="2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NORMAL">
  <a:themeElements>
    <a:clrScheme name="MEYER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996600"/>
      </a:hlink>
      <a:folHlink>
        <a:srgbClr val="CC9900"/>
      </a:folHlink>
    </a:clrScheme>
    <a:fontScheme name="BASIC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99FF99"/>
        </a:solidFill>
        <a:ln w="12700" algn="ctr">
          <a:solidFill>
            <a:srgbClr val="990000"/>
          </a:solidFill>
          <a:miter lim="800000"/>
          <a:headEnd/>
          <a:tailEnd/>
        </a:ln>
        <a:effectLst>
          <a:outerShdw blurRad="50800" dist="50800" dir="5400000" sx="101000" sy="101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 w="254000"/>
          <a:bevelB w="381000"/>
        </a:sp3d>
      </a:spPr>
      <a:bodyPr lIns="0" rIns="0"/>
      <a:lstStyle>
        <a:defPPr algn="ctr" rtl="0" fontAlgn="base">
          <a:lnSpc>
            <a:spcPct val="80000"/>
          </a:lnSpc>
          <a:spcBef>
            <a:spcPct val="50000"/>
          </a:spcBef>
          <a:spcAft>
            <a:spcPct val="0"/>
          </a:spcAft>
          <a:defRPr sz="2400" kern="1200">
            <a:solidFill>
              <a:srgbClr val="333399"/>
            </a:solidFill>
            <a:latin typeface="Comic Sans MS" pitchFamily="66" charset="0"/>
            <a:ea typeface="+mn-ea"/>
            <a:cs typeface="+mn-c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BASIC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INIMAL">
  <a:themeElements>
    <a:clrScheme name="MINIMAL_EIFF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INIMAL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MINIMAL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2097</Words>
  <Application>Microsoft Office PowerPoint</Application>
  <PresentationFormat>On-screen Show (4:3)</PresentationFormat>
  <Paragraphs>851</Paragraphs>
  <Slides>63</Slides>
  <Notes>57</Notes>
  <HiddenSlides>2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63</vt:i4>
      </vt:variant>
    </vt:vector>
  </HeadingPairs>
  <TitlesOfParts>
    <vt:vector size="66" baseType="lpstr">
      <vt:lpstr>NORMAL</vt:lpstr>
      <vt:lpstr>MINIMAL</vt:lpstr>
      <vt:lpstr>TITLE</vt:lpstr>
      <vt:lpstr>Einführung in die Programmierung  Prof. Dr. Bertrand Meyer</vt:lpstr>
      <vt:lpstr>In dieser Lektion…</vt:lpstr>
      <vt:lpstr>Objekte erzeugen</vt:lpstr>
      <vt:lpstr>Beispiel: ROUTE_BUILDING</vt:lpstr>
      <vt:lpstr>Pseudocode</vt:lpstr>
      <vt:lpstr>Bezeichner, Entitäten, Variablen</vt:lpstr>
      <vt:lpstr>An ein Objekt gebundene Entitäten</vt:lpstr>
      <vt:lpstr>ROUTE_BUILDING</vt:lpstr>
      <vt:lpstr>Der Grundzustand einer Referenz</vt:lpstr>
      <vt:lpstr>Standard-Referenzen</vt:lpstr>
      <vt:lpstr>Warum müssen wir Objekte erzeugen?</vt:lpstr>
      <vt:lpstr>Zustände von Referenzen</vt:lpstr>
      <vt:lpstr>Das Problem mit Void-Referenzen</vt:lpstr>
      <vt:lpstr>Beispiel: Aufruf auf ein Ziel, das void ist</vt:lpstr>
      <vt:lpstr>Ausnahmen (exceptions)</vt:lpstr>
      <vt:lpstr>Objekte explizit erzeugen</vt:lpstr>
      <vt:lpstr>Warum müssen wir Objekte erzeugen?</vt:lpstr>
      <vt:lpstr>Der Grundzustand einer Referenz</vt:lpstr>
      <vt:lpstr>ROUTE_BUILDING</vt:lpstr>
      <vt:lpstr>Einfache Objekte erzeugen</vt:lpstr>
      <vt:lpstr>Teilstrecken</vt:lpstr>
      <vt:lpstr>Die Schnittstelle der Klasse LEG (erste Version)</vt:lpstr>
      <vt:lpstr>ROUTE_BUILDING</vt:lpstr>
      <vt:lpstr>Eine Instanz von LEG erzeugen</vt:lpstr>
      <vt:lpstr>Erzeugungsinstruktion</vt:lpstr>
      <vt:lpstr>Der Typ eines erzeugten Objektes</vt:lpstr>
      <vt:lpstr>Eine Route mit zwei Teilstrecken</vt:lpstr>
      <vt:lpstr>build_route</vt:lpstr>
      <vt:lpstr>Nochmals: warum müssen wir Objekte erzeugen?</vt:lpstr>
      <vt:lpstr>Void-Referenzen sind nützlich!</vt:lpstr>
      <vt:lpstr>Void-Referenzen sind nützlich!</vt:lpstr>
      <vt:lpstr>Void-Referenzen sind nützlich!</vt:lpstr>
      <vt:lpstr>Der Gebrauch von Void-Referenzen</vt:lpstr>
      <vt:lpstr>Der Gebrauch von Void-Referenzen</vt:lpstr>
      <vt:lpstr>Der Gebrauch von Void-Referenzen</vt:lpstr>
      <vt:lpstr>Der Gebrauch von Void-Referenzen</vt:lpstr>
      <vt:lpstr>Der Gebrauch von Void-Referenzen</vt:lpstr>
      <vt:lpstr>(Nochmal) das Problem mit Void-Referenzen</vt:lpstr>
      <vt:lpstr>Void-Aufrufe – Die ganze Geschichte</vt:lpstr>
      <vt:lpstr>Void safety – um mehr zu wissen</vt:lpstr>
      <vt:lpstr>Es lohnt sich, Fehler statisch zu entdecken</vt:lpstr>
      <vt:lpstr>(Nochmals) Die Schnittstelle der Klasse LEG</vt:lpstr>
      <vt:lpstr>Referenzen in verketteten Strukturen</vt:lpstr>
      <vt:lpstr>build_route</vt:lpstr>
      <vt:lpstr>Die Schnittstelle der Klasse LEG (erste Version)</vt:lpstr>
      <vt:lpstr>Der Invariante der Klasse LEG </vt:lpstr>
      <vt:lpstr>Die Notwendigkeit von Erzeugungsprozeduren</vt:lpstr>
      <vt:lpstr>Erzeugungsprozeduren</vt:lpstr>
      <vt:lpstr>Die Schnittstelle der Klasse LEG</vt:lpstr>
      <vt:lpstr>Erzeugungsprinzip</vt:lpstr>
      <vt:lpstr>Erzeugungsprozeduren</vt:lpstr>
      <vt:lpstr>Objekterzeugung: Zusammenfassung</vt:lpstr>
      <vt:lpstr>Korrektheit einer Instruktion</vt:lpstr>
      <vt:lpstr>Korrektheit einer Erzeugungsinstruktion</vt:lpstr>
      <vt:lpstr>Aufeinanderfolgende Erzeugungsinstruktionen</vt:lpstr>
      <vt:lpstr>Der Effekt einer Erzeugungsinstruktion</vt:lpstr>
      <vt:lpstr>Wie alles beginnt…</vt:lpstr>
      <vt:lpstr>Ausführung eines Systems</vt:lpstr>
      <vt:lpstr>Das aktuelle Objekt (current object)</vt:lpstr>
      <vt:lpstr>Der Entwurfsprozess</vt:lpstr>
      <vt:lpstr>Erweiterbarkeit &amp; Wiederverwendbarkeit</vt:lpstr>
      <vt:lpstr>Die Wurzel (root) ausfindig machen</vt:lpstr>
      <vt:lpstr>Was wir in dieser Vorlesung gesehen haben</vt:lpstr>
    </vt:vector>
  </TitlesOfParts>
  <Company>ETH Zürich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Covariance</dc:title>
  <dc:creator>Prof. Dr. Bertrand Meyer</dc:creator>
  <cp:lastModifiedBy>Bertrand Meyer</cp:lastModifiedBy>
  <cp:revision>2037</cp:revision>
  <dcterms:created xsi:type="dcterms:W3CDTF">2012-10-04T08:18:42Z</dcterms:created>
  <dcterms:modified xsi:type="dcterms:W3CDTF">2013-10-07T08:06:39Z</dcterms:modified>
</cp:coreProperties>
</file>