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.xml" ContentType="application/vnd.openxmlformats-officedocument.presentationml.tags+xml"/>
  <Override PartName="/ppt/notesSlides/notesSlide21.xml" ContentType="application/vnd.openxmlformats-officedocument.presentationml.notesSlide+xml"/>
  <Override PartName="/ppt/tags/tag8.xml" ContentType="application/vnd.openxmlformats-officedocument.presentationml.tags+xml"/>
  <Override PartName="/ppt/notesSlides/notesSlide22.xml" ContentType="application/vnd.openxmlformats-officedocument.presentationml.notesSlide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ppt/tags/tag10.xml" ContentType="application/vnd.openxmlformats-officedocument.presentationml.tags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4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41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42.xml" ContentType="application/vnd.openxmlformats-officedocument.presentationml.tags+xml"/>
  <Override PartName="/ppt/notesSlides/notesSlide48.xml" ContentType="application/vnd.openxmlformats-officedocument.presentationml.notesSlide+xml"/>
  <Override PartName="/ppt/tags/tag43.xml" ContentType="application/vnd.openxmlformats-officedocument.presentationml.tags+xml"/>
  <Override PartName="/ppt/notesSlides/notesSlide49.xml" ContentType="application/vnd.openxmlformats-officedocument.presentationml.notesSlide+xml"/>
  <Override PartName="/ppt/tags/tag44.xml" ContentType="application/vnd.openxmlformats-officedocument.presentationml.tags+xml"/>
  <Override PartName="/ppt/notesSlides/notesSlide50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51.xml" ContentType="application/vnd.openxmlformats-officedocument.presentationml.notesSlide+xml"/>
  <Override PartName="/ppt/tags/tag71.xml" ContentType="application/vnd.openxmlformats-officedocument.presentationml.tags+xml"/>
  <Override PartName="/ppt/notesSlides/notesSlide52.xml" ContentType="application/vnd.openxmlformats-officedocument.presentationml.notesSlide+xml"/>
  <Override PartName="/ppt/tags/tag72.xml" ContentType="application/vnd.openxmlformats-officedocument.presentationml.tags+xml"/>
  <Override PartName="/ppt/notesSlides/notesSlide53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5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7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5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109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ags/tag110.xml" ContentType="application/vnd.openxmlformats-officedocument.presentationml.tags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45" r:id="rId4"/>
  </p:sldMasterIdLst>
  <p:notesMasterIdLst>
    <p:notesMasterId r:id="rId95"/>
  </p:notesMasterIdLst>
  <p:handoutMasterIdLst>
    <p:handoutMasterId r:id="rId96"/>
  </p:handoutMasterIdLst>
  <p:sldIdLst>
    <p:sldId id="600" r:id="rId5"/>
    <p:sldId id="672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713" r:id="rId15"/>
    <p:sldId id="612" r:id="rId16"/>
    <p:sldId id="613" r:id="rId17"/>
    <p:sldId id="614" r:id="rId18"/>
    <p:sldId id="615" r:id="rId19"/>
    <p:sldId id="714" r:id="rId20"/>
    <p:sldId id="757" r:id="rId21"/>
    <p:sldId id="732" r:id="rId22"/>
    <p:sldId id="616" r:id="rId23"/>
    <p:sldId id="617" r:id="rId24"/>
    <p:sldId id="619" r:id="rId25"/>
    <p:sldId id="734" r:id="rId26"/>
    <p:sldId id="733" r:id="rId27"/>
    <p:sldId id="758" r:id="rId28"/>
    <p:sldId id="736" r:id="rId29"/>
    <p:sldId id="620" r:id="rId30"/>
    <p:sldId id="621" r:id="rId31"/>
    <p:sldId id="622" r:id="rId32"/>
    <p:sldId id="623" r:id="rId33"/>
    <p:sldId id="624" r:id="rId34"/>
    <p:sldId id="756" r:id="rId35"/>
    <p:sldId id="625" r:id="rId36"/>
    <p:sldId id="626" r:id="rId37"/>
    <p:sldId id="627" r:id="rId38"/>
    <p:sldId id="628" r:id="rId39"/>
    <p:sldId id="709" r:id="rId40"/>
    <p:sldId id="629" r:id="rId41"/>
    <p:sldId id="630" r:id="rId42"/>
    <p:sldId id="631" r:id="rId43"/>
    <p:sldId id="632" r:id="rId44"/>
    <p:sldId id="738" r:id="rId45"/>
    <p:sldId id="722" r:id="rId46"/>
    <p:sldId id="723" r:id="rId47"/>
    <p:sldId id="737" r:id="rId48"/>
    <p:sldId id="726" r:id="rId49"/>
    <p:sldId id="725" r:id="rId50"/>
    <p:sldId id="634" r:id="rId51"/>
    <p:sldId id="720" r:id="rId52"/>
    <p:sldId id="635" r:id="rId53"/>
    <p:sldId id="715" r:id="rId54"/>
    <p:sldId id="638" r:id="rId55"/>
    <p:sldId id="667" r:id="rId56"/>
    <p:sldId id="639" r:id="rId57"/>
    <p:sldId id="641" r:id="rId58"/>
    <p:sldId id="727" r:id="rId59"/>
    <p:sldId id="668" r:id="rId60"/>
    <p:sldId id="643" r:id="rId61"/>
    <p:sldId id="755" r:id="rId62"/>
    <p:sldId id="669" r:id="rId63"/>
    <p:sldId id="729" r:id="rId64"/>
    <p:sldId id="654" r:id="rId65"/>
    <p:sldId id="655" r:id="rId66"/>
    <p:sldId id="657" r:id="rId67"/>
    <p:sldId id="675" r:id="rId68"/>
    <p:sldId id="674" r:id="rId69"/>
    <p:sldId id="676" r:id="rId70"/>
    <p:sldId id="677" r:id="rId71"/>
    <p:sldId id="678" r:id="rId72"/>
    <p:sldId id="679" r:id="rId73"/>
    <p:sldId id="759" r:id="rId74"/>
    <p:sldId id="760" r:id="rId75"/>
    <p:sldId id="739" r:id="rId76"/>
    <p:sldId id="740" r:id="rId77"/>
    <p:sldId id="741" r:id="rId78"/>
    <p:sldId id="742" r:id="rId79"/>
    <p:sldId id="743" r:id="rId80"/>
    <p:sldId id="754" r:id="rId81"/>
    <p:sldId id="753" r:id="rId82"/>
    <p:sldId id="746" r:id="rId83"/>
    <p:sldId id="747" r:id="rId84"/>
    <p:sldId id="748" r:id="rId85"/>
    <p:sldId id="749" r:id="rId86"/>
    <p:sldId id="688" r:id="rId87"/>
    <p:sldId id="689" r:id="rId88"/>
    <p:sldId id="690" r:id="rId89"/>
    <p:sldId id="691" r:id="rId90"/>
    <p:sldId id="692" r:id="rId91"/>
    <p:sldId id="693" r:id="rId92"/>
    <p:sldId id="694" r:id="rId93"/>
    <p:sldId id="708" r:id="rId94"/>
  </p:sldIdLst>
  <p:sldSz cx="9144000" cy="6858000" type="screen4x3"/>
  <p:notesSz cx="7023100" cy="9309100"/>
  <p:custDataLst>
    <p:tags r:id="rId97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00"/>
    <a:srgbClr val="00FFFF"/>
    <a:srgbClr val="333399"/>
    <a:srgbClr val="996633"/>
    <a:srgbClr val="FFCC00"/>
    <a:srgbClr val="CCCC00"/>
    <a:srgbClr val="CC9900"/>
    <a:srgbClr val="FFCCCC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82983" autoAdjust="0"/>
  </p:normalViewPr>
  <p:slideViewPr>
    <p:cSldViewPr snapToGrid="0">
      <p:cViewPr varScale="1">
        <p:scale>
          <a:sx n="161" d="100"/>
          <a:sy n="161" d="100"/>
        </p:scale>
        <p:origin x="-7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3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97" Type="http://schemas.openxmlformats.org/officeDocument/2006/relationships/tags" Target="tags/tag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76" tIns="44138" rIns="88276" bIns="441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50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2131"/>
            <a:ext cx="5617870" cy="418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337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0F980-9B34-4237-8A07-6635C506045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9A643-330E-4C36-BC5F-C9D690CA077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69CCB-21FC-4928-BEBC-9997DDFA1836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1BA3D-C60F-489D-A2B6-CDBAD8F8F5F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ärgerlich, unangenehm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9F35C-CD86-4676-A232-D0643F3277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die</a:t>
            </a:r>
            <a:r>
              <a:rPr lang="de-DE" baseline="0" dirty="0" smtClean="0"/>
              <a:t> Vorlesung umfasst…</a:t>
            </a:r>
          </a:p>
          <a:p>
            <a:pPr eaLnBrk="1" hangingPunct="1"/>
            <a:r>
              <a:rPr lang="de-DE" baseline="0" dirty="0" smtClean="0"/>
              <a:t>unendlich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0B15D-C611-4B03-8E2C-C8EA792778D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0801B-AD3F-49F2-B4BC-46CB3593F1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0CEF5-1BA6-4462-AC75-2A2DEF940699}" type="slidenum">
              <a:rPr lang="en-US">
                <a:solidFill>
                  <a:prstClr val="black"/>
                </a:solidFill>
                <a:latin typeface="Arial" pitchFamily="127" charset="0"/>
                <a:ea typeface="ＭＳ Ｐゴシック" pitchFamily="127" charset="-128"/>
                <a:cs typeface="ＭＳ Ｐゴシック" pitchFamily="127" charset="-128"/>
              </a:rPr>
              <a:pPr/>
              <a:t>25</a:t>
            </a:fld>
            <a:endParaRPr lang="en-US">
              <a:solidFill>
                <a:prstClr val="black"/>
              </a:solidFill>
              <a:latin typeface="Arial" pitchFamily="127" charset="0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Arial" pitchFamily="127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D92DB-A0C3-4576-A60C-D7CB6B54A42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6685CB-770A-461F-9C63-AB43B7D5908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AC623-2377-45A7-BE80-37EE8621A94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8E690-337B-4049-9C69-E42DE845159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4037F-6474-4781-A691-5B43DCD015BB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D38AA-C75B-4AEB-92B9-7BAA520DD8F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C3599-E52C-44AF-B50D-285B68EB48A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C6CB8-F11E-4B9C-BBD9-BDDFC9C8949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A8A55-B8F7-4F1F-8116-28FB1145D4D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033BA-8AFF-4DF5-8705-48D31F49540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Vorsprung (step forward)</a:t>
            </a:r>
          </a:p>
          <a:p>
            <a:pPr eaLnBrk="1" hangingPunct="1"/>
            <a:r>
              <a:rPr lang="de-DE" dirty="0" smtClean="0"/>
              <a:t>Unterschiedlich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unbedingt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10CDB9-CCAC-48C9-A13A-45C9AE49146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02B0E-042D-47D5-AEFB-27B5FC3453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B57D40-A309-4EE4-ACE5-BE4B465CDF9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FC01EC-B24F-47DD-BAE4-6BB85FA1D48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F25EE-4F6D-4B26-BC2E-D8A03FF798B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Erweiterung</a:t>
            </a:r>
            <a:endParaRPr lang="en-US" dirty="0" smtClean="0"/>
          </a:p>
          <a:p>
            <a:r>
              <a:rPr lang="en-US" dirty="0" smtClean="0"/>
              <a:t>das </a:t>
            </a:r>
            <a:r>
              <a:rPr lang="en-US" dirty="0" err="1" smtClean="0"/>
              <a:t>Anhängen</a:t>
            </a:r>
            <a:r>
              <a:rPr lang="en-US" dirty="0" smtClean="0"/>
              <a:t>, das </a:t>
            </a:r>
            <a:r>
              <a:rPr lang="en-US" dirty="0" err="1" smtClean="0"/>
              <a:t>Hinzufügen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5C71B-DFF7-46C1-997C-AAC227F60FD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979DF-B628-4051-96AC-B9E1729B7003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550B3-8EB8-4929-95F7-DF7276AF333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DE" dirty="0" smtClean="0"/>
              <a:t>vorhergehend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E243E-B518-45A3-ABA9-0A47DD63B8AB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987D3-E814-4AA6-B249-561695B9A17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F56D-6967-4994-B760-30C92804907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BE768-944F-4723-A0A2-7320C2B45007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FCEF2-CA31-4386-9D04-4792B3235BF3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06F2B-0C51-4E7E-B7D5-5C979ECF47E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8DCA9-001C-4070-83CE-EBD2F2BBC57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102BF-A86C-4741-99FD-9D45A2D1760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E1AA9-7FC3-4CBC-A6C4-2585DA5D1E4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43F109C-8D2A-4C4F-80D9-3DD8190833E9}" type="slidenum">
              <a:rPr lang="en-US" sz="1300">
                <a:latin typeface="Arial" charset="0"/>
              </a:rPr>
              <a:pPr algn="r" defTabSz="933199">
                <a:spcBef>
                  <a:spcPct val="0"/>
                </a:spcBef>
              </a:pPr>
              <a:t>64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94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D795CC63-CD93-4BA1-BE44-EA61A3AC9388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65</a:t>
            </a:fld>
            <a:endParaRPr lang="en-US" sz="1300" dirty="0">
              <a:latin typeface="Arial" charset="0"/>
            </a:endParaRPr>
          </a:p>
        </p:txBody>
      </p:sp>
      <p:sp>
        <p:nvSpPr>
          <p:cNvPr id="100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7"/>
          <p:cNvSpPr txBox="1">
            <a:spLocks noGrp="1" noChangeArrowheads="1"/>
          </p:cNvSpPr>
          <p:nvPr/>
        </p:nvSpPr>
        <p:spPr bwMode="auto">
          <a:xfrm>
            <a:off x="3977769" y="8843174"/>
            <a:ext cx="3043763" cy="46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744">
              <a:spcBef>
                <a:spcPct val="0"/>
              </a:spcBef>
            </a:pPr>
            <a:fld id="{639BF0AE-CE16-45A7-8357-6E4527678CCF}" type="slidenum">
              <a:rPr lang="en-US" sz="1300">
                <a:latin typeface="Arial" charset="0"/>
              </a:rPr>
              <a:pPr algn="r" defTabSz="933744">
                <a:spcBef>
                  <a:spcPct val="0"/>
                </a:spcBef>
              </a:pPr>
              <a:t>66</a:t>
            </a:fld>
            <a:endParaRPr lang="en-US" sz="1300" dirty="0">
              <a:latin typeface="Arial" charset="0"/>
            </a:endParaRPr>
          </a:p>
        </p:txBody>
      </p:sp>
      <p:sp>
        <p:nvSpPr>
          <p:cNvPr id="1004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3303" rIns="93303"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B3DFEF55-B777-40D8-B082-6ADAB9C9FF6B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68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7"/>
          <p:cNvSpPr txBox="1">
            <a:spLocks noGrp="1" noChangeArrowheads="1"/>
          </p:cNvSpPr>
          <p:nvPr/>
        </p:nvSpPr>
        <p:spPr bwMode="auto">
          <a:xfrm>
            <a:off x="3977928" y="8842724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303" tIns="46652" rIns="93303" bIns="46652" anchor="b"/>
          <a:lstStyle/>
          <a:p>
            <a:pPr algn="r" defTabSz="933199">
              <a:spcBef>
                <a:spcPct val="0"/>
              </a:spcBef>
            </a:pPr>
            <a:fld id="{49799503-64C1-44ED-A228-F1513A17AA5E}" type="slidenum">
              <a:rPr lang="en-US" sz="1300">
                <a:solidFill>
                  <a:prstClr val="black"/>
                </a:solidFill>
                <a:latin typeface="Arial" charset="0"/>
              </a:rPr>
              <a:pPr algn="r" defTabSz="933199">
                <a:spcBef>
                  <a:spcPct val="0"/>
                </a:spcBef>
              </a:pPr>
              <a:t>69</a:t>
            </a:fld>
            <a:endParaRPr lang="en-US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303" tIns="46652" rIns="93303" bIns="46652"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0982F-4783-4FBC-B196-C6201347C477}" type="slidenum">
              <a:rPr lang="en-US"/>
              <a:pPr/>
              <a:t>70</a:t>
            </a:fld>
            <a:endParaRPr lang="en-US"/>
          </a:p>
        </p:txBody>
      </p:sp>
      <p:sp>
        <p:nvSpPr>
          <p:cNvPr id="63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FB405-39D0-40FA-93F1-C25EFF40298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6BB741-B2EA-47C5-91C1-9DB6B16CE1EC}" type="slidenum">
              <a:rPr lang="en-US">
                <a:solidFill>
                  <a:prstClr val="black"/>
                </a:solidFill>
              </a:rPr>
              <a:pPr/>
              <a:t>73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061D-87E9-4571-8F64-AE895560FFD4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EF765-9AE0-4D14-9C1F-6EDED9F95B72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D8847D-FD4B-4953-908B-E73E80FD1AF0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DAF87-955D-41A0-B843-DA4161D3B61C}" type="slidenum">
              <a:rPr lang="en-US">
                <a:solidFill>
                  <a:prstClr val="black"/>
                </a:solidFill>
              </a:rPr>
              <a:pPr/>
              <a:t>77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6CA57-9645-4CB8-9DD3-E5AF6C42685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F167A-E62A-458E-8531-7D10BD26BAFC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40BD7-4CA7-4DF6-87B8-19436CD58252}" type="slidenum">
              <a:rPr lang="en-US"/>
              <a:pPr/>
              <a:t>83</a:t>
            </a:fld>
            <a:endParaRPr lang="en-US" dirty="0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7B73A-75A8-4CC3-8717-92B83E471FC9}" type="slidenum">
              <a:rPr lang="en-US"/>
              <a:pPr/>
              <a:t>84</a:t>
            </a:fld>
            <a:endParaRPr lang="en-US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4CC1C-DC1D-4315-B845-2C2CBDFD56CF}" type="slidenum">
              <a:rPr lang="en-US"/>
              <a:pPr/>
              <a:t>85</a:t>
            </a:fld>
            <a:endParaRPr lang="en-US" dirty="0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44635-C341-47C9-99D8-36FD1AEF5514}" type="slidenum">
              <a:rPr lang="en-US"/>
              <a:pPr/>
              <a:t>86</a:t>
            </a:fld>
            <a:endParaRPr lang="en-US" dirty="0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99B04-01CA-43B1-BA6C-E6D3532E1D8C}" type="slidenum">
              <a:rPr lang="en-US"/>
              <a:pPr/>
              <a:t>87</a:t>
            </a:fld>
            <a:endParaRPr lang="en-US" dirty="0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D1D72-E959-4827-B8AF-23CEAEE385AE}" type="slidenum">
              <a:rPr lang="en-US"/>
              <a:pPr/>
              <a:t>88</a:t>
            </a:fld>
            <a:endParaRPr lang="en-US" dirty="0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BBCEF-D6FB-493B-AEFA-6F3EA0395F6A}" type="slidenum">
              <a:rPr lang="en-US"/>
              <a:pPr/>
              <a:t>89</a:t>
            </a:fld>
            <a:endParaRPr lang="en-US"/>
          </a:p>
        </p:txBody>
      </p:sp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5EE66-8C05-4B23-8A75-C2452253CB47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76309-AC44-45AD-9D27-4DF80EF1431F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5769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D28B793-CDE4-4FCB-817D-623FF8B77B9E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07" y="116378"/>
            <a:ext cx="8193781" cy="4655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FF36E633-28CF-4D62-ACF0-1191B62216C6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94" y="124692"/>
            <a:ext cx="8202093" cy="457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7137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7137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B65DD8F6-D24E-4DF1-84B0-002814DDB2C0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56" y="133004"/>
            <a:ext cx="8227032" cy="4572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713787" cy="5113337"/>
          </a:xfrm>
        </p:spPr>
        <p:txBody>
          <a:bodyPr/>
          <a:lstStyle/>
          <a:p>
            <a:pPr lvl="0"/>
            <a:endParaRPr lang="de-CH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Intro. to Programming, lecture 4: the interfaces of a class   </a:t>
            </a:r>
            <a:fld id="{22464A84-E4F9-4EE3-B6F1-D7E384E58E44}" type="slidenum">
              <a:rPr lang="en-US" sz="1000">
                <a:latin typeface="ETH Light" pitchFamily="18" charset="0"/>
              </a:rPr>
              <a:pPr>
                <a:defRPr/>
              </a:pPr>
              <a:t>‹#›</a:t>
            </a:fld>
            <a:endParaRPr lang="en-US" sz="1000">
              <a:latin typeface="ETH Light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13-Oct-13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6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="1" baseline="0">
                <a:latin typeface="Arial Rounded MT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62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3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573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408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57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3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51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61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2388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3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2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3441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277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1268413"/>
            <a:ext cx="8424862" cy="511333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945338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13543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67225" y="1268413"/>
            <a:ext cx="4137025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67225" y="3900488"/>
            <a:ext cx="41370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61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160338"/>
            <a:ext cx="812006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268413"/>
            <a:ext cx="8424862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88" y="3900488"/>
            <a:ext cx="8424862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0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801800" y="122239"/>
            <a:ext cx="190595" cy="213017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68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7888"/>
            <a:ext cx="8594725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0"/>
            <a:ext cx="7199312" cy="0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350" y="6550025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  <a:defRPr/>
            </a:pPr>
            <a:fld id="{51F431D4-F688-487D-AC5B-7EBBCAA38A34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Picture 13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712200" y="122238"/>
            <a:ext cx="280988" cy="314325"/>
          </a:xfrm>
          <a:prstGeom prst="rect">
            <a:avLst/>
          </a:prstGeom>
          <a:noFill/>
          <a:ln w="19050">
            <a:noFill/>
            <a:miter lim="800000"/>
            <a:headEnd type="none" w="lg" len="lg"/>
            <a:tailEnd type="none" w="lg" len="lg"/>
          </a:ln>
        </p:spPr>
      </p:pic>
    </p:spTree>
    <p:extLst>
      <p:ext uri="{BB962C8B-B14F-4D97-AF65-F5344CB8AC3E}">
        <p14:creationId xmlns:p14="http://schemas.microsoft.com/office/powerpoint/2010/main" val="287699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ＭＳ Ｐゴシック" pitchFamily="127" charset="-128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1pPr>
      <a:lvl2pPr marL="896938" indent="-360363" algn="l" rtl="0" eaLnBrk="0" fontAlgn="base" hangingPunct="0">
        <a:spcBef>
          <a:spcPct val="20000"/>
        </a:spcBef>
        <a:spcAft>
          <a:spcPct val="0"/>
        </a:spcAft>
        <a:buClr>
          <a:srgbClr val="8B0000"/>
        </a:buClr>
        <a:buFont typeface="Wingdings" pitchFamily="127" charset="2"/>
        <a:buChar char="Ø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2pPr>
      <a:lvl3pPr marL="130492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4pPr>
      <a:lvl5pPr marL="2120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127" charset="2"/>
        <a:buChar char="§"/>
        <a:defRPr sz="2400">
          <a:solidFill>
            <a:srgbClr val="3333FF"/>
          </a:solidFill>
          <a:latin typeface="+mn-lt"/>
          <a:ea typeface="ＭＳ Ｐゴシック" pitchFamily="127" charset="-128"/>
          <a:cs typeface="ＭＳ Ｐゴシック" pitchFamily="127" charset="-128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26" Type="http://schemas.openxmlformats.org/officeDocument/2006/relationships/tags" Target="../tags/tag36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5" Type="http://schemas.openxmlformats.org/officeDocument/2006/relationships/tags" Target="../tags/tag35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29" Type="http://schemas.openxmlformats.org/officeDocument/2006/relationships/tags" Target="../tags/tag39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tags" Target="../tags/tag34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tags" Target="../tags/tag33.xml"/><Relationship Id="rId28" Type="http://schemas.openxmlformats.org/officeDocument/2006/relationships/tags" Target="../tags/tag38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31" Type="http://schemas.openxmlformats.org/officeDocument/2006/relationships/notesSlide" Target="../notesSlides/notesSlide25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Relationship Id="rId27" Type="http://schemas.openxmlformats.org/officeDocument/2006/relationships/tags" Target="../tags/tag37.xml"/><Relationship Id="rId30" Type="http://schemas.openxmlformats.org/officeDocument/2006/relationships/slideLayout" Target="../slideLayouts/slideLayout4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notesSlide" Target="../notesSlides/notesSlide51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4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notesSlide" Target="../notesSlides/notesSlide55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4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Einführung in die Programierung </a:t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smtClean="0">
                <a:latin typeface="Comic Sans MS" pitchFamily="66" charset="0"/>
              </a:rPr>
              <a:t>Prof. Dr. Bertrand Meyer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3E609E"/>
                </a:solidFill>
                <a:latin typeface="Verdana" pitchFamily="34" charset="0"/>
              </a:rPr>
              <a:t>Lektion 8: Kontrollstrukturen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Sequenz (auch: Verbund (</a:t>
            </a:r>
            <a:r>
              <a:rPr lang="de-CH" i="1" smtClean="0">
                <a:solidFill>
                  <a:srgbClr val="990000"/>
                </a:solidFill>
              </a:rPr>
              <a:t>Compound </a:t>
            </a:r>
            <a:r>
              <a:rPr lang="de-CH" smtClean="0"/>
              <a:t>) )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3200" i="1" dirty="0" smtClean="0"/>
              <a:t>Instruktion</a:t>
            </a:r>
            <a:r>
              <a:rPr lang="de-CH" sz="1400" i="1" dirty="0" smtClean="0"/>
              <a:t> </a:t>
            </a:r>
            <a:r>
              <a:rPr lang="de-CH" sz="3200" baseline="-25000" dirty="0" smtClean="0"/>
              <a:t>1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r>
              <a:rPr lang="de-CH" sz="3200" i="1" dirty="0"/>
              <a:t>Instruktion</a:t>
            </a:r>
            <a:r>
              <a:rPr lang="de-CH" sz="1200" i="1" dirty="0"/>
              <a:t> </a:t>
            </a:r>
            <a:r>
              <a:rPr lang="de-CH" sz="3200" baseline="-25000" dirty="0" smtClean="0"/>
              <a:t>2 </a:t>
            </a: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...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>
              <a:spcBef>
                <a:spcPts val="1900"/>
              </a:spcBef>
            </a:pPr>
            <a:r>
              <a:rPr lang="de-CH" sz="3200" i="1" dirty="0"/>
              <a:t>Instruktion</a:t>
            </a:r>
            <a:r>
              <a:rPr lang="de-CH" sz="1200" i="1" dirty="0"/>
              <a:t> </a:t>
            </a:r>
            <a:r>
              <a:rPr lang="de-CH" sz="3200" i="1" baseline="-25000" dirty="0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783770" y="99025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822924" y="2016284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32184" y="3018726"/>
            <a:ext cx="308683" cy="47176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Eiffel: Das Semikolon als optionale Trennung</a:t>
            </a:r>
            <a:endParaRPr lang="de-CH" noProof="0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3200" i="1" dirty="0"/>
              <a:t>Instruktion</a:t>
            </a:r>
            <a:r>
              <a:rPr lang="de-CH" sz="1400" i="1" dirty="0"/>
              <a:t> </a:t>
            </a:r>
            <a:r>
              <a:rPr lang="de-CH" sz="3200" baseline="-25000" dirty="0" smtClean="0"/>
              <a:t>1  </a:t>
            </a:r>
            <a:r>
              <a:rPr lang="de-CH" sz="3200" dirty="0" smtClean="0"/>
              <a:t>;</a:t>
            </a:r>
            <a:r>
              <a:rPr lang="de-CH" sz="3200" baseline="-25000" noProof="0" dirty="0" smtClean="0"/>
              <a:t>  </a:t>
            </a:r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i="1" dirty="0"/>
              <a:t>Instruktion</a:t>
            </a:r>
            <a:r>
              <a:rPr lang="de-CH" sz="1200" i="1" dirty="0"/>
              <a:t> </a:t>
            </a:r>
            <a:r>
              <a:rPr lang="de-CH" sz="3200" baseline="-25000" noProof="0" dirty="0" smtClean="0"/>
              <a:t>2 </a:t>
            </a:r>
            <a:r>
              <a:rPr lang="de-CH" sz="3200" baseline="-25000" dirty="0" smtClean="0"/>
              <a:t> </a:t>
            </a:r>
            <a:r>
              <a:rPr lang="de-CH" sz="3200" dirty="0" smtClean="0"/>
              <a:t>;</a:t>
            </a:r>
            <a:endParaRPr lang="de-CH" sz="3200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noProof="0" dirty="0" smtClean="0"/>
              <a:t>... </a:t>
            </a:r>
            <a:r>
              <a:rPr lang="de-CH" sz="3200" baseline="-25000" dirty="0" smtClean="0"/>
              <a:t>  </a:t>
            </a:r>
            <a:r>
              <a:rPr lang="de-CH" sz="3200" dirty="0" smtClean="0"/>
              <a:t>;</a:t>
            </a:r>
            <a:endParaRPr lang="de-CH" sz="3200" noProof="0" dirty="0" smtClean="0"/>
          </a:p>
          <a:p>
            <a:pPr eaLnBrk="1" hangingPunct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sz="3200" i="1" dirty="0"/>
              <a:t>Instruktion</a:t>
            </a:r>
            <a:r>
              <a:rPr lang="de-CH" sz="1200" i="1" dirty="0"/>
              <a:t> </a:t>
            </a:r>
            <a:r>
              <a:rPr lang="de-CH" sz="3200" i="1" baseline="-25000" noProof="0" dirty="0" smtClean="0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4110082" y="735291"/>
            <a:ext cx="4751114" cy="59765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Korrektheit eines Verbunds</a:t>
            </a:r>
            <a:endParaRPr lang="de-CH" smtClean="0">
              <a:solidFill>
                <a:srgbClr val="009900"/>
              </a:solidFill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384" y="870163"/>
            <a:ext cx="3776007" cy="564492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Die Vorbedingung von </a:t>
            </a:r>
            <a:r>
              <a:rPr lang="de-CH" i="1" dirty="0"/>
              <a:t>Instruktion</a:t>
            </a:r>
            <a:r>
              <a:rPr lang="de-CH" sz="1100" i="1" dirty="0"/>
              <a:t> </a:t>
            </a:r>
            <a:r>
              <a:rPr lang="de-CH" sz="2800" baseline="-25000" dirty="0" smtClean="0"/>
              <a:t>1</a:t>
            </a:r>
            <a:r>
              <a:rPr lang="de-CH" i="1" baseline="-25000" dirty="0" smtClean="0">
                <a:solidFill>
                  <a:schemeClr val="tx1"/>
                </a:solidFill>
              </a:rPr>
              <a:t>  </a:t>
            </a:r>
            <a:r>
              <a:rPr lang="de-CH" dirty="0" smtClean="0">
                <a:solidFill>
                  <a:schemeClr val="tx1"/>
                </a:solidFill>
              </a:rPr>
              <a:t>muss zu Beginn erfüllt sein 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Die Nachbedingung von </a:t>
            </a:r>
            <a:r>
              <a:rPr lang="de-CH" i="1" dirty="0"/>
              <a:t>Instruktion </a:t>
            </a:r>
            <a:r>
              <a:rPr lang="de-CH" sz="2800" i="1" baseline="-25000" dirty="0" smtClean="0"/>
              <a:t>i</a:t>
            </a:r>
            <a:r>
              <a:rPr lang="de-CH" i="1" baseline="-25000" dirty="0" smtClean="0"/>
              <a:t> </a:t>
            </a:r>
            <a:r>
              <a:rPr lang="de-CH" i="1" baseline="-25000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muss die Vorbedingung von </a:t>
            </a:r>
            <a:r>
              <a:rPr lang="de-CH" i="1" dirty="0"/>
              <a:t>Instruktion</a:t>
            </a:r>
            <a:r>
              <a:rPr lang="de-CH" sz="1100" i="1" dirty="0"/>
              <a:t> </a:t>
            </a:r>
            <a:r>
              <a:rPr lang="de-CH" sz="2800" i="1" baseline="-25000" dirty="0" smtClean="0"/>
              <a:t>i</a:t>
            </a:r>
            <a:r>
              <a:rPr lang="de-CH" sz="1800" i="1" baseline="-25000" dirty="0" smtClean="0"/>
              <a:t> </a:t>
            </a:r>
            <a:r>
              <a:rPr lang="de-CH" sz="2800" baseline="-25000" dirty="0" smtClean="0"/>
              <a:t>+</a:t>
            </a:r>
            <a:r>
              <a:rPr lang="de-CH" sz="1800" baseline="-25000" dirty="0" smtClean="0"/>
              <a:t> </a:t>
            </a:r>
            <a:r>
              <a:rPr lang="de-CH" sz="2800" baseline="-25000" dirty="0" smtClean="0"/>
              <a:t>1</a:t>
            </a:r>
            <a:r>
              <a:rPr lang="de-CH" baseline="-25000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implizieren</a:t>
            </a:r>
          </a:p>
          <a:p>
            <a:pPr eaLnBrk="1" hangingPunct="1">
              <a:buFont typeface="Wingdings" pitchFamily="2" charset="2"/>
              <a:buNone/>
            </a:pPr>
            <a:endParaRPr lang="de-CH" i="1" baseline="-25000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Schlussresultat ist die Nachbedingung von </a:t>
            </a:r>
            <a:r>
              <a:rPr lang="de-CH" i="1" dirty="0"/>
              <a:t>Instruktion</a:t>
            </a:r>
            <a:r>
              <a:rPr lang="de-CH" sz="1100" i="1" dirty="0"/>
              <a:t> </a:t>
            </a:r>
            <a:r>
              <a:rPr lang="de-CH" sz="2800" i="1" baseline="-25000" dirty="0" smtClean="0"/>
              <a:t>n</a:t>
            </a:r>
            <a:endParaRPr lang="de-CH" i="1" baseline="-250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24476" y="829559"/>
            <a:ext cx="2724354" cy="584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32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</a:t>
            </a:r>
            <a:r>
              <a:rPr kumimoji="0" lang="de-CH" sz="2000" b="0" i="1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de-CH" sz="3200" b="0" i="0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kumimoji="0" lang="de-CH" sz="3200" b="0" i="0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2 </a:t>
            </a: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400" b="0" i="0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lang="de-CH" kern="0" smtClean="0">
              <a:solidFill>
                <a:srgbClr val="3333FF"/>
              </a:solidFill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lang="de-CH" sz="3200" i="1" kern="0" baseline="-25000" smtClean="0">
                <a:solidFill>
                  <a:srgbClr val="3333FF"/>
                </a:solidFill>
                <a:latin typeface="Comic Sans MS"/>
              </a:rPr>
              <a:t>i</a:t>
            </a:r>
            <a:r>
              <a:rPr lang="de-CH" sz="3200" kern="0" baseline="-25000" smtClean="0">
                <a:solidFill>
                  <a:srgbClr val="3333FF"/>
                </a:solidFill>
                <a:latin typeface="Comic Sans MS"/>
              </a:rPr>
              <a:t> </a:t>
            </a:r>
            <a:endParaRPr kumimoji="0" lang="de-CH" sz="32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kern="0" smtClean="0">
                <a:solidFill>
                  <a:srgbClr val="3333FF"/>
                </a:solidFill>
                <a:latin typeface="Comic Sans MS"/>
              </a:rPr>
              <a:t>...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lang="de-CH" sz="3200" i="1" kern="0" smtClean="0">
              <a:solidFill>
                <a:srgbClr val="3333FF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3200" b="0" i="1" u="none" strike="noStrike" kern="0" cap="none" spc="0" normalizeH="0" baseline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+mn-lt"/>
            </a:endParaRPr>
          </a:p>
          <a:p>
            <a:pPr lvl="0">
              <a:spcBef>
                <a:spcPct val="20000"/>
              </a:spcBef>
              <a:buClr>
                <a:srgbClr val="8B0000"/>
              </a:buClr>
              <a:defRPr/>
            </a:pPr>
            <a:r>
              <a:rPr lang="de-CH" sz="3200" i="1" kern="0" smtClean="0">
                <a:solidFill>
                  <a:srgbClr val="3333FF"/>
                </a:solidFill>
              </a:rPr>
              <a:t>Instruktion</a:t>
            </a:r>
            <a:r>
              <a:rPr lang="de-CH" sz="2000" i="1" kern="0" smtClean="0">
                <a:solidFill>
                  <a:srgbClr val="3333FF"/>
                </a:solidFill>
              </a:rPr>
              <a:t> </a:t>
            </a:r>
            <a:r>
              <a:rPr kumimoji="0" lang="de-CH" sz="3200" b="0" i="1" u="none" strike="noStrike" kern="0" cap="none" spc="0" normalizeH="0" baseline="-2500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7480" y="829558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1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5883" y="849981"/>
            <a:ext cx="96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1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7333" y="1858651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2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5736" y="1879074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kern="0" baseline="-25000" smtClean="0">
                <a:solidFill>
                  <a:srgbClr val="996633"/>
                </a:solidFill>
                <a:latin typeface="Comic Sans MS"/>
              </a:rPr>
              <a:t>2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0626" y="3783291"/>
            <a:ext cx="87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i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9029" y="3803714"/>
            <a:ext cx="103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i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4491" y="5943601"/>
            <a:ext cx="92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P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n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13726" y="5964024"/>
            <a:ext cx="1134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kern="0" smtClean="0">
                <a:solidFill>
                  <a:srgbClr val="996633"/>
                </a:solidFill>
                <a:latin typeface="+mn-lt"/>
              </a:rPr>
              <a:t>{</a:t>
            </a:r>
            <a:r>
              <a:rPr lang="de-CH" sz="3200" i="1" kern="0" smtClean="0">
                <a:solidFill>
                  <a:srgbClr val="996633"/>
                </a:solidFill>
                <a:latin typeface="+mn-lt"/>
              </a:rPr>
              <a:t>Q</a:t>
            </a:r>
            <a:r>
              <a:rPr lang="de-CH" sz="3200" i="1" kern="0" baseline="-25000" smtClean="0">
                <a:solidFill>
                  <a:srgbClr val="996633"/>
                </a:solidFill>
                <a:latin typeface="Comic Sans MS"/>
              </a:rPr>
              <a:t>n </a:t>
            </a:r>
            <a:r>
              <a:rPr lang="de-CH" sz="3200" kern="0" smtClean="0">
                <a:solidFill>
                  <a:srgbClr val="996633"/>
                </a:solidFill>
                <a:latin typeface="Comic Sans MS"/>
              </a:rPr>
              <a:t>}</a:t>
            </a:r>
            <a:endParaRPr lang="de-CH" sz="3200" i="1">
              <a:solidFill>
                <a:srgbClr val="996633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74346" y="1595563"/>
            <a:ext cx="3024808" cy="384026"/>
            <a:chOff x="5341210" y="1595563"/>
            <a:chExt cx="3024808" cy="384026"/>
          </a:xfrm>
        </p:grpSpPr>
        <p:sp>
          <p:nvSpPr>
            <p:cNvPr id="18" name="Rectangle 17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74346" y="2634082"/>
            <a:ext cx="3024808" cy="384026"/>
            <a:chOff x="5341210" y="1595563"/>
            <a:chExt cx="3024808" cy="384026"/>
          </a:xfrm>
        </p:grpSpPr>
        <p:sp>
          <p:nvSpPr>
            <p:cNvPr id="25" name="Rectangle 24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6" name="Isosceles Triangle 25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74346" y="3435361"/>
            <a:ext cx="3024808" cy="384026"/>
            <a:chOff x="5341210" y="1595563"/>
            <a:chExt cx="3024808" cy="384026"/>
          </a:xfrm>
        </p:grpSpPr>
        <p:sp>
          <p:nvSpPr>
            <p:cNvPr id="28" name="Rectangle 27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9" name="Isosceles Triangle 28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74346" y="5556391"/>
            <a:ext cx="3024808" cy="384026"/>
            <a:chOff x="5341210" y="1595563"/>
            <a:chExt cx="3024808" cy="384026"/>
          </a:xfrm>
        </p:grpSpPr>
        <p:sp>
          <p:nvSpPr>
            <p:cNvPr id="31" name="Rectangle 30"/>
            <p:cNvSpPr/>
            <p:nvPr/>
          </p:nvSpPr>
          <p:spPr bwMode="auto">
            <a:xfrm rot="10296072">
              <a:off x="5720337" y="1595563"/>
              <a:ext cx="2645681" cy="87624"/>
            </a:xfrm>
            <a:prstGeom prst="rect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 rot="15696072">
              <a:off x="5515747" y="1549561"/>
              <a:ext cx="255491" cy="604566"/>
            </a:xfrm>
            <a:prstGeom prst="triangle">
              <a:avLst/>
            </a:prstGeom>
            <a:solidFill>
              <a:srgbClr val="99FF99"/>
            </a:solidFill>
            <a:ln w="12700" algn="ctr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254000"/>
              <a:bevelB w="381000"/>
            </a:sp3d>
          </p:spPr>
          <p:txBody>
            <a:bodyPr lIns="0" rIns="0" rtlCol="0" anchor="ctr"/>
            <a:lstStyle/>
            <a:p>
              <a:pPr algn="ctr" rtl="0" fontAlgn="base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de-CH" sz="2400" kern="120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05412" y="5600554"/>
            <a:ext cx="2477918" cy="759099"/>
            <a:chOff x="1753386" y="5735967"/>
            <a:chExt cx="1777762" cy="759099"/>
          </a:xfrm>
        </p:grpSpPr>
        <p:grpSp>
          <p:nvGrpSpPr>
            <p:cNvPr id="38" name="Group 37"/>
            <p:cNvGrpSpPr/>
            <p:nvPr/>
          </p:nvGrpSpPr>
          <p:grpSpPr>
            <a:xfrm>
              <a:off x="1753386" y="6197738"/>
              <a:ext cx="1244339" cy="297328"/>
              <a:chOff x="1121790" y="6103470"/>
              <a:chExt cx="1244339" cy="297328"/>
            </a:xfrm>
          </p:grpSpPr>
          <p:sp>
            <p:nvSpPr>
              <p:cNvPr id="35" name="Rectangle 34"/>
              <p:cNvSpPr/>
              <p:nvPr/>
            </p:nvSpPr>
            <p:spPr bwMode="auto">
              <a:xfrm rot="10296072">
                <a:off x="1277755" y="6114145"/>
                <a:ext cx="1088374" cy="101973"/>
              </a:xfrm>
              <a:prstGeom prst="rect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algn="ctr" rtl="0" fontAlgn="base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CH" sz="2400" kern="1200">
                  <a:solidFill>
                    <a:srgbClr val="333399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/>
              <p:cNvSpPr/>
              <p:nvPr/>
            </p:nvSpPr>
            <p:spPr bwMode="auto">
              <a:xfrm rot="15696072">
                <a:off x="1097479" y="6127781"/>
                <a:ext cx="297328" cy="248705"/>
              </a:xfrm>
              <a:prstGeom prst="triangle">
                <a:avLst/>
              </a:prstGeom>
              <a:solidFill>
                <a:srgbClr val="99FF99"/>
              </a:solidFill>
              <a:ln w="12700" algn="ctr">
                <a:solidFill>
                  <a:srgbClr val="990000"/>
                </a:solidFill>
                <a:miter lim="800000"/>
                <a:headEnd/>
                <a:tailEnd/>
              </a:ln>
              <a:effectLst>
                <a:outerShdw blurRad="50800" dist="50800" dir="5400000" sx="101000" sy="101000" algn="ctr" rotWithShape="0">
                  <a:srgbClr val="000000">
                    <a:alpha val="43137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254000"/>
                <a:bevelB w="381000"/>
              </a:sp3d>
            </p:spPr>
            <p:txBody>
              <a:bodyPr lIns="0" rIns="0" rtlCol="0" anchor="ctr"/>
              <a:lstStyle/>
              <a:p>
                <a:pPr algn="ctr" rtl="0" fontAlgn="base">
                  <a:lnSpc>
                    <a:spcPct val="8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endParaRPr lang="de-CH" sz="2400" kern="1200">
                  <a:solidFill>
                    <a:srgbClr val="333399"/>
                  </a:solidFill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 rot="21073637">
              <a:off x="1955706" y="5735967"/>
              <a:ext cx="1575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impliziert</a:t>
              </a:r>
              <a:endParaRPr lang="de-CH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Konditional (Bedingte Instruktion)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4317456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Bedingung</a:t>
            </a:r>
            <a:r>
              <a:rPr lang="de-CH" i="1" dirty="0" smtClean="0">
                <a:solidFill>
                  <a:schemeClr val="accent2"/>
                </a:solidFill>
              </a:rPr>
              <a:t>	       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Instruktionen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endParaRPr lang="de-CH" dirty="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else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err="1" smtClean="0">
                <a:solidFill>
                  <a:srgbClr val="3333FF"/>
                </a:solidFill>
              </a:rPr>
              <a:t>Andere_Instruktionen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dirty="0" smtClean="0">
              <a:solidFill>
                <a:srgbClr val="009900"/>
              </a:solidFill>
            </a:endParaRPr>
          </a:p>
        </p:txBody>
      </p:sp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4458331" y="166771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-- Boole’scher Ausdruck</a:t>
            </a:r>
            <a:endParaRPr lang="de-CH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19845" name="Text Box 5"/>
          <p:cNvSpPr txBox="1">
            <a:spLocks noChangeArrowheads="1"/>
          </p:cNvSpPr>
          <p:nvPr/>
        </p:nvSpPr>
        <p:spPr bwMode="auto">
          <a:xfrm>
            <a:off x="4458331" y="2562896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rgbClr val="990000"/>
                </a:solidFill>
              </a:rPr>
              <a:t> </a:t>
            </a:r>
            <a:r>
              <a:rPr lang="de-CH" smtClean="0">
                <a:solidFill>
                  <a:srgbClr val="990000"/>
                </a:solidFill>
              </a:rPr>
              <a:t>-- Verbund</a:t>
            </a:r>
            <a:endParaRPr lang="de-CH">
              <a:solidFill>
                <a:srgbClr val="990000"/>
              </a:solidFill>
            </a:endParaRPr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4458331" y="3432197"/>
            <a:ext cx="434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i="1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mtClean="0">
                <a:solidFill>
                  <a:srgbClr val="990000"/>
                </a:solidFill>
                <a:latin typeface="Comic Sans MS" pitchFamily="66" charset="0"/>
              </a:rPr>
              <a:t>-- Verbund</a:t>
            </a:r>
            <a:endParaRPr lang="de-CH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  <p:bldP spid="419845" grpId="0"/>
      <p:bldP spid="4198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Das Maximum von zwei Zahlen ermitteln</a:t>
            </a:r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89044" y="1059701"/>
            <a:ext cx="3807907" cy="425417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if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a </a:t>
            </a:r>
            <a:r>
              <a:rPr lang="de-CH" smtClean="0">
                <a:solidFill>
                  <a:srgbClr val="3333FF"/>
                </a:solidFill>
              </a:rPr>
              <a:t>&gt;</a:t>
            </a:r>
            <a:r>
              <a:rPr lang="de-CH" i="1" smtClean="0">
                <a:solidFill>
                  <a:srgbClr val="3333FF"/>
                </a:solidFill>
              </a:rPr>
              <a:t> b</a:t>
            </a:r>
            <a:r>
              <a:rPr lang="de-CH" i="1" smtClean="0">
                <a:solidFill>
                  <a:schemeClr val="accent2"/>
                </a:solidFill>
              </a:rPr>
              <a:t>	       	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max</a:t>
            </a:r>
            <a:r>
              <a:rPr lang="de-CH" i="1" smtClean="0">
                <a:solidFill>
                  <a:schemeClr val="accent2"/>
                </a:solidFill>
              </a:rPr>
              <a:t>   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chemeClr val="accent2"/>
                </a:solidFill>
              </a:rPr>
              <a:t> </a:t>
            </a:r>
            <a:r>
              <a:rPr lang="de-CH" i="1" smtClean="0">
                <a:solidFill>
                  <a:srgbClr val="3333FF"/>
                </a:solidFill>
              </a:rPr>
              <a:t>a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smtClean="0"/>
              <a:t>	</a:t>
            </a:r>
            <a:r>
              <a:rPr lang="de-CH" i="1" smtClean="0">
                <a:solidFill>
                  <a:srgbClr val="3333FF"/>
                </a:solidFill>
              </a:rPr>
              <a:t>max</a:t>
            </a:r>
            <a:r>
              <a:rPr lang="de-CH" b="1" smtClean="0">
                <a:solidFill>
                  <a:srgbClr val="993300"/>
                </a:solidFill>
              </a:rPr>
              <a:t>  </a:t>
            </a:r>
            <a:r>
              <a:rPr lang="de-CH" i="1" smtClean="0">
                <a:solidFill>
                  <a:schemeClr val="accent2"/>
                </a:solidFill>
              </a:rPr>
              <a:t> </a:t>
            </a:r>
            <a:r>
              <a:rPr lang="de-CH" smtClean="0">
                <a:solidFill>
                  <a:srgbClr val="3333FF"/>
                </a:solidFill>
              </a:rPr>
              <a:t>:=</a:t>
            </a:r>
            <a:r>
              <a:rPr lang="de-CH" i="1" smtClean="0">
                <a:solidFill>
                  <a:srgbClr val="3333FF"/>
                </a:solidFill>
              </a:rPr>
              <a:t> b</a:t>
            </a:r>
            <a:r>
              <a:rPr lang="de-CH" i="1" smtClean="0">
                <a:solidFill>
                  <a:schemeClr val="accent2"/>
                </a:solidFill>
              </a:rPr>
              <a:t>	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smtClean="0">
                <a:solidFill>
                  <a:schemeClr val="accent2"/>
                </a:solidFill>
              </a:rPr>
              <a:t>end</a:t>
            </a:r>
            <a:endParaRPr lang="de-CH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Als Feature (Abfrage)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beliebigen Klasse:</a:t>
            </a:r>
            <a:endParaRPr lang="de-C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Typische Aufrufe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i="1" dirty="0" smtClean="0"/>
              <a:t>i</a:t>
            </a:r>
            <a:r>
              <a:rPr lang="de-CH" dirty="0" smtClean="0"/>
              <a:t>,</a:t>
            </a:r>
            <a:r>
              <a:rPr lang="de-CH" i="1" dirty="0" smtClean="0"/>
              <a:t> j</a:t>
            </a:r>
            <a:r>
              <a:rPr lang="de-CH" dirty="0" smtClean="0"/>
              <a:t>,</a:t>
            </a:r>
            <a:r>
              <a:rPr lang="de-CH" i="1" dirty="0" smtClean="0"/>
              <a:t> k</a:t>
            </a:r>
            <a:r>
              <a:rPr lang="de-CH" dirty="0" smtClean="0"/>
              <a:t>,</a:t>
            </a:r>
            <a:r>
              <a:rPr lang="de-CH" i="1" dirty="0" smtClean="0"/>
              <a:t> m</a:t>
            </a:r>
            <a:r>
              <a:rPr lang="de-CH" dirty="0" smtClean="0"/>
              <a:t>,</a:t>
            </a:r>
            <a:r>
              <a:rPr lang="de-CH" i="1" dirty="0" smtClean="0"/>
              <a:t> n</a:t>
            </a:r>
            <a:r>
              <a:rPr lang="de-CH" sz="1200" i="1" dirty="0" smtClean="0"/>
              <a:t> </a:t>
            </a:r>
            <a:r>
              <a:rPr lang="de-CH" dirty="0" smtClean="0"/>
              <a:t>: </a:t>
            </a:r>
            <a:r>
              <a:rPr lang="de-CH" i="1" dirty="0" smtClean="0"/>
              <a:t>INTEGER</a:t>
            </a:r>
          </a:p>
          <a:p>
            <a:endParaRPr lang="de-CH" dirty="0" smtClean="0"/>
          </a:p>
          <a:p>
            <a:r>
              <a:rPr lang="de-CH" dirty="0" smtClean="0"/>
              <a:t>		…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i="1" dirty="0" smtClean="0"/>
              <a:t>m</a:t>
            </a:r>
            <a:r>
              <a:rPr lang="de-CH" dirty="0" smtClean="0"/>
              <a:t> := </a:t>
            </a:r>
            <a:r>
              <a:rPr lang="de-CH" i="1" dirty="0" err="1" smtClean="0"/>
              <a:t>greater</a:t>
            </a:r>
            <a:r>
              <a:rPr lang="de-CH" dirty="0" smtClean="0"/>
              <a:t> (25, 32)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i="1" dirty="0" smtClean="0"/>
              <a:t>n</a:t>
            </a:r>
            <a:r>
              <a:rPr lang="de-CH" dirty="0" smtClean="0"/>
              <a:t> := </a:t>
            </a:r>
            <a:r>
              <a:rPr lang="de-CH" i="1" dirty="0" err="1" smtClean="0"/>
              <a:t>greater</a:t>
            </a:r>
            <a:r>
              <a:rPr lang="de-CH" dirty="0" smtClean="0"/>
              <a:t> (</a:t>
            </a:r>
            <a:r>
              <a:rPr lang="de-CH" i="1" dirty="0" smtClean="0"/>
              <a:t>i</a:t>
            </a:r>
            <a:r>
              <a:rPr lang="de-CH" dirty="0" smtClean="0"/>
              <a:t> + </a:t>
            </a:r>
            <a:r>
              <a:rPr lang="de-CH" i="1" dirty="0" smtClean="0"/>
              <a:t>j</a:t>
            </a:r>
            <a:r>
              <a:rPr lang="de-CH" dirty="0" smtClean="0"/>
              <a:t>, </a:t>
            </a:r>
            <a:r>
              <a:rPr lang="de-CH" i="1" dirty="0" smtClean="0"/>
              <a:t>k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</a:p>
          <a:p>
            <a:endParaRPr lang="de-CH" dirty="0" smtClean="0"/>
          </a:p>
          <a:p>
            <a:r>
              <a:rPr lang="de-CH" dirty="0" smtClean="0"/>
              <a:t>	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Nicht 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greater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a, b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INTEGER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Maximum von 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8" y="2762650"/>
            <a:ext cx="3149828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beliebigen Klasse: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033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Im O-O Stil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6301188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762650"/>
            <a:ext cx="4659032" cy="351468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b="1" dirty="0">
              <a:solidFill>
                <a:srgbClr val="00206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8823" y="789635"/>
            <a:ext cx="565595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dirty="0" smtClean="0"/>
              <a:t>In einer Klasse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/>
              <a:t>: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1593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8" y="115888"/>
            <a:ext cx="8787882" cy="471941"/>
          </a:xfrm>
        </p:spPr>
        <p:txBody>
          <a:bodyPr/>
          <a:lstStyle/>
          <a:p>
            <a:pPr eaLnBrk="1" hangingPunct="1"/>
            <a:r>
              <a:rPr lang="de-CH" sz="2800" smtClean="0"/>
              <a:t>Der </a:t>
            </a:r>
            <a:r>
              <a:rPr lang="de-CH" smtClean="0"/>
              <a:t>Konditional als Technik zur Problemlösung</a:t>
            </a:r>
            <a:endParaRPr lang="de-CH" sz="2800" smtClean="0"/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 rot="-1301439">
            <a:off x="513658" y="1894819"/>
            <a:ext cx="5410200" cy="2438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2266258" y="2199619"/>
            <a:ext cx="2133600" cy="16764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1428058" y="3495019"/>
            <a:ext cx="17195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/>
              <a:t>Region 1</a:t>
            </a:r>
            <a:endParaRPr lang="de-CH" sz="2800" dirty="0"/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3637857" y="2352019"/>
            <a:ext cx="16996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dirty="0" smtClean="0"/>
              <a:t>Region 2</a:t>
            </a:r>
            <a:endParaRPr lang="de-CH" sz="2800" dirty="0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1596902" y="1084654"/>
            <a:ext cx="3112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smtClean="0"/>
              <a:t>PROBLEMRAUM</a:t>
            </a:r>
            <a:endParaRPr lang="de-CH" sz="2800"/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2024554" y="514181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>
                <a:solidFill>
                  <a:srgbClr val="3333FF"/>
                </a:solidFill>
              </a:rPr>
              <a:t>Benutze Technik 1</a:t>
            </a:r>
            <a:endParaRPr lang="de-CH" sz="2000">
              <a:solidFill>
                <a:srgbClr val="3333FF"/>
              </a:solidFill>
            </a:endParaRPr>
          </a:p>
        </p:txBody>
      </p:sp>
      <p:sp>
        <p:nvSpPr>
          <p:cNvPr id="20490" name="Line 13"/>
          <p:cNvSpPr>
            <a:spLocks noChangeShapeType="1"/>
          </p:cNvSpPr>
          <p:nvPr/>
        </p:nvSpPr>
        <p:spPr bwMode="auto">
          <a:xfrm rot="-180000" flipV="1">
            <a:off x="1799675" y="4788945"/>
            <a:ext cx="45719" cy="98089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5999593" y="2637709"/>
            <a:ext cx="24410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Benutze Technik 2</a:t>
            </a:r>
            <a:endParaRPr lang="de-CH" sz="2000" dirty="0">
              <a:solidFill>
                <a:srgbClr val="3333FF"/>
              </a:solidFill>
            </a:endParaRP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 rot="-60000" flipH="1" flipV="1">
            <a:off x="5597165" y="3056565"/>
            <a:ext cx="2562649" cy="45719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/>
      <p:bldP spid="20487" grpId="0"/>
      <p:bldP spid="20489" grpId="0"/>
      <p:bldP spid="20490" grpId="0" animBg="1"/>
      <p:bldP spid="20491" grpId="0"/>
      <p:bldP spid="204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In dieser (Doppel-)Lektion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91" y="878114"/>
            <a:ext cx="8988358" cy="5644924"/>
          </a:xfrm>
        </p:spPr>
        <p:txBody>
          <a:bodyPr/>
          <a:lstStyle/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Der Begriff des Algorithmus</a:t>
            </a: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Grundlegende Kontrollstrukturen: Sequenz (</a:t>
            </a:r>
            <a:r>
              <a:rPr lang="de-CH" sz="2100" i="1" dirty="0" err="1" smtClean="0"/>
              <a:t>sequence</a:t>
            </a:r>
            <a:r>
              <a:rPr lang="de-CH" sz="2100" dirty="0" smtClean="0"/>
              <a:t>, </a:t>
            </a:r>
            <a:r>
              <a:rPr lang="de-CH" sz="2100" i="1" dirty="0" err="1" smtClean="0"/>
              <a:t>compound</a:t>
            </a:r>
            <a:r>
              <a:rPr lang="de-CH" sz="2100" dirty="0" smtClean="0"/>
              <a:t>), Konditional (</a:t>
            </a:r>
            <a:r>
              <a:rPr lang="de-CH" sz="2100" i="1" dirty="0" err="1" smtClean="0"/>
              <a:t>conditional</a:t>
            </a:r>
            <a:r>
              <a:rPr lang="de-CH" sz="1400" i="1" dirty="0" smtClean="0"/>
              <a:t> </a:t>
            </a:r>
            <a:r>
              <a:rPr lang="de-CH" sz="2100" dirty="0" smtClean="0"/>
              <a:t>), Schleife (</a:t>
            </a:r>
            <a:r>
              <a:rPr lang="de-CH" sz="2100" i="1" dirty="0" err="1" smtClean="0"/>
              <a:t>loop</a:t>
            </a:r>
            <a:r>
              <a:rPr lang="de-CH" sz="2100" dirty="0" smtClean="0"/>
              <a:t>)</a:t>
            </a:r>
          </a:p>
          <a:p>
            <a:pPr marL="357188" indent="-357188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Bedingungsinstruktionen: der Konditional und seine Variante</a:t>
            </a: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Operationen wiederholen: die Schleife</a:t>
            </a: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Schleifen als Annäherungsstrategie: die Schleifeninvariante</a:t>
            </a: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Was braucht es, um sicherzustellen, dass eine Schleife terminiert?</a:t>
            </a:r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Kontrollstrukturen auf einer tieferen Ebene:  “Goto” und Flussdiagramme (</a:t>
            </a:r>
            <a:r>
              <a:rPr lang="de-CH" sz="2100" dirty="0" err="1" smtClean="0"/>
              <a:t>flowcharts</a:t>
            </a:r>
            <a:r>
              <a:rPr lang="de-CH" sz="2100" dirty="0" smtClean="0"/>
              <a:t>); siehe Argument für die „Kontrollstrukturen der strukturierten Programmierung“</a:t>
            </a:r>
          </a:p>
          <a:p>
            <a:pPr marL="357188" indent="-357188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sz="2100" dirty="0" smtClean="0"/>
              <a:t>Das </a:t>
            </a:r>
            <a:r>
              <a:rPr lang="de-CH" sz="2100" b="1" dirty="0" smtClean="0"/>
              <a:t>Entscheidungsproblem </a:t>
            </a:r>
            <a:r>
              <a:rPr lang="de-CH" sz="2100" dirty="0" smtClean="0"/>
              <a:t>und die </a:t>
            </a:r>
            <a:r>
              <a:rPr lang="de-CH" sz="2000" dirty="0" smtClean="0"/>
              <a:t>Unentscheidbarkeit der Programm-Terminierung</a:t>
            </a:r>
            <a:endParaRPr lang="de-CH" sz="2100" b="1" dirty="0" smtClean="0"/>
          </a:p>
          <a:p>
            <a:pPr marL="357188" indent="-357188"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sz="2100" dirty="0" smtClean="0"/>
          </a:p>
          <a:p>
            <a:pPr marL="357188" indent="-357188" eaLnBrk="1" hangingPunct="1">
              <a:spcBef>
                <a:spcPts val="0"/>
              </a:spcBef>
              <a:buClr>
                <a:srgbClr val="990000"/>
              </a:buClr>
              <a:buSzPct val="80000"/>
            </a:pPr>
            <a:r>
              <a:rPr lang="de-CH" sz="2100" dirty="0" smtClean="0">
                <a:solidFill>
                  <a:srgbClr val="990000"/>
                </a:solidFill>
              </a:rPr>
              <a:t>Bitte lesen Sie Kapitel 8  von </a:t>
            </a:r>
            <a:r>
              <a:rPr lang="de-CH" sz="2100" i="1" dirty="0" smtClean="0">
                <a:solidFill>
                  <a:srgbClr val="990000"/>
                </a:solidFill>
              </a:rPr>
              <a:t>Touch </a:t>
            </a:r>
            <a:r>
              <a:rPr lang="de-CH" sz="2100" i="1" dirty="0" err="1" smtClean="0">
                <a:solidFill>
                  <a:srgbClr val="990000"/>
                </a:solidFill>
              </a:rPr>
              <a:t>of</a:t>
            </a:r>
            <a:r>
              <a:rPr lang="de-CH" sz="2100" i="1" dirty="0" smtClean="0">
                <a:solidFill>
                  <a:srgbClr val="990000"/>
                </a:solidFill>
              </a:rPr>
              <a:t> Class</a:t>
            </a:r>
            <a:r>
              <a:rPr lang="de-CH" sz="2100" dirty="0" smtClean="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Grundform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if </a:t>
            </a:r>
            <a:r>
              <a:rPr lang="de-CH" sz="2800" i="1" smtClean="0">
                <a:solidFill>
                  <a:srgbClr val="3333FF"/>
                </a:solidFill>
              </a:rPr>
              <a:t>Bedingung </a:t>
            </a:r>
            <a:r>
              <a:rPr lang="de-CH" sz="2800" b="1" smtClean="0">
                <a:solidFill>
                  <a:schemeClr val="accent2"/>
                </a:solidFill>
              </a:rPr>
              <a:t>then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Instruktionen</a:t>
            </a:r>
            <a:endParaRPr lang="de-CH" sz="2800" i="1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else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/>
              <a:t>	</a:t>
            </a:r>
            <a:r>
              <a:rPr lang="de-CH" sz="2800" i="1" smtClean="0">
                <a:solidFill>
                  <a:srgbClr val="3333FF"/>
                </a:solidFill>
              </a:rPr>
              <a:t>andere_Instruktionen</a:t>
            </a:r>
            <a:r>
              <a:rPr lang="de-CH" sz="2800" i="1" smtClean="0">
                <a:solidFill>
                  <a:schemeClr val="accent2"/>
                </a:solidFill>
              </a:rPr>
              <a:t>	</a:t>
            </a:r>
            <a:endParaRPr lang="de-CH" sz="2800" smtClean="0">
              <a:solidFill>
                <a:srgbClr val="00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800" b="1" smtClean="0">
                <a:solidFill>
                  <a:schemeClr val="accent2"/>
                </a:solidFill>
              </a:rPr>
              <a:t>end</a:t>
            </a:r>
            <a:endParaRPr lang="de-CH" sz="2800" smtClean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21296" y="4508388"/>
            <a:ext cx="3336403" cy="1040155"/>
          </a:xfrm>
          <a:prstGeom prst="roundRect">
            <a:avLst/>
          </a:prstGeom>
          <a:solidFill>
            <a:srgbClr val="FFCC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smtClean="0"/>
          </a:p>
        </p:txBody>
      </p:sp>
      <p:sp>
        <p:nvSpPr>
          <p:cNvPr id="523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388" y="2687541"/>
            <a:ext cx="8713787" cy="3247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dirty="0" smtClean="0">
                <a:solidFill>
                  <a:schemeClr val="tx1"/>
                </a:solidFill>
              </a:rPr>
              <a:t>Ist semantisch äquivalent zu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</a:rPr>
              <a:t>then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indent="1346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Instruktionen</a:t>
            </a:r>
            <a:endParaRPr lang="de-CH" sz="2800" i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</a:t>
            </a:r>
            <a:r>
              <a:rPr lang="de-CH" sz="2800" b="1" dirty="0" err="1" smtClean="0">
                <a:solidFill>
                  <a:schemeClr val="accent2"/>
                </a:solidFill>
              </a:rPr>
              <a:t>else</a:t>
            </a: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Variante des Konditionals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146175" y="1046163"/>
            <a:ext cx="331946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if</a:t>
            </a:r>
            <a:r>
              <a:rPr lang="de-CH" sz="2800" b="1" dirty="0" smtClean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  <a:latin typeface="Comic Sans MS" pitchFamily="66" charset="0"/>
              </a:rPr>
              <a:t>Bedingung </a:t>
            </a:r>
            <a:r>
              <a:rPr lang="de-CH" sz="2800" b="1" dirty="0" err="1" smtClean="0">
                <a:solidFill>
                  <a:schemeClr val="accent2"/>
                </a:solidFill>
                <a:latin typeface="Comic Sans MS" pitchFamily="66" charset="0"/>
              </a:rPr>
              <a:t>then</a:t>
            </a:r>
            <a:endParaRPr lang="de-CH" sz="28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/>
              <a:t>	</a:t>
            </a:r>
            <a:r>
              <a:rPr lang="de-CH" sz="2800" i="1" dirty="0" smtClean="0">
                <a:solidFill>
                  <a:srgbClr val="3333FF"/>
                </a:solidFill>
                <a:latin typeface="Comic Sans MS" pitchFamily="66" charset="0"/>
              </a:rPr>
              <a:t>Instruktionen</a:t>
            </a:r>
            <a:endParaRPr lang="de-CH" sz="2800" i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chemeClr val="accent2"/>
                </a:solidFill>
                <a:latin typeface="Comic Sans MS" pitchFamily="66" charset="0"/>
              </a:rPr>
              <a:t>end</a:t>
            </a:r>
            <a:endParaRPr lang="de-CH" sz="28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1090613" y="3454562"/>
            <a:ext cx="33670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684424" y="3162542"/>
            <a:ext cx="2574298" cy="751323"/>
          </a:xfrm>
          <a:prstGeom prst="wedgeRoundRectCallout">
            <a:avLst>
              <a:gd name="adj1" fmla="val -101106"/>
              <a:gd name="adj2" fmla="val 176816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Leere Klausel</a:t>
            </a:r>
            <a:endParaRPr lang="de-CH" sz="2400" kern="1200" dirty="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23268" grpId="0" uiExpand="1" build="p"/>
      <p:bldP spid="523270" grpId="0" uiExpand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Früheres Beispiel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4489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895820"/>
            <a:ext cx="4659032" cy="252844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r>
              <a:rPr lang="de-CH" sz="2800" b="1" dirty="0">
                <a:solidFill>
                  <a:srgbClr val="990000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124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Eine mögliche Variante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174431" y="1398988"/>
            <a:ext cx="7792016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later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d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DATE</a:t>
            </a:r>
            <a:r>
              <a:rPr lang="de-CH" sz="16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DATE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Das Späteste von </a:t>
            </a:r>
            <a:r>
              <a:rPr lang="de-CH" sz="2800" i="1" dirty="0" err="1" smtClean="0">
                <a:solidFill>
                  <a:srgbClr val="3333FF"/>
                </a:solidFill>
              </a:rPr>
              <a:t>Current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990000"/>
                </a:solidFill>
              </a:rPr>
              <a:t>und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>
                <a:solidFill>
                  <a:srgbClr val="3333FF"/>
                </a:solidFill>
              </a:rPr>
              <a:t>d</a:t>
            </a:r>
            <a:r>
              <a:rPr lang="de-CH" sz="2800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276031" y="5617582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1376" y="2922455"/>
            <a:ext cx="4659032" cy="2480414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>
              <a:spcBef>
                <a:spcPts val="300"/>
              </a:spcBef>
              <a:spcAft>
                <a:spcPts val="800"/>
              </a:spcAft>
            </a:pP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>
                <a:solidFill>
                  <a:srgbClr val="3333FF"/>
                </a:solidFill>
              </a:rPr>
              <a:t>:=</a:t>
            </a:r>
            <a:r>
              <a:rPr lang="de-CH" sz="2800" i="1" dirty="0">
                <a:solidFill>
                  <a:srgbClr val="3333FF"/>
                </a:solidFill>
              </a:rPr>
              <a:t> </a:t>
            </a:r>
            <a:r>
              <a:rPr lang="de-CH" sz="2800" b="1" dirty="0" err="1">
                <a:solidFill>
                  <a:srgbClr val="002060"/>
                </a:solidFill>
              </a:rPr>
              <a:t>Current</a:t>
            </a:r>
            <a:endParaRPr lang="de-CH" sz="2800" dirty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r>
              <a:rPr lang="de-CH" sz="2800" b="1" dirty="0">
                <a:solidFill>
                  <a:srgbClr val="990000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d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 err="1" smtClean="0">
                <a:solidFill>
                  <a:srgbClr val="002060"/>
                </a:solidFill>
              </a:rPr>
              <a:t>Current</a:t>
            </a:r>
            <a:r>
              <a:rPr lang="de-CH" sz="2800" b="1" dirty="0" smtClean="0">
                <a:solidFill>
                  <a:srgbClr val="002060"/>
                </a:solidFill>
              </a:rPr>
              <a:t> </a:t>
            </a: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d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30214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Ein anderes Beispiel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399731" y="941788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err="1" smtClean="0">
                <a:solidFill>
                  <a:srgbClr val="3333FF"/>
                </a:solidFill>
              </a:rPr>
              <a:t>is_greater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(</a:t>
            </a:r>
            <a:r>
              <a:rPr lang="de-CH" sz="2800" i="1" dirty="0" smtClean="0">
                <a:solidFill>
                  <a:srgbClr val="3333FF"/>
                </a:solidFill>
              </a:rPr>
              <a:t>a</a:t>
            </a:r>
            <a:r>
              <a:rPr lang="de-CH" sz="2800" i="1" dirty="0" smtClean="0">
                <a:solidFill>
                  <a:srgbClr val="3333FF"/>
                </a:solidFill>
              </a:rPr>
              <a:t>, b </a:t>
            </a:r>
            <a:r>
              <a:rPr lang="de-CH" sz="2800" dirty="0" smtClean="0">
                <a:solidFill>
                  <a:srgbClr val="3333FF"/>
                </a:solidFill>
              </a:rPr>
              <a:t>:</a:t>
            </a:r>
            <a:r>
              <a:rPr lang="de-CH" sz="2800" i="1" dirty="0" smtClean="0">
                <a:solidFill>
                  <a:srgbClr val="3333FF"/>
                </a:solidFill>
              </a:rPr>
              <a:t> INTEGER</a:t>
            </a:r>
            <a:r>
              <a:rPr lang="de-CH" sz="2800" dirty="0" smtClean="0">
                <a:solidFill>
                  <a:srgbClr val="3333FF"/>
                </a:solidFill>
              </a:rPr>
              <a:t>): </a:t>
            </a:r>
            <a:r>
              <a:rPr lang="de-CH" sz="2800" i="1" dirty="0" smtClean="0">
                <a:solidFill>
                  <a:srgbClr val="3333FF"/>
                </a:solidFill>
              </a:rPr>
              <a:t>BOOLEAN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	</a:t>
            </a:r>
            <a:r>
              <a:rPr lang="de-CH" sz="2800" dirty="0" smtClean="0">
                <a:solidFill>
                  <a:srgbClr val="990000"/>
                </a:solidFill>
              </a:rPr>
              <a:t>-- Ist 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990000"/>
                </a:solidFill>
              </a:rPr>
              <a:t>grösser als</a:t>
            </a:r>
            <a:r>
              <a:rPr lang="de-CH" sz="2800" dirty="0" smtClean="0">
                <a:solidFill>
                  <a:srgbClr val="3333FF"/>
                </a:solidFill>
              </a:rPr>
              <a:t> </a:t>
            </a:r>
            <a:r>
              <a:rPr lang="de-CH" sz="2800" i="1" dirty="0" smtClean="0">
                <a:solidFill>
                  <a:srgbClr val="3333FF"/>
                </a:solidFill>
              </a:rPr>
              <a:t>b</a:t>
            </a:r>
            <a:r>
              <a:rPr lang="de-CH" sz="2800" dirty="0">
                <a:solidFill>
                  <a:srgbClr val="990000"/>
                </a:solidFill>
              </a:rPr>
              <a:t>?</a:t>
            </a:r>
            <a:endParaRPr lang="de-CH" sz="2800" dirty="0" smtClean="0">
              <a:solidFill>
                <a:srgbClr val="990000"/>
              </a:solidFill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rgbClr val="3333FF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do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501331" y="5094815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dirty="0" smtClean="0">
                <a:solidFill>
                  <a:schemeClr val="accent2"/>
                </a:solidFill>
              </a:rPr>
              <a:t>		</a:t>
            </a:r>
            <a:r>
              <a:rPr lang="de-CH" sz="2800" b="1" dirty="0" smtClean="0">
                <a:solidFill>
                  <a:srgbClr val="002060"/>
                </a:solidFill>
              </a:rPr>
              <a:t>end</a:t>
            </a:r>
            <a:endParaRPr lang="de-C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6678" y="2305451"/>
            <a:ext cx="3618790" cy="2703102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36000" tIns="0" rIns="0" b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b="1" dirty="0">
                <a:solidFill>
                  <a:srgbClr val="002060"/>
                </a:solidFill>
              </a:rPr>
              <a:t>True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smtClean="0">
                <a:solidFill>
                  <a:srgbClr val="990000"/>
                </a:solidFill>
              </a:rPr>
              <a:t>end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  <p:extLst>
      <p:ext uri="{BB962C8B-B14F-4D97-AF65-F5344CB8AC3E}">
        <p14:creationId xmlns:p14="http://schemas.microsoft.com/office/powerpoint/2010/main" val="4208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2" name="Rectangle 9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5610" y="714703"/>
            <a:ext cx="8928000" cy="571762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17528" name="Rectangle 8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14929" y="2554009"/>
            <a:ext cx="5638798" cy="3520964"/>
          </a:xfrm>
          <a:prstGeom prst="rect">
            <a:avLst/>
          </a:prstGeom>
          <a:solidFill>
            <a:srgbClr val="DCBCC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9" name="Text Box 8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5699" y="1627519"/>
            <a:ext cx="3053578" cy="461665"/>
          </a:xfrm>
          <a:prstGeom prst="rect">
            <a:avLst/>
          </a:prstGeom>
          <a:solidFill>
            <a:srgbClr val="DCBCC2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Featuredeklaration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30" name="Line 9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4748463" y="2053389"/>
            <a:ext cx="545432" cy="49730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ln w="38100"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317522" name="Rectangle 8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700" y="1379099"/>
            <a:ext cx="1587119" cy="339766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3" name="Rectangle 8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12965" y="1791794"/>
            <a:ext cx="2330699" cy="421342"/>
          </a:xfrm>
          <a:prstGeom prst="rect">
            <a:avLst/>
          </a:prstGeom>
          <a:solidFill>
            <a:srgbClr val="A3FF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24" name="Text Box 8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12707" y="876531"/>
            <a:ext cx="2305164" cy="461665"/>
          </a:xfrm>
          <a:prstGeom prst="rect">
            <a:avLst/>
          </a:prstGeom>
          <a:solidFill>
            <a:srgbClr val="A3FFED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Klassennamen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25" name="Line 8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4331368" y="1147011"/>
            <a:ext cx="938464" cy="60157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7" name="Rectangle 7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99642" y="2917471"/>
            <a:ext cx="3508938" cy="41711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9" name="Text Box 7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939540" y="2471641"/>
            <a:ext cx="1926164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</a:rPr>
              <a:t>Kommentar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520" name="Line 8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5863387" y="2727157"/>
            <a:ext cx="1066801" cy="344905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0" name="Rectangle 7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712498" y="3668053"/>
            <a:ext cx="3936955" cy="1765792"/>
          </a:xfrm>
          <a:prstGeom prst="rect">
            <a:avLst/>
          </a:prstGeom>
          <a:solidFill>
            <a:srgbClr val="FFFF79"/>
          </a:solidFill>
          <a:ln w="9525">
            <a:solidFill>
              <a:srgbClr val="99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12" name="Text Box 7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619462" y="5570851"/>
            <a:ext cx="2086794" cy="442035"/>
          </a:xfrm>
          <a:prstGeom prst="rect">
            <a:avLst/>
          </a:prstGeom>
          <a:solidFill>
            <a:srgbClr val="FFFF79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square" lIns="72000" tIns="0" rIns="0" bIns="72000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000000"/>
                </a:solidFill>
              </a:rPr>
              <a:t>Featurerumpf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7492" name="Rectangle 5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51748" y="4645569"/>
            <a:ext cx="3208421" cy="683175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CC66"/>
              </a:solidFill>
            </a:endParaRPr>
          </a:p>
        </p:txBody>
      </p:sp>
      <p:sp>
        <p:nvSpPr>
          <p:cNvPr id="317494" name="Rectangle 5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964751" y="3894463"/>
            <a:ext cx="3604492" cy="635492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00CC66"/>
              </a:solidFill>
            </a:endParaRPr>
          </a:p>
        </p:txBody>
      </p:sp>
      <p:sp>
        <p:nvSpPr>
          <p:cNvPr id="317507" name="Line 6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6248400" y="4539914"/>
            <a:ext cx="393031" cy="216569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4" name="Rectangle 4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935168" y="4750672"/>
            <a:ext cx="1211179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3" name="Rectangle 4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91339" y="4740134"/>
            <a:ext cx="1800000" cy="489274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2" name="Rectangle 4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78700" y="4010733"/>
            <a:ext cx="1347536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1" name="Rectangle 4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39980" y="4021243"/>
            <a:ext cx="1917031" cy="4283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5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4564565" y="3384332"/>
            <a:ext cx="2081765" cy="619908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6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852737" y="3457073"/>
            <a:ext cx="1540042" cy="1291389"/>
          </a:xfrm>
          <a:prstGeom prst="line">
            <a:avLst/>
          </a:prstGeom>
          <a:noFill/>
          <a:ln w="31750">
            <a:solidFill>
              <a:srgbClr val="FF9933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488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00799" y="3139635"/>
            <a:ext cx="2458995" cy="461665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</a:rPr>
              <a:t>Featurenamen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831" name="Rectangle 38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>
          <a:xfrm>
            <a:off x="249238" y="115888"/>
            <a:ext cx="7942262" cy="434975"/>
          </a:xfrm>
        </p:spPr>
        <p:txBody>
          <a:bodyPr/>
          <a:lstStyle/>
          <a:p>
            <a:pPr eaLnBrk="1" hangingPunct="1"/>
            <a:r>
              <a:rPr lang="de-CH" dirty="0">
                <a:latin typeface="Arial Rounded MT Bold" pitchFamily="127" charset="0"/>
              </a:rPr>
              <a:t>Erinnerung: </a:t>
            </a:r>
            <a:r>
              <a:rPr lang="de-CH" dirty="0" smtClean="0">
                <a:latin typeface="Arial Rounded MT Bold" pitchFamily="127" charset="0"/>
              </a:rPr>
              <a:t>Verschachtelung* </a:t>
            </a:r>
            <a:r>
              <a:rPr lang="de-CH" dirty="0">
                <a:latin typeface="Arial Rounded MT Bold" pitchFamily="127" charset="0"/>
              </a:rPr>
              <a:t>(von Lektion 3)</a:t>
            </a:r>
            <a:endParaRPr lang="de-CH" noProof="0" dirty="0" smtClean="0">
              <a:latin typeface="Arial Rounded MT Bold" pitchFamily="127" charset="0"/>
            </a:endParaRPr>
          </a:p>
        </p:txBody>
      </p:sp>
      <p:sp>
        <p:nvSpPr>
          <p:cNvPr id="74832" name="Rectangle 40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2590" y="1219200"/>
            <a:ext cx="6857916" cy="51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de-DE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c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lass</a:t>
            </a:r>
            <a:r>
              <a:rPr lang="en-US" b="1" dirty="0">
                <a:solidFill>
                  <a:srgbClr val="0033CC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PREVIEW  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inherit</a:t>
            </a:r>
            <a:r>
              <a:rPr lang="en-US" b="1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 </a:t>
            </a:r>
            <a:r>
              <a:rPr lang="en-US" i="1" dirty="0" smtClean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endParaRPr lang="en-US" i="1" dirty="0">
              <a:solidFill>
                <a:srgbClr val="0000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i="1" dirty="0">
                <a:solidFill>
                  <a:srgbClr val="0000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feature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solidFill>
                  <a:srgbClr val="0099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	explore</a:t>
            </a:r>
            <a:r>
              <a:rPr lang="en-US" i="1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-- 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Die </a:t>
            </a:r>
            <a:r>
              <a:rPr lang="en-US" dirty="0" err="1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Stadt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.</a:t>
            </a:r>
            <a:endParaRPr lang="en-US" dirty="0">
              <a:solidFill>
                <a:srgbClr val="990000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do</a:t>
            </a: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CC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Central_view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 </a:t>
            </a:r>
            <a:r>
              <a:rPr lang="en-US" baseline="-20000" dirty="0">
                <a:solidFill>
                  <a:srgbClr val="33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highlight</a:t>
            </a:r>
            <a:endParaRPr lang="en-US" i="1" dirty="0">
              <a:solidFill>
                <a:srgbClr val="3333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dirty="0">
              <a:solidFill>
                <a:srgbClr val="000000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</a:t>
            </a:r>
            <a:r>
              <a:rPr lang="en-US" i="1" dirty="0" err="1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Zurich_map</a:t>
            </a:r>
            <a:r>
              <a:rPr lang="en-US" dirty="0" smtClean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baseline="-20000" dirty="0">
                <a:solidFill>
                  <a:srgbClr val="33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  <a:sym typeface="Symbol" pitchFamily="127" charset="2"/>
              </a:rPr>
              <a:t></a:t>
            </a:r>
            <a:r>
              <a:rPr lang="en-US" dirty="0">
                <a:solidFill>
                  <a:srgbClr val="000000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 </a:t>
            </a:r>
            <a:r>
              <a:rPr lang="en-US" i="1" dirty="0" smtClean="0">
                <a:solidFill>
                  <a:srgbClr val="3333FF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animate</a:t>
            </a:r>
            <a:endParaRPr lang="en-US" i="1" dirty="0">
              <a:solidFill>
                <a:srgbClr val="3333FF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endParaRPr lang="en-US" b="1" dirty="0">
              <a:solidFill>
                <a:srgbClr val="003399"/>
              </a:solidFill>
              <a:latin typeface="Comic Sans MS" pitchFamily="127" charset="0"/>
              <a:ea typeface="ＭＳ Ｐゴシック" pitchFamily="127" charset="-128"/>
              <a:cs typeface="ＭＳ Ｐゴシック" pitchFamily="127" charset="-128"/>
            </a:endParaRP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		end</a:t>
            </a:r>
          </a:p>
          <a:p>
            <a:pPr>
              <a:spcBef>
                <a:spcPct val="0"/>
              </a:spcBef>
            </a:pPr>
            <a:r>
              <a:rPr lang="en-US" b="1" dirty="0">
                <a:solidFill>
                  <a:srgbClr val="003399"/>
                </a:solidFill>
                <a:latin typeface="Comic Sans MS" pitchFamily="127" charset="0"/>
                <a:ea typeface="ＭＳ Ｐゴシック" pitchFamily="127" charset="-128"/>
                <a:cs typeface="ＭＳ Ｐゴシック" pitchFamily="127" charset="-128"/>
              </a:rPr>
              <a:t>end</a:t>
            </a:r>
          </a:p>
        </p:txBody>
      </p:sp>
      <p:sp>
        <p:nvSpPr>
          <p:cNvPr id="41" name="Line 8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2701991" y="1106905"/>
            <a:ext cx="2559819" cy="238417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6" name="Text Box 6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600560" y="4573733"/>
            <a:ext cx="2365233" cy="461665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FFFFFF"/>
                </a:solidFill>
              </a:rPr>
              <a:t>Instruktionen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7511" name="Line 7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 flipV="1">
            <a:off x="6086320" y="4981901"/>
            <a:ext cx="1277517" cy="588949"/>
          </a:xfrm>
          <a:prstGeom prst="line">
            <a:avLst/>
          </a:prstGeom>
          <a:noFill/>
          <a:ln w="31750">
            <a:solidFill>
              <a:srgbClr val="990000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7508" name="Line 68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 flipV="1">
            <a:off x="6168187" y="4828673"/>
            <a:ext cx="449180" cy="8021"/>
          </a:xfrm>
          <a:prstGeom prst="line">
            <a:avLst/>
          </a:prstGeom>
          <a:noFill/>
          <a:ln w="28575">
            <a:solidFill>
              <a:srgbClr val="00CC66"/>
            </a:solidFill>
            <a:round/>
            <a:headEnd/>
            <a:tailEnd type="stealth" w="lg" len="lg"/>
          </a:ln>
          <a:effectLst/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65363" y="6450976"/>
            <a:ext cx="279391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Engl</a:t>
            </a:r>
            <a:r>
              <a:rPr lang="en-US" dirty="0" smtClean="0"/>
              <a:t>: </a:t>
            </a:r>
            <a:r>
              <a:rPr lang="en-US" i="1" dirty="0" smtClean="0"/>
              <a:t>Embedding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086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7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7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7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1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7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Verschachtelung von bedingten Instruktionen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809" y="870855"/>
            <a:ext cx="8424862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if</a:t>
            </a:r>
            <a:r>
              <a:rPr lang="de-CH" sz="3200" b="1" dirty="0" smtClean="0">
                <a:solidFill>
                  <a:srgbClr val="0000FF"/>
                </a:solidFill>
              </a:rPr>
              <a:t> </a:t>
            </a:r>
            <a:r>
              <a:rPr lang="de-CH" sz="3200" i="1" dirty="0" smtClean="0">
                <a:solidFill>
                  <a:srgbClr val="0000FF"/>
                </a:solidFill>
              </a:rPr>
              <a:t>Bedingung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r>
              <a:rPr lang="de-CH" sz="3200" i="1" dirty="0" smtClean="0">
                <a:solidFill>
                  <a:srgbClr val="0000FF"/>
                </a:solidFill>
              </a:rPr>
              <a:t> </a:t>
            </a:r>
            <a:r>
              <a:rPr lang="de-CH" sz="3200" b="1" dirty="0" err="1" smtClean="0">
                <a:solidFill>
                  <a:srgbClr val="0000FF"/>
                </a:solidFill>
              </a:rPr>
              <a:t>then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>	</a:t>
            </a:r>
            <a:r>
              <a:rPr lang="de-CH" sz="3200" i="1" dirty="0" smtClean="0">
                <a:solidFill>
                  <a:srgbClr val="0000FF"/>
                </a:solidFill>
              </a:rPr>
              <a:t>Instruktionen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sz="3200" b="1" baseline="-25000" dirty="0" smtClean="0">
                <a:solidFill>
                  <a:srgbClr val="0000FF"/>
                </a:solidFill>
              </a:rPr>
              <a:t>1</a:t>
            </a:r>
            <a:endParaRPr lang="de-CH" sz="3200" b="1" i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err="1" smtClean="0">
                <a:solidFill>
                  <a:srgbClr val="0000FF"/>
                </a:solidFill>
              </a:rPr>
              <a:t>else</a:t>
            </a: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3200" b="1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sz="3200" b="1" dirty="0" smtClean="0">
                <a:solidFill>
                  <a:srgbClr val="0000FF"/>
                </a:solidFill>
              </a:rPr>
              <a:t/>
            </a:r>
            <a:br>
              <a:rPr lang="de-CH" sz="3200" b="1" dirty="0" smtClean="0">
                <a:solidFill>
                  <a:srgbClr val="0000FF"/>
                </a:solidFill>
              </a:rPr>
            </a:br>
            <a:r>
              <a:rPr lang="de-CH" sz="3200" b="1" dirty="0" smtClean="0">
                <a:solidFill>
                  <a:srgbClr val="0000FF"/>
                </a:solidFill>
              </a:rPr>
              <a:t>end</a:t>
            </a:r>
            <a:endParaRPr lang="de-CH" sz="3200" dirty="0" smtClean="0">
              <a:solidFill>
                <a:srgbClr val="0000FF"/>
              </a:solidFill>
            </a:endParaRP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1536700" y="2660650"/>
            <a:ext cx="4167188" cy="36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</a:rPr>
              <a:t>if</a:t>
            </a:r>
            <a:r>
              <a:rPr lang="de-CH" sz="2400" b="1" dirty="0" smtClean="0">
                <a:solidFill>
                  <a:srgbClr val="006600"/>
                </a:solidFill>
              </a:rPr>
              <a:t> </a:t>
            </a:r>
            <a:r>
              <a:rPr lang="de-CH" sz="2400" i="1" dirty="0" smtClean="0">
                <a:solidFill>
                  <a:srgbClr val="006600"/>
                </a:solidFill>
              </a:rPr>
              <a:t>Bedingung</a:t>
            </a:r>
            <a:r>
              <a:rPr lang="de-CH" sz="2400" baseline="-25000" dirty="0" smtClean="0">
                <a:solidFill>
                  <a:srgbClr val="006600"/>
                </a:solidFill>
              </a:rPr>
              <a:t>2</a:t>
            </a:r>
            <a:r>
              <a:rPr lang="de-CH" sz="2400" i="1" dirty="0" smtClean="0">
                <a:solidFill>
                  <a:srgbClr val="006600"/>
                </a:solidFill>
              </a:rPr>
              <a:t> </a:t>
            </a:r>
            <a:r>
              <a:rPr lang="de-CH" sz="2400" b="1" dirty="0" err="1" smtClean="0">
                <a:solidFill>
                  <a:srgbClr val="006600"/>
                </a:solidFill>
              </a:rPr>
              <a:t>then</a:t>
            </a: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	</a:t>
            </a:r>
            <a:r>
              <a:rPr lang="de-CH" sz="2400" i="1" dirty="0" smtClean="0">
                <a:solidFill>
                  <a:srgbClr val="006600"/>
                </a:solidFill>
              </a:rPr>
              <a:t>Instruktionen</a:t>
            </a:r>
            <a:r>
              <a:rPr lang="de-CH" sz="1400" i="1" dirty="0" smtClean="0">
                <a:solidFill>
                  <a:srgbClr val="006600"/>
                </a:solidFill>
              </a:rPr>
              <a:t> </a:t>
            </a:r>
            <a:r>
              <a:rPr lang="de-CH" sz="2800" b="1" baseline="-25000" dirty="0" smtClean="0">
                <a:solidFill>
                  <a:srgbClr val="006600"/>
                </a:solidFill>
              </a:rPr>
              <a:t>2</a:t>
            </a:r>
            <a:endParaRPr lang="de-CH" sz="2800" b="1" i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err="1" smtClean="0">
                <a:solidFill>
                  <a:srgbClr val="006600"/>
                </a:solidFill>
              </a:rPr>
              <a:t>else</a:t>
            </a: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		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2400" b="1" dirty="0" smtClean="0">
              <a:solidFill>
                <a:srgbClr val="0066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400" b="1" dirty="0" smtClean="0">
                <a:solidFill>
                  <a:srgbClr val="006600"/>
                </a:solidFill>
              </a:rPr>
              <a:t>end</a:t>
            </a:r>
            <a:r>
              <a:rPr lang="de-CH" sz="2400" i="1" dirty="0" smtClean="0">
                <a:solidFill>
                  <a:srgbClr val="006600"/>
                </a:solidFill>
              </a:rPr>
              <a:t> 	</a:t>
            </a:r>
            <a:endParaRPr lang="de-CH" dirty="0"/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2489200" y="3802063"/>
            <a:ext cx="3116263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if</a:t>
            </a: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Bedingung</a:t>
            </a:r>
            <a:r>
              <a:rPr lang="de-CH" sz="1600" b="1" baseline="-25000" dirty="0" smtClean="0">
                <a:solidFill>
                  <a:srgbClr val="990000"/>
                </a:solidFill>
                <a:latin typeface="Comic Sans MS" pitchFamily="66" charset="0"/>
              </a:rPr>
              <a:t>3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then</a:t>
            </a: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	</a:t>
            </a:r>
            <a:r>
              <a:rPr lang="de-CH" sz="1800" i="1" dirty="0" smtClean="0">
                <a:solidFill>
                  <a:srgbClr val="990000"/>
                </a:solidFill>
                <a:latin typeface="Comic Sans MS" pitchFamily="66" charset="0"/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de-CH" sz="1800" b="1" baseline="-25000" dirty="0" smtClean="0">
                <a:solidFill>
                  <a:srgbClr val="990000"/>
                </a:solidFill>
                <a:latin typeface="Comic Sans MS" pitchFamily="66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err="1" smtClean="0">
                <a:solidFill>
                  <a:srgbClr val="990000"/>
                </a:solidFill>
                <a:latin typeface="Comic Sans MS" pitchFamily="66" charset="0"/>
              </a:rPr>
              <a:t>else</a:t>
            </a: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endParaRPr lang="de-CH" sz="1800" b="1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800" b="1" dirty="0" smtClean="0">
                <a:solidFill>
                  <a:srgbClr val="990000"/>
                </a:solidFill>
                <a:latin typeface="Comic Sans MS" pitchFamily="66" charset="0"/>
              </a:rPr>
              <a:t>end</a:t>
            </a:r>
            <a:endParaRPr lang="de-CH" sz="1800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423943" name="Text Box 7"/>
          <p:cNvSpPr txBox="1">
            <a:spLocks noChangeArrowheads="1"/>
          </p:cNvSpPr>
          <p:nvPr/>
        </p:nvSpPr>
        <p:spPr bwMode="auto">
          <a:xfrm>
            <a:off x="4114939" y="5327226"/>
            <a:ext cx="730446" cy="27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de-CH" sz="2800" b="1" smtClean="0">
                <a:solidFill>
                  <a:srgbClr val="996633"/>
                </a:solidFill>
                <a:latin typeface="Comic Sans MS" pitchFamily="66" charset="0"/>
              </a:rPr>
              <a:t>...</a:t>
            </a:r>
            <a:endParaRPr lang="de-CH" sz="2800" b="1">
              <a:solidFill>
                <a:srgbClr val="996633"/>
              </a:solidFill>
              <a:latin typeface="Comic Sans MS" pitchFamily="66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90020" y="4746315"/>
            <a:ext cx="3023908" cy="104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omic Sans MS" pitchFamily="66" charset="0"/>
              </a:rPr>
              <a:t>if</a:t>
            </a:r>
            <a:r>
              <a:rPr lang="de-CH" sz="1600" b="1" dirty="0" smtClean="0">
                <a:latin typeface="Comic Sans MS" pitchFamily="66" charset="0"/>
              </a:rPr>
              <a:t> </a:t>
            </a:r>
            <a:r>
              <a:rPr lang="de-CH" sz="1600" i="1" dirty="0" smtClean="0">
                <a:latin typeface="Comic Sans MS" pitchFamily="66" charset="0"/>
              </a:rPr>
              <a:t>Bedingung</a:t>
            </a:r>
            <a:r>
              <a:rPr lang="de-CH" sz="1400" b="1" baseline="-25000" dirty="0" smtClean="0">
                <a:latin typeface="Comic Sans MS" pitchFamily="66" charset="0"/>
              </a:rPr>
              <a:t>4</a:t>
            </a:r>
            <a:r>
              <a:rPr lang="de-CH" sz="1600" i="1" dirty="0" smtClean="0">
                <a:latin typeface="Comic Sans MS" pitchFamily="66" charset="0"/>
              </a:rPr>
              <a:t> </a:t>
            </a:r>
            <a:r>
              <a:rPr lang="de-CH" sz="1600" b="1" dirty="0" err="1" smtClean="0">
                <a:latin typeface="Comic Sans MS" pitchFamily="66" charset="0"/>
              </a:rPr>
              <a:t>then</a:t>
            </a:r>
            <a:endParaRPr lang="de-CH" sz="1600" b="1" dirty="0" smtClean="0">
              <a:latin typeface="Comic Sans MS" pitchFamily="66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omic Sans MS" pitchFamily="66" charset="0"/>
              </a:rPr>
              <a:t>	</a:t>
            </a:r>
            <a:r>
              <a:rPr lang="de-CH" sz="1600" i="1" dirty="0" smtClean="0">
                <a:latin typeface="Comic Sans MS" pitchFamily="66" charset="0"/>
              </a:rPr>
              <a:t>Instruktionen </a:t>
            </a:r>
            <a:r>
              <a:rPr lang="de-CH" sz="1600" b="1" baseline="-25000" dirty="0" smtClean="0">
                <a:latin typeface="Comic Sans MS" pitchFamily="66" charset="0"/>
              </a:rPr>
              <a:t>4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err="1" smtClean="0">
                <a:latin typeface="Comic Sans MS" pitchFamily="66" charset="0"/>
              </a:rPr>
              <a:t>else</a:t>
            </a:r>
            <a:r>
              <a:rPr lang="de-CH" sz="1600" b="1" dirty="0" smtClean="0">
                <a:latin typeface="Comic Sans MS" pitchFamily="66" charset="0"/>
              </a:rPr>
              <a:t/>
            </a:r>
            <a:br>
              <a:rPr lang="de-CH" sz="1600" b="1" dirty="0" smtClean="0">
                <a:latin typeface="Comic Sans MS" pitchFamily="66" charset="0"/>
              </a:rPr>
            </a:br>
            <a:endParaRPr lang="de-CH" sz="1600" b="1" dirty="0" smtClean="0">
              <a:latin typeface="Comic Sans MS" pitchFamily="66" charset="0"/>
            </a:endParaRPr>
          </a:p>
          <a:p>
            <a:pPr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1600" b="1" dirty="0" smtClean="0">
                <a:latin typeface="Comic Sans MS" pitchFamily="66" charset="0"/>
              </a:rPr>
              <a:t>end</a:t>
            </a:r>
            <a:endParaRPr lang="de-CH" sz="1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1" grpId="0"/>
      <p:bldP spid="423942" grpId="0"/>
      <p:bldP spid="42394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verschachtelte Struktur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1092200"/>
            <a:ext cx="7566025" cy="5040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66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1066800"/>
            <a:ext cx="20701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Kamm-ähnlicher Konditional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66800"/>
            <a:ext cx="8424862" cy="5113338"/>
          </a:xfrm>
        </p:spPr>
        <p:txBody>
          <a:bodyPr/>
          <a:lstStyle/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00FF"/>
                </a:solidFill>
              </a:rPr>
              <a:t>if</a:t>
            </a:r>
            <a:r>
              <a:rPr lang="de-CH" b="1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Bedingung</a:t>
            </a:r>
            <a:r>
              <a:rPr lang="de-CH" baseline="-25000" dirty="0" smtClean="0">
                <a:solidFill>
                  <a:srgbClr val="0000FF"/>
                </a:solidFill>
              </a:rPr>
              <a:t>1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b="1" dirty="0" err="1" smtClean="0">
                <a:solidFill>
                  <a:srgbClr val="0000FF"/>
                </a:solidFill>
              </a:rPr>
              <a:t>then</a:t>
            </a:r>
            <a:endParaRPr lang="de-CH" b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1</a:t>
            </a:r>
            <a:endParaRPr lang="de-CH" b="1" i="1" dirty="0" smtClean="0">
              <a:solidFill>
                <a:srgbClr val="0000FF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006600"/>
                </a:solidFill>
              </a:rPr>
              <a:t>elseif</a:t>
            </a:r>
            <a:r>
              <a:rPr lang="de-CH" b="1" dirty="0" smtClean="0">
                <a:solidFill>
                  <a:srgbClr val="006600"/>
                </a:solidFill>
              </a:rPr>
              <a:t> </a:t>
            </a:r>
            <a:r>
              <a:rPr lang="de-CH" i="1" dirty="0" smtClean="0">
                <a:solidFill>
                  <a:srgbClr val="006600"/>
                </a:solidFill>
              </a:rPr>
              <a:t>Bedingung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r>
              <a:rPr lang="de-CH" i="1" dirty="0" smtClean="0">
                <a:solidFill>
                  <a:srgbClr val="006600"/>
                </a:solidFill>
              </a:rPr>
              <a:t> </a:t>
            </a:r>
            <a:r>
              <a:rPr lang="de-CH" b="1" dirty="0" err="1" smtClean="0">
                <a:solidFill>
                  <a:srgbClr val="006600"/>
                </a:solidFill>
              </a:rPr>
              <a:t>then</a:t>
            </a:r>
            <a:endParaRPr lang="de-CH" b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006600"/>
                </a:solidFill>
              </a:rPr>
              <a:t>	</a:t>
            </a:r>
            <a:r>
              <a:rPr lang="de-CH" i="1" dirty="0" smtClean="0">
                <a:solidFill>
                  <a:srgbClr val="006600"/>
                </a:solidFill>
              </a:rPr>
              <a:t>Instruktionen</a:t>
            </a:r>
            <a:r>
              <a:rPr lang="de-CH" sz="1200" i="1" dirty="0" smtClean="0">
                <a:solidFill>
                  <a:srgbClr val="006600"/>
                </a:solidFill>
              </a:rPr>
              <a:t> </a:t>
            </a:r>
            <a:r>
              <a:rPr lang="de-CH" b="1" baseline="-25000" dirty="0" smtClean="0">
                <a:solidFill>
                  <a:srgbClr val="006600"/>
                </a:solidFill>
              </a:rPr>
              <a:t>2</a:t>
            </a:r>
            <a:endParaRPr lang="de-CH" b="1" i="1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rgbClr val="990000"/>
                </a:solidFill>
              </a:rPr>
              <a:t>elseif</a:t>
            </a:r>
            <a:r>
              <a:rPr lang="de-CH" b="1" dirty="0" smtClean="0">
                <a:solidFill>
                  <a:srgbClr val="990000"/>
                </a:solidFill>
              </a:rPr>
              <a:t> </a:t>
            </a:r>
            <a:r>
              <a:rPr lang="de-CH" i="1" dirty="0" smtClean="0">
                <a:solidFill>
                  <a:srgbClr val="990000"/>
                </a:solidFill>
              </a:rPr>
              <a:t>Bedingung</a:t>
            </a:r>
            <a:r>
              <a:rPr lang="de-CH" baseline="-25000" dirty="0" smtClean="0">
                <a:solidFill>
                  <a:srgbClr val="990000"/>
                </a:solidFill>
              </a:rPr>
              <a:t>3</a:t>
            </a:r>
            <a:r>
              <a:rPr lang="de-CH" i="1" dirty="0" smtClean="0">
                <a:solidFill>
                  <a:srgbClr val="990000"/>
                </a:solidFill>
              </a:rPr>
              <a:t> </a:t>
            </a:r>
            <a:r>
              <a:rPr lang="de-CH" b="1" dirty="0" err="1" smtClean="0">
                <a:solidFill>
                  <a:srgbClr val="990000"/>
                </a:solidFill>
              </a:rPr>
              <a:t>then</a:t>
            </a:r>
            <a:endParaRPr lang="de-CH" b="1" dirty="0" smtClean="0">
              <a:solidFill>
                <a:srgbClr val="9900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rgbClr val="990000"/>
                </a:solidFill>
              </a:rPr>
              <a:t>	</a:t>
            </a:r>
            <a:r>
              <a:rPr lang="de-CH" i="1" dirty="0" smtClean="0">
                <a:solidFill>
                  <a:srgbClr val="990000"/>
                </a:solidFill>
              </a:rPr>
              <a:t>Instruktionen</a:t>
            </a:r>
            <a:r>
              <a:rPr lang="de-CH" sz="1200" i="1" dirty="0" smtClean="0">
                <a:solidFill>
                  <a:srgbClr val="990000"/>
                </a:solidFill>
              </a:rPr>
              <a:t> </a:t>
            </a:r>
            <a:r>
              <a:rPr lang="de-CH" b="1" baseline="-25000" dirty="0" smtClean="0">
                <a:solidFill>
                  <a:srgbClr val="990000"/>
                </a:solidFill>
              </a:rPr>
              <a:t>3</a:t>
            </a: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elseif</a:t>
            </a:r>
            <a:endParaRPr lang="de-CH" b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sz="3200" b="1" i="1" dirty="0" smtClean="0">
                <a:solidFill>
                  <a:schemeClr val="tx1"/>
                </a:solidFill>
              </a:rPr>
              <a:t>...</a:t>
            </a:r>
            <a:endParaRPr lang="de-CH" b="1" i="1" dirty="0" smtClean="0">
              <a:solidFill>
                <a:schemeClr val="tx1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tx1"/>
                </a:solidFill>
              </a:rPr>
              <a:t>else</a:t>
            </a:r>
            <a:r>
              <a:rPr lang="de-CH" i="1" dirty="0" smtClean="0"/>
              <a:t> 	</a:t>
            </a:r>
            <a:endParaRPr lang="de-CH" dirty="0" smtClean="0"/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0000FF"/>
                </a:solidFill>
              </a:rPr>
              <a:t>Instruktionen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0</a:t>
            </a:r>
            <a:r>
              <a:rPr lang="de-CH" i="1" dirty="0" smtClean="0">
                <a:solidFill>
                  <a:srgbClr val="006600"/>
                </a:solidFill>
              </a:rPr>
              <a:t> 	</a:t>
            </a:r>
            <a:endParaRPr lang="de-CH" dirty="0" smtClean="0">
              <a:solidFill>
                <a:srgbClr val="006600"/>
              </a:solidFill>
            </a:endParaRPr>
          </a:p>
          <a:p>
            <a:pPr defTabSz="7175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Der Begriff des Algorithmus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Allgemeine Definition:</a:t>
            </a:r>
          </a:p>
          <a:p>
            <a:pPr lvl="1">
              <a:buFont typeface="Wingdings" pitchFamily="2" charset="2"/>
              <a:buNone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Ein </a:t>
            </a:r>
            <a:r>
              <a:rPr lang="de-CH" b="1" dirty="0" smtClean="0">
                <a:solidFill>
                  <a:srgbClr val="990000"/>
                </a:solidFill>
              </a:rPr>
              <a:t>Algorithmus</a:t>
            </a:r>
            <a:r>
              <a:rPr lang="de-CH" dirty="0" smtClean="0"/>
              <a:t> ist die Spezifikation eines Prozesses, der von einem Computer ausgeführt </a:t>
            </a:r>
            <a:r>
              <a:rPr lang="de-CH" dirty="0" smtClean="0"/>
              <a:t>wird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Eine Kamm-ähnliche Struktur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914400"/>
            <a:ext cx="6019800" cy="5002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Auch in Eiffel: «</a:t>
            </a:r>
            <a:r>
              <a:rPr lang="de-CH" smtClean="0"/>
              <a:t>Inspect</a:t>
            </a:r>
            <a:r>
              <a:rPr lang="de-CH" dirty="0" smtClean="0"/>
              <a:t>» (Multi-</a:t>
            </a:r>
            <a:r>
              <a:rPr lang="de-CH" dirty="0" err="1" smtClean="0"/>
              <a:t>branch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inspect</a:t>
            </a:r>
          </a:p>
          <a:p>
            <a:r>
              <a:rPr lang="en-US" dirty="0"/>
              <a:t>	</a:t>
            </a:r>
            <a:r>
              <a:rPr lang="en-US" i="1" dirty="0" err="1" smtClean="0"/>
              <a:t>eingabe</a:t>
            </a:r>
            <a:endParaRPr lang="en-US" i="1" dirty="0" smtClean="0"/>
          </a:p>
          <a:p>
            <a:r>
              <a:rPr lang="en-US" b="1" dirty="0">
                <a:solidFill>
                  <a:srgbClr val="002060"/>
                </a:solidFill>
              </a:rPr>
              <a:t>when</a:t>
            </a:r>
            <a:r>
              <a:rPr lang="en-US" dirty="0" smtClean="0"/>
              <a:t> “E” </a:t>
            </a:r>
            <a:r>
              <a:rPr lang="en-US" b="1" dirty="0">
                <a:solidFill>
                  <a:srgbClr val="002060"/>
                </a:solidFill>
              </a:rPr>
              <a:t>then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Instruktionen</a:t>
            </a:r>
            <a:r>
              <a:rPr lang="de-CH" sz="1200" i="1" dirty="0">
                <a:solidFill>
                  <a:srgbClr val="0000FF"/>
                </a:solidFill>
              </a:rPr>
              <a:t> </a:t>
            </a:r>
            <a:r>
              <a:rPr lang="de-CH" b="1" baseline="-25000" dirty="0">
                <a:solidFill>
                  <a:srgbClr val="0000FF"/>
                </a:solidFill>
              </a:rPr>
              <a:t>1</a:t>
            </a:r>
            <a:endParaRPr lang="en-US" dirty="0" smtClean="0"/>
          </a:p>
          <a:p>
            <a:r>
              <a:rPr lang="en-US" b="1" dirty="0">
                <a:solidFill>
                  <a:srgbClr val="002060"/>
                </a:solidFill>
              </a:rPr>
              <a:t>when</a:t>
            </a:r>
            <a:r>
              <a:rPr lang="en-US" dirty="0" smtClean="0"/>
              <a:t> “K” </a:t>
            </a:r>
            <a:r>
              <a:rPr lang="en-US" b="1" dirty="0">
                <a:solidFill>
                  <a:srgbClr val="002060"/>
                </a:solidFill>
              </a:rPr>
              <a:t>then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Instruktionen</a:t>
            </a:r>
            <a:r>
              <a:rPr lang="de-CH" sz="1200" i="1" dirty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2</a:t>
            </a:r>
            <a:endParaRPr lang="en-US" dirty="0" smtClean="0"/>
          </a:p>
          <a:p>
            <a:r>
              <a:rPr lang="en-US" dirty="0" smtClean="0"/>
              <a:t>…</a:t>
            </a:r>
          </a:p>
          <a:p>
            <a:r>
              <a:rPr lang="en-US" b="1" dirty="0">
                <a:solidFill>
                  <a:srgbClr val="002060"/>
                </a:solidFill>
              </a:rPr>
              <a:t>else</a:t>
            </a:r>
          </a:p>
          <a:p>
            <a:r>
              <a:rPr lang="en-US" dirty="0"/>
              <a:t>	</a:t>
            </a:r>
            <a:r>
              <a:rPr lang="de-CH" i="1" dirty="0">
                <a:solidFill>
                  <a:srgbClr val="0000FF"/>
                </a:solidFill>
              </a:rPr>
              <a:t> Instruktionen</a:t>
            </a:r>
            <a:r>
              <a:rPr lang="de-CH" sz="1200" i="1" dirty="0">
                <a:solidFill>
                  <a:srgbClr val="0000FF"/>
                </a:solidFill>
              </a:rPr>
              <a:t> </a:t>
            </a:r>
            <a:r>
              <a:rPr lang="de-CH" b="1" baseline="-25000" dirty="0" smtClean="0">
                <a:solidFill>
                  <a:srgbClr val="0000FF"/>
                </a:solidFill>
              </a:rPr>
              <a:t>0</a:t>
            </a:r>
            <a:endParaRPr lang="en-US" dirty="0" smtClean="0"/>
          </a:p>
          <a:p>
            <a:r>
              <a:rPr lang="en-US" b="1" dirty="0">
                <a:solidFill>
                  <a:srgbClr val="002060"/>
                </a:solidFill>
              </a:rPr>
              <a:t>end 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745806" y="869006"/>
            <a:ext cx="2509736" cy="810638"/>
          </a:xfrm>
          <a:prstGeom prst="wedgeRoundRectCallout">
            <a:avLst>
              <a:gd name="adj1" fmla="val -177266"/>
              <a:gd name="adj2" fmla="val 3136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CHARACTER </a:t>
            </a:r>
            <a:r>
              <a:rPr lang="en-US" sz="2400" kern="1200" dirty="0" err="1" smtClean="0">
                <a:latin typeface="Comic Sans MS" pitchFamily="66" charset="0"/>
                <a:ea typeface="+mn-ea"/>
                <a:cs typeface="+mn-cs"/>
              </a:rPr>
              <a:t>oder</a:t>
            </a:r>
            <a:r>
              <a:rPr lang="en-US" sz="2400" kern="1200" dirty="0" smtClean="0"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3333FF"/>
                </a:solidFill>
                <a:latin typeface="Comic Sans MS" pitchFamily="66" charset="0"/>
                <a:ea typeface="+mn-ea"/>
                <a:cs typeface="+mn-cs"/>
              </a:rPr>
              <a:t>INTEGER</a:t>
            </a:r>
            <a:endParaRPr lang="en-US" sz="2400" kern="1200" dirty="0">
              <a:solidFill>
                <a:srgbClr val="3333FF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8000" y="5477355"/>
            <a:ext cx="43321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17550" eaLnBrk="1" hangingPunct="1">
              <a:lnSpc>
                <a:spcPct val="90000"/>
              </a:lnSpc>
            </a:pPr>
            <a:r>
              <a:rPr lang="de-CH" dirty="0" smtClean="0">
                <a:solidFill>
                  <a:srgbClr val="006600"/>
                </a:solidFill>
              </a:rPr>
              <a:t>Falls </a:t>
            </a:r>
            <a:r>
              <a:rPr lang="de-CH" b="1" dirty="0" err="1" smtClean="0">
                <a:solidFill>
                  <a:srgbClr val="002060"/>
                </a:solidFill>
              </a:rPr>
              <a:t>else</a:t>
            </a:r>
            <a:r>
              <a:rPr lang="de-CH" dirty="0" smtClean="0">
                <a:solidFill>
                  <a:srgbClr val="002060"/>
                </a:solidFill>
              </a:rPr>
              <a:t>-</a:t>
            </a:r>
            <a:r>
              <a:rPr lang="de-CH" dirty="0" smtClean="0">
                <a:solidFill>
                  <a:srgbClr val="006600"/>
                </a:solidFill>
              </a:rPr>
              <a:t>Zweig fehlt oder kein anderer Zweig zutrifft: Ausnahme</a:t>
            </a:r>
            <a:endParaRPr lang="de-CH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Weitere Themen zu Kontrollstrukturen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Schleifen und ihre Invarianten</a:t>
            </a:r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Was braucht es, um sicherzustellen, dass eine Schleife terminiert?</a:t>
            </a:r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Ein Blick auf das allgemeine Problem der Schleifen- und Programmterminierung</a:t>
            </a:r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endParaRPr lang="de-CH" dirty="0" smtClean="0"/>
          </a:p>
          <a:p>
            <a:pPr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Kontrollstrukturen auf einer tieferen Ebene:  “Goto” und Flussdiagramme (</a:t>
            </a:r>
            <a:r>
              <a:rPr lang="de-CH" dirty="0" err="1" smtClean="0"/>
              <a:t>flowcharts</a:t>
            </a:r>
            <a:r>
              <a:rPr lang="de-CH" dirty="0" smtClean="0"/>
              <a:t>); siehe Argument für die „Kontrollstrukturen der strukturierten Programmierung“</a:t>
            </a:r>
          </a:p>
          <a:p>
            <a:pPr eaLnBrk="1" hangingPunct="1">
              <a:buClr>
                <a:srgbClr val="990000"/>
              </a:buClr>
              <a:buSzPct val="80000"/>
            </a:pPr>
            <a:endParaRPr lang="de-CH" dirty="0" smtClean="0"/>
          </a:p>
          <a:p>
            <a:pPr eaLnBrk="1" hangingPunct="1"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 smtClean="0"/>
              <a:t> Die Unentscheidbarkeit des Entscheidungsproblems beweisen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806" y="878114"/>
            <a:ext cx="8898193" cy="56449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	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4080" y="1772816"/>
            <a:ext cx="8251326" cy="177280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volle Form der Schleife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45806" y="878114"/>
            <a:ext cx="8843605" cy="564492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invarianter Ausdruck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varianter Ausdruck	</a:t>
            </a:r>
            <a:r>
              <a:rPr lang="de-CH" dirty="0" smtClean="0">
                <a:solidFill>
                  <a:srgbClr val="990000"/>
                </a:solidFill>
              </a:rPr>
              <a:t>-- Integer-Ausdruck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	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>
                <a:solidFill>
                  <a:srgbClr val="3333FF"/>
                </a:solidFill>
              </a:rPr>
              <a:t>Rumpf</a:t>
            </a:r>
            <a:r>
              <a:rPr lang="de-CH" i="1" dirty="0" smtClean="0">
                <a:solidFill>
                  <a:schemeClr val="accent2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Verbund (Schleifenrumpf)</a:t>
            </a:r>
            <a:endParaRPr lang="de-CH" b="1" dirty="0" smtClean="0">
              <a:solidFill>
                <a:srgbClr val="99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z="2800" noProof="0" dirty="0" smtClean="0"/>
              <a:t>Eine andere Schleifensyntax</a:t>
            </a:r>
          </a:p>
        </p:txBody>
      </p:sp>
      <p:pic>
        <p:nvPicPr>
          <p:cNvPr id="327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4503" y="1432755"/>
            <a:ext cx="8942460" cy="298199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Schleifenformen (in verschiedenen Sprachen)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70" y="696787"/>
            <a:ext cx="3653459" cy="2529740"/>
          </a:xfrm>
          <a:prstGeom prst="roundRect">
            <a:avLst/>
          </a:prstGeom>
          <a:solidFill>
            <a:srgbClr val="99FF99"/>
          </a:solidFill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tIns="0" bIns="0"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from		</a:t>
            </a:r>
            <a:r>
              <a:rPr lang="de-CH" b="1" dirty="0" smtClean="0">
                <a:solidFill>
                  <a:srgbClr val="996633"/>
                </a:solidFill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/>
              <a:t>	</a:t>
            </a:r>
            <a:r>
              <a:rPr lang="de-CH" i="1" dirty="0" smtClean="0"/>
              <a:t>Initialisierung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Bedingung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Rumpf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73260" y="686274"/>
            <a:ext cx="3274815" cy="1247270"/>
          </a:xfrm>
          <a:prstGeom prst="round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while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Bedingung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Instruktionen</a:t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58121" y="2045459"/>
            <a:ext cx="3289954" cy="1906057"/>
          </a:xfrm>
          <a:prstGeom prst="round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repeat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>	</a:t>
            </a:r>
            <a:r>
              <a:rPr lang="de-CH" i="1" kern="0" dirty="0" smtClean="0">
                <a:solidFill>
                  <a:srgbClr val="3333FF"/>
                </a:solidFill>
                <a:latin typeface="+mn-lt"/>
              </a:rPr>
              <a:t>Instruktionen</a:t>
            </a:r>
            <a:br>
              <a:rPr lang="de-CH" i="1" kern="0" dirty="0" smtClean="0">
                <a:solidFill>
                  <a:srgbClr val="3333FF"/>
                </a:solidFill>
                <a:latin typeface="+mn-lt"/>
              </a:rPr>
            </a:b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until</a:t>
            </a: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Bedingung</a:t>
            </a:r>
            <a:b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2663" y="4075856"/>
            <a:ext cx="3289954" cy="986001"/>
          </a:xfrm>
          <a:prstGeom prst="round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5400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for </a:t>
            </a:r>
            <a:r>
              <a:rPr lang="de-CH" i="1" kern="0" dirty="0" smtClean="0">
                <a:solidFill>
                  <a:srgbClr val="3333FF"/>
                </a:solidFill>
              </a:rPr>
              <a:t>i </a:t>
            </a:r>
            <a:r>
              <a:rPr lang="de-CH" kern="0" dirty="0" smtClean="0">
                <a:solidFill>
                  <a:srgbClr val="3333FF"/>
                </a:solidFill>
              </a:rPr>
              <a:t>:</a:t>
            </a:r>
            <a:r>
              <a:rPr lang="de-CH" i="1" kern="0" dirty="0" smtClean="0">
                <a:solidFill>
                  <a:srgbClr val="3333FF"/>
                </a:solidFill>
              </a:rPr>
              <a:t> </a:t>
            </a:r>
            <a:r>
              <a:rPr lang="de-CH" i="1" kern="0" dirty="0" err="1" smtClean="0">
                <a:solidFill>
                  <a:srgbClr val="3333FF"/>
                </a:solidFill>
              </a:rPr>
              <a:t>a</a:t>
            </a:r>
            <a:r>
              <a:rPr lang="de-CH" sz="4400" kern="0" dirty="0" err="1" smtClean="0">
                <a:solidFill>
                  <a:srgbClr val="3333FF"/>
                </a:solidFill>
              </a:rPr>
              <a:t>..</a:t>
            </a:r>
            <a:r>
              <a:rPr lang="de-CH" i="1" kern="0" dirty="0" err="1" smtClean="0">
                <a:solidFill>
                  <a:srgbClr val="3333FF"/>
                </a:solidFill>
              </a:rPr>
              <a:t>b</a:t>
            </a:r>
            <a:r>
              <a:rPr lang="de-CH" i="1" kern="0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do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Instruktionen</a:t>
            </a:r>
          </a:p>
          <a:p>
            <a:pPr lvl="0">
              <a:lnSpc>
                <a:spcPct val="4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8502" y="5466810"/>
            <a:ext cx="6619905" cy="1325880"/>
          </a:xfrm>
          <a:prstGeom prst="round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</a:b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for</a:t>
            </a: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de-CH" kern="0" dirty="0" smtClean="0">
                <a:solidFill>
                  <a:srgbClr val="3333FF"/>
                </a:solidFill>
              </a:rPr>
              <a:t>(</a:t>
            </a:r>
            <a:r>
              <a:rPr lang="de-CH" i="1" kern="0" dirty="0" smtClean="0">
                <a:solidFill>
                  <a:srgbClr val="3333FF"/>
                </a:solidFill>
              </a:rPr>
              <a:t>Instruktion; Bedingung; Instruktion</a:t>
            </a:r>
            <a:r>
              <a:rPr lang="de-CH" kern="0" dirty="0" smtClean="0">
                <a:solidFill>
                  <a:srgbClr val="3333FF"/>
                </a:solidFill>
              </a:rPr>
              <a:t>)</a:t>
            </a:r>
            <a:r>
              <a:rPr lang="de-CH" i="1" kern="0" dirty="0" smtClean="0">
                <a:solidFill>
                  <a:srgbClr val="3333FF"/>
                </a:solidFill>
              </a:rPr>
              <a:t> </a:t>
            </a: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do</a:t>
            </a: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lang="de-CH" b="1" kern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de-CH" b="1" kern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Instruktionen</a:t>
            </a:r>
          </a:p>
          <a:p>
            <a:pPr lvl="0">
              <a:lnSpc>
                <a:spcPct val="60000"/>
              </a:lnSpc>
              <a:spcBef>
                <a:spcPct val="20000"/>
              </a:spcBef>
              <a:buClr>
                <a:srgbClr val="8B0000"/>
              </a:buClr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2239" y="3442155"/>
            <a:ext cx="5165890" cy="1743809"/>
          </a:xfrm>
          <a:prstGeom prst="round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across		     </a:t>
            </a:r>
            <a:r>
              <a:rPr lang="de-CH" b="1" dirty="0" smtClean="0">
                <a:solidFill>
                  <a:srgbClr val="996633"/>
                </a:solidFill>
              </a:rPr>
              <a:t>-- Eiffel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/>
              <a:t>	</a:t>
            </a:r>
            <a:r>
              <a:rPr lang="de-CH" i="1" dirty="0" smtClean="0"/>
              <a:t>Struktur  </a:t>
            </a:r>
            <a:r>
              <a:rPr lang="de-CH" b="1" dirty="0" err="1" smtClean="0">
                <a:solidFill>
                  <a:schemeClr val="accent2"/>
                </a:solidFill>
              </a:rPr>
              <a:t>as</a:t>
            </a:r>
            <a:r>
              <a:rPr lang="de-CH" i="1" dirty="0" smtClean="0"/>
              <a:t> </a:t>
            </a:r>
            <a:r>
              <a:rPr lang="de-CH" i="1" dirty="0" err="1" smtClean="0"/>
              <a:t>var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Instruktionen  </a:t>
            </a:r>
            <a:r>
              <a:rPr lang="de-CH" b="1" dirty="0">
                <a:solidFill>
                  <a:srgbClr val="996633"/>
                </a:solidFill>
              </a:rPr>
              <a:t>-- Auf </a:t>
            </a:r>
            <a:r>
              <a:rPr lang="de-CH" i="1" dirty="0" err="1" smtClean="0"/>
              <a:t>var</a:t>
            </a:r>
            <a:endParaRPr lang="de-CH" b="1" dirty="0" smtClean="0">
              <a:solidFill>
                <a:srgbClr val="99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endParaRPr lang="de-CH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In Eiffel (volle Form)</a:t>
            </a:r>
            <a:endParaRPr lang="de-CH" noProof="0" dirty="0" smtClean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45806" y="878114"/>
            <a:ext cx="884360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b="1" dirty="0" smtClean="0"/>
              <a:t>	</a:t>
            </a:r>
            <a:r>
              <a:rPr lang="de-CH" i="1" dirty="0" smtClean="0"/>
              <a:t>Initialisierung</a:t>
            </a:r>
            <a:r>
              <a:rPr lang="de-CH" i="1" dirty="0" smtClean="0">
                <a:solidFill>
                  <a:schemeClr val="accent2"/>
                </a:solidFill>
              </a:rPr>
              <a:t>		</a:t>
            </a:r>
            <a:r>
              <a:rPr lang="de-CH" dirty="0" smtClean="0">
                <a:solidFill>
                  <a:srgbClr val="990000"/>
                </a:solidFill>
              </a:rPr>
              <a:t>-- Verbund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invarianter Ausdruck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</a:t>
            </a:r>
          </a:p>
          <a:p>
            <a:r>
              <a:rPr lang="de-CH" b="1" dirty="0" smtClean="0">
                <a:solidFill>
                  <a:schemeClr val="accent2"/>
                </a:solidFill>
              </a:rPr>
              <a:t>variant</a:t>
            </a: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varianter Ausdruck	</a:t>
            </a:r>
            <a:r>
              <a:rPr lang="de-CH" dirty="0" smtClean="0">
                <a:solidFill>
                  <a:srgbClr val="990000"/>
                </a:solidFill>
              </a:rPr>
              <a:t>-- Integer-Ausdruck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Abbruchbedingung</a:t>
            </a:r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-- </a:t>
            </a:r>
            <a:r>
              <a:rPr lang="de-CH" dirty="0" err="1" smtClean="0">
                <a:solidFill>
                  <a:srgbClr val="990000"/>
                </a:solidFill>
              </a:rPr>
              <a:t>Boole‘scher</a:t>
            </a:r>
            <a:r>
              <a:rPr lang="de-CH" dirty="0" smtClean="0">
                <a:solidFill>
                  <a:srgbClr val="990000"/>
                </a:solidFill>
              </a:rPr>
              <a:t> Ausdruck	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i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Rumpf</a:t>
            </a:r>
            <a:r>
              <a:rPr lang="de-CH" i="1" dirty="0" smtClean="0">
                <a:solidFill>
                  <a:schemeClr val="accent2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Verbund (Schleifenrumpf)</a:t>
            </a:r>
            <a:endParaRPr lang="de-CH" b="1" dirty="0" smtClean="0">
              <a:solidFill>
                <a:srgbClr val="990000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Über Stationen einer Linie iterieren („loopen“)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2073287"/>
            <a:ext cx="8594725" cy="353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/>
              <a:t>start</a:t>
            </a:r>
            <a:endParaRPr lang="de-CH" i="1" dirty="0" smtClean="0"/>
          </a:p>
          <a:p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after</a:t>
            </a:r>
          </a:p>
          <a:p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“Mach was mit 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0000FF"/>
                </a:solidFill>
              </a:rPr>
              <a:t>item.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/>
              <a:t>forth</a:t>
            </a:r>
            <a:endParaRPr lang="de-CH" i="1" dirty="0" smtClean="0"/>
          </a:p>
          <a:p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289249" y="115889"/>
            <a:ext cx="7813351" cy="462610"/>
          </a:xfrm>
        </p:spPr>
        <p:txBody>
          <a:bodyPr/>
          <a:lstStyle/>
          <a:p>
            <a:pPr eaLnBrk="1" hangingPunct="1"/>
            <a:r>
              <a:rPr lang="de-CH" sz="2800" smtClean="0"/>
              <a:t>Auf eine Liste anwendbare Operationen</a:t>
            </a:r>
          </a:p>
        </p:txBody>
      </p:sp>
      <p:sp>
        <p:nvSpPr>
          <p:cNvPr id="35844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6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7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5848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5869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  <p:sp>
          <p:nvSpPr>
            <p:cNvPr id="35870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latin typeface="+mn-lt"/>
              </a:endParaRPr>
            </a:p>
          </p:txBody>
        </p:sp>
      </p:grpSp>
      <p:sp>
        <p:nvSpPr>
          <p:cNvPr id="35851" name="Line 14"/>
          <p:cNvSpPr>
            <a:spLocks noChangeShapeType="1"/>
          </p:cNvSpPr>
          <p:nvPr/>
        </p:nvSpPr>
        <p:spPr bwMode="auto">
          <a:xfrm flipV="1">
            <a:off x="3938588" y="3862388"/>
            <a:ext cx="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3" name="Line 15"/>
          <p:cNvSpPr>
            <a:spLocks noChangeShapeType="1"/>
          </p:cNvSpPr>
          <p:nvPr/>
        </p:nvSpPr>
        <p:spPr bwMode="auto">
          <a:xfrm>
            <a:off x="4227513" y="4086225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4" name="Line 16"/>
          <p:cNvSpPr>
            <a:spLocks noChangeShapeType="1"/>
          </p:cNvSpPr>
          <p:nvPr/>
        </p:nvSpPr>
        <p:spPr bwMode="auto">
          <a:xfrm flipH="1">
            <a:off x="2930525" y="4114800"/>
            <a:ext cx="647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85" name="Text Box 17"/>
          <p:cNvSpPr txBox="1">
            <a:spLocks noChangeArrowheads="1"/>
          </p:cNvSpPr>
          <p:nvPr/>
        </p:nvSpPr>
        <p:spPr bwMode="auto">
          <a:xfrm>
            <a:off x="3635375" y="2711450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86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93587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93588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89" name="Text Box 21"/>
          <p:cNvSpPr txBox="1">
            <a:spLocks noChangeArrowheads="1"/>
          </p:cNvSpPr>
          <p:nvPr/>
        </p:nvSpPr>
        <p:spPr bwMode="auto">
          <a:xfrm>
            <a:off x="4154488" y="415925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forth</a:t>
            </a:r>
            <a:endParaRPr lang="de-CH" sz="2000" i="1">
              <a:latin typeface="+mn-lt"/>
            </a:endParaRPr>
          </a:p>
        </p:txBody>
      </p:sp>
      <p:sp>
        <p:nvSpPr>
          <p:cNvPr id="493590" name="Text Box 22"/>
          <p:cNvSpPr txBox="1">
            <a:spLocks noChangeArrowheads="1"/>
          </p:cNvSpPr>
          <p:nvPr/>
        </p:nvSpPr>
        <p:spPr bwMode="auto">
          <a:xfrm>
            <a:off x="2787650" y="4187825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back</a:t>
            </a:r>
            <a:endParaRPr lang="de-CH" sz="2000" i="1">
              <a:latin typeface="+mn-lt"/>
            </a:endParaRPr>
          </a:p>
        </p:txBody>
      </p:sp>
      <p:sp>
        <p:nvSpPr>
          <p:cNvPr id="493591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359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359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493595" name="Text Box 27"/>
          <p:cNvSpPr txBox="1">
            <a:spLocks noChangeArrowheads="1"/>
          </p:cNvSpPr>
          <p:nvPr/>
        </p:nvSpPr>
        <p:spPr bwMode="auto">
          <a:xfrm>
            <a:off x="6592349" y="4572000"/>
            <a:ext cx="1752600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latin typeface="+mn-lt"/>
              </a:rPr>
              <a:t>Befehle</a:t>
            </a:r>
            <a:endParaRPr lang="de-CH" sz="2000">
              <a:latin typeface="+mn-lt"/>
            </a:endParaRPr>
          </a:p>
        </p:txBody>
      </p:sp>
      <p:sp>
        <p:nvSpPr>
          <p:cNvPr id="35865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493597" name="Text Box 29"/>
          <p:cNvSpPr txBox="1">
            <a:spLocks noChangeArrowheads="1"/>
          </p:cNvSpPr>
          <p:nvPr/>
        </p:nvSpPr>
        <p:spPr bwMode="auto">
          <a:xfrm>
            <a:off x="5105401" y="4997395"/>
            <a:ext cx="2909516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de-CH" sz="2000" i="1" smtClean="0">
                <a:solidFill>
                  <a:srgbClr val="0000FF"/>
                </a:solidFill>
                <a:latin typeface="+mn-lt"/>
              </a:rPr>
              <a:t>boole’sche</a:t>
            </a:r>
            <a:r>
              <a:rPr lang="de-CH" sz="2000" smtClean="0">
                <a:solidFill>
                  <a:srgbClr val="0000FF"/>
                </a:solidFill>
                <a:latin typeface="+mn-lt"/>
              </a:rPr>
              <a:t>) Abfragen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5868" name="Text Box 31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976654" y="5559147"/>
            <a:ext cx="20264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Der Zeiger (</a:t>
            </a:r>
            <a:r>
              <a:rPr lang="de-CH" i="1" smtClean="0">
                <a:solidFill>
                  <a:srgbClr val="990000"/>
                </a:solidFill>
                <a:latin typeface="+mn-lt"/>
              </a:rPr>
              <a:t>cursor</a:t>
            </a:r>
            <a:r>
              <a:rPr lang="de-CH" smtClean="0">
                <a:solidFill>
                  <a:srgbClr val="990000"/>
                </a:solidFill>
                <a:latin typeface="+mn-lt"/>
              </a:rPr>
              <a:t>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3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3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3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3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83" grpId="0" animBg="1"/>
      <p:bldP spid="493584" grpId="0" animBg="1"/>
      <p:bldP spid="493585" grpId="0"/>
      <p:bldP spid="493586" grpId="0"/>
      <p:bldP spid="493587" grpId="0"/>
      <p:bldP spid="493588" grpId="0"/>
      <p:bldP spid="493589" grpId="0"/>
      <p:bldP spid="493590" grpId="0"/>
      <p:bldP spid="493591" grpId="0"/>
      <p:bldP spid="493592" grpId="0" animBg="1"/>
      <p:bldP spid="493593" grpId="0"/>
      <p:bldP spid="493595" grpId="0"/>
      <p:bldP spid="4935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Nicht wirklich ein Algorithmus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5282" y="1132720"/>
            <a:ext cx="5349574" cy="509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Auf eine Liste anwendbare Operationen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1338" y="3862387"/>
            <a:ext cx="7250" cy="19800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4143375" y="4938713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forth</a:t>
            </a:r>
            <a:endParaRPr lang="de-CH" sz="2000" i="1"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4" name="Text Box 26"/>
          <p:cNvSpPr txBox="1">
            <a:spLocks noChangeArrowheads="1"/>
          </p:cNvSpPr>
          <p:nvPr/>
        </p:nvSpPr>
        <p:spPr bwMode="auto">
          <a:xfrm>
            <a:off x="1730164" y="5416024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(Der Zeiger)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13628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2605 4.07407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13663 -1.48148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0" grpId="0" animBg="1"/>
      <p:bldP spid="495633" grpId="0"/>
      <p:bldP spid="495637" grpId="0"/>
      <p:bldP spid="4956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Das Problem mit internen Zeigern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9238" y="776835"/>
            <a:ext cx="8611541" cy="55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defRPr sz="2400">
                <a:solidFill>
                  <a:srgbClr val="3333FF"/>
                </a:solidFill>
                <a:latin typeface="+mn-lt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>
                <a:solidFill>
                  <a:srgbClr val="3333FF"/>
                </a:solidFill>
                <a:latin typeface="+mn-lt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rgbClr val="3333FF"/>
                </a:solidFill>
                <a:latin typeface="+mn-lt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540000">
              <a:spcBef>
                <a:spcPts val="0"/>
              </a:spcBef>
            </a:pPr>
            <a:r>
              <a:rPr lang="en-US" sz="2000" i="1" dirty="0" err="1" smtClean="0"/>
              <a:t>has_duplicates</a:t>
            </a:r>
            <a:r>
              <a:rPr lang="en-US" sz="2000" dirty="0" smtClean="0"/>
              <a:t>: </a:t>
            </a:r>
            <a:r>
              <a:rPr lang="en-US" sz="2000" i="1" dirty="0" smtClean="0"/>
              <a:t>BOOLEAN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		</a:t>
            </a:r>
            <a:r>
              <a:rPr lang="en-US" sz="2000" dirty="0" smtClean="0">
                <a:solidFill>
                  <a:srgbClr val="990000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Hat Linie 8 Duplikate?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local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i="1" dirty="0" smtClean="0"/>
              <a:t>s</a:t>
            </a:r>
            <a:r>
              <a:rPr lang="en-US" sz="2000" dirty="0" smtClean="0"/>
              <a:t>: </a:t>
            </a:r>
            <a:r>
              <a:rPr lang="en-US" sz="2000" i="1" dirty="0" smtClean="0"/>
              <a:t>STATION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do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from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Line8.start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until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Line8.after </a:t>
            </a:r>
            <a:r>
              <a:rPr lang="en-US" sz="2000" b="1" dirty="0" smtClean="0">
                <a:solidFill>
                  <a:srgbClr val="333399"/>
                </a:solidFill>
              </a:rPr>
              <a:t>or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333399"/>
                </a:solidFill>
              </a:rPr>
              <a:t>Result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loop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s</a:t>
            </a:r>
            <a:r>
              <a:rPr lang="en-US" sz="2000" dirty="0" smtClean="0"/>
              <a:t> := </a:t>
            </a:r>
            <a:r>
              <a:rPr lang="en-US" sz="2000" i="1" dirty="0" smtClean="0"/>
              <a:t>Line8.item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Line8.forth</a:t>
            </a:r>
          </a:p>
          <a:p>
            <a:pPr defTabSz="540000">
              <a:spcBef>
                <a:spcPts val="0"/>
              </a:spcBef>
            </a:pPr>
            <a:r>
              <a:rPr lang="en-US" sz="2000" i="1" dirty="0" smtClean="0"/>
              <a:t>			</a:t>
            </a:r>
            <a:r>
              <a:rPr lang="en-US" sz="2000" i="1" dirty="0" smtClean="0">
                <a:solidFill>
                  <a:srgbClr val="990000"/>
                </a:solidFill>
              </a:rPr>
              <a:t>-- </a:t>
            </a:r>
            <a:r>
              <a:rPr lang="de-DE" sz="2000" dirty="0" smtClean="0">
                <a:solidFill>
                  <a:srgbClr val="990000"/>
                </a:solidFill>
              </a:rPr>
              <a:t>Überprüfen, ob </a:t>
            </a:r>
            <a:r>
              <a:rPr lang="de-DE" sz="2000" i="1" dirty="0" smtClean="0"/>
              <a:t>s</a:t>
            </a:r>
            <a:r>
              <a:rPr lang="de-DE" sz="2000" dirty="0" smtClean="0">
                <a:solidFill>
                  <a:srgbClr val="990000"/>
                </a:solidFill>
              </a:rPr>
              <a:t> nochmals in der Linie vorkommt:</a:t>
            </a:r>
            <a:endParaRPr lang="de-CH" sz="2000" dirty="0" smtClean="0">
              <a:solidFill>
                <a:srgbClr val="990000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i="1" dirty="0" smtClean="0"/>
              <a:t>Line8.search</a:t>
            </a:r>
            <a:r>
              <a:rPr lang="en-US" sz="2000" dirty="0" smtClean="0"/>
              <a:t> (</a:t>
            </a:r>
            <a:r>
              <a:rPr lang="en-US" sz="2000" i="1" dirty="0" smtClean="0"/>
              <a:t>s</a:t>
            </a:r>
            <a:r>
              <a:rPr lang="en-US" sz="2000" dirty="0" smtClean="0"/>
              <a:t>)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	</a:t>
            </a:r>
            <a:r>
              <a:rPr lang="en-US" sz="2000" b="1" dirty="0" smtClean="0">
                <a:solidFill>
                  <a:srgbClr val="333399"/>
                </a:solidFill>
              </a:rPr>
              <a:t>Result</a:t>
            </a:r>
            <a:r>
              <a:rPr lang="en-US" sz="2000" dirty="0" smtClean="0"/>
              <a:t> := </a:t>
            </a:r>
            <a:r>
              <a:rPr lang="en-US" sz="2000" b="1" dirty="0" smtClean="0">
                <a:solidFill>
                  <a:srgbClr val="333399"/>
                </a:solidFill>
              </a:rPr>
              <a:t>not</a:t>
            </a:r>
            <a:r>
              <a:rPr lang="en-US" sz="2000" dirty="0" smtClean="0"/>
              <a:t> </a:t>
            </a:r>
            <a:r>
              <a:rPr lang="en-US" sz="2000" i="1" dirty="0" smtClean="0"/>
              <a:t>Line8.after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333399"/>
                </a:solidFill>
              </a:rPr>
              <a:t>end</a:t>
            </a:r>
          </a:p>
          <a:p>
            <a:pPr defTabSz="540000">
              <a:spcBef>
                <a:spcPts val="0"/>
              </a:spcBef>
            </a:pPr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333399"/>
                </a:solidFill>
              </a:rPr>
              <a:t>end</a:t>
            </a:r>
            <a:endParaRPr lang="de-CH" sz="2000" b="1" dirty="0" smtClean="0">
              <a:solidFill>
                <a:srgbClr val="333399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991921" y="4952327"/>
            <a:ext cx="2574298" cy="952180"/>
          </a:xfrm>
          <a:prstGeom prst="wedgeRoundRectCallout">
            <a:avLst>
              <a:gd name="adj1" fmla="val -123738"/>
              <a:gd name="adj2" fmla="val -5179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DE" sz="2000" i="1" dirty="0" smtClean="0">
                <a:solidFill>
                  <a:srgbClr val="3333FF"/>
                </a:solidFill>
              </a:rPr>
              <a:t>search</a:t>
            </a:r>
            <a:r>
              <a:rPr lang="de-DE" sz="2000" dirty="0" smtClean="0"/>
              <a:t> verändert den Zeiger ebenfalls!</a:t>
            </a:r>
            <a:endParaRPr lang="de-CH" sz="20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76140" y="1813684"/>
            <a:ext cx="3890429" cy="1123725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dirty="0" smtClean="0">
                <a:latin typeface="+mn-lt"/>
              </a:rPr>
              <a:t>Die Zeigerposition muss </a:t>
            </a:r>
            <a:br>
              <a:rPr lang="de-CH" sz="2000" dirty="0" smtClean="0">
                <a:latin typeface="+mn-lt"/>
              </a:rPr>
            </a:br>
            <a:r>
              <a:rPr lang="de-CH" sz="2000" dirty="0" smtClean="0">
                <a:latin typeface="+mn-lt"/>
              </a:rPr>
              <a:t>immer gespeichert und </a:t>
            </a:r>
            <a:br>
              <a:rPr lang="de-CH" sz="2000" dirty="0" smtClean="0">
                <a:latin typeface="+mn-lt"/>
              </a:rPr>
            </a:br>
            <a:r>
              <a:rPr lang="de-CH" sz="2000" dirty="0" smtClean="0">
                <a:latin typeface="+mn-lt"/>
              </a:rPr>
              <a:t>wiederhergestellt werden </a:t>
            </a:r>
            <a:endParaRPr lang="de-C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Listen mit internem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38588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5" y="2715552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150948" y="4663468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latin typeface="+mn-lt"/>
              </a:rPr>
              <a:t>Der Zeiger</a:t>
            </a:r>
            <a:endParaRPr lang="de-CH">
              <a:latin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4156425" y="4662120"/>
            <a:ext cx="4907746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300" dirty="0" smtClean="0">
                <a:solidFill>
                  <a:srgbClr val="990000"/>
                </a:solidFill>
                <a:latin typeface="+mn-lt"/>
              </a:rPr>
              <a:t>(Hier nur ein abstraktes Konzept!)</a:t>
            </a:r>
            <a:endParaRPr lang="de-CH" sz="2300" dirty="0">
              <a:solidFill>
                <a:srgbClr val="99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auto">
          <a:xfrm>
            <a:off x="13462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auto">
          <a:xfrm>
            <a:off x="250190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3659188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4816475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973763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7131050" y="2355850"/>
            <a:ext cx="720725" cy="1008063"/>
          </a:xfrm>
          <a:prstGeom prst="roundRect">
            <a:avLst>
              <a:gd name="adj" fmla="val 16667"/>
            </a:avLst>
          </a:prstGeom>
          <a:solidFill>
            <a:srgbClr val="99FF99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endParaRPr lang="de-CH">
              <a:latin typeface="+mn-lt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279919" y="115889"/>
            <a:ext cx="8613256" cy="462609"/>
          </a:xfrm>
        </p:spPr>
        <p:txBody>
          <a:bodyPr/>
          <a:lstStyle/>
          <a:p>
            <a:pPr eaLnBrk="1" hangingPunct="1"/>
            <a:r>
              <a:rPr lang="de-CH" smtClean="0"/>
              <a:t>Listen mit externem Zeiger</a:t>
            </a:r>
            <a:endParaRPr lang="de-CH" sz="280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14400" y="2133600"/>
            <a:ext cx="720725" cy="503238"/>
            <a:chOff x="576" y="1344"/>
            <a:chExt cx="454" cy="317"/>
          </a:xfrm>
        </p:grpSpPr>
        <p:sp>
          <p:nvSpPr>
            <p:cNvPr id="36889" name="Line 9"/>
            <p:cNvSpPr>
              <a:spLocks noChangeShapeType="1"/>
            </p:cNvSpPr>
            <p:nvPr/>
          </p:nvSpPr>
          <p:spPr bwMode="auto">
            <a:xfrm>
              <a:off x="576" y="1344"/>
              <a:ext cx="0" cy="317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90" name="Line 10"/>
            <p:cNvSpPr>
              <a:spLocks noChangeShapeType="1"/>
            </p:cNvSpPr>
            <p:nvPr/>
          </p:nvSpPr>
          <p:spPr bwMode="auto">
            <a:xfrm>
              <a:off x="576" y="1344"/>
              <a:ext cx="45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481888" y="2133600"/>
            <a:ext cx="647700" cy="431800"/>
            <a:chOff x="4713" y="1344"/>
            <a:chExt cx="408" cy="272"/>
          </a:xfrm>
        </p:grpSpPr>
        <p:sp>
          <p:nvSpPr>
            <p:cNvPr id="36887" name="Line 12"/>
            <p:cNvSpPr>
              <a:spLocks noChangeShapeType="1"/>
            </p:cNvSpPr>
            <p:nvPr/>
          </p:nvSpPr>
          <p:spPr bwMode="auto">
            <a:xfrm>
              <a:off x="4713" y="1344"/>
              <a:ext cx="40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  <p:sp>
          <p:nvSpPr>
            <p:cNvPr id="36888" name="Line 13"/>
            <p:cNvSpPr>
              <a:spLocks noChangeShapeType="1"/>
            </p:cNvSpPr>
            <p:nvPr/>
          </p:nvSpPr>
          <p:spPr bwMode="auto">
            <a:xfrm>
              <a:off x="5121" y="1344"/>
              <a:ext cx="0" cy="272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>
                <a:solidFill>
                  <a:srgbClr val="3333FF"/>
                </a:solidFill>
                <a:latin typeface="+mn-lt"/>
              </a:endParaRPr>
            </a:p>
          </p:txBody>
        </p:sp>
      </p:grpSp>
      <p:sp>
        <p:nvSpPr>
          <p:cNvPr id="495630" name="Line 14"/>
          <p:cNvSpPr>
            <a:spLocks noChangeShapeType="1"/>
          </p:cNvSpPr>
          <p:nvPr/>
        </p:nvSpPr>
        <p:spPr bwMode="auto">
          <a:xfrm flipV="1">
            <a:off x="3995232" y="3862387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495633" name="Text Box 17"/>
          <p:cNvSpPr txBox="1">
            <a:spLocks noChangeArrowheads="1"/>
          </p:cNvSpPr>
          <p:nvPr/>
        </p:nvSpPr>
        <p:spPr bwMode="auto">
          <a:xfrm>
            <a:off x="3635376" y="2909760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“AA”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914400" y="1773238"/>
            <a:ext cx="1081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before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8" name="Text Box 19"/>
          <p:cNvSpPr txBox="1">
            <a:spLocks noChangeArrowheads="1"/>
          </p:cNvSpPr>
          <p:nvPr/>
        </p:nvSpPr>
        <p:spPr bwMode="auto">
          <a:xfrm>
            <a:off x="7337425" y="1773238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solidFill>
                  <a:srgbClr val="3333FF"/>
                </a:solidFill>
                <a:latin typeface="+mn-lt"/>
              </a:rPr>
              <a:t>after</a:t>
            </a:r>
            <a:endParaRPr lang="de-CH" sz="2000" i="1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6879" name="Text Box 20"/>
          <p:cNvSpPr txBox="1">
            <a:spLocks noChangeArrowheads="1"/>
          </p:cNvSpPr>
          <p:nvPr/>
        </p:nvSpPr>
        <p:spPr bwMode="auto">
          <a:xfrm>
            <a:off x="7064375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count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95639" name="Text Box 23"/>
          <p:cNvSpPr txBox="1">
            <a:spLocks noChangeArrowheads="1"/>
          </p:cNvSpPr>
          <p:nvPr/>
        </p:nvSpPr>
        <p:spPr bwMode="auto">
          <a:xfrm>
            <a:off x="3506788" y="347662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index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6882" name="Line 24"/>
          <p:cNvSpPr>
            <a:spLocks noChangeShapeType="1"/>
          </p:cNvSpPr>
          <p:nvPr/>
        </p:nvSpPr>
        <p:spPr bwMode="auto">
          <a:xfrm flipH="1" flipV="1">
            <a:off x="1711325" y="3505200"/>
            <a:ext cx="9525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36883" name="Text Box 25"/>
          <p:cNvSpPr txBox="1">
            <a:spLocks noChangeArrowheads="1"/>
          </p:cNvSpPr>
          <p:nvPr/>
        </p:nvSpPr>
        <p:spPr bwMode="auto">
          <a:xfrm>
            <a:off x="1263650" y="4191000"/>
            <a:ext cx="936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i="1" smtClean="0">
                <a:latin typeface="+mn-lt"/>
              </a:rPr>
              <a:t>start</a:t>
            </a:r>
            <a:endParaRPr lang="de-CH" sz="2000" i="1">
              <a:latin typeface="+mn-lt"/>
            </a:endParaRPr>
          </a:p>
        </p:txBody>
      </p:sp>
      <p:sp>
        <p:nvSpPr>
          <p:cNvPr id="36886" name="Text Box 28"/>
          <p:cNvSpPr txBox="1">
            <a:spLocks noChangeArrowheads="1"/>
          </p:cNvSpPr>
          <p:nvPr/>
        </p:nvSpPr>
        <p:spPr bwMode="auto">
          <a:xfrm>
            <a:off x="1219200" y="34734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1</a:t>
            </a:r>
            <a:endParaRPr lang="de-CH" sz="1600">
              <a:latin typeface="+mn-lt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349835" y="5262279"/>
            <a:ext cx="20264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latin typeface="+mn-lt"/>
              </a:rPr>
              <a:t>Der Zeiger</a:t>
            </a:r>
            <a:endParaRPr lang="de-CH">
              <a:latin typeface="+mn-lt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97104" y="5705992"/>
            <a:ext cx="333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mtClean="0">
                <a:solidFill>
                  <a:srgbClr val="990000"/>
                </a:solidFill>
                <a:latin typeface="+mn-lt"/>
              </a:rPr>
              <a:t>(Ein aktuelles Objekt)</a:t>
            </a:r>
            <a:endParaRPr lang="de-CH">
              <a:solidFill>
                <a:srgbClr val="990000"/>
              </a:solidFill>
              <a:latin typeface="+mn-lt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382835" y="5097702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3381486" y="549286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601659" y="5546416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“AA”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03256" y="5057522"/>
            <a:ext cx="4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3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4268548" y="345591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3</a:t>
            </a:r>
            <a:endParaRPr lang="de-CH" sz="1600">
              <a:latin typeface="+mn-lt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>
            <a:off x="4829624" y="5935255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3333FF"/>
                </a:solidFill>
                <a:latin typeface="+mn-lt"/>
              </a:rPr>
              <a:t>count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3380138" y="5888023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smtClean="0">
                <a:solidFill>
                  <a:srgbClr val="3333FF"/>
                </a:solidFill>
                <a:latin typeface="+mn-lt"/>
              </a:rPr>
              <a:t>6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545900" y="2439496"/>
            <a:ext cx="936625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item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5988810" y="2835583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“FF”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6330668" y="348693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600" smtClean="0">
                <a:latin typeface="+mn-lt"/>
              </a:rPr>
              <a:t>5</a:t>
            </a:r>
            <a:endParaRPr lang="de-CH" sz="1600">
              <a:latin typeface="+mn-lt"/>
            </a:endParaRPr>
          </a:p>
        </p:txBody>
      </p:sp>
      <p:sp>
        <p:nvSpPr>
          <p:cNvPr id="48" name="Line 14"/>
          <p:cNvSpPr>
            <a:spLocks noChangeShapeType="1"/>
          </p:cNvSpPr>
          <p:nvPr/>
        </p:nvSpPr>
        <p:spPr bwMode="auto">
          <a:xfrm flipV="1">
            <a:off x="6360862" y="3861038"/>
            <a:ext cx="0" cy="1243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55" name="AutoShape 6"/>
          <p:cNvSpPr>
            <a:spLocks noChangeArrowheads="1"/>
          </p:cNvSpPr>
          <p:nvPr/>
        </p:nvSpPr>
        <p:spPr bwMode="auto">
          <a:xfrm>
            <a:off x="5708005" y="5112537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6" name="AutoShape 6"/>
          <p:cNvSpPr>
            <a:spLocks noChangeArrowheads="1"/>
          </p:cNvSpPr>
          <p:nvPr/>
        </p:nvSpPr>
        <p:spPr bwMode="auto">
          <a:xfrm>
            <a:off x="5706656" y="550769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5926829" y="5561251"/>
            <a:ext cx="766692" cy="3413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2000" smtClean="0">
                <a:solidFill>
                  <a:srgbClr val="0000FF"/>
                </a:solidFill>
                <a:latin typeface="+mn-lt"/>
              </a:rPr>
              <a:t>“FF”</a:t>
            </a:r>
            <a:endParaRPr lang="de-CH" sz="200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28426" y="5072357"/>
            <a:ext cx="42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mtClean="0">
                <a:solidFill>
                  <a:srgbClr val="3333FF"/>
                </a:solidFill>
              </a:rPr>
              <a:t>5</a:t>
            </a:r>
            <a:endParaRPr lang="de-CH">
              <a:solidFill>
                <a:srgbClr val="3333FF"/>
              </a:solidFill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>
            <a:off x="5705308" y="5902858"/>
            <a:ext cx="1286269" cy="388697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r>
              <a:rPr lang="de-CH" sz="2000" smtClean="0">
                <a:solidFill>
                  <a:srgbClr val="3333FF"/>
                </a:solidFill>
                <a:latin typeface="+mn-lt"/>
              </a:rPr>
              <a:t>6</a:t>
            </a:r>
            <a:endParaRPr lang="de-CH" sz="2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6591867" y="4008959"/>
            <a:ext cx="227309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smtClean="0">
                <a:latin typeface="+mn-lt"/>
              </a:rPr>
              <a:t>Ein anderer Zeiger (auf dieselbe Liste)</a:t>
            </a:r>
            <a:endParaRPr lang="de-CH" sz="20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97409E-6 C 0.02604 0.0199 0.08056 0.08351 0.10955 0.10664 C 0.12969 0.14527 0.14271 0.21398 0.13698 0.23271 " pathEditMode="relative" rAng="0" ptsTypes="fff">
                                      <p:cBhvr>
                                        <p:cTn id="14" dur="2000" fill="hold"/>
                                        <p:tgtEl>
                                          <p:spTgt spid="495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1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6426E-6 C 0.00295 0.01041 0.00851 0.01272 0.0158 0.01666 C 0.01893 0.02059 0.02292 0.01943 0.02657 0.02244 C 0.05157 0.04118 0.14167 0.10178 0.16545 0.12862 C 0.16771 0.13949 0.1757 0.1307 0.16979 0.1839 C 0.16233 0.23525 0.13299 0.40597 0.12639 0.44992 " pathEditMode="relative" rAng="0" ptsTypes="ffffff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39" grpId="0"/>
      <p:bldP spid="33" grpId="0"/>
      <p:bldP spid="33" grpId="1"/>
      <p:bldP spid="45" grpId="0"/>
      <p:bldP spid="48" grpId="0" animBg="1"/>
      <p:bldP spid="55" grpId="0" animBg="1"/>
      <p:bldP spid="56" grpId="0" animBg="1"/>
      <p:bldP spid="57" grpId="0"/>
      <p:bldP spid="58" grpId="0"/>
      <p:bldP spid="59" grpId="0" animBg="1"/>
      <p:bldP spid="4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Über Stationen einer Linie iterieren (1)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2073287"/>
            <a:ext cx="8594725" cy="353713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</a:t>
            </a:r>
            <a:r>
              <a:rPr lang="de-CH" i="1" dirty="0" smtClean="0">
                <a:solidFill>
                  <a:srgbClr val="3333FF"/>
                </a:solidFill>
              </a:rPr>
              <a:t>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start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Line8</a:t>
            </a:r>
            <a:r>
              <a:rPr lang="de-CH" sz="1100" i="1" dirty="0" smtClean="0">
                <a:solidFill>
                  <a:srgbClr val="3333FF"/>
                </a:solidFill>
              </a:rPr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after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“Mach was mit </a:t>
            </a:r>
            <a:r>
              <a:rPr lang="de-CH" i="1" dirty="0" smtClean="0"/>
              <a:t>Line8</a:t>
            </a:r>
            <a:r>
              <a:rPr lang="de-CH" sz="11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0000FF"/>
                </a:solidFill>
              </a:rPr>
              <a:t>item.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</a:t>
            </a:r>
            <a:r>
              <a:rPr lang="de-CH" i="1" dirty="0" smtClean="0"/>
              <a:t>Line8</a:t>
            </a:r>
            <a:r>
              <a:rPr lang="de-CH" sz="1100" i="1" dirty="0" smtClean="0"/>
              <a:t> 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forth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68" y="666214"/>
            <a:ext cx="6041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internem</a:t>
            </a:r>
            <a:r>
              <a:rPr lang="en-US" dirty="0" smtClean="0"/>
              <a:t> </a:t>
            </a:r>
            <a:r>
              <a:rPr lang="en-US" dirty="0" err="1" smtClean="0"/>
              <a:t>Zeiger</a:t>
            </a:r>
            <a:r>
              <a:rPr lang="en-US" dirty="0" smtClean="0"/>
              <a:t> (</a:t>
            </a:r>
            <a:r>
              <a:rPr lang="en-US" dirty="0" err="1" smtClean="0"/>
              <a:t>Erinnerung</a:t>
            </a:r>
            <a:r>
              <a:rPr lang="en-US" dirty="0" smtClean="0"/>
              <a:t>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25669" y="2174542"/>
            <a:ext cx="3253939" cy="418435"/>
          </a:xfrm>
          <a:prstGeom prst="roundRect">
            <a:avLst>
              <a:gd name="adj" fmla="val 16667"/>
            </a:avLst>
          </a:prstGeom>
          <a:solidFill>
            <a:srgbClr val="FFFF00">
              <a:alpha val="79000"/>
            </a:srgbClr>
          </a:solidFill>
          <a:ln w="9525" algn="ctr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none" anchor="ctr"/>
          <a:lstStyle/>
          <a:p>
            <a:pPr algn="ctr"/>
            <a:endParaRPr lang="de-CH">
              <a:latin typeface="+mn-lt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Über Stationen einer Linie iterieren (2)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1701044"/>
            <a:ext cx="8594725" cy="48564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b="1" dirty="0" err="1" smtClean="0">
                <a:solidFill>
                  <a:schemeClr val="accent2"/>
                </a:solidFill>
              </a:rPr>
              <a:t>local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i="1" dirty="0" smtClean="0"/>
              <a:t>c </a:t>
            </a:r>
            <a:r>
              <a:rPr lang="de-CH" dirty="0" smtClean="0"/>
              <a:t>: </a:t>
            </a:r>
            <a:r>
              <a:rPr lang="de-CH" b="1" dirty="0" err="1" smtClean="0">
                <a:solidFill>
                  <a:srgbClr val="333399"/>
                </a:solidFill>
              </a:rPr>
              <a:t>like</a:t>
            </a:r>
            <a:r>
              <a:rPr lang="de-CH" dirty="0" smtClean="0"/>
              <a:t> </a:t>
            </a:r>
            <a:r>
              <a:rPr lang="de-CH" i="1" dirty="0" smtClean="0"/>
              <a:t>Line8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/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rgbClr val="333399"/>
                </a:solidFill>
              </a:rPr>
              <a:t>from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dirty="0" smtClean="0"/>
              <a:t>		</a:t>
            </a:r>
            <a:r>
              <a:rPr lang="de-CH" i="1" dirty="0" smtClean="0">
                <a:solidFill>
                  <a:srgbClr val="3333FF"/>
                </a:solidFill>
              </a:rPr>
              <a:t>c := Line8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i="1" dirty="0" smtClean="0">
                <a:solidFill>
                  <a:srgbClr val="3333FF"/>
                </a:solidFill>
              </a:rPr>
              <a:t>new_cursor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de-CH" i="1" dirty="0" smtClean="0"/>
              <a:t>		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/>
              <a:t>after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>
              <a:lnSpc>
                <a:spcPts val="3000"/>
              </a:lnSpc>
            </a:pPr>
            <a:r>
              <a:rPr lang="de-CH" dirty="0" smtClean="0"/>
              <a:t>		</a:t>
            </a:r>
            <a:r>
              <a:rPr lang="de-CH" dirty="0" smtClean="0">
                <a:solidFill>
                  <a:srgbClr val="993300"/>
                </a:solidFill>
              </a:rPr>
              <a:t>-- “Mach was mit 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0000FF"/>
                </a:solidFill>
              </a:rPr>
              <a:t>item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  <a:p>
            <a:pPr>
              <a:lnSpc>
                <a:spcPct val="70000"/>
              </a:lnSpc>
            </a:pPr>
            <a:r>
              <a:rPr lang="de-CH" dirty="0" smtClean="0"/>
              <a:t>		</a:t>
            </a:r>
            <a:r>
              <a:rPr lang="de-CH" i="1" dirty="0" err="1" smtClean="0"/>
              <a:t>c</a:t>
            </a:r>
            <a:r>
              <a:rPr lang="de-CH" sz="1000" dirty="0" err="1" smtClean="0">
                <a:sym typeface="Wingdings"/>
              </a:rPr>
              <a:t></a:t>
            </a:r>
            <a:r>
              <a:rPr lang="de-CH" i="1" dirty="0" err="1" smtClean="0">
                <a:solidFill>
                  <a:srgbClr val="3333FF"/>
                </a:solidFill>
              </a:rPr>
              <a:t>forth</a:t>
            </a:r>
            <a:endParaRPr lang="de-CH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	end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1023933" y="1340594"/>
            <a:ext cx="3066286" cy="456594"/>
          </a:xfrm>
          <a:prstGeom prst="wedgeRoundRectCallout">
            <a:avLst>
              <a:gd name="adj1" fmla="val -39010"/>
              <a:gd name="adj2" fmla="val 15644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latin typeface="Comic Sans MS" pitchFamily="66" charset="0"/>
                <a:ea typeface="+mn-ea"/>
                <a:cs typeface="+mn-cs"/>
              </a:rPr>
              <a:t>Die Zeiger-Variable</a:t>
            </a:r>
            <a:endParaRPr lang="de-CH" sz="2400" kern="120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746224" y="1743716"/>
            <a:ext cx="3066286" cy="772731"/>
          </a:xfrm>
          <a:prstGeom prst="wedgeRoundRectCallout">
            <a:avLst>
              <a:gd name="adj1" fmla="val -75565"/>
              <a:gd name="adj2" fmla="val 239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sz="2400" kern="1200" smtClean="0"/>
              <a:t>Derselbe Typ wie </a:t>
            </a:r>
            <a:r>
              <a:rPr lang="de-CH" i="1" smtClean="0">
                <a:solidFill>
                  <a:srgbClr val="3333FF"/>
                </a:solidFill>
              </a:rPr>
              <a:t>Line8</a:t>
            </a:r>
            <a:r>
              <a:rPr lang="de-CH" sz="1000" smtClean="0">
                <a:solidFill>
                  <a:srgbClr val="3333FF"/>
                </a:solidFill>
                <a:sym typeface="Wingdings"/>
              </a:rPr>
              <a:t></a:t>
            </a:r>
            <a:r>
              <a:rPr lang="de-CH" i="1" smtClean="0">
                <a:solidFill>
                  <a:srgbClr val="3333FF"/>
                </a:solidFill>
              </a:rPr>
              <a:t>new_cursor</a:t>
            </a:r>
            <a:endParaRPr lang="de-CH" sz="2400" kern="1200">
              <a:solidFill>
                <a:srgbClr val="3333FF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753249" y="3141618"/>
            <a:ext cx="3201340" cy="1031965"/>
          </a:xfrm>
          <a:prstGeom prst="wedgeRoundRectCallout">
            <a:avLst>
              <a:gd name="adj1" fmla="val -63554"/>
              <a:gd name="adj2" fmla="val -17772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Ein neu erzeugter Zeiger, der auf </a:t>
            </a:r>
            <a:r>
              <a:rPr lang="de-CH" dirty="0" smtClean="0"/>
              <a:t>das </a:t>
            </a:r>
            <a:r>
              <a:rPr lang="de-CH" sz="2400" kern="1200" dirty="0" smtClean="0">
                <a:latin typeface="Comic Sans MS" pitchFamily="66" charset="0"/>
                <a:ea typeface="+mn-ea"/>
                <a:cs typeface="+mn-cs"/>
              </a:rPr>
              <a:t>erste Element zeigt</a:t>
            </a:r>
            <a:endParaRPr lang="de-CH" sz="2400" kern="1200" dirty="0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069" y="666214"/>
            <a:ext cx="44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externem</a:t>
            </a:r>
            <a:r>
              <a:rPr lang="en-US" dirty="0" smtClean="0"/>
              <a:t> </a:t>
            </a:r>
            <a:r>
              <a:rPr lang="en-US" dirty="0" err="1" smtClean="0"/>
              <a:t>Zeiger</a:t>
            </a:r>
            <a:r>
              <a:rPr lang="en-US" dirty="0" smtClean="0"/>
              <a:t>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Über Stationen einer Linie iterieren </a:t>
            </a:r>
            <a:r>
              <a:rPr lang="de-CH" dirty="0" smtClean="0"/>
              <a:t>(3)</a:t>
            </a:r>
            <a:endParaRPr lang="de-CH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1638" y="10305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</a:rPr>
              <a:t>across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lang="de-CH" b="1" kern="0" dirty="0" smtClean="0">
                <a:solidFill>
                  <a:srgbClr val="333399"/>
                </a:solidFill>
                <a:latin typeface="+mn-lt"/>
              </a:rPr>
              <a:t>	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Line8 </a:t>
            </a:r>
            <a:r>
              <a:rPr kumimoji="0" lang="de-CH" sz="2400" b="1" u="none" strike="noStrike" kern="0" cap="none" spc="0" normalizeH="0" baseline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</a:rPr>
              <a:t>as</a:t>
            </a:r>
            <a:r>
              <a:rPr kumimoji="0" lang="de-CH" sz="2400" b="0" i="1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 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loop</a:t>
            </a:r>
            <a:endParaRPr kumimoji="0" lang="de-CH" sz="2400" b="1" i="0" u="none" strike="noStrike" kern="0" cap="none" spc="0" normalizeH="0" baseline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</a:rPr>
              <a:t>-- “</a:t>
            </a:r>
            <a:r>
              <a:rPr lang="de-CH" kern="0" dirty="0" smtClean="0">
                <a:solidFill>
                  <a:srgbClr val="993300"/>
                </a:solidFill>
                <a:latin typeface="+mn-lt"/>
              </a:rPr>
              <a:t>Mach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</a:rPr>
              <a:t> was mit 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</a:rPr>
              <a:t>c</a:t>
            </a:r>
            <a:r>
              <a:rPr kumimoji="0" lang="de-CH" sz="1000" b="0" i="0" u="none" strike="noStrike" kern="0" cap="none" spc="0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sym typeface="Wingdings"/>
              </a:rPr>
              <a:t></a:t>
            </a:r>
            <a:r>
              <a:rPr kumimoji="0" lang="de-CH" sz="2400" b="0" i="1" u="none" strike="noStrike" kern="0" cap="none" spc="0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item</a:t>
            </a:r>
            <a:r>
              <a:rPr kumimoji="0" lang="de-CH" sz="2400" b="0" i="0" u="none" strike="noStrike" kern="0" cap="none" spc="0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1" i="0" u="none" strike="noStrike" kern="0" cap="none" spc="0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1194" y="4317274"/>
            <a:ext cx="6413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Die gleiche </a:t>
            </a:r>
            <a:r>
              <a:rPr lang="de-CH" dirty="0" smtClean="0"/>
              <a:t>Wirkung wie (2), </a:t>
            </a:r>
            <a:r>
              <a:rPr lang="de-CH" dirty="0"/>
              <a:t>aber </a:t>
            </a:r>
            <a:r>
              <a:rPr lang="de-CH" dirty="0" smtClean="0"/>
              <a:t>kürzer!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6004" y="2666779"/>
            <a:ext cx="3853542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across</a:t>
            </a:r>
          </a:p>
          <a:p>
            <a:pPr lvl="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	</a:t>
            </a:r>
            <a:r>
              <a:rPr lang="de-CH" i="1" dirty="0" smtClean="0"/>
              <a:t>Line8 </a:t>
            </a:r>
            <a:r>
              <a:rPr lang="de-CH" b="1" dirty="0" err="1" smtClean="0">
                <a:solidFill>
                  <a:srgbClr val="333399"/>
                </a:solidFill>
              </a:rPr>
              <a:t>as</a:t>
            </a:r>
            <a:r>
              <a:rPr lang="de-CH" i="1" dirty="0" smtClean="0"/>
              <a:t> c</a:t>
            </a:r>
          </a:p>
          <a:p>
            <a:pPr lvl="0">
              <a:defRPr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lvl="0">
              <a:lnSpc>
                <a:spcPts val="3000"/>
              </a:lnSpc>
              <a:defRPr/>
            </a:pPr>
            <a:r>
              <a:rPr lang="de-CH" dirty="0" smtClean="0"/>
              <a:t>	</a:t>
            </a:r>
            <a:r>
              <a:rPr lang="de-CH" dirty="0" smtClean="0">
                <a:solidFill>
                  <a:srgbClr val="993300"/>
                </a:solidFill>
              </a:rPr>
              <a:t>-- Den Namen der aktuellen Station anzeigen.</a:t>
            </a:r>
          </a:p>
          <a:p>
            <a:pPr lvl="0">
              <a:lnSpc>
                <a:spcPts val="3000"/>
              </a:lnSpc>
              <a:defRPr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  <a:r>
              <a:rPr lang="de-CH" i="1" dirty="0" err="1" smtClean="0"/>
              <a:t>console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output</a:t>
            </a:r>
            <a:r>
              <a:rPr lang="de-CH" dirty="0" smtClean="0"/>
              <a:t> 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smtClean="0"/>
              <a:t>item</a:t>
            </a:r>
            <a:r>
              <a:rPr lang="de-CH" dirty="0" smtClean="0"/>
              <a:t>)</a:t>
            </a:r>
          </a:p>
          <a:p>
            <a:pPr lvl="0">
              <a:defRPr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Die Stationsnamen anzeigen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Ein anderes Beispiel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540000">
              <a:defRPr/>
            </a:pPr>
            <a:r>
              <a:rPr lang="de-CH" dirty="0" smtClean="0">
                <a:solidFill>
                  <a:srgbClr val="993300"/>
                </a:solidFill>
              </a:rPr>
              <a:t>-- Alle Anschluss-Stationen der Linie 8 anzeigen:</a:t>
            </a:r>
            <a:endParaRPr lang="de-CH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across</a:t>
            </a:r>
          </a:p>
          <a:p>
            <a:pPr lvl="0" defTabSz="540000">
              <a:defRPr/>
            </a:pPr>
            <a:r>
              <a:rPr lang="de-CH" b="1" dirty="0" smtClean="0">
                <a:solidFill>
                  <a:srgbClr val="333399"/>
                </a:solidFill>
              </a:rPr>
              <a:t>	</a:t>
            </a:r>
            <a:r>
              <a:rPr lang="de-CH" i="1" dirty="0" smtClean="0"/>
              <a:t>Line8 </a:t>
            </a:r>
            <a:r>
              <a:rPr lang="de-CH" b="1" dirty="0" err="1" smtClean="0">
                <a:solidFill>
                  <a:srgbClr val="333399"/>
                </a:solidFill>
              </a:rPr>
              <a:t>as</a:t>
            </a:r>
            <a:r>
              <a:rPr lang="de-CH" i="1" dirty="0" smtClean="0"/>
              <a:t> c</a:t>
            </a:r>
          </a:p>
          <a:p>
            <a:pPr lvl="0" defTabSz="540000">
              <a:defRPr/>
            </a:pP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lvl="0" defTabSz="540000">
              <a:lnSpc>
                <a:spcPts val="3000"/>
              </a:lnSpc>
              <a:defRPr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  <a:r>
              <a:rPr lang="de-CH" b="1" dirty="0" err="1" smtClean="0">
                <a:solidFill>
                  <a:srgbClr val="333399"/>
                </a:solidFill>
              </a:rPr>
              <a:t>if</a:t>
            </a:r>
            <a:r>
              <a:rPr lang="de-CH" b="1" dirty="0" smtClean="0">
                <a:solidFill>
                  <a:srgbClr val="333399"/>
                </a:solidFill>
              </a:rPr>
              <a:t> 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i="1" dirty="0" smtClean="0"/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is_exchange</a:t>
            </a:r>
            <a:r>
              <a:rPr lang="de-CH" i="1" dirty="0" smtClean="0"/>
              <a:t> </a:t>
            </a:r>
            <a:r>
              <a:rPr lang="de-CH" b="1" dirty="0" err="1" smtClean="0">
                <a:solidFill>
                  <a:srgbClr val="333399"/>
                </a:solidFill>
              </a:rPr>
              <a:t>then</a:t>
            </a:r>
            <a:endParaRPr lang="de-CH" b="1" dirty="0" smtClean="0">
              <a:solidFill>
                <a:srgbClr val="333399"/>
              </a:solidFill>
            </a:endParaRPr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		</a:t>
            </a:r>
            <a:r>
              <a:rPr lang="de-CH" i="1" dirty="0" err="1" smtClean="0"/>
              <a:t>console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output</a:t>
            </a:r>
            <a:r>
              <a:rPr lang="de-CH" i="1" dirty="0" smtClean="0"/>
              <a:t> </a:t>
            </a:r>
            <a:r>
              <a:rPr lang="de-CH" dirty="0" smtClean="0"/>
              <a:t>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i="1" dirty="0" smtClean="0"/>
              <a:t>item</a:t>
            </a:r>
            <a:r>
              <a:rPr lang="de-CH" dirty="0" smtClean="0"/>
              <a:t>)</a:t>
            </a:r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 		</a:t>
            </a:r>
            <a:r>
              <a:rPr lang="de-CH" i="1" dirty="0" err="1" smtClean="0"/>
              <a:t>Zurich_map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station_view</a:t>
            </a:r>
            <a:r>
              <a:rPr lang="de-CH" i="1" dirty="0" smtClean="0"/>
              <a:t> </a:t>
            </a:r>
            <a:r>
              <a:rPr lang="de-CH" dirty="0" smtClean="0"/>
              <a:t>(</a:t>
            </a:r>
            <a:r>
              <a:rPr lang="de-CH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smtClean="0"/>
              <a:t>item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</a:t>
            </a:r>
            <a:r>
              <a:rPr lang="de-CH" i="1" dirty="0" err="1" smtClean="0"/>
              <a:t>name</a:t>
            </a:r>
            <a:r>
              <a:rPr lang="de-CH" dirty="0" smtClean="0"/>
              <a:t>)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i="1" dirty="0" err="1" smtClean="0"/>
              <a:t>highlight</a:t>
            </a:r>
            <a:endParaRPr lang="de-CH" i="1" dirty="0" smtClean="0"/>
          </a:p>
          <a:p>
            <a:pPr lvl="0" defTabSz="540000">
              <a:lnSpc>
                <a:spcPts val="3000"/>
              </a:lnSpc>
              <a:defRPr/>
            </a:pPr>
            <a:r>
              <a:rPr lang="de-CH" i="1" dirty="0" smtClean="0"/>
              <a:t>	</a:t>
            </a:r>
            <a:r>
              <a:rPr lang="de-CH" b="1" dirty="0" smtClean="0">
                <a:solidFill>
                  <a:srgbClr val="333399"/>
                </a:solidFill>
              </a:rPr>
              <a:t>end</a:t>
            </a:r>
          </a:p>
          <a:p>
            <a:pPr lvl="0" defTabSz="540000">
              <a:defRPr/>
            </a:pP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7975" y="878645"/>
            <a:ext cx="1779472" cy="47586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en-US" sz="280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98580" y="115889"/>
            <a:ext cx="8312020" cy="462610"/>
          </a:xfrm>
        </p:spPr>
        <p:txBody>
          <a:bodyPr/>
          <a:lstStyle/>
          <a:p>
            <a:pPr eaLnBrk="1" hangingPunct="1"/>
            <a:r>
              <a:rPr lang="en-US" sz="2800" smtClean="0"/>
              <a:t>Das „Maximum“ der Stationsnamen berechnen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/>
              <a:t> </a:t>
            </a:r>
            <a:r>
              <a:rPr lang="en-US" dirty="0" smtClean="0"/>
              <a:t>:=</a:t>
            </a:r>
            <a:r>
              <a:rPr lang="en-US" i="1" dirty="0" smtClean="0"/>
              <a:t> </a:t>
            </a:r>
            <a:r>
              <a:rPr lang="en-US" dirty="0" smtClean="0"/>
              <a:t>""</a:t>
            </a:r>
            <a:endParaRPr lang="en-US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across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rgbClr val="333399"/>
                </a:solidFill>
              </a:rPr>
              <a:t>	</a:t>
            </a:r>
            <a:r>
              <a:rPr lang="en-US" i="1" dirty="0" smtClean="0"/>
              <a:t>Line8 </a:t>
            </a:r>
            <a:r>
              <a:rPr lang="en-US" b="1" dirty="0" smtClean="0">
                <a:solidFill>
                  <a:srgbClr val="333399"/>
                </a:solidFill>
              </a:rPr>
              <a:t>as</a:t>
            </a:r>
            <a:r>
              <a:rPr lang="en-US" i="1" dirty="0" smtClean="0"/>
              <a:t> c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loop</a:t>
            </a: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	Result </a:t>
            </a:r>
            <a:r>
              <a:rPr lang="en-US" dirty="0" smtClean="0">
                <a:solidFill>
                  <a:srgbClr val="0000FF"/>
                </a:solidFill>
              </a:rPr>
              <a:t>:=</a:t>
            </a:r>
            <a:r>
              <a:rPr lang="en-US" i="1" dirty="0" smtClean="0">
                <a:solidFill>
                  <a:srgbClr val="0000FF"/>
                </a:solidFill>
              </a:rPr>
              <a:t> greater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</a:rPr>
              <a:t>Result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c</a:t>
            </a:r>
            <a:r>
              <a:rPr lang="en-US" sz="700" dirty="0" err="1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0000FF"/>
                </a:solidFill>
              </a:rPr>
              <a:t>item</a:t>
            </a:r>
            <a:r>
              <a:rPr lang="en-US" sz="700" dirty="0" err="1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en-US" i="1" dirty="0" err="1" smtClean="0">
                <a:solidFill>
                  <a:srgbClr val="0000FF"/>
                </a:solidFill>
              </a:rPr>
              <a:t>name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4166483" y="4823927"/>
            <a:ext cx="4650949" cy="1250302"/>
          </a:xfrm>
          <a:prstGeom prst="wedgeRoundRectCallout">
            <a:avLst>
              <a:gd name="adj1" fmla="val -68910"/>
              <a:gd name="adj2" fmla="val -190725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000" smtClean="0"/>
              <a:t>Das (alphabetische) Maximum zweier Zeichenketten berechnen, z.B.</a:t>
            </a:r>
          </a:p>
          <a:p>
            <a:pPr algn="ctr"/>
            <a:r>
              <a:rPr lang="en-US" sz="2000" i="1" smtClean="0">
                <a:solidFill>
                  <a:srgbClr val="0000FF"/>
                </a:solidFill>
              </a:rPr>
              <a:t>greater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(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ABC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i="1" smtClean="0">
                <a:solidFill>
                  <a:srgbClr val="0000FF"/>
                </a:solidFill>
              </a:rPr>
              <a:t>,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AD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)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=</a:t>
            </a:r>
            <a:r>
              <a:rPr lang="en-US" sz="2000" i="1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r>
              <a:rPr lang="en-US" sz="2000" smtClean="0">
                <a:solidFill>
                  <a:srgbClr val="0000FF"/>
                </a:solidFill>
              </a:rPr>
              <a:t>AD</a:t>
            </a:r>
            <a:r>
              <a:rPr lang="en-US" sz="2000" smtClean="0">
                <a:solidFill>
                  <a:srgbClr val="3333FF"/>
                </a:solidFill>
              </a:rPr>
              <a:t>"</a:t>
            </a:r>
            <a:endParaRPr lang="en-US" sz="200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5 Eigenschaften eines Algorithmus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8" y="878114"/>
            <a:ext cx="8957569" cy="5644924"/>
          </a:xfrm>
        </p:spPr>
        <p:txBody>
          <a:bodyPr/>
          <a:lstStyle/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1.</a:t>
            </a:r>
            <a:r>
              <a:rPr lang="de-CH" sz="2300" dirty="0" smtClean="0"/>
              <a:t> Definiert die Daten, auf die der Prozess angewandt wird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2.</a:t>
            </a:r>
            <a:r>
              <a:rPr lang="de-CH" sz="2300" dirty="0" smtClean="0"/>
              <a:t> Jeder elementare Schritt wird aus einer Menge von genau definierten Aktionen ausgewählt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3.</a:t>
            </a:r>
            <a:r>
              <a:rPr lang="de-CH" sz="2300" dirty="0" smtClean="0"/>
              <a:t> Beschreibt die Reihenfolge der Ausführung dieser Schritte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4.</a:t>
            </a:r>
            <a:r>
              <a:rPr lang="de-CH" sz="2300" dirty="0" smtClean="0"/>
              <a:t> Eigenschaften </a:t>
            </a:r>
            <a:r>
              <a:rPr lang="de-CH" sz="2300" dirty="0" smtClean="0">
                <a:solidFill>
                  <a:srgbClr val="990000"/>
                </a:solidFill>
              </a:rPr>
              <a:t>2</a:t>
            </a:r>
            <a:r>
              <a:rPr lang="de-CH" sz="2300" dirty="0" smtClean="0"/>
              <a:t> und </a:t>
            </a:r>
            <a:r>
              <a:rPr lang="de-CH" sz="2300" dirty="0" smtClean="0">
                <a:solidFill>
                  <a:srgbClr val="990000"/>
                </a:solidFill>
              </a:rPr>
              <a:t>3</a:t>
            </a:r>
            <a:r>
              <a:rPr lang="de-CH" sz="2300" dirty="0" smtClean="0"/>
              <a:t> basieren auf genau festgelegten, für ein automatisches Gerät geeignete Konventionen</a:t>
            </a:r>
          </a:p>
          <a:p>
            <a:pPr marL="266700" lvl="1" indent="-266700" defTabSz="536575"/>
            <a:endParaRPr lang="de-CH" sz="2300" dirty="0" smtClean="0"/>
          </a:p>
          <a:p>
            <a:pPr marL="266700" lvl="1" indent="-266700" defTabSz="536575"/>
            <a:r>
              <a:rPr lang="de-CH" sz="2300" dirty="0" smtClean="0">
                <a:solidFill>
                  <a:srgbClr val="990000"/>
                </a:solidFill>
              </a:rPr>
              <a:t>5.</a:t>
            </a:r>
            <a:r>
              <a:rPr lang="de-CH" sz="2300" dirty="0" smtClean="0"/>
              <a:t> </a:t>
            </a:r>
            <a:r>
              <a:rPr lang="de-CH" sz="2300" dirty="0"/>
              <a:t>T</a:t>
            </a:r>
            <a:r>
              <a:rPr lang="de-CH" sz="2300" dirty="0" smtClean="0"/>
              <a:t>erminiert für alle Daten nach endlich vielen Schritten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„Maximum“ zweier Zeichenketten 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33363" y="990600"/>
            <a:ext cx="73929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greater </a:t>
            </a:r>
            <a:r>
              <a:rPr lang="de-CH" sz="2800" smtClean="0">
                <a:solidFill>
                  <a:srgbClr val="3333FF"/>
                </a:solidFill>
              </a:rPr>
              <a:t>(</a:t>
            </a:r>
            <a:r>
              <a:rPr lang="de-CH" sz="2800" i="1" smtClean="0">
                <a:solidFill>
                  <a:srgbClr val="3333FF"/>
                </a:solidFill>
              </a:rPr>
              <a:t>a, b</a:t>
            </a:r>
            <a:r>
              <a:rPr lang="de-CH" sz="20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:</a:t>
            </a:r>
            <a:r>
              <a:rPr lang="de-CH" sz="2800" i="1" smtClean="0">
                <a:solidFill>
                  <a:srgbClr val="3333FF"/>
                </a:solidFill>
              </a:rPr>
              <a:t> </a:t>
            </a:r>
            <a:r>
              <a:rPr lang="de-CH" sz="2800" i="1" smtClean="0">
                <a:solidFill>
                  <a:srgbClr val="990000"/>
                </a:solidFill>
              </a:rPr>
              <a:t>STRING</a:t>
            </a:r>
            <a:r>
              <a:rPr lang="de-CH" sz="1800" i="1" smtClean="0">
                <a:solidFill>
                  <a:srgbClr val="3333FF"/>
                </a:solidFill>
              </a:rPr>
              <a:t> </a:t>
            </a:r>
            <a:r>
              <a:rPr lang="de-CH" sz="2800" smtClean="0">
                <a:solidFill>
                  <a:srgbClr val="3333FF"/>
                </a:solidFill>
              </a:rPr>
              <a:t>): </a:t>
            </a:r>
            <a:r>
              <a:rPr lang="de-CH" sz="2800" i="1" smtClean="0">
                <a:solidFill>
                  <a:srgbClr val="990000"/>
                </a:solidFill>
              </a:rPr>
              <a:t>STRING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			</a:t>
            </a:r>
            <a:r>
              <a:rPr lang="de-CH" sz="2800" smtClean="0">
                <a:solidFill>
                  <a:srgbClr val="990000"/>
                </a:solidFill>
              </a:rPr>
              <a:t>-- Das Maximum von </a:t>
            </a:r>
            <a:r>
              <a:rPr lang="de-CH" sz="2800" i="1" smtClean="0">
                <a:solidFill>
                  <a:srgbClr val="3333FF"/>
                </a:solidFill>
              </a:rPr>
              <a:t>a </a:t>
            </a:r>
            <a:r>
              <a:rPr lang="de-CH" sz="2800" smtClean="0">
                <a:solidFill>
                  <a:srgbClr val="990000"/>
                </a:solidFill>
              </a:rPr>
              <a:t>und</a:t>
            </a:r>
            <a:r>
              <a:rPr lang="de-CH" sz="2800" smtClean="0">
                <a:solidFill>
                  <a:srgbClr val="3333FF"/>
                </a:solidFill>
              </a:rPr>
              <a:t> </a:t>
            </a:r>
            <a:r>
              <a:rPr lang="de-CH" sz="2800" i="1" smtClean="0">
                <a:solidFill>
                  <a:srgbClr val="3333FF"/>
                </a:solidFill>
              </a:rPr>
              <a:t>b</a:t>
            </a:r>
            <a:r>
              <a:rPr lang="de-CH" sz="280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rgbClr val="3333FF"/>
                </a:solidFill>
              </a:rPr>
              <a:t>		</a:t>
            </a:r>
            <a:r>
              <a:rPr lang="de-CH" sz="2800" b="1" smtClean="0">
                <a:solidFill>
                  <a:srgbClr val="002060"/>
                </a:solidFill>
              </a:rPr>
              <a:t>do</a:t>
            </a:r>
            <a:endParaRPr lang="de-CH" sz="2800" b="1">
              <a:solidFill>
                <a:srgbClr val="002060"/>
              </a:solidFill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34963" y="5892800"/>
            <a:ext cx="2903537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sz="2800" i="1" smtClean="0">
                <a:solidFill>
                  <a:schemeClr val="accent2"/>
                </a:solidFill>
              </a:rPr>
              <a:t>		</a:t>
            </a:r>
            <a:r>
              <a:rPr lang="de-CH" sz="2800" b="1" smtClean="0">
                <a:solidFill>
                  <a:srgbClr val="002060"/>
                </a:solidFill>
              </a:rPr>
              <a:t>end</a:t>
            </a:r>
            <a:endParaRPr lang="de-CH" sz="2800" b="1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45920" y="2241516"/>
            <a:ext cx="3503904" cy="3627436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if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i="1" dirty="0" smtClean="0">
                <a:solidFill>
                  <a:srgbClr val="3333FF"/>
                </a:solidFill>
              </a:rPr>
              <a:t>a </a:t>
            </a:r>
            <a:r>
              <a:rPr lang="de-CH" sz="2800" dirty="0" smtClean="0">
                <a:solidFill>
                  <a:srgbClr val="3333FF"/>
                </a:solidFill>
              </a:rPr>
              <a:t>&gt;</a:t>
            </a:r>
            <a:r>
              <a:rPr lang="de-CH" sz="2800" i="1" dirty="0" smtClean="0">
                <a:solidFill>
                  <a:srgbClr val="3333FF"/>
                </a:solidFill>
              </a:rPr>
              <a:t> b	       	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then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a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err="1" smtClean="0">
                <a:solidFill>
                  <a:srgbClr val="990000"/>
                </a:solidFill>
              </a:rPr>
              <a:t>else</a:t>
            </a:r>
            <a:endParaRPr lang="de-CH" sz="2800" b="1" dirty="0" smtClean="0">
              <a:solidFill>
                <a:srgbClr val="990000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3333FF"/>
                </a:solidFill>
              </a:rPr>
              <a:t>	</a:t>
            </a:r>
            <a:r>
              <a:rPr lang="de-CH" sz="2800" b="1" dirty="0" smtClean="0">
                <a:solidFill>
                  <a:srgbClr val="002060"/>
                </a:solidFill>
              </a:rPr>
              <a:t>Result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dirty="0" smtClean="0">
                <a:solidFill>
                  <a:srgbClr val="3333FF"/>
                </a:solidFill>
              </a:rPr>
              <a:t>:=</a:t>
            </a:r>
            <a:r>
              <a:rPr lang="de-CH" sz="2800" i="1" dirty="0" smtClean="0">
                <a:solidFill>
                  <a:srgbClr val="3333FF"/>
                </a:solidFill>
              </a:rPr>
              <a:t> b</a:t>
            </a:r>
            <a:endParaRPr lang="de-CH" sz="2800" dirty="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r>
              <a:rPr lang="de-CH" sz="2800" b="1" dirty="0" smtClean="0">
                <a:solidFill>
                  <a:srgbClr val="990000"/>
                </a:solidFill>
              </a:rPr>
              <a:t>end</a:t>
            </a:r>
          </a:p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3220" y="1818968"/>
            <a:ext cx="5768520" cy="2271251"/>
          </a:xfrm>
          <a:prstGeom prst="roundRect">
            <a:avLst>
              <a:gd name="adj" fmla="val 11152"/>
            </a:avLst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i="1" dirty="0" err="1" smtClean="0">
                <a:solidFill>
                  <a:srgbClr val="3333FF"/>
                </a:solidFill>
              </a:rPr>
              <a:t>highest_name</a:t>
            </a:r>
            <a:r>
              <a:rPr lang="de-CH" sz="2000" i="1" dirty="0" smtClean="0">
                <a:solidFill>
                  <a:srgbClr val="3333FF"/>
                </a:solidFill>
              </a:rPr>
              <a:t>: STRING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dirty="0" smtClean="0">
                <a:solidFill>
                  <a:srgbClr val="990000"/>
                </a:solidFill>
              </a:rPr>
              <a:t>		-- Alphabetisch grösster Stationsname der Linie.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across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/>
              <a:t>Line8 </a:t>
            </a:r>
            <a:r>
              <a:rPr lang="de-CH" sz="2000" b="1" dirty="0" err="1" smtClean="0">
                <a:solidFill>
                  <a:srgbClr val="333399"/>
                </a:solidFill>
              </a:rPr>
              <a:t>as</a:t>
            </a:r>
            <a:r>
              <a:rPr lang="de-CH" sz="2000" i="1" dirty="0" smtClean="0"/>
              <a:t> c</a:t>
            </a: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de-CH" sz="1600" i="1" dirty="0" smtClean="0"/>
              <a:t> </a:t>
            </a:r>
            <a:r>
              <a:rPr lang="de-CH" sz="1000" dirty="0" smtClean="0">
                <a:sym typeface="Wingdings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1800" i="1" dirty="0" smtClean="0"/>
              <a:t> </a:t>
            </a:r>
            <a:r>
              <a:rPr lang="de-CH" sz="1050" dirty="0" smtClean="0">
                <a:sym typeface="Wingdings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end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540000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In einem Feature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1084" y="14284"/>
            <a:ext cx="7181850" cy="720725"/>
          </a:xfrm>
        </p:spPr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2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i</a:t>
            </a:r>
            <a:endParaRPr lang="de-CH" sz="2800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n</a:t>
            </a:r>
            <a:endParaRPr lang="de-CH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omic Sans MS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omic Sans MS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omic Sans MS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4732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smtClean="0">
                <a:solidFill>
                  <a:srgbClr val="3333FF"/>
                </a:solidFill>
                <a:latin typeface="+mn-lt"/>
              </a:rPr>
              <a:t>= Max (</a:t>
            </a:r>
            <a:r>
              <a:rPr lang="de-CH" b="0" i="1" smtClean="0">
                <a:solidFill>
                  <a:srgbClr val="990000"/>
                </a:solidFill>
                <a:latin typeface="+mn-lt"/>
              </a:rPr>
              <a:t>names</a:t>
            </a:r>
            <a:r>
              <a:rPr lang="de-CH" sz="1400" b="0" i="1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4000" b="0" baseline="-25000" smtClean="0">
                <a:solidFill>
                  <a:srgbClr val="990000"/>
                </a:solidFill>
                <a:latin typeface="+mn-lt"/>
              </a:rPr>
              <a:t>  </a:t>
            </a:r>
            <a:r>
              <a:rPr lang="de-CH" sz="1200" b="0" baseline="-2500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2000" b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+ 1</a:t>
            </a:r>
            <a:endParaRPr lang="de-CH" sz="1400" b="1" dirty="0" smtClean="0">
              <a:solidFill>
                <a:srgbClr val="000099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/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dirty="0" smtClean="0">
                <a:solidFill>
                  <a:srgbClr val="0000FF"/>
                </a:solidFill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</a:rPr>
              <a:t/>
            </a:r>
            <a:br>
              <a:rPr lang="de-CH" sz="1400" i="1" dirty="0" smtClean="0">
                <a:solidFill>
                  <a:srgbClr val="0000FF"/>
                </a:solidFill>
              </a:rPr>
            </a:br>
            <a:r>
              <a:rPr lang="de-CH" sz="1400" i="1" dirty="0" smtClean="0">
                <a:solidFill>
                  <a:srgbClr val="0000FF"/>
                </a:solidFill>
              </a:rPr>
              <a:t>	</a:t>
            </a:r>
            <a:r>
              <a:rPr lang="de-CH" sz="1400" dirty="0" smtClean="0">
                <a:solidFill>
                  <a:srgbClr val="0000FF"/>
                </a:solidFill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,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name</a:t>
            </a:r>
            <a:r>
              <a:rPr lang="de-CH" sz="140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	</a:t>
            </a: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552352" y="3839180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smtClean="0">
                <a:latin typeface="+mn-lt"/>
              </a:rPr>
              <a:t>Schleifenrumpf:</a:t>
            </a:r>
            <a:endParaRPr lang="de-CH" sz="200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22540" y="369254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2" name="TextBox 31"/>
          <p:cNvSpPr txBox="1"/>
          <p:nvPr/>
        </p:nvSpPr>
        <p:spPr>
          <a:xfrm>
            <a:off x="3646915" y="4182754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3" name="TextBox 32"/>
          <p:cNvSpPr txBox="1"/>
          <p:nvPr/>
        </p:nvSpPr>
        <p:spPr>
          <a:xfrm>
            <a:off x="5515505" y="4804969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4" name="TextBox 33"/>
          <p:cNvSpPr txBox="1"/>
          <p:nvPr/>
        </p:nvSpPr>
        <p:spPr>
          <a:xfrm>
            <a:off x="7635506" y="5428157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5" name="Rounded Rectangular Callout 34"/>
          <p:cNvSpPr/>
          <p:nvPr/>
        </p:nvSpPr>
        <p:spPr bwMode="auto">
          <a:xfrm>
            <a:off x="4583647" y="4620076"/>
            <a:ext cx="1011953" cy="377091"/>
          </a:xfrm>
          <a:prstGeom prst="wedgeRoundRectCallout">
            <a:avLst>
              <a:gd name="adj1" fmla="val -72535"/>
              <a:gd name="adj2" fmla="val -9927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latin typeface="Comic Sans MS" pitchFamily="66" charset="0"/>
                <a:ea typeface="+mn-ea"/>
                <a:cs typeface="+mn-cs"/>
              </a:rPr>
              <a:t>Teil</a:t>
            </a:r>
            <a:endParaRPr lang="de-CH" sz="2400" kern="1200"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29" grpId="0"/>
      <p:bldP spid="31" grpId="0"/>
      <p:bldP spid="32" grpId="0"/>
      <p:bldP spid="33" grpId="0"/>
      <p:bldP spid="34" grpId="0"/>
      <p:bldP spid="3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95327" y="3945743"/>
            <a:ext cx="6798300" cy="960553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540000">
              <a:spcBef>
                <a:spcPts val="0"/>
              </a:spcBef>
            </a:pPr>
            <a:r>
              <a:rPr lang="de-CH" sz="2000" i="1" dirty="0" err="1" smtClean="0"/>
              <a:t>highest_name</a:t>
            </a:r>
            <a:r>
              <a:rPr lang="de-CH" sz="2000" i="1" dirty="0" smtClean="0"/>
              <a:t>: STRING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	-- Alphabetisch grösster Stationsname der Linie.</a:t>
            </a:r>
          </a:p>
          <a:p>
            <a:pPr defTabSz="540000">
              <a:spcBef>
                <a:spcPts val="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	do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across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  <a:r>
              <a:rPr lang="de-CH" sz="2000" i="1" dirty="0" smtClean="0"/>
              <a:t>Line8 </a:t>
            </a:r>
            <a:r>
              <a:rPr lang="de-CH" sz="2000" b="1" dirty="0" err="1" smtClean="0">
                <a:solidFill>
                  <a:srgbClr val="333399"/>
                </a:solidFill>
              </a:rPr>
              <a:t>as</a:t>
            </a:r>
            <a:r>
              <a:rPr lang="de-CH" sz="2000" i="1" dirty="0" smtClean="0"/>
              <a:t> c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de-CH" sz="2000" dirty="0" smtClean="0">
                <a:sym typeface="Wingdings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ym typeface="Wingdings"/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end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</a:p>
          <a:p>
            <a:pPr lvl="0" defTabSz="540000">
              <a:spcBef>
                <a:spcPts val="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	Result</a:t>
            </a:r>
            <a:r>
              <a:rPr lang="de-CH" sz="2000" i="1" dirty="0" smtClean="0">
                <a:solidFill>
                  <a:srgbClr val="3333FF"/>
                </a:solidFill>
              </a:rPr>
              <a:t> /= </a:t>
            </a:r>
            <a:r>
              <a:rPr lang="de-CH" sz="2000" i="1" dirty="0" err="1" smtClean="0">
                <a:solidFill>
                  <a:srgbClr val="3333FF"/>
                </a:solidFill>
              </a:rPr>
              <a:t>Void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540000">
              <a:spcBef>
                <a:spcPts val="0"/>
              </a:spcBef>
            </a:pPr>
            <a:r>
              <a:rPr lang="de-CH" sz="2000" i="1" dirty="0" smtClean="0"/>
              <a:t>	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</a:t>
            </a:r>
          </a:p>
          <a:p>
            <a:pPr defTabSz="540000">
              <a:spcBef>
                <a:spcPts val="0"/>
              </a:spcBef>
            </a:pPr>
            <a:r>
              <a:rPr lang="de-CH" sz="2000" dirty="0" smtClean="0">
                <a:solidFill>
                  <a:srgbClr val="990000"/>
                </a:solidFill>
              </a:rPr>
              <a:t>		-- der Linie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defTabSz="54000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	end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Nachbedingung?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189" y="5484949"/>
            <a:ext cx="8489855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115889"/>
            <a:ext cx="8349343" cy="462610"/>
          </a:xfrm>
        </p:spPr>
        <p:txBody>
          <a:bodyPr/>
          <a:lstStyle/>
          <a:p>
            <a:pPr eaLnBrk="1" hangingPunct="1"/>
            <a:r>
              <a:rPr lang="de-CH" smtClean="0"/>
              <a:t>Das „Maximum“ der Stationsnamen berechnen</a:t>
            </a:r>
            <a:endParaRPr lang="de-CH" sz="280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Linie.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4775" y="2438388"/>
            <a:ext cx="7251520" cy="178627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1692" y="5425937"/>
            <a:ext cx="8489855" cy="59138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261257" y="115889"/>
            <a:ext cx="8349343" cy="462610"/>
          </a:xfrm>
        </p:spPr>
        <p:txBody>
          <a:bodyPr/>
          <a:lstStyle/>
          <a:p>
            <a:pPr eaLnBrk="1" hangingPunct="1"/>
            <a:r>
              <a:rPr lang="de-CH" dirty="0" smtClean="0"/>
              <a:t>Die Schleifeninvariante</a:t>
            </a:r>
            <a:endParaRPr lang="de-CH" sz="2800" dirty="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/>
              <a:t>after</a:t>
            </a:r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-- bisherigen Stationen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046" y="3160805"/>
            <a:ext cx="92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kern="0" dirty="0" smtClean="0">
                <a:solidFill>
                  <a:srgbClr val="3333FF"/>
                </a:solidFill>
                <a:latin typeface="Comic Sans MS"/>
              </a:rPr>
              <a:t>+ 1</a:t>
            </a:r>
            <a:endParaRPr lang="de-CH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788259" y="1481214"/>
            <a:ext cx="2205873" cy="801278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Fehlt etwas?</a:t>
            </a: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 flipH="1">
            <a:off x="4628761" y="2253401"/>
            <a:ext cx="1234913" cy="110293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1300" y="716039"/>
            <a:ext cx="8474075" cy="2667000"/>
          </a:xfrm>
          <a:prstGeom prst="ellipse">
            <a:avLst/>
          </a:prstGeom>
          <a:solidFill>
            <a:srgbClr val="BED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3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1300" y="982739"/>
            <a:ext cx="6065837" cy="2133600"/>
          </a:xfrm>
          <a:prstGeom prst="ellipse">
            <a:avLst/>
          </a:prstGeom>
          <a:solidFill>
            <a:srgbClr val="D5DA7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4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300" y="1287539"/>
            <a:ext cx="3517900" cy="1524000"/>
          </a:xfrm>
          <a:prstGeom prst="ellipse">
            <a:avLst/>
          </a:prstGeom>
          <a:solidFill>
            <a:srgbClr val="8DC194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25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1300" y="1478039"/>
            <a:ext cx="1676400" cy="1143000"/>
          </a:xfrm>
          <a:prstGeom prst="ellipse">
            <a:avLst/>
          </a:prstGeom>
          <a:solidFill>
            <a:srgbClr val="FF964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762000"/>
            <a:bevelB w="114300"/>
          </a:sp3d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01084" y="14284"/>
            <a:ext cx="7181850" cy="720725"/>
          </a:xfrm>
        </p:spPr>
        <p:txBody>
          <a:bodyPr/>
          <a:lstStyle/>
          <a:p>
            <a:pPr eaLnBrk="1" hangingPunct="1"/>
            <a:r>
              <a:rPr lang="de-CH" smtClean="0"/>
              <a:t>Schleifen als Annäherungsstrategie</a:t>
            </a:r>
          </a:p>
        </p:txBody>
      </p:sp>
      <p:sp>
        <p:nvSpPr>
          <p:cNvPr id="3891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684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30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900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3333FF"/>
                </a:solidFill>
                <a:latin typeface="+mn-lt"/>
              </a:rPr>
              <a:t>2</a:t>
            </a:r>
            <a:endParaRPr lang="de-CH" sz="2800" b="0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2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907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808253" y="2011439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800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4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i</a:t>
            </a:r>
            <a:endParaRPr lang="de-CH" sz="2800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4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61012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5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418328" y="2011439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i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3200" b="0" i="1" baseline="-25000" smtClean="0">
                <a:solidFill>
                  <a:srgbClr val="3333FF"/>
                </a:solidFill>
                <a:latin typeface="+mn-lt"/>
              </a:rPr>
              <a:t>n</a:t>
            </a:r>
            <a:endParaRPr lang="de-CH" b="0" i="1" baseline="-250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26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88275" y="1782839"/>
            <a:ext cx="3048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4022688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</a:t>
            </a:r>
            <a:r>
              <a:rPr lang="de-CH" sz="2000" b="0" i="1" dirty="0" err="1" smtClean="0">
                <a:solidFill>
                  <a:srgbClr val="3333FF"/>
                </a:solidFill>
                <a:latin typeface="+mn-lt"/>
              </a:rPr>
              <a:t>name</a:t>
            </a:r>
            <a:r>
              <a:rPr lang="de-CH" sz="1200" b="0" i="1" dirty="0" smtClean="0">
                <a:solidFill>
                  <a:srgbClr val="3333FF"/>
                </a:solidFill>
                <a:latin typeface="+mn-lt"/>
              </a:rPr>
              <a:t> </a:t>
            </a:r>
            <a:r>
              <a:rPr lang="de-CH" sz="2000" b="0" baseline="-25000" dirty="0" smtClean="0">
                <a:solidFill>
                  <a:srgbClr val="3333FF"/>
                </a:solidFill>
                <a:latin typeface="+mn-lt"/>
              </a:rPr>
              <a:t>1</a:t>
            </a:r>
            <a:endParaRPr lang="de-CH" sz="2000" b="0" baseline="-25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87553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09999" y="4559749"/>
            <a:ext cx="4332773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  <a:latin typeface="Comic Sans MS"/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  <a:latin typeface="Comic Sans MS"/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  <a:latin typeface="Comic Sans MS"/>
              </a:rPr>
              <a:t>1   2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1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90987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2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349750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3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08512" y="1859039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4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618287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5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7705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8936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37400" y="1844752"/>
            <a:ext cx="76200" cy="76200"/>
          </a:xfrm>
          <a:prstGeom prst="ellipse">
            <a:avLst/>
          </a:prstGeom>
          <a:solidFill>
            <a:srgbClr val="993300"/>
          </a:solidFill>
          <a:ln w="9525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CH" sz="280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80666" y="5174376"/>
            <a:ext cx="4255961" cy="347329"/>
          </a:xfrm>
          <a:prstGeom prst="roundRect">
            <a:avLst/>
          </a:prstGeom>
          <a:solidFill>
            <a:srgbClr val="99FF99">
              <a:alpha val="56078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</a:t>
            </a:r>
            <a:r>
              <a:rPr lang="de-CH" sz="2000" baseline="-25000" dirty="0" smtClean="0">
                <a:solidFill>
                  <a:srgbClr val="990000"/>
                </a:solidFill>
              </a:rPr>
              <a:t>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400" i="1" baseline="-25000" dirty="0" smtClean="0">
                <a:solidFill>
                  <a:srgbClr val="990000"/>
                </a:solidFill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03981" y="5809097"/>
            <a:ext cx="416430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n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302155" y="4113594"/>
            <a:ext cx="3470598" cy="41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noAutofit/>
          </a:bodyPr>
          <a:lstStyle/>
          <a:p>
            <a:pPr algn="l">
              <a:lnSpc>
                <a:spcPct val="40000"/>
              </a:lnSpc>
            </a:pPr>
            <a:r>
              <a:rPr lang="de-CH" sz="2000" b="0" smtClean="0">
                <a:solidFill>
                  <a:srgbClr val="3333FF"/>
                </a:solidFill>
                <a:latin typeface="+mn-lt"/>
              </a:rPr>
              <a:t>= Max (</a:t>
            </a:r>
            <a:r>
              <a:rPr lang="de-CH" b="0" i="1" smtClean="0">
                <a:solidFill>
                  <a:srgbClr val="990000"/>
                </a:solidFill>
                <a:latin typeface="+mn-lt"/>
              </a:rPr>
              <a:t>names</a:t>
            </a:r>
            <a:r>
              <a:rPr lang="de-CH" sz="1400" b="0" i="1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4000" b="0" baseline="-25000" smtClean="0">
                <a:solidFill>
                  <a:srgbClr val="990000"/>
                </a:solidFill>
                <a:latin typeface="+mn-lt"/>
              </a:rPr>
              <a:t>  </a:t>
            </a:r>
            <a:r>
              <a:rPr lang="de-CH" sz="1200" b="0" baseline="-2500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800" b="0" baseline="-25000" smtClean="0">
                <a:solidFill>
                  <a:srgbClr val="990000"/>
                </a:solidFill>
                <a:latin typeface="+mn-lt"/>
              </a:rPr>
              <a:t>1</a:t>
            </a:r>
            <a:r>
              <a:rPr lang="de-CH" sz="2000" b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8" name="AutoShape 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712856" y="4165477"/>
            <a:ext cx="3337957" cy="7247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rgbClr val="990000"/>
            </a:solidFill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400" i="1" dirty="0" smtClean="0">
                <a:solidFill>
                  <a:srgbClr val="0000FF"/>
                </a:solidFill>
              </a:rPr>
              <a:t>i </a:t>
            </a:r>
            <a:r>
              <a:rPr lang="de-CH" sz="1400" dirty="0" smtClean="0">
                <a:solidFill>
                  <a:srgbClr val="0000FF"/>
                </a:solidFill>
              </a:rPr>
              <a:t>:= </a:t>
            </a:r>
            <a:r>
              <a:rPr lang="de-CH" sz="1400" i="1" dirty="0" smtClean="0">
                <a:solidFill>
                  <a:srgbClr val="0000FF"/>
                </a:solidFill>
              </a:rPr>
              <a:t>i  </a:t>
            </a:r>
            <a:r>
              <a:rPr lang="de-CH" sz="1400" dirty="0" smtClean="0">
                <a:solidFill>
                  <a:srgbClr val="0000FF"/>
                </a:solidFill>
              </a:rPr>
              <a:t>+ 1</a:t>
            </a:r>
            <a:endParaRPr lang="de-CH" sz="1400" b="1" dirty="0" smtClean="0">
              <a:solidFill>
                <a:srgbClr val="000099"/>
              </a:solidFill>
            </a:endParaRPr>
          </a:p>
          <a:p>
            <a:pPr marL="0" indent="0" eaLnBrk="1" hangingPunct="1">
              <a:lnSpc>
                <a:spcPct val="70000"/>
              </a:lnSpc>
              <a:spcBef>
                <a:spcPts val="0"/>
              </a:spcBef>
            </a:pPr>
            <a:r>
              <a:rPr lang="de-CH" sz="1400" dirty="0" smtClean="0"/>
              <a:t> 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dirty="0" smtClean="0">
                <a:solidFill>
                  <a:srgbClr val="0000FF"/>
                </a:solidFill>
              </a:rPr>
              <a:t>:=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sz="1400" i="1" dirty="0" err="1" smtClean="0">
                <a:solidFill>
                  <a:srgbClr val="0000FF"/>
                </a:solidFill>
              </a:rPr>
              <a:t>greater</a:t>
            </a:r>
            <a:r>
              <a:rPr lang="de-CH" sz="1400" i="1" dirty="0" smtClean="0">
                <a:solidFill>
                  <a:srgbClr val="0000FF"/>
                </a:solidFill>
              </a:rPr>
              <a:t/>
            </a:r>
            <a:br>
              <a:rPr lang="de-CH" sz="1400" i="1" dirty="0" smtClean="0">
                <a:solidFill>
                  <a:srgbClr val="0000FF"/>
                </a:solidFill>
              </a:rPr>
            </a:br>
            <a:r>
              <a:rPr lang="de-CH" sz="1400" i="1" dirty="0" smtClean="0">
                <a:solidFill>
                  <a:srgbClr val="0000FF"/>
                </a:solidFill>
              </a:rPr>
              <a:t>	</a:t>
            </a:r>
            <a:r>
              <a:rPr lang="de-CH" sz="1400" dirty="0" smtClean="0">
                <a:solidFill>
                  <a:srgbClr val="0000FF"/>
                </a:solidFill>
              </a:rPr>
              <a:t>(</a:t>
            </a:r>
            <a:r>
              <a:rPr lang="de-CH" sz="14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1400" i="1" dirty="0" smtClean="0">
                <a:solidFill>
                  <a:srgbClr val="0000FF"/>
                </a:solidFill>
              </a:rPr>
              <a:t> , c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item</a:t>
            </a:r>
            <a:r>
              <a:rPr lang="de-CH" sz="2000" dirty="0" smtClean="0">
                <a:solidFill>
                  <a:srgbClr val="0000FF"/>
                </a:solidFill>
              </a:rPr>
              <a:t>.</a:t>
            </a:r>
            <a:r>
              <a:rPr lang="de-CH" sz="1400" i="1" dirty="0" smtClean="0">
                <a:solidFill>
                  <a:srgbClr val="0000FF"/>
                </a:solidFill>
              </a:rPr>
              <a:t>name</a:t>
            </a:r>
            <a:r>
              <a:rPr lang="de-CH" sz="1400" dirty="0" smtClean="0">
                <a:solidFill>
                  <a:srgbClr val="0000FF"/>
                </a:solidFill>
              </a:rPr>
              <a:t>)</a:t>
            </a:r>
            <a:r>
              <a:rPr lang="de-CH" dirty="0" smtClean="0"/>
              <a:t>	</a:t>
            </a:r>
          </a:p>
        </p:txBody>
      </p:sp>
      <p:sp>
        <p:nvSpPr>
          <p:cNvPr id="30" name="Rounded Rectangular Callout 29"/>
          <p:cNvSpPr/>
          <p:nvPr/>
        </p:nvSpPr>
        <p:spPr bwMode="auto">
          <a:xfrm>
            <a:off x="208572" y="5958673"/>
            <a:ext cx="3767081" cy="513689"/>
          </a:xfrm>
          <a:prstGeom prst="wedgeRoundRectCallout">
            <a:avLst>
              <a:gd name="adj1" fmla="val 30353"/>
              <a:gd name="adj2" fmla="val -122019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Schleifeninvariante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9" name="AutoShape 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628041" y="3879949"/>
            <a:ext cx="1538413" cy="2670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wrap="none" anchor="ctr"/>
          <a:lstStyle/>
          <a:p>
            <a:pPr marL="0" indent="0" eaLnBrk="1" hangingPunct="1">
              <a:spcBef>
                <a:spcPts val="0"/>
              </a:spcBef>
            </a:pPr>
            <a:r>
              <a:rPr lang="de-CH" sz="1800" b="1" smtClean="0">
                <a:latin typeface="+mn-lt"/>
              </a:rPr>
              <a:t>Schleifenrumpf:</a:t>
            </a:r>
            <a:endParaRPr lang="de-CH" sz="200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222540" y="3692548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2" name="TextBox 31"/>
          <p:cNvSpPr txBox="1"/>
          <p:nvPr/>
        </p:nvSpPr>
        <p:spPr>
          <a:xfrm>
            <a:off x="3646915" y="4182754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3" name="TextBox 32"/>
          <p:cNvSpPr txBox="1"/>
          <p:nvPr/>
        </p:nvSpPr>
        <p:spPr>
          <a:xfrm>
            <a:off x="5515505" y="4804969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  <p:sp>
        <p:nvSpPr>
          <p:cNvPr id="34" name="TextBox 33"/>
          <p:cNvSpPr txBox="1"/>
          <p:nvPr/>
        </p:nvSpPr>
        <p:spPr>
          <a:xfrm>
            <a:off x="7635506" y="5428157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7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4" grpId="0" animBg="1"/>
      <p:bldP spid="875525" grpId="0" animBg="1"/>
      <p:bldP spid="875535" grpId="0"/>
      <p:bldP spid="875536" grpId="0"/>
      <p:bldP spid="25" grpId="0" animBg="1"/>
      <p:bldP spid="26" grpId="0"/>
      <p:bldP spid="27" grpId="0"/>
      <p:bldP spid="28" grpId="0" animBg="1"/>
      <p:bldP spid="30" grpId="0" animBg="1"/>
      <p:bldP spid="29" grpId="0"/>
      <p:bldP spid="31" grpId="0"/>
      <p:bldP spid="32" grpId="0"/>
      <p:bldP spid="33" grpId="0"/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(Nicht zu verwechseln mit der Klasseninvariante)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Eine Eigenschaft, die:</a:t>
            </a:r>
          </a:p>
          <a:p>
            <a:pPr marL="457200" indent="-457200"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Nach der Initialisierung</a:t>
            </a:r>
            <a:r>
              <a:rPr lang="de-CH" dirty="0" smtClean="0"/>
              <a:t> (</a:t>
            </a:r>
            <a:r>
              <a:rPr lang="de-CH" b="1" dirty="0" err="1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-Klausel) erfüllt ist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Von jedem Schleifendurchlauf (</a:t>
            </a:r>
            <a:r>
              <a:rPr lang="de-CH" b="1" dirty="0" smtClean="0">
                <a:solidFill>
                  <a:schemeClr val="accent2"/>
                </a:solidFill>
              </a:rPr>
              <a:t>loop</a:t>
            </a:r>
            <a:r>
              <a:rPr lang="de-CH" dirty="0" smtClean="0">
                <a:solidFill>
                  <a:schemeClr val="tx1"/>
                </a:solidFill>
              </a:rPr>
              <a:t>-Klausel), bei der die Ausstiegsbedingung (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r>
              <a:rPr lang="de-CH" dirty="0" smtClean="0">
                <a:solidFill>
                  <a:schemeClr val="tx1"/>
                </a:solidFill>
              </a:rPr>
              <a:t>-Klausel) </a:t>
            </a:r>
            <a:r>
              <a:rPr lang="de-CH" i="1" dirty="0" smtClean="0">
                <a:solidFill>
                  <a:schemeClr val="tx1"/>
                </a:solidFill>
              </a:rPr>
              <a:t>nicht</a:t>
            </a:r>
            <a:r>
              <a:rPr lang="de-CH" dirty="0" smtClean="0">
                <a:solidFill>
                  <a:schemeClr val="tx1"/>
                </a:solidFill>
              </a:rPr>
              <a:t> erfüllt ist, eingehalten wird</a:t>
            </a:r>
          </a:p>
          <a:p>
            <a:pPr marL="914400" lvl="1" indent="-457200" eaLnBrk="1" hangingPunct="1"/>
            <a:endParaRPr lang="de-CH" dirty="0" smtClean="0">
              <a:solidFill>
                <a:schemeClr val="tx1"/>
              </a:solidFill>
            </a:endParaRPr>
          </a:p>
          <a:p>
            <a:pPr marL="914400" lvl="1" indent="-457200" eaLnBrk="1" hangingPunct="1"/>
            <a:r>
              <a:rPr lang="de-CH" dirty="0" smtClean="0">
                <a:solidFill>
                  <a:schemeClr val="tx1"/>
                </a:solidFill>
              </a:rPr>
              <a:t>Wenn die Ausstiegsbedingung erfüllt ist, das gewünschte Ergebnis sicherstellt</a:t>
            </a:r>
          </a:p>
          <a:p>
            <a:pPr marL="914400" lvl="1" indent="-457200" eaLnBrk="1" hangingPunct="1">
              <a:buNone/>
            </a:pPr>
            <a:endParaRPr lang="de-CH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 rot="10800000">
            <a:off x="923591" y="1676398"/>
            <a:ext cx="5912644" cy="1741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 rot="19200893">
            <a:off x="2765144" y="1169919"/>
            <a:ext cx="4190912" cy="5435757"/>
          </a:xfrm>
          <a:custGeom>
            <a:avLst/>
            <a:gdLst>
              <a:gd name="connsiteX0" fmla="*/ 2230915 w 3707014"/>
              <a:gd name="connsiteY0" fmla="*/ 276309 h 5755405"/>
              <a:gd name="connsiteX1" fmla="*/ 10230 w 3707014"/>
              <a:gd name="connsiteY1" fmla="*/ 1350366 h 5755405"/>
              <a:gd name="connsiteX2" fmla="*/ 1497944 w 3707014"/>
              <a:gd name="connsiteY2" fmla="*/ 5726423 h 5755405"/>
              <a:gd name="connsiteX3" fmla="*/ 3667830 w 3707014"/>
              <a:gd name="connsiteY3" fmla="*/ 3106595 h 5755405"/>
              <a:gd name="connsiteX4" fmla="*/ 2847773 w 3707014"/>
              <a:gd name="connsiteY4" fmla="*/ 247281 h 5755405"/>
              <a:gd name="connsiteX5" fmla="*/ 2230915 w 3707014"/>
              <a:gd name="connsiteY5" fmla="*/ 276309 h 5755405"/>
              <a:gd name="connsiteX0" fmla="*/ 2230915 w 3728964"/>
              <a:gd name="connsiteY0" fmla="*/ 20728 h 5499824"/>
              <a:gd name="connsiteX1" fmla="*/ 10230 w 3728964"/>
              <a:gd name="connsiteY1" fmla="*/ 1094785 h 5499824"/>
              <a:gd name="connsiteX2" fmla="*/ 1497944 w 3728964"/>
              <a:gd name="connsiteY2" fmla="*/ 5470842 h 5499824"/>
              <a:gd name="connsiteX3" fmla="*/ 3667830 w 3728964"/>
              <a:gd name="connsiteY3" fmla="*/ 2851014 h 5499824"/>
              <a:gd name="connsiteX4" fmla="*/ 3203654 w 3728964"/>
              <a:gd name="connsiteY4" fmla="*/ 583778 h 5499824"/>
              <a:gd name="connsiteX5" fmla="*/ 2230915 w 3728964"/>
              <a:gd name="connsiteY5" fmla="*/ 20728 h 5499824"/>
              <a:gd name="connsiteX0" fmla="*/ 1329136 w 3735398"/>
              <a:gd name="connsiteY0" fmla="*/ 11920 h 5737259"/>
              <a:gd name="connsiteX1" fmla="*/ 627 w 3735398"/>
              <a:gd name="connsiteY1" fmla="*/ 1332220 h 5737259"/>
              <a:gd name="connsiteX2" fmla="*/ 1488341 w 3735398"/>
              <a:gd name="connsiteY2" fmla="*/ 5708277 h 5737259"/>
              <a:gd name="connsiteX3" fmla="*/ 3658227 w 3735398"/>
              <a:gd name="connsiteY3" fmla="*/ 3088449 h 5737259"/>
              <a:gd name="connsiteX4" fmla="*/ 3194051 w 3735398"/>
              <a:gd name="connsiteY4" fmla="*/ 821213 h 5737259"/>
              <a:gd name="connsiteX5" fmla="*/ 1329136 w 3735398"/>
              <a:gd name="connsiteY5" fmla="*/ 11920 h 5737259"/>
              <a:gd name="connsiteX0" fmla="*/ 1985871 w 4392133"/>
              <a:gd name="connsiteY0" fmla="*/ 75276 h 5775067"/>
              <a:gd name="connsiteX1" fmla="*/ 379 w 4392133"/>
              <a:gd name="connsiteY1" fmla="*/ 2596814 h 5775067"/>
              <a:gd name="connsiteX2" fmla="*/ 2145076 w 4392133"/>
              <a:gd name="connsiteY2" fmla="*/ 5771633 h 5775067"/>
              <a:gd name="connsiteX3" fmla="*/ 4314962 w 4392133"/>
              <a:gd name="connsiteY3" fmla="*/ 3151805 h 5775067"/>
              <a:gd name="connsiteX4" fmla="*/ 3850786 w 4392133"/>
              <a:gd name="connsiteY4" fmla="*/ 884569 h 5775067"/>
              <a:gd name="connsiteX5" fmla="*/ 1985871 w 4392133"/>
              <a:gd name="connsiteY5" fmla="*/ 75276 h 5775067"/>
              <a:gd name="connsiteX0" fmla="*/ 2197644 w 4603906"/>
              <a:gd name="connsiteY0" fmla="*/ 75276 h 5775067"/>
              <a:gd name="connsiteX1" fmla="*/ 302994 w 4603906"/>
              <a:gd name="connsiteY1" fmla="*/ 2096127 h 5775067"/>
              <a:gd name="connsiteX2" fmla="*/ 212152 w 4603906"/>
              <a:gd name="connsiteY2" fmla="*/ 2596814 h 5775067"/>
              <a:gd name="connsiteX3" fmla="*/ 2356849 w 4603906"/>
              <a:gd name="connsiteY3" fmla="*/ 5771633 h 5775067"/>
              <a:gd name="connsiteX4" fmla="*/ 4526735 w 4603906"/>
              <a:gd name="connsiteY4" fmla="*/ 3151805 h 5775067"/>
              <a:gd name="connsiteX5" fmla="*/ 4062559 w 4603906"/>
              <a:gd name="connsiteY5" fmla="*/ 884569 h 5775067"/>
              <a:gd name="connsiteX6" fmla="*/ 2197644 w 4603906"/>
              <a:gd name="connsiteY6" fmla="*/ 75276 h 5775067"/>
              <a:gd name="connsiteX0" fmla="*/ 2427723 w 4833985"/>
              <a:gd name="connsiteY0" fmla="*/ 75276 h 5772118"/>
              <a:gd name="connsiteX1" fmla="*/ 533073 w 4833985"/>
              <a:gd name="connsiteY1" fmla="*/ 2096127 h 5772118"/>
              <a:gd name="connsiteX2" fmla="*/ 127992 w 4833985"/>
              <a:gd name="connsiteY2" fmla="*/ 2948920 h 5772118"/>
              <a:gd name="connsiteX3" fmla="*/ 2586928 w 4833985"/>
              <a:gd name="connsiteY3" fmla="*/ 5771633 h 5772118"/>
              <a:gd name="connsiteX4" fmla="*/ 4756814 w 4833985"/>
              <a:gd name="connsiteY4" fmla="*/ 3151805 h 5772118"/>
              <a:gd name="connsiteX5" fmla="*/ 4292638 w 4833985"/>
              <a:gd name="connsiteY5" fmla="*/ 884569 h 5772118"/>
              <a:gd name="connsiteX6" fmla="*/ 2427723 w 4833985"/>
              <a:gd name="connsiteY6" fmla="*/ 75276 h 5772118"/>
              <a:gd name="connsiteX0" fmla="*/ 2300947 w 4707209"/>
              <a:gd name="connsiteY0" fmla="*/ 75276 h 5772118"/>
              <a:gd name="connsiteX1" fmla="*/ 406297 w 4707209"/>
              <a:gd name="connsiteY1" fmla="*/ 2096127 h 5772118"/>
              <a:gd name="connsiteX2" fmla="*/ 2107055 w 4707209"/>
              <a:gd name="connsiteY2" fmla="*/ 2281719 h 5772118"/>
              <a:gd name="connsiteX3" fmla="*/ 1216 w 4707209"/>
              <a:gd name="connsiteY3" fmla="*/ 2948920 h 5772118"/>
              <a:gd name="connsiteX4" fmla="*/ 2460152 w 4707209"/>
              <a:gd name="connsiteY4" fmla="*/ 5771633 h 5772118"/>
              <a:gd name="connsiteX5" fmla="*/ 4630038 w 4707209"/>
              <a:gd name="connsiteY5" fmla="*/ 3151805 h 5772118"/>
              <a:gd name="connsiteX6" fmla="*/ 4165862 w 4707209"/>
              <a:gd name="connsiteY6" fmla="*/ 884569 h 5772118"/>
              <a:gd name="connsiteX7" fmla="*/ 2300947 w 4707209"/>
              <a:gd name="connsiteY7" fmla="*/ 75276 h 5772118"/>
              <a:gd name="connsiteX0" fmla="*/ 2300947 w 4707209"/>
              <a:gd name="connsiteY0" fmla="*/ 77 h 5696919"/>
              <a:gd name="connsiteX1" fmla="*/ 1678328 w 4707209"/>
              <a:gd name="connsiteY1" fmla="*/ 842989 h 5696919"/>
              <a:gd name="connsiteX2" fmla="*/ 2107055 w 4707209"/>
              <a:gd name="connsiteY2" fmla="*/ 2206520 h 5696919"/>
              <a:gd name="connsiteX3" fmla="*/ 1216 w 4707209"/>
              <a:gd name="connsiteY3" fmla="*/ 2873721 h 5696919"/>
              <a:gd name="connsiteX4" fmla="*/ 2460152 w 4707209"/>
              <a:gd name="connsiteY4" fmla="*/ 5696434 h 5696919"/>
              <a:gd name="connsiteX5" fmla="*/ 4630038 w 4707209"/>
              <a:gd name="connsiteY5" fmla="*/ 3076606 h 5696919"/>
              <a:gd name="connsiteX6" fmla="*/ 4165862 w 4707209"/>
              <a:gd name="connsiteY6" fmla="*/ 809370 h 5696919"/>
              <a:gd name="connsiteX7" fmla="*/ 2300947 w 4707209"/>
              <a:gd name="connsiteY7" fmla="*/ 77 h 5696919"/>
              <a:gd name="connsiteX0" fmla="*/ 2299887 w 4706149"/>
              <a:gd name="connsiteY0" fmla="*/ 77 h 5696919"/>
              <a:gd name="connsiteX1" fmla="*/ 1677268 w 4706149"/>
              <a:gd name="connsiteY1" fmla="*/ 842989 h 5696919"/>
              <a:gd name="connsiteX2" fmla="*/ 2328052 w 4706149"/>
              <a:gd name="connsiteY2" fmla="*/ 2212791 h 5696919"/>
              <a:gd name="connsiteX3" fmla="*/ 156 w 4706149"/>
              <a:gd name="connsiteY3" fmla="*/ 2873721 h 5696919"/>
              <a:gd name="connsiteX4" fmla="*/ 2459092 w 4706149"/>
              <a:gd name="connsiteY4" fmla="*/ 5696434 h 5696919"/>
              <a:gd name="connsiteX5" fmla="*/ 4628978 w 4706149"/>
              <a:gd name="connsiteY5" fmla="*/ 3076606 h 5696919"/>
              <a:gd name="connsiteX6" fmla="*/ 4164802 w 4706149"/>
              <a:gd name="connsiteY6" fmla="*/ 809370 h 5696919"/>
              <a:gd name="connsiteX7" fmla="*/ 2299887 w 4706149"/>
              <a:gd name="connsiteY7" fmla="*/ 77 h 5696919"/>
              <a:gd name="connsiteX0" fmla="*/ 2300031 w 4706293"/>
              <a:gd name="connsiteY0" fmla="*/ 77 h 5696919"/>
              <a:gd name="connsiteX1" fmla="*/ 1677412 w 4706293"/>
              <a:gd name="connsiteY1" fmla="*/ 842989 h 5696919"/>
              <a:gd name="connsiteX2" fmla="*/ 2278507 w 4706293"/>
              <a:gd name="connsiteY2" fmla="*/ 2057462 h 5696919"/>
              <a:gd name="connsiteX3" fmla="*/ 300 w 4706293"/>
              <a:gd name="connsiteY3" fmla="*/ 2873721 h 5696919"/>
              <a:gd name="connsiteX4" fmla="*/ 2459236 w 4706293"/>
              <a:gd name="connsiteY4" fmla="*/ 5696434 h 5696919"/>
              <a:gd name="connsiteX5" fmla="*/ 4629122 w 4706293"/>
              <a:gd name="connsiteY5" fmla="*/ 3076606 h 5696919"/>
              <a:gd name="connsiteX6" fmla="*/ 4164946 w 4706293"/>
              <a:gd name="connsiteY6" fmla="*/ 809370 h 5696919"/>
              <a:gd name="connsiteX7" fmla="*/ 2300031 w 4706293"/>
              <a:gd name="connsiteY7" fmla="*/ 77 h 5696919"/>
              <a:gd name="connsiteX0" fmla="*/ 2302475 w 4708737"/>
              <a:gd name="connsiteY0" fmla="*/ 77 h 5696919"/>
              <a:gd name="connsiteX1" fmla="*/ 1679856 w 4708737"/>
              <a:gd name="connsiteY1" fmla="*/ 842989 h 5696919"/>
              <a:gd name="connsiteX2" fmla="*/ 2280951 w 4708737"/>
              <a:gd name="connsiteY2" fmla="*/ 2057462 h 5696919"/>
              <a:gd name="connsiteX3" fmla="*/ 1983383 w 4708737"/>
              <a:gd name="connsiteY3" fmla="*/ 2129935 h 5696919"/>
              <a:gd name="connsiteX4" fmla="*/ 2744 w 4708737"/>
              <a:gd name="connsiteY4" fmla="*/ 2873721 h 5696919"/>
              <a:gd name="connsiteX5" fmla="*/ 2461680 w 4708737"/>
              <a:gd name="connsiteY5" fmla="*/ 5696434 h 5696919"/>
              <a:gd name="connsiteX6" fmla="*/ 4631566 w 4708737"/>
              <a:gd name="connsiteY6" fmla="*/ 3076606 h 5696919"/>
              <a:gd name="connsiteX7" fmla="*/ 4167390 w 4708737"/>
              <a:gd name="connsiteY7" fmla="*/ 809370 h 5696919"/>
              <a:gd name="connsiteX8" fmla="*/ 2302475 w 4708737"/>
              <a:gd name="connsiteY8" fmla="*/ 77 h 5696919"/>
              <a:gd name="connsiteX0" fmla="*/ 2301468 w 4707730"/>
              <a:gd name="connsiteY0" fmla="*/ 77 h 5696919"/>
              <a:gd name="connsiteX1" fmla="*/ 1678849 w 4707730"/>
              <a:gd name="connsiteY1" fmla="*/ 842989 h 5696919"/>
              <a:gd name="connsiteX2" fmla="*/ 2279944 w 4707730"/>
              <a:gd name="connsiteY2" fmla="*/ 2057462 h 5696919"/>
              <a:gd name="connsiteX3" fmla="*/ 2073139 w 4707730"/>
              <a:gd name="connsiteY3" fmla="*/ 2224997 h 5696919"/>
              <a:gd name="connsiteX4" fmla="*/ 1737 w 4707730"/>
              <a:gd name="connsiteY4" fmla="*/ 2873721 h 5696919"/>
              <a:gd name="connsiteX5" fmla="*/ 2460673 w 4707730"/>
              <a:gd name="connsiteY5" fmla="*/ 5696434 h 5696919"/>
              <a:gd name="connsiteX6" fmla="*/ 4630559 w 4707730"/>
              <a:gd name="connsiteY6" fmla="*/ 3076606 h 5696919"/>
              <a:gd name="connsiteX7" fmla="*/ 4166383 w 4707730"/>
              <a:gd name="connsiteY7" fmla="*/ 809370 h 5696919"/>
              <a:gd name="connsiteX8" fmla="*/ 2301468 w 4707730"/>
              <a:gd name="connsiteY8" fmla="*/ 77 h 5696919"/>
              <a:gd name="connsiteX0" fmla="*/ 2301468 w 4754167"/>
              <a:gd name="connsiteY0" fmla="*/ 77 h 5698074"/>
              <a:gd name="connsiteX1" fmla="*/ 1678849 w 4754167"/>
              <a:gd name="connsiteY1" fmla="*/ 842989 h 5698074"/>
              <a:gd name="connsiteX2" fmla="*/ 2279944 w 4754167"/>
              <a:gd name="connsiteY2" fmla="*/ 2057462 h 5698074"/>
              <a:gd name="connsiteX3" fmla="*/ 2073139 w 4754167"/>
              <a:gd name="connsiteY3" fmla="*/ 2224997 h 5698074"/>
              <a:gd name="connsiteX4" fmla="*/ 1737 w 4754167"/>
              <a:gd name="connsiteY4" fmla="*/ 2873721 h 5698074"/>
              <a:gd name="connsiteX5" fmla="*/ 2460673 w 4754167"/>
              <a:gd name="connsiteY5" fmla="*/ 5696434 h 5698074"/>
              <a:gd name="connsiteX6" fmla="*/ 4550759 w 4754167"/>
              <a:gd name="connsiteY6" fmla="*/ 3279953 h 5698074"/>
              <a:gd name="connsiteX7" fmla="*/ 4630559 w 4754167"/>
              <a:gd name="connsiteY7" fmla="*/ 3076606 h 5698074"/>
              <a:gd name="connsiteX8" fmla="*/ 4166383 w 4754167"/>
              <a:gd name="connsiteY8" fmla="*/ 809370 h 5698074"/>
              <a:gd name="connsiteX9" fmla="*/ 2301468 w 4754167"/>
              <a:gd name="connsiteY9" fmla="*/ 77 h 5698074"/>
              <a:gd name="connsiteX0" fmla="*/ 2301468 w 4632640"/>
              <a:gd name="connsiteY0" fmla="*/ 77 h 5697078"/>
              <a:gd name="connsiteX1" fmla="*/ 1678849 w 4632640"/>
              <a:gd name="connsiteY1" fmla="*/ 842989 h 5697078"/>
              <a:gd name="connsiteX2" fmla="*/ 2279944 w 4632640"/>
              <a:gd name="connsiteY2" fmla="*/ 2057462 h 5697078"/>
              <a:gd name="connsiteX3" fmla="*/ 2073139 w 4632640"/>
              <a:gd name="connsiteY3" fmla="*/ 2224997 h 5697078"/>
              <a:gd name="connsiteX4" fmla="*/ 1737 w 4632640"/>
              <a:gd name="connsiteY4" fmla="*/ 2873721 h 5697078"/>
              <a:gd name="connsiteX5" fmla="*/ 2460673 w 4632640"/>
              <a:gd name="connsiteY5" fmla="*/ 5696434 h 5697078"/>
              <a:gd name="connsiteX6" fmla="*/ 2899849 w 4632640"/>
              <a:gd name="connsiteY6" fmla="*/ 2605765 h 5697078"/>
              <a:gd name="connsiteX7" fmla="*/ 4630559 w 4632640"/>
              <a:gd name="connsiteY7" fmla="*/ 3076606 h 5697078"/>
              <a:gd name="connsiteX8" fmla="*/ 4166383 w 4632640"/>
              <a:gd name="connsiteY8" fmla="*/ 809370 h 5697078"/>
              <a:gd name="connsiteX9" fmla="*/ 2301468 w 4632640"/>
              <a:gd name="connsiteY9" fmla="*/ 77 h 5697078"/>
              <a:gd name="connsiteX0" fmla="*/ 2301468 w 4632577"/>
              <a:gd name="connsiteY0" fmla="*/ 77 h 5699202"/>
              <a:gd name="connsiteX1" fmla="*/ 1678849 w 4632577"/>
              <a:gd name="connsiteY1" fmla="*/ 842989 h 5699202"/>
              <a:gd name="connsiteX2" fmla="*/ 2279944 w 4632577"/>
              <a:gd name="connsiteY2" fmla="*/ 2057462 h 5699202"/>
              <a:gd name="connsiteX3" fmla="*/ 2073139 w 4632577"/>
              <a:gd name="connsiteY3" fmla="*/ 2224997 h 5699202"/>
              <a:gd name="connsiteX4" fmla="*/ 1737 w 4632577"/>
              <a:gd name="connsiteY4" fmla="*/ 2873721 h 5699202"/>
              <a:gd name="connsiteX5" fmla="*/ 2460673 w 4632577"/>
              <a:gd name="connsiteY5" fmla="*/ 5696434 h 5699202"/>
              <a:gd name="connsiteX6" fmla="*/ 2741314 w 4632577"/>
              <a:gd name="connsiteY6" fmla="*/ 3382068 h 5699202"/>
              <a:gd name="connsiteX7" fmla="*/ 2899849 w 4632577"/>
              <a:gd name="connsiteY7" fmla="*/ 2605765 h 5699202"/>
              <a:gd name="connsiteX8" fmla="*/ 4630559 w 4632577"/>
              <a:gd name="connsiteY8" fmla="*/ 3076606 h 5699202"/>
              <a:gd name="connsiteX9" fmla="*/ 4166383 w 4632577"/>
              <a:gd name="connsiteY9" fmla="*/ 809370 h 5699202"/>
              <a:gd name="connsiteX10" fmla="*/ 2301468 w 4632577"/>
              <a:gd name="connsiteY10" fmla="*/ 77 h 5699202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279944 w 4632577"/>
              <a:gd name="connsiteY2" fmla="*/ 2057462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01468 w 4632577"/>
              <a:gd name="connsiteY0" fmla="*/ 77 h 5696610"/>
              <a:gd name="connsiteX1" fmla="*/ 1678849 w 4632577"/>
              <a:gd name="connsiteY1" fmla="*/ 842989 h 5696610"/>
              <a:gd name="connsiteX2" fmla="*/ 2942852 w 4632577"/>
              <a:gd name="connsiteY2" fmla="*/ 1041151 h 5696610"/>
              <a:gd name="connsiteX3" fmla="*/ 2073139 w 4632577"/>
              <a:gd name="connsiteY3" fmla="*/ 2224997 h 5696610"/>
              <a:gd name="connsiteX4" fmla="*/ 1737 w 4632577"/>
              <a:gd name="connsiteY4" fmla="*/ 2873721 h 5696610"/>
              <a:gd name="connsiteX5" fmla="*/ 2460673 w 4632577"/>
              <a:gd name="connsiteY5" fmla="*/ 5696434 h 5696610"/>
              <a:gd name="connsiteX6" fmla="*/ 2782369 w 4632577"/>
              <a:gd name="connsiteY6" fmla="*/ 2734553 h 5696610"/>
              <a:gd name="connsiteX7" fmla="*/ 2899849 w 4632577"/>
              <a:gd name="connsiteY7" fmla="*/ 2605765 h 5696610"/>
              <a:gd name="connsiteX8" fmla="*/ 4630559 w 4632577"/>
              <a:gd name="connsiteY8" fmla="*/ 3076606 h 5696610"/>
              <a:gd name="connsiteX9" fmla="*/ 4166383 w 4632577"/>
              <a:gd name="connsiteY9" fmla="*/ 809370 h 5696610"/>
              <a:gd name="connsiteX10" fmla="*/ 2301468 w 4632577"/>
              <a:gd name="connsiteY10" fmla="*/ 77 h 5696610"/>
              <a:gd name="connsiteX0" fmla="*/ 2312994 w 4644103"/>
              <a:gd name="connsiteY0" fmla="*/ 77 h 5696620"/>
              <a:gd name="connsiteX1" fmla="*/ 1690375 w 4644103"/>
              <a:gd name="connsiteY1" fmla="*/ 842989 h 5696620"/>
              <a:gd name="connsiteX2" fmla="*/ 2954378 w 4644103"/>
              <a:gd name="connsiteY2" fmla="*/ 1041151 h 5696620"/>
              <a:gd name="connsiteX3" fmla="*/ 1526633 w 4644103"/>
              <a:gd name="connsiteY3" fmla="*/ 1501270 h 5696620"/>
              <a:gd name="connsiteX4" fmla="*/ 13263 w 4644103"/>
              <a:gd name="connsiteY4" fmla="*/ 2873721 h 5696620"/>
              <a:gd name="connsiteX5" fmla="*/ 2472199 w 4644103"/>
              <a:gd name="connsiteY5" fmla="*/ 5696434 h 5696620"/>
              <a:gd name="connsiteX6" fmla="*/ 2793895 w 4644103"/>
              <a:gd name="connsiteY6" fmla="*/ 2734553 h 5696620"/>
              <a:gd name="connsiteX7" fmla="*/ 2911375 w 4644103"/>
              <a:gd name="connsiteY7" fmla="*/ 2605765 h 5696620"/>
              <a:gd name="connsiteX8" fmla="*/ 4642085 w 4644103"/>
              <a:gd name="connsiteY8" fmla="*/ 3076606 h 5696620"/>
              <a:gd name="connsiteX9" fmla="*/ 4177909 w 4644103"/>
              <a:gd name="connsiteY9" fmla="*/ 809370 h 5696620"/>
              <a:gd name="connsiteX10" fmla="*/ 2312994 w 4644103"/>
              <a:gd name="connsiteY10" fmla="*/ 77 h 5696620"/>
              <a:gd name="connsiteX0" fmla="*/ 2312994 w 4644103"/>
              <a:gd name="connsiteY0" fmla="*/ 162 h 5696705"/>
              <a:gd name="connsiteX1" fmla="*/ 3154724 w 4644103"/>
              <a:gd name="connsiteY1" fmla="*/ 858813 h 5696705"/>
              <a:gd name="connsiteX2" fmla="*/ 2954378 w 4644103"/>
              <a:gd name="connsiteY2" fmla="*/ 1041236 h 5696705"/>
              <a:gd name="connsiteX3" fmla="*/ 1526633 w 4644103"/>
              <a:gd name="connsiteY3" fmla="*/ 1501355 h 5696705"/>
              <a:gd name="connsiteX4" fmla="*/ 13263 w 4644103"/>
              <a:gd name="connsiteY4" fmla="*/ 2873806 h 5696705"/>
              <a:gd name="connsiteX5" fmla="*/ 2472199 w 4644103"/>
              <a:gd name="connsiteY5" fmla="*/ 5696519 h 5696705"/>
              <a:gd name="connsiteX6" fmla="*/ 2793895 w 4644103"/>
              <a:gd name="connsiteY6" fmla="*/ 2734638 h 5696705"/>
              <a:gd name="connsiteX7" fmla="*/ 2911375 w 4644103"/>
              <a:gd name="connsiteY7" fmla="*/ 2605850 h 5696705"/>
              <a:gd name="connsiteX8" fmla="*/ 4642085 w 4644103"/>
              <a:gd name="connsiteY8" fmla="*/ 3076691 h 5696705"/>
              <a:gd name="connsiteX9" fmla="*/ 4177909 w 4644103"/>
              <a:gd name="connsiteY9" fmla="*/ 809455 h 5696705"/>
              <a:gd name="connsiteX10" fmla="*/ 2312994 w 4644103"/>
              <a:gd name="connsiteY10" fmla="*/ 162 h 5696705"/>
              <a:gd name="connsiteX0" fmla="*/ 2312994 w 4644103"/>
              <a:gd name="connsiteY0" fmla="*/ 1169 h 5697712"/>
              <a:gd name="connsiteX1" fmla="*/ 3080111 w 4644103"/>
              <a:gd name="connsiteY1" fmla="*/ 948788 h 5697712"/>
              <a:gd name="connsiteX2" fmla="*/ 2954378 w 4644103"/>
              <a:gd name="connsiteY2" fmla="*/ 1042243 h 5697712"/>
              <a:gd name="connsiteX3" fmla="*/ 1526633 w 4644103"/>
              <a:gd name="connsiteY3" fmla="*/ 1502362 h 5697712"/>
              <a:gd name="connsiteX4" fmla="*/ 13263 w 4644103"/>
              <a:gd name="connsiteY4" fmla="*/ 2874813 h 5697712"/>
              <a:gd name="connsiteX5" fmla="*/ 2472199 w 4644103"/>
              <a:gd name="connsiteY5" fmla="*/ 5697526 h 5697712"/>
              <a:gd name="connsiteX6" fmla="*/ 2793895 w 4644103"/>
              <a:gd name="connsiteY6" fmla="*/ 2735645 h 5697712"/>
              <a:gd name="connsiteX7" fmla="*/ 2911375 w 4644103"/>
              <a:gd name="connsiteY7" fmla="*/ 2606857 h 5697712"/>
              <a:gd name="connsiteX8" fmla="*/ 4642085 w 4644103"/>
              <a:gd name="connsiteY8" fmla="*/ 3077698 h 5697712"/>
              <a:gd name="connsiteX9" fmla="*/ 4177909 w 4644103"/>
              <a:gd name="connsiteY9" fmla="*/ 810462 h 5697712"/>
              <a:gd name="connsiteX10" fmla="*/ 2312994 w 4644103"/>
              <a:gd name="connsiteY10" fmla="*/ 1169 h 5697712"/>
              <a:gd name="connsiteX0" fmla="*/ 3154948 w 4644103"/>
              <a:gd name="connsiteY0" fmla="*/ 3017 h 5438607"/>
              <a:gd name="connsiteX1" fmla="*/ 3080111 w 4644103"/>
              <a:gd name="connsiteY1" fmla="*/ 689683 h 5438607"/>
              <a:gd name="connsiteX2" fmla="*/ 2954378 w 4644103"/>
              <a:gd name="connsiteY2" fmla="*/ 783138 h 5438607"/>
              <a:gd name="connsiteX3" fmla="*/ 1526633 w 4644103"/>
              <a:gd name="connsiteY3" fmla="*/ 1243257 h 5438607"/>
              <a:gd name="connsiteX4" fmla="*/ 13263 w 4644103"/>
              <a:gd name="connsiteY4" fmla="*/ 2615708 h 5438607"/>
              <a:gd name="connsiteX5" fmla="*/ 2472199 w 4644103"/>
              <a:gd name="connsiteY5" fmla="*/ 5438421 h 5438607"/>
              <a:gd name="connsiteX6" fmla="*/ 2793895 w 4644103"/>
              <a:gd name="connsiteY6" fmla="*/ 2476540 h 5438607"/>
              <a:gd name="connsiteX7" fmla="*/ 2911375 w 4644103"/>
              <a:gd name="connsiteY7" fmla="*/ 2347752 h 5438607"/>
              <a:gd name="connsiteX8" fmla="*/ 4642085 w 4644103"/>
              <a:gd name="connsiteY8" fmla="*/ 2818593 h 5438607"/>
              <a:gd name="connsiteX9" fmla="*/ 4177909 w 4644103"/>
              <a:gd name="connsiteY9" fmla="*/ 551357 h 5438607"/>
              <a:gd name="connsiteX10" fmla="*/ 3154948 w 4644103"/>
              <a:gd name="connsiteY10" fmla="*/ 3017 h 5438607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2911375 w 4187590"/>
              <a:gd name="connsiteY7" fmla="*/ 2345759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7590"/>
              <a:gd name="connsiteY0" fmla="*/ 1024 h 5436614"/>
              <a:gd name="connsiteX1" fmla="*/ 3080111 w 4187590"/>
              <a:gd name="connsiteY1" fmla="*/ 687690 h 5436614"/>
              <a:gd name="connsiteX2" fmla="*/ 2954378 w 4187590"/>
              <a:gd name="connsiteY2" fmla="*/ 781145 h 5436614"/>
              <a:gd name="connsiteX3" fmla="*/ 1526633 w 4187590"/>
              <a:gd name="connsiteY3" fmla="*/ 1241264 h 5436614"/>
              <a:gd name="connsiteX4" fmla="*/ 13263 w 4187590"/>
              <a:gd name="connsiteY4" fmla="*/ 2613715 h 5436614"/>
              <a:gd name="connsiteX5" fmla="*/ 2472199 w 4187590"/>
              <a:gd name="connsiteY5" fmla="*/ 5436428 h 5436614"/>
              <a:gd name="connsiteX6" fmla="*/ 2793895 w 4187590"/>
              <a:gd name="connsiteY6" fmla="*/ 2474547 h 5436614"/>
              <a:gd name="connsiteX7" fmla="*/ 3562086 w 4187590"/>
              <a:gd name="connsiteY7" fmla="*/ 1366577 h 5436614"/>
              <a:gd name="connsiteX8" fmla="*/ 3717042 w 4187590"/>
              <a:gd name="connsiteY8" fmla="*/ 1197847 h 5436614"/>
              <a:gd name="connsiteX9" fmla="*/ 4177909 w 4187590"/>
              <a:gd name="connsiteY9" fmla="*/ 549364 h 5436614"/>
              <a:gd name="connsiteX10" fmla="*/ 3154948 w 4187590"/>
              <a:gd name="connsiteY10" fmla="*/ 1024 h 5436614"/>
              <a:gd name="connsiteX0" fmla="*/ 3154948 w 4189838"/>
              <a:gd name="connsiteY0" fmla="*/ 1024 h 5436614"/>
              <a:gd name="connsiteX1" fmla="*/ 3080111 w 4189838"/>
              <a:gd name="connsiteY1" fmla="*/ 687690 h 5436614"/>
              <a:gd name="connsiteX2" fmla="*/ 2954378 w 4189838"/>
              <a:gd name="connsiteY2" fmla="*/ 781145 h 5436614"/>
              <a:gd name="connsiteX3" fmla="*/ 1526633 w 4189838"/>
              <a:gd name="connsiteY3" fmla="*/ 1241264 h 5436614"/>
              <a:gd name="connsiteX4" fmla="*/ 13263 w 4189838"/>
              <a:gd name="connsiteY4" fmla="*/ 2613715 h 5436614"/>
              <a:gd name="connsiteX5" fmla="*/ 2472199 w 4189838"/>
              <a:gd name="connsiteY5" fmla="*/ 5436428 h 5436614"/>
              <a:gd name="connsiteX6" fmla="*/ 2793895 w 4189838"/>
              <a:gd name="connsiteY6" fmla="*/ 2474547 h 5436614"/>
              <a:gd name="connsiteX7" fmla="*/ 3562086 w 4189838"/>
              <a:gd name="connsiteY7" fmla="*/ 1366577 h 5436614"/>
              <a:gd name="connsiteX8" fmla="*/ 3590424 w 4189838"/>
              <a:gd name="connsiteY8" fmla="*/ 1219856 h 5436614"/>
              <a:gd name="connsiteX9" fmla="*/ 3717042 w 4189838"/>
              <a:gd name="connsiteY9" fmla="*/ 1197847 h 5436614"/>
              <a:gd name="connsiteX10" fmla="*/ 4177909 w 4189838"/>
              <a:gd name="connsiteY10" fmla="*/ 549364 h 5436614"/>
              <a:gd name="connsiteX11" fmla="*/ 3154948 w 4189838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34551 w 4190553"/>
              <a:gd name="connsiteY2" fmla="*/ 828830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5663 w 4190553"/>
              <a:gd name="connsiteY0" fmla="*/ 1024 h 5436614"/>
              <a:gd name="connsiteX1" fmla="*/ 3080826 w 4190553"/>
              <a:gd name="connsiteY1" fmla="*/ 687690 h 5436614"/>
              <a:gd name="connsiteX2" fmla="*/ 2761388 w 4190553"/>
              <a:gd name="connsiteY2" fmla="*/ 826475 h 5436614"/>
              <a:gd name="connsiteX3" fmla="*/ 1527348 w 4190553"/>
              <a:gd name="connsiteY3" fmla="*/ 1241264 h 5436614"/>
              <a:gd name="connsiteX4" fmla="*/ 13978 w 4190553"/>
              <a:gd name="connsiteY4" fmla="*/ 2613715 h 5436614"/>
              <a:gd name="connsiteX5" fmla="*/ 2472914 w 4190553"/>
              <a:gd name="connsiteY5" fmla="*/ 5436428 h 5436614"/>
              <a:gd name="connsiteX6" fmla="*/ 2794610 w 4190553"/>
              <a:gd name="connsiteY6" fmla="*/ 2474547 h 5436614"/>
              <a:gd name="connsiteX7" fmla="*/ 3562801 w 4190553"/>
              <a:gd name="connsiteY7" fmla="*/ 1366577 h 5436614"/>
              <a:gd name="connsiteX8" fmla="*/ 3591139 w 4190553"/>
              <a:gd name="connsiteY8" fmla="*/ 1219856 h 5436614"/>
              <a:gd name="connsiteX9" fmla="*/ 3717757 w 4190553"/>
              <a:gd name="connsiteY9" fmla="*/ 1197847 h 5436614"/>
              <a:gd name="connsiteX10" fmla="*/ 4178624 w 4190553"/>
              <a:gd name="connsiteY10" fmla="*/ 549364 h 5436614"/>
              <a:gd name="connsiteX11" fmla="*/ 3155663 w 4190553"/>
              <a:gd name="connsiteY11" fmla="*/ 1024 h 5436614"/>
              <a:gd name="connsiteX0" fmla="*/ 3156275 w 4191165"/>
              <a:gd name="connsiteY0" fmla="*/ 1024 h 5436614"/>
              <a:gd name="connsiteX1" fmla="*/ 3081438 w 4191165"/>
              <a:gd name="connsiteY1" fmla="*/ 687690 h 5436614"/>
              <a:gd name="connsiteX2" fmla="*/ 1527960 w 4191165"/>
              <a:gd name="connsiteY2" fmla="*/ 1241264 h 5436614"/>
              <a:gd name="connsiteX3" fmla="*/ 14590 w 4191165"/>
              <a:gd name="connsiteY3" fmla="*/ 2613715 h 5436614"/>
              <a:gd name="connsiteX4" fmla="*/ 2473526 w 4191165"/>
              <a:gd name="connsiteY4" fmla="*/ 5436428 h 5436614"/>
              <a:gd name="connsiteX5" fmla="*/ 2795222 w 4191165"/>
              <a:gd name="connsiteY5" fmla="*/ 2474547 h 5436614"/>
              <a:gd name="connsiteX6" fmla="*/ 3563413 w 4191165"/>
              <a:gd name="connsiteY6" fmla="*/ 1366577 h 5436614"/>
              <a:gd name="connsiteX7" fmla="*/ 3591751 w 4191165"/>
              <a:gd name="connsiteY7" fmla="*/ 1219856 h 5436614"/>
              <a:gd name="connsiteX8" fmla="*/ 3718369 w 4191165"/>
              <a:gd name="connsiteY8" fmla="*/ 1197847 h 5436614"/>
              <a:gd name="connsiteX9" fmla="*/ 4179236 w 4191165"/>
              <a:gd name="connsiteY9" fmla="*/ 549364 h 5436614"/>
              <a:gd name="connsiteX10" fmla="*/ 3156275 w 4191165"/>
              <a:gd name="connsiteY10" fmla="*/ 1024 h 5436614"/>
              <a:gd name="connsiteX0" fmla="*/ 3156275 w 4191165"/>
              <a:gd name="connsiteY0" fmla="*/ 412 h 5436002"/>
              <a:gd name="connsiteX1" fmla="*/ 3119104 w 4191165"/>
              <a:gd name="connsiteY1" fmla="*/ 634755 h 5436002"/>
              <a:gd name="connsiteX2" fmla="*/ 1527960 w 4191165"/>
              <a:gd name="connsiteY2" fmla="*/ 1240652 h 5436002"/>
              <a:gd name="connsiteX3" fmla="*/ 14590 w 4191165"/>
              <a:gd name="connsiteY3" fmla="*/ 2613103 h 5436002"/>
              <a:gd name="connsiteX4" fmla="*/ 2473526 w 4191165"/>
              <a:gd name="connsiteY4" fmla="*/ 5435816 h 5436002"/>
              <a:gd name="connsiteX5" fmla="*/ 2795222 w 4191165"/>
              <a:gd name="connsiteY5" fmla="*/ 2473935 h 5436002"/>
              <a:gd name="connsiteX6" fmla="*/ 3563413 w 4191165"/>
              <a:gd name="connsiteY6" fmla="*/ 1365965 h 5436002"/>
              <a:gd name="connsiteX7" fmla="*/ 3591751 w 4191165"/>
              <a:gd name="connsiteY7" fmla="*/ 1219244 h 5436002"/>
              <a:gd name="connsiteX8" fmla="*/ 3718369 w 4191165"/>
              <a:gd name="connsiteY8" fmla="*/ 1197235 h 5436002"/>
              <a:gd name="connsiteX9" fmla="*/ 4179236 w 4191165"/>
              <a:gd name="connsiteY9" fmla="*/ 548752 h 5436002"/>
              <a:gd name="connsiteX10" fmla="*/ 3156275 w 4191165"/>
              <a:gd name="connsiteY10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41016 w 4190912"/>
              <a:gd name="connsiteY2" fmla="*/ 730689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412 h 5436002"/>
              <a:gd name="connsiteX1" fmla="*/ 3118851 w 4190912"/>
              <a:gd name="connsiteY1" fmla="*/ 634755 h 5436002"/>
              <a:gd name="connsiteX2" fmla="*/ 2922893 w 4190912"/>
              <a:gd name="connsiteY2" fmla="*/ 870881 h 5436002"/>
              <a:gd name="connsiteX3" fmla="*/ 1527707 w 4190912"/>
              <a:gd name="connsiteY3" fmla="*/ 1240652 h 5436002"/>
              <a:gd name="connsiteX4" fmla="*/ 14337 w 4190912"/>
              <a:gd name="connsiteY4" fmla="*/ 2613103 h 5436002"/>
              <a:gd name="connsiteX5" fmla="*/ 2473273 w 4190912"/>
              <a:gd name="connsiteY5" fmla="*/ 5435816 h 5436002"/>
              <a:gd name="connsiteX6" fmla="*/ 2794969 w 4190912"/>
              <a:gd name="connsiteY6" fmla="*/ 2473935 h 5436002"/>
              <a:gd name="connsiteX7" fmla="*/ 3563160 w 4190912"/>
              <a:gd name="connsiteY7" fmla="*/ 1365965 h 5436002"/>
              <a:gd name="connsiteX8" fmla="*/ 3591498 w 4190912"/>
              <a:gd name="connsiteY8" fmla="*/ 1219244 h 5436002"/>
              <a:gd name="connsiteX9" fmla="*/ 3718116 w 4190912"/>
              <a:gd name="connsiteY9" fmla="*/ 1197235 h 5436002"/>
              <a:gd name="connsiteX10" fmla="*/ 4178983 w 4190912"/>
              <a:gd name="connsiteY10" fmla="*/ 548752 h 5436002"/>
              <a:gd name="connsiteX11" fmla="*/ 3156022 w 4190912"/>
              <a:gd name="connsiteY11" fmla="*/ 412 h 5436002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22893 w 4190912"/>
              <a:gd name="connsiteY2" fmla="*/ 870636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  <a:gd name="connsiteX0" fmla="*/ 3156022 w 4190912"/>
              <a:gd name="connsiteY0" fmla="*/ 167 h 5435757"/>
              <a:gd name="connsiteX1" fmla="*/ 3117733 w 4190912"/>
              <a:gd name="connsiteY1" fmla="*/ 602493 h 5435757"/>
              <a:gd name="connsiteX2" fmla="*/ 2984041 w 4190912"/>
              <a:gd name="connsiteY2" fmla="*/ 816252 h 5435757"/>
              <a:gd name="connsiteX3" fmla="*/ 1527707 w 4190912"/>
              <a:gd name="connsiteY3" fmla="*/ 1240407 h 5435757"/>
              <a:gd name="connsiteX4" fmla="*/ 14337 w 4190912"/>
              <a:gd name="connsiteY4" fmla="*/ 2612858 h 5435757"/>
              <a:gd name="connsiteX5" fmla="*/ 2473273 w 4190912"/>
              <a:gd name="connsiteY5" fmla="*/ 5435571 h 5435757"/>
              <a:gd name="connsiteX6" fmla="*/ 2794969 w 4190912"/>
              <a:gd name="connsiteY6" fmla="*/ 2473690 h 5435757"/>
              <a:gd name="connsiteX7" fmla="*/ 3563160 w 4190912"/>
              <a:gd name="connsiteY7" fmla="*/ 1365720 h 5435757"/>
              <a:gd name="connsiteX8" fmla="*/ 3591498 w 4190912"/>
              <a:gd name="connsiteY8" fmla="*/ 1218999 h 5435757"/>
              <a:gd name="connsiteX9" fmla="*/ 3718116 w 4190912"/>
              <a:gd name="connsiteY9" fmla="*/ 1196990 h 5435757"/>
              <a:gd name="connsiteX10" fmla="*/ 4178983 w 4190912"/>
              <a:gd name="connsiteY10" fmla="*/ 548507 h 5435757"/>
              <a:gd name="connsiteX11" fmla="*/ 3156022 w 4190912"/>
              <a:gd name="connsiteY11" fmla="*/ 167 h 543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0912" h="5435757">
                <a:moveTo>
                  <a:pt x="3156022" y="167"/>
                </a:moveTo>
                <a:cubicBezTo>
                  <a:pt x="2979147" y="9165"/>
                  <a:pt x="3280731" y="60059"/>
                  <a:pt x="3117733" y="602493"/>
                </a:cubicBezTo>
                <a:cubicBezTo>
                  <a:pt x="3067301" y="711965"/>
                  <a:pt x="3139585" y="582909"/>
                  <a:pt x="2984041" y="816252"/>
                </a:cubicBezTo>
                <a:cubicBezTo>
                  <a:pt x="2718850" y="917235"/>
                  <a:pt x="2015487" y="926671"/>
                  <a:pt x="1527707" y="1240407"/>
                </a:cubicBezTo>
                <a:cubicBezTo>
                  <a:pt x="1039927" y="1554143"/>
                  <a:pt x="-143257" y="1913664"/>
                  <a:pt x="14337" y="2612858"/>
                </a:cubicBezTo>
                <a:cubicBezTo>
                  <a:pt x="171931" y="3312052"/>
                  <a:pt x="2009834" y="5458766"/>
                  <a:pt x="2473273" y="5435571"/>
                </a:cubicBezTo>
                <a:cubicBezTo>
                  <a:pt x="2936712" y="5412376"/>
                  <a:pt x="2721773" y="2988801"/>
                  <a:pt x="2794969" y="2473690"/>
                </a:cubicBezTo>
                <a:cubicBezTo>
                  <a:pt x="2868165" y="1958579"/>
                  <a:pt x="3400301" y="1544852"/>
                  <a:pt x="3563160" y="1365720"/>
                </a:cubicBezTo>
                <a:cubicBezTo>
                  <a:pt x="3726019" y="1186588"/>
                  <a:pt x="3565672" y="1247121"/>
                  <a:pt x="3591498" y="1218999"/>
                </a:cubicBezTo>
                <a:cubicBezTo>
                  <a:pt x="3617324" y="1190877"/>
                  <a:pt x="3650306" y="1338722"/>
                  <a:pt x="3718116" y="1196990"/>
                </a:cubicBezTo>
                <a:cubicBezTo>
                  <a:pt x="3785926" y="1055258"/>
                  <a:pt x="4272665" y="747978"/>
                  <a:pt x="4178983" y="548507"/>
                </a:cubicBezTo>
                <a:cubicBezTo>
                  <a:pt x="4085301" y="349037"/>
                  <a:pt x="3332897" y="-8831"/>
                  <a:pt x="3156022" y="167"/>
                </a:cubicBezTo>
                <a:close/>
              </a:path>
            </a:pathLst>
          </a:custGeom>
          <a:solidFill>
            <a:srgbClr val="FFC000">
              <a:alpha val="69000"/>
            </a:srgbClr>
          </a:solidFill>
          <a:ln>
            <a:solidFill>
              <a:schemeClr val="tx1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Schleifeninvariante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4584" y="878114"/>
            <a:ext cx="316819" cy="283029"/>
          </a:xfrm>
        </p:spPr>
        <p:txBody>
          <a:bodyPr/>
          <a:lstStyle/>
          <a:p>
            <a:r>
              <a:rPr lang="de-CH" smtClean="0">
                <a:solidFill>
                  <a:schemeClr val="bg1"/>
                </a:solidFill>
              </a:rPr>
              <a:t>.</a:t>
            </a:r>
            <a:endParaRPr lang="de-CH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 bwMode="auto">
          <a:xfrm rot="10800000">
            <a:off x="4288978" y="1676399"/>
            <a:ext cx="812800" cy="174172"/>
          </a:xfrm>
          <a:prstGeom prst="roundRect">
            <a:avLst/>
          </a:prstGeom>
          <a:solidFill>
            <a:srgbClr val="990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21087" y="776514"/>
            <a:ext cx="3614056" cy="410028"/>
          </a:xfrm>
          <a:prstGeom prst="wedgeRoundRectCallout">
            <a:avLst>
              <a:gd name="adj1" fmla="val -57055"/>
              <a:gd name="adj2" fmla="val 160288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dirty="0" smtClean="0">
                <a:solidFill>
                  <a:srgbClr val="333399"/>
                </a:solidFill>
              </a:rPr>
              <a:t>Die mögliche </a:t>
            </a: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Lösung(en)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67456" y="3791856"/>
            <a:ext cx="2374207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Invariante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99149" y="5500914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6914" y="4390572"/>
            <a:ext cx="2627086" cy="10160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vorhergehende Zustand 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64463" y="5261426"/>
            <a:ext cx="5246913" cy="820060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31548" y="5079996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569029" y="6184680"/>
            <a:ext cx="290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Initialisierung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46742" y="1186542"/>
            <a:ext cx="3431515" cy="35560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144000" rIns="0" bIns="10800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Die Abbruchbedingung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>
          <a:xfrm rot="13574599">
            <a:off x="4350320" y="4318977"/>
            <a:ext cx="1564847" cy="36931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tailEnd type="stealth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274462" y="3987799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526971" y="4399421"/>
            <a:ext cx="169285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Rumpf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3487645">
            <a:off x="3388950" y="3557759"/>
            <a:ext cx="916989" cy="325531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663741" y="3095171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9507951" flipV="1">
            <a:off x="3903767" y="3030419"/>
            <a:ext cx="954177" cy="232693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24315" y="2783118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177656" y="2246090"/>
            <a:ext cx="159657" cy="159657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2" name="Freeform 31"/>
          <p:cNvSpPr/>
          <p:nvPr/>
        </p:nvSpPr>
        <p:spPr>
          <a:xfrm rot="2628510">
            <a:off x="4183732" y="2603468"/>
            <a:ext cx="648364" cy="133467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Freeform 32"/>
          <p:cNvSpPr/>
          <p:nvPr/>
        </p:nvSpPr>
        <p:spPr>
          <a:xfrm rot="7485392" flipV="1">
            <a:off x="4272687" y="2029352"/>
            <a:ext cx="441428" cy="77208"/>
          </a:xfrm>
          <a:custGeom>
            <a:avLst/>
            <a:gdLst>
              <a:gd name="connsiteX0" fmla="*/ 0 w 4738914"/>
              <a:gd name="connsiteY0" fmla="*/ 333829 h 1010334"/>
              <a:gd name="connsiteX1" fmla="*/ 1596571 w 4738914"/>
              <a:gd name="connsiteY1" fmla="*/ 979714 h 1010334"/>
              <a:gd name="connsiteX2" fmla="*/ 3751943 w 4738914"/>
              <a:gd name="connsiteY2" fmla="*/ 812800 h 1010334"/>
              <a:gd name="connsiteX3" fmla="*/ 4738914 w 4738914"/>
              <a:gd name="connsiteY3" fmla="*/ 0 h 101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8914" h="1010334">
                <a:moveTo>
                  <a:pt x="0" y="333829"/>
                </a:moveTo>
                <a:cubicBezTo>
                  <a:pt x="485623" y="616857"/>
                  <a:pt x="971247" y="899886"/>
                  <a:pt x="1596571" y="979714"/>
                </a:cubicBezTo>
                <a:cubicBezTo>
                  <a:pt x="2221895" y="1059542"/>
                  <a:pt x="3228219" y="976086"/>
                  <a:pt x="3751943" y="812800"/>
                </a:cubicBezTo>
                <a:cubicBezTo>
                  <a:pt x="4275667" y="649514"/>
                  <a:pt x="4507290" y="324757"/>
                  <a:pt x="4738914" y="0"/>
                </a:cubicBezTo>
              </a:path>
            </a:pathLst>
          </a:custGeom>
          <a:ln w="28575">
            <a:solidFill>
              <a:srgbClr val="333399"/>
            </a:solidFill>
            <a:headEnd type="stealth" w="lg" len="lg"/>
            <a:tailEnd type="none" w="lg" len="lg"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520185" y="1694547"/>
            <a:ext cx="159657" cy="159657"/>
          </a:xfrm>
          <a:prstGeom prst="ellipse">
            <a:avLst/>
          </a:prstGeom>
          <a:solidFill>
            <a:srgbClr val="00FF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3870963" y="3437368"/>
            <a:ext cx="1484807" cy="390294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7200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Der Rumpf</a:t>
            </a:r>
            <a:endParaRPr lang="de-CH" sz="20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5" presetClass="emph" presetSubtype="0" repeatCount="1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4" grpId="1" animBg="1"/>
      <p:bldP spid="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094" y="5431992"/>
            <a:ext cx="8482454" cy="650518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3935" y="2450984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492224" y="4313609"/>
            <a:ext cx="3453754" cy="463455"/>
          </a:xfrm>
          <a:prstGeom prst="wedgeRoundRectCallout">
            <a:avLst>
              <a:gd name="adj1" fmla="val -46901"/>
              <a:gd name="adj2" fmla="val -15414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Name aller</a:t>
            </a:r>
            <a:br>
              <a:rPr lang="de-CH" sz="2000" dirty="0" smtClean="0">
                <a:solidFill>
                  <a:srgbClr val="990000"/>
                </a:solidFill>
              </a:rPr>
            </a:br>
            <a:r>
              <a:rPr lang="de-CH" sz="2000" dirty="0" smtClean="0">
                <a:solidFill>
                  <a:srgbClr val="990000"/>
                </a:solidFill>
              </a:rPr>
              <a:t>	-- bisherigen Stationen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10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  <a:spcBef>
                <a:spcPts val="600"/>
              </a:spcBef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 der Linie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5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24213" y="4441266"/>
            <a:ext cx="3302322" cy="3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6073" y="4079992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Algorithmus vs. Programm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02" y="802477"/>
            <a:ext cx="87630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“Algorithmus” bezeichnet allgemein einen abstrakteren Begriff, unabhängig von der Plattform, der Programmiersprache, etc.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In der Praxis ist der Unterschied jedoch eher gering: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Algorithmen brauchen eine präzise Notation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Programmiersprachen werden immer abstrakter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Aber: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In Programmen sind Daten (-objekte) genauso wichtig wie Algorithmen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smtClean="0"/>
              <a:t>Ein Programm beinhaltet typischerweise </a:t>
            </a:r>
            <a:r>
              <a:rPr lang="de-CH" dirty="0" smtClean="0">
                <a:solidFill>
                  <a:srgbClr val="990000"/>
                </a:solidFill>
              </a:rPr>
              <a:t>viele</a:t>
            </a:r>
            <a:r>
              <a:rPr lang="de-CH" dirty="0" smtClean="0"/>
              <a:t> Algorithmen und Objektstrukturen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9094" y="5327495"/>
            <a:ext cx="8482454" cy="925821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3935" y="2450984"/>
            <a:ext cx="7356735" cy="1832665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551216" y="4683641"/>
            <a:ext cx="3453754" cy="407694"/>
          </a:xfrm>
          <a:prstGeom prst="wedgeRoundRectCallout">
            <a:avLst>
              <a:gd name="adj1" fmla="val -33852"/>
              <a:gd name="adj2" fmla="val -174974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from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de-CH" sz="2000" dirty="0" smtClean="0"/>
              <a:t> :=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</a:t>
            </a:r>
            <a:r>
              <a:rPr lang="de-CH" sz="2000" dirty="0" smtClean="0"/>
              <a:t>;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/>
              <a:t>:=</a:t>
            </a:r>
            <a:r>
              <a:rPr lang="de-CH" sz="2000" i="1" dirty="0" smtClean="0"/>
              <a:t> </a:t>
            </a:r>
            <a:r>
              <a:rPr lang="de-CH" sz="2000" dirty="0" smtClean="0"/>
              <a:t>""</a:t>
            </a:r>
            <a:endParaRPr lang="de-CH" sz="2000" b="1" dirty="0" smtClean="0">
              <a:solidFill>
                <a:srgbClr val="333399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rgbClr val="333399"/>
                </a:solidFill>
              </a:rPr>
              <a:t>until</a:t>
            </a:r>
            <a:r>
              <a:rPr lang="de-CH" sz="2000" b="1" dirty="0" smtClean="0">
                <a:solidFill>
                  <a:srgbClr val="333399"/>
                </a:solidFill>
              </a:rPr>
              <a:t>			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i="1" dirty="0" smtClean="0">
                <a:solidFill>
                  <a:srgbClr val="333399"/>
                </a:solidFill>
              </a:rPr>
              <a:t>	</a:t>
            </a:r>
            <a:r>
              <a:rPr lang="de-CH" sz="2000" i="1" dirty="0" err="1" smtClean="0"/>
              <a:t>c.after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spcBef>
                <a:spcPts val="600"/>
              </a:spcBef>
            </a:pPr>
            <a:r>
              <a:rPr lang="de-CH" sz="2000" b="1" i="1" dirty="0" smtClean="0">
                <a:solidFill>
                  <a:schemeClr val="accent2"/>
                </a:solidFill>
              </a:rPr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&gt;=  1</a:t>
            </a:r>
            <a:endParaRPr lang="de-CH" sz="2000" i="1" dirty="0" smtClean="0"/>
          </a:p>
          <a:p>
            <a:pPr>
              <a:spcBef>
                <a:spcPts val="600"/>
              </a:spcBef>
            </a:pPr>
            <a:r>
              <a:rPr lang="de-CH" sz="2000" i="1" dirty="0" smtClean="0"/>
              <a:t>	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 &lt;= 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i="1" dirty="0" smtClean="0">
                <a:solidFill>
                  <a:srgbClr val="990000"/>
                </a:solidFill>
              </a:rPr>
              <a:t>Falls es bisherige Stationen gibt</a:t>
            </a:r>
            <a:r>
              <a:rPr lang="de-CH" sz="2000" dirty="0" smtClean="0">
                <a:solidFill>
                  <a:srgbClr val="990000"/>
                </a:solidFill>
              </a:rPr>
              <a:t>, ist</a:t>
            </a:r>
          </a:p>
          <a:p>
            <a:pPr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der alphabetisch grösste ihrer Namen.</a:t>
            </a:r>
            <a:endParaRPr lang="de-CH" sz="2000" i="1" dirty="0" smtClean="0"/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chemeClr val="accent2"/>
                </a:solidFill>
              </a:rPr>
              <a:t>	Result </a:t>
            </a:r>
            <a:r>
              <a:rPr lang="de-CH" sz="2000" dirty="0" smtClean="0">
                <a:solidFill>
                  <a:srgbClr val="0000FF"/>
                </a:solidFill>
              </a:rPr>
              <a:t>:=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</a:p>
          <a:p>
            <a:pPr lvl="0" defTabSz="540000">
              <a:spcBef>
                <a:spcPts val="600"/>
              </a:spcBef>
              <a:defRPr/>
            </a:pPr>
            <a:r>
              <a:rPr lang="de-CH" sz="2000" b="1" dirty="0" smtClean="0">
                <a:solidFill>
                  <a:srgbClr val="0000FF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forth</a:t>
            </a:r>
            <a:endParaRPr lang="de-CH" sz="2000" i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de-CH" sz="2000" b="1" dirty="0" err="1" smtClean="0">
                <a:solidFill>
                  <a:schemeClr val="accent2"/>
                </a:solidFill>
              </a:rPr>
              <a:t>ensure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40000"/>
              </a:lnSpc>
            </a:pPr>
            <a:r>
              <a:rPr lang="de-CH" sz="2000" i="1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 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alphabetisch grösste Stationsname, falls es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	</a:t>
            </a:r>
          </a:p>
          <a:p>
            <a:pPr>
              <a:lnSpc>
                <a:spcPct val="4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	-- eine Station gibt.	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Schleifeninvariante</a:t>
            </a:r>
          </a:p>
        </p:txBody>
      </p:sp>
      <p:sp>
        <p:nvSpPr>
          <p:cNvPr id="5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583205" y="4726394"/>
            <a:ext cx="3302322" cy="33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>
              <a:lnSpc>
                <a:spcPct val="60000"/>
              </a:lnSpc>
            </a:pPr>
            <a:r>
              <a:rPr lang="de-CH" sz="2000" b="1" dirty="0" smtClean="0">
                <a:solidFill>
                  <a:srgbClr val="002060"/>
                </a:solidFill>
                <a:latin typeface="+mn-lt"/>
              </a:rPr>
              <a:t>Result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 = Max (</a:t>
            </a:r>
            <a:r>
              <a:rPr lang="de-CH" i="1" dirty="0" err="1" smtClean="0">
                <a:solidFill>
                  <a:srgbClr val="990000"/>
                </a:solidFill>
              </a:rPr>
              <a:t>names</a:t>
            </a:r>
            <a:r>
              <a:rPr lang="de-CH" sz="1400" i="1" dirty="0" smtClean="0">
                <a:solidFill>
                  <a:srgbClr val="990000"/>
                </a:solidFill>
              </a:rPr>
              <a:t> </a:t>
            </a:r>
            <a:r>
              <a:rPr lang="de-CH" sz="2800" baseline="-25000" dirty="0" smtClean="0">
                <a:solidFill>
                  <a:srgbClr val="990000"/>
                </a:solidFill>
              </a:rPr>
              <a:t>1   </a:t>
            </a:r>
            <a:r>
              <a:rPr lang="de-CH" sz="2800" i="1" baseline="-25000" dirty="0" smtClean="0">
                <a:solidFill>
                  <a:srgbClr val="990000"/>
                </a:solidFill>
              </a:rPr>
              <a:t>i</a:t>
            </a:r>
            <a:r>
              <a:rPr lang="de-CH" sz="1800" b="0" i="1" baseline="-25000" dirty="0" smtClean="0">
                <a:solidFill>
                  <a:srgbClr val="990000"/>
                </a:solidFill>
                <a:latin typeface="+mn-lt"/>
              </a:rPr>
              <a:t> </a:t>
            </a:r>
            <a:r>
              <a:rPr lang="de-CH" sz="2000" b="0" dirty="0" smtClean="0">
                <a:solidFill>
                  <a:srgbClr val="3333FF"/>
                </a:solidFill>
                <a:latin typeface="+mn-lt"/>
              </a:rPr>
              <a:t>)</a:t>
            </a:r>
            <a:endParaRPr lang="de-CH" sz="2000" b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5065" y="4365120"/>
            <a:ext cx="634838" cy="6756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0"/>
              </a:spcBef>
            </a:pPr>
            <a:r>
              <a:rPr lang="de-CH" sz="4400" baseline="-25000" smtClean="0">
                <a:solidFill>
                  <a:srgbClr val="990000"/>
                </a:solidFill>
                <a:latin typeface="Comic Sans MS"/>
              </a:rPr>
              <a:t>..</a:t>
            </a:r>
            <a:endParaRPr lang="de-CH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03650" y="2635049"/>
            <a:ext cx="5725051" cy="373224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87599" y="3385109"/>
            <a:ext cx="1004995" cy="373224"/>
          </a:xfrm>
          <a:prstGeom prst="roundRect">
            <a:avLst/>
          </a:prstGeom>
          <a:solidFill>
            <a:srgbClr val="FF99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spcBef>
                <a:spcPts val="300"/>
              </a:spcBef>
              <a:buFont typeface="Wingdings" pitchFamily="2" charset="2"/>
              <a:buNone/>
            </a:pPr>
            <a:endParaRPr lang="de-CH" sz="2800" smtClean="0"/>
          </a:p>
        </p:txBody>
      </p:sp>
      <p:sp>
        <p:nvSpPr>
          <p:cNvPr id="5940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smtClean="0">
                <a:solidFill>
                  <a:srgbClr val="3333FF"/>
                </a:solidFill>
              </a:rPr>
              <a:t>c := Line8.new_cursor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</a:rPr>
              <a:t> := </a:t>
            </a:r>
            <a:r>
              <a:rPr lang="de-CH" sz="2000" dirty="0" smtClean="0">
                <a:solidFill>
                  <a:srgbClr val="3333FF"/>
                </a:solidFill>
              </a:rPr>
              <a:t>""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</a:rPr>
              <a:t> &gt;=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0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index</a:t>
            </a:r>
            <a:r>
              <a:rPr lang="de-CH" sz="2000" dirty="0" smtClean="0">
                <a:solidFill>
                  <a:srgbClr val="3333FF"/>
                </a:solidFill>
              </a:rPr>
              <a:t> &lt;= </a:t>
            </a:r>
            <a:r>
              <a:rPr lang="de-CH" sz="2000" i="1" dirty="0" smtClean="0">
                <a:solidFill>
                  <a:srgbClr val="3333FF"/>
                </a:solidFill>
              </a:rPr>
              <a:t>Line8</a:t>
            </a:r>
            <a:r>
              <a:rPr lang="de-CH" sz="2000" dirty="0" smtClean="0">
                <a:solidFill>
                  <a:srgbClr val="3333FF"/>
                </a:solidFill>
              </a:rPr>
              <a:t>.</a:t>
            </a:r>
            <a:r>
              <a:rPr lang="de-CH" sz="2000" i="1" dirty="0" smtClean="0">
                <a:solidFill>
                  <a:srgbClr val="3333FF"/>
                </a:solidFill>
              </a:rPr>
              <a:t>count</a:t>
            </a:r>
            <a:r>
              <a:rPr lang="de-CH" sz="2000" dirty="0" smtClean="0">
                <a:solidFill>
                  <a:srgbClr val="3333FF"/>
                </a:solidFill>
              </a:rPr>
              <a:t> + 1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after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 </a:t>
            </a:r>
            <a:r>
              <a:rPr lang="de-CH" sz="2000" i="1" dirty="0" smtClean="0">
                <a:solidFill>
                  <a:srgbClr val="0000FF"/>
                </a:solidFill>
              </a:rPr>
              <a:t>Result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i="1" dirty="0" smtClean="0">
                <a:solidFill>
                  <a:srgbClr val="0000FF"/>
                </a:solidFill>
              </a:rPr>
              <a:t>Result, c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de-CH" sz="20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de-CH" sz="2000" dirty="0" smtClean="0"/>
              <a:t>	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28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forth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Der Effekt einer Schleife</a:t>
            </a:r>
          </a:p>
        </p:txBody>
      </p:sp>
      <p:sp>
        <p:nvSpPr>
          <p:cNvPr id="448521" name="Text Box 9"/>
          <p:cNvSpPr txBox="1">
            <a:spLocks noChangeArrowheads="1"/>
          </p:cNvSpPr>
          <p:nvPr/>
        </p:nvSpPr>
        <p:spPr bwMode="auto">
          <a:xfrm>
            <a:off x="2862470" y="5010570"/>
            <a:ext cx="6090699" cy="1505093"/>
          </a:xfrm>
          <a:prstGeom prst="roundRect">
            <a:avLst/>
          </a:prstGeom>
          <a:noFill/>
          <a:ln w="222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/>
              <a:t>Am Schluss: Invariante </a:t>
            </a:r>
            <a:r>
              <a:rPr lang="de-CH" sz="2000" b="1" dirty="0" err="1" smtClean="0">
                <a:solidFill>
                  <a:schemeClr val="accent2"/>
                </a:solidFill>
              </a:rPr>
              <a:t>and</a:t>
            </a:r>
            <a:r>
              <a:rPr lang="de-CH" sz="2000" b="1" dirty="0" smtClean="0">
                <a:solidFill>
                  <a:schemeClr val="accent2"/>
                </a:solidFill>
              </a:rPr>
              <a:t> </a:t>
            </a:r>
            <a:r>
              <a:rPr lang="de-CH" sz="2000" dirty="0" smtClean="0"/>
              <a:t>Ausstiegsbedingung</a:t>
            </a:r>
          </a:p>
          <a:p>
            <a:pPr lvl="1">
              <a:lnSpc>
                <a:spcPct val="40000"/>
              </a:lnSpc>
              <a:buFontTx/>
              <a:buChar char="•"/>
            </a:pPr>
            <a:r>
              <a:rPr lang="de-CH" sz="2000" dirty="0" smtClean="0"/>
              <a:t> Alle Stationen besucht (</a:t>
            </a:r>
            <a:r>
              <a:rPr lang="de-CH" sz="2000" i="1" dirty="0" err="1" smtClean="0">
                <a:solidFill>
                  <a:srgbClr val="3333FF"/>
                </a:solidFill>
              </a:rPr>
              <a:t>c</a:t>
            </a:r>
            <a:r>
              <a:rPr lang="de-CH" sz="3600" dirty="0" err="1" smtClean="0">
                <a:solidFill>
                  <a:srgbClr val="3333FF"/>
                </a:solidFill>
              </a:rPr>
              <a:t>.</a:t>
            </a:r>
            <a:r>
              <a:rPr lang="de-CH" sz="2000" i="1" dirty="0" err="1" smtClean="0">
                <a:solidFill>
                  <a:srgbClr val="3333FF"/>
                </a:solidFill>
              </a:rPr>
              <a:t>after</a:t>
            </a:r>
            <a:r>
              <a:rPr lang="de-CH" sz="2000" i="1" dirty="0" smtClean="0">
                <a:solidFill>
                  <a:srgbClr val="3333FF"/>
                </a:solidFill>
              </a:rPr>
              <a:t> </a:t>
            </a:r>
            <a:r>
              <a:rPr lang="de-CH" sz="2000" dirty="0" smtClean="0"/>
              <a:t>)</a:t>
            </a:r>
          </a:p>
          <a:p>
            <a:pPr lvl="1">
              <a:buFontTx/>
              <a:buChar char="•"/>
            </a:pPr>
            <a:r>
              <a:rPr lang="de-CH" sz="2000" dirty="0" smtClean="0"/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dirty="0" smtClean="0"/>
              <a:t> ist der “grösste” Stationsname</a:t>
            </a:r>
            <a:endParaRPr lang="de-CH" sz="2000" dirty="0"/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3090462" y="3493963"/>
            <a:ext cx="2544705" cy="643813"/>
          </a:xfrm>
          <a:prstGeom prst="wedgeRoundRectCallout">
            <a:avLst>
              <a:gd name="adj1" fmla="val -85036"/>
              <a:gd name="adj2" fmla="val -35888"/>
              <a:gd name="adj3" fmla="val 16667"/>
            </a:avLst>
          </a:prstGeom>
          <a:solidFill>
            <a:srgbClr val="FF99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smtClean="0"/>
              <a:t>Ausstiegsbedingung am Ende erfüllt</a:t>
            </a:r>
            <a:endParaRPr lang="de-CH" sz="2000"/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702493" y="3194181"/>
            <a:ext cx="2376196" cy="929951"/>
          </a:xfrm>
          <a:prstGeom prst="wedgeRoundRectCallout">
            <a:avLst>
              <a:gd name="adj1" fmla="val -194214"/>
              <a:gd name="adj2" fmla="val -3651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smtClean="0"/>
              <a:t>Invariante nach jedem Durchlauf erfüllt.</a:t>
            </a:r>
            <a:endParaRPr lang="de-CH" sz="2000"/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5943600" y="873970"/>
            <a:ext cx="2988909" cy="786880"/>
          </a:xfrm>
          <a:prstGeom prst="wedgeRoundRectCallout">
            <a:avLst>
              <a:gd name="adj1" fmla="val -72789"/>
              <a:gd name="adj2" fmla="val 16001"/>
              <a:gd name="adj3" fmla="val 16667"/>
            </a:avLst>
          </a:prstGeom>
          <a:solidFill>
            <a:srgbClr val="BBE0E3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de-CH" sz="2000" dirty="0" smtClean="0"/>
              <a:t>Invariante nach der Initialisierung erfüllt. </a:t>
            </a:r>
            <a:endParaRPr lang="de-CH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48521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Quiz: Finde die Invariante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01" y="709679"/>
            <a:ext cx="8424862" cy="5977723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err="1" smtClean="0">
                <a:solidFill>
                  <a:srgbClr val="0000FF"/>
                </a:solidFill>
              </a:rPr>
              <a:t>xxxx</a:t>
            </a:r>
            <a:r>
              <a:rPr lang="de-CH" sz="1800" dirty="0" smtClean="0"/>
              <a:t> (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r>
              <a:rPr lang="de-CH" sz="1800" dirty="0" smtClean="0"/>
              <a:t>):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dirty="0" smtClean="0">
                <a:solidFill>
                  <a:srgbClr val="CC3300"/>
                </a:solidFill>
              </a:rPr>
              <a:t>-- ?????????????????????????????????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require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 ;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  <a:r>
              <a:rPr lang="de-CH" sz="1800" dirty="0" smtClean="0"/>
              <a:t> &gt; </a:t>
            </a:r>
            <a:r>
              <a:rPr lang="de-CH" sz="18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err="1" smtClean="0">
                <a:solidFill>
                  <a:schemeClr val="accent2"/>
                </a:solidFill>
              </a:rPr>
              <a:t>local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,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  <a:r>
              <a:rPr lang="de-CH" sz="1800" dirty="0" smtClean="0"/>
              <a:t>: </a:t>
            </a:r>
            <a:r>
              <a:rPr lang="de-CH" sz="18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 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endParaRPr lang="de-CH" sz="18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i="1" dirty="0" smtClean="0">
                <a:solidFill>
                  <a:srgbClr val="0000FF"/>
                </a:solidFill>
              </a:rPr>
              <a:t>m </a:t>
            </a:r>
            <a:r>
              <a:rPr lang="de-CH" sz="1800" dirty="0" smtClean="0"/>
              <a:t>:= </a:t>
            </a:r>
            <a:r>
              <a:rPr lang="de-CH" sz="1800" i="1" dirty="0" smtClean="0">
                <a:solidFill>
                  <a:srgbClr val="0000FF"/>
                </a:solidFill>
              </a:rPr>
              <a:t>a</a:t>
            </a:r>
            <a:r>
              <a:rPr lang="de-CH" sz="1800" dirty="0" smtClean="0"/>
              <a:t> 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i="1" dirty="0" smtClean="0">
                <a:solidFill>
                  <a:srgbClr val="0000FF"/>
                </a:solidFill>
              </a:rPr>
              <a:t>			</a:t>
            </a:r>
            <a:r>
              <a:rPr lang="de-CH" sz="1800" i="1" dirty="0" smtClean="0">
                <a:solidFill>
                  <a:srgbClr val="CC3300"/>
                </a:solidFill>
              </a:rPr>
              <a:t>-- “ </a:t>
            </a:r>
            <a:r>
              <a:rPr lang="de-CH" sz="1800" dirty="0" smtClean="0">
                <a:solidFill>
                  <a:srgbClr val="CC3300"/>
                </a:solidFill>
              </a:rPr>
              <a:t>????????</a:t>
            </a:r>
            <a:r>
              <a:rPr lang="de-CH" sz="1800" i="1" dirty="0" smtClean="0">
                <a:solidFill>
                  <a:srgbClr val="CC3300"/>
                </a:solidFill>
              </a:rPr>
              <a:t>”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b="1" dirty="0" smtClean="0">
                <a:solidFill>
                  <a:schemeClr val="accent2"/>
                </a:solidFill>
              </a:rPr>
              <a:t>			</a:t>
            </a:r>
            <a:r>
              <a:rPr lang="de-CH" sz="1800" dirty="0" smtClean="0">
                <a:solidFill>
                  <a:srgbClr val="CC3300"/>
                </a:solidFill>
              </a:rPr>
              <a:t>????????</a:t>
            </a:r>
            <a:endParaRPr lang="de-CH" sz="1800" i="1" dirty="0" smtClean="0">
              <a:solidFill>
                <a:srgbClr val="CC33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= </a:t>
            </a:r>
            <a:r>
              <a:rPr lang="de-CH" sz="1800" i="1" dirty="0" smtClean="0">
                <a:solidFill>
                  <a:srgbClr val="0000FF"/>
                </a:solidFill>
              </a:rPr>
              <a:t>n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if</a:t>
            </a:r>
            <a:r>
              <a:rPr lang="de-CH" sz="1800" dirty="0" smtClean="0"/>
              <a:t> 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&gt;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:=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  <a:r>
              <a:rPr lang="de-CH" sz="1800" dirty="0" smtClean="0"/>
              <a:t> −</a:t>
            </a:r>
            <a:r>
              <a:rPr lang="de-CH" sz="1800" dirty="0" smtClean="0">
                <a:solidFill>
                  <a:srgbClr val="0000FF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	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:= </a:t>
            </a:r>
            <a:r>
              <a:rPr lang="de-CH" sz="1800" i="1" dirty="0" smtClean="0">
                <a:solidFill>
                  <a:srgbClr val="0000FF"/>
                </a:solidFill>
              </a:rPr>
              <a:t>n</a:t>
            </a:r>
            <a:r>
              <a:rPr lang="de-CH" sz="1800" dirty="0" smtClean="0"/>
              <a:t> −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/>
              <a:t> :=</a:t>
            </a:r>
            <a:r>
              <a:rPr lang="de-CH" sz="1800" b="1" dirty="0" smtClean="0">
                <a:solidFill>
                  <a:schemeClr val="accent2"/>
                </a:solidFill>
              </a:rPr>
              <a:t> </a:t>
            </a:r>
            <a:r>
              <a:rPr lang="de-CH" sz="18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de-CH" sz="1800" dirty="0" smtClean="0"/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Quiz: Finde die Invariante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823" y="745790"/>
            <a:ext cx="8424862" cy="546735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err="1" smtClean="0">
                <a:solidFill>
                  <a:srgbClr val="0000FF"/>
                </a:solidFill>
              </a:rPr>
              <a:t>euclid</a:t>
            </a:r>
            <a:r>
              <a:rPr lang="en-US" sz="1500" dirty="0" smtClean="0"/>
              <a:t> (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,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  <a:r>
              <a:rPr lang="en-US" sz="1050" i="1" dirty="0" smtClean="0">
                <a:solidFill>
                  <a:srgbClr val="0000FF"/>
                </a:solidFill>
              </a:rPr>
              <a:t> </a:t>
            </a:r>
            <a:r>
              <a:rPr lang="en-US" sz="1500" dirty="0" smtClean="0"/>
              <a:t>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  <a:r>
              <a:rPr lang="en-US" sz="1500" dirty="0" smtClean="0"/>
              <a:t>):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  <a:endParaRPr lang="en-US" sz="1500" b="1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dirty="0" smtClean="0">
                <a:solidFill>
                  <a:srgbClr val="990000"/>
                </a:solidFill>
              </a:rPr>
              <a:t>-- </a:t>
            </a:r>
            <a:r>
              <a:rPr lang="en-US" sz="1500" dirty="0" err="1" smtClean="0">
                <a:solidFill>
                  <a:srgbClr val="990000"/>
                </a:solidFill>
              </a:rPr>
              <a:t>Grösster</a:t>
            </a:r>
            <a:r>
              <a:rPr lang="en-US" sz="1500" dirty="0" smtClean="0">
                <a:solidFill>
                  <a:srgbClr val="990000"/>
                </a:solidFill>
              </a:rPr>
              <a:t> </a:t>
            </a:r>
            <a:r>
              <a:rPr lang="en-US" sz="1500" dirty="0" err="1" smtClean="0">
                <a:solidFill>
                  <a:srgbClr val="990000"/>
                </a:solidFill>
              </a:rPr>
              <a:t>gemeinsamer</a:t>
            </a:r>
            <a:r>
              <a:rPr lang="en-US" sz="1500" dirty="0" smtClean="0">
                <a:solidFill>
                  <a:srgbClr val="990000"/>
                </a:solidFill>
              </a:rPr>
              <a:t> </a:t>
            </a:r>
            <a:r>
              <a:rPr lang="en-US" sz="1500" dirty="0" err="1" smtClean="0">
                <a:solidFill>
                  <a:srgbClr val="990000"/>
                </a:solidFill>
              </a:rPr>
              <a:t>Teiler</a:t>
            </a:r>
            <a:r>
              <a:rPr lang="en-US" sz="1500" dirty="0" smtClean="0">
                <a:solidFill>
                  <a:srgbClr val="990000"/>
                </a:solidFill>
              </a:rPr>
              <a:t> von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dirty="0" smtClean="0">
                <a:solidFill>
                  <a:srgbClr val="990000"/>
                </a:solidFill>
              </a:rPr>
              <a:t>und</a:t>
            </a:r>
            <a:r>
              <a:rPr lang="en-US" sz="1500" dirty="0" smtClean="0">
                <a:solidFill>
                  <a:srgbClr val="CC3300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b.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require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 &gt; </a:t>
            </a:r>
            <a:r>
              <a:rPr lang="en-US" sz="1500" dirty="0" smtClean="0">
                <a:solidFill>
                  <a:srgbClr val="0000FF"/>
                </a:solidFill>
              </a:rPr>
              <a:t>0 ;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  <a:r>
              <a:rPr lang="en-US" sz="1500" dirty="0" smtClean="0"/>
              <a:t> &gt; </a:t>
            </a:r>
            <a:r>
              <a:rPr lang="en-US" sz="1500" dirty="0" smtClean="0">
                <a:solidFill>
                  <a:srgbClr val="0000FF"/>
                </a:solidFill>
              </a:rPr>
              <a:t>0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local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, </a:t>
            </a:r>
            <a:r>
              <a:rPr lang="en-US" sz="1500" i="1" dirty="0" smtClean="0">
                <a:solidFill>
                  <a:srgbClr val="0000FF"/>
                </a:solidFill>
              </a:rPr>
              <a:t>n </a:t>
            </a:r>
            <a:r>
              <a:rPr lang="en-US" sz="1500" dirty="0" smtClean="0"/>
              <a:t>: </a:t>
            </a:r>
            <a:r>
              <a:rPr lang="en-US" sz="1500" i="1" dirty="0" smtClean="0">
                <a:solidFill>
                  <a:srgbClr val="0000FF"/>
                </a:solidFill>
              </a:rPr>
              <a:t>INTEGER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do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 </a:t>
            </a:r>
            <a:r>
              <a:rPr lang="en-US" sz="1500" b="1" dirty="0" smtClean="0">
                <a:solidFill>
                  <a:schemeClr val="accent2"/>
                </a:solidFill>
              </a:rPr>
              <a:t>from</a:t>
            </a:r>
            <a:endParaRPr lang="en-US" sz="1500" dirty="0" smtClean="0"/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i="1" dirty="0" smtClean="0">
                <a:solidFill>
                  <a:srgbClr val="0000FF"/>
                </a:solidFill>
              </a:rPr>
              <a:t>m </a:t>
            </a:r>
            <a:r>
              <a:rPr lang="en-US" sz="1500" dirty="0" smtClean="0"/>
              <a:t>:= </a:t>
            </a:r>
            <a:r>
              <a:rPr lang="en-US" sz="1500" i="1" dirty="0" smtClean="0">
                <a:solidFill>
                  <a:srgbClr val="0000FF"/>
                </a:solidFill>
              </a:rPr>
              <a:t>a</a:t>
            </a:r>
            <a:r>
              <a:rPr lang="en-US" sz="1500" dirty="0" smtClean="0"/>
              <a:t> ;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:= </a:t>
            </a:r>
            <a:r>
              <a:rPr lang="en-US" sz="1500" i="1" dirty="0" smtClean="0">
                <a:solidFill>
                  <a:srgbClr val="0000FF"/>
                </a:solidFill>
              </a:rPr>
              <a:t>b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smtClean="0">
                <a:solidFill>
                  <a:srgbClr val="0000FF"/>
                </a:solidFill>
              </a:rPr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invariant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i="1" dirty="0" smtClean="0">
                <a:solidFill>
                  <a:srgbClr val="0000FF"/>
                </a:solidFill>
              </a:rPr>
              <a:t>			</a:t>
            </a:r>
            <a:r>
              <a:rPr lang="en-US" sz="1500" i="1" dirty="0" smtClean="0">
                <a:solidFill>
                  <a:srgbClr val="990000"/>
                </a:solidFill>
              </a:rPr>
              <a:t>-- “</a:t>
            </a:r>
            <a:r>
              <a:rPr lang="en-US" sz="1000" i="1" dirty="0" smtClean="0">
                <a:solidFill>
                  <a:srgbClr val="990000"/>
                </a:solidFill>
              </a:rPr>
              <a:t> </a:t>
            </a:r>
            <a:r>
              <a:rPr lang="en-US" sz="1500" dirty="0" smtClean="0">
                <a:solidFill>
                  <a:srgbClr val="990000"/>
                </a:solidFill>
              </a:rPr>
              <a:t>????????</a:t>
            </a:r>
            <a:r>
              <a:rPr lang="en-US" sz="1500" i="1" dirty="0" smtClean="0">
                <a:solidFill>
                  <a:srgbClr val="990000"/>
                </a:solidFill>
              </a:rPr>
              <a:t>”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accent2"/>
                </a:solidFill>
              </a:rPr>
              <a:t>		variant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b="1" dirty="0" smtClean="0">
                <a:solidFill>
                  <a:schemeClr val="accent2"/>
                </a:solidFill>
              </a:rPr>
              <a:t>			</a:t>
            </a:r>
            <a:r>
              <a:rPr lang="en-US" sz="1500" dirty="0">
                <a:solidFill>
                  <a:srgbClr val="990000"/>
                </a:solidFill>
              </a:rPr>
              <a:t>????????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until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=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loop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if</a:t>
            </a:r>
            <a:r>
              <a:rPr lang="en-US" sz="1500" dirty="0" smtClean="0"/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&gt;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</a:t>
            </a:r>
            <a:r>
              <a:rPr lang="en-US" sz="1500" b="1" dirty="0" smtClean="0">
                <a:solidFill>
                  <a:schemeClr val="accent2"/>
                </a:solidFill>
              </a:rPr>
              <a:t>then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	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:=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  <a:r>
              <a:rPr lang="en-US" sz="1500" dirty="0" smtClean="0"/>
              <a:t> −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else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	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:= </a:t>
            </a:r>
            <a:r>
              <a:rPr lang="en-US" sz="1500" i="1" dirty="0" smtClean="0">
                <a:solidFill>
                  <a:srgbClr val="0000FF"/>
                </a:solidFill>
              </a:rPr>
              <a:t>n</a:t>
            </a:r>
            <a:r>
              <a:rPr lang="en-US" sz="1500" dirty="0" smtClean="0"/>
              <a:t> −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	</a:t>
            </a:r>
            <a:r>
              <a:rPr lang="en-US" sz="1500" b="1" dirty="0">
                <a:solidFill>
                  <a:schemeClr val="accent2"/>
                </a:solidFill>
              </a:rPr>
              <a:t>Result</a:t>
            </a:r>
            <a:r>
              <a:rPr lang="en-US" sz="1500" dirty="0" smtClean="0"/>
              <a:t> :=</a:t>
            </a:r>
            <a:r>
              <a:rPr lang="en-US" sz="1500" b="1" dirty="0" smtClean="0">
                <a:solidFill>
                  <a:schemeClr val="accent2"/>
                </a:solidFill>
              </a:rPr>
              <a:t> </a:t>
            </a:r>
            <a:r>
              <a:rPr lang="en-US" sz="1500" i="1" dirty="0" smtClean="0">
                <a:solidFill>
                  <a:srgbClr val="0000FF"/>
                </a:solidFill>
              </a:rPr>
              <a:t>m</a:t>
            </a:r>
          </a:p>
          <a:p>
            <a:pPr marL="457200" indent="-4572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 smtClean="0"/>
              <a:t>	</a:t>
            </a:r>
            <a:r>
              <a:rPr lang="en-US" sz="1500" b="1" dirty="0" smtClean="0">
                <a:solidFill>
                  <a:schemeClr val="accent2"/>
                </a:solidFill>
              </a:rPr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err="1" smtClean="0"/>
              <a:t>Levenshtein</a:t>
            </a:r>
            <a:r>
              <a:rPr lang="de-CH" dirty="0" smtClean="0"/>
              <a:t>-Distanz</a:t>
            </a:r>
            <a:endParaRPr lang="de-CH" dirty="0"/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165802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B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5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smtClean="0">
                <a:solidFill>
                  <a:srgbClr val="0000FF"/>
                </a:solidFill>
              </a:rPr>
              <a:t>Operation</a:t>
            </a:r>
            <a:endParaRPr lang="de-CH" sz="2200" b="0">
              <a:solidFill>
                <a:srgbClr val="0000FF"/>
              </a:solidFill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5514975" cy="466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dirty="0" smtClean="0">
                <a:solidFill>
                  <a:schemeClr val="tx1"/>
                </a:solidFill>
              </a:rPr>
              <a:t>Von “</a:t>
            </a:r>
            <a:r>
              <a:rPr lang="de-CH" dirty="0" smtClean="0">
                <a:solidFill>
                  <a:srgbClr val="006600"/>
                </a:solidFill>
              </a:rPr>
              <a:t>Beethoven</a:t>
            </a:r>
            <a:r>
              <a:rPr lang="de-CH" b="0" dirty="0" smtClean="0">
                <a:solidFill>
                  <a:schemeClr val="tx1"/>
                </a:solidFill>
              </a:rPr>
              <a:t>” nach “</a:t>
            </a:r>
            <a:r>
              <a:rPr lang="de-CH" dirty="0" smtClean="0">
                <a:solidFill>
                  <a:srgbClr val="006600"/>
                </a:solidFill>
              </a:rPr>
              <a:t>Beatles</a:t>
            </a:r>
            <a:r>
              <a:rPr lang="de-CH" b="0" dirty="0" smtClean="0">
                <a:solidFill>
                  <a:schemeClr val="tx1"/>
                </a:solidFill>
              </a:rPr>
              <a:t>”?</a:t>
            </a:r>
            <a:endParaRPr lang="de-CH" b="0" dirty="0">
              <a:solidFill>
                <a:schemeClr val="tx1"/>
              </a:solidFill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922028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smtClean="0">
                <a:solidFill>
                  <a:srgbClr val="CC3300"/>
                </a:solidFill>
              </a:rPr>
              <a:t>Distanz </a:t>
            </a:r>
            <a:endParaRPr lang="de-CH" sz="2000" b="0">
              <a:solidFill>
                <a:srgbClr val="CC3300"/>
              </a:solidFill>
            </a:endParaRPr>
          </a:p>
        </p:txBody>
      </p: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236818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3" name="Text Box 4"/>
          <p:cNvSpPr txBox="1">
            <a:spLocks noChangeArrowheads="1"/>
          </p:cNvSpPr>
          <p:nvPr/>
        </p:nvSpPr>
        <p:spPr bwMode="auto">
          <a:xfrm>
            <a:off x="3193367" y="1844648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4" name="Text Box 17"/>
          <p:cNvSpPr txBox="1">
            <a:spLocks noChangeArrowheads="1"/>
          </p:cNvSpPr>
          <p:nvPr/>
        </p:nvSpPr>
        <p:spPr bwMode="auto">
          <a:xfrm>
            <a:off x="3144737" y="4101179"/>
            <a:ext cx="615493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15" name="Line 18"/>
          <p:cNvSpPr>
            <a:spLocks noChangeShapeType="1"/>
          </p:cNvSpPr>
          <p:nvPr/>
        </p:nvSpPr>
        <p:spPr bwMode="auto">
          <a:xfrm flipH="1">
            <a:off x="3433659" y="2487822"/>
            <a:ext cx="16301" cy="1626978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20" name="Text Box 73"/>
          <p:cNvSpPr txBox="1">
            <a:spLocks noChangeArrowheads="1"/>
          </p:cNvSpPr>
          <p:nvPr/>
        </p:nvSpPr>
        <p:spPr bwMode="auto">
          <a:xfrm>
            <a:off x="3191526" y="1844648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E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22" name="Text Box 3"/>
          <p:cNvSpPr txBox="1">
            <a:spLocks noChangeArrowheads="1"/>
          </p:cNvSpPr>
          <p:nvPr/>
        </p:nvSpPr>
        <p:spPr bwMode="auto">
          <a:xfrm>
            <a:off x="3930704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T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7994221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4" name="Text Box 17"/>
          <p:cNvSpPr txBox="1">
            <a:spLocks noChangeArrowheads="1"/>
          </p:cNvSpPr>
          <p:nvPr/>
        </p:nvSpPr>
        <p:spPr bwMode="auto">
          <a:xfrm>
            <a:off x="7973584" y="4091848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25" name="Line 18"/>
          <p:cNvSpPr>
            <a:spLocks noChangeShapeType="1"/>
          </p:cNvSpPr>
          <p:nvPr/>
        </p:nvSpPr>
        <p:spPr bwMode="auto">
          <a:xfrm flipH="1">
            <a:off x="8201622" y="2476448"/>
            <a:ext cx="21199" cy="1498393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26" name="Text Box 73"/>
          <p:cNvSpPr txBox="1">
            <a:spLocks noChangeArrowheads="1"/>
          </p:cNvSpPr>
          <p:nvPr/>
        </p:nvSpPr>
        <p:spPr bwMode="auto">
          <a:xfrm>
            <a:off x="7996239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N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29" name="Text Box 3"/>
          <p:cNvSpPr txBox="1">
            <a:spLocks noChangeArrowheads="1"/>
          </p:cNvSpPr>
          <p:nvPr/>
        </p:nvSpPr>
        <p:spPr bwMode="auto">
          <a:xfrm>
            <a:off x="4656268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6250189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V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3" name="Text Box 3"/>
          <p:cNvSpPr txBox="1">
            <a:spLocks noChangeArrowheads="1"/>
          </p:cNvSpPr>
          <p:nvPr/>
        </p:nvSpPr>
        <p:spPr bwMode="auto">
          <a:xfrm>
            <a:off x="6997710" y="1835317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4" name="Text Box 4"/>
          <p:cNvSpPr txBox="1">
            <a:spLocks noChangeArrowheads="1"/>
          </p:cNvSpPr>
          <p:nvPr/>
        </p:nvSpPr>
        <p:spPr bwMode="auto">
          <a:xfrm>
            <a:off x="5400167" y="1835317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O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35" name="Text Box 17"/>
          <p:cNvSpPr txBox="1">
            <a:spLocks noChangeArrowheads="1"/>
          </p:cNvSpPr>
          <p:nvPr/>
        </p:nvSpPr>
        <p:spPr bwMode="auto">
          <a:xfrm>
            <a:off x="5538157" y="4101179"/>
            <a:ext cx="414769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</a:rPr>
              <a:t>L</a:t>
            </a:r>
            <a:endParaRPr lang="de-CH" sz="3800" dirty="0">
              <a:solidFill>
                <a:srgbClr val="006600"/>
              </a:solidFill>
            </a:endParaRPr>
          </a:p>
        </p:txBody>
      </p:sp>
      <p:sp>
        <p:nvSpPr>
          <p:cNvPr id="136" name="Line 18"/>
          <p:cNvSpPr>
            <a:spLocks noChangeShapeType="1"/>
          </p:cNvSpPr>
          <p:nvPr/>
        </p:nvSpPr>
        <p:spPr bwMode="auto">
          <a:xfrm flipH="1">
            <a:off x="5701000" y="2485081"/>
            <a:ext cx="2415" cy="1676372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37" name="Text Box 73"/>
          <p:cNvSpPr txBox="1">
            <a:spLocks noChangeArrowheads="1"/>
          </p:cNvSpPr>
          <p:nvPr/>
        </p:nvSpPr>
        <p:spPr bwMode="auto">
          <a:xfrm>
            <a:off x="540726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O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38" name="Text Box 73"/>
          <p:cNvSpPr txBox="1">
            <a:spLocks noChangeArrowheads="1"/>
          </p:cNvSpPr>
          <p:nvPr/>
        </p:nvSpPr>
        <p:spPr bwMode="auto">
          <a:xfrm>
            <a:off x="164905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B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39" name="Text Box 73"/>
          <p:cNvSpPr txBox="1">
            <a:spLocks noChangeArrowheads="1"/>
          </p:cNvSpPr>
          <p:nvPr/>
        </p:nvSpPr>
        <p:spPr bwMode="auto">
          <a:xfrm>
            <a:off x="2368968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E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40" name="Text Box 73"/>
          <p:cNvSpPr txBox="1">
            <a:spLocks noChangeArrowheads="1"/>
          </p:cNvSpPr>
          <p:nvPr/>
        </p:nvSpPr>
        <p:spPr bwMode="auto">
          <a:xfrm>
            <a:off x="3930105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T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1" name="Text Box 73"/>
          <p:cNvSpPr txBox="1">
            <a:spLocks noChangeArrowheads="1"/>
          </p:cNvSpPr>
          <p:nvPr/>
        </p:nvSpPr>
        <p:spPr bwMode="auto">
          <a:xfrm>
            <a:off x="4659353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H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2" name="Text Box 73"/>
          <p:cNvSpPr txBox="1">
            <a:spLocks noChangeArrowheads="1"/>
          </p:cNvSpPr>
          <p:nvPr/>
        </p:nvSpPr>
        <p:spPr bwMode="auto">
          <a:xfrm>
            <a:off x="6229821" y="183531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V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3" name="Text Box 73"/>
          <p:cNvSpPr txBox="1">
            <a:spLocks noChangeArrowheads="1"/>
          </p:cNvSpPr>
          <p:nvPr/>
        </p:nvSpPr>
        <p:spPr bwMode="auto">
          <a:xfrm>
            <a:off x="6996393" y="1832519"/>
            <a:ext cx="381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E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44" name="Text Box 63"/>
          <p:cNvSpPr txBox="1">
            <a:spLocks noChangeArrowheads="1"/>
          </p:cNvSpPr>
          <p:nvPr/>
        </p:nvSpPr>
        <p:spPr bwMode="auto">
          <a:xfrm>
            <a:off x="1839618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45" name="Line 66"/>
          <p:cNvSpPr>
            <a:spLocks noChangeShapeType="1"/>
          </p:cNvSpPr>
          <p:nvPr/>
        </p:nvSpPr>
        <p:spPr bwMode="auto">
          <a:xfrm>
            <a:off x="182865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46" name="Text Box 63"/>
          <p:cNvSpPr txBox="1">
            <a:spLocks noChangeArrowheads="1"/>
          </p:cNvSpPr>
          <p:nvPr/>
        </p:nvSpPr>
        <p:spPr bwMode="auto">
          <a:xfrm>
            <a:off x="2644385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47" name="Line 66"/>
          <p:cNvSpPr>
            <a:spLocks noChangeShapeType="1"/>
          </p:cNvSpPr>
          <p:nvPr/>
        </p:nvSpPr>
        <p:spPr bwMode="auto">
          <a:xfrm>
            <a:off x="261064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48" name="Text Box 63"/>
          <p:cNvSpPr txBox="1">
            <a:spLocks noChangeArrowheads="1"/>
          </p:cNvSpPr>
          <p:nvPr/>
        </p:nvSpPr>
        <p:spPr bwMode="auto">
          <a:xfrm>
            <a:off x="3365173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0" name="Text Box 43"/>
          <p:cNvSpPr txBox="1">
            <a:spLocks noChangeArrowheads="1"/>
          </p:cNvSpPr>
          <p:nvPr/>
        </p:nvSpPr>
        <p:spPr bwMode="auto">
          <a:xfrm>
            <a:off x="3243343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2" name="Text Box 63"/>
          <p:cNvSpPr txBox="1">
            <a:spLocks noChangeArrowheads="1"/>
          </p:cNvSpPr>
          <p:nvPr/>
        </p:nvSpPr>
        <p:spPr bwMode="auto">
          <a:xfrm>
            <a:off x="4188602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3" name="Line 66"/>
          <p:cNvSpPr>
            <a:spLocks noChangeShapeType="1"/>
          </p:cNvSpPr>
          <p:nvPr/>
        </p:nvSpPr>
        <p:spPr bwMode="auto">
          <a:xfrm>
            <a:off x="4147076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54" name="Text Box 63"/>
          <p:cNvSpPr txBox="1">
            <a:spLocks noChangeArrowheads="1"/>
          </p:cNvSpPr>
          <p:nvPr/>
        </p:nvSpPr>
        <p:spPr bwMode="auto">
          <a:xfrm>
            <a:off x="5040024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2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5" name="Text Box 43"/>
          <p:cNvSpPr txBox="1">
            <a:spLocks noChangeArrowheads="1"/>
          </p:cNvSpPr>
          <p:nvPr/>
        </p:nvSpPr>
        <p:spPr bwMode="auto">
          <a:xfrm>
            <a:off x="488241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6" name="Text Box 63"/>
          <p:cNvSpPr txBox="1">
            <a:spLocks noChangeArrowheads="1"/>
          </p:cNvSpPr>
          <p:nvPr/>
        </p:nvSpPr>
        <p:spPr bwMode="auto">
          <a:xfrm>
            <a:off x="5704826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3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7" name="Text Box 43"/>
          <p:cNvSpPr txBox="1">
            <a:spLocks noChangeArrowheads="1"/>
          </p:cNvSpPr>
          <p:nvPr/>
        </p:nvSpPr>
        <p:spPr bwMode="auto">
          <a:xfrm>
            <a:off x="5571531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58" name="Text Box 63"/>
          <p:cNvSpPr txBox="1">
            <a:spLocks noChangeArrowheads="1"/>
          </p:cNvSpPr>
          <p:nvPr/>
        </p:nvSpPr>
        <p:spPr bwMode="auto">
          <a:xfrm>
            <a:off x="722105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59" name="Text Box 43"/>
          <p:cNvSpPr txBox="1">
            <a:spLocks noChangeArrowheads="1"/>
          </p:cNvSpPr>
          <p:nvPr/>
        </p:nvSpPr>
        <p:spPr bwMode="auto">
          <a:xfrm>
            <a:off x="6400616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60" name="Text Box 63"/>
          <p:cNvSpPr txBox="1">
            <a:spLocks noChangeArrowheads="1"/>
          </p:cNvSpPr>
          <p:nvPr/>
        </p:nvSpPr>
        <p:spPr bwMode="auto">
          <a:xfrm>
            <a:off x="8240430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5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61" name="Text Box 43"/>
          <p:cNvSpPr txBox="1">
            <a:spLocks noChangeArrowheads="1"/>
          </p:cNvSpPr>
          <p:nvPr/>
        </p:nvSpPr>
        <p:spPr bwMode="auto">
          <a:xfrm>
            <a:off x="8086337" y="5076437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R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62" name="Text Box 63"/>
          <p:cNvSpPr txBox="1">
            <a:spLocks noChangeArrowheads="1"/>
          </p:cNvSpPr>
          <p:nvPr/>
        </p:nvSpPr>
        <p:spPr bwMode="auto">
          <a:xfrm>
            <a:off x="6472269" y="5896438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63" name="Line 66"/>
          <p:cNvSpPr>
            <a:spLocks noChangeShapeType="1"/>
          </p:cNvSpPr>
          <p:nvPr/>
        </p:nvSpPr>
        <p:spPr bwMode="auto">
          <a:xfrm>
            <a:off x="7211039" y="5305037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2" name="Rectangle 1"/>
          <p:cNvSpPr/>
          <p:nvPr/>
        </p:nvSpPr>
        <p:spPr bwMode="auto">
          <a:xfrm>
            <a:off x="339635" y="1717767"/>
            <a:ext cx="8366760" cy="69233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>
            <a:outerShdw sx="10000" sy="1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  <a:bevelB w="0" h="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3333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63 L -0.00087 0.3317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1.11111E-6 0.3305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xit" presetSubtype="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-1.38889E-6 0.3331 " pathEditMode="relative" rAng="0" ptsTypes="AA">
                                      <p:cBhvr>
                                        <p:cTn id="1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1" grpId="0"/>
      <p:bldP spid="552963" grpId="0"/>
      <p:bldP spid="1005609" grpId="0"/>
      <p:bldP spid="1005620" grpId="0" animBg="1"/>
      <p:bldP spid="1005621" grpId="0"/>
      <p:bldP spid="88" grpId="0"/>
      <p:bldP spid="113" grpId="0"/>
      <p:bldP spid="114" grpId="0"/>
      <p:bldP spid="115" grpId="0" animBg="1"/>
      <p:bldP spid="120" grpId="0"/>
      <p:bldP spid="122" grpId="0"/>
      <p:bldP spid="123" grpId="0"/>
      <p:bldP spid="124" grpId="0"/>
      <p:bldP spid="125" grpId="0" animBg="1"/>
      <p:bldP spid="126" grpId="0"/>
      <p:bldP spid="129" grpId="0"/>
      <p:bldP spid="129" grpId="1"/>
      <p:bldP spid="131" grpId="0"/>
      <p:bldP spid="131" grpId="1"/>
      <p:bldP spid="133" grpId="0"/>
      <p:bldP spid="134" grpId="0"/>
      <p:bldP spid="135" grpId="0"/>
      <p:bldP spid="136" grpId="0" animBg="1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 animBg="1"/>
      <p:bldP spid="146" grpId="0"/>
      <p:bldP spid="147" grpId="0" animBg="1"/>
      <p:bldP spid="148" grpId="0"/>
      <p:bldP spid="150" grpId="0"/>
      <p:bldP spid="152" grpId="0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1" name="Rectangle 2"/>
          <p:cNvSpPr>
            <a:spLocks noGrp="1" noChangeArrowheads="1"/>
          </p:cNvSpPr>
          <p:nvPr>
            <p:ph type="title" idx="4294967295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smtClean="0"/>
              <a:t>Ein weiteres Beispiel</a:t>
            </a:r>
            <a:endParaRPr lang="de-CH"/>
          </a:p>
        </p:txBody>
      </p:sp>
      <p:sp>
        <p:nvSpPr>
          <p:cNvPr id="1005572" name="Text Box 3"/>
          <p:cNvSpPr txBox="1">
            <a:spLocks noChangeArrowheads="1"/>
          </p:cNvSpPr>
          <p:nvPr/>
        </p:nvSpPr>
        <p:spPr bwMode="auto">
          <a:xfrm>
            <a:off x="1438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006600"/>
                </a:solidFill>
              </a:rPr>
              <a:t>M</a:t>
            </a:r>
            <a:endParaRPr lang="de-CH" sz="3800" dirty="0">
              <a:solidFill>
                <a:srgbClr val="006600"/>
              </a:solidFill>
            </a:endParaRPr>
          </a:p>
        </p:txBody>
      </p:sp>
      <p:sp>
        <p:nvSpPr>
          <p:cNvPr id="1005573" name="Text Box 4"/>
          <p:cNvSpPr txBox="1">
            <a:spLocks noChangeArrowheads="1"/>
          </p:cNvSpPr>
          <p:nvPr/>
        </p:nvSpPr>
        <p:spPr bwMode="auto">
          <a:xfrm>
            <a:off x="1895475" y="1895475"/>
            <a:ext cx="4635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I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4" name="Text Box 5"/>
          <p:cNvSpPr txBox="1">
            <a:spLocks noChangeArrowheads="1"/>
          </p:cNvSpPr>
          <p:nvPr/>
        </p:nvSpPr>
        <p:spPr bwMode="auto">
          <a:xfrm>
            <a:off x="2276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C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5" name="Text Box 6"/>
          <p:cNvSpPr txBox="1">
            <a:spLocks noChangeArrowheads="1"/>
          </p:cNvSpPr>
          <p:nvPr/>
        </p:nvSpPr>
        <p:spPr bwMode="auto">
          <a:xfrm>
            <a:off x="2759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6" name="Text Box 7"/>
          <p:cNvSpPr txBox="1">
            <a:spLocks noChangeArrowheads="1"/>
          </p:cNvSpPr>
          <p:nvPr/>
        </p:nvSpPr>
        <p:spPr bwMode="auto">
          <a:xfrm>
            <a:off x="3267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7" name="Text Box 8"/>
          <p:cNvSpPr txBox="1">
            <a:spLocks noChangeArrowheads="1"/>
          </p:cNvSpPr>
          <p:nvPr/>
        </p:nvSpPr>
        <p:spPr bwMode="auto">
          <a:xfrm>
            <a:off x="3724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8" name="Text Box 9"/>
          <p:cNvSpPr txBox="1">
            <a:spLocks noChangeArrowheads="1"/>
          </p:cNvSpPr>
          <p:nvPr/>
        </p:nvSpPr>
        <p:spPr bwMode="auto">
          <a:xfrm>
            <a:off x="4181475" y="1895475"/>
            <a:ext cx="528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L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79" name="Text Box 10"/>
          <p:cNvSpPr txBox="1">
            <a:spLocks noChangeArrowheads="1"/>
          </p:cNvSpPr>
          <p:nvPr/>
        </p:nvSpPr>
        <p:spPr bwMode="auto">
          <a:xfrm>
            <a:off x="5095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J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0" name="Text Box 11"/>
          <p:cNvSpPr txBox="1">
            <a:spLocks noChangeArrowheads="1"/>
          </p:cNvSpPr>
          <p:nvPr/>
        </p:nvSpPr>
        <p:spPr bwMode="auto">
          <a:xfrm>
            <a:off x="55530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A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1" name="Text Box 12"/>
          <p:cNvSpPr txBox="1">
            <a:spLocks noChangeArrowheads="1"/>
          </p:cNvSpPr>
          <p:nvPr/>
        </p:nvSpPr>
        <p:spPr bwMode="auto">
          <a:xfrm>
            <a:off x="60102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C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2" name="Text Box 13"/>
          <p:cNvSpPr txBox="1">
            <a:spLocks noChangeArrowheads="1"/>
          </p:cNvSpPr>
          <p:nvPr/>
        </p:nvSpPr>
        <p:spPr bwMode="auto">
          <a:xfrm>
            <a:off x="64674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K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3" name="Text Box 14"/>
          <p:cNvSpPr txBox="1">
            <a:spLocks noChangeArrowheads="1"/>
          </p:cNvSpPr>
          <p:nvPr/>
        </p:nvSpPr>
        <p:spPr bwMode="auto">
          <a:xfrm>
            <a:off x="69246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4" name="Text Box 15"/>
          <p:cNvSpPr txBox="1">
            <a:spLocks noChangeArrowheads="1"/>
          </p:cNvSpPr>
          <p:nvPr/>
        </p:nvSpPr>
        <p:spPr bwMode="auto">
          <a:xfrm>
            <a:off x="7381875" y="1895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O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5" name="Text Box 16"/>
          <p:cNvSpPr txBox="1">
            <a:spLocks noChangeArrowheads="1"/>
          </p:cNvSpPr>
          <p:nvPr/>
        </p:nvSpPr>
        <p:spPr bwMode="auto">
          <a:xfrm>
            <a:off x="8372475" y="1895475"/>
            <a:ext cx="5461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6" name="Text Box 17"/>
          <p:cNvSpPr txBox="1">
            <a:spLocks noChangeArrowheads="1"/>
          </p:cNvSpPr>
          <p:nvPr/>
        </p:nvSpPr>
        <p:spPr bwMode="auto">
          <a:xfrm>
            <a:off x="1874838" y="4181475"/>
            <a:ext cx="782637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E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7" name="Line 18"/>
          <p:cNvSpPr>
            <a:spLocks noChangeShapeType="1"/>
          </p:cNvSpPr>
          <p:nvPr/>
        </p:nvSpPr>
        <p:spPr bwMode="auto">
          <a:xfrm>
            <a:off x="21240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005588" name="Text Box 19"/>
          <p:cNvSpPr txBox="1">
            <a:spLocks noChangeArrowheads="1"/>
          </p:cNvSpPr>
          <p:nvPr/>
        </p:nvSpPr>
        <p:spPr bwMode="auto">
          <a:xfrm>
            <a:off x="2733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N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89" name="Text Box 20"/>
          <p:cNvSpPr txBox="1">
            <a:spLocks noChangeArrowheads="1"/>
          </p:cNvSpPr>
          <p:nvPr/>
        </p:nvSpPr>
        <p:spPr bwMode="auto">
          <a:xfrm>
            <a:off x="3267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D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590" name="Line 21"/>
          <p:cNvSpPr>
            <a:spLocks noChangeShapeType="1"/>
          </p:cNvSpPr>
          <p:nvPr/>
        </p:nvSpPr>
        <p:spPr bwMode="auto">
          <a:xfrm>
            <a:off x="30384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1005591" name="Line 22"/>
          <p:cNvSpPr>
            <a:spLocks noChangeShapeType="1"/>
          </p:cNvSpPr>
          <p:nvPr/>
        </p:nvSpPr>
        <p:spPr bwMode="auto">
          <a:xfrm>
            <a:off x="3495675" y="25050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76475" y="2047875"/>
            <a:ext cx="457200" cy="381000"/>
            <a:chOff x="1056" y="1296"/>
            <a:chExt cx="288" cy="240"/>
          </a:xfrm>
        </p:grpSpPr>
        <p:sp>
          <p:nvSpPr>
            <p:cNvPr id="1005593" name="Line 2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594" name="Line 2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005595" name="Text Box 26"/>
          <p:cNvSpPr txBox="1">
            <a:spLocks noChangeArrowheads="1"/>
          </p:cNvSpPr>
          <p:nvPr/>
        </p:nvSpPr>
        <p:spPr bwMode="auto">
          <a:xfrm>
            <a:off x="46386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S</a:t>
            </a:r>
            <a:endParaRPr lang="de-CH" sz="3800">
              <a:solidFill>
                <a:srgbClr val="006600"/>
              </a:solidFill>
            </a:endParaRP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095875" y="2047875"/>
            <a:ext cx="457200" cy="381000"/>
            <a:chOff x="1056" y="1296"/>
            <a:chExt cx="288" cy="240"/>
          </a:xfrm>
        </p:grpSpPr>
        <p:sp>
          <p:nvSpPr>
            <p:cNvPr id="1005597" name="Line 28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598" name="Line 29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53075" y="2047875"/>
            <a:ext cx="457200" cy="381000"/>
            <a:chOff x="1056" y="1296"/>
            <a:chExt cx="288" cy="240"/>
          </a:xfrm>
        </p:grpSpPr>
        <p:sp>
          <p:nvSpPr>
            <p:cNvPr id="1005600" name="Line 31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1" name="Line 32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6010275" y="2047875"/>
            <a:ext cx="457200" cy="381000"/>
            <a:chOff x="1056" y="1296"/>
            <a:chExt cx="288" cy="240"/>
          </a:xfrm>
        </p:grpSpPr>
        <p:sp>
          <p:nvSpPr>
            <p:cNvPr id="1005603" name="Line 34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4" name="Line 35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467475" y="2047875"/>
            <a:ext cx="457200" cy="381000"/>
            <a:chOff x="1056" y="1296"/>
            <a:chExt cx="288" cy="240"/>
          </a:xfrm>
        </p:grpSpPr>
        <p:sp>
          <p:nvSpPr>
            <p:cNvPr id="1005606" name="Line 37"/>
            <p:cNvSpPr>
              <a:spLocks noChangeShapeType="1"/>
            </p:cNvSpPr>
            <p:nvPr/>
          </p:nvSpPr>
          <p:spPr bwMode="auto">
            <a:xfrm>
              <a:off x="1056" y="1296"/>
              <a:ext cx="288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  <p:sp>
          <p:nvSpPr>
            <p:cNvPr id="1005607" name="Line 38"/>
            <p:cNvSpPr>
              <a:spLocks noChangeShapeType="1"/>
            </p:cNvSpPr>
            <p:nvPr/>
          </p:nvSpPr>
          <p:spPr bwMode="auto">
            <a:xfrm flipH="1">
              <a:off x="1104" y="1296"/>
              <a:ext cx="240" cy="24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005608" name="Text Box 39"/>
          <p:cNvSpPr txBox="1">
            <a:spLocks noChangeArrowheads="1"/>
          </p:cNvSpPr>
          <p:nvPr/>
        </p:nvSpPr>
        <p:spPr bwMode="auto">
          <a:xfrm>
            <a:off x="7839075" y="4181475"/>
            <a:ext cx="7826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006600"/>
                </a:solidFill>
              </a:rPr>
              <a:t>H</a:t>
            </a:r>
            <a:endParaRPr lang="de-CH" sz="3800">
              <a:solidFill>
                <a:srgbClr val="006600"/>
              </a:solidFill>
            </a:endParaRPr>
          </a:p>
        </p:txBody>
      </p:sp>
      <p:sp>
        <p:nvSpPr>
          <p:cNvPr id="1005609" name="Text Box 40"/>
          <p:cNvSpPr txBox="1">
            <a:spLocks noChangeArrowheads="1"/>
          </p:cNvSpPr>
          <p:nvPr/>
        </p:nvSpPr>
        <p:spPr bwMode="auto">
          <a:xfrm>
            <a:off x="85725" y="5124450"/>
            <a:ext cx="132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200" b="0" smtClean="0">
                <a:solidFill>
                  <a:srgbClr val="0000FF"/>
                </a:solidFill>
              </a:rPr>
              <a:t>Operation</a:t>
            </a:r>
            <a:endParaRPr lang="de-CH" sz="2200" b="0">
              <a:solidFill>
                <a:srgbClr val="0000FF"/>
              </a:solidFill>
            </a:endParaRPr>
          </a:p>
        </p:txBody>
      </p:sp>
      <p:sp>
        <p:nvSpPr>
          <p:cNvPr id="1005610" name="Text Box 41"/>
          <p:cNvSpPr txBox="1">
            <a:spLocks noChangeArrowheads="1"/>
          </p:cNvSpPr>
          <p:nvPr/>
        </p:nvSpPr>
        <p:spPr bwMode="auto">
          <a:xfrm>
            <a:off x="1895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1" name="Text Box 42"/>
          <p:cNvSpPr txBox="1">
            <a:spLocks noChangeArrowheads="1"/>
          </p:cNvSpPr>
          <p:nvPr/>
        </p:nvSpPr>
        <p:spPr bwMode="auto">
          <a:xfrm>
            <a:off x="2276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2" name="Text Box 43"/>
          <p:cNvSpPr txBox="1">
            <a:spLocks noChangeArrowheads="1"/>
          </p:cNvSpPr>
          <p:nvPr/>
        </p:nvSpPr>
        <p:spPr bwMode="auto">
          <a:xfrm>
            <a:off x="27336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3" name="Text Box 44"/>
          <p:cNvSpPr txBox="1">
            <a:spLocks noChangeArrowheads="1"/>
          </p:cNvSpPr>
          <p:nvPr/>
        </p:nvSpPr>
        <p:spPr bwMode="auto">
          <a:xfrm>
            <a:off x="3267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S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4" name="Text Box 45"/>
          <p:cNvSpPr txBox="1">
            <a:spLocks noChangeArrowheads="1"/>
          </p:cNvSpPr>
          <p:nvPr/>
        </p:nvSpPr>
        <p:spPr bwMode="auto">
          <a:xfrm>
            <a:off x="47148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dirty="0" smtClean="0">
                <a:solidFill>
                  <a:srgbClr val="0000FF"/>
                </a:solidFill>
              </a:rPr>
              <a:t>R</a:t>
            </a:r>
            <a:endParaRPr lang="de-CH" dirty="0">
              <a:solidFill>
                <a:srgbClr val="0000FF"/>
              </a:solidFill>
            </a:endParaRPr>
          </a:p>
        </p:txBody>
      </p:sp>
      <p:sp>
        <p:nvSpPr>
          <p:cNvPr id="1005615" name="Text Box 46"/>
          <p:cNvSpPr txBox="1">
            <a:spLocks noChangeArrowheads="1"/>
          </p:cNvSpPr>
          <p:nvPr/>
        </p:nvSpPr>
        <p:spPr bwMode="auto">
          <a:xfrm>
            <a:off x="5172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6" name="Text Box 47"/>
          <p:cNvSpPr txBox="1">
            <a:spLocks noChangeArrowheads="1"/>
          </p:cNvSpPr>
          <p:nvPr/>
        </p:nvSpPr>
        <p:spPr bwMode="auto">
          <a:xfrm>
            <a:off x="55530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7" name="Text Box 48"/>
          <p:cNvSpPr txBox="1">
            <a:spLocks noChangeArrowheads="1"/>
          </p:cNvSpPr>
          <p:nvPr/>
        </p:nvSpPr>
        <p:spPr bwMode="auto">
          <a:xfrm>
            <a:off x="6010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8" name="Text Box 49"/>
          <p:cNvSpPr txBox="1">
            <a:spLocks noChangeArrowheads="1"/>
          </p:cNvSpPr>
          <p:nvPr/>
        </p:nvSpPr>
        <p:spPr bwMode="auto">
          <a:xfrm>
            <a:off x="64674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D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19" name="Text Box 50"/>
          <p:cNvSpPr txBox="1">
            <a:spLocks noChangeArrowheads="1"/>
          </p:cNvSpPr>
          <p:nvPr/>
        </p:nvSpPr>
        <p:spPr bwMode="auto">
          <a:xfrm>
            <a:off x="7915275" y="49815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mtClean="0">
                <a:solidFill>
                  <a:srgbClr val="0000FF"/>
                </a:solidFill>
              </a:rPr>
              <a:t>I</a:t>
            </a:r>
            <a:endParaRPr lang="de-CH">
              <a:solidFill>
                <a:srgbClr val="0000FF"/>
              </a:solidFill>
            </a:endParaRPr>
          </a:p>
        </p:txBody>
      </p:sp>
      <p:sp>
        <p:nvSpPr>
          <p:cNvPr id="1005620" name="Text Box 51"/>
          <p:cNvSpPr txBox="1">
            <a:spLocks noChangeArrowheads="1"/>
          </p:cNvSpPr>
          <p:nvPr/>
        </p:nvSpPr>
        <p:spPr bwMode="auto">
          <a:xfrm>
            <a:off x="228600" y="990600"/>
            <a:ext cx="6347129" cy="46166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b="0" smtClean="0">
                <a:solidFill>
                  <a:schemeClr val="tx1"/>
                </a:solidFill>
              </a:rPr>
              <a:t>Von “</a:t>
            </a:r>
            <a:r>
              <a:rPr lang="de-CH" smtClean="0">
                <a:solidFill>
                  <a:srgbClr val="006600"/>
                </a:solidFill>
              </a:rPr>
              <a:t>Michael Jackson</a:t>
            </a:r>
            <a:r>
              <a:rPr lang="de-CH" b="0" smtClean="0">
                <a:solidFill>
                  <a:schemeClr val="tx1"/>
                </a:solidFill>
              </a:rPr>
              <a:t>” nach “</a:t>
            </a:r>
            <a:r>
              <a:rPr lang="de-CH" smtClean="0">
                <a:solidFill>
                  <a:srgbClr val="006600"/>
                </a:solidFill>
              </a:rPr>
              <a:t>Mendelssohn</a:t>
            </a:r>
            <a:r>
              <a:rPr lang="de-CH" b="0" smtClean="0">
                <a:solidFill>
                  <a:schemeClr val="tx1"/>
                </a:solidFill>
              </a:rPr>
              <a:t>”</a:t>
            </a:r>
            <a:endParaRPr lang="de-CH" b="0">
              <a:solidFill>
                <a:schemeClr val="tx1"/>
              </a:solidFill>
            </a:endParaRPr>
          </a:p>
        </p:txBody>
      </p:sp>
      <p:sp>
        <p:nvSpPr>
          <p:cNvPr id="1005621" name="Text Box 52"/>
          <p:cNvSpPr txBox="1">
            <a:spLocks noChangeArrowheads="1"/>
          </p:cNvSpPr>
          <p:nvPr/>
        </p:nvSpPr>
        <p:spPr bwMode="auto">
          <a:xfrm>
            <a:off x="123825" y="58007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000" b="0" smtClean="0">
                <a:solidFill>
                  <a:srgbClr val="CC3300"/>
                </a:solidFill>
              </a:rPr>
              <a:t>Distanz </a:t>
            </a:r>
            <a:endParaRPr lang="de-CH" sz="2000" b="0">
              <a:solidFill>
                <a:srgbClr val="CC3300"/>
              </a:solidFill>
            </a:endParaRPr>
          </a:p>
        </p:txBody>
      </p:sp>
      <p:sp>
        <p:nvSpPr>
          <p:cNvPr id="1005622" name="Text Box 53"/>
          <p:cNvSpPr txBox="1">
            <a:spLocks noChangeArrowheads="1"/>
          </p:cNvSpPr>
          <p:nvPr/>
        </p:nvSpPr>
        <p:spPr bwMode="auto">
          <a:xfrm>
            <a:off x="1943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3" name="Text Box 54"/>
          <p:cNvSpPr txBox="1">
            <a:spLocks noChangeArrowheads="1"/>
          </p:cNvSpPr>
          <p:nvPr/>
        </p:nvSpPr>
        <p:spPr bwMode="auto">
          <a:xfrm>
            <a:off x="2324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2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4" name="Text Box 55"/>
          <p:cNvSpPr txBox="1">
            <a:spLocks noChangeArrowheads="1"/>
          </p:cNvSpPr>
          <p:nvPr/>
        </p:nvSpPr>
        <p:spPr bwMode="auto">
          <a:xfrm>
            <a:off x="27813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3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5" name="Text Box 56"/>
          <p:cNvSpPr txBox="1">
            <a:spLocks noChangeArrowheads="1"/>
          </p:cNvSpPr>
          <p:nvPr/>
        </p:nvSpPr>
        <p:spPr bwMode="auto">
          <a:xfrm>
            <a:off x="3314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4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6" name="Text Box 57"/>
          <p:cNvSpPr txBox="1">
            <a:spLocks noChangeArrowheads="1"/>
          </p:cNvSpPr>
          <p:nvPr/>
        </p:nvSpPr>
        <p:spPr bwMode="auto">
          <a:xfrm>
            <a:off x="47625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5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7" name="Text Box 58"/>
          <p:cNvSpPr txBox="1">
            <a:spLocks noChangeArrowheads="1"/>
          </p:cNvSpPr>
          <p:nvPr/>
        </p:nvSpPr>
        <p:spPr bwMode="auto">
          <a:xfrm>
            <a:off x="5219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6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8" name="Text Box 59"/>
          <p:cNvSpPr txBox="1">
            <a:spLocks noChangeArrowheads="1"/>
          </p:cNvSpPr>
          <p:nvPr/>
        </p:nvSpPr>
        <p:spPr bwMode="auto">
          <a:xfrm>
            <a:off x="56007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7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29" name="Text Box 60"/>
          <p:cNvSpPr txBox="1">
            <a:spLocks noChangeArrowheads="1"/>
          </p:cNvSpPr>
          <p:nvPr/>
        </p:nvSpPr>
        <p:spPr bwMode="auto">
          <a:xfrm>
            <a:off x="60579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8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0" name="Text Box 61"/>
          <p:cNvSpPr txBox="1">
            <a:spLocks noChangeArrowheads="1"/>
          </p:cNvSpPr>
          <p:nvPr/>
        </p:nvSpPr>
        <p:spPr bwMode="auto">
          <a:xfrm>
            <a:off x="6515100" y="5762625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9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1" name="Text Box 62"/>
          <p:cNvSpPr txBox="1">
            <a:spLocks noChangeArrowheads="1"/>
          </p:cNvSpPr>
          <p:nvPr/>
        </p:nvSpPr>
        <p:spPr bwMode="auto">
          <a:xfrm>
            <a:off x="7962900" y="5762625"/>
            <a:ext cx="728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10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2" name="Text Box 63"/>
          <p:cNvSpPr txBox="1">
            <a:spLocks noChangeArrowheads="1"/>
          </p:cNvSpPr>
          <p:nvPr/>
        </p:nvSpPr>
        <p:spPr bwMode="auto">
          <a:xfrm>
            <a:off x="1597025" y="5765800"/>
            <a:ext cx="3270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>
              <a:lnSpc>
                <a:spcPct val="100000"/>
              </a:lnSpc>
            </a:pPr>
            <a:r>
              <a:rPr lang="de-CH" sz="2800" smtClean="0">
                <a:solidFill>
                  <a:srgbClr val="CC3300"/>
                </a:solidFill>
              </a:rPr>
              <a:t>0</a:t>
            </a:r>
            <a:endParaRPr lang="de-CH" sz="2800">
              <a:solidFill>
                <a:srgbClr val="CC3300"/>
              </a:solidFill>
            </a:endParaRPr>
          </a:p>
        </p:txBody>
      </p:sp>
      <p:sp>
        <p:nvSpPr>
          <p:cNvPr id="1005633" name="Line 64"/>
          <p:cNvSpPr>
            <a:spLocks noChangeShapeType="1"/>
          </p:cNvSpPr>
          <p:nvPr/>
        </p:nvSpPr>
        <p:spPr bwMode="auto">
          <a:xfrm>
            <a:off x="37655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4" name="Line 65"/>
          <p:cNvSpPr>
            <a:spLocks noChangeShapeType="1"/>
          </p:cNvSpPr>
          <p:nvPr/>
        </p:nvSpPr>
        <p:spPr bwMode="auto">
          <a:xfrm>
            <a:off x="413702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5" name="Line 66"/>
          <p:cNvSpPr>
            <a:spLocks noChangeShapeType="1"/>
          </p:cNvSpPr>
          <p:nvPr/>
        </p:nvSpPr>
        <p:spPr bwMode="auto">
          <a:xfrm>
            <a:off x="1670050" y="5211763"/>
            <a:ext cx="2063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6" name="Line 67"/>
          <p:cNvSpPr>
            <a:spLocks noChangeShapeType="1"/>
          </p:cNvSpPr>
          <p:nvPr/>
        </p:nvSpPr>
        <p:spPr bwMode="auto">
          <a:xfrm>
            <a:off x="37639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7" name="Line 68"/>
          <p:cNvSpPr>
            <a:spLocks noChangeShapeType="1"/>
          </p:cNvSpPr>
          <p:nvPr/>
        </p:nvSpPr>
        <p:spPr bwMode="auto">
          <a:xfrm>
            <a:off x="421005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8" name="Line 69"/>
          <p:cNvSpPr>
            <a:spLocks noChangeShapeType="1"/>
          </p:cNvSpPr>
          <p:nvPr/>
        </p:nvSpPr>
        <p:spPr bwMode="auto">
          <a:xfrm>
            <a:off x="6950075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39" name="Line 70"/>
          <p:cNvSpPr>
            <a:spLocks noChangeShapeType="1"/>
          </p:cNvSpPr>
          <p:nvPr/>
        </p:nvSpPr>
        <p:spPr bwMode="auto">
          <a:xfrm>
            <a:off x="7346950" y="5918200"/>
            <a:ext cx="47307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0" name="Line 71"/>
          <p:cNvSpPr>
            <a:spLocks noChangeShapeType="1"/>
          </p:cNvSpPr>
          <p:nvPr/>
        </p:nvSpPr>
        <p:spPr bwMode="auto">
          <a:xfrm>
            <a:off x="6951663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1" name="Line 72"/>
          <p:cNvSpPr>
            <a:spLocks noChangeShapeType="1"/>
          </p:cNvSpPr>
          <p:nvPr/>
        </p:nvSpPr>
        <p:spPr bwMode="auto">
          <a:xfrm>
            <a:off x="7404100" y="5211763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2" name="Text Box 73"/>
          <p:cNvSpPr txBox="1">
            <a:spLocks noChangeArrowheads="1"/>
          </p:cNvSpPr>
          <p:nvPr/>
        </p:nvSpPr>
        <p:spPr bwMode="auto">
          <a:xfrm>
            <a:off x="1893888" y="189071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I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1005643" name="Text Box 74"/>
          <p:cNvSpPr txBox="1">
            <a:spLocks noChangeArrowheads="1"/>
          </p:cNvSpPr>
          <p:nvPr/>
        </p:nvSpPr>
        <p:spPr bwMode="auto">
          <a:xfrm>
            <a:off x="2762250" y="1887538"/>
            <a:ext cx="9048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H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005644" name="Text Box 75"/>
          <p:cNvSpPr txBox="1">
            <a:spLocks noChangeArrowheads="1"/>
          </p:cNvSpPr>
          <p:nvPr/>
        </p:nvSpPr>
        <p:spPr bwMode="auto">
          <a:xfrm>
            <a:off x="3267075" y="1892300"/>
            <a:ext cx="5556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smtClean="0">
                <a:solidFill>
                  <a:srgbClr val="B2B2B2"/>
                </a:solidFill>
              </a:rPr>
              <a:t>A</a:t>
            </a:r>
            <a:endParaRPr lang="de-CH" sz="3800">
              <a:solidFill>
                <a:srgbClr val="B2B2B2"/>
              </a:solidFill>
            </a:endParaRPr>
          </a:p>
        </p:txBody>
      </p:sp>
      <p:sp>
        <p:nvSpPr>
          <p:cNvPr id="1005645" name="Line 76"/>
          <p:cNvSpPr>
            <a:spLocks noChangeShapeType="1"/>
          </p:cNvSpPr>
          <p:nvPr/>
        </p:nvSpPr>
        <p:spPr bwMode="auto">
          <a:xfrm>
            <a:off x="8316913" y="5210175"/>
            <a:ext cx="4730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6" name="Line 77"/>
          <p:cNvSpPr>
            <a:spLocks noChangeShapeType="1"/>
          </p:cNvSpPr>
          <p:nvPr/>
        </p:nvSpPr>
        <p:spPr bwMode="auto">
          <a:xfrm>
            <a:off x="8505825" y="5918200"/>
            <a:ext cx="350838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1005647" name="Rectangle 78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8" name="Rectangle 79"/>
          <p:cNvSpPr>
            <a:spLocks noChangeArrowheads="1"/>
          </p:cNvSpPr>
          <p:nvPr/>
        </p:nvSpPr>
        <p:spPr bwMode="auto">
          <a:xfrm>
            <a:off x="4635500" y="2209800"/>
            <a:ext cx="495300" cy="2159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de-CH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05649" name="Line 80"/>
          <p:cNvSpPr>
            <a:spLocks noChangeShapeType="1"/>
          </p:cNvSpPr>
          <p:nvPr/>
        </p:nvSpPr>
        <p:spPr bwMode="auto">
          <a:xfrm>
            <a:off x="4867275" y="2466975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CH"/>
          </a:p>
        </p:txBody>
      </p:sp>
      <p:sp>
        <p:nvSpPr>
          <p:cNvPr id="82" name="Text Box 73"/>
          <p:cNvSpPr txBox="1">
            <a:spLocks noChangeArrowheads="1"/>
          </p:cNvSpPr>
          <p:nvPr/>
        </p:nvSpPr>
        <p:spPr bwMode="auto">
          <a:xfrm>
            <a:off x="1434459" y="1897091"/>
            <a:ext cx="60547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M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3" name="Text Box 73"/>
          <p:cNvSpPr txBox="1">
            <a:spLocks noChangeArrowheads="1"/>
          </p:cNvSpPr>
          <p:nvPr/>
        </p:nvSpPr>
        <p:spPr bwMode="auto">
          <a:xfrm>
            <a:off x="3728063" y="189742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E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4" name="Text Box 73"/>
          <p:cNvSpPr txBox="1">
            <a:spLocks noChangeArrowheads="1"/>
          </p:cNvSpPr>
          <p:nvPr/>
        </p:nvSpPr>
        <p:spPr bwMode="auto">
          <a:xfrm>
            <a:off x="4172720" y="1890560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L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5" name="Text Box 73"/>
          <p:cNvSpPr txBox="1">
            <a:spLocks noChangeArrowheads="1"/>
          </p:cNvSpPr>
          <p:nvPr/>
        </p:nvSpPr>
        <p:spPr bwMode="auto">
          <a:xfrm>
            <a:off x="7380246" y="1890783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O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6925951" y="1897091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S</a:t>
            </a:r>
            <a:endParaRPr lang="de-CH" sz="3800" dirty="0">
              <a:solidFill>
                <a:srgbClr val="B2B2B2"/>
              </a:solidFill>
            </a:endParaRPr>
          </a:p>
        </p:txBody>
      </p:sp>
      <p:sp>
        <p:nvSpPr>
          <p:cNvPr id="87" name="Text Box 73"/>
          <p:cNvSpPr txBox="1">
            <a:spLocks noChangeArrowheads="1"/>
          </p:cNvSpPr>
          <p:nvPr/>
        </p:nvSpPr>
        <p:spPr bwMode="auto">
          <a:xfrm>
            <a:off x="8374385" y="1889557"/>
            <a:ext cx="3810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de-CH" sz="3800" dirty="0" smtClean="0">
                <a:solidFill>
                  <a:srgbClr val="B2B2B2"/>
                </a:solidFill>
              </a:rPr>
              <a:t>N</a:t>
            </a:r>
            <a:endParaRPr lang="de-CH" sz="3800" dirty="0">
              <a:solidFill>
                <a:srgbClr val="B2B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6" dur="2000" fill="hold"/>
                                        <p:tgtEl>
                                          <p:spTgt spid="100557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05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0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005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100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005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2000"/>
                                        <p:tgtEl>
                                          <p:spTgt spid="100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80" dur="2000" fill="hold"/>
                                        <p:tgtEl>
                                          <p:spTgt spid="100557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92" dur="2000" fill="hold"/>
                                        <p:tgtEl>
                                          <p:spTgt spid="100557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05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0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58" dur="2000" fill="hold"/>
                                        <p:tgtEl>
                                          <p:spTgt spid="100558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70" dur="2000" fill="hold"/>
                                        <p:tgtEl>
                                          <p:spTgt spid="100558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00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1  E" pathEditMode="relative">
                                      <p:cBhvr>
                                        <p:cTn id="195" dur="2000" fill="hold"/>
                                        <p:tgtEl>
                                          <p:spTgt spid="100558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5572" grpId="0"/>
      <p:bldP spid="1005573" grpId="0"/>
      <p:bldP spid="1005575" grpId="0"/>
      <p:bldP spid="1005576" grpId="0"/>
      <p:bldP spid="1005577" grpId="0"/>
      <p:bldP spid="1005578" grpId="0"/>
      <p:bldP spid="1005583" grpId="0"/>
      <p:bldP spid="1005584" grpId="0"/>
      <p:bldP spid="1005585" grpId="0"/>
      <p:bldP spid="1005586" grpId="0"/>
      <p:bldP spid="1005587" grpId="0" animBg="1"/>
      <p:bldP spid="1005588" grpId="0"/>
      <p:bldP spid="1005589" grpId="0"/>
      <p:bldP spid="1005590" grpId="0" animBg="1"/>
      <p:bldP spid="1005591" grpId="0" animBg="1"/>
      <p:bldP spid="1005595" grpId="0"/>
      <p:bldP spid="1005608" grpId="0"/>
      <p:bldP spid="1005610" grpId="0"/>
      <p:bldP spid="1005611" grpId="0"/>
      <p:bldP spid="1005612" grpId="0"/>
      <p:bldP spid="1005613" grpId="0"/>
      <p:bldP spid="1005614" grpId="0"/>
      <p:bldP spid="1005615" grpId="0"/>
      <p:bldP spid="1005616" grpId="0"/>
      <p:bldP spid="1005617" grpId="0"/>
      <p:bldP spid="1005618" grpId="0"/>
      <p:bldP spid="1005619" grpId="0"/>
      <p:bldP spid="1005622" grpId="0"/>
      <p:bldP spid="1005623" grpId="0"/>
      <p:bldP spid="1005624" grpId="0"/>
      <p:bldP spid="1005625" grpId="0"/>
      <p:bldP spid="1005626" grpId="0"/>
      <p:bldP spid="1005627" grpId="0"/>
      <p:bldP spid="1005628" grpId="0"/>
      <p:bldP spid="1005629" grpId="0"/>
      <p:bldP spid="1005630" grpId="0"/>
      <p:bldP spid="1005631" grpId="0"/>
      <p:bldP spid="1005632" grpId="0"/>
      <p:bldP spid="1005633" grpId="0" animBg="1"/>
      <p:bldP spid="1005634" grpId="0" animBg="1"/>
      <p:bldP spid="1005635" grpId="0" animBg="1"/>
      <p:bldP spid="1005636" grpId="0" animBg="1"/>
      <p:bldP spid="1005637" grpId="0" animBg="1"/>
      <p:bldP spid="1005638" grpId="0" animBg="1"/>
      <p:bldP spid="1005639" grpId="0" animBg="1"/>
      <p:bldP spid="1005640" grpId="0" animBg="1"/>
      <p:bldP spid="1005641" grpId="0" animBg="1"/>
      <p:bldP spid="1005642" grpId="0"/>
      <p:bldP spid="1005643" grpId="0"/>
      <p:bldP spid="1005644" grpId="0"/>
      <p:bldP spid="1005645" grpId="0" animBg="1"/>
      <p:bldP spid="1005646" grpId="0" animBg="1"/>
      <p:bldP spid="1005647" grpId="0" animBg="1"/>
      <p:bldP spid="1005648" grpId="0" animBg="1"/>
      <p:bldP spid="1005649" grpId="0" animBg="1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97034"/>
            <a:ext cx="8061325" cy="506281"/>
          </a:xfrm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noProof="0" dirty="0" err="1" smtClean="0"/>
              <a:t>Levenshtein</a:t>
            </a:r>
            <a:r>
              <a:rPr lang="de-CH" noProof="0" dirty="0" smtClean="0"/>
              <a:t>-Distanz</a:t>
            </a:r>
            <a:endParaRPr lang="de-CH" noProof="0" dirty="0"/>
          </a:p>
        </p:txBody>
      </p:sp>
      <p:sp>
        <p:nvSpPr>
          <p:cNvPr id="1003524" name="Rectangle 3"/>
          <p:cNvSpPr>
            <a:spLocks noGrp="1" noChangeArrowheads="1"/>
          </p:cNvSpPr>
          <p:nvPr>
            <p:ph type="body" idx="4294967295"/>
          </p:nvPr>
        </p:nvSpPr>
        <p:spPr>
          <a:custGeom>
            <a:avLst/>
            <a:gdLst/>
            <a:ahLst/>
            <a:cxnLst/>
            <a:rect l="0" t="0" r="r" b="b"/>
            <a:pathLst/>
          </a:cu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r>
              <a:rPr lang="de-CH" noProof="0" dirty="0" smtClean="0">
                <a:solidFill>
                  <a:schemeClr val="tx1"/>
                </a:solidFill>
              </a:rPr>
              <a:t>Auch als „Editierdistanz“ (</a:t>
            </a:r>
            <a:r>
              <a:rPr lang="de-CH" i="1" noProof="0" dirty="0" err="1" smtClean="0">
                <a:solidFill>
                  <a:schemeClr val="tx1"/>
                </a:solidFill>
              </a:rPr>
              <a:t>edit</a:t>
            </a:r>
            <a:r>
              <a:rPr lang="de-CH" i="1" noProof="0" dirty="0" smtClean="0">
                <a:solidFill>
                  <a:schemeClr val="tx1"/>
                </a:solidFill>
              </a:rPr>
              <a:t> </a:t>
            </a:r>
            <a:r>
              <a:rPr lang="de-CH" i="1" noProof="0" dirty="0" err="1" smtClean="0">
                <a:solidFill>
                  <a:schemeClr val="tx1"/>
                </a:solidFill>
              </a:rPr>
              <a:t>distance</a:t>
            </a:r>
            <a:r>
              <a:rPr lang="de-CH" noProof="0" dirty="0" smtClean="0">
                <a:solidFill>
                  <a:schemeClr val="tx1"/>
                </a:solidFill>
              </a:rPr>
              <a:t>) </a:t>
            </a:r>
            <a:r>
              <a:rPr lang="de-CH" dirty="0" smtClean="0">
                <a:solidFill>
                  <a:schemeClr val="tx1"/>
                </a:solidFill>
              </a:rPr>
              <a:t>bekannt</a:t>
            </a:r>
          </a:p>
          <a:p>
            <a:endParaRPr lang="de-CH" noProof="0" dirty="0" smtClean="0">
              <a:solidFill>
                <a:schemeClr val="tx1"/>
              </a:solidFill>
            </a:endParaRPr>
          </a:p>
          <a:p>
            <a:r>
              <a:rPr lang="de-CH" noProof="0" dirty="0" smtClean="0">
                <a:solidFill>
                  <a:schemeClr val="tx1"/>
                </a:solidFill>
              </a:rPr>
              <a:t>Zweck: Die kleinste Menge von Grundoperationen</a:t>
            </a:r>
          </a:p>
          <a:p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Einfügung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I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insertion</a:t>
            </a:r>
            <a:r>
              <a:rPr lang="de-CH" dirty="0" smtClean="0">
                <a:solidFill>
                  <a:schemeClr val="tx1"/>
                </a:solidFill>
              </a:rPr>
              <a:t>)</a:t>
            </a:r>
            <a:endParaRPr lang="de-CH" noProof="0" dirty="0" smtClean="0">
              <a:solidFill>
                <a:schemeClr val="tx1"/>
              </a:solidFill>
            </a:endParaRP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Löschung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D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deletion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Ersetzung</a:t>
            </a:r>
            <a:r>
              <a:rPr lang="de-CH" dirty="0">
                <a:solidFill>
                  <a:schemeClr val="tx1"/>
                </a:solidFill>
              </a:rPr>
              <a:t>	</a:t>
            </a:r>
            <a:r>
              <a:rPr lang="de-CH" dirty="0" smtClean="0">
                <a:solidFill>
                  <a:schemeClr val="tx1"/>
                </a:solidFill>
              </a:rPr>
              <a:t>	</a:t>
            </a:r>
            <a:r>
              <a:rPr lang="de-CH" noProof="0" dirty="0" smtClean="0">
                <a:solidFill>
                  <a:schemeClr val="tx1"/>
                </a:solidFill>
              </a:rPr>
              <a:t>(</a:t>
            </a:r>
            <a:r>
              <a:rPr lang="de-CH" b="1" noProof="0" dirty="0" smtClean="0"/>
              <a:t>R</a:t>
            </a:r>
            <a:r>
              <a:rPr lang="de-CH" noProof="0" dirty="0" smtClean="0">
                <a:solidFill>
                  <a:schemeClr val="tx1"/>
                </a:solidFill>
              </a:rPr>
              <a:t> - </a:t>
            </a:r>
            <a:r>
              <a:rPr lang="de-CH" noProof="0" dirty="0" err="1" smtClean="0">
                <a:solidFill>
                  <a:schemeClr val="tx1"/>
                </a:solidFill>
              </a:rPr>
              <a:t>replacement</a:t>
            </a:r>
            <a:r>
              <a:rPr lang="de-CH" noProof="0" dirty="0" smtClean="0">
                <a:solidFill>
                  <a:schemeClr val="tx1"/>
                </a:solidFill>
              </a:rPr>
              <a:t>)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b</a:t>
            </a:r>
            <a:r>
              <a:rPr lang="de-CH" noProof="0" dirty="0" err="1" smtClean="0">
                <a:solidFill>
                  <a:schemeClr val="tx1"/>
                </a:solidFill>
              </a:rPr>
              <a:t>estimmen</a:t>
            </a:r>
            <a:r>
              <a:rPr lang="de-CH" noProof="0" dirty="0" smtClean="0">
                <a:solidFill>
                  <a:schemeClr val="tx1"/>
                </a:solidFill>
              </a:rPr>
              <a:t>, so dass aus einer Zeichenkette eine andere wird</a:t>
            </a:r>
            <a:endParaRPr lang="de-CH" noProof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427" name="Oval 195"/>
          <p:cNvSpPr>
            <a:spLocks noChangeArrowheads="1"/>
          </p:cNvSpPr>
          <p:nvPr/>
        </p:nvSpPr>
        <p:spPr bwMode="auto">
          <a:xfrm>
            <a:off x="2549525" y="29035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9" name="Oval 297"/>
          <p:cNvSpPr>
            <a:spLocks noChangeArrowheads="1"/>
          </p:cNvSpPr>
          <p:nvPr/>
        </p:nvSpPr>
        <p:spPr bwMode="auto">
          <a:xfrm>
            <a:off x="3402013" y="37020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7" name="Freeform 315"/>
          <p:cNvSpPr>
            <a:spLocks/>
          </p:cNvSpPr>
          <p:nvPr/>
        </p:nvSpPr>
        <p:spPr bwMode="auto">
          <a:xfrm>
            <a:off x="6819900" y="437038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1" name="Freeform 309"/>
          <p:cNvSpPr>
            <a:spLocks/>
          </p:cNvSpPr>
          <p:nvPr/>
        </p:nvSpPr>
        <p:spPr bwMode="auto">
          <a:xfrm>
            <a:off x="3311525" y="196215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5" name="Freeform 3"/>
          <p:cNvSpPr>
            <a:spLocks/>
          </p:cNvSpPr>
          <p:nvPr/>
        </p:nvSpPr>
        <p:spPr bwMode="auto">
          <a:xfrm>
            <a:off x="5959475" y="4386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7" name="Freeform 5"/>
          <p:cNvSpPr>
            <a:spLocks/>
          </p:cNvSpPr>
          <p:nvPr/>
        </p:nvSpPr>
        <p:spPr bwMode="auto">
          <a:xfrm>
            <a:off x="3336925" y="4413250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38" name="Freeform 6"/>
          <p:cNvSpPr>
            <a:spLocks/>
          </p:cNvSpPr>
          <p:nvPr/>
        </p:nvSpPr>
        <p:spPr bwMode="auto">
          <a:xfrm>
            <a:off x="6926263" y="3581400"/>
            <a:ext cx="1150937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40" name="Oval 308"/>
          <p:cNvSpPr>
            <a:spLocks noChangeArrowheads="1"/>
          </p:cNvSpPr>
          <p:nvPr/>
        </p:nvSpPr>
        <p:spPr bwMode="auto">
          <a:xfrm>
            <a:off x="6915150" y="368935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1" name="Freeform 9"/>
          <p:cNvSpPr>
            <a:spLocks/>
          </p:cNvSpPr>
          <p:nvPr/>
        </p:nvSpPr>
        <p:spPr bwMode="auto">
          <a:xfrm>
            <a:off x="6910388" y="2786063"/>
            <a:ext cx="1150937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3" name="Freeform 11"/>
          <p:cNvSpPr>
            <a:spLocks/>
          </p:cNvSpPr>
          <p:nvPr/>
        </p:nvSpPr>
        <p:spPr bwMode="auto">
          <a:xfrm>
            <a:off x="5105400" y="2801938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46" name="Freeform 14"/>
          <p:cNvSpPr>
            <a:spLocks/>
          </p:cNvSpPr>
          <p:nvPr/>
        </p:nvSpPr>
        <p:spPr bwMode="auto">
          <a:xfrm>
            <a:off x="4225925" y="275431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1" name="Freeform 29"/>
          <p:cNvSpPr>
            <a:spLocks/>
          </p:cNvSpPr>
          <p:nvPr/>
        </p:nvSpPr>
        <p:spPr bwMode="auto">
          <a:xfrm>
            <a:off x="3362325" y="2735263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3" name="Freeform 31"/>
          <p:cNvSpPr>
            <a:spLocks/>
          </p:cNvSpPr>
          <p:nvPr/>
        </p:nvSpPr>
        <p:spPr bwMode="auto">
          <a:xfrm>
            <a:off x="4216400" y="110331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264" name="Freeform 32"/>
          <p:cNvSpPr>
            <a:spLocks/>
          </p:cNvSpPr>
          <p:nvPr/>
        </p:nvSpPr>
        <p:spPr bwMode="auto">
          <a:xfrm>
            <a:off x="3375025" y="1135063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47" name="Freeform 115"/>
          <p:cNvSpPr>
            <a:spLocks/>
          </p:cNvSpPr>
          <p:nvPr/>
        </p:nvSpPr>
        <p:spPr bwMode="auto">
          <a:xfrm>
            <a:off x="2470150" y="1146175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1" name="Freeform 119"/>
          <p:cNvSpPr>
            <a:spLocks/>
          </p:cNvSpPr>
          <p:nvPr/>
        </p:nvSpPr>
        <p:spPr bwMode="auto">
          <a:xfrm>
            <a:off x="5141913" y="1123950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55" name="Freeform 123"/>
          <p:cNvSpPr>
            <a:spLocks/>
          </p:cNvSpPr>
          <p:nvPr/>
        </p:nvSpPr>
        <p:spPr bwMode="auto">
          <a:xfrm>
            <a:off x="5875338" y="1120775"/>
            <a:ext cx="1220787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9" name="Freeform 127"/>
          <p:cNvSpPr>
            <a:spLocks/>
          </p:cNvSpPr>
          <p:nvPr/>
        </p:nvSpPr>
        <p:spPr bwMode="auto">
          <a:xfrm>
            <a:off x="1685925" y="1990725"/>
            <a:ext cx="1150938" cy="1198563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0" name="Freeform 128"/>
          <p:cNvSpPr>
            <a:spLocks/>
          </p:cNvSpPr>
          <p:nvPr/>
        </p:nvSpPr>
        <p:spPr bwMode="auto">
          <a:xfrm>
            <a:off x="6858000" y="1117600"/>
            <a:ext cx="1220788" cy="1222375"/>
          </a:xfrm>
          <a:custGeom>
            <a:avLst/>
            <a:gdLst/>
            <a:ahLst/>
            <a:cxnLst>
              <a:cxn ang="0">
                <a:pos x="119" y="770"/>
              </a:cxn>
              <a:cxn ang="0">
                <a:pos x="108" y="104"/>
              </a:cxn>
              <a:cxn ang="0">
                <a:pos x="769" y="146"/>
              </a:cxn>
            </a:cxnLst>
            <a:rect l="0" t="0" r="r" b="b"/>
            <a:pathLst>
              <a:path w="769" h="770">
                <a:moveTo>
                  <a:pt x="119" y="770"/>
                </a:moveTo>
                <a:cubicBezTo>
                  <a:pt x="117" y="659"/>
                  <a:pt x="0" y="208"/>
                  <a:pt x="108" y="104"/>
                </a:cubicBezTo>
                <a:cubicBezTo>
                  <a:pt x="216" y="0"/>
                  <a:pt x="631" y="137"/>
                  <a:pt x="769" y="146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36" name="Oval 204"/>
          <p:cNvSpPr>
            <a:spLocks noChangeArrowheads="1"/>
          </p:cNvSpPr>
          <p:nvPr/>
        </p:nvSpPr>
        <p:spPr bwMode="auto">
          <a:xfrm>
            <a:off x="3411538" y="28844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72" name="Text Box 140"/>
          <p:cNvSpPr txBox="1">
            <a:spLocks noChangeArrowheads="1"/>
          </p:cNvSpPr>
          <p:nvPr/>
        </p:nvSpPr>
        <p:spPr bwMode="auto">
          <a:xfrm>
            <a:off x="1598613" y="52863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74" name="Oval 142"/>
          <p:cNvSpPr>
            <a:spLocks noChangeArrowheads="1"/>
          </p:cNvSpPr>
          <p:nvPr/>
        </p:nvSpPr>
        <p:spPr bwMode="auto">
          <a:xfrm>
            <a:off x="2540000" y="210343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5" name="Line 143"/>
          <p:cNvSpPr>
            <a:spLocks noChangeShapeType="1"/>
          </p:cNvSpPr>
          <p:nvPr/>
        </p:nvSpPr>
        <p:spPr bwMode="auto">
          <a:xfrm>
            <a:off x="685800" y="2200275"/>
            <a:ext cx="1844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6" name="Line 144"/>
          <p:cNvSpPr>
            <a:spLocks noChangeShapeType="1"/>
          </p:cNvSpPr>
          <p:nvPr/>
        </p:nvSpPr>
        <p:spPr bwMode="auto">
          <a:xfrm>
            <a:off x="2622550" y="528638"/>
            <a:ext cx="9525" cy="157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7" name="Oval 145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8" name="Oval 146"/>
          <p:cNvSpPr>
            <a:spLocks noChangeArrowheads="1"/>
          </p:cNvSpPr>
          <p:nvPr/>
        </p:nvSpPr>
        <p:spPr bwMode="auto">
          <a:xfrm>
            <a:off x="274638" y="19907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79" name="Line 147"/>
          <p:cNvSpPr>
            <a:spLocks noChangeShapeType="1"/>
          </p:cNvSpPr>
          <p:nvPr/>
        </p:nvSpPr>
        <p:spPr bwMode="auto">
          <a:xfrm>
            <a:off x="1912938" y="1419225"/>
            <a:ext cx="641350" cy="658813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81" name="Oval 149"/>
          <p:cNvSpPr>
            <a:spLocks noChangeArrowheads="1"/>
          </p:cNvSpPr>
          <p:nvPr/>
        </p:nvSpPr>
        <p:spPr bwMode="auto">
          <a:xfrm>
            <a:off x="3422650" y="2095500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2" name="Line 150"/>
          <p:cNvSpPr>
            <a:spLocks noChangeShapeType="1"/>
          </p:cNvSpPr>
          <p:nvPr/>
        </p:nvSpPr>
        <p:spPr bwMode="auto">
          <a:xfrm>
            <a:off x="684213" y="2200275"/>
            <a:ext cx="2749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3" name="Line 151"/>
          <p:cNvSpPr>
            <a:spLocks noChangeShapeType="1"/>
          </p:cNvSpPr>
          <p:nvPr/>
        </p:nvSpPr>
        <p:spPr bwMode="auto">
          <a:xfrm>
            <a:off x="3517900" y="542925"/>
            <a:ext cx="3175" cy="155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4" name="Oval 152"/>
          <p:cNvSpPr>
            <a:spLocks noChangeArrowheads="1"/>
          </p:cNvSpPr>
          <p:nvPr/>
        </p:nvSpPr>
        <p:spPr bwMode="auto">
          <a:xfrm>
            <a:off x="33131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6" name="Line 154"/>
          <p:cNvSpPr>
            <a:spLocks noChangeShapeType="1"/>
          </p:cNvSpPr>
          <p:nvPr/>
        </p:nvSpPr>
        <p:spPr bwMode="auto">
          <a:xfrm flipH="1">
            <a:off x="271780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89" name="Oval 157"/>
          <p:cNvSpPr>
            <a:spLocks noChangeArrowheads="1"/>
          </p:cNvSpPr>
          <p:nvPr/>
        </p:nvSpPr>
        <p:spPr bwMode="auto">
          <a:xfrm>
            <a:off x="4302125" y="2084388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0" name="Line 158"/>
          <p:cNvSpPr>
            <a:spLocks noChangeShapeType="1"/>
          </p:cNvSpPr>
          <p:nvPr/>
        </p:nvSpPr>
        <p:spPr bwMode="auto">
          <a:xfrm>
            <a:off x="660400" y="2203450"/>
            <a:ext cx="3654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1" name="Line 159"/>
          <p:cNvSpPr>
            <a:spLocks noChangeShapeType="1"/>
          </p:cNvSpPr>
          <p:nvPr/>
        </p:nvSpPr>
        <p:spPr bwMode="auto">
          <a:xfrm>
            <a:off x="4386263" y="512763"/>
            <a:ext cx="9525" cy="1581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2" name="Oval 160"/>
          <p:cNvSpPr>
            <a:spLocks noChangeArrowheads="1"/>
          </p:cNvSpPr>
          <p:nvPr/>
        </p:nvSpPr>
        <p:spPr bwMode="auto">
          <a:xfrm>
            <a:off x="4176713" y="1174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94" name="Line 162"/>
          <p:cNvSpPr>
            <a:spLocks noChangeShapeType="1"/>
          </p:cNvSpPr>
          <p:nvPr/>
        </p:nvSpPr>
        <p:spPr bwMode="auto">
          <a:xfrm flipH="1">
            <a:off x="3613150" y="220503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6" name="Line 164"/>
          <p:cNvSpPr>
            <a:spLocks noChangeShapeType="1"/>
          </p:cNvSpPr>
          <p:nvPr/>
        </p:nvSpPr>
        <p:spPr bwMode="auto">
          <a:xfrm flipH="1">
            <a:off x="44767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8" name="Oval 166"/>
          <p:cNvSpPr>
            <a:spLocks noChangeArrowheads="1"/>
          </p:cNvSpPr>
          <p:nvPr/>
        </p:nvSpPr>
        <p:spPr bwMode="auto">
          <a:xfrm>
            <a:off x="5016500" y="117475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00" name="Line 168"/>
          <p:cNvSpPr>
            <a:spLocks noChangeShapeType="1"/>
          </p:cNvSpPr>
          <p:nvPr/>
        </p:nvSpPr>
        <p:spPr bwMode="auto">
          <a:xfrm flipH="1">
            <a:off x="5313363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1" name="Oval 169"/>
          <p:cNvSpPr>
            <a:spLocks noChangeArrowheads="1"/>
          </p:cNvSpPr>
          <p:nvPr/>
        </p:nvSpPr>
        <p:spPr bwMode="auto">
          <a:xfrm>
            <a:off x="5942013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03" name="Line 171"/>
          <p:cNvSpPr>
            <a:spLocks noChangeShapeType="1"/>
          </p:cNvSpPr>
          <p:nvPr/>
        </p:nvSpPr>
        <p:spPr bwMode="auto">
          <a:xfrm flipH="1">
            <a:off x="6173788" y="221138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4" name="Oval 172"/>
          <p:cNvSpPr>
            <a:spLocks noChangeArrowheads="1"/>
          </p:cNvSpPr>
          <p:nvPr/>
        </p:nvSpPr>
        <p:spPr bwMode="auto">
          <a:xfrm>
            <a:off x="679608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406" name="Line 174"/>
          <p:cNvSpPr>
            <a:spLocks noChangeShapeType="1"/>
          </p:cNvSpPr>
          <p:nvPr/>
        </p:nvSpPr>
        <p:spPr bwMode="auto">
          <a:xfrm flipH="1">
            <a:off x="7080250" y="2211388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07" name="Oval 175"/>
          <p:cNvSpPr>
            <a:spLocks noChangeArrowheads="1"/>
          </p:cNvSpPr>
          <p:nvPr/>
        </p:nvSpPr>
        <p:spPr bwMode="auto">
          <a:xfrm>
            <a:off x="765810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4" name="Oval 192"/>
          <p:cNvSpPr>
            <a:spLocks noChangeArrowheads="1"/>
          </p:cNvSpPr>
          <p:nvPr/>
        </p:nvSpPr>
        <p:spPr bwMode="auto">
          <a:xfrm>
            <a:off x="2393950" y="1190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5" name="Line 193"/>
          <p:cNvSpPr>
            <a:spLocks noChangeShapeType="1"/>
          </p:cNvSpPr>
          <p:nvPr/>
        </p:nvSpPr>
        <p:spPr bwMode="auto">
          <a:xfrm>
            <a:off x="2633663" y="533400"/>
            <a:ext cx="3175" cy="23828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6" name="Line 194"/>
          <p:cNvSpPr>
            <a:spLocks noChangeShapeType="1"/>
          </p:cNvSpPr>
          <p:nvPr/>
        </p:nvSpPr>
        <p:spPr bwMode="auto">
          <a:xfrm>
            <a:off x="722313" y="2992438"/>
            <a:ext cx="18510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29" name="Line 197"/>
          <p:cNvSpPr>
            <a:spLocks noChangeShapeType="1"/>
          </p:cNvSpPr>
          <p:nvPr/>
        </p:nvSpPr>
        <p:spPr bwMode="auto">
          <a:xfrm flipH="1" flipV="1">
            <a:off x="2638425" y="230663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517775" y="28606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50" y="20605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32" name="Oval 200"/>
          <p:cNvSpPr>
            <a:spLocks noChangeArrowheads="1"/>
          </p:cNvSpPr>
          <p:nvPr/>
        </p:nvSpPr>
        <p:spPr bwMode="auto">
          <a:xfrm>
            <a:off x="3309938" y="119063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3" name="Line 201"/>
          <p:cNvSpPr>
            <a:spLocks noChangeShapeType="1"/>
          </p:cNvSpPr>
          <p:nvPr/>
        </p:nvSpPr>
        <p:spPr bwMode="auto">
          <a:xfrm>
            <a:off x="3513138" y="608013"/>
            <a:ext cx="6350" cy="231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4" name="Line 202"/>
          <p:cNvSpPr>
            <a:spLocks noChangeShapeType="1"/>
          </p:cNvSpPr>
          <p:nvPr/>
        </p:nvSpPr>
        <p:spPr bwMode="auto">
          <a:xfrm>
            <a:off x="731838" y="2992438"/>
            <a:ext cx="2719387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2892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437" name="Line 205"/>
          <p:cNvSpPr>
            <a:spLocks noChangeShapeType="1"/>
          </p:cNvSpPr>
          <p:nvPr/>
        </p:nvSpPr>
        <p:spPr bwMode="auto">
          <a:xfrm>
            <a:off x="2744788" y="2255838"/>
            <a:ext cx="660400" cy="612775"/>
          </a:xfrm>
          <a:prstGeom prst="line">
            <a:avLst/>
          </a:prstGeom>
          <a:noFill/>
          <a:ln w="76200" cmpd="dbl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41" name="Line 209"/>
          <p:cNvSpPr>
            <a:spLocks noChangeShapeType="1"/>
          </p:cNvSpPr>
          <p:nvPr/>
        </p:nvSpPr>
        <p:spPr bwMode="auto">
          <a:xfrm flipH="1">
            <a:off x="3621088" y="2992438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54" name="Line 222"/>
          <p:cNvSpPr>
            <a:spLocks noChangeShapeType="1"/>
          </p:cNvSpPr>
          <p:nvPr/>
        </p:nvSpPr>
        <p:spPr bwMode="auto">
          <a:xfrm flipH="1" flipV="1">
            <a:off x="2651125" y="3100388"/>
            <a:ext cx="7938" cy="5762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57563" y="3660775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60" name="Line 228"/>
          <p:cNvSpPr>
            <a:spLocks noChangeShapeType="1"/>
          </p:cNvSpPr>
          <p:nvPr/>
        </p:nvSpPr>
        <p:spPr bwMode="auto">
          <a:xfrm>
            <a:off x="3686175" y="3106738"/>
            <a:ext cx="550863" cy="56673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69" name="Line 237"/>
          <p:cNvSpPr>
            <a:spLocks noChangeShapeType="1"/>
          </p:cNvSpPr>
          <p:nvPr/>
        </p:nvSpPr>
        <p:spPr bwMode="auto">
          <a:xfrm>
            <a:off x="4530725" y="3046413"/>
            <a:ext cx="550863" cy="566737"/>
          </a:xfrm>
          <a:prstGeom prst="line">
            <a:avLst/>
          </a:prstGeom>
          <a:noFill/>
          <a:ln w="38100">
            <a:solidFill>
              <a:srgbClr val="99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40325" y="4486275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19688" y="4468813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92" name="Text Box 260"/>
          <p:cNvSpPr txBox="1">
            <a:spLocks noChangeArrowheads="1"/>
          </p:cNvSpPr>
          <p:nvPr/>
        </p:nvSpPr>
        <p:spPr bwMode="auto">
          <a:xfrm>
            <a:off x="59309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95" name="Text Box 263"/>
          <p:cNvSpPr txBox="1">
            <a:spLocks noChangeArrowheads="1"/>
          </p:cNvSpPr>
          <p:nvPr/>
        </p:nvSpPr>
        <p:spPr bwMode="auto">
          <a:xfrm>
            <a:off x="6875463" y="44592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98" name="Text Box 266"/>
          <p:cNvSpPr txBox="1">
            <a:spLocks noChangeArrowheads="1"/>
          </p:cNvSpPr>
          <p:nvPr/>
        </p:nvSpPr>
        <p:spPr bwMode="auto">
          <a:xfrm>
            <a:off x="7759700" y="4457700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3" name="Text Box 271"/>
          <p:cNvSpPr txBox="1">
            <a:spLocks noChangeArrowheads="1"/>
          </p:cNvSpPr>
          <p:nvPr/>
        </p:nvSpPr>
        <p:spPr bwMode="auto">
          <a:xfrm>
            <a:off x="2482850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06" name="Text Box 274"/>
          <p:cNvSpPr txBox="1">
            <a:spLocks noChangeArrowheads="1"/>
          </p:cNvSpPr>
          <p:nvPr/>
        </p:nvSpPr>
        <p:spPr bwMode="auto">
          <a:xfrm>
            <a:off x="335597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07" name="Text Box 275"/>
          <p:cNvSpPr txBox="1">
            <a:spLocks noChangeArrowheads="1"/>
          </p:cNvSpPr>
          <p:nvPr/>
        </p:nvSpPr>
        <p:spPr bwMode="auto">
          <a:xfrm>
            <a:off x="42291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2" name="Text Box 280"/>
          <p:cNvSpPr txBox="1">
            <a:spLocks noChangeArrowheads="1"/>
          </p:cNvSpPr>
          <p:nvPr/>
        </p:nvSpPr>
        <p:spPr bwMode="auto">
          <a:xfrm>
            <a:off x="5114925" y="52863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3" name="Text Box 281"/>
          <p:cNvSpPr txBox="1">
            <a:spLocks noChangeArrowheads="1"/>
          </p:cNvSpPr>
          <p:nvPr/>
        </p:nvSpPr>
        <p:spPr bwMode="auto">
          <a:xfrm>
            <a:off x="59309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516" name="Text Box 284"/>
          <p:cNvSpPr txBox="1">
            <a:spLocks noChangeArrowheads="1"/>
          </p:cNvSpPr>
          <p:nvPr/>
        </p:nvSpPr>
        <p:spPr bwMode="auto">
          <a:xfrm>
            <a:off x="6827838" y="52863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519" name="Text Box 287"/>
          <p:cNvSpPr txBox="1">
            <a:spLocks noChangeArrowheads="1"/>
          </p:cNvSpPr>
          <p:nvPr/>
        </p:nvSpPr>
        <p:spPr bwMode="auto">
          <a:xfrm>
            <a:off x="7759700" y="52863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24" name="Oval 292"/>
          <p:cNvSpPr>
            <a:spLocks noChangeArrowheads="1"/>
          </p:cNvSpPr>
          <p:nvPr/>
        </p:nvSpPr>
        <p:spPr bwMode="auto">
          <a:xfrm>
            <a:off x="3314700" y="120650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6" name="Oval 294"/>
          <p:cNvSpPr>
            <a:spLocks noChangeArrowheads="1"/>
          </p:cNvSpPr>
          <p:nvPr/>
        </p:nvSpPr>
        <p:spPr bwMode="auto">
          <a:xfrm>
            <a:off x="296863" y="359727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7" name="Line 295"/>
          <p:cNvSpPr>
            <a:spLocks noChangeShapeType="1"/>
          </p:cNvSpPr>
          <p:nvPr/>
        </p:nvSpPr>
        <p:spPr bwMode="auto">
          <a:xfrm>
            <a:off x="747713" y="3802063"/>
            <a:ext cx="2630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28" name="Line 296"/>
          <p:cNvSpPr>
            <a:spLocks noChangeShapeType="1"/>
          </p:cNvSpPr>
          <p:nvPr/>
        </p:nvSpPr>
        <p:spPr bwMode="auto">
          <a:xfrm>
            <a:off x="3509963" y="546100"/>
            <a:ext cx="7937" cy="314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7" name="Oval 305"/>
          <p:cNvSpPr>
            <a:spLocks noChangeArrowheads="1"/>
          </p:cNvSpPr>
          <p:nvPr/>
        </p:nvSpPr>
        <p:spPr bwMode="auto">
          <a:xfrm>
            <a:off x="6799263" y="122238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8" name="Line 306"/>
          <p:cNvSpPr>
            <a:spLocks noChangeShapeType="1"/>
          </p:cNvSpPr>
          <p:nvPr/>
        </p:nvSpPr>
        <p:spPr bwMode="auto">
          <a:xfrm>
            <a:off x="7011988" y="563563"/>
            <a:ext cx="7937" cy="3105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39" name="Line 307"/>
          <p:cNvSpPr>
            <a:spLocks noChangeShapeType="1"/>
          </p:cNvSpPr>
          <p:nvPr/>
        </p:nvSpPr>
        <p:spPr bwMode="auto">
          <a:xfrm>
            <a:off x="776288" y="3806825"/>
            <a:ext cx="6118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8" name="Oval 326"/>
          <p:cNvSpPr>
            <a:spLocks noChangeArrowheads="1"/>
          </p:cNvSpPr>
          <p:nvPr/>
        </p:nvSpPr>
        <p:spPr bwMode="auto">
          <a:xfrm>
            <a:off x="5018088" y="123825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59" name="Line 327"/>
          <p:cNvSpPr>
            <a:spLocks noChangeShapeType="1"/>
          </p:cNvSpPr>
          <p:nvPr/>
        </p:nvSpPr>
        <p:spPr bwMode="auto">
          <a:xfrm>
            <a:off x="5224463" y="554038"/>
            <a:ext cx="9525" cy="391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62" name="Oval 330"/>
          <p:cNvSpPr>
            <a:spLocks noChangeArrowheads="1"/>
          </p:cNvSpPr>
          <p:nvPr/>
        </p:nvSpPr>
        <p:spPr bwMode="auto">
          <a:xfrm>
            <a:off x="260350" y="5224463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 dirty="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 dirty="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291" name="Text Box 287"/>
          <p:cNvSpPr txBox="1">
            <a:spLocks noChangeArrowheads="1"/>
          </p:cNvSpPr>
          <p:nvPr/>
        </p:nvSpPr>
        <p:spPr bwMode="auto">
          <a:xfrm>
            <a:off x="7725748" y="5224169"/>
            <a:ext cx="355179" cy="432792"/>
          </a:xfrm>
          <a:prstGeom prst="ellipse">
            <a:avLst/>
          </a:prstGeom>
          <a:solidFill>
            <a:srgbClr val="99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99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9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xit" presetSubtype="16" fill="hold" grpId="1" nodeType="after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2" dur="500"/>
                                        <p:tgtEl>
                                          <p:spTgt spid="991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0087 -2.96296E-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9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99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00"/>
                            </p:stCondLst>
                            <p:childTnLst>
                              <p:par>
                                <p:cTn id="1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repeatCount="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200" fill="hold"/>
                                        <p:tgtEl>
                                          <p:spTgt spid="99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1000"/>
                                        <p:tgtEl>
                                          <p:spTgt spid="99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99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9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99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99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10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200" fill="hold"/>
                                        <p:tgtEl>
                                          <p:spTgt spid="99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1" dur="1000"/>
                                        <p:tgtEl>
                                          <p:spTgt spid="991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99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9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2.96296E-6 L 0.09549 -2.96296E-6 " pathEditMode="relative" rAng="0" ptsTypes="AA">
                                      <p:cBhvr>
                                        <p:cTn id="183" dur="500" fill="hold"/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10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8" dur="500"/>
                                        <p:tgtEl>
                                          <p:spTgt spid="99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500"/>
                                        <p:tgtEl>
                                          <p:spTgt spid="99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99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99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99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9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2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8" dur="500"/>
                                        <p:tgtEl>
                                          <p:spTgt spid="99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99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4.72222E-6 0.12037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9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9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8" dur="10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280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99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8" dur="500"/>
                                        <p:tgtEl>
                                          <p:spTgt spid="991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99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99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321" dur="500"/>
                                        <p:tgtEl>
                                          <p:spTgt spid="991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500"/>
                            </p:stCondLst>
                            <p:childTnLst>
                              <p:par>
                                <p:cTn id="3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10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9" dur="500"/>
                                        <p:tgtEl>
                                          <p:spTgt spid="99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5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99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99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1" dur="500"/>
                                        <p:tgtEl>
                                          <p:spTgt spid="99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9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1" dur="500"/>
                                        <p:tgtEl>
                                          <p:spTgt spid="9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1" dur="500"/>
                                        <p:tgtEl>
                                          <p:spTgt spid="991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991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5" dur="10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" presetID="35" presetClass="emph" presetSubtype="0" repeatCount="8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8" dur="200" fill="hold"/>
                                        <p:tgtEl>
                                          <p:spTgt spid="99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9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99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99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5" dur="10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99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991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8" dur="10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991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2" dur="500"/>
                                        <p:tgtEl>
                                          <p:spTgt spid="9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5" dur="500"/>
                                        <p:tgtEl>
                                          <p:spTgt spid="9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7" dur="1000"/>
                                        <p:tgtEl>
                                          <p:spTgt spid="99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0" dur="10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99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991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500" fill="hold"/>
                                        <p:tgtEl>
                                          <p:spTgt spid="99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991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3" dur="500"/>
                                        <p:tgtEl>
                                          <p:spTgt spid="99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2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1" dur="10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9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99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991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99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7" dur="10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99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991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99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7" dur="10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500"/>
                                        <p:tgtEl>
                                          <p:spTgt spid="991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3" fill="hold">
                      <p:stCondLst>
                        <p:cond delay="indefinite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7" dur="10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000"/>
                            </p:stCondLst>
                            <p:childTnLst>
                              <p:par>
                                <p:cTn id="58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 fill="hold"/>
                                        <p:tgtEl>
                                          <p:spTgt spid="99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500"/>
                                        <p:tgtEl>
                                          <p:spTgt spid="991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26" presetClass="emph" presetSubtype="0" repeatCount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5" dur="100" tmFilter="0, 0; .2, .5; .8, .5; 1, 0"/>
                                        <p:tgtEl>
                                          <p:spTgt spid="991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6" dur="50" autoRev="1" fill="hold"/>
                                        <p:tgtEl>
                                          <p:spTgt spid="991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427" grpId="0" animBg="1"/>
      <p:bldP spid="991427" grpId="1" animBg="1"/>
      <p:bldP spid="991427" grpId="2" animBg="1"/>
      <p:bldP spid="991529" grpId="0" animBg="1"/>
      <p:bldP spid="991529" grpId="1" animBg="1"/>
      <p:bldP spid="991547" grpId="0" animBg="1"/>
      <p:bldP spid="991547" grpId="1" animBg="1"/>
      <p:bldP spid="991541" grpId="0" animBg="1"/>
      <p:bldP spid="991541" grpId="1" animBg="1"/>
      <p:bldP spid="991235" grpId="0" animBg="1"/>
      <p:bldP spid="991235" grpId="1" animBg="1"/>
      <p:bldP spid="991237" grpId="0" animBg="1"/>
      <p:bldP spid="991237" grpId="1" animBg="1"/>
      <p:bldP spid="991238" grpId="0" animBg="1"/>
      <p:bldP spid="991238" grpId="1" animBg="1"/>
      <p:bldP spid="991540" grpId="0" animBg="1"/>
      <p:bldP spid="991540" grpId="1" animBg="1"/>
      <p:bldP spid="991241" grpId="0" animBg="1"/>
      <p:bldP spid="991241" grpId="1" animBg="1"/>
      <p:bldP spid="991243" grpId="0" animBg="1"/>
      <p:bldP spid="991243" grpId="1" animBg="1"/>
      <p:bldP spid="991246" grpId="0" animBg="1"/>
      <p:bldP spid="991246" grpId="1" animBg="1"/>
      <p:bldP spid="991261" grpId="0" animBg="1"/>
      <p:bldP spid="991261" grpId="1" animBg="1"/>
      <p:bldP spid="991263" grpId="0" animBg="1"/>
      <p:bldP spid="991263" grpId="1" animBg="1"/>
      <p:bldP spid="991264" grpId="0" animBg="1"/>
      <p:bldP spid="991264" grpId="1" animBg="1"/>
      <p:bldP spid="991347" grpId="0" animBg="1"/>
      <p:bldP spid="991347" grpId="1" animBg="1"/>
      <p:bldP spid="991351" grpId="0" animBg="1"/>
      <p:bldP spid="991351" grpId="1" animBg="1"/>
      <p:bldP spid="991355" grpId="0" animBg="1"/>
      <p:bldP spid="991355" grpId="1" animBg="1"/>
      <p:bldP spid="991359" grpId="0" animBg="1"/>
      <p:bldP spid="991359" grpId="1" animBg="1"/>
      <p:bldP spid="991360" grpId="0" animBg="1"/>
      <p:bldP spid="991360" grpId="1" animBg="1"/>
      <p:bldP spid="991361" grpId="0"/>
      <p:bldP spid="991362" grpId="0"/>
      <p:bldP spid="991362" grpId="1"/>
      <p:bldP spid="991362" grpId="2"/>
      <p:bldP spid="991363" grpId="0"/>
      <p:bldP spid="991364" grpId="0"/>
      <p:bldP spid="991436" grpId="0" animBg="1"/>
      <p:bldP spid="991436" grpId="1" animBg="1"/>
      <p:bldP spid="991365" grpId="0"/>
      <p:bldP spid="991366" grpId="0"/>
      <p:bldP spid="991367" grpId="0"/>
      <p:bldP spid="991368" grpId="0"/>
      <p:bldP spid="991369" grpId="0"/>
      <p:bldP spid="991370" grpId="0"/>
      <p:bldP spid="991371" grpId="0"/>
      <p:bldP spid="991372" grpId="0"/>
      <p:bldP spid="991373" grpId="0"/>
      <p:bldP spid="991374" grpId="0" animBg="1"/>
      <p:bldP spid="991374" grpId="1" animBg="1"/>
      <p:bldP spid="991375" grpId="0" animBg="1"/>
      <p:bldP spid="991375" grpId="1" animBg="1"/>
      <p:bldP spid="991376" grpId="0" animBg="1"/>
      <p:bldP spid="991376" grpId="1" animBg="1"/>
      <p:bldP spid="991376" grpId="2" animBg="1"/>
      <p:bldP spid="991377" grpId="0" animBg="1"/>
      <p:bldP spid="991377" grpId="1" animBg="1"/>
      <p:bldP spid="991377" grpId="2" animBg="1"/>
      <p:bldP spid="991378" grpId="0" animBg="1"/>
      <p:bldP spid="991378" grpId="1" animBg="1"/>
      <p:bldP spid="991378" grpId="2" animBg="1"/>
      <p:bldP spid="991379" grpId="0" animBg="1"/>
      <p:bldP spid="991380" grpId="0"/>
      <p:bldP spid="991380" grpId="1"/>
      <p:bldP spid="991381" grpId="0" animBg="1"/>
      <p:bldP spid="991381" grpId="1" animBg="1"/>
      <p:bldP spid="991382" grpId="0" animBg="1"/>
      <p:bldP spid="991382" grpId="1" animBg="1"/>
      <p:bldP spid="991383" grpId="0" animBg="1"/>
      <p:bldP spid="991383" grpId="1" animBg="1"/>
      <p:bldP spid="991384" grpId="0" animBg="1"/>
      <p:bldP spid="991384" grpId="1" animBg="1"/>
      <p:bldP spid="991384" grpId="2" animBg="1"/>
      <p:bldP spid="991386" grpId="0" animBg="1"/>
      <p:bldP spid="991388" grpId="0"/>
      <p:bldP spid="991389" grpId="0" animBg="1"/>
      <p:bldP spid="991389" grpId="1" animBg="1"/>
      <p:bldP spid="991390" grpId="0" animBg="1"/>
      <p:bldP spid="991390" grpId="1" animBg="1"/>
      <p:bldP spid="991391" grpId="0" animBg="1"/>
      <p:bldP spid="991391" grpId="1" animBg="1"/>
      <p:bldP spid="991392" grpId="0" animBg="1"/>
      <p:bldP spid="991392" grpId="1" animBg="1"/>
      <p:bldP spid="991392" grpId="2" animBg="1"/>
      <p:bldP spid="991393" grpId="0"/>
      <p:bldP spid="991394" grpId="0" animBg="1"/>
      <p:bldP spid="991396" grpId="0" animBg="1"/>
      <p:bldP spid="991398" grpId="0" animBg="1"/>
      <p:bldP spid="991398" grpId="1" animBg="1"/>
      <p:bldP spid="991399" grpId="0"/>
      <p:bldP spid="991400" grpId="0" animBg="1"/>
      <p:bldP spid="991401" grpId="0" animBg="1"/>
      <p:bldP spid="991401" grpId="1" animBg="1"/>
      <p:bldP spid="991402" grpId="0"/>
      <p:bldP spid="991403" grpId="0" animBg="1"/>
      <p:bldP spid="991404" grpId="0" animBg="1"/>
      <p:bldP spid="991404" grpId="1" animBg="1"/>
      <p:bldP spid="991405" grpId="0"/>
      <p:bldP spid="991406" grpId="0" animBg="1"/>
      <p:bldP spid="991407" grpId="0" animBg="1"/>
      <p:bldP spid="991407" grpId="1" animBg="1"/>
      <p:bldP spid="991424" grpId="0" animBg="1"/>
      <p:bldP spid="991424" grpId="1" animBg="1"/>
      <p:bldP spid="991425" grpId="0" animBg="1"/>
      <p:bldP spid="991425" grpId="1" animBg="1"/>
      <p:bldP spid="991426" grpId="0" animBg="1"/>
      <p:bldP spid="991426" grpId="1" animBg="1"/>
      <p:bldP spid="991428" grpId="0"/>
      <p:bldP spid="991429" grpId="0" animBg="1"/>
      <p:bldP spid="991431" grpId="0"/>
      <p:bldP spid="991385" grpId="0"/>
      <p:bldP spid="991385" grpId="1"/>
      <p:bldP spid="991432" grpId="0" animBg="1"/>
      <p:bldP spid="991432" grpId="1" animBg="1"/>
      <p:bldP spid="991433" grpId="0" animBg="1"/>
      <p:bldP spid="991433" grpId="1" animBg="1"/>
      <p:bldP spid="991434" grpId="0" animBg="1"/>
      <p:bldP spid="991434" grpId="1" animBg="1"/>
      <p:bldP spid="991435" grpId="0"/>
      <p:bldP spid="991435" grpId="1"/>
      <p:bldP spid="991437" grpId="0" animBg="1"/>
      <p:bldP spid="991441" grpId="0" animBg="1"/>
      <p:bldP spid="991445" grpId="0"/>
      <p:bldP spid="991447" grpId="0"/>
      <p:bldP spid="991449" grpId="0"/>
      <p:bldP spid="991454" grpId="0" animBg="1"/>
      <p:bldP spid="991456" grpId="0"/>
      <p:bldP spid="991459" grpId="0"/>
      <p:bldP spid="991460" grpId="0" animBg="1"/>
      <p:bldP spid="991466" grpId="0"/>
      <p:bldP spid="991469" grpId="0" animBg="1"/>
      <p:bldP spid="991471" grpId="0"/>
      <p:bldP spid="991474" grpId="0"/>
      <p:bldP spid="991477" grpId="0"/>
      <p:bldP spid="991561" grpId="0" animBg="1"/>
      <p:bldP spid="991561" grpId="1" animBg="1"/>
      <p:bldP spid="991482" grpId="0"/>
      <p:bldP spid="991485" grpId="0"/>
      <p:bldP spid="991488" grpId="0"/>
      <p:bldP spid="991489" grpId="0"/>
      <p:bldP spid="991492" grpId="0"/>
      <p:bldP spid="991495" grpId="0"/>
      <p:bldP spid="991498" grpId="0"/>
      <p:bldP spid="991503" grpId="0"/>
      <p:bldP spid="991506" grpId="0"/>
      <p:bldP spid="991507" grpId="0"/>
      <p:bldP spid="991512" grpId="0"/>
      <p:bldP spid="991516" grpId="0"/>
      <p:bldP spid="991519" grpId="0"/>
      <p:bldP spid="991524" grpId="0" animBg="1"/>
      <p:bldP spid="991524" grpId="1" animBg="1"/>
      <p:bldP spid="991526" grpId="0" animBg="1"/>
      <p:bldP spid="991526" grpId="1" animBg="1"/>
      <p:bldP spid="991527" grpId="0" animBg="1"/>
      <p:bldP spid="991527" grpId="1" animBg="1"/>
      <p:bldP spid="991528" grpId="0" animBg="1"/>
      <p:bldP spid="991528" grpId="1" animBg="1"/>
      <p:bldP spid="991537" grpId="0" animBg="1"/>
      <p:bldP spid="991537" grpId="1" animBg="1"/>
      <p:bldP spid="991538" grpId="0" animBg="1"/>
      <p:bldP spid="991538" grpId="1" animBg="1"/>
      <p:bldP spid="991539" grpId="0" animBg="1"/>
      <p:bldP spid="991539" grpId="1" animBg="1"/>
      <p:bldP spid="991557" grpId="0" animBg="1"/>
      <p:bldP spid="991557" grpId="1" animBg="1"/>
      <p:bldP spid="991558" grpId="0" animBg="1"/>
      <p:bldP spid="991558" grpId="1" animBg="1"/>
      <p:bldP spid="991559" grpId="0" animBg="1"/>
      <p:bldP spid="991559" grpId="1" animBg="1"/>
      <p:bldP spid="991560" grpId="0" animBg="1"/>
      <p:bldP spid="991560" grpId="1" animBg="1"/>
      <p:bldP spid="991562" grpId="0" animBg="1"/>
      <p:bldP spid="991562" grpId="1" animBg="1"/>
      <p:bldP spid="29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741686" y="4093027"/>
            <a:ext cx="3365858" cy="38263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69206" y="5390415"/>
            <a:ext cx="3365858" cy="40516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11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8913" y="115889"/>
            <a:ext cx="8239125" cy="567400"/>
          </a:xfrm>
        </p:spPr>
        <p:txBody>
          <a:bodyPr/>
          <a:lstStyle/>
          <a:p>
            <a:r>
              <a:rPr lang="de-CH" dirty="0" smtClean="0"/>
              <a:t>Der Levenshtein-Distanz-Algorithmus (1)</a:t>
            </a:r>
            <a:endParaRPr lang="de-CH" dirty="0"/>
          </a:p>
        </p:txBody>
      </p:sp>
      <p:sp>
        <p:nvSpPr>
          <p:cNvPr id="1011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988" y="1001713"/>
            <a:ext cx="8958262" cy="538003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err="1" smtClean="0">
                <a:solidFill>
                  <a:srgbClr val="0033CC"/>
                </a:solidFill>
              </a:rPr>
              <a:t>distance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STRING</a:t>
            </a:r>
            <a:r>
              <a:rPr lang="de-CH" sz="2200" dirty="0" smtClean="0">
                <a:solidFill>
                  <a:srgbClr val="0033CC"/>
                </a:solidFill>
              </a:rPr>
              <a:t>):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Minimale Anzahl Operationen, um 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dirty="0" smtClean="0">
                <a:solidFill>
                  <a:srgbClr val="990000"/>
                </a:solidFill>
              </a:rPr>
              <a:t>in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i="1" dirty="0" smtClean="0">
                <a:solidFill>
                  <a:srgbClr val="0033CC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umzuwandeln.</a:t>
            </a:r>
            <a:endParaRPr lang="de-CH" sz="2200" i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err="1" smtClean="0">
                <a:solidFill>
                  <a:schemeClr val="accent2"/>
                </a:solidFill>
              </a:rPr>
              <a:t>local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14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ARRAY_2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  <a:r>
              <a:rPr lang="de-CH" sz="22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33CC"/>
                </a:solidFill>
              </a:rPr>
              <a:t>		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del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smtClean="0">
                <a:solidFill>
                  <a:srgbClr val="0033CC"/>
                </a:solidFill>
              </a:rPr>
              <a:t>ins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subst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: </a:t>
            </a:r>
            <a:r>
              <a:rPr lang="de-CH" sz="2200" i="1" dirty="0" smtClean="0">
                <a:solidFill>
                  <a:srgbClr val="0033CC"/>
                </a:solidFill>
              </a:rPr>
              <a:t>INTEGER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</a:t>
            </a:r>
            <a:r>
              <a:rPr lang="de-CH" sz="2200" b="1" dirty="0" smtClean="0">
                <a:solidFill>
                  <a:schemeClr val="accent2"/>
                </a:solidFill>
              </a:rPr>
              <a:t>do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err="1" smtClean="0">
                <a:solidFill>
                  <a:schemeClr val="accent2"/>
                </a:solidFill>
              </a:rPr>
              <a:t>create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make</a:t>
            </a:r>
            <a:r>
              <a:rPr lang="de-CH" sz="2200" dirty="0" smtClean="0">
                <a:solidFill>
                  <a:srgbClr val="0033CC"/>
                </a:solidFill>
              </a:rPr>
              <a:t> (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,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33CC"/>
                </a:solidFill>
              </a:rPr>
              <a:t>)</a:t>
            </a:r>
          </a:p>
          <a:p>
            <a:pPr>
              <a:lnSpc>
                <a:spcPct val="5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i="1" dirty="0" smtClean="0">
                <a:solidFill>
                  <a:srgbClr val="0033CC"/>
                </a:solidFill>
              </a:rPr>
              <a:t> i</a:t>
            </a:r>
            <a:r>
              <a:rPr lang="de-CH" sz="2200" dirty="0" smtClean="0">
                <a:solidFill>
                  <a:srgbClr val="0033CC"/>
                </a:solidFill>
              </a:rPr>
              <a:t> := 0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source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endParaRPr lang="de-CH" sz="22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dirty="0" smtClean="0">
                <a:solidFill>
                  <a:srgbClr val="0033CC"/>
                </a:solidFill>
              </a:rPr>
              <a:t> [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, 0] := </a:t>
            </a:r>
            <a:r>
              <a:rPr lang="de-CH" sz="2200" i="1" dirty="0" smtClean="0">
                <a:solidFill>
                  <a:srgbClr val="0033CC"/>
                </a:solidFill>
              </a:rPr>
              <a:t>i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i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rgbClr val="0000FF"/>
                </a:solidFill>
              </a:rPr>
              <a:t> 		    </a:t>
            </a:r>
            <a:r>
              <a:rPr lang="de-CH" sz="2200" b="1" dirty="0" smtClean="0">
                <a:solidFill>
                  <a:schemeClr val="accent2"/>
                </a:solidFill>
              </a:rPr>
              <a:t>from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0 </a:t>
            </a:r>
            <a:r>
              <a:rPr lang="de-CH" sz="2200" b="1" dirty="0" err="1" smtClean="0">
                <a:solidFill>
                  <a:schemeClr val="accent2"/>
                </a:solidFill>
              </a:rPr>
              <a:t>until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&gt; </a:t>
            </a:r>
            <a:r>
              <a:rPr lang="de-CH" sz="2200" i="1" dirty="0" err="1" smtClean="0">
                <a:solidFill>
                  <a:srgbClr val="0033CC"/>
                </a:solidFill>
              </a:rPr>
              <a:t>target</a:t>
            </a:r>
            <a:r>
              <a:rPr lang="de-CH" sz="3800" dirty="0" err="1" smtClean="0">
                <a:solidFill>
                  <a:srgbClr val="0033CC"/>
                </a:solidFill>
              </a:rPr>
              <a:t>.</a:t>
            </a:r>
            <a:r>
              <a:rPr lang="de-CH" sz="2200" i="1" dirty="0" err="1" smtClean="0">
                <a:solidFill>
                  <a:srgbClr val="0033CC"/>
                </a:solidFill>
              </a:rPr>
              <a:t>count</a:t>
            </a:r>
            <a:r>
              <a:rPr lang="de-CH" sz="2200" dirty="0" smtClean="0">
                <a:solidFill>
                  <a:srgbClr val="0000FF"/>
                </a:solidFill>
              </a:rPr>
              <a:t> </a:t>
            </a:r>
            <a:r>
              <a:rPr lang="de-CH" sz="2200" b="1" dirty="0" err="1" smtClean="0">
                <a:solidFill>
                  <a:schemeClr val="accent2"/>
                </a:solidFill>
              </a:rPr>
              <a:t>loop</a:t>
            </a:r>
            <a:r>
              <a:rPr lang="de-CH" sz="2200" dirty="0" smtClean="0">
                <a:solidFill>
                  <a:srgbClr val="0000FF"/>
                </a:solidFill>
              </a:rPr>
              <a:t/>
            </a:r>
            <a:br>
              <a:rPr lang="de-CH" sz="2200" dirty="0" smtClean="0">
                <a:solidFill>
                  <a:srgbClr val="0000FF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	</a:t>
            </a:r>
            <a:r>
              <a:rPr lang="de-CH" sz="2200" i="1" dirty="0" err="1" smtClean="0">
                <a:solidFill>
                  <a:srgbClr val="0033CC"/>
                </a:solidFill>
              </a:rPr>
              <a:t>dist</a:t>
            </a:r>
            <a:r>
              <a:rPr lang="de-CH" sz="2200" i="1" dirty="0" smtClean="0">
                <a:solidFill>
                  <a:srgbClr val="0033CC"/>
                </a:solidFill>
              </a:rPr>
              <a:t> </a:t>
            </a:r>
            <a:r>
              <a:rPr lang="de-CH" sz="2200" dirty="0" smtClean="0">
                <a:solidFill>
                  <a:srgbClr val="0033CC"/>
                </a:solidFill>
              </a:rPr>
              <a:t>[0, </a:t>
            </a:r>
            <a:r>
              <a:rPr lang="de-CH" sz="2200" i="1" dirty="0" smtClean="0">
                <a:solidFill>
                  <a:srgbClr val="0033CC"/>
                </a:solidFill>
              </a:rPr>
              <a:t>j </a:t>
            </a:r>
            <a:r>
              <a:rPr lang="de-CH" sz="2200" dirty="0" smtClean="0">
                <a:solidFill>
                  <a:srgbClr val="0033CC"/>
                </a:solidFill>
              </a:rPr>
              <a:t>] := </a:t>
            </a:r>
            <a:r>
              <a:rPr lang="de-CH" sz="2200" i="1" dirty="0" smtClean="0">
                <a:solidFill>
                  <a:srgbClr val="0033CC"/>
                </a:solidFill>
              </a:rPr>
              <a:t>j  </a:t>
            </a:r>
            <a:r>
              <a:rPr lang="de-CH" sz="2200" dirty="0" smtClean="0">
                <a:solidFill>
                  <a:srgbClr val="0033CC"/>
                </a:solidFill>
              </a:rPr>
              <a:t>;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:= </a:t>
            </a:r>
            <a:r>
              <a:rPr lang="de-CH" sz="2200" i="1" dirty="0" smtClean="0">
                <a:solidFill>
                  <a:srgbClr val="0033CC"/>
                </a:solidFill>
              </a:rPr>
              <a:t>j</a:t>
            </a:r>
            <a:r>
              <a:rPr lang="de-CH" sz="2200" dirty="0" smtClean="0">
                <a:solidFill>
                  <a:srgbClr val="0033CC"/>
                </a:solidFill>
              </a:rPr>
              <a:t> + 1</a:t>
            </a:r>
            <a:br>
              <a:rPr lang="de-CH" sz="2200" dirty="0" smtClean="0">
                <a:solidFill>
                  <a:srgbClr val="0033CC"/>
                </a:solidFill>
              </a:rPr>
            </a:br>
            <a:r>
              <a:rPr lang="de-CH" sz="2200" dirty="0" smtClean="0">
                <a:solidFill>
                  <a:srgbClr val="0000FF"/>
                </a:solidFill>
              </a:rPr>
              <a:t>		</a:t>
            </a:r>
            <a:r>
              <a:rPr lang="de-CH" sz="22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80000"/>
              </a:lnSpc>
              <a:tabLst>
                <a:tab pos="717550" algn="l"/>
                <a:tab pos="984250" algn="l"/>
                <a:tab pos="1525588" algn="l"/>
              </a:tabLst>
            </a:pPr>
            <a:r>
              <a:rPr lang="de-CH" sz="2200" dirty="0" smtClean="0">
                <a:solidFill>
                  <a:schemeClr val="accent2"/>
                </a:solidFill>
              </a:rPr>
              <a:t>		</a:t>
            </a:r>
            <a:r>
              <a:rPr lang="de-CH" sz="2200" dirty="0" smtClean="0">
                <a:solidFill>
                  <a:srgbClr val="990000"/>
                </a:solidFill>
              </a:rPr>
              <a:t>-- (Fortsetzung folgt)</a:t>
            </a:r>
            <a:endParaRPr lang="de-CH" sz="22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AutoShape 2"/>
          <p:cNvSpPr>
            <a:spLocks noChangeArrowheads="1"/>
          </p:cNvSpPr>
          <p:nvPr/>
        </p:nvSpPr>
        <p:spPr bwMode="auto">
          <a:xfrm>
            <a:off x="8217713" y="4238625"/>
            <a:ext cx="493713" cy="346075"/>
          </a:xfrm>
          <a:prstGeom prst="roundRect">
            <a:avLst>
              <a:gd name="adj" fmla="val 16667"/>
            </a:avLst>
          </a:prstGeom>
          <a:solidFill>
            <a:srgbClr val="FFFF00">
              <a:alpha val="64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CH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0137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670" y="131978"/>
            <a:ext cx="8186738" cy="452438"/>
          </a:xfrm>
        </p:spPr>
        <p:txBody>
          <a:bodyPr lIns="0" tIns="0" rIns="0" bIns="0"/>
          <a:lstStyle/>
          <a:p>
            <a:pPr defTabSz="266700" eaLnBrk="1" hangingPunct="1">
              <a:tabLst>
                <a:tab pos="1258888" algn="l"/>
                <a:tab pos="1612900" algn="l"/>
              </a:tabLst>
            </a:pPr>
            <a:r>
              <a:rPr lang="de-CH" dirty="0" smtClean="0"/>
              <a:t>Der Levenshtein-Distanz-Algorithmus (2)</a:t>
            </a:r>
          </a:p>
        </p:txBody>
      </p:sp>
      <p:sp>
        <p:nvSpPr>
          <p:cNvPr id="10137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593725"/>
            <a:ext cx="8805862" cy="5999163"/>
          </a:xfrm>
        </p:spPr>
        <p:txBody>
          <a:bodyPr/>
          <a:lstStyle/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 eaLnBrk="1" hangingPunct="1">
              <a:lnSpc>
                <a:spcPct val="2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b="1" dirty="0" err="1" smtClean="0">
                <a:solidFill>
                  <a:srgbClr val="0033CC"/>
                </a:solidFill>
              </a:rPr>
              <a:t>if</a:t>
            </a:r>
            <a:r>
              <a:rPr lang="de-CH" sz="2000" dirty="0" smtClean="0">
                <a:solidFill>
                  <a:srgbClr val="0033CC"/>
                </a:solidFill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] =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 </a:t>
            </a:r>
            <a:r>
              <a:rPr lang="de-CH" sz="2000" b="1" dirty="0" err="1" smtClean="0">
                <a:solidFill>
                  <a:schemeClr val="accent2"/>
                </a:solidFill>
              </a:rPr>
              <a:t>then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dist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[ </a:t>
            </a:r>
            <a:r>
              <a:rPr lang="de-CH" sz="2000" i="1" dirty="0" smtClean="0">
                <a:solidFill>
                  <a:srgbClr val="990000"/>
                </a:solidFill>
              </a:rPr>
              <a:t>i </a:t>
            </a:r>
            <a:r>
              <a:rPr lang="de-CH" sz="2000" dirty="0" smtClean="0">
                <a:solidFill>
                  <a:srgbClr val="990000"/>
                </a:solidFill>
              </a:rPr>
              <a:t>-1,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-1]</a:t>
            </a:r>
            <a:r>
              <a:rPr lang="de-CH" sz="2000" dirty="0" smtClean="0">
                <a:solidFill>
                  <a:srgbClr val="0033CC"/>
                </a:solidFill>
              </a:rPr>
              <a:t>							</a:t>
            </a:r>
            <a:r>
              <a:rPr lang="de-CH" sz="2000" b="1" dirty="0" err="1" smtClean="0">
                <a:solidFill>
                  <a:schemeClr val="accent2"/>
                </a:solidFill>
              </a:rPr>
              <a:t>else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	</a:t>
            </a:r>
            <a:r>
              <a:rPr lang="de-CH" sz="2000" dirty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   </a:t>
            </a:r>
            <a:r>
              <a:rPr lang="de-CH" sz="2000" i="1" dirty="0" err="1" smtClean="0">
                <a:solidFill>
                  <a:srgbClr val="0033CC"/>
                </a:solidFill>
              </a:rPr>
              <a:t>deletion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    </a:t>
            </a:r>
            <a:r>
              <a:rPr lang="de-CH" sz="20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  <a:br>
              <a:rPr lang="de-CH" sz="2000" dirty="0" smtClean="0">
                <a:solidFill>
                  <a:srgbClr val="0033CC"/>
                </a:solidFill>
              </a:rPr>
            </a:br>
            <a:r>
              <a:rPr lang="de-CH" sz="2000" dirty="0" smtClean="0">
                <a:solidFill>
                  <a:srgbClr val="0033CC"/>
                </a:solidFill>
              </a:rPr>
              <a:t>				    </a:t>
            </a:r>
            <a:r>
              <a:rPr lang="de-CH" sz="20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[</a:t>
            </a:r>
            <a:r>
              <a:rPr lang="de-CH" sz="2000" i="1" dirty="0" smtClean="0">
                <a:solidFill>
                  <a:srgbClr val="0033CC"/>
                </a:solidFill>
              </a:rPr>
              <a:t>i </a:t>
            </a:r>
            <a:r>
              <a:rPr lang="de-CH" sz="2000" dirty="0" smtClean="0">
                <a:solidFill>
                  <a:srgbClr val="0033CC"/>
                </a:solidFill>
              </a:rPr>
              <a:t>- 1, </a:t>
            </a:r>
            <a:r>
              <a:rPr lang="de-CH" sz="2000" i="1" dirty="0" smtClean="0">
                <a:solidFill>
                  <a:srgbClr val="0033CC"/>
                </a:solidFill>
              </a:rPr>
              <a:t>j </a:t>
            </a:r>
            <a:r>
              <a:rPr lang="de-CH" sz="2000" dirty="0" smtClean="0">
                <a:solidFill>
                  <a:srgbClr val="0033CC"/>
                </a:solidFill>
              </a:rPr>
              <a:t>- 1]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	</a:t>
            </a:r>
            <a:r>
              <a:rPr lang="de-CH" sz="2000" smtClean="0">
                <a:solidFill>
                  <a:srgbClr val="0033CC"/>
                </a:solidFill>
              </a:rPr>
              <a:t>	    </a:t>
            </a:r>
            <a:r>
              <a:rPr lang="de-CH" sz="2000" i="1" smtClean="0">
                <a:solidFill>
                  <a:srgbClr val="990000"/>
                </a:solidFill>
              </a:rPr>
              <a:t>dist</a:t>
            </a:r>
            <a:r>
              <a:rPr lang="de-CH" sz="2000" dirty="0" smtClean="0">
                <a:solidFill>
                  <a:srgbClr val="990000"/>
                </a:solidFill>
              </a:rPr>
              <a:t> [</a:t>
            </a:r>
            <a:r>
              <a:rPr lang="de-CH" sz="2000" i="1" dirty="0" smtClean="0">
                <a:solidFill>
                  <a:srgbClr val="990000"/>
                </a:solidFill>
              </a:rPr>
              <a:t>i</a:t>
            </a:r>
            <a:r>
              <a:rPr lang="de-CH" sz="2000" dirty="0" smtClean="0">
                <a:solidFill>
                  <a:srgbClr val="990000"/>
                </a:solidFill>
              </a:rPr>
              <a:t>, </a:t>
            </a:r>
            <a:r>
              <a:rPr lang="de-CH" sz="2000" i="1" dirty="0" smtClean="0">
                <a:solidFill>
                  <a:srgbClr val="990000"/>
                </a:solidFill>
              </a:rPr>
              <a:t>j </a:t>
            </a:r>
            <a:r>
              <a:rPr lang="de-CH" sz="2000" dirty="0" smtClean="0">
                <a:solidFill>
                  <a:srgbClr val="990000"/>
                </a:solidFill>
              </a:rPr>
              <a:t>] := </a:t>
            </a:r>
            <a:r>
              <a:rPr lang="de-CH" sz="2000" i="1" dirty="0" err="1" smtClean="0">
                <a:solidFill>
                  <a:srgbClr val="990000"/>
                </a:solidFill>
              </a:rPr>
              <a:t>minimum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(</a:t>
            </a:r>
            <a:r>
              <a:rPr lang="de-CH" sz="2000" i="1" dirty="0" err="1" smtClean="0">
                <a:solidFill>
                  <a:srgbClr val="990000"/>
                </a:solidFill>
              </a:rPr>
              <a:t>deletion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insertion</a:t>
            </a:r>
            <a:r>
              <a:rPr lang="de-CH" sz="2000" i="1" dirty="0" smtClean="0">
                <a:solidFill>
                  <a:srgbClr val="990000"/>
                </a:solidFill>
              </a:rPr>
              <a:t>, </a:t>
            </a:r>
            <a:r>
              <a:rPr lang="de-CH" sz="2000" i="1" dirty="0" err="1" smtClean="0">
                <a:solidFill>
                  <a:srgbClr val="990000"/>
                </a:solidFill>
              </a:rPr>
              <a:t>substitution</a:t>
            </a:r>
            <a:r>
              <a:rPr lang="de-CH" sz="2000" dirty="0" smtClean="0">
                <a:solidFill>
                  <a:srgbClr val="990000"/>
                </a:solidFill>
              </a:rPr>
              <a:t>)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			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	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 + 1</a:t>
            </a:r>
          </a:p>
          <a:p>
            <a:pPr eaLnBrk="1" hangingPunct="1">
              <a:lnSpc>
                <a:spcPct val="4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dirty="0" smtClean="0">
                <a:solidFill>
                  <a:srgbClr val="0033CC"/>
                </a:solidFill>
              </a:rPr>
              <a:t> 	</a:t>
            </a: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5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b="1" dirty="0" smtClean="0">
                <a:solidFill>
                  <a:schemeClr val="accent2"/>
                </a:solidFill>
              </a:rPr>
              <a:t>Result</a:t>
            </a:r>
            <a:r>
              <a:rPr lang="de-CH" sz="2000" dirty="0" smtClean="0">
                <a:solidFill>
                  <a:srgbClr val="0033CC"/>
                </a:solidFill>
              </a:rPr>
              <a:t> := </a:t>
            </a:r>
            <a:r>
              <a:rPr lang="de-CH" sz="2000" i="1" dirty="0" err="1" smtClean="0">
                <a:solidFill>
                  <a:srgbClr val="0033CC"/>
                </a:solidFill>
              </a:rPr>
              <a:t>dist</a:t>
            </a:r>
            <a:r>
              <a:rPr lang="de-CH" sz="2000" dirty="0" smtClean="0">
                <a:solidFill>
                  <a:srgbClr val="0033CC"/>
                </a:solidFill>
              </a:rPr>
              <a:t> (</a:t>
            </a:r>
            <a:r>
              <a:rPr lang="de-CH" sz="2000" i="1" dirty="0" err="1" smtClean="0">
                <a:solidFill>
                  <a:srgbClr val="0033CC"/>
                </a:solidFill>
              </a:rPr>
              <a:t>source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err="1" smtClean="0">
                <a:solidFill>
                  <a:srgbClr val="0033CC"/>
                </a:solidFill>
              </a:rPr>
              <a:t>target</a:t>
            </a:r>
            <a:r>
              <a:rPr lang="de-CH" sz="3600" dirty="0" err="1" smtClean="0">
                <a:solidFill>
                  <a:srgbClr val="0033CC"/>
                </a:solidFill>
              </a:rPr>
              <a:t>.</a:t>
            </a:r>
            <a:r>
              <a:rPr lang="de-CH" sz="2000" i="1" dirty="0" err="1" smtClean="0">
                <a:solidFill>
                  <a:srgbClr val="0033CC"/>
                </a:solidFill>
              </a:rPr>
              <a:t>count</a:t>
            </a:r>
            <a:r>
              <a:rPr lang="de-CH" sz="2000" dirty="0" smtClean="0">
                <a:solidFill>
                  <a:srgbClr val="0033CC"/>
                </a:solidFill>
              </a:rPr>
              <a:t>)</a:t>
            </a:r>
          </a:p>
          <a:p>
            <a:pPr eaLnBrk="1" hangingPunct="1">
              <a:lnSpc>
                <a:spcPct val="70000"/>
              </a:lnSpc>
              <a:tabLst>
                <a:tab pos="176213" algn="l"/>
                <a:tab pos="628650" algn="l"/>
                <a:tab pos="982663" algn="l"/>
                <a:tab pos="1347788" algn="l"/>
              </a:tabLst>
            </a:pPr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11225" y="1335088"/>
            <a:ext cx="6680200" cy="43370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000" kern="1200" smtClean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???</a:t>
            </a:r>
            <a:endParaRPr lang="de-CH" sz="2000" kern="1200">
              <a:solidFill>
                <a:srgbClr val="99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Aus was ein Algorithmus besteht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Grundlegende Schritte:</a:t>
            </a:r>
          </a:p>
          <a:p>
            <a:pPr lvl="1" eaLnBrk="1" hangingPunct="1">
              <a:lnSpc>
                <a:spcPct val="90000"/>
              </a:lnSpc>
            </a:pPr>
            <a:r>
              <a:rPr lang="de-CH" dirty="0" err="1" smtClean="0">
                <a:solidFill>
                  <a:schemeClr val="tx1"/>
                </a:solidFill>
              </a:rPr>
              <a:t>Featureaufruf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x</a:t>
            </a:r>
            <a:r>
              <a:rPr lang="de-CH" sz="4400" dirty="0" err="1" smtClean="0">
                <a:solidFill>
                  <a:srgbClr val="3333FF"/>
                </a:solidFill>
              </a:rPr>
              <a:t>.</a:t>
            </a:r>
            <a:r>
              <a:rPr lang="de-CH" i="1" dirty="0" err="1" smtClean="0">
                <a:solidFill>
                  <a:srgbClr val="3333FF"/>
                </a:solidFill>
              </a:rPr>
              <a:t>f</a:t>
            </a:r>
            <a:r>
              <a:rPr lang="de-CH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</a:t>
            </a:r>
            <a:r>
              <a:rPr lang="de-CH" i="1" dirty="0" smtClean="0">
                <a:solidFill>
                  <a:srgbClr val="3333FF"/>
                </a:solidFill>
              </a:rPr>
              <a:t>a</a:t>
            </a:r>
            <a:r>
              <a:rPr lang="de-CH" sz="1400" i="1" dirty="0" smtClean="0">
                <a:solidFill>
                  <a:srgbClr val="3333FF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Zuweisung</a:t>
            </a:r>
          </a:p>
          <a:p>
            <a:pPr lvl="1" eaLnBrk="1" hangingPunct="1"/>
            <a:r>
              <a:rPr lang="de-CH" dirty="0" smtClean="0">
                <a:solidFill>
                  <a:schemeClr val="tx1"/>
                </a:solidFill>
              </a:rPr>
              <a:t>... </a:t>
            </a:r>
          </a:p>
          <a:p>
            <a:pPr lvl="1" eaLnBrk="1" hangingPunct="1"/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chemeClr val="tx1"/>
                </a:solidFill>
              </a:rPr>
              <a:t>Abfolge dieser grundlegenden Schritte: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	</a:t>
            </a:r>
            <a:r>
              <a:rPr lang="de-CH" b="1" dirty="0" smtClean="0">
                <a:solidFill>
                  <a:srgbClr val="993300"/>
                </a:solidFill>
              </a:rPr>
              <a:t>KONTROLLSTRUKTUREN</a:t>
            </a:r>
          </a:p>
          <a:p>
            <a:pPr eaLnBrk="1" hangingPunct="1">
              <a:buFont typeface="Wingdings" pitchFamily="2" charset="2"/>
              <a:buNone/>
            </a:pPr>
            <a:endParaRPr lang="de-CH" i="1" dirty="0" smtClean="0">
              <a:solidFill>
                <a:srgbClr val="3333FF"/>
              </a:solidFill>
            </a:endParaRPr>
          </a:p>
          <a:p>
            <a:pPr lvl="1" eaLnBrk="1" hangingPunct="1"/>
            <a:endParaRPr lang="de-CH" i="1" dirty="0" smtClean="0">
              <a:solidFill>
                <a:srgbClr val="3333FF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5025422" y="2176423"/>
            <a:ext cx="2709326" cy="846387"/>
          </a:xfrm>
          <a:prstGeom prst="wedgeRoundRectCallout">
            <a:avLst>
              <a:gd name="adj1" fmla="val -174680"/>
              <a:gd name="adj2" fmla="val 15561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de-CH" dirty="0" smtClean="0"/>
              <a:t>(Eigentlich nicht viel mehr)</a:t>
            </a:r>
            <a:endParaRPr lang="de-CH" sz="2400" kern="1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55665"/>
            <a:ext cx="8255000" cy="637830"/>
          </a:xfrm>
        </p:spPr>
        <p:txBody>
          <a:bodyPr/>
          <a:lstStyle/>
          <a:p>
            <a:r>
              <a:rPr lang="de-CH" dirty="0" smtClean="0"/>
              <a:t>Levenshtein: Die Invariante</a:t>
            </a:r>
            <a:endParaRPr lang="de-CH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950913"/>
            <a:ext cx="8805862" cy="5641975"/>
          </a:xfrm>
        </p:spPr>
        <p:txBody>
          <a:bodyPr/>
          <a:lstStyle/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i &gt;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 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from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1 </a:t>
            </a:r>
            <a:r>
              <a:rPr lang="de-CH" sz="1800" b="1" dirty="0" err="1" smtClean="0">
                <a:solidFill>
                  <a:schemeClr val="accent2"/>
                </a:solidFill>
              </a:rPr>
              <a:t>until</a:t>
            </a:r>
            <a:r>
              <a:rPr lang="de-CH" sz="1800" dirty="0" smtClean="0">
                <a:solidFill>
                  <a:srgbClr val="0033CC"/>
                </a:solidFill>
              </a:rPr>
              <a:t> j &gt;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b="1" dirty="0" smtClean="0">
                <a:solidFill>
                  <a:schemeClr val="accent2"/>
                </a:solidFill>
              </a:rPr>
              <a:t>invariant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	</a:t>
            </a:r>
          </a:p>
          <a:p>
            <a:pPr>
              <a:lnSpc>
                <a:spcPct val="1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	</a:t>
            </a:r>
            <a:r>
              <a:rPr lang="de-CH" sz="1800" b="1" dirty="0" err="1" smtClean="0">
                <a:solidFill>
                  <a:schemeClr val="accent2"/>
                </a:solidFill>
              </a:rPr>
              <a:t>loop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</a:t>
            </a:r>
            <a:r>
              <a:rPr lang="de-CH" sz="1800" b="1" dirty="0" err="1" smtClean="0">
                <a:solidFill>
                  <a:srgbClr val="0033CC"/>
                </a:solidFill>
              </a:rPr>
              <a:t>if</a:t>
            </a:r>
            <a:r>
              <a:rPr lang="de-CH" sz="1800" dirty="0" smtClean="0">
                <a:solidFill>
                  <a:srgbClr val="0033CC"/>
                </a:solidFill>
              </a:rPr>
              <a:t> 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] =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</a:t>
            </a:r>
            <a:r>
              <a:rPr lang="de-CH" sz="1800" b="1" dirty="0" err="1" smtClean="0">
                <a:solidFill>
                  <a:schemeClr val="accent2"/>
                </a:solidFill>
              </a:rPr>
              <a:t>then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 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-1]							             </a:t>
            </a:r>
            <a:r>
              <a:rPr lang="de-CH" sz="1800" b="1" dirty="0" err="1" smtClean="0">
                <a:solidFill>
                  <a:schemeClr val="accent2"/>
                </a:solidFill>
              </a:rPr>
              <a:t>else</a:t>
            </a:r>
            <a:endParaRPr lang="de-CH" sz="1800" b="1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i="1" dirty="0" smtClean="0">
                <a:solidFill>
                  <a:srgbClr val="0033CC"/>
                </a:solidFill>
              </a:rPr>
              <a:t> </a:t>
            </a:r>
            <a:r>
              <a:rPr lang="de-CH" sz="1800" dirty="0" smtClean="0">
                <a:solidFill>
                  <a:srgbClr val="0033CC"/>
                </a:solidFill>
              </a:rPr>
              <a:t>[</a:t>
            </a:r>
            <a:r>
              <a:rPr lang="de-CH" sz="1800" i="1" dirty="0" smtClean="0">
                <a:solidFill>
                  <a:srgbClr val="0033CC"/>
                </a:solidFill>
              </a:rPr>
              <a:t>i </a:t>
            </a:r>
            <a:r>
              <a:rPr lang="de-CH" sz="1800" dirty="0" smtClean="0">
                <a:solidFill>
                  <a:srgbClr val="0033CC"/>
                </a:solidFill>
              </a:rPr>
              <a:t>- 1,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- 1]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		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deletion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insertion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min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substitution</a:t>
            </a:r>
            <a:r>
              <a:rPr lang="de-CH" sz="1800" dirty="0" smtClean="0">
                <a:solidFill>
                  <a:srgbClr val="0033CC"/>
                </a:solidFill>
              </a:rPr>
              <a:t>)) + 1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 		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[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smtClean="0">
                <a:solidFill>
                  <a:srgbClr val="0033CC"/>
                </a:solidFill>
              </a:rPr>
              <a:t>j </a:t>
            </a:r>
            <a:r>
              <a:rPr lang="de-CH" sz="1800" dirty="0" smtClean="0">
                <a:solidFill>
                  <a:srgbClr val="0033CC"/>
                </a:solidFill>
              </a:rPr>
              <a:t>] := </a:t>
            </a:r>
            <a:r>
              <a:rPr lang="de-CH" sz="1800" i="1" dirty="0" err="1" smtClean="0">
                <a:solidFill>
                  <a:srgbClr val="0033CC"/>
                </a:solidFill>
              </a:rPr>
              <a:t>new</a:t>
            </a:r>
            <a:endParaRPr lang="de-CH" sz="1800" i="1" dirty="0" smtClean="0">
              <a:solidFill>
                <a:srgbClr val="0033CC"/>
              </a:solidFill>
            </a:endParaRP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			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j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9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	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smtClean="0">
                <a:solidFill>
                  <a:srgbClr val="0033CC"/>
                </a:solidFill>
              </a:rPr>
              <a:t>i</a:t>
            </a:r>
            <a:r>
              <a:rPr lang="de-CH" sz="1800" dirty="0" smtClean="0">
                <a:solidFill>
                  <a:srgbClr val="0033CC"/>
                </a:solidFill>
              </a:rPr>
              <a:t> + 1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dirty="0" smtClean="0">
                <a:solidFill>
                  <a:srgbClr val="0033CC"/>
                </a:solidFill>
              </a:rPr>
              <a:t> 	</a:t>
            </a:r>
            <a:r>
              <a:rPr lang="de-CH" sz="1800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lnSpc>
                <a:spcPct val="50000"/>
              </a:lnSpc>
              <a:tabLst>
                <a:tab pos="622300" algn="l"/>
                <a:tab pos="1079500" algn="l"/>
                <a:tab pos="1524000" algn="l"/>
              </a:tabLst>
            </a:pPr>
            <a:r>
              <a:rPr lang="de-CH" sz="1800" b="1" dirty="0" smtClean="0">
                <a:solidFill>
                  <a:srgbClr val="0033CC"/>
                </a:solidFill>
              </a:rPr>
              <a:t>	</a:t>
            </a:r>
            <a:r>
              <a:rPr lang="de-CH" sz="1800" b="1" dirty="0" smtClean="0">
                <a:solidFill>
                  <a:schemeClr val="accent2"/>
                </a:solidFill>
              </a:rPr>
              <a:t>Result</a:t>
            </a:r>
            <a:r>
              <a:rPr lang="de-CH" sz="1800" dirty="0" smtClean="0">
                <a:solidFill>
                  <a:srgbClr val="0033CC"/>
                </a:solidFill>
              </a:rPr>
              <a:t> := </a:t>
            </a:r>
            <a:r>
              <a:rPr lang="de-CH" sz="1800" i="1" dirty="0" err="1" smtClean="0">
                <a:solidFill>
                  <a:srgbClr val="0033CC"/>
                </a:solidFill>
              </a:rPr>
              <a:t>dist</a:t>
            </a:r>
            <a:r>
              <a:rPr lang="de-CH" sz="1800" dirty="0" smtClean="0">
                <a:solidFill>
                  <a:srgbClr val="0033CC"/>
                </a:solidFill>
              </a:rPr>
              <a:t> (</a:t>
            </a:r>
            <a:r>
              <a:rPr lang="de-CH" sz="1800" i="1" dirty="0" err="1" smtClean="0">
                <a:solidFill>
                  <a:srgbClr val="0033CC"/>
                </a:solidFill>
              </a:rPr>
              <a:t>source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, </a:t>
            </a:r>
            <a:r>
              <a:rPr lang="de-CH" sz="1800" i="1" dirty="0" err="1" smtClean="0">
                <a:solidFill>
                  <a:srgbClr val="0033CC"/>
                </a:solidFill>
              </a:rPr>
              <a:t>target</a:t>
            </a:r>
            <a:r>
              <a:rPr lang="de-CH" sz="3200" dirty="0" err="1" smtClean="0">
                <a:solidFill>
                  <a:srgbClr val="0033CC"/>
                </a:solidFill>
              </a:rPr>
              <a:t>.</a:t>
            </a:r>
            <a:r>
              <a:rPr lang="de-CH" sz="1800" i="1" dirty="0" err="1" smtClean="0">
                <a:solidFill>
                  <a:srgbClr val="0033CC"/>
                </a:solidFill>
              </a:rPr>
              <a:t>count</a:t>
            </a:r>
            <a:r>
              <a:rPr lang="de-CH" sz="1800" dirty="0" smtClean="0">
                <a:solidFill>
                  <a:srgbClr val="0033CC"/>
                </a:solidFill>
              </a:rPr>
              <a:t>)</a:t>
            </a:r>
            <a:endParaRPr lang="de-CH" sz="1800" dirty="0">
              <a:solidFill>
                <a:srgbClr val="0033CC"/>
              </a:solidFill>
            </a:endParaRPr>
          </a:p>
        </p:txBody>
      </p:sp>
      <p:sp>
        <p:nvSpPr>
          <p:cNvPr id="557060" name="Text Box 4"/>
          <p:cNvSpPr txBox="1">
            <a:spLocks noChangeArrowheads="1"/>
          </p:cNvSpPr>
          <p:nvPr/>
        </p:nvSpPr>
        <p:spPr bwMode="auto">
          <a:xfrm>
            <a:off x="1735138" y="1565275"/>
            <a:ext cx="7032344" cy="7107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</a:rPr>
              <a:t>-- </a:t>
            </a:r>
            <a:r>
              <a:rPr lang="de-CH" sz="2000" dirty="0" smtClean="0">
                <a:solidFill>
                  <a:srgbClr val="990000"/>
                </a:solidFill>
              </a:rPr>
              <a:t>Für alle </a:t>
            </a:r>
            <a:r>
              <a:rPr lang="de-CH" sz="2000" i="1" dirty="0" smtClean="0">
                <a:solidFill>
                  <a:srgbClr val="0033CC"/>
                </a:solidFill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i</a:t>
            </a:r>
            <a:r>
              <a:rPr lang="de-CH" sz="2000" dirty="0" smtClean="0">
                <a:solidFill>
                  <a:srgbClr val="0033CC"/>
                </a:solidFill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</a:rPr>
              <a:t>: 1 .. </a:t>
            </a:r>
            <a:r>
              <a:rPr lang="de-CH" sz="2000" i="1" dirty="0" smtClean="0">
                <a:solidFill>
                  <a:srgbClr val="0033CC"/>
                </a:solidFill>
              </a:rPr>
              <a:t>j</a:t>
            </a:r>
            <a:r>
              <a:rPr lang="de-CH" sz="1600" i="1" dirty="0" smtClean="0">
                <a:solidFill>
                  <a:srgbClr val="0033CC"/>
                </a:solidFill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–1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, können wir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source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 ..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--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in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target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[1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..</a:t>
            </a:r>
            <a:r>
              <a:rPr lang="de-CH" sz="1600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umwandeln mit </a:t>
            </a:r>
            <a:r>
              <a:rPr lang="de-CH" sz="2000" i="1" dirty="0" err="1" smtClean="0">
                <a:solidFill>
                  <a:srgbClr val="0033CC"/>
                </a:solidFill>
                <a:cs typeface="Arial" pitchFamily="34" charset="0"/>
              </a:rPr>
              <a:t>dist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 [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p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, </a:t>
            </a:r>
            <a:r>
              <a:rPr lang="de-CH" sz="2000" i="1" dirty="0" smtClean="0">
                <a:solidFill>
                  <a:srgbClr val="0033CC"/>
                </a:solidFill>
                <a:cs typeface="Arial" pitchFamily="34" charset="0"/>
              </a:rPr>
              <a:t>q</a:t>
            </a:r>
            <a:r>
              <a:rPr lang="de-CH" sz="1600" i="1" dirty="0" smtClean="0">
                <a:solidFill>
                  <a:srgbClr val="0033CC"/>
                </a:solidFill>
                <a:cs typeface="Arial" pitchFamily="34" charset="0"/>
              </a:rPr>
              <a:t> </a:t>
            </a:r>
            <a:r>
              <a:rPr lang="de-CH" sz="2000" dirty="0" smtClean="0">
                <a:solidFill>
                  <a:srgbClr val="0033CC"/>
                </a:solidFill>
                <a:cs typeface="Arial" pitchFamily="34" charset="0"/>
              </a:rPr>
              <a:t>] </a:t>
            </a:r>
            <a:r>
              <a:rPr lang="de-CH" sz="2000" dirty="0" smtClean="0">
                <a:solidFill>
                  <a:srgbClr val="990000"/>
                </a:solidFill>
                <a:cs typeface="Arial" pitchFamily="34" charset="0"/>
              </a:rPr>
              <a:t>Operationen.</a:t>
            </a:r>
            <a:endParaRPr lang="de-CH" sz="2000" dirty="0">
              <a:solidFill>
                <a:srgbClr val="99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ounded Rectangle 195"/>
          <p:cNvSpPr/>
          <p:nvPr/>
        </p:nvSpPr>
        <p:spPr bwMode="auto">
          <a:xfrm>
            <a:off x="2312792" y="29496"/>
            <a:ext cx="4191247" cy="589935"/>
          </a:xfrm>
          <a:prstGeom prst="roundRect">
            <a:avLst/>
          </a:prstGeom>
          <a:solidFill>
            <a:srgbClr val="66FF66">
              <a:alpha val="64999"/>
            </a:srgbClr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95" name="Rounded Rectangle 194"/>
          <p:cNvSpPr/>
          <p:nvPr/>
        </p:nvSpPr>
        <p:spPr bwMode="auto">
          <a:xfrm>
            <a:off x="211015" y="1919234"/>
            <a:ext cx="612950" cy="3036223"/>
          </a:xfrm>
          <a:prstGeom prst="roundRect">
            <a:avLst/>
          </a:prstGeom>
          <a:solidFill>
            <a:srgbClr val="66FF66">
              <a:alpha val="64999"/>
            </a:srgbClr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rgbClr val="3333FF"/>
              </a:solidFill>
              <a:effectLst/>
              <a:latin typeface="Comic Sans MS" pitchFamily="66" charset="0"/>
              <a:cs typeface="Arial" charset="0"/>
            </a:endParaRPr>
          </a:p>
        </p:txBody>
      </p:sp>
      <p:sp>
        <p:nvSpPr>
          <p:cNvPr id="175" name="Freeform 3"/>
          <p:cNvSpPr>
            <a:spLocks/>
          </p:cNvSpPr>
          <p:nvPr/>
        </p:nvSpPr>
        <p:spPr bwMode="auto">
          <a:xfrm>
            <a:off x="5135510" y="3632637"/>
            <a:ext cx="1150938" cy="1198562"/>
          </a:xfrm>
          <a:custGeom>
            <a:avLst/>
            <a:gdLst/>
            <a:ahLst/>
            <a:cxnLst>
              <a:cxn ang="0">
                <a:pos x="95" y="755"/>
              </a:cxn>
              <a:cxn ang="0">
                <a:pos x="105" y="100"/>
              </a:cxn>
              <a:cxn ang="0">
                <a:pos x="725" y="157"/>
              </a:cxn>
            </a:cxnLst>
            <a:rect l="0" t="0" r="r" b="b"/>
            <a:pathLst>
              <a:path w="725" h="755">
                <a:moveTo>
                  <a:pt x="95" y="755"/>
                </a:moveTo>
                <a:cubicBezTo>
                  <a:pt x="96" y="646"/>
                  <a:pt x="0" y="200"/>
                  <a:pt x="105" y="100"/>
                </a:cubicBezTo>
                <a:cubicBezTo>
                  <a:pt x="210" y="0"/>
                  <a:pt x="596" y="145"/>
                  <a:pt x="725" y="157"/>
                </a:cubicBezTo>
              </a:path>
            </a:pathLst>
          </a:custGeom>
          <a:noFill/>
          <a:ln w="228600" cap="flat" cmpd="sng">
            <a:solidFill>
              <a:srgbClr val="FFFF00">
                <a:alpha val="73000"/>
              </a:srgbClr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330" name="Text Box 98"/>
          <p:cNvSpPr txBox="1">
            <a:spLocks noChangeArrowheads="1"/>
          </p:cNvSpPr>
          <p:nvPr/>
        </p:nvSpPr>
        <p:spPr bwMode="auto">
          <a:xfrm>
            <a:off x="21780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1" name="Text Box 99"/>
          <p:cNvSpPr txBox="1">
            <a:spLocks noChangeArrowheads="1"/>
          </p:cNvSpPr>
          <p:nvPr/>
        </p:nvSpPr>
        <p:spPr bwMode="auto">
          <a:xfrm>
            <a:off x="30876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2" name="Text Box 100"/>
          <p:cNvSpPr txBox="1">
            <a:spLocks noChangeArrowheads="1"/>
          </p:cNvSpPr>
          <p:nvPr/>
        </p:nvSpPr>
        <p:spPr bwMode="auto">
          <a:xfrm>
            <a:off x="3949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A</a:t>
            </a:r>
          </a:p>
        </p:txBody>
      </p:sp>
      <p:sp>
        <p:nvSpPr>
          <p:cNvPr id="991333" name="Text Box 101"/>
          <p:cNvSpPr txBox="1">
            <a:spLocks noChangeArrowheads="1"/>
          </p:cNvSpPr>
          <p:nvPr/>
        </p:nvSpPr>
        <p:spPr bwMode="auto">
          <a:xfrm>
            <a:off x="4802188" y="14922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34" name="Text Box 102"/>
          <p:cNvSpPr txBox="1">
            <a:spLocks noChangeArrowheads="1"/>
          </p:cNvSpPr>
          <p:nvPr/>
        </p:nvSpPr>
        <p:spPr bwMode="auto">
          <a:xfrm>
            <a:off x="572770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L</a:t>
            </a:r>
          </a:p>
        </p:txBody>
      </p:sp>
      <p:sp>
        <p:nvSpPr>
          <p:cNvPr id="991335" name="Text Box 103"/>
          <p:cNvSpPr txBox="1">
            <a:spLocks noChangeArrowheads="1"/>
          </p:cNvSpPr>
          <p:nvPr/>
        </p:nvSpPr>
        <p:spPr bwMode="auto">
          <a:xfrm>
            <a:off x="6572250" y="149225"/>
            <a:ext cx="855663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6" name="Text Box 104"/>
          <p:cNvSpPr txBox="1">
            <a:spLocks noChangeArrowheads="1"/>
          </p:cNvSpPr>
          <p:nvPr/>
        </p:nvSpPr>
        <p:spPr bwMode="auto">
          <a:xfrm>
            <a:off x="7418388" y="14605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S</a:t>
            </a:r>
          </a:p>
        </p:txBody>
      </p:sp>
      <p:sp>
        <p:nvSpPr>
          <p:cNvPr id="991337" name="Text Box 105"/>
          <p:cNvSpPr txBox="1">
            <a:spLocks noChangeArrowheads="1"/>
          </p:cNvSpPr>
          <p:nvPr/>
        </p:nvSpPr>
        <p:spPr bwMode="auto">
          <a:xfrm>
            <a:off x="61913" y="201136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B</a:t>
            </a:r>
          </a:p>
        </p:txBody>
      </p:sp>
      <p:sp>
        <p:nvSpPr>
          <p:cNvPr id="991338" name="Text Box 106"/>
          <p:cNvSpPr txBox="1">
            <a:spLocks noChangeArrowheads="1"/>
          </p:cNvSpPr>
          <p:nvPr/>
        </p:nvSpPr>
        <p:spPr bwMode="auto">
          <a:xfrm>
            <a:off x="61913" y="28352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39" name="Text Box 107"/>
          <p:cNvSpPr txBox="1">
            <a:spLocks noChangeArrowheads="1"/>
          </p:cNvSpPr>
          <p:nvPr/>
        </p:nvSpPr>
        <p:spPr bwMode="auto">
          <a:xfrm>
            <a:off x="61913" y="3619500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E</a:t>
            </a:r>
          </a:p>
        </p:txBody>
      </p:sp>
      <p:sp>
        <p:nvSpPr>
          <p:cNvPr id="991340" name="Text Box 108"/>
          <p:cNvSpPr txBox="1">
            <a:spLocks noChangeArrowheads="1"/>
          </p:cNvSpPr>
          <p:nvPr/>
        </p:nvSpPr>
        <p:spPr bwMode="auto">
          <a:xfrm>
            <a:off x="61913" y="4435475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T</a:t>
            </a:r>
          </a:p>
        </p:txBody>
      </p:sp>
      <p:sp>
        <p:nvSpPr>
          <p:cNvPr id="991341" name="Text Box 109"/>
          <p:cNvSpPr txBox="1">
            <a:spLocks noChangeArrowheads="1"/>
          </p:cNvSpPr>
          <p:nvPr/>
        </p:nvSpPr>
        <p:spPr bwMode="auto">
          <a:xfrm>
            <a:off x="61913" y="5243513"/>
            <a:ext cx="855662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H</a:t>
            </a:r>
          </a:p>
        </p:txBody>
      </p:sp>
      <p:sp>
        <p:nvSpPr>
          <p:cNvPr id="991342" name="Text Box 110"/>
          <p:cNvSpPr txBox="1">
            <a:spLocks noChangeArrowheads="1"/>
          </p:cNvSpPr>
          <p:nvPr/>
        </p:nvSpPr>
        <p:spPr bwMode="auto">
          <a:xfrm>
            <a:off x="3960813" y="642938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43" name="Text Box 111"/>
          <p:cNvSpPr txBox="1">
            <a:spLocks noChangeArrowheads="1"/>
          </p:cNvSpPr>
          <p:nvPr/>
        </p:nvSpPr>
        <p:spPr bwMode="auto">
          <a:xfrm>
            <a:off x="1633538" y="652463"/>
            <a:ext cx="293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44" name="Text Box 112"/>
          <p:cNvSpPr txBox="1">
            <a:spLocks noChangeArrowheads="1"/>
          </p:cNvSpPr>
          <p:nvPr/>
        </p:nvSpPr>
        <p:spPr bwMode="auto">
          <a:xfrm>
            <a:off x="2192338" y="650875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45" name="Text Box 113"/>
          <p:cNvSpPr txBox="1">
            <a:spLocks noChangeArrowheads="1"/>
          </p:cNvSpPr>
          <p:nvPr/>
        </p:nvSpPr>
        <p:spPr bwMode="auto">
          <a:xfrm>
            <a:off x="30845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46" name="Text Box 114"/>
          <p:cNvSpPr txBox="1">
            <a:spLocks noChangeArrowheads="1"/>
          </p:cNvSpPr>
          <p:nvPr/>
        </p:nvSpPr>
        <p:spPr bwMode="auto">
          <a:xfrm>
            <a:off x="5622925" y="652463"/>
            <a:ext cx="85566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48" name="Text Box 116"/>
          <p:cNvSpPr txBox="1">
            <a:spLocks noChangeArrowheads="1"/>
          </p:cNvSpPr>
          <p:nvPr/>
        </p:nvSpPr>
        <p:spPr bwMode="auto">
          <a:xfrm>
            <a:off x="6589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49" name="Text Box 117"/>
          <p:cNvSpPr txBox="1">
            <a:spLocks noChangeArrowheads="1"/>
          </p:cNvSpPr>
          <p:nvPr/>
        </p:nvSpPr>
        <p:spPr bwMode="auto">
          <a:xfrm>
            <a:off x="7351713" y="6524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50" name="Text Box 118"/>
          <p:cNvSpPr txBox="1">
            <a:spLocks noChangeArrowheads="1"/>
          </p:cNvSpPr>
          <p:nvPr/>
        </p:nvSpPr>
        <p:spPr bwMode="auto">
          <a:xfrm>
            <a:off x="4789488" y="665163"/>
            <a:ext cx="855662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52" name="Text Box 120"/>
          <p:cNvSpPr txBox="1">
            <a:spLocks noChangeArrowheads="1"/>
          </p:cNvSpPr>
          <p:nvPr/>
        </p:nvSpPr>
        <p:spPr bwMode="auto">
          <a:xfrm>
            <a:off x="962025" y="1231900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53" name="Text Box 121"/>
          <p:cNvSpPr txBox="1">
            <a:spLocks noChangeArrowheads="1"/>
          </p:cNvSpPr>
          <p:nvPr/>
        </p:nvSpPr>
        <p:spPr bwMode="auto">
          <a:xfrm>
            <a:off x="962025" y="20653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54" name="Text Box 122"/>
          <p:cNvSpPr txBox="1">
            <a:spLocks noChangeArrowheads="1"/>
          </p:cNvSpPr>
          <p:nvPr/>
        </p:nvSpPr>
        <p:spPr bwMode="auto">
          <a:xfrm>
            <a:off x="962025" y="2894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56" name="Text Box 124"/>
          <p:cNvSpPr txBox="1">
            <a:spLocks noChangeArrowheads="1"/>
          </p:cNvSpPr>
          <p:nvPr/>
        </p:nvSpPr>
        <p:spPr bwMode="auto">
          <a:xfrm>
            <a:off x="962025" y="3678238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57" name="Text Box 125"/>
          <p:cNvSpPr txBox="1">
            <a:spLocks noChangeArrowheads="1"/>
          </p:cNvSpPr>
          <p:nvPr/>
        </p:nvSpPr>
        <p:spPr bwMode="auto">
          <a:xfrm>
            <a:off x="962025" y="530701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58" name="Text Box 126"/>
          <p:cNvSpPr txBox="1">
            <a:spLocks noChangeArrowheads="1"/>
          </p:cNvSpPr>
          <p:nvPr/>
        </p:nvSpPr>
        <p:spPr bwMode="auto">
          <a:xfrm>
            <a:off x="962025" y="4513263"/>
            <a:ext cx="338138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FF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61" name="Text Box 129"/>
          <p:cNvSpPr txBox="1">
            <a:spLocks noChangeArrowheads="1"/>
          </p:cNvSpPr>
          <p:nvPr/>
        </p:nvSpPr>
        <p:spPr bwMode="auto">
          <a:xfrm>
            <a:off x="4227513" y="1185863"/>
            <a:ext cx="366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62" name="Text Box 130"/>
          <p:cNvSpPr txBox="1">
            <a:spLocks noChangeArrowheads="1"/>
          </p:cNvSpPr>
          <p:nvPr/>
        </p:nvSpPr>
        <p:spPr bwMode="auto">
          <a:xfrm>
            <a:off x="1543050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63" name="Text Box 131"/>
          <p:cNvSpPr txBox="1">
            <a:spLocks noChangeArrowheads="1"/>
          </p:cNvSpPr>
          <p:nvPr/>
        </p:nvSpPr>
        <p:spPr bwMode="auto">
          <a:xfrm>
            <a:off x="2432050" y="1185863"/>
            <a:ext cx="3825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64" name="Text Box 132"/>
          <p:cNvSpPr txBox="1">
            <a:spLocks noChangeArrowheads="1"/>
          </p:cNvSpPr>
          <p:nvPr/>
        </p:nvSpPr>
        <p:spPr bwMode="auto">
          <a:xfrm>
            <a:off x="3314700" y="1185863"/>
            <a:ext cx="41433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65" name="Text Box 133"/>
          <p:cNvSpPr txBox="1">
            <a:spLocks noChangeArrowheads="1"/>
          </p:cNvSpPr>
          <p:nvPr/>
        </p:nvSpPr>
        <p:spPr bwMode="auto">
          <a:xfrm>
            <a:off x="5907088" y="1185863"/>
            <a:ext cx="3190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366" name="Text Box 134"/>
          <p:cNvSpPr txBox="1">
            <a:spLocks noChangeArrowheads="1"/>
          </p:cNvSpPr>
          <p:nvPr/>
        </p:nvSpPr>
        <p:spPr bwMode="auto">
          <a:xfrm>
            <a:off x="6764338" y="1185863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367" name="Text Box 135"/>
          <p:cNvSpPr txBox="1">
            <a:spLocks noChangeArrowheads="1"/>
          </p:cNvSpPr>
          <p:nvPr/>
        </p:nvSpPr>
        <p:spPr bwMode="auto">
          <a:xfrm>
            <a:off x="7667625" y="1185863"/>
            <a:ext cx="27781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7</a:t>
            </a:r>
          </a:p>
        </p:txBody>
      </p:sp>
      <p:sp>
        <p:nvSpPr>
          <p:cNvPr id="991368" name="Text Box 136"/>
          <p:cNvSpPr txBox="1">
            <a:spLocks noChangeArrowheads="1"/>
          </p:cNvSpPr>
          <p:nvPr/>
        </p:nvSpPr>
        <p:spPr bwMode="auto">
          <a:xfrm>
            <a:off x="5073650" y="1185863"/>
            <a:ext cx="3651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69" name="Text Box 137"/>
          <p:cNvSpPr txBox="1">
            <a:spLocks noChangeArrowheads="1"/>
          </p:cNvSpPr>
          <p:nvPr/>
        </p:nvSpPr>
        <p:spPr bwMode="auto">
          <a:xfrm>
            <a:off x="1598613" y="2078038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70" name="Text Box 138"/>
          <p:cNvSpPr txBox="1">
            <a:spLocks noChangeArrowheads="1"/>
          </p:cNvSpPr>
          <p:nvPr/>
        </p:nvSpPr>
        <p:spPr bwMode="auto">
          <a:xfrm>
            <a:off x="1598613" y="28702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71" name="Text Box 139"/>
          <p:cNvSpPr txBox="1">
            <a:spLocks noChangeArrowheads="1"/>
          </p:cNvSpPr>
          <p:nvPr/>
        </p:nvSpPr>
        <p:spPr bwMode="auto">
          <a:xfrm>
            <a:off x="1598613" y="3660775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73" name="Text Box 141"/>
          <p:cNvSpPr txBox="1">
            <a:spLocks noChangeArrowheads="1"/>
          </p:cNvSpPr>
          <p:nvPr/>
        </p:nvSpPr>
        <p:spPr bwMode="auto">
          <a:xfrm>
            <a:off x="1598613" y="4457700"/>
            <a:ext cx="390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380" name="Text Box 148"/>
          <p:cNvSpPr txBox="1">
            <a:spLocks noChangeArrowheads="1"/>
          </p:cNvSpPr>
          <p:nvPr/>
        </p:nvSpPr>
        <p:spPr bwMode="auto">
          <a:xfrm>
            <a:off x="2506663" y="2054225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388" name="Text Box 156"/>
          <p:cNvSpPr txBox="1">
            <a:spLocks noChangeArrowheads="1"/>
          </p:cNvSpPr>
          <p:nvPr/>
        </p:nvSpPr>
        <p:spPr bwMode="auto">
          <a:xfrm>
            <a:off x="4256088" y="20574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393" name="Text Box 161"/>
          <p:cNvSpPr txBox="1">
            <a:spLocks noChangeArrowheads="1"/>
          </p:cNvSpPr>
          <p:nvPr/>
        </p:nvSpPr>
        <p:spPr bwMode="auto">
          <a:xfrm>
            <a:off x="5124450" y="20685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399" name="Text Box 167"/>
          <p:cNvSpPr txBox="1">
            <a:spLocks noChangeArrowheads="1"/>
          </p:cNvSpPr>
          <p:nvPr/>
        </p:nvSpPr>
        <p:spPr bwMode="auto">
          <a:xfrm>
            <a:off x="5961063" y="20558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02" name="Text Box 170"/>
          <p:cNvSpPr txBox="1">
            <a:spLocks noChangeArrowheads="1"/>
          </p:cNvSpPr>
          <p:nvPr/>
        </p:nvSpPr>
        <p:spPr bwMode="auto">
          <a:xfrm>
            <a:off x="6827838" y="207803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05" name="Text Box 173"/>
          <p:cNvSpPr txBox="1">
            <a:spLocks noChangeArrowheads="1"/>
          </p:cNvSpPr>
          <p:nvPr/>
        </p:nvSpPr>
        <p:spPr bwMode="auto">
          <a:xfrm>
            <a:off x="7762875" y="20748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6</a:t>
            </a:r>
          </a:p>
        </p:txBody>
      </p:sp>
      <p:sp>
        <p:nvSpPr>
          <p:cNvPr id="991428" name="Text Box 196"/>
          <p:cNvSpPr txBox="1">
            <a:spLocks noChangeArrowheads="1"/>
          </p:cNvSpPr>
          <p:nvPr/>
        </p:nvSpPr>
        <p:spPr bwMode="auto">
          <a:xfrm>
            <a:off x="4229100" y="3660775"/>
            <a:ext cx="2714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31" name="Text Box 199"/>
          <p:cNvSpPr txBox="1">
            <a:spLocks noChangeArrowheads="1"/>
          </p:cNvSpPr>
          <p:nvPr/>
        </p:nvSpPr>
        <p:spPr bwMode="auto">
          <a:xfrm>
            <a:off x="2477588" y="2870719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385" name="Text Box 153"/>
          <p:cNvSpPr txBox="1">
            <a:spLocks noChangeArrowheads="1"/>
          </p:cNvSpPr>
          <p:nvPr/>
        </p:nvSpPr>
        <p:spPr bwMode="auto">
          <a:xfrm>
            <a:off x="3384549" y="205052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35" name="Text Box 203"/>
          <p:cNvSpPr txBox="1">
            <a:spLocks noChangeArrowheads="1"/>
          </p:cNvSpPr>
          <p:nvPr/>
        </p:nvSpPr>
        <p:spPr bwMode="auto">
          <a:xfrm>
            <a:off x="3386138" y="2869117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0</a:t>
            </a:r>
          </a:p>
        </p:txBody>
      </p:sp>
      <p:sp>
        <p:nvSpPr>
          <p:cNvPr id="991439" name="Text Box 207"/>
          <p:cNvSpPr txBox="1">
            <a:spLocks noChangeArrowheads="1"/>
          </p:cNvSpPr>
          <p:nvPr/>
        </p:nvSpPr>
        <p:spPr bwMode="auto">
          <a:xfrm>
            <a:off x="4217988" y="2857500"/>
            <a:ext cx="2968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40" name="Text Box 208"/>
          <p:cNvSpPr txBox="1">
            <a:spLocks noChangeArrowheads="1"/>
          </p:cNvSpPr>
          <p:nvPr/>
        </p:nvSpPr>
        <p:spPr bwMode="auto">
          <a:xfrm>
            <a:off x="5124450" y="28495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45" name="Text Box 213"/>
          <p:cNvSpPr txBox="1">
            <a:spLocks noChangeArrowheads="1"/>
          </p:cNvSpPr>
          <p:nvPr/>
        </p:nvSpPr>
        <p:spPr bwMode="auto">
          <a:xfrm>
            <a:off x="5934075" y="286226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47" name="Text Box 215"/>
          <p:cNvSpPr txBox="1">
            <a:spLocks noChangeArrowheads="1"/>
          </p:cNvSpPr>
          <p:nvPr/>
        </p:nvSpPr>
        <p:spPr bwMode="auto">
          <a:xfrm>
            <a:off x="6827838" y="2859088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449" name="Text Box 217"/>
          <p:cNvSpPr txBox="1">
            <a:spLocks noChangeArrowheads="1"/>
          </p:cNvSpPr>
          <p:nvPr/>
        </p:nvSpPr>
        <p:spPr bwMode="auto">
          <a:xfrm>
            <a:off x="7764463" y="2855913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5</a:t>
            </a:r>
          </a:p>
        </p:txBody>
      </p:sp>
      <p:sp>
        <p:nvSpPr>
          <p:cNvPr id="991456" name="Text Box 224"/>
          <p:cNvSpPr txBox="1">
            <a:spLocks noChangeArrowheads="1"/>
          </p:cNvSpPr>
          <p:nvPr/>
        </p:nvSpPr>
        <p:spPr bwMode="auto">
          <a:xfrm>
            <a:off x="2482850" y="3660775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59" name="Text Box 227"/>
          <p:cNvSpPr txBox="1">
            <a:spLocks noChangeArrowheads="1"/>
          </p:cNvSpPr>
          <p:nvPr/>
        </p:nvSpPr>
        <p:spPr bwMode="auto">
          <a:xfrm>
            <a:off x="3337465" y="3660784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466" name="Text Box 234"/>
          <p:cNvSpPr txBox="1">
            <a:spLocks noChangeArrowheads="1"/>
          </p:cNvSpPr>
          <p:nvPr/>
        </p:nvSpPr>
        <p:spPr bwMode="auto">
          <a:xfrm>
            <a:off x="5124450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71" name="Text Box 239"/>
          <p:cNvSpPr txBox="1">
            <a:spLocks noChangeArrowheads="1"/>
          </p:cNvSpPr>
          <p:nvPr/>
        </p:nvSpPr>
        <p:spPr bwMode="auto">
          <a:xfrm>
            <a:off x="5934075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4" name="Text Box 242"/>
          <p:cNvSpPr txBox="1">
            <a:spLocks noChangeArrowheads="1"/>
          </p:cNvSpPr>
          <p:nvPr/>
        </p:nvSpPr>
        <p:spPr bwMode="auto">
          <a:xfrm>
            <a:off x="6884988" y="3650727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77" name="Text Box 245"/>
          <p:cNvSpPr txBox="1">
            <a:spLocks noChangeArrowheads="1"/>
          </p:cNvSpPr>
          <p:nvPr/>
        </p:nvSpPr>
        <p:spPr bwMode="auto">
          <a:xfrm>
            <a:off x="7764463" y="3660775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4</a:t>
            </a:r>
          </a:p>
        </p:txBody>
      </p:sp>
      <p:sp>
        <p:nvSpPr>
          <p:cNvPr id="991561" name="Oval 329"/>
          <p:cNvSpPr>
            <a:spLocks noChangeArrowheads="1"/>
          </p:cNvSpPr>
          <p:nvPr/>
        </p:nvSpPr>
        <p:spPr bwMode="auto">
          <a:xfrm>
            <a:off x="5130277" y="4476227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482" name="Text Box 250"/>
          <p:cNvSpPr txBox="1">
            <a:spLocks noChangeArrowheads="1"/>
          </p:cNvSpPr>
          <p:nvPr/>
        </p:nvSpPr>
        <p:spPr bwMode="auto">
          <a:xfrm>
            <a:off x="2482850" y="4457700"/>
            <a:ext cx="2809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3</a:t>
            </a:r>
          </a:p>
        </p:txBody>
      </p:sp>
      <p:sp>
        <p:nvSpPr>
          <p:cNvPr id="991485" name="Text Box 253"/>
          <p:cNvSpPr txBox="1">
            <a:spLocks noChangeArrowheads="1"/>
          </p:cNvSpPr>
          <p:nvPr/>
        </p:nvSpPr>
        <p:spPr bwMode="auto">
          <a:xfrm>
            <a:off x="3357563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8" name="Text Box 256"/>
          <p:cNvSpPr txBox="1">
            <a:spLocks noChangeArrowheads="1"/>
          </p:cNvSpPr>
          <p:nvPr/>
        </p:nvSpPr>
        <p:spPr bwMode="auto">
          <a:xfrm>
            <a:off x="4224338" y="4459288"/>
            <a:ext cx="2809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</a:p>
        </p:txBody>
      </p:sp>
      <p:sp>
        <p:nvSpPr>
          <p:cNvPr id="991489" name="Text Box 257"/>
          <p:cNvSpPr txBox="1">
            <a:spLocks noChangeArrowheads="1"/>
          </p:cNvSpPr>
          <p:nvPr/>
        </p:nvSpPr>
        <p:spPr bwMode="auto">
          <a:xfrm>
            <a:off x="5109641" y="4438688"/>
            <a:ext cx="27146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1</a:t>
            </a:r>
          </a:p>
        </p:txBody>
      </p:sp>
      <p:sp>
        <p:nvSpPr>
          <p:cNvPr id="991557" name="Oval 325"/>
          <p:cNvSpPr>
            <a:spLocks noChangeArrowheads="1"/>
          </p:cNvSpPr>
          <p:nvPr/>
        </p:nvSpPr>
        <p:spPr bwMode="auto">
          <a:xfrm>
            <a:off x="273050" y="4395788"/>
            <a:ext cx="430213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991560" name="Line 328"/>
          <p:cNvSpPr>
            <a:spLocks noChangeShapeType="1"/>
          </p:cNvSpPr>
          <p:nvPr/>
        </p:nvSpPr>
        <p:spPr bwMode="auto">
          <a:xfrm>
            <a:off x="704850" y="4600575"/>
            <a:ext cx="4421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grpSp>
        <p:nvGrpSpPr>
          <p:cNvPr id="2" name="Group 392"/>
          <p:cNvGrpSpPr>
            <a:grpSpLocks/>
          </p:cNvGrpSpPr>
          <p:nvPr/>
        </p:nvGrpSpPr>
        <p:grpSpPr bwMode="auto">
          <a:xfrm>
            <a:off x="1312863" y="904875"/>
            <a:ext cx="6977062" cy="4865688"/>
            <a:chOff x="827" y="570"/>
            <a:chExt cx="4395" cy="3065"/>
          </a:xfrm>
        </p:grpSpPr>
        <p:sp>
          <p:nvSpPr>
            <p:cNvPr id="991625" name="Line 393"/>
            <p:cNvSpPr>
              <a:spLocks noChangeShapeType="1"/>
            </p:cNvSpPr>
            <p:nvPr/>
          </p:nvSpPr>
          <p:spPr bwMode="auto">
            <a:xfrm>
              <a:off x="834" y="57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6" name="Line 394"/>
            <p:cNvSpPr>
              <a:spLocks noChangeShapeType="1"/>
            </p:cNvSpPr>
            <p:nvPr/>
          </p:nvSpPr>
          <p:spPr bwMode="auto">
            <a:xfrm>
              <a:off x="834" y="108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7" name="Line 395"/>
            <p:cNvSpPr>
              <a:spLocks noChangeShapeType="1"/>
            </p:cNvSpPr>
            <p:nvPr/>
          </p:nvSpPr>
          <p:spPr bwMode="auto">
            <a:xfrm>
              <a:off x="834" y="1592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8" name="Line 396"/>
            <p:cNvSpPr>
              <a:spLocks noChangeShapeType="1"/>
            </p:cNvSpPr>
            <p:nvPr/>
          </p:nvSpPr>
          <p:spPr bwMode="auto">
            <a:xfrm>
              <a:off x="834" y="210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29" name="Line 397"/>
            <p:cNvSpPr>
              <a:spLocks noChangeShapeType="1"/>
            </p:cNvSpPr>
            <p:nvPr/>
          </p:nvSpPr>
          <p:spPr bwMode="auto">
            <a:xfrm>
              <a:off x="834" y="261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0" name="Line 398"/>
            <p:cNvSpPr>
              <a:spLocks noChangeShapeType="1"/>
            </p:cNvSpPr>
            <p:nvPr/>
          </p:nvSpPr>
          <p:spPr bwMode="auto">
            <a:xfrm>
              <a:off x="834" y="3123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1" name="Line 399"/>
            <p:cNvSpPr>
              <a:spLocks noChangeShapeType="1"/>
            </p:cNvSpPr>
            <p:nvPr/>
          </p:nvSpPr>
          <p:spPr bwMode="auto">
            <a:xfrm>
              <a:off x="834" y="3634"/>
              <a:ext cx="4387" cy="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2" name="Line 400"/>
            <p:cNvSpPr>
              <a:spLocks noChangeShapeType="1"/>
            </p:cNvSpPr>
            <p:nvPr/>
          </p:nvSpPr>
          <p:spPr bwMode="auto">
            <a:xfrm>
              <a:off x="827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3" name="Line 401"/>
            <p:cNvSpPr>
              <a:spLocks noChangeShapeType="1"/>
            </p:cNvSpPr>
            <p:nvPr/>
          </p:nvSpPr>
          <p:spPr bwMode="auto">
            <a:xfrm>
              <a:off x="1376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4" name="Line 402"/>
            <p:cNvSpPr>
              <a:spLocks noChangeShapeType="1"/>
            </p:cNvSpPr>
            <p:nvPr/>
          </p:nvSpPr>
          <p:spPr bwMode="auto">
            <a:xfrm>
              <a:off x="1925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5" name="Line 403"/>
            <p:cNvSpPr>
              <a:spLocks noChangeShapeType="1"/>
            </p:cNvSpPr>
            <p:nvPr/>
          </p:nvSpPr>
          <p:spPr bwMode="auto">
            <a:xfrm>
              <a:off x="2475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6" name="Line 404"/>
            <p:cNvSpPr>
              <a:spLocks noChangeShapeType="1"/>
            </p:cNvSpPr>
            <p:nvPr/>
          </p:nvSpPr>
          <p:spPr bwMode="auto">
            <a:xfrm>
              <a:off x="3024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7" name="Line 405"/>
            <p:cNvSpPr>
              <a:spLocks noChangeShapeType="1"/>
            </p:cNvSpPr>
            <p:nvPr/>
          </p:nvSpPr>
          <p:spPr bwMode="auto">
            <a:xfrm>
              <a:off x="357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8" name="Line 406"/>
            <p:cNvSpPr>
              <a:spLocks noChangeShapeType="1"/>
            </p:cNvSpPr>
            <p:nvPr/>
          </p:nvSpPr>
          <p:spPr bwMode="auto">
            <a:xfrm>
              <a:off x="5222" y="570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39" name="Line 407"/>
            <p:cNvSpPr>
              <a:spLocks noChangeShapeType="1"/>
            </p:cNvSpPr>
            <p:nvPr/>
          </p:nvSpPr>
          <p:spPr bwMode="auto">
            <a:xfrm>
              <a:off x="4123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  <p:sp>
          <p:nvSpPr>
            <p:cNvPr id="991640" name="Line 408"/>
            <p:cNvSpPr>
              <a:spLocks noChangeShapeType="1"/>
            </p:cNvSpPr>
            <p:nvPr/>
          </p:nvSpPr>
          <p:spPr bwMode="auto">
            <a:xfrm>
              <a:off x="4672" y="571"/>
              <a:ext cx="0" cy="3064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rtl="0"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endParaRPr lang="en-US" sz="2400" b="1" kern="1200">
                <a:solidFill>
                  <a:srgbClr val="3333FF"/>
                </a:solidFill>
                <a:latin typeface="Comic Sans MS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169" name="Oval 326"/>
          <p:cNvSpPr>
            <a:spLocks noChangeArrowheads="1"/>
          </p:cNvSpPr>
          <p:nvPr/>
        </p:nvSpPr>
        <p:spPr bwMode="auto">
          <a:xfrm>
            <a:off x="5914040" y="115457"/>
            <a:ext cx="430212" cy="425450"/>
          </a:xfrm>
          <a:prstGeom prst="ellipse">
            <a:avLst/>
          </a:prstGeom>
          <a:noFill/>
          <a:ln w="2857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1" name="Oval 329"/>
          <p:cNvSpPr>
            <a:spLocks noChangeArrowheads="1"/>
          </p:cNvSpPr>
          <p:nvPr/>
        </p:nvSpPr>
        <p:spPr bwMode="auto">
          <a:xfrm>
            <a:off x="6026253" y="4497997"/>
            <a:ext cx="203200" cy="203200"/>
          </a:xfrm>
          <a:prstGeom prst="ellipse">
            <a:avLst/>
          </a:prstGeom>
          <a:solidFill>
            <a:schemeClr val="tx1"/>
          </a:solidFill>
          <a:ln w="9525" algn="ctr">
            <a:solidFill>
              <a:srgbClr val="99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3" name="Line 327"/>
          <p:cNvSpPr>
            <a:spLocks noChangeShapeType="1"/>
          </p:cNvSpPr>
          <p:nvPr/>
        </p:nvSpPr>
        <p:spPr bwMode="auto">
          <a:xfrm>
            <a:off x="6140502" y="565759"/>
            <a:ext cx="9525" cy="396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4" name="Line 328"/>
          <p:cNvSpPr>
            <a:spLocks noChangeShapeType="1"/>
          </p:cNvSpPr>
          <p:nvPr/>
        </p:nvSpPr>
        <p:spPr bwMode="auto">
          <a:xfrm flipV="1">
            <a:off x="716570" y="4582049"/>
            <a:ext cx="5400000" cy="202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6" name="Text Box 242"/>
          <p:cNvSpPr txBox="1">
            <a:spLocks noChangeArrowheads="1"/>
          </p:cNvSpPr>
          <p:nvPr/>
        </p:nvSpPr>
        <p:spPr bwMode="auto">
          <a:xfrm>
            <a:off x="6022506" y="4466319"/>
            <a:ext cx="26352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kern="1200" dirty="0" smtClean="0">
                <a:solidFill>
                  <a:srgbClr val="990000"/>
                </a:solidFill>
                <a:latin typeface="Comic Sans MS" pitchFamily="66" charset="0"/>
                <a:ea typeface="+mn-ea"/>
                <a:cs typeface="Arial" charset="0"/>
              </a:rPr>
              <a:t>2</a:t>
            </a:r>
            <a:endParaRPr lang="en-US" sz="2000" b="1" kern="1200" dirty="0">
              <a:solidFill>
                <a:srgbClr val="9900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8" name="Line 174"/>
          <p:cNvSpPr>
            <a:spLocks noChangeShapeType="1"/>
          </p:cNvSpPr>
          <p:nvPr/>
        </p:nvSpPr>
        <p:spPr bwMode="auto">
          <a:xfrm flipH="1">
            <a:off x="5402175" y="4823959"/>
            <a:ext cx="668338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79" name="Text Box 178"/>
          <p:cNvSpPr txBox="1">
            <a:spLocks noChangeArrowheads="1"/>
          </p:cNvSpPr>
          <p:nvPr/>
        </p:nvSpPr>
        <p:spPr bwMode="auto">
          <a:xfrm>
            <a:off x="5755720" y="4476856"/>
            <a:ext cx="1619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I</a:t>
            </a:r>
          </a:p>
        </p:txBody>
      </p:sp>
      <p:sp>
        <p:nvSpPr>
          <p:cNvPr id="180" name="Line 179"/>
          <p:cNvSpPr>
            <a:spLocks noChangeShapeType="1"/>
          </p:cNvSpPr>
          <p:nvPr/>
        </p:nvSpPr>
        <p:spPr bwMode="auto">
          <a:xfrm flipH="1">
            <a:off x="3567113" y="6235700"/>
            <a:ext cx="66833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81" name="Text Box 180"/>
          <p:cNvSpPr txBox="1">
            <a:spLocks noChangeArrowheads="1"/>
          </p:cNvSpPr>
          <p:nvPr/>
        </p:nvSpPr>
        <p:spPr bwMode="auto">
          <a:xfrm>
            <a:off x="3870418" y="5867979"/>
            <a:ext cx="161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I</a:t>
            </a:r>
          </a:p>
        </p:txBody>
      </p:sp>
      <p:sp>
        <p:nvSpPr>
          <p:cNvPr id="182" name="Text Box 181"/>
          <p:cNvSpPr txBox="1">
            <a:spLocks noChangeArrowheads="1"/>
          </p:cNvSpPr>
          <p:nvPr/>
        </p:nvSpPr>
        <p:spPr bwMode="auto">
          <a:xfrm>
            <a:off x="3201988" y="6410325"/>
            <a:ext cx="15081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Insert</a:t>
            </a:r>
          </a:p>
        </p:txBody>
      </p:sp>
      <p:sp>
        <p:nvSpPr>
          <p:cNvPr id="183" name="Line 386"/>
          <p:cNvSpPr>
            <a:spLocks noChangeShapeType="1"/>
          </p:cNvSpPr>
          <p:nvPr/>
        </p:nvSpPr>
        <p:spPr bwMode="auto">
          <a:xfrm flipH="1" flipV="1">
            <a:off x="6062836" y="3918612"/>
            <a:ext cx="7937" cy="5397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84" name="Text Box 387"/>
          <p:cNvSpPr txBox="1">
            <a:spLocks noChangeArrowheads="1"/>
          </p:cNvSpPr>
          <p:nvPr/>
        </p:nvSpPr>
        <p:spPr bwMode="auto">
          <a:xfrm>
            <a:off x="5790869" y="4116004"/>
            <a:ext cx="161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D</a:t>
            </a:r>
          </a:p>
        </p:txBody>
      </p:sp>
      <p:sp>
        <p:nvSpPr>
          <p:cNvPr id="185" name="Line 186"/>
          <p:cNvSpPr>
            <a:spLocks noChangeShapeType="1"/>
          </p:cNvSpPr>
          <p:nvPr/>
        </p:nvSpPr>
        <p:spPr bwMode="auto">
          <a:xfrm flipH="1" flipV="1">
            <a:off x="5873087" y="5806046"/>
            <a:ext cx="7938" cy="5397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stealth" w="med" len="med"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86" name="Text Box 187"/>
          <p:cNvSpPr txBox="1">
            <a:spLocks noChangeArrowheads="1"/>
          </p:cNvSpPr>
          <p:nvPr/>
        </p:nvSpPr>
        <p:spPr bwMode="auto">
          <a:xfrm>
            <a:off x="5638137" y="6006071"/>
            <a:ext cx="161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D</a:t>
            </a:r>
          </a:p>
        </p:txBody>
      </p:sp>
      <p:sp>
        <p:nvSpPr>
          <p:cNvPr id="187" name="Text Box 188"/>
          <p:cNvSpPr txBox="1">
            <a:spLocks noChangeArrowheads="1"/>
          </p:cNvSpPr>
          <p:nvPr/>
        </p:nvSpPr>
        <p:spPr bwMode="auto">
          <a:xfrm>
            <a:off x="5085687" y="6363258"/>
            <a:ext cx="1508125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kern="120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Delete</a:t>
            </a:r>
          </a:p>
        </p:txBody>
      </p:sp>
      <p:sp>
        <p:nvSpPr>
          <p:cNvPr id="188" name="Line 282"/>
          <p:cNvSpPr>
            <a:spLocks noChangeShapeType="1"/>
          </p:cNvSpPr>
          <p:nvPr/>
        </p:nvSpPr>
        <p:spPr bwMode="auto">
          <a:xfrm>
            <a:off x="5415486" y="3871337"/>
            <a:ext cx="555625" cy="614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89" name="Text Box 185"/>
          <p:cNvSpPr txBox="1">
            <a:spLocks noChangeArrowheads="1"/>
          </p:cNvSpPr>
          <p:nvPr/>
        </p:nvSpPr>
        <p:spPr bwMode="auto">
          <a:xfrm>
            <a:off x="5469131" y="4210816"/>
            <a:ext cx="238125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R</a:t>
            </a:r>
            <a:endParaRPr lang="en-US" kern="1200" dirty="0">
              <a:solidFill>
                <a:srgbClr val="0066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90" name="Line 189"/>
          <p:cNvSpPr>
            <a:spLocks noChangeShapeType="1"/>
          </p:cNvSpPr>
          <p:nvPr/>
        </p:nvSpPr>
        <p:spPr bwMode="auto">
          <a:xfrm>
            <a:off x="7183438" y="5800725"/>
            <a:ext cx="506412" cy="520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stealth" w="med" len="med"/>
            <a:tailEnd/>
          </a:ln>
          <a:effectLst/>
        </p:spPr>
        <p:txBody>
          <a:bodyPr wrap="none" lIns="0" tIns="0" rIns="0" b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b="1" kern="1200">
              <a:solidFill>
                <a:srgbClr val="3333FF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91" name="Text Box 190"/>
          <p:cNvSpPr txBox="1">
            <a:spLocks noChangeArrowheads="1"/>
          </p:cNvSpPr>
          <p:nvPr/>
        </p:nvSpPr>
        <p:spPr bwMode="auto">
          <a:xfrm>
            <a:off x="7008812" y="6369050"/>
            <a:ext cx="134136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Replace</a:t>
            </a:r>
            <a:endParaRPr lang="en-US" kern="1200" dirty="0">
              <a:solidFill>
                <a:srgbClr val="0066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92" name="Text Box 191"/>
          <p:cNvSpPr txBox="1">
            <a:spLocks noChangeArrowheads="1"/>
          </p:cNvSpPr>
          <p:nvPr/>
        </p:nvSpPr>
        <p:spPr bwMode="auto">
          <a:xfrm>
            <a:off x="7161213" y="6026150"/>
            <a:ext cx="238125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006600"/>
                </a:solidFill>
                <a:latin typeface="Comic Sans MS" pitchFamily="66" charset="0"/>
                <a:ea typeface="+mn-ea"/>
                <a:cs typeface="Arial" charset="0"/>
              </a:rPr>
              <a:t>R</a:t>
            </a:r>
            <a:endParaRPr lang="en-US" kern="1200" dirty="0">
              <a:solidFill>
                <a:srgbClr val="006600"/>
              </a:solidFill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3687743" y="1185864"/>
            <a:ext cx="5261703" cy="1306128"/>
          </a:xfrm>
          <a:prstGeom prst="roundRect">
            <a:avLst/>
          </a:prstGeom>
          <a:solidFill>
            <a:srgbClr val="FFFF00">
              <a:alpha val="81000"/>
            </a:srgbClr>
          </a:solidFill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8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400" b="1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Invariante: jeder </a:t>
            </a:r>
            <a:r>
              <a:rPr kumimoji="0" lang="de-CH" sz="2400" b="1" i="1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dist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[</a:t>
            </a:r>
            <a:r>
              <a:rPr kumimoji="0" lang="de-CH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i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, </a:t>
            </a:r>
            <a:r>
              <a:rPr kumimoji="0" lang="de-CH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j</a:t>
            </a:r>
            <a:r>
              <a:rPr kumimoji="0" lang="de-CH" sz="1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]</a:t>
            </a:r>
            <a:r>
              <a:rPr lang="de-CH" b="1" dirty="0" smtClean="0">
                <a:cs typeface="Arial" charset="0"/>
              </a:rPr>
              <a:t> i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st</a:t>
            </a:r>
            <a:r>
              <a:rPr lang="de-CH" b="1" dirty="0" smtClean="0">
                <a:cs typeface="Arial" charset="0"/>
              </a:rPr>
              <a:t/>
            </a:r>
            <a:br>
              <a:rPr lang="de-CH" b="1" dirty="0" smtClean="0">
                <a:cs typeface="Arial" charset="0"/>
              </a:rPr>
            </a:br>
            <a:r>
              <a:rPr kumimoji="0" lang="de-CH" sz="2400" b="1" i="0" u="none" strike="noStrike" cap="none" normalizeH="0" dirty="0" smtClean="0">
                <a:ln>
                  <a:noFill/>
                </a:ln>
                <a:effectLst/>
                <a:cs typeface="Arial" charset="0"/>
              </a:rPr>
              <a:t>die Distanz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 von</a:t>
            </a:r>
            <a:r>
              <a:rPr lang="de-CH" b="1" dirty="0" smtClean="0">
                <a:cs typeface="Arial" charset="0"/>
              </a:rPr>
              <a:t> </a:t>
            </a:r>
            <a:r>
              <a:rPr kumimoji="0" lang="de-CH" sz="2400" b="1" i="1" u="none" strike="noStrike" cap="none" normalizeH="0" baseline="0" dirty="0" err="1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source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[1</a:t>
            </a:r>
            <a:r>
              <a:rPr kumimoji="0" lang="de-CH" sz="36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..</a:t>
            </a:r>
            <a:r>
              <a:rPr kumimoji="0" lang="de-CH" sz="24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i</a:t>
            </a:r>
            <a:r>
              <a:rPr kumimoji="0" lang="de-CH" sz="1200" b="1" i="1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</a:t>
            </a:r>
            <a:r>
              <a:rPr kumimoji="0" lang="de-CH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]</a:t>
            </a:r>
            <a:r>
              <a:rPr lang="de-CH" b="1" dirty="0" smtClean="0">
                <a:solidFill>
                  <a:srgbClr val="3333FF"/>
                </a:solidFill>
                <a:cs typeface="Arial" charset="0"/>
              </a:rPr>
              <a:t/>
            </a:r>
            <a:br>
              <a:rPr lang="de-CH" b="1" dirty="0" smtClean="0">
                <a:solidFill>
                  <a:srgbClr val="3333FF"/>
                </a:solidFill>
                <a:cs typeface="Arial" charset="0"/>
              </a:rPr>
            </a:br>
            <a:r>
              <a:rPr kumimoji="0" lang="de-CH" sz="2400" b="1" i="0" u="none" strike="noStrike" cap="none" normalizeH="0" dirty="0" smtClean="0">
                <a:ln>
                  <a:noFill/>
                </a:ln>
                <a:effectLst/>
                <a:cs typeface="Arial" charset="0"/>
              </a:rPr>
              <a:t>nach </a:t>
            </a:r>
            <a:r>
              <a:rPr kumimoji="0" lang="de-CH" sz="2400" b="1" i="0" u="none" strike="noStrike" cap="none" normalizeH="0" dirty="0" err="1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target</a:t>
            </a:r>
            <a:r>
              <a:rPr kumimoji="0" lang="de-CH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[1</a:t>
            </a:r>
            <a:r>
              <a:rPr kumimoji="0" lang="de-CH" sz="36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..</a:t>
            </a:r>
            <a:r>
              <a:rPr kumimoji="0" lang="de-CH" sz="2400" b="1" i="1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j</a:t>
            </a:r>
            <a:r>
              <a:rPr kumimoji="0" lang="de-CH" sz="1600" b="1" i="1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 </a:t>
            </a:r>
            <a:r>
              <a:rPr kumimoji="0" lang="de-CH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cs typeface="Arial" charset="0"/>
              </a:rPr>
              <a:t>]</a:t>
            </a:r>
            <a:endParaRPr kumimoji="0" lang="de-CH" sz="2400" b="1" i="0" u="none" strike="noStrike" cap="none" normalizeH="0" baseline="0" dirty="0" smtClean="0">
              <a:ln>
                <a:noFill/>
              </a:ln>
              <a:solidFill>
                <a:srgbClr val="3333FF"/>
              </a:solidFill>
              <a:effectLst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1000"/>
                                        <p:tgtEl>
                                          <p:spTgt spid="991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" fill="hold"/>
                                        <p:tgtEl>
                                          <p:spTgt spid="99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991489" grpId="0"/>
      <p:bldP spid="991489" grpId="1"/>
      <p:bldP spid="991557" grpId="0" animBg="1"/>
      <p:bldP spid="991557" grpId="1" animBg="1"/>
      <p:bldP spid="169" grpId="0" animBg="1"/>
      <p:bldP spid="171" grpId="0" animBg="1"/>
      <p:bldP spid="171" grpId="1" animBg="1"/>
      <p:bldP spid="173" grpId="0" animBg="1"/>
      <p:bldP spid="174" grpId="0" animBg="1"/>
      <p:bldP spid="174" grpId="1" animBg="1"/>
      <p:bldP spid="176" grpId="0"/>
      <p:bldP spid="176" grpId="1"/>
      <p:bldP spid="178" grpId="0" animBg="1"/>
      <p:bldP spid="178" grpId="1" animBg="1"/>
      <p:bldP spid="179" grpId="0"/>
      <p:bldP spid="180" grpId="0" animBg="1"/>
      <p:bldP spid="182" grpId="0"/>
      <p:bldP spid="183" grpId="0" animBg="1"/>
      <p:bldP spid="183" grpId="1" animBg="1"/>
      <p:bldP spid="184" grpId="0"/>
      <p:bldP spid="184" grpId="1"/>
      <p:bldP spid="185" grpId="0" animBg="1"/>
      <p:bldP spid="187" grpId="0"/>
      <p:bldP spid="188" grpId="0" animBg="1"/>
      <p:bldP spid="189" grpId="0"/>
      <p:bldP spid="190" grpId="0" animBg="1"/>
      <p:bldP spid="191" grpId="0"/>
      <p:bldP spid="19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75657" y="4593771"/>
            <a:ext cx="1124858" cy="317270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300"/>
              </a:spcBef>
              <a:buFont typeface="Wingdings" pitchFamily="2" charset="2"/>
              <a:buNone/>
            </a:pPr>
            <a:endParaRPr lang="de-CH" sz="2800" smtClean="0">
              <a:solidFill>
                <a:srgbClr val="000000"/>
              </a:solidFill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 </a:t>
            </a:r>
            <a:r>
              <a:rPr lang="de-CH" sz="2000" dirty="0" smtClean="0"/>
              <a:t>:=</a:t>
            </a:r>
            <a:r>
              <a:rPr lang="de-CH" sz="2000" i="1" dirty="0" smtClean="0"/>
              <a:t> 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:= </a:t>
            </a:r>
            <a:r>
              <a:rPr lang="de-CH" sz="2000" dirty="0" smtClean="0"/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&gt;= 1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&lt;=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+ 1</a:t>
            </a:r>
          </a:p>
          <a:p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/>
              <a:t>after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  <a:endParaRPr lang="de-CH" sz="2000" dirty="0" smtClean="0">
              <a:solidFill>
                <a:srgbClr val="0000FF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 </a:t>
            </a:r>
            <a:r>
              <a:rPr lang="de-CH" sz="2000" i="1" dirty="0" err="1" smtClean="0"/>
              <a:t>forth</a:t>
            </a:r>
            <a:endParaRPr lang="de-CH" sz="2000" i="1" dirty="0" smtClean="0"/>
          </a:p>
          <a:p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Wie wissen wir, ob eine Schleife terminiert?</a:t>
            </a:r>
          </a:p>
        </p:txBody>
      </p:sp>
    </p:spTree>
    <p:extLst>
      <p:ext uri="{BB962C8B-B14F-4D97-AF65-F5344CB8AC3E}">
        <p14:creationId xmlns:p14="http://schemas.microsoft.com/office/powerpoint/2010/main" val="15223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Die Schleifenvariante</a:t>
            </a:r>
            <a:endParaRPr lang="de-CH"/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Ein Integer-Ausdruck, der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Nach der Initialisierung (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  <a:r>
              <a:rPr lang="de-CH" dirty="0" smtClean="0">
                <a:solidFill>
                  <a:schemeClr val="tx1"/>
                </a:solidFill>
              </a:rPr>
              <a:t>) nicht-negativ ist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Sich bei jeder Ausführung des Schleifenrumpfs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(bei der die Ausstiegsbedingung </a:t>
            </a:r>
            <a:r>
              <a:rPr lang="de-CH" i="1" dirty="0" smtClean="0">
                <a:solidFill>
                  <a:schemeClr val="tx1"/>
                </a:solidFill>
              </a:rPr>
              <a:t>nicht</a:t>
            </a:r>
            <a:r>
              <a:rPr lang="de-CH" dirty="0" smtClean="0">
                <a:solidFill>
                  <a:schemeClr val="tx1"/>
                </a:solidFill>
              </a:rPr>
              <a:t> erfüllt ist)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um mindestens eins </a:t>
            </a:r>
            <a:r>
              <a:rPr lang="de-CH" dirty="0" smtClean="0">
                <a:solidFill>
                  <a:srgbClr val="990000"/>
                </a:solidFill>
              </a:rPr>
              <a:t>verringert</a:t>
            </a:r>
            <a:r>
              <a:rPr lang="de-CH" dirty="0" smtClean="0">
                <a:solidFill>
                  <a:schemeClr val="tx1"/>
                </a:solidFill>
              </a:rPr>
              <a:t>, aber nicht-negativ bleibt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67063" y="5560900"/>
            <a:ext cx="3304938" cy="372536"/>
          </a:xfrm>
          <a:prstGeom prst="roundRect">
            <a:avLst/>
          </a:prstGeom>
          <a:solidFill>
            <a:srgbClr val="FAFC94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>
              <a:spcBef>
                <a:spcPts val="0"/>
              </a:spcBef>
              <a:buClr>
                <a:srgbClr val="8B0000"/>
              </a:buClr>
            </a:pP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Line8</a:t>
            </a:r>
            <a:r>
              <a:rPr lang="en-US" sz="700" kern="0" dirty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omic Sans MS"/>
              </a:rPr>
              <a:t>count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omic Sans MS"/>
              </a:rPr>
              <a:t>–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c</a:t>
            </a:r>
            <a:r>
              <a:rPr lang="en-US" sz="700" kern="0" dirty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kern="0" dirty="0" smtClean="0">
                <a:solidFill>
                  <a:srgbClr val="0000FF"/>
                </a:solidFill>
                <a:latin typeface="Comic Sans MS"/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kern="0" dirty="0" err="1" smtClean="0">
                <a:solidFill>
                  <a:srgbClr val="3333FF"/>
                </a:solidFill>
                <a:latin typeface="Comic Sans MS"/>
              </a:rPr>
              <a:t>index</a:t>
            </a:r>
            <a:r>
              <a:rPr lang="de-CH" sz="2000" i="1" kern="0" dirty="0" smtClean="0">
                <a:solidFill>
                  <a:srgbClr val="3333FF"/>
                </a:solidFill>
                <a:latin typeface="Comic Sans MS"/>
              </a:rPr>
              <a:t> </a:t>
            </a:r>
            <a:r>
              <a:rPr lang="de-CH" sz="2000" kern="0" dirty="0" smtClean="0">
                <a:solidFill>
                  <a:srgbClr val="3333FF"/>
                </a:solidFill>
                <a:latin typeface="Comic Sans MS"/>
              </a:rPr>
              <a:t>+ 1</a:t>
            </a:r>
            <a:endParaRPr lang="de-CH" sz="2000" kern="0" dirty="0">
              <a:solidFill>
                <a:srgbClr val="3333FF"/>
              </a:solidFill>
              <a:latin typeface="Comic Sans MS"/>
            </a:endParaRPr>
          </a:p>
        </p:txBody>
      </p:sp>
      <p:sp>
        <p:nvSpPr>
          <p:cNvPr id="4710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2000" b="1" dirty="0" smtClean="0">
                <a:solidFill>
                  <a:schemeClr val="accent2"/>
                </a:solidFill>
              </a:rPr>
              <a:t>from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c:= 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new_cursor</a:t>
            </a:r>
            <a:r>
              <a:rPr lang="de-CH" sz="2000" i="1" dirty="0" smtClean="0"/>
              <a:t> ;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:= </a:t>
            </a:r>
            <a:r>
              <a:rPr lang="de-CH" sz="2000" dirty="0" smtClean="0"/>
              <a:t>""</a:t>
            </a:r>
          </a:p>
          <a:p>
            <a:r>
              <a:rPr lang="de-CH" sz="2000" b="1" dirty="0" smtClean="0">
                <a:solidFill>
                  <a:schemeClr val="accent2"/>
                </a:solidFill>
              </a:rPr>
              <a:t>invariant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&gt;= 1</a:t>
            </a: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index</a:t>
            </a:r>
            <a:r>
              <a:rPr lang="de-CH" sz="2000" dirty="0" smtClean="0"/>
              <a:t> &lt;= </a:t>
            </a:r>
            <a:r>
              <a:rPr lang="de-CH" sz="2000" i="1" dirty="0" smtClean="0"/>
              <a:t>Line8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count</a:t>
            </a:r>
            <a:r>
              <a:rPr lang="de-CH" sz="2000" dirty="0" smtClean="0"/>
              <a:t> + 1</a:t>
            </a:r>
          </a:p>
          <a:p>
            <a:r>
              <a:rPr lang="de-CH" sz="2000" dirty="0" smtClean="0"/>
              <a:t>	</a:t>
            </a:r>
            <a:r>
              <a:rPr lang="de-CH" sz="2000" dirty="0" smtClean="0">
                <a:solidFill>
                  <a:srgbClr val="990000"/>
                </a:solidFill>
              </a:rPr>
              <a:t>--</a:t>
            </a:r>
            <a:r>
              <a:rPr lang="de-CH" sz="2000" dirty="0" smtClean="0">
                <a:solidFill>
                  <a:srgbClr val="CC3300"/>
                </a:solidFill>
              </a:rPr>
              <a:t> 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/>
              <a:t> </a:t>
            </a:r>
            <a:r>
              <a:rPr lang="de-CH" sz="2000" dirty="0" smtClean="0">
                <a:solidFill>
                  <a:srgbClr val="990000"/>
                </a:solidFill>
              </a:rPr>
              <a:t>ist der grösste der bisherigen Namen.</a:t>
            </a:r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until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err="1" smtClean="0"/>
              <a:t>c</a:t>
            </a:r>
            <a:r>
              <a:rPr lang="de-CH" sz="2800" dirty="0" err="1" smtClean="0"/>
              <a:t>.</a:t>
            </a:r>
            <a:r>
              <a:rPr lang="de-CH" sz="2000" i="1" dirty="0" err="1" smtClean="0"/>
              <a:t>after</a:t>
            </a:r>
            <a:endParaRPr lang="de-CH" sz="2000" i="1" dirty="0" smtClean="0"/>
          </a:p>
          <a:p>
            <a:r>
              <a:rPr lang="de-CH" sz="2000" b="1" dirty="0" err="1" smtClean="0">
                <a:solidFill>
                  <a:schemeClr val="accent2"/>
                </a:solidFill>
              </a:rPr>
              <a:t>loop</a:t>
            </a:r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 := </a:t>
            </a:r>
            <a:r>
              <a:rPr lang="de-CH" sz="2000" i="1" dirty="0" err="1" smtClean="0">
                <a:solidFill>
                  <a:srgbClr val="0000FF"/>
                </a:solidFill>
              </a:rPr>
              <a:t>greater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(</a:t>
            </a:r>
            <a:r>
              <a:rPr lang="de-CH" sz="2000" b="1" dirty="0" smtClean="0">
                <a:solidFill>
                  <a:srgbClr val="333399"/>
                </a:solidFill>
              </a:rPr>
              <a:t>Result</a:t>
            </a:r>
            <a:r>
              <a:rPr lang="de-CH" sz="2000" i="1" dirty="0" smtClean="0">
                <a:solidFill>
                  <a:srgbClr val="0000FF"/>
                </a:solidFill>
              </a:rPr>
              <a:t>, 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smtClean="0">
                <a:solidFill>
                  <a:srgbClr val="0000FF"/>
                </a:solidFill>
              </a:rPr>
              <a:t>item</a:t>
            </a:r>
            <a:r>
              <a:rPr lang="de-CH" sz="2800" dirty="0" smtClean="0">
                <a:solidFill>
                  <a:srgbClr val="0000FF"/>
                </a:solidFill>
              </a:rPr>
              <a:t>.</a:t>
            </a:r>
            <a:r>
              <a:rPr lang="de-CH" sz="2000" i="1" dirty="0" smtClean="0">
                <a:solidFill>
                  <a:srgbClr val="0000FF"/>
                </a:solidFill>
              </a:rPr>
              <a:t>name</a:t>
            </a:r>
            <a:r>
              <a:rPr lang="de-CH" sz="2000" dirty="0" smtClean="0">
                <a:solidFill>
                  <a:srgbClr val="0000FF"/>
                </a:solidFill>
              </a:rPr>
              <a:t>)</a:t>
            </a:r>
            <a:r>
              <a:rPr lang="de-CH" sz="2000" dirty="0" smtClean="0"/>
              <a:t>	</a:t>
            </a:r>
            <a:endParaRPr lang="de-CH" sz="2000" dirty="0" smtClean="0">
              <a:solidFill>
                <a:srgbClr val="0000FF"/>
              </a:solidFill>
            </a:endParaRPr>
          </a:p>
          <a:p>
            <a:r>
              <a:rPr lang="de-CH" sz="2000" dirty="0" smtClean="0"/>
              <a:t>	</a:t>
            </a:r>
            <a:r>
              <a:rPr lang="de-CH" sz="2000" i="1" dirty="0" smtClean="0"/>
              <a:t>c</a:t>
            </a:r>
            <a:r>
              <a:rPr lang="en-US" sz="700" dirty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700" dirty="0" smtClean="0">
                <a:solidFill>
                  <a:srgbClr val="0000FF"/>
                </a:solidFill>
                <a:cs typeface="Times New Roman" pitchFamily="18" charset="0"/>
                <a:sym typeface="Wingdings" pitchFamily="2" charset="2"/>
              </a:rPr>
              <a:t></a:t>
            </a:r>
            <a:r>
              <a:rPr lang="de-CH" sz="2000" i="1" dirty="0" err="1" smtClean="0"/>
              <a:t>forth</a:t>
            </a:r>
            <a:endParaRPr lang="de-CH" sz="2000" i="1" dirty="0" smtClean="0"/>
          </a:p>
          <a:p>
            <a:r>
              <a:rPr lang="de-CH" sz="2000" b="1" dirty="0" smtClean="0">
                <a:solidFill>
                  <a:schemeClr val="accent2"/>
                </a:solidFill>
              </a:rPr>
              <a:t>variant</a:t>
            </a:r>
          </a:p>
          <a:p>
            <a:endParaRPr lang="de-CH" sz="2000" b="1" dirty="0" smtClean="0">
              <a:solidFill>
                <a:schemeClr val="accent2"/>
              </a:solidFill>
            </a:endParaRPr>
          </a:p>
          <a:p>
            <a:r>
              <a:rPr lang="de-CH" sz="2000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de-CH" sz="2000" b="1" dirty="0" smtClean="0">
              <a:solidFill>
                <a:schemeClr val="accent2"/>
              </a:solidFill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Die Variante in unserem Beispiel</a:t>
            </a:r>
          </a:p>
        </p:txBody>
      </p:sp>
    </p:spTree>
    <p:extLst>
      <p:ext uri="{BB962C8B-B14F-4D97-AF65-F5344CB8AC3E}">
        <p14:creationId xmlns:p14="http://schemas.microsoft.com/office/powerpoint/2010/main" val="310601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98957"/>
            <a:ext cx="8193087" cy="538868"/>
          </a:xfrm>
        </p:spPr>
        <p:txBody>
          <a:bodyPr/>
          <a:lstStyle/>
          <a:p>
            <a:r>
              <a:rPr lang="de-CH" smtClean="0"/>
              <a:t>Das allgemeine Entscheidungsproblem</a:t>
            </a:r>
            <a:endParaRPr lang="de-CH"/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413"/>
            <a:ext cx="8610600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Kann </a:t>
            </a:r>
            <a:r>
              <a:rPr lang="de-CH" dirty="0" err="1" smtClean="0">
                <a:solidFill>
                  <a:schemeClr val="tx1"/>
                </a:solidFill>
              </a:rPr>
              <a:t>EiffelStudio</a:t>
            </a:r>
            <a:r>
              <a:rPr lang="de-CH" dirty="0" smtClean="0">
                <a:solidFill>
                  <a:schemeClr val="tx1"/>
                </a:solidFill>
              </a:rPr>
              <a:t> herausfinden, ob Ihr Programm terminieren wird? </a:t>
            </a:r>
            <a:endParaRPr lang="de-CH" dirty="0" smtClean="0"/>
          </a:p>
          <a:p>
            <a:r>
              <a:rPr lang="de-CH" dirty="0" smtClean="0">
                <a:solidFill>
                  <a:srgbClr val="990000"/>
                </a:solidFill>
              </a:rPr>
              <a:t>Leider nein </a:t>
            </a:r>
            <a:r>
              <a:rPr lang="de-CH" sz="4400" dirty="0" smtClean="0">
                <a:solidFill>
                  <a:srgbClr val="990000"/>
                </a:solidFill>
                <a:sym typeface="Wingdings" pitchFamily="2" charset="2"/>
              </a:rPr>
              <a:t></a:t>
            </a:r>
            <a:endParaRPr lang="de-CH" sz="4400" dirty="0" smtClean="0">
              <a:solidFill>
                <a:srgbClr val="990000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Auch kein anderes Programm kann dies für irgendeine realistische Programmiersprache herausfinden!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sz="44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de-CH" sz="4400" dirty="0">
              <a:solidFill>
                <a:schemeClr val="tx1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1665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9" grpId="0" build="p"/>
      <p:bldP spid="546819" grpI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15889"/>
            <a:ext cx="8398510" cy="516290"/>
          </a:xfrm>
        </p:spPr>
        <p:txBody>
          <a:bodyPr/>
          <a:lstStyle/>
          <a:p>
            <a:r>
              <a:rPr lang="de-CH" sz="2600" dirty="0" smtClean="0"/>
              <a:t>Das Entscheidungsproblem und Unentscheidbarkeit</a:t>
            </a:r>
            <a:endParaRPr lang="de-CH" sz="2600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(“</a:t>
            </a:r>
            <a:r>
              <a:rPr lang="de-CH" dirty="0" err="1" smtClean="0"/>
              <a:t>Halting</a:t>
            </a:r>
            <a:r>
              <a:rPr lang="de-CH" dirty="0" smtClean="0"/>
              <a:t> Problem”, Alan Turing, 1936)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Es ist </a:t>
            </a:r>
            <a:r>
              <a:rPr lang="de-CH" dirty="0" smtClean="0">
                <a:solidFill>
                  <a:srgbClr val="990000"/>
                </a:solidFill>
              </a:rPr>
              <a:t>nicht </a:t>
            </a:r>
            <a:r>
              <a:rPr lang="de-CH" dirty="0" smtClean="0"/>
              <a:t>möglich, eine effektive Prozedur zu schreiben, die herausfindet, ob ein beliebiges Programm mit beliebigem Input terminieren wird</a:t>
            </a:r>
          </a:p>
          <a:p>
            <a:endParaRPr lang="de-CH" dirty="0" smtClean="0"/>
          </a:p>
          <a:p>
            <a:r>
              <a:rPr lang="de-CH" dirty="0" smtClean="0"/>
              <a:t>(Oder, im Speziellen, ob ein beliebiges Programm ohne Input terminiert)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2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Entscheidungsproblem in Eiffel</a:t>
            </a:r>
            <a:endParaRPr lang="de-CH"/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Nehmen Sie an, wir haben ein Feature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2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: </a:t>
            </a:r>
            <a:r>
              <a:rPr lang="de-CH" i="1" dirty="0" smtClean="0">
                <a:solidFill>
                  <a:srgbClr val="0000FF"/>
                </a:solidFill>
              </a:rPr>
              <a:t>STRING</a:t>
            </a:r>
            <a:r>
              <a:rPr lang="de-CH" sz="14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): </a:t>
            </a:r>
            <a:r>
              <a:rPr lang="de-CH" i="1" dirty="0" smtClean="0">
                <a:solidFill>
                  <a:srgbClr val="0000FF"/>
                </a:solidFill>
              </a:rPr>
              <a:t>BOOLEAN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Ist es der Fall, dass das in </a:t>
            </a:r>
            <a:r>
              <a:rPr lang="de-CH" i="1" dirty="0" err="1">
                <a:solidFill>
                  <a:srgbClr val="0000FF"/>
                </a:solidFill>
              </a:rPr>
              <a:t>datei</a:t>
            </a:r>
            <a:r>
              <a:rPr lang="de-CH" sz="1600" i="1" dirty="0">
                <a:solidFill>
                  <a:srgbClr val="0000FF"/>
                </a:solidFill>
              </a:rPr>
              <a:t> </a:t>
            </a:r>
            <a:endParaRPr lang="de-CH" dirty="0" smtClean="0">
              <a:solidFill>
                <a:srgbClr val="990000"/>
              </a:solidFill>
            </a:endParaRPr>
          </a:p>
          <a:p>
            <a:r>
              <a:rPr lang="de-CH" dirty="0">
                <a:solidFill>
                  <a:srgbClr val="990000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		-- gespeicherte Programm terminiert</a:t>
            </a:r>
            <a:r>
              <a:rPr lang="de-CH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?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require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b="1" dirty="0">
                <a:solidFill>
                  <a:schemeClr val="accent2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		</a:t>
            </a:r>
            <a:r>
              <a:rPr lang="de-CH" i="1" dirty="0" err="1">
                <a:solidFill>
                  <a:srgbClr val="0000FF"/>
                </a:solidFill>
              </a:rPr>
              <a:t>enthält_programm</a:t>
            </a:r>
            <a:r>
              <a:rPr lang="de-CH" i="1" dirty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</a:rPr>
              <a:t>datei</a:t>
            </a:r>
            <a:r>
              <a:rPr lang="de-CH" sz="16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  <a:endParaRPr lang="de-CH" dirty="0">
              <a:solidFill>
                <a:srgbClr val="0000FF"/>
              </a:solidFill>
            </a:endParaRPr>
          </a:p>
          <a:p>
            <a:r>
              <a:rPr lang="de-CH" b="1" dirty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rgbClr val="0000FF"/>
                </a:solidFill>
              </a:rPr>
              <a:t>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	... </a:t>
            </a:r>
            <a:r>
              <a:rPr lang="de-CH" dirty="0">
                <a:solidFill>
                  <a:srgbClr val="0000FF"/>
                </a:solidFill>
              </a:rPr>
              <a:t>I</a:t>
            </a:r>
            <a:r>
              <a:rPr lang="de-CH" dirty="0" smtClean="0">
                <a:solidFill>
                  <a:srgbClr val="0000FF"/>
                </a:solidFill>
              </a:rPr>
              <a:t>hr Algorithmus ...</a:t>
            </a:r>
          </a:p>
          <a:p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8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Dann…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78114"/>
            <a:ext cx="8799689" cy="4840515"/>
          </a:xfrm>
        </p:spPr>
        <p:txBody>
          <a:bodyPr/>
          <a:lstStyle/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chemeClr val="tx1"/>
                </a:solidFill>
              </a:rPr>
              <a:t>Wurzelprozedur des Systems: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/>
              <a:t>	</a:t>
            </a:r>
            <a:r>
              <a:rPr lang="de-CH" i="1" dirty="0" err="1" smtClean="0">
                <a:solidFill>
                  <a:srgbClr val="0000FF"/>
                </a:solidFill>
              </a:rPr>
              <a:t>terminiert_wenn_nicht</a:t>
            </a:r>
            <a:endParaRPr lang="de-CH" dirty="0" smtClean="0">
              <a:solidFill>
                <a:srgbClr val="0000FF"/>
              </a:solidFill>
            </a:endParaRPr>
          </a:p>
          <a:p>
            <a:pPr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dirty="0" smtClean="0">
                <a:solidFill>
                  <a:srgbClr val="990000"/>
                </a:solidFill>
              </a:rPr>
              <a:t>-- Terminiert nur, falls nein.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do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from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until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	</a:t>
            </a:r>
            <a:r>
              <a:rPr lang="de-CH" b="1" dirty="0" smtClean="0">
                <a:solidFill>
                  <a:schemeClr val="accent2"/>
                </a:solidFill>
              </a:rPr>
              <a:t>not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terminiert </a:t>
            </a:r>
            <a:r>
              <a:rPr lang="de-CH" dirty="0" smtClean="0">
                <a:solidFill>
                  <a:srgbClr val="0000FF"/>
                </a:solidFill>
              </a:rPr>
              <a:t>(“/</a:t>
            </a:r>
            <a:r>
              <a:rPr lang="de-CH" dirty="0" err="1" smtClean="0">
                <a:solidFill>
                  <a:srgbClr val="0000FF"/>
                </a:solidFill>
              </a:rPr>
              <a:t>usr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home</a:t>
            </a:r>
            <a:r>
              <a:rPr lang="de-CH" dirty="0" smtClean="0">
                <a:solidFill>
                  <a:srgbClr val="0000FF"/>
                </a:solidFill>
              </a:rPr>
              <a:t>/</a:t>
            </a:r>
            <a:r>
              <a:rPr lang="de-CH" dirty="0" err="1" smtClean="0">
                <a:solidFill>
                  <a:srgbClr val="0000FF"/>
                </a:solidFill>
              </a:rPr>
              <a:t>turing.e</a:t>
            </a:r>
            <a:r>
              <a:rPr lang="de-CH" dirty="0" smtClean="0">
                <a:solidFill>
                  <a:srgbClr val="0000FF"/>
                </a:solidFill>
              </a:rPr>
              <a:t>”)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>
              <a:tabLst>
                <a:tab pos="627063" algn="l"/>
              </a:tabLst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pPr>
              <a:tabLst>
                <a:tab pos="627063" algn="l"/>
              </a:tabLst>
            </a:pPr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03200" y="5852888"/>
            <a:ext cx="8730342" cy="6567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>
              <a:tabLst>
                <a:tab pos="627063" algn="l"/>
              </a:tabLst>
            </a:pPr>
            <a:r>
              <a:rPr lang="de-CH" sz="2200" dirty="0" smtClean="0">
                <a:solidFill>
                  <a:srgbClr val="000000"/>
                </a:solidFill>
              </a:rPr>
              <a:t>Dann: wir speichern diesen </a:t>
            </a:r>
            <a:r>
              <a:rPr lang="de-CH" sz="2200" dirty="0">
                <a:solidFill>
                  <a:srgbClr val="000000"/>
                </a:solidFill>
              </a:rPr>
              <a:t>Programmtext </a:t>
            </a:r>
            <a:r>
              <a:rPr lang="de-CH" sz="2200" dirty="0" smtClean="0">
                <a:solidFill>
                  <a:srgbClr val="000000"/>
                </a:solidFill>
              </a:rPr>
              <a:t>in 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usr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home</a:t>
            </a:r>
            <a:r>
              <a:rPr lang="de-CH" sz="2200" dirty="0" smtClean="0">
                <a:solidFill>
                  <a:srgbClr val="0000FF"/>
                </a:solidFill>
              </a:rPr>
              <a:t>/</a:t>
            </a:r>
            <a:r>
              <a:rPr lang="de-CH" sz="2200" dirty="0" err="1" smtClean="0">
                <a:solidFill>
                  <a:srgbClr val="0000FF"/>
                </a:solidFill>
              </a:rPr>
              <a:t>turing.e</a:t>
            </a:r>
            <a:endParaRPr lang="de-CH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5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Paradoxa in der Logik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238" y="734996"/>
            <a:ext cx="8594725" cy="5644924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Das Paradox von Russel: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Element von sich selber; die Menge aller unendlichen Mengen ist z.B. selbst unendlich 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Manche Mengen sind nicht Element von sich selbst; die Menge aller endlichen Mengen ist z.B. nicht endlich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Betrachten sie die Menge aller Mengen, die sich nicht selbst enthalten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Barbier-Paradox (Russel, leicht abgeändert)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In Zürich gibt es </a:t>
            </a:r>
            <a:r>
              <a:rPr lang="de-CH" dirty="0" smtClean="0">
                <a:solidFill>
                  <a:schemeClr val="tx1"/>
                </a:solidFill>
              </a:rPr>
              <a:t>eine Friseurin, die </a:t>
            </a:r>
            <a:r>
              <a:rPr lang="de-CH" dirty="0" smtClean="0">
                <a:solidFill>
                  <a:schemeClr val="tx1"/>
                </a:solidFill>
              </a:rPr>
              <a:t>alle </a:t>
            </a:r>
            <a:r>
              <a:rPr lang="de-CH" dirty="0" smtClean="0">
                <a:solidFill>
                  <a:schemeClr val="tx1"/>
                </a:solidFill>
              </a:rPr>
              <a:t>Frauen schminkt, </a:t>
            </a:r>
            <a:r>
              <a:rPr lang="de-CH" dirty="0" smtClean="0">
                <a:solidFill>
                  <a:schemeClr val="tx1"/>
                </a:solidFill>
              </a:rPr>
              <a:t>die sich nicht selbst </a:t>
            </a:r>
            <a:r>
              <a:rPr lang="de-CH" dirty="0" smtClean="0">
                <a:solidFill>
                  <a:schemeClr val="tx1"/>
                </a:solidFill>
              </a:rPr>
              <a:t>schminken</a:t>
            </a:r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Wer </a:t>
            </a:r>
            <a:r>
              <a:rPr lang="de-CH" dirty="0" smtClean="0">
                <a:solidFill>
                  <a:schemeClr val="tx1"/>
                </a:solidFill>
              </a:rPr>
              <a:t>schminkt diese Friseurin?</a:t>
            </a:r>
            <a:endParaRPr lang="de-CH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537" y="5044435"/>
            <a:ext cx="8398694" cy="56560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“Kontrollstrukturen des </a:t>
            </a:r>
            <a:r>
              <a:rPr lang="de-CH" b="1" i="1" dirty="0" smtClean="0">
                <a:solidFill>
                  <a:srgbClr val="993300"/>
                </a:solidFill>
              </a:rPr>
              <a:t>strukturierten Programmierens</a:t>
            </a:r>
            <a:r>
              <a:rPr lang="de-CH" sz="800" b="1" i="1" dirty="0" smtClean="0">
                <a:solidFill>
                  <a:srgbClr val="993300"/>
                </a:solidFill>
              </a:rPr>
              <a:t> </a:t>
            </a:r>
            <a:r>
              <a:rPr lang="de-CH" dirty="0" smtClean="0">
                <a:solidFill>
                  <a:srgbClr val="993300"/>
                </a:solidFill>
              </a:rPr>
              <a:t>”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smtClean="0"/>
              <a:t>Kontrollstrukturen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Definition: Ein Programmkonstrukt, welches den Ablauf von Programmschritten beschreibt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Drei fundamentale Kontrollstrukturen: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Sequenz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Schleife</a:t>
            </a:r>
          </a:p>
          <a:p>
            <a:pPr lvl="1" eaLnBrk="1" hangingPunct="1"/>
            <a:r>
              <a:rPr lang="de-CH" dirty="0" smtClean="0">
                <a:solidFill>
                  <a:srgbClr val="993300"/>
                </a:solidFill>
              </a:rPr>
              <a:t>Konditional</a:t>
            </a:r>
          </a:p>
          <a:p>
            <a:pPr lvl="1" eaLnBrk="1" hangingPunct="1"/>
            <a:endParaRPr lang="de-CH" dirty="0" smtClean="0">
              <a:solidFill>
                <a:srgbClr val="9933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/>
              <a:t>Diese sind die</a:t>
            </a:r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Paradox von Grelling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37009"/>
            <a:ext cx="8782050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In der deutschen Sprache ist ein Adjektiv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autologisch</a:t>
            </a:r>
            <a:r>
              <a:rPr lang="de-CH" dirty="0" smtClean="0">
                <a:solidFill>
                  <a:schemeClr val="tx1"/>
                </a:solidFill>
              </a:rPr>
              <a:t>”,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falls es sich selbst beschreibt (z.B. “deutsch” oder „mehrsilbig“)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 sonst</a:t>
            </a:r>
          </a:p>
          <a:p>
            <a:pPr lvl="1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Was ist nun mit “</a:t>
            </a:r>
            <a:r>
              <a:rPr lang="de-CH" dirty="0" smtClean="0">
                <a:solidFill>
                  <a:srgbClr val="008000"/>
                </a:solidFill>
              </a:rPr>
              <a:t>heterologisch</a:t>
            </a:r>
            <a:r>
              <a:rPr lang="de-CH" dirty="0" smtClean="0">
                <a:solidFill>
                  <a:schemeClr val="tx1"/>
                </a:solidFill>
              </a:rPr>
              <a:t>”?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Eine andere Form: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rgbClr val="FF0000"/>
                </a:solidFill>
              </a:rPr>
              <a:t>	</a:t>
            </a:r>
            <a:r>
              <a:rPr lang="de-CH" dirty="0" smtClean="0">
                <a:solidFill>
                  <a:srgbClr val="CC0000"/>
                </a:solidFill>
              </a:rPr>
              <a:t>Die erste Aussage auf dieser Folie, die in rot 	erscheint, ist falsch</a:t>
            </a:r>
            <a:br>
              <a:rPr lang="de-CH" dirty="0" smtClean="0">
                <a:solidFill>
                  <a:srgbClr val="CC0000"/>
                </a:solidFill>
              </a:rPr>
            </a:br>
            <a:r>
              <a:rPr lang="de-CH" dirty="0" smtClean="0">
                <a:solidFill>
                  <a:srgbClr val="CC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203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Das Lügner-Paradox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(Sehr alt!)</a:t>
            </a:r>
          </a:p>
          <a:p>
            <a:endParaRPr lang="de-CH" dirty="0" smtClean="0"/>
          </a:p>
          <a:p>
            <a:pPr lvl="1"/>
            <a:r>
              <a:rPr lang="de-CH" dirty="0" smtClean="0"/>
              <a:t>Epaminondas sagt, dass alle Kreter Lügner sind</a:t>
            </a:r>
          </a:p>
          <a:p>
            <a:pPr lvl="1"/>
            <a:r>
              <a:rPr lang="de-CH" dirty="0" smtClean="0"/>
              <a:t>Epaminondas ist ein Kreter</a:t>
            </a:r>
          </a:p>
        </p:txBody>
      </p:sp>
    </p:spTree>
    <p:extLst>
      <p:ext uri="{BB962C8B-B14F-4D97-AF65-F5344CB8AC3E}">
        <p14:creationId xmlns:p14="http://schemas.microsoft.com/office/powerpoint/2010/main" val="33922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15888"/>
            <a:ext cx="7689837" cy="561445"/>
          </a:xfrm>
        </p:spPr>
        <p:txBody>
          <a:bodyPr/>
          <a:lstStyle/>
          <a:p>
            <a:r>
              <a:rPr lang="de-CH" smtClean="0"/>
              <a:t>Das Entscheidungsproblem in der Praxis</a:t>
            </a:r>
            <a:endParaRPr lang="de-CH"/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96864" cy="5113337"/>
          </a:xfrm>
        </p:spPr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Manche Programme terminieren in gewissen Fällen nicht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Das ist ein Bug!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Ihre Programme sollten in jedem Fall terminieren!</a:t>
            </a:r>
          </a:p>
          <a:p>
            <a:pPr lvl="1"/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Benutzen Sie Varianten!</a:t>
            </a:r>
          </a:p>
          <a:p>
            <a:pPr marL="536575" lvl="1" indent="0">
              <a:buNone/>
            </a:pPr>
            <a:endParaRPr lang="de-CH" dirty="0" smtClean="0">
              <a:solidFill>
                <a:schemeClr val="tx1"/>
              </a:solidFill>
            </a:endParaRPr>
          </a:p>
          <a:p>
            <a:pPr indent="-360363"/>
            <a:r>
              <a:rPr lang="de-CH" dirty="0" smtClean="0">
                <a:solidFill>
                  <a:schemeClr val="tx1"/>
                </a:solidFill>
              </a:rPr>
              <a:t>Das generelle Unentscheidbarkeit-Theorem verhindert nicht, die Terminierung eines </a:t>
            </a:r>
            <a:r>
              <a:rPr lang="de-CH" b="1" dirty="0" smtClean="0">
                <a:solidFill>
                  <a:srgbClr val="990000"/>
                </a:solidFill>
              </a:rPr>
              <a:t>spezifischen </a:t>
            </a:r>
            <a:r>
              <a:rPr lang="de-CH" dirty="0" smtClean="0">
                <a:solidFill>
                  <a:schemeClr val="tx1"/>
                </a:solidFill>
              </a:rPr>
              <a:t>Programms zu beweisen</a:t>
            </a: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4296" y="115889"/>
            <a:ext cx="8024812" cy="538868"/>
          </a:xfrm>
        </p:spPr>
        <p:txBody>
          <a:bodyPr/>
          <a:lstStyle/>
          <a:p>
            <a:r>
              <a:rPr lang="de-CH" smtClean="0"/>
              <a:t>Kontrollstrukturen auf Maschinenebene</a:t>
            </a:r>
            <a:endParaRPr lang="de-CH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Nicht-konditionaler Zweig:</a:t>
            </a:r>
            <a:endParaRPr lang="de-CH" dirty="0" smtClean="0"/>
          </a:p>
          <a:p>
            <a:r>
              <a:rPr lang="de-CH" dirty="0" smtClean="0"/>
              <a:t>	</a:t>
            </a:r>
            <a:r>
              <a:rPr lang="de-CH" sz="2600" b="1" dirty="0" smtClean="0">
                <a:solidFill>
                  <a:schemeClr val="accent2"/>
                </a:solidFill>
              </a:rPr>
              <a:t>BR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label</a:t>
            </a:r>
            <a:endParaRPr lang="de-CH" i="1" dirty="0" smtClean="0">
              <a:solidFill>
                <a:srgbClr val="0000FF"/>
              </a:solidFill>
            </a:endParaRPr>
          </a:p>
          <a:p>
            <a:r>
              <a:rPr lang="de-CH" dirty="0" smtClean="0"/>
              <a:t>		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Konditionaler Zweig, z.B.: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	 </a:t>
            </a:r>
            <a:r>
              <a:rPr lang="de-CH" sz="2600" b="1" dirty="0" smtClean="0">
                <a:solidFill>
                  <a:schemeClr val="accent2"/>
                </a:solidFill>
              </a:rPr>
              <a:t>BEQ</a:t>
            </a:r>
            <a:r>
              <a:rPr lang="de-CH" dirty="0" smtClean="0"/>
              <a:t>   </a:t>
            </a:r>
            <a:r>
              <a:rPr lang="de-CH" i="1" dirty="0" err="1" smtClean="0">
                <a:solidFill>
                  <a:srgbClr val="0000FF"/>
                </a:solidFill>
              </a:rPr>
              <a:t>loc_a</a:t>
            </a:r>
            <a:r>
              <a:rPr lang="de-CH" i="1" dirty="0" smtClean="0">
                <a:solidFill>
                  <a:srgbClr val="0000FF"/>
                </a:solidFill>
              </a:rPr>
              <a:t>   </a:t>
            </a:r>
            <a:r>
              <a:rPr lang="de-CH" i="1" dirty="0" err="1" smtClean="0">
                <a:solidFill>
                  <a:srgbClr val="0000FF"/>
                </a:solidFill>
              </a:rPr>
              <a:t>loc_b</a:t>
            </a:r>
            <a:r>
              <a:rPr lang="de-CH" i="1" dirty="0" smtClean="0">
                <a:solidFill>
                  <a:srgbClr val="0000FF"/>
                </a:solidFill>
              </a:rPr>
              <a:t>  </a:t>
            </a:r>
            <a:r>
              <a:rPr lang="de-CH" i="1" dirty="0" err="1" smtClean="0">
                <a:solidFill>
                  <a:srgbClr val="0000FF"/>
                </a:solidFill>
              </a:rPr>
              <a:t>label</a:t>
            </a:r>
            <a:endParaRPr lang="de-CH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Das Äquivalent zu if-then-else</a:t>
            </a:r>
            <a:endParaRPr lang="de-CH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4425" y="2671763"/>
            <a:ext cx="7723188" cy="3644900"/>
          </a:xfrm>
          <a:noFill/>
          <a:ln w="12700">
            <a:solidFill>
              <a:srgbClr val="FF0000"/>
            </a:solidFill>
          </a:ln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chemeClr val="accent2"/>
                </a:solidFill>
              </a:rPr>
              <a:t>      	BEQ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loc_a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loc_b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111</a:t>
            </a:r>
          </a:p>
          <a:p>
            <a:pPr marL="457200" indent="-457200">
              <a:lnSpc>
                <a:spcPct val="90000"/>
              </a:lnSpc>
            </a:pPr>
            <a:endParaRPr lang="de-CH" dirty="0" smtClean="0">
              <a:solidFill>
                <a:srgbClr val="CC330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101</a:t>
            </a:r>
            <a:r>
              <a:rPr lang="de-CH" b="1" dirty="0" smtClean="0">
                <a:solidFill>
                  <a:srgbClr val="CC3300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... Code für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Verbund_2 </a:t>
            </a:r>
            <a:r>
              <a:rPr lang="de-CH" dirty="0" smtClean="0">
                <a:solidFill>
                  <a:srgbClr val="990000"/>
                </a:solidFill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dirty="0" smtClean="0"/>
              <a:t>		</a:t>
            </a:r>
          </a:p>
          <a:p>
            <a:pPr marL="1354138" lvl="1" indent="-457200">
              <a:lnSpc>
                <a:spcPct val="90000"/>
              </a:lnSpc>
              <a:buNone/>
            </a:pPr>
            <a:r>
              <a:rPr lang="de-CH" b="1" dirty="0" smtClean="0">
                <a:solidFill>
                  <a:schemeClr val="accent2"/>
                </a:solidFill>
              </a:rPr>
              <a:t>BR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990000"/>
                </a:solidFill>
              </a:rPr>
              <a:t>125</a:t>
            </a:r>
          </a:p>
          <a:p>
            <a:pPr marL="457200" indent="-457200">
              <a:lnSpc>
                <a:spcPct val="90000"/>
              </a:lnSpc>
            </a:pPr>
            <a:endParaRPr lang="de-CH" dirty="0" smtClean="0">
              <a:solidFill>
                <a:srgbClr val="CC3300"/>
              </a:solidFill>
            </a:endParaRP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111</a:t>
            </a:r>
            <a:r>
              <a:rPr lang="de-CH" dirty="0" smtClean="0">
                <a:solidFill>
                  <a:srgbClr val="0000FF"/>
                </a:solidFill>
              </a:rPr>
              <a:t> 	.</a:t>
            </a:r>
            <a:r>
              <a:rPr lang="de-CH" dirty="0" smtClean="0">
                <a:solidFill>
                  <a:srgbClr val="990000"/>
                </a:solidFill>
              </a:rPr>
              <a:t>.. Code für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Verbund_1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990000"/>
                </a:solidFill>
              </a:rPr>
              <a:t>...</a:t>
            </a:r>
          </a:p>
          <a:p>
            <a:pPr marL="457200" indent="-457200">
              <a:lnSpc>
                <a:spcPct val="90000"/>
              </a:lnSpc>
            </a:pPr>
            <a:r>
              <a:rPr lang="de-CH" dirty="0" smtClean="0">
                <a:solidFill>
                  <a:srgbClr val="0000FF"/>
                </a:solidFill>
              </a:rPr>
              <a:t>		</a:t>
            </a:r>
          </a:p>
          <a:p>
            <a:pPr marL="457200" indent="-457200">
              <a:lnSpc>
                <a:spcPct val="90000"/>
              </a:lnSpc>
            </a:pPr>
            <a:r>
              <a:rPr lang="de-CH" b="1" dirty="0" smtClean="0">
                <a:solidFill>
                  <a:srgbClr val="990000"/>
                </a:solidFill>
              </a:rPr>
              <a:t>125</a:t>
            </a:r>
            <a:r>
              <a:rPr lang="de-CH" dirty="0" smtClean="0">
                <a:solidFill>
                  <a:srgbClr val="0000FF"/>
                </a:solidFill>
              </a:rPr>
              <a:t>	</a:t>
            </a:r>
            <a:r>
              <a:rPr lang="de-CH" dirty="0" smtClean="0">
                <a:solidFill>
                  <a:srgbClr val="990000"/>
                </a:solidFill>
              </a:rPr>
              <a:t>... Code für Rest des Programms ...</a:t>
            </a:r>
            <a:endParaRPr lang="de-CH" dirty="0">
              <a:solidFill>
                <a:srgbClr val="990000"/>
              </a:solidFill>
            </a:endParaRP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7543800" cy="46990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if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a = b</a:t>
            </a:r>
            <a:r>
              <a:rPr lang="de-CH" sz="2400" dirty="0" smtClean="0"/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then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Verbund_1</a:t>
            </a:r>
            <a:r>
              <a:rPr lang="de-CH" sz="2400" dirty="0" smtClean="0"/>
              <a:t> </a:t>
            </a:r>
            <a:r>
              <a:rPr lang="de-CH" sz="2400" b="1" dirty="0" err="1" smtClean="0">
                <a:solidFill>
                  <a:schemeClr val="accent2"/>
                </a:solidFill>
                <a:latin typeface="Verdana" pitchFamily="34" charset="0"/>
              </a:rPr>
              <a:t>else</a:t>
            </a:r>
            <a:r>
              <a:rPr lang="de-CH" sz="2400" dirty="0" smtClean="0"/>
              <a:t> </a:t>
            </a:r>
            <a:r>
              <a:rPr lang="de-CH" sz="2400" i="1" dirty="0" smtClean="0">
                <a:solidFill>
                  <a:srgbClr val="0000FF"/>
                </a:solidFill>
              </a:rPr>
              <a:t>Verbund_2</a:t>
            </a:r>
            <a:r>
              <a:rPr lang="de-CH" sz="2400" dirty="0" smtClean="0"/>
              <a:t> </a:t>
            </a:r>
            <a:r>
              <a:rPr lang="de-CH" sz="2400" b="1" dirty="0" smtClean="0">
                <a:solidFill>
                  <a:schemeClr val="accent2"/>
                </a:solidFill>
                <a:latin typeface="Verdana" pitchFamily="34" charset="0"/>
              </a:rPr>
              <a:t>end</a:t>
            </a:r>
            <a:endParaRPr lang="de-CH" sz="2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454661" name="Line 5"/>
          <p:cNvSpPr>
            <a:spLocks noChangeShapeType="1"/>
          </p:cNvSpPr>
          <p:nvPr/>
        </p:nvSpPr>
        <p:spPr bwMode="auto">
          <a:xfrm>
            <a:off x="3124200" y="1600200"/>
            <a:ext cx="838200" cy="9906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59" grpId="0" build="p" animBg="1"/>
      <p:bldP spid="45466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Flussdiagramme (</a:t>
            </a:r>
            <a:r>
              <a:rPr lang="de-CH" noProof="0" dirty="0" err="1" smtClean="0"/>
              <a:t>flowcharts</a:t>
            </a:r>
            <a:r>
              <a:rPr lang="de-CH" noProof="0" dirty="0" smtClean="0"/>
              <a:t>)</a:t>
            </a:r>
            <a:endParaRPr lang="de-CH" noProof="0" dirty="0"/>
          </a:p>
        </p:txBody>
      </p:sp>
      <p:pic>
        <p:nvPicPr>
          <p:cNvPr id="45671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6975" y="1527175"/>
            <a:ext cx="6692900" cy="4160838"/>
          </a:xfrm>
          <a:noFill/>
          <a:ln/>
        </p:spPr>
      </p:pic>
      <p:sp>
        <p:nvSpPr>
          <p:cNvPr id="456712" name="Text Box 8"/>
          <p:cNvSpPr txBox="1">
            <a:spLocks noChangeArrowheads="1"/>
          </p:cNvSpPr>
          <p:nvPr/>
        </p:nvSpPr>
        <p:spPr bwMode="auto">
          <a:xfrm>
            <a:off x="2667486" y="2211392"/>
            <a:ext cx="11012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456713" name="Text Box 9"/>
          <p:cNvSpPr txBox="1">
            <a:spLocks noChangeArrowheads="1"/>
          </p:cNvSpPr>
          <p:nvPr/>
        </p:nvSpPr>
        <p:spPr bwMode="auto">
          <a:xfrm>
            <a:off x="5622925" y="2209804"/>
            <a:ext cx="12612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  <a:latin typeface="Comic Sans MS" pitchFamily="66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913" y="104601"/>
            <a:ext cx="8040687" cy="550156"/>
          </a:xfrm>
        </p:spPr>
        <p:txBody>
          <a:bodyPr/>
          <a:lstStyle/>
          <a:p>
            <a:r>
              <a:rPr lang="de-CH" smtClean="0"/>
              <a:t>In Programmiersprachen: Goto</a:t>
            </a:r>
            <a:endParaRPr lang="de-CH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370888" cy="2617788"/>
          </a:xfrm>
        </p:spPr>
        <p:txBody>
          <a:bodyPr/>
          <a:lstStyle/>
          <a:p>
            <a:pPr marL="0" indent="0">
              <a:spcBef>
                <a:spcPct val="50000"/>
              </a:spcBef>
            </a:pPr>
            <a:r>
              <a:rPr lang="de-CH" sz="2000" dirty="0" smtClean="0"/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test</a:t>
            </a:r>
            <a:r>
              <a:rPr lang="de-CH" sz="2000" i="1" dirty="0" smtClean="0">
                <a:solidFill>
                  <a:srgbClr val="0000FF"/>
                </a:solidFill>
              </a:rPr>
              <a:t> Bedingung 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Verbund_1</a:t>
            </a:r>
          </a:p>
          <a:p>
            <a:pPr marL="0" indent="0">
              <a:spcBef>
                <a:spcPct val="50000"/>
              </a:spcBef>
            </a:pPr>
            <a:r>
              <a:rPr lang="de-CH" sz="2000" i="1" dirty="0" smtClean="0">
                <a:solidFill>
                  <a:srgbClr val="0000FF"/>
                </a:solidFill>
              </a:rPr>
              <a:t>		</a:t>
            </a:r>
            <a:r>
              <a:rPr lang="de-CH" sz="2000" b="1" dirty="0" err="1" smtClean="0">
                <a:solidFill>
                  <a:schemeClr val="accent2"/>
                </a:solidFill>
              </a:rPr>
              <a:t>goto</a:t>
            </a: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endParaRPr lang="de-CH" sz="2000" dirty="0" smtClean="0">
              <a:solidFill>
                <a:srgbClr val="99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else_part</a:t>
            </a:r>
            <a:r>
              <a:rPr lang="de-CH" sz="11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 	Verbund_2</a:t>
            </a:r>
          </a:p>
          <a:p>
            <a:pPr marL="0" indent="0">
              <a:spcBef>
                <a:spcPct val="50000"/>
              </a:spcBef>
            </a:pPr>
            <a:r>
              <a:rPr lang="de-CH" sz="2000" dirty="0" err="1" smtClean="0">
                <a:solidFill>
                  <a:srgbClr val="990000"/>
                </a:solidFill>
              </a:rPr>
              <a:t>continue</a:t>
            </a:r>
            <a:r>
              <a:rPr lang="de-CH" sz="1400" dirty="0" smtClean="0">
                <a:solidFill>
                  <a:srgbClr val="990000"/>
                </a:solidFill>
              </a:rPr>
              <a:t> </a:t>
            </a:r>
            <a:r>
              <a:rPr lang="de-CH" sz="2000" dirty="0" smtClean="0">
                <a:solidFill>
                  <a:srgbClr val="0000FF"/>
                </a:solidFill>
              </a:rPr>
              <a:t>:</a:t>
            </a:r>
            <a:r>
              <a:rPr lang="de-CH" sz="2000" i="1" dirty="0" smtClean="0">
                <a:solidFill>
                  <a:srgbClr val="0000FF"/>
                </a:solidFill>
              </a:rPr>
              <a:t>	</a:t>
            </a:r>
            <a:r>
              <a:rPr lang="de-CH" sz="2000" dirty="0" smtClean="0">
                <a:solidFill>
                  <a:srgbClr val="0000FF"/>
                </a:solidFill>
              </a:rPr>
              <a:t>... Fortsetzung des Programms... </a:t>
            </a:r>
            <a:endParaRPr lang="de-CH" sz="2000" dirty="0">
              <a:solidFill>
                <a:srgbClr val="0000FF"/>
              </a:solidFill>
            </a:endParaRPr>
          </a:p>
        </p:txBody>
      </p:sp>
      <p:pic>
        <p:nvPicPr>
          <p:cNvPr id="4556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29491" y="3138311"/>
            <a:ext cx="4178300" cy="3000375"/>
          </a:xfrm>
          <a:noFill/>
          <a:ln/>
        </p:spPr>
      </p:pic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697538" y="3462338"/>
            <a:ext cx="725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smtClean="0">
                <a:solidFill>
                  <a:schemeClr val="accent2"/>
                </a:solidFill>
                <a:latin typeface="Comic Sans MS" pitchFamily="66" charset="0"/>
              </a:rPr>
              <a:t>True</a:t>
            </a:r>
            <a:endParaRPr lang="de-CH" sz="14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7404100" y="3460750"/>
            <a:ext cx="930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1400" b="1" smtClean="0">
                <a:solidFill>
                  <a:schemeClr val="accent2"/>
                </a:solidFill>
                <a:latin typeface="Comic Sans MS" pitchFamily="66" charset="0"/>
              </a:rPr>
              <a:t>False</a:t>
            </a:r>
            <a:endParaRPr lang="de-CH" sz="1400" b="1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“Goto considered harmful”</a:t>
            </a:r>
            <a:endParaRPr lang="de-CH"/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2"/>
            <a:ext cx="8026400" cy="4376031"/>
          </a:xfrm>
        </p:spPr>
        <p:txBody>
          <a:bodyPr/>
          <a:lstStyle/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Dijkstra, 1968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Willkürliche Goto-Instruktionen führen zu unübersichtlichen, schwer zu wartenden Programmen (“</a:t>
            </a:r>
            <a:r>
              <a:rPr lang="de-CH" sz="2000" dirty="0" err="1" smtClean="0">
                <a:solidFill>
                  <a:schemeClr val="tx1"/>
                </a:solidFill>
              </a:rPr>
              <a:t>spaghetti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code</a:t>
            </a:r>
            <a:r>
              <a:rPr lang="de-CH" sz="2000" dirty="0" smtClean="0">
                <a:solidFill>
                  <a:schemeClr val="tx1"/>
                </a:solidFill>
              </a:rPr>
              <a:t>”)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Böhm-</a:t>
            </a:r>
            <a:r>
              <a:rPr lang="de-CH" sz="2000" dirty="0" err="1" smtClean="0">
                <a:solidFill>
                  <a:schemeClr val="tx1"/>
                </a:solidFill>
              </a:rPr>
              <a:t>Jacopini</a:t>
            </a:r>
            <a:r>
              <a:rPr lang="de-CH" sz="2000" dirty="0" smtClean="0">
                <a:solidFill>
                  <a:schemeClr val="tx1"/>
                </a:solidFill>
              </a:rPr>
              <a:t>-Theorem: Jedes Programm, </a:t>
            </a:r>
          </a:p>
          <a:p>
            <a:pPr marL="0" indent="0"/>
            <a:r>
              <a:rPr lang="de-CH" sz="2000" dirty="0">
                <a:solidFill>
                  <a:schemeClr val="tx1"/>
                </a:solidFill>
              </a:rPr>
              <a:t>d</a:t>
            </a:r>
            <a:r>
              <a:rPr lang="de-CH" sz="2000" dirty="0" smtClean="0">
                <a:solidFill>
                  <a:schemeClr val="tx1"/>
                </a:solidFill>
              </a:rPr>
              <a:t>as mit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smtClean="0">
                <a:solidFill>
                  <a:schemeClr val="tx1"/>
                </a:solidFill>
              </a:rPr>
              <a:t>-Instruktionen und 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Konditionalen geschrieben werden kann,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kann auch ohne </a:t>
            </a:r>
            <a:r>
              <a:rPr lang="de-CH" sz="2000" b="1" dirty="0" err="1" smtClean="0">
                <a:solidFill>
                  <a:srgbClr val="002060"/>
                </a:solidFill>
              </a:rPr>
              <a:t>goto</a:t>
            </a:r>
            <a:r>
              <a:rPr lang="de-CH" sz="2000" dirty="0" err="1" smtClean="0">
                <a:solidFill>
                  <a:schemeClr val="tx1"/>
                </a:solidFill>
              </a:rPr>
              <a:t>‘s</a:t>
            </a:r>
            <a:r>
              <a:rPr lang="de-CH" sz="2000" dirty="0" smtClean="0">
                <a:solidFill>
                  <a:schemeClr val="tx1"/>
                </a:solidFill>
              </a:rPr>
              <a:t> geschrieben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werden, indem man Sequenzen und</a:t>
            </a: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Schleifen benutzt.</a:t>
            </a:r>
          </a:p>
          <a:p>
            <a:pPr marL="0" indent="0"/>
            <a:endParaRPr lang="de-CH" sz="2000" dirty="0" smtClean="0">
              <a:solidFill>
                <a:schemeClr val="tx1"/>
              </a:solidFill>
            </a:endParaRPr>
          </a:p>
          <a:p>
            <a:pPr marL="0" indent="0"/>
            <a:r>
              <a:rPr lang="de-CH" sz="2000" dirty="0" smtClean="0">
                <a:solidFill>
                  <a:schemeClr val="tx1"/>
                </a:solidFill>
              </a:rPr>
              <a:t>Beispiel zur Transformation</a:t>
            </a:r>
          </a:p>
          <a:p>
            <a:pPr marL="0" indent="0"/>
            <a:r>
              <a:rPr lang="de-CH" sz="2000" dirty="0" err="1" smtClean="0">
                <a:solidFill>
                  <a:schemeClr val="tx1"/>
                </a:solidFill>
              </a:rPr>
              <a:t>in</a:t>
            </a:r>
            <a:r>
              <a:rPr lang="de-CH" sz="2000" i="1" dirty="0" err="1" smtClean="0">
                <a:solidFill>
                  <a:schemeClr val="tx1"/>
                </a:solidFill>
              </a:rPr>
              <a:t>Touch</a:t>
            </a:r>
            <a:r>
              <a:rPr lang="de-CH" sz="2000" i="1" dirty="0" smtClean="0">
                <a:solidFill>
                  <a:schemeClr val="tx1"/>
                </a:solidFill>
              </a:rPr>
              <a:t> </a:t>
            </a:r>
            <a:r>
              <a:rPr lang="de-CH" sz="2000" i="1" dirty="0" err="1" smtClean="0">
                <a:solidFill>
                  <a:schemeClr val="tx1"/>
                </a:solidFill>
              </a:rPr>
              <a:t>of</a:t>
            </a:r>
            <a:r>
              <a:rPr lang="de-CH" sz="2000" i="1" dirty="0" smtClean="0">
                <a:solidFill>
                  <a:schemeClr val="tx1"/>
                </a:solidFill>
              </a:rPr>
              <a:t> Class</a:t>
            </a:r>
          </a:p>
          <a:p>
            <a:pPr marL="0" indent="0"/>
            <a:endParaRPr lang="de-CH" sz="2000" dirty="0"/>
          </a:p>
        </p:txBody>
      </p:sp>
      <p:pic>
        <p:nvPicPr>
          <p:cNvPr id="4597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6268" y="2322081"/>
            <a:ext cx="3823052" cy="365670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8" name="Rectangle 4"/>
          <p:cNvSpPr>
            <a:spLocks noChangeArrowheads="1"/>
          </p:cNvSpPr>
          <p:nvPr/>
        </p:nvSpPr>
        <p:spPr bwMode="auto">
          <a:xfrm>
            <a:off x="4339872" y="3549827"/>
            <a:ext cx="931863" cy="457200"/>
          </a:xfrm>
          <a:prstGeom prst="round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 wrap="none" anchor="ctr"/>
          <a:lstStyle/>
          <a:p>
            <a:endParaRPr lang="de-CH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Goto heute</a:t>
            </a:r>
            <a:endParaRPr lang="de-CH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Fast allgemein verschrien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Immer noch in einigen Programmiersprachen vorhanden.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Es versteckt sich auch unter anderen Namen, z.B.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</a:p>
          <a:p>
            <a:endParaRPr lang="de-CH" dirty="0" smtClean="0"/>
          </a:p>
          <a:p>
            <a:r>
              <a:rPr lang="de-CH" dirty="0" smtClean="0"/>
              <a:t>		</a:t>
            </a:r>
            <a:r>
              <a:rPr lang="de-CH" b="1" dirty="0" err="1" smtClean="0">
                <a:solidFill>
                  <a:schemeClr val="accent2"/>
                </a:solidFill>
              </a:rPr>
              <a:t>loop</a:t>
            </a:r>
            <a:endParaRPr lang="de-CH" b="1" dirty="0" smtClean="0">
              <a:solidFill>
                <a:schemeClr val="accent2"/>
              </a:solidFill>
            </a:endParaRP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	</a:t>
            </a:r>
            <a:r>
              <a:rPr lang="de-CH" b="1" dirty="0" err="1" smtClean="0">
                <a:solidFill>
                  <a:schemeClr val="accent2"/>
                </a:solidFill>
              </a:rPr>
              <a:t>if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dirty="0" smtClean="0"/>
              <a:t> </a:t>
            </a:r>
            <a:r>
              <a:rPr lang="de-CH" b="1" dirty="0" err="1" smtClean="0">
                <a:solidFill>
                  <a:schemeClr val="accent2"/>
                </a:solidFill>
              </a:rPr>
              <a:t>then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break</a:t>
            </a:r>
            <a:r>
              <a:rPr lang="de-CH" dirty="0" smtClean="0"/>
              <a:t> 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</a:p>
          <a:p>
            <a:r>
              <a:rPr lang="de-CH" dirty="0" smtClean="0"/>
              <a:t>			...</a:t>
            </a:r>
          </a:p>
          <a:p>
            <a:r>
              <a:rPr lang="de-CH" dirty="0" smtClean="0"/>
              <a:t>		</a:t>
            </a:r>
            <a:r>
              <a:rPr lang="de-CH" b="1" dirty="0" smtClean="0">
                <a:solidFill>
                  <a:schemeClr val="accent2"/>
                </a:solidFill>
              </a:rPr>
              <a:t>end</a:t>
            </a:r>
            <a:endParaRPr lang="de-CH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Ein Eingang, ein Ausgang</a:t>
            </a:r>
            <a:endParaRPr lang="de-CH"/>
          </a:p>
        </p:txBody>
      </p:sp>
      <p:sp>
        <p:nvSpPr>
          <p:cNvPr id="462854" name="AutoShape 6"/>
          <p:cNvSpPr>
            <a:spLocks noChangeAspect="1" noChangeArrowheads="1" noTextEdit="1"/>
          </p:cNvSpPr>
          <p:nvPr/>
        </p:nvSpPr>
        <p:spPr bwMode="auto">
          <a:xfrm>
            <a:off x="304800" y="1219200"/>
            <a:ext cx="853440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56" name="Freeform 8"/>
          <p:cNvSpPr>
            <a:spLocks/>
          </p:cNvSpPr>
          <p:nvPr/>
        </p:nvSpPr>
        <p:spPr bwMode="auto">
          <a:xfrm>
            <a:off x="5445125" y="1800225"/>
            <a:ext cx="3278188" cy="259397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19"/>
              </a:cxn>
              <a:cxn ang="0">
                <a:pos x="0" y="817"/>
              </a:cxn>
              <a:cxn ang="0">
                <a:pos x="0" y="1415"/>
              </a:cxn>
              <a:cxn ang="0">
                <a:pos x="12" y="1500"/>
              </a:cxn>
              <a:cxn ang="0">
                <a:pos x="61" y="1561"/>
              </a:cxn>
              <a:cxn ang="0">
                <a:pos x="134" y="1610"/>
              </a:cxn>
              <a:cxn ang="0">
                <a:pos x="220" y="1634"/>
              </a:cxn>
              <a:cxn ang="0">
                <a:pos x="1026" y="1634"/>
              </a:cxn>
              <a:cxn ang="0">
                <a:pos x="1845" y="1634"/>
              </a:cxn>
              <a:cxn ang="0">
                <a:pos x="1930" y="1610"/>
              </a:cxn>
              <a:cxn ang="0">
                <a:pos x="2004" y="1561"/>
              </a:cxn>
              <a:cxn ang="0">
                <a:pos x="2040" y="1500"/>
              </a:cxn>
              <a:cxn ang="0">
                <a:pos x="2065" y="1415"/>
              </a:cxn>
              <a:cxn ang="0">
                <a:pos x="2065" y="817"/>
              </a:cxn>
              <a:cxn ang="0">
                <a:pos x="2065" y="219"/>
              </a:cxn>
              <a:cxn ang="0">
                <a:pos x="2040" y="134"/>
              </a:cxn>
              <a:cxn ang="0">
                <a:pos x="2004" y="61"/>
              </a:cxn>
              <a:cxn ang="0">
                <a:pos x="1930" y="12"/>
              </a:cxn>
              <a:cxn ang="0">
                <a:pos x="1845" y="0"/>
              </a:cxn>
              <a:cxn ang="0">
                <a:pos x="1026" y="0"/>
              </a:cxn>
              <a:cxn ang="0">
                <a:pos x="220" y="0"/>
              </a:cxn>
            </a:cxnLst>
            <a:rect l="0" t="0" r="r" b="b"/>
            <a:pathLst>
              <a:path w="2065" h="1634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19"/>
                </a:lnTo>
                <a:lnTo>
                  <a:pt x="0" y="817"/>
                </a:lnTo>
                <a:lnTo>
                  <a:pt x="0" y="1415"/>
                </a:lnTo>
                <a:lnTo>
                  <a:pt x="12" y="1500"/>
                </a:lnTo>
                <a:lnTo>
                  <a:pt x="61" y="1561"/>
                </a:lnTo>
                <a:lnTo>
                  <a:pt x="134" y="1610"/>
                </a:lnTo>
                <a:lnTo>
                  <a:pt x="220" y="1634"/>
                </a:lnTo>
                <a:lnTo>
                  <a:pt x="1026" y="1634"/>
                </a:lnTo>
                <a:lnTo>
                  <a:pt x="1845" y="1634"/>
                </a:lnTo>
                <a:lnTo>
                  <a:pt x="1930" y="1610"/>
                </a:lnTo>
                <a:lnTo>
                  <a:pt x="2004" y="1561"/>
                </a:lnTo>
                <a:lnTo>
                  <a:pt x="2040" y="1500"/>
                </a:lnTo>
                <a:lnTo>
                  <a:pt x="2065" y="1415"/>
                </a:lnTo>
                <a:lnTo>
                  <a:pt x="2065" y="817"/>
                </a:lnTo>
                <a:lnTo>
                  <a:pt x="2065" y="219"/>
                </a:lnTo>
                <a:lnTo>
                  <a:pt x="2040" y="134"/>
                </a:lnTo>
                <a:lnTo>
                  <a:pt x="2004" y="61"/>
                </a:lnTo>
                <a:lnTo>
                  <a:pt x="1930" y="12"/>
                </a:lnTo>
                <a:lnTo>
                  <a:pt x="1845" y="0"/>
                </a:lnTo>
                <a:lnTo>
                  <a:pt x="1026" y="0"/>
                </a:lnTo>
                <a:lnTo>
                  <a:pt x="220" y="0"/>
                </a:lnTo>
                <a:close/>
              </a:path>
            </a:pathLst>
          </a:custGeom>
          <a:solidFill>
            <a:srgbClr val="66FF99">
              <a:alpha val="46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7" name="Freeform 9"/>
          <p:cNvSpPr>
            <a:spLocks/>
          </p:cNvSpPr>
          <p:nvPr/>
        </p:nvSpPr>
        <p:spPr bwMode="auto">
          <a:xfrm>
            <a:off x="2341563" y="1819275"/>
            <a:ext cx="2851150" cy="2633663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4" y="12"/>
              </a:cxn>
              <a:cxn ang="0">
                <a:pos x="61" y="61"/>
              </a:cxn>
              <a:cxn ang="0">
                <a:pos x="12" y="134"/>
              </a:cxn>
              <a:cxn ang="0">
                <a:pos x="0" y="220"/>
              </a:cxn>
              <a:cxn ang="0">
                <a:pos x="0" y="830"/>
              </a:cxn>
              <a:cxn ang="0">
                <a:pos x="0" y="1439"/>
              </a:cxn>
              <a:cxn ang="0">
                <a:pos x="12" y="1525"/>
              </a:cxn>
              <a:cxn ang="0">
                <a:pos x="61" y="1586"/>
              </a:cxn>
              <a:cxn ang="0">
                <a:pos x="134" y="1635"/>
              </a:cxn>
              <a:cxn ang="0">
                <a:pos x="220" y="1659"/>
              </a:cxn>
              <a:cxn ang="0">
                <a:pos x="892" y="1659"/>
              </a:cxn>
              <a:cxn ang="0">
                <a:pos x="1576" y="1659"/>
              </a:cxn>
              <a:cxn ang="0">
                <a:pos x="1662" y="1635"/>
              </a:cxn>
              <a:cxn ang="0">
                <a:pos x="1735" y="1586"/>
              </a:cxn>
              <a:cxn ang="0">
                <a:pos x="1772" y="1525"/>
              </a:cxn>
              <a:cxn ang="0">
                <a:pos x="1796" y="1439"/>
              </a:cxn>
              <a:cxn ang="0">
                <a:pos x="1796" y="830"/>
              </a:cxn>
              <a:cxn ang="0">
                <a:pos x="1796" y="220"/>
              </a:cxn>
              <a:cxn ang="0">
                <a:pos x="1772" y="134"/>
              </a:cxn>
              <a:cxn ang="0">
                <a:pos x="1735" y="61"/>
              </a:cxn>
              <a:cxn ang="0">
                <a:pos x="1662" y="12"/>
              </a:cxn>
              <a:cxn ang="0">
                <a:pos x="1576" y="0"/>
              </a:cxn>
              <a:cxn ang="0">
                <a:pos x="892" y="0"/>
              </a:cxn>
              <a:cxn ang="0">
                <a:pos x="220" y="0"/>
              </a:cxn>
            </a:cxnLst>
            <a:rect l="0" t="0" r="r" b="b"/>
            <a:pathLst>
              <a:path w="1796" h="1659">
                <a:moveTo>
                  <a:pt x="220" y="0"/>
                </a:moveTo>
                <a:lnTo>
                  <a:pt x="134" y="12"/>
                </a:lnTo>
                <a:lnTo>
                  <a:pt x="61" y="61"/>
                </a:lnTo>
                <a:lnTo>
                  <a:pt x="12" y="134"/>
                </a:lnTo>
                <a:lnTo>
                  <a:pt x="0" y="220"/>
                </a:lnTo>
                <a:lnTo>
                  <a:pt x="0" y="830"/>
                </a:lnTo>
                <a:lnTo>
                  <a:pt x="0" y="1439"/>
                </a:lnTo>
                <a:lnTo>
                  <a:pt x="12" y="1525"/>
                </a:lnTo>
                <a:lnTo>
                  <a:pt x="61" y="1586"/>
                </a:lnTo>
                <a:lnTo>
                  <a:pt x="134" y="1635"/>
                </a:lnTo>
                <a:lnTo>
                  <a:pt x="220" y="1659"/>
                </a:lnTo>
                <a:lnTo>
                  <a:pt x="892" y="1659"/>
                </a:lnTo>
                <a:lnTo>
                  <a:pt x="1576" y="1659"/>
                </a:lnTo>
                <a:lnTo>
                  <a:pt x="1662" y="1635"/>
                </a:lnTo>
                <a:lnTo>
                  <a:pt x="1735" y="1586"/>
                </a:lnTo>
                <a:lnTo>
                  <a:pt x="1772" y="1525"/>
                </a:lnTo>
                <a:lnTo>
                  <a:pt x="1796" y="1439"/>
                </a:lnTo>
                <a:lnTo>
                  <a:pt x="1796" y="830"/>
                </a:lnTo>
                <a:lnTo>
                  <a:pt x="1796" y="220"/>
                </a:lnTo>
                <a:lnTo>
                  <a:pt x="1772" y="134"/>
                </a:lnTo>
                <a:lnTo>
                  <a:pt x="1735" y="61"/>
                </a:lnTo>
                <a:lnTo>
                  <a:pt x="1662" y="12"/>
                </a:lnTo>
                <a:lnTo>
                  <a:pt x="1576" y="0"/>
                </a:lnTo>
                <a:lnTo>
                  <a:pt x="89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FFFF00">
              <a:alpha val="45000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8" name="Freeform 10"/>
          <p:cNvSpPr>
            <a:spLocks/>
          </p:cNvSpPr>
          <p:nvPr/>
        </p:nvSpPr>
        <p:spPr bwMode="auto">
          <a:xfrm>
            <a:off x="311150" y="1819275"/>
            <a:ext cx="1660525" cy="2600325"/>
          </a:xfrm>
          <a:custGeom>
            <a:avLst/>
            <a:gdLst/>
            <a:ahLst/>
            <a:cxnLst>
              <a:cxn ang="0">
                <a:pos x="220" y="0"/>
              </a:cxn>
              <a:cxn ang="0">
                <a:pos x="135" y="12"/>
              </a:cxn>
              <a:cxn ang="0">
                <a:pos x="61" y="61"/>
              </a:cxn>
              <a:cxn ang="0">
                <a:pos x="13" y="134"/>
              </a:cxn>
              <a:cxn ang="0">
                <a:pos x="0" y="220"/>
              </a:cxn>
              <a:cxn ang="0">
                <a:pos x="0" y="793"/>
              </a:cxn>
              <a:cxn ang="0">
                <a:pos x="0" y="1378"/>
              </a:cxn>
              <a:cxn ang="0">
                <a:pos x="13" y="1464"/>
              </a:cxn>
              <a:cxn ang="0">
                <a:pos x="61" y="1525"/>
              </a:cxn>
              <a:cxn ang="0">
                <a:pos x="135" y="1574"/>
              </a:cxn>
              <a:cxn ang="0">
                <a:pos x="220" y="1598"/>
              </a:cxn>
              <a:cxn ang="0">
                <a:pos x="452" y="1598"/>
              </a:cxn>
              <a:cxn ang="0">
                <a:pos x="697" y="1598"/>
              </a:cxn>
              <a:cxn ang="0">
                <a:pos x="782" y="1574"/>
              </a:cxn>
              <a:cxn ang="0">
                <a:pos x="856" y="1525"/>
              </a:cxn>
              <a:cxn ang="0">
                <a:pos x="892" y="1464"/>
              </a:cxn>
              <a:cxn ang="0">
                <a:pos x="917" y="1378"/>
              </a:cxn>
              <a:cxn ang="0">
                <a:pos x="917" y="793"/>
              </a:cxn>
              <a:cxn ang="0">
                <a:pos x="917" y="220"/>
              </a:cxn>
              <a:cxn ang="0">
                <a:pos x="892" y="134"/>
              </a:cxn>
              <a:cxn ang="0">
                <a:pos x="856" y="61"/>
              </a:cxn>
              <a:cxn ang="0">
                <a:pos x="782" y="12"/>
              </a:cxn>
              <a:cxn ang="0">
                <a:pos x="697" y="0"/>
              </a:cxn>
              <a:cxn ang="0">
                <a:pos x="452" y="0"/>
              </a:cxn>
              <a:cxn ang="0">
                <a:pos x="220" y="0"/>
              </a:cxn>
            </a:cxnLst>
            <a:rect l="0" t="0" r="r" b="b"/>
            <a:pathLst>
              <a:path w="917" h="1598">
                <a:moveTo>
                  <a:pt x="220" y="0"/>
                </a:moveTo>
                <a:lnTo>
                  <a:pt x="135" y="12"/>
                </a:lnTo>
                <a:lnTo>
                  <a:pt x="61" y="61"/>
                </a:lnTo>
                <a:lnTo>
                  <a:pt x="13" y="134"/>
                </a:lnTo>
                <a:lnTo>
                  <a:pt x="0" y="220"/>
                </a:lnTo>
                <a:lnTo>
                  <a:pt x="0" y="793"/>
                </a:lnTo>
                <a:lnTo>
                  <a:pt x="0" y="1378"/>
                </a:lnTo>
                <a:lnTo>
                  <a:pt x="13" y="1464"/>
                </a:lnTo>
                <a:lnTo>
                  <a:pt x="61" y="1525"/>
                </a:lnTo>
                <a:lnTo>
                  <a:pt x="135" y="1574"/>
                </a:lnTo>
                <a:lnTo>
                  <a:pt x="220" y="1598"/>
                </a:lnTo>
                <a:lnTo>
                  <a:pt x="452" y="1598"/>
                </a:lnTo>
                <a:lnTo>
                  <a:pt x="697" y="1598"/>
                </a:lnTo>
                <a:lnTo>
                  <a:pt x="782" y="1574"/>
                </a:lnTo>
                <a:lnTo>
                  <a:pt x="856" y="1525"/>
                </a:lnTo>
                <a:lnTo>
                  <a:pt x="892" y="1464"/>
                </a:lnTo>
                <a:lnTo>
                  <a:pt x="917" y="1378"/>
                </a:lnTo>
                <a:lnTo>
                  <a:pt x="917" y="793"/>
                </a:lnTo>
                <a:lnTo>
                  <a:pt x="917" y="220"/>
                </a:lnTo>
                <a:lnTo>
                  <a:pt x="892" y="134"/>
                </a:lnTo>
                <a:lnTo>
                  <a:pt x="856" y="61"/>
                </a:lnTo>
                <a:lnTo>
                  <a:pt x="782" y="12"/>
                </a:lnTo>
                <a:lnTo>
                  <a:pt x="697" y="0"/>
                </a:lnTo>
                <a:lnTo>
                  <a:pt x="452" y="0"/>
                </a:lnTo>
                <a:lnTo>
                  <a:pt x="220" y="0"/>
                </a:lnTo>
                <a:close/>
              </a:path>
            </a:pathLst>
          </a:custGeom>
          <a:solidFill>
            <a:srgbClr val="3399FF">
              <a:alpha val="71001"/>
            </a:srgbClr>
          </a:solidFill>
          <a:ln w="3175">
            <a:solidFill>
              <a:srgbClr val="990000"/>
            </a:solidFill>
            <a:round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762000"/>
          </a:sp3d>
        </p:spPr>
        <p:txBody>
          <a:bodyPr/>
          <a:lstStyle/>
          <a:p>
            <a:endParaRPr lang="de-CH"/>
          </a:p>
        </p:txBody>
      </p:sp>
      <p:sp>
        <p:nvSpPr>
          <p:cNvPr id="462859" name="Freeform 11"/>
          <p:cNvSpPr>
            <a:spLocks/>
          </p:cNvSpPr>
          <p:nvPr/>
        </p:nvSpPr>
        <p:spPr bwMode="auto">
          <a:xfrm>
            <a:off x="3757613" y="3252788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0" name="Freeform 12"/>
          <p:cNvSpPr>
            <a:spLocks/>
          </p:cNvSpPr>
          <p:nvPr/>
        </p:nvSpPr>
        <p:spPr bwMode="auto">
          <a:xfrm>
            <a:off x="3679825" y="3271838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85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85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1" name="Freeform 13"/>
          <p:cNvSpPr>
            <a:spLocks/>
          </p:cNvSpPr>
          <p:nvPr/>
        </p:nvSpPr>
        <p:spPr bwMode="auto">
          <a:xfrm>
            <a:off x="3698875" y="3271838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2" name="Freeform 14"/>
          <p:cNvSpPr>
            <a:spLocks/>
          </p:cNvSpPr>
          <p:nvPr/>
        </p:nvSpPr>
        <p:spPr bwMode="auto">
          <a:xfrm>
            <a:off x="3698875" y="3271838"/>
            <a:ext cx="136525" cy="13493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5">
                <a:moveTo>
                  <a:pt x="49" y="0"/>
                </a:moveTo>
                <a:lnTo>
                  <a:pt x="86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3757613" y="3059113"/>
            <a:ext cx="38100" cy="2127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4" name="Rectangle 16"/>
          <p:cNvSpPr>
            <a:spLocks noChangeArrowheads="1"/>
          </p:cNvSpPr>
          <p:nvPr/>
        </p:nvSpPr>
        <p:spPr bwMode="auto">
          <a:xfrm>
            <a:off x="3330575" y="34655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5" name="Rectangle 17"/>
          <p:cNvSpPr>
            <a:spLocks noChangeArrowheads="1"/>
          </p:cNvSpPr>
          <p:nvPr/>
        </p:nvSpPr>
        <p:spPr bwMode="auto">
          <a:xfrm>
            <a:off x="4164013" y="3484563"/>
            <a:ext cx="39687" cy="4460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6" name="Rectangle 18"/>
          <p:cNvSpPr>
            <a:spLocks noChangeArrowheads="1"/>
          </p:cNvSpPr>
          <p:nvPr/>
        </p:nvSpPr>
        <p:spPr bwMode="auto">
          <a:xfrm>
            <a:off x="3311525" y="3890963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7" name="Rectangle 19"/>
          <p:cNvSpPr>
            <a:spLocks noChangeArrowheads="1"/>
          </p:cNvSpPr>
          <p:nvPr/>
        </p:nvSpPr>
        <p:spPr bwMode="auto">
          <a:xfrm>
            <a:off x="3311525" y="3465513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8" name="Freeform 20"/>
          <p:cNvSpPr>
            <a:spLocks/>
          </p:cNvSpPr>
          <p:nvPr/>
        </p:nvSpPr>
        <p:spPr bwMode="auto">
          <a:xfrm>
            <a:off x="3757613" y="2225675"/>
            <a:ext cx="38100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12" y="25"/>
              </a:cxn>
              <a:cxn ang="0">
                <a:pos x="24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5"/>
              </a:cxn>
              <a:cxn ang="0">
                <a:pos x="12" y="25"/>
              </a:cxn>
            </a:cxnLst>
            <a:rect l="0" t="0" r="r" b="b"/>
            <a:pathLst>
              <a:path w="24" h="25">
                <a:moveTo>
                  <a:pt x="12" y="25"/>
                </a:moveTo>
                <a:lnTo>
                  <a:pt x="12" y="25"/>
                </a:lnTo>
                <a:lnTo>
                  <a:pt x="24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5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69" name="Freeform 21"/>
          <p:cNvSpPr>
            <a:spLocks/>
          </p:cNvSpPr>
          <p:nvPr/>
        </p:nvSpPr>
        <p:spPr bwMode="auto">
          <a:xfrm>
            <a:off x="3660775" y="2265363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7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7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0" name="Freeform 22"/>
          <p:cNvSpPr>
            <a:spLocks/>
          </p:cNvSpPr>
          <p:nvPr/>
        </p:nvSpPr>
        <p:spPr bwMode="auto">
          <a:xfrm>
            <a:off x="3698875" y="2265363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1" name="Freeform 23"/>
          <p:cNvSpPr>
            <a:spLocks/>
          </p:cNvSpPr>
          <p:nvPr/>
        </p:nvSpPr>
        <p:spPr bwMode="auto">
          <a:xfrm>
            <a:off x="3698875" y="2265363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2" name="Rectangle 24"/>
          <p:cNvSpPr>
            <a:spLocks noChangeArrowheads="1"/>
          </p:cNvSpPr>
          <p:nvPr/>
        </p:nvSpPr>
        <p:spPr bwMode="auto">
          <a:xfrm>
            <a:off x="3757613" y="1471613"/>
            <a:ext cx="38100" cy="7731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3" name="Freeform 25"/>
          <p:cNvSpPr>
            <a:spLocks/>
          </p:cNvSpPr>
          <p:nvPr/>
        </p:nvSpPr>
        <p:spPr bwMode="auto">
          <a:xfrm>
            <a:off x="3602038" y="2051050"/>
            <a:ext cx="39687" cy="39688"/>
          </a:xfrm>
          <a:custGeom>
            <a:avLst/>
            <a:gdLst/>
            <a:ahLst/>
            <a:cxnLst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0" y="0"/>
              </a:cxn>
              <a:cxn ang="0">
                <a:pos x="0" y="13"/>
              </a:cxn>
              <a:cxn ang="0">
                <a:pos x="0" y="13"/>
              </a:cxn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</a:cxnLst>
            <a:rect l="0" t="0" r="r" b="b"/>
            <a:pathLst>
              <a:path w="25" h="25">
                <a:moveTo>
                  <a:pt x="25" y="13"/>
                </a:moveTo>
                <a:lnTo>
                  <a:pt x="25" y="0"/>
                </a:lnTo>
                <a:lnTo>
                  <a:pt x="12" y="0"/>
                </a:lnTo>
                <a:lnTo>
                  <a:pt x="0" y="0"/>
                </a:lnTo>
                <a:lnTo>
                  <a:pt x="0" y="13"/>
                </a:lnTo>
                <a:lnTo>
                  <a:pt x="0" y="13"/>
                </a:lnTo>
                <a:lnTo>
                  <a:pt x="12" y="25"/>
                </a:lnTo>
                <a:lnTo>
                  <a:pt x="25" y="13"/>
                </a:lnTo>
                <a:lnTo>
                  <a:pt x="25" y="1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4" name="Freeform 26"/>
          <p:cNvSpPr>
            <a:spLocks/>
          </p:cNvSpPr>
          <p:nvPr/>
        </p:nvSpPr>
        <p:spPr bwMode="auto">
          <a:xfrm>
            <a:off x="3621088" y="1993900"/>
            <a:ext cx="136525" cy="15398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97"/>
              </a:cxn>
              <a:cxn ang="0">
                <a:pos x="0" y="97"/>
              </a:cxn>
              <a:cxn ang="0">
                <a:pos x="0" y="85"/>
              </a:cxn>
              <a:cxn ang="0">
                <a:pos x="0" y="85"/>
              </a:cxn>
              <a:cxn ang="0">
                <a:pos x="86" y="49"/>
              </a:cxn>
              <a:cxn ang="0">
                <a:pos x="86" y="61"/>
              </a:cxn>
              <a:cxn ang="0">
                <a:pos x="86" y="61"/>
              </a:cxn>
              <a:cxn ang="0">
                <a:pos x="0" y="12"/>
              </a:cxn>
              <a:cxn ang="0">
                <a:pos x="0" y="0"/>
              </a:cxn>
              <a:cxn ang="0">
                <a:pos x="13" y="0"/>
              </a:cxn>
              <a:cxn ang="0">
                <a:pos x="13" y="49"/>
              </a:cxn>
              <a:cxn ang="0">
                <a:pos x="0" y="49"/>
              </a:cxn>
            </a:cxnLst>
            <a:rect l="0" t="0" r="r" b="b"/>
            <a:pathLst>
              <a:path w="86" h="97">
                <a:moveTo>
                  <a:pt x="0" y="49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97"/>
                </a:lnTo>
                <a:lnTo>
                  <a:pt x="0" y="97"/>
                </a:lnTo>
                <a:lnTo>
                  <a:pt x="0" y="85"/>
                </a:lnTo>
                <a:lnTo>
                  <a:pt x="0" y="85"/>
                </a:lnTo>
                <a:lnTo>
                  <a:pt x="86" y="49"/>
                </a:lnTo>
                <a:lnTo>
                  <a:pt x="86" y="61"/>
                </a:lnTo>
                <a:lnTo>
                  <a:pt x="86" y="61"/>
                </a:lnTo>
                <a:lnTo>
                  <a:pt x="0" y="12"/>
                </a:lnTo>
                <a:lnTo>
                  <a:pt x="0" y="0"/>
                </a:lnTo>
                <a:lnTo>
                  <a:pt x="13" y="0"/>
                </a:lnTo>
                <a:lnTo>
                  <a:pt x="13" y="49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5" name="Freeform 27"/>
          <p:cNvSpPr>
            <a:spLocks/>
          </p:cNvSpPr>
          <p:nvPr/>
        </p:nvSpPr>
        <p:spPr bwMode="auto">
          <a:xfrm>
            <a:off x="3621088" y="2071688"/>
            <a:ext cx="20637" cy="57150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13" y="0"/>
              </a:cxn>
              <a:cxn ang="0">
                <a:pos x="13" y="36"/>
              </a:cxn>
              <a:cxn ang="0">
                <a:pos x="0" y="36"/>
              </a:cxn>
            </a:cxnLst>
            <a:rect l="0" t="0" r="r" b="b"/>
            <a:pathLst>
              <a:path w="13" h="36">
                <a:moveTo>
                  <a:pt x="0" y="36"/>
                </a:move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13" y="0"/>
                </a:lnTo>
                <a:lnTo>
                  <a:pt x="13" y="36"/>
                </a:lnTo>
                <a:lnTo>
                  <a:pt x="0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6" name="Freeform 28"/>
          <p:cNvSpPr>
            <a:spLocks/>
          </p:cNvSpPr>
          <p:nvPr/>
        </p:nvSpPr>
        <p:spPr bwMode="auto">
          <a:xfrm>
            <a:off x="3621088" y="1993900"/>
            <a:ext cx="136525" cy="134938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0" y="0"/>
              </a:cxn>
              <a:cxn ang="0">
                <a:pos x="86" y="49"/>
              </a:cxn>
              <a:cxn ang="0">
                <a:pos x="0" y="85"/>
              </a:cxn>
              <a:cxn ang="0">
                <a:pos x="0" y="49"/>
              </a:cxn>
            </a:cxnLst>
            <a:rect l="0" t="0" r="r" b="b"/>
            <a:pathLst>
              <a:path w="86" h="85">
                <a:moveTo>
                  <a:pt x="0" y="49"/>
                </a:moveTo>
                <a:lnTo>
                  <a:pt x="0" y="0"/>
                </a:lnTo>
                <a:lnTo>
                  <a:pt x="86" y="49"/>
                </a:lnTo>
                <a:lnTo>
                  <a:pt x="0" y="85"/>
                </a:lnTo>
                <a:lnTo>
                  <a:pt x="0" y="4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7" name="Rectangle 29"/>
          <p:cNvSpPr>
            <a:spLocks noChangeArrowheads="1"/>
          </p:cNvSpPr>
          <p:nvPr/>
        </p:nvSpPr>
        <p:spPr bwMode="auto">
          <a:xfrm>
            <a:off x="3757613" y="3910013"/>
            <a:ext cx="38100" cy="1746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8" name="Rectangle 30"/>
          <p:cNvSpPr>
            <a:spLocks noChangeArrowheads="1"/>
          </p:cNvSpPr>
          <p:nvPr/>
        </p:nvSpPr>
        <p:spPr bwMode="auto">
          <a:xfrm>
            <a:off x="2632075" y="4046538"/>
            <a:ext cx="1144588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79" name="Rectangle 31"/>
          <p:cNvSpPr>
            <a:spLocks noChangeArrowheads="1"/>
          </p:cNvSpPr>
          <p:nvPr/>
        </p:nvSpPr>
        <p:spPr bwMode="auto">
          <a:xfrm>
            <a:off x="2632075" y="2051050"/>
            <a:ext cx="39688" cy="20145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0" name="Rectangle 32"/>
          <p:cNvSpPr>
            <a:spLocks noChangeArrowheads="1"/>
          </p:cNvSpPr>
          <p:nvPr/>
        </p:nvSpPr>
        <p:spPr bwMode="auto">
          <a:xfrm>
            <a:off x="2651125" y="2051050"/>
            <a:ext cx="969963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1" name="Freeform 33"/>
          <p:cNvSpPr>
            <a:spLocks/>
          </p:cNvSpPr>
          <p:nvPr/>
        </p:nvSpPr>
        <p:spPr bwMode="auto">
          <a:xfrm>
            <a:off x="3757613" y="4549775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4" y="24"/>
              </a:cxn>
              <a:cxn ang="0">
                <a:pos x="24" y="12"/>
              </a:cxn>
              <a:cxn ang="0">
                <a:pos x="24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24" y="24"/>
                </a:lnTo>
                <a:lnTo>
                  <a:pt x="24" y="12"/>
                </a:lnTo>
                <a:lnTo>
                  <a:pt x="24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2" name="Freeform 34"/>
          <p:cNvSpPr>
            <a:spLocks/>
          </p:cNvSpPr>
          <p:nvPr/>
        </p:nvSpPr>
        <p:spPr bwMode="auto">
          <a:xfrm>
            <a:off x="3679825" y="4568825"/>
            <a:ext cx="17462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61" y="85"/>
              </a:cxn>
              <a:cxn ang="0">
                <a:pos x="61" y="110"/>
              </a:cxn>
              <a:cxn ang="0">
                <a:pos x="49" y="85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5"/>
              </a:cxn>
              <a:cxn ang="0">
                <a:pos x="49" y="85"/>
              </a:cxn>
              <a:cxn ang="0">
                <a:pos x="49" y="85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110" h="110">
                <a:moveTo>
                  <a:pt x="61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61" y="85"/>
                </a:lnTo>
                <a:lnTo>
                  <a:pt x="61" y="110"/>
                </a:lnTo>
                <a:lnTo>
                  <a:pt x="49" y="85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5"/>
                </a:lnTo>
                <a:lnTo>
                  <a:pt x="49" y="85"/>
                </a:lnTo>
                <a:lnTo>
                  <a:pt x="49" y="85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3" name="Freeform 35"/>
          <p:cNvSpPr>
            <a:spLocks/>
          </p:cNvSpPr>
          <p:nvPr/>
        </p:nvSpPr>
        <p:spPr bwMode="auto">
          <a:xfrm>
            <a:off x="3698875" y="4568825"/>
            <a:ext cx="7778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4" name="Freeform 36"/>
          <p:cNvSpPr>
            <a:spLocks/>
          </p:cNvSpPr>
          <p:nvPr/>
        </p:nvSpPr>
        <p:spPr bwMode="auto">
          <a:xfrm>
            <a:off x="3698875" y="4568825"/>
            <a:ext cx="155575" cy="1349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49" y="85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98" h="85">
                <a:moveTo>
                  <a:pt x="49" y="0"/>
                </a:moveTo>
                <a:lnTo>
                  <a:pt x="98" y="0"/>
                </a:lnTo>
                <a:lnTo>
                  <a:pt x="49" y="85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5" name="Rectangle 37"/>
          <p:cNvSpPr>
            <a:spLocks noChangeArrowheads="1"/>
          </p:cNvSpPr>
          <p:nvPr/>
        </p:nvSpPr>
        <p:spPr bwMode="auto">
          <a:xfrm>
            <a:off x="4222750" y="2709863"/>
            <a:ext cx="833438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6" name="Rectangle 38"/>
          <p:cNvSpPr>
            <a:spLocks noChangeArrowheads="1"/>
          </p:cNvSpPr>
          <p:nvPr/>
        </p:nvSpPr>
        <p:spPr bwMode="auto">
          <a:xfrm>
            <a:off x="5018088" y="2728913"/>
            <a:ext cx="38100" cy="1549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7" name="Rectangle 39"/>
          <p:cNvSpPr>
            <a:spLocks noChangeArrowheads="1"/>
          </p:cNvSpPr>
          <p:nvPr/>
        </p:nvSpPr>
        <p:spPr bwMode="auto">
          <a:xfrm>
            <a:off x="3757613" y="4240213"/>
            <a:ext cx="12795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8" name="Rectangle 40"/>
          <p:cNvSpPr>
            <a:spLocks noChangeArrowheads="1"/>
          </p:cNvSpPr>
          <p:nvPr/>
        </p:nvSpPr>
        <p:spPr bwMode="auto">
          <a:xfrm>
            <a:off x="3757613" y="4259263"/>
            <a:ext cx="38100" cy="3095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89" name="Freeform 41"/>
          <p:cNvSpPr>
            <a:spLocks/>
          </p:cNvSpPr>
          <p:nvPr/>
        </p:nvSpPr>
        <p:spPr bwMode="auto">
          <a:xfrm>
            <a:off x="3776663" y="2709863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0" name="Freeform 42"/>
          <p:cNvSpPr>
            <a:spLocks/>
          </p:cNvSpPr>
          <p:nvPr/>
        </p:nvSpPr>
        <p:spPr bwMode="auto">
          <a:xfrm>
            <a:off x="3776663" y="2381250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7"/>
              </a:cxn>
              <a:cxn ang="0">
                <a:pos x="12" y="0"/>
              </a:cxn>
              <a:cxn ang="0">
                <a:pos x="0" y="24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7"/>
                </a:lnTo>
                <a:lnTo>
                  <a:pt x="12" y="0"/>
                </a:lnTo>
                <a:lnTo>
                  <a:pt x="0" y="24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1" name="Freeform 43"/>
          <p:cNvSpPr>
            <a:spLocks/>
          </p:cNvSpPr>
          <p:nvPr/>
        </p:nvSpPr>
        <p:spPr bwMode="auto">
          <a:xfrm>
            <a:off x="3311525" y="2709863"/>
            <a:ext cx="484188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5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5" h="232">
                <a:moveTo>
                  <a:pt x="293" y="232"/>
                </a:moveTo>
                <a:lnTo>
                  <a:pt x="305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2" name="Freeform 44"/>
          <p:cNvSpPr>
            <a:spLocks/>
          </p:cNvSpPr>
          <p:nvPr/>
        </p:nvSpPr>
        <p:spPr bwMode="auto">
          <a:xfrm>
            <a:off x="3311525" y="2381250"/>
            <a:ext cx="484188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5" y="24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5" h="232">
                <a:moveTo>
                  <a:pt x="0" y="207"/>
                </a:moveTo>
                <a:lnTo>
                  <a:pt x="12" y="232"/>
                </a:lnTo>
                <a:lnTo>
                  <a:pt x="305" y="24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3" name="Rectangle 45"/>
          <p:cNvSpPr>
            <a:spLocks noChangeArrowheads="1"/>
          </p:cNvSpPr>
          <p:nvPr/>
        </p:nvSpPr>
        <p:spPr bwMode="auto">
          <a:xfrm>
            <a:off x="7694613" y="286543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4" name="Rectangle 46"/>
          <p:cNvSpPr>
            <a:spLocks noChangeArrowheads="1"/>
          </p:cNvSpPr>
          <p:nvPr/>
        </p:nvSpPr>
        <p:spPr bwMode="auto">
          <a:xfrm>
            <a:off x="85486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5" name="Rectangle 47"/>
          <p:cNvSpPr>
            <a:spLocks noChangeArrowheads="1"/>
          </p:cNvSpPr>
          <p:nvPr/>
        </p:nvSpPr>
        <p:spPr bwMode="auto">
          <a:xfrm>
            <a:off x="7675563" y="3290888"/>
            <a:ext cx="89217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6" name="Rectangle 48"/>
          <p:cNvSpPr>
            <a:spLocks noChangeArrowheads="1"/>
          </p:cNvSpPr>
          <p:nvPr/>
        </p:nvSpPr>
        <p:spPr bwMode="auto">
          <a:xfrm>
            <a:off x="7675563" y="286543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7" name="Freeform 49"/>
          <p:cNvSpPr>
            <a:spLocks/>
          </p:cNvSpPr>
          <p:nvPr/>
        </p:nvSpPr>
        <p:spPr bwMode="auto">
          <a:xfrm>
            <a:off x="7073900" y="1665288"/>
            <a:ext cx="39688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5" y="12"/>
              </a:cxn>
              <a:cxn ang="0">
                <a:pos x="12" y="12"/>
              </a:cxn>
              <a:cxn ang="0">
                <a:pos x="12" y="0"/>
              </a:cxn>
              <a:cxn ang="0">
                <a:pos x="0" y="12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12" y="24"/>
                </a:lnTo>
                <a:lnTo>
                  <a:pt x="25" y="12"/>
                </a:lnTo>
                <a:lnTo>
                  <a:pt x="12" y="12"/>
                </a:lnTo>
                <a:lnTo>
                  <a:pt x="12" y="0"/>
                </a:lnTo>
                <a:lnTo>
                  <a:pt x="0" y="12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8" name="Freeform 50"/>
          <p:cNvSpPr>
            <a:spLocks/>
          </p:cNvSpPr>
          <p:nvPr/>
        </p:nvSpPr>
        <p:spPr bwMode="auto">
          <a:xfrm>
            <a:off x="6977063" y="1703388"/>
            <a:ext cx="174625" cy="134937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110" y="0"/>
              </a:cxn>
              <a:cxn ang="0">
                <a:pos x="110" y="0"/>
              </a:cxn>
              <a:cxn ang="0">
                <a:pos x="110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85"/>
              </a:cxn>
              <a:cxn ang="0">
                <a:pos x="12" y="12"/>
              </a:cxn>
              <a:cxn ang="0">
                <a:pos x="0" y="0"/>
              </a:cxn>
              <a:cxn ang="0">
                <a:pos x="24" y="0"/>
              </a:cxn>
              <a:cxn ang="0">
                <a:pos x="24" y="0"/>
              </a:cxn>
              <a:cxn ang="0">
                <a:pos x="73" y="73"/>
              </a:cxn>
              <a:cxn ang="0">
                <a:pos x="61" y="85"/>
              </a:cxn>
              <a:cxn ang="0">
                <a:pos x="61" y="73"/>
              </a:cxn>
              <a:cxn ang="0">
                <a:pos x="98" y="0"/>
              </a:cxn>
              <a:cxn ang="0">
                <a:pos x="110" y="0"/>
              </a:cxn>
              <a:cxn ang="0">
                <a:pos x="110" y="12"/>
              </a:cxn>
              <a:cxn ang="0">
                <a:pos x="73" y="12"/>
              </a:cxn>
              <a:cxn ang="0">
                <a:pos x="73" y="0"/>
              </a:cxn>
            </a:cxnLst>
            <a:rect l="0" t="0" r="r" b="b"/>
            <a:pathLst>
              <a:path w="110" h="85">
                <a:moveTo>
                  <a:pt x="73" y="0"/>
                </a:move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73" y="73"/>
                </a:lnTo>
                <a:lnTo>
                  <a:pt x="61" y="85"/>
                </a:lnTo>
                <a:lnTo>
                  <a:pt x="61" y="85"/>
                </a:lnTo>
                <a:lnTo>
                  <a:pt x="12" y="12"/>
                </a:lnTo>
                <a:lnTo>
                  <a:pt x="0" y="0"/>
                </a:lnTo>
                <a:lnTo>
                  <a:pt x="24" y="0"/>
                </a:lnTo>
                <a:lnTo>
                  <a:pt x="24" y="0"/>
                </a:lnTo>
                <a:lnTo>
                  <a:pt x="73" y="73"/>
                </a:lnTo>
                <a:lnTo>
                  <a:pt x="61" y="85"/>
                </a:lnTo>
                <a:lnTo>
                  <a:pt x="61" y="73"/>
                </a:lnTo>
                <a:lnTo>
                  <a:pt x="98" y="0"/>
                </a:lnTo>
                <a:lnTo>
                  <a:pt x="110" y="0"/>
                </a:lnTo>
                <a:lnTo>
                  <a:pt x="110" y="12"/>
                </a:lnTo>
                <a:lnTo>
                  <a:pt x="73" y="12"/>
                </a:lnTo>
                <a:lnTo>
                  <a:pt x="73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899" name="Freeform 51"/>
          <p:cNvSpPr>
            <a:spLocks/>
          </p:cNvSpPr>
          <p:nvPr/>
        </p:nvSpPr>
        <p:spPr bwMode="auto">
          <a:xfrm>
            <a:off x="7015163" y="1703388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0" name="Freeform 52"/>
          <p:cNvSpPr>
            <a:spLocks/>
          </p:cNvSpPr>
          <p:nvPr/>
        </p:nvSpPr>
        <p:spPr bwMode="auto">
          <a:xfrm>
            <a:off x="7015163" y="1703388"/>
            <a:ext cx="136525" cy="115887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73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73">
                <a:moveTo>
                  <a:pt x="49" y="0"/>
                </a:moveTo>
                <a:lnTo>
                  <a:pt x="86" y="0"/>
                </a:lnTo>
                <a:lnTo>
                  <a:pt x="49" y="73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1" name="Rectangle 53"/>
          <p:cNvSpPr>
            <a:spLocks noChangeArrowheads="1"/>
          </p:cNvSpPr>
          <p:nvPr/>
        </p:nvSpPr>
        <p:spPr bwMode="auto">
          <a:xfrm>
            <a:off x="7073900" y="1335088"/>
            <a:ext cx="39688" cy="34925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2" name="Freeform 54"/>
          <p:cNvSpPr>
            <a:spLocks/>
          </p:cNvSpPr>
          <p:nvPr/>
        </p:nvSpPr>
        <p:spPr bwMode="auto">
          <a:xfrm>
            <a:off x="7092950" y="2147888"/>
            <a:ext cx="485775" cy="368300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13" y="232"/>
              </a:cxn>
              <a:cxn ang="0">
                <a:pos x="306" y="25"/>
              </a:cxn>
              <a:cxn ang="0">
                <a:pos x="294" y="0"/>
              </a:cxn>
              <a:cxn ang="0">
                <a:pos x="0" y="208"/>
              </a:cxn>
            </a:cxnLst>
            <a:rect l="0" t="0" r="r" b="b"/>
            <a:pathLst>
              <a:path w="306" h="232">
                <a:moveTo>
                  <a:pt x="0" y="208"/>
                </a:moveTo>
                <a:lnTo>
                  <a:pt x="13" y="232"/>
                </a:lnTo>
                <a:lnTo>
                  <a:pt x="306" y="25"/>
                </a:lnTo>
                <a:lnTo>
                  <a:pt x="294" y="0"/>
                </a:lnTo>
                <a:lnTo>
                  <a:pt x="0" y="20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3" name="Freeform 55"/>
          <p:cNvSpPr>
            <a:spLocks/>
          </p:cNvSpPr>
          <p:nvPr/>
        </p:nvSpPr>
        <p:spPr bwMode="auto">
          <a:xfrm>
            <a:off x="7092950" y="1819275"/>
            <a:ext cx="485775" cy="368300"/>
          </a:xfrm>
          <a:custGeom>
            <a:avLst/>
            <a:gdLst/>
            <a:ahLst/>
            <a:cxnLst>
              <a:cxn ang="0">
                <a:pos x="294" y="232"/>
              </a:cxn>
              <a:cxn ang="0">
                <a:pos x="306" y="207"/>
              </a:cxn>
              <a:cxn ang="0">
                <a:pos x="13" y="0"/>
              </a:cxn>
              <a:cxn ang="0">
                <a:pos x="0" y="25"/>
              </a:cxn>
              <a:cxn ang="0">
                <a:pos x="294" y="232"/>
              </a:cxn>
            </a:cxnLst>
            <a:rect l="0" t="0" r="r" b="b"/>
            <a:pathLst>
              <a:path w="306" h="232">
                <a:moveTo>
                  <a:pt x="294" y="232"/>
                </a:moveTo>
                <a:lnTo>
                  <a:pt x="306" y="207"/>
                </a:lnTo>
                <a:lnTo>
                  <a:pt x="13" y="0"/>
                </a:lnTo>
                <a:lnTo>
                  <a:pt x="0" y="25"/>
                </a:lnTo>
                <a:lnTo>
                  <a:pt x="294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4" name="Freeform 56"/>
          <p:cNvSpPr>
            <a:spLocks/>
          </p:cNvSpPr>
          <p:nvPr/>
        </p:nvSpPr>
        <p:spPr bwMode="auto">
          <a:xfrm>
            <a:off x="6627813" y="2147888"/>
            <a:ext cx="485775" cy="368300"/>
          </a:xfrm>
          <a:custGeom>
            <a:avLst/>
            <a:gdLst/>
            <a:ahLst/>
            <a:cxnLst>
              <a:cxn ang="0">
                <a:pos x="293" y="232"/>
              </a:cxn>
              <a:cxn ang="0">
                <a:pos x="306" y="208"/>
              </a:cxn>
              <a:cxn ang="0">
                <a:pos x="12" y="0"/>
              </a:cxn>
              <a:cxn ang="0">
                <a:pos x="0" y="25"/>
              </a:cxn>
              <a:cxn ang="0">
                <a:pos x="293" y="232"/>
              </a:cxn>
            </a:cxnLst>
            <a:rect l="0" t="0" r="r" b="b"/>
            <a:pathLst>
              <a:path w="306" h="232">
                <a:moveTo>
                  <a:pt x="293" y="232"/>
                </a:moveTo>
                <a:lnTo>
                  <a:pt x="306" y="208"/>
                </a:lnTo>
                <a:lnTo>
                  <a:pt x="12" y="0"/>
                </a:lnTo>
                <a:lnTo>
                  <a:pt x="0" y="25"/>
                </a:lnTo>
                <a:lnTo>
                  <a:pt x="293" y="2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5" name="Freeform 57"/>
          <p:cNvSpPr>
            <a:spLocks/>
          </p:cNvSpPr>
          <p:nvPr/>
        </p:nvSpPr>
        <p:spPr bwMode="auto">
          <a:xfrm>
            <a:off x="6627813" y="1819275"/>
            <a:ext cx="485775" cy="368300"/>
          </a:xfrm>
          <a:custGeom>
            <a:avLst/>
            <a:gdLst/>
            <a:ahLst/>
            <a:cxnLst>
              <a:cxn ang="0">
                <a:pos x="0" y="207"/>
              </a:cxn>
              <a:cxn ang="0">
                <a:pos x="12" y="232"/>
              </a:cxn>
              <a:cxn ang="0">
                <a:pos x="306" y="25"/>
              </a:cxn>
              <a:cxn ang="0">
                <a:pos x="293" y="0"/>
              </a:cxn>
              <a:cxn ang="0">
                <a:pos x="0" y="207"/>
              </a:cxn>
            </a:cxnLst>
            <a:rect l="0" t="0" r="r" b="b"/>
            <a:pathLst>
              <a:path w="306" h="232">
                <a:moveTo>
                  <a:pt x="0" y="207"/>
                </a:moveTo>
                <a:lnTo>
                  <a:pt x="12" y="232"/>
                </a:lnTo>
                <a:lnTo>
                  <a:pt x="306" y="25"/>
                </a:lnTo>
                <a:lnTo>
                  <a:pt x="293" y="0"/>
                </a:lnTo>
                <a:lnTo>
                  <a:pt x="0" y="20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6" name="Freeform 58"/>
          <p:cNvSpPr>
            <a:spLocks/>
          </p:cNvSpPr>
          <p:nvPr/>
        </p:nvSpPr>
        <p:spPr bwMode="auto">
          <a:xfrm>
            <a:off x="8121650" y="2690813"/>
            <a:ext cx="38100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12" y="24"/>
              </a:cxn>
              <a:cxn ang="0">
                <a:pos x="24" y="12"/>
              </a:cxn>
              <a:cxn ang="0">
                <a:pos x="12" y="0"/>
              </a:cxn>
              <a:cxn ang="0">
                <a:pos x="12" y="0"/>
              </a:cxn>
              <a:cxn ang="0">
                <a:pos x="0" y="0"/>
              </a:cxn>
              <a:cxn ang="0">
                <a:pos x="0" y="12"/>
              </a:cxn>
              <a:cxn ang="0">
                <a:pos x="0" y="24"/>
              </a:cxn>
              <a:cxn ang="0">
                <a:pos x="12" y="24"/>
              </a:cxn>
            </a:cxnLst>
            <a:rect l="0" t="0" r="r" b="b"/>
            <a:pathLst>
              <a:path w="24" h="24">
                <a:moveTo>
                  <a:pt x="12" y="24"/>
                </a:moveTo>
                <a:lnTo>
                  <a:pt x="12" y="24"/>
                </a:lnTo>
                <a:lnTo>
                  <a:pt x="24" y="12"/>
                </a:lnTo>
                <a:lnTo>
                  <a:pt x="12" y="0"/>
                </a:lnTo>
                <a:lnTo>
                  <a:pt x="12" y="0"/>
                </a:lnTo>
                <a:lnTo>
                  <a:pt x="0" y="0"/>
                </a:lnTo>
                <a:lnTo>
                  <a:pt x="0" y="12"/>
                </a:lnTo>
                <a:lnTo>
                  <a:pt x="0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7" name="Freeform 59"/>
          <p:cNvSpPr>
            <a:spLocks/>
          </p:cNvSpPr>
          <p:nvPr/>
        </p:nvSpPr>
        <p:spPr bwMode="auto">
          <a:xfrm>
            <a:off x="8043863" y="2709863"/>
            <a:ext cx="155575" cy="174625"/>
          </a:xfrm>
          <a:custGeom>
            <a:avLst/>
            <a:gdLst/>
            <a:ahLst/>
            <a:cxnLst>
              <a:cxn ang="0">
                <a:pos x="61" y="0"/>
              </a:cxn>
              <a:cxn ang="0">
                <a:pos x="98" y="0"/>
              </a:cxn>
              <a:cxn ang="0">
                <a:pos x="98" y="0"/>
              </a:cxn>
              <a:cxn ang="0">
                <a:pos x="98" y="0"/>
              </a:cxn>
              <a:cxn ang="0">
                <a:pos x="61" y="86"/>
              </a:cxn>
              <a:cxn ang="0">
                <a:pos x="61" y="110"/>
              </a:cxn>
              <a:cxn ang="0">
                <a:pos x="49" y="86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61" y="86"/>
              </a:cxn>
              <a:cxn ang="0">
                <a:pos x="49" y="86"/>
              </a:cxn>
              <a:cxn ang="0">
                <a:pos x="49" y="86"/>
              </a:cxn>
              <a:cxn ang="0">
                <a:pos x="86" y="0"/>
              </a:cxn>
              <a:cxn ang="0">
                <a:pos x="98" y="0"/>
              </a:cxn>
              <a:cxn ang="0">
                <a:pos x="98" y="12"/>
              </a:cxn>
              <a:cxn ang="0">
                <a:pos x="61" y="12"/>
              </a:cxn>
              <a:cxn ang="0">
                <a:pos x="61" y="0"/>
              </a:cxn>
            </a:cxnLst>
            <a:rect l="0" t="0" r="r" b="b"/>
            <a:pathLst>
              <a:path w="98" h="110">
                <a:moveTo>
                  <a:pt x="61" y="0"/>
                </a:moveTo>
                <a:lnTo>
                  <a:pt x="98" y="0"/>
                </a:lnTo>
                <a:lnTo>
                  <a:pt x="98" y="0"/>
                </a:lnTo>
                <a:lnTo>
                  <a:pt x="98" y="0"/>
                </a:lnTo>
                <a:lnTo>
                  <a:pt x="61" y="86"/>
                </a:lnTo>
                <a:lnTo>
                  <a:pt x="61" y="110"/>
                </a:lnTo>
                <a:lnTo>
                  <a:pt x="49" y="86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61" y="86"/>
                </a:lnTo>
                <a:lnTo>
                  <a:pt x="49" y="86"/>
                </a:lnTo>
                <a:lnTo>
                  <a:pt x="49" y="86"/>
                </a:lnTo>
                <a:lnTo>
                  <a:pt x="86" y="0"/>
                </a:lnTo>
                <a:lnTo>
                  <a:pt x="98" y="0"/>
                </a:lnTo>
                <a:lnTo>
                  <a:pt x="98" y="12"/>
                </a:lnTo>
                <a:lnTo>
                  <a:pt x="61" y="12"/>
                </a:lnTo>
                <a:lnTo>
                  <a:pt x="61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8" name="Freeform 60"/>
          <p:cNvSpPr>
            <a:spLocks/>
          </p:cNvSpPr>
          <p:nvPr/>
        </p:nvSpPr>
        <p:spPr bwMode="auto">
          <a:xfrm>
            <a:off x="8062913" y="2709863"/>
            <a:ext cx="77787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" y="0"/>
              </a:cxn>
              <a:cxn ang="0">
                <a:pos x="49" y="12"/>
              </a:cxn>
              <a:cxn ang="0">
                <a:pos x="49" y="12"/>
              </a:cxn>
              <a:cxn ang="0">
                <a:pos x="49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49" h="12">
                <a:moveTo>
                  <a:pt x="0" y="0"/>
                </a:moveTo>
                <a:lnTo>
                  <a:pt x="49" y="0"/>
                </a:lnTo>
                <a:lnTo>
                  <a:pt x="49" y="12"/>
                </a:lnTo>
                <a:lnTo>
                  <a:pt x="49" y="12"/>
                </a:lnTo>
                <a:lnTo>
                  <a:pt x="49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09" name="Freeform 61"/>
          <p:cNvSpPr>
            <a:spLocks/>
          </p:cNvSpPr>
          <p:nvPr/>
        </p:nvSpPr>
        <p:spPr bwMode="auto">
          <a:xfrm>
            <a:off x="8062913" y="2709863"/>
            <a:ext cx="136525" cy="13652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86" y="0"/>
              </a:cxn>
              <a:cxn ang="0">
                <a:pos x="49" y="86"/>
              </a:cxn>
              <a:cxn ang="0">
                <a:pos x="0" y="0"/>
              </a:cxn>
              <a:cxn ang="0">
                <a:pos x="49" y="0"/>
              </a:cxn>
            </a:cxnLst>
            <a:rect l="0" t="0" r="r" b="b"/>
            <a:pathLst>
              <a:path w="86" h="86">
                <a:moveTo>
                  <a:pt x="49" y="0"/>
                </a:moveTo>
                <a:lnTo>
                  <a:pt x="86" y="0"/>
                </a:lnTo>
                <a:lnTo>
                  <a:pt x="49" y="86"/>
                </a:lnTo>
                <a:lnTo>
                  <a:pt x="0" y="0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0" name="Rectangle 62"/>
          <p:cNvSpPr>
            <a:spLocks noChangeArrowheads="1"/>
          </p:cNvSpPr>
          <p:nvPr/>
        </p:nvSpPr>
        <p:spPr bwMode="auto">
          <a:xfrm>
            <a:off x="7539038" y="2147888"/>
            <a:ext cx="620712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1" name="Rectangle 63"/>
          <p:cNvSpPr>
            <a:spLocks noChangeArrowheads="1"/>
          </p:cNvSpPr>
          <p:nvPr/>
        </p:nvSpPr>
        <p:spPr bwMode="auto">
          <a:xfrm>
            <a:off x="8121650" y="2168525"/>
            <a:ext cx="38100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2" name="Rectangle 64"/>
          <p:cNvSpPr>
            <a:spLocks noChangeArrowheads="1"/>
          </p:cNvSpPr>
          <p:nvPr/>
        </p:nvSpPr>
        <p:spPr bwMode="auto">
          <a:xfrm>
            <a:off x="5580063" y="286543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3" name="Rectangle 65"/>
          <p:cNvSpPr>
            <a:spLocks noChangeArrowheads="1"/>
          </p:cNvSpPr>
          <p:nvPr/>
        </p:nvSpPr>
        <p:spPr bwMode="auto">
          <a:xfrm>
            <a:off x="6415088" y="2884488"/>
            <a:ext cx="38100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4" name="Rectangle 66"/>
          <p:cNvSpPr>
            <a:spLocks noChangeArrowheads="1"/>
          </p:cNvSpPr>
          <p:nvPr/>
        </p:nvSpPr>
        <p:spPr bwMode="auto">
          <a:xfrm>
            <a:off x="5561013" y="3290888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5" name="Rectangle 67"/>
          <p:cNvSpPr>
            <a:spLocks noChangeArrowheads="1"/>
          </p:cNvSpPr>
          <p:nvPr/>
        </p:nvSpPr>
        <p:spPr bwMode="auto">
          <a:xfrm>
            <a:off x="5561013" y="2865438"/>
            <a:ext cx="39687" cy="444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6" name="Freeform 68"/>
          <p:cNvSpPr>
            <a:spLocks/>
          </p:cNvSpPr>
          <p:nvPr/>
        </p:nvSpPr>
        <p:spPr bwMode="auto">
          <a:xfrm>
            <a:off x="6026150" y="2690813"/>
            <a:ext cx="39688" cy="38100"/>
          </a:xfrm>
          <a:custGeom>
            <a:avLst/>
            <a:gdLst/>
            <a:ahLst/>
            <a:cxnLst>
              <a:cxn ang="0">
                <a:pos x="13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3" y="0"/>
              </a:cxn>
              <a:cxn ang="0">
                <a:pos x="13" y="0"/>
              </a:cxn>
              <a:cxn ang="0">
                <a:pos x="0" y="12"/>
              </a:cxn>
              <a:cxn ang="0">
                <a:pos x="13" y="12"/>
              </a:cxn>
              <a:cxn ang="0">
                <a:pos x="13" y="24"/>
              </a:cxn>
            </a:cxnLst>
            <a:rect l="0" t="0" r="r" b="b"/>
            <a:pathLst>
              <a:path w="25" h="24">
                <a:moveTo>
                  <a:pt x="13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3" y="0"/>
                </a:lnTo>
                <a:lnTo>
                  <a:pt x="13" y="0"/>
                </a:lnTo>
                <a:lnTo>
                  <a:pt x="0" y="12"/>
                </a:lnTo>
                <a:lnTo>
                  <a:pt x="13" y="12"/>
                </a:lnTo>
                <a:lnTo>
                  <a:pt x="13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7" name="Freeform 69"/>
          <p:cNvSpPr>
            <a:spLocks/>
          </p:cNvSpPr>
          <p:nvPr/>
        </p:nvSpPr>
        <p:spPr bwMode="auto">
          <a:xfrm>
            <a:off x="5969000" y="2709863"/>
            <a:ext cx="174625" cy="1555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7" y="0"/>
              </a:cxn>
              <a:cxn ang="0">
                <a:pos x="110" y="0"/>
              </a:cxn>
              <a:cxn ang="0">
                <a:pos x="97" y="12"/>
              </a:cxn>
              <a:cxn ang="0">
                <a:pos x="49" y="86"/>
              </a:cxn>
              <a:cxn ang="0">
                <a:pos x="49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9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8">
                <a:moveTo>
                  <a:pt x="49" y="0"/>
                </a:moveTo>
                <a:lnTo>
                  <a:pt x="97" y="0"/>
                </a:lnTo>
                <a:lnTo>
                  <a:pt x="110" y="0"/>
                </a:lnTo>
                <a:lnTo>
                  <a:pt x="97" y="12"/>
                </a:lnTo>
                <a:lnTo>
                  <a:pt x="49" y="86"/>
                </a:lnTo>
                <a:lnTo>
                  <a:pt x="49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9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8" name="Freeform 70"/>
          <p:cNvSpPr>
            <a:spLocks/>
          </p:cNvSpPr>
          <p:nvPr/>
        </p:nvSpPr>
        <p:spPr bwMode="auto">
          <a:xfrm>
            <a:off x="5988050" y="2709863"/>
            <a:ext cx="58738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0"/>
              </a:cxn>
              <a:cxn ang="0">
                <a:pos x="37" y="12"/>
              </a:cxn>
              <a:cxn ang="0">
                <a:pos x="37" y="12"/>
              </a:cxn>
              <a:cxn ang="0">
                <a:pos x="37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7" h="12">
                <a:moveTo>
                  <a:pt x="0" y="0"/>
                </a:moveTo>
                <a:lnTo>
                  <a:pt x="37" y="0"/>
                </a:lnTo>
                <a:lnTo>
                  <a:pt x="37" y="12"/>
                </a:lnTo>
                <a:lnTo>
                  <a:pt x="37" y="12"/>
                </a:lnTo>
                <a:lnTo>
                  <a:pt x="37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19" name="Freeform 71"/>
          <p:cNvSpPr>
            <a:spLocks/>
          </p:cNvSpPr>
          <p:nvPr/>
        </p:nvSpPr>
        <p:spPr bwMode="auto">
          <a:xfrm>
            <a:off x="5988050" y="2709863"/>
            <a:ext cx="134938" cy="115887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85" y="0"/>
              </a:cxn>
              <a:cxn ang="0">
                <a:pos x="37" y="73"/>
              </a:cxn>
              <a:cxn ang="0">
                <a:pos x="0" y="0"/>
              </a:cxn>
              <a:cxn ang="0">
                <a:pos x="37" y="0"/>
              </a:cxn>
            </a:cxnLst>
            <a:rect l="0" t="0" r="r" b="b"/>
            <a:pathLst>
              <a:path w="85" h="73">
                <a:moveTo>
                  <a:pt x="37" y="0"/>
                </a:moveTo>
                <a:lnTo>
                  <a:pt x="85" y="0"/>
                </a:lnTo>
                <a:lnTo>
                  <a:pt x="37" y="73"/>
                </a:lnTo>
                <a:lnTo>
                  <a:pt x="0" y="0"/>
                </a:lnTo>
                <a:lnTo>
                  <a:pt x="3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0" name="Rectangle 72"/>
          <p:cNvSpPr>
            <a:spLocks noChangeArrowheads="1"/>
          </p:cNvSpPr>
          <p:nvPr/>
        </p:nvSpPr>
        <p:spPr bwMode="auto">
          <a:xfrm>
            <a:off x="6026150" y="2147888"/>
            <a:ext cx="620713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1" name="Rectangle 73"/>
          <p:cNvSpPr>
            <a:spLocks noChangeArrowheads="1"/>
          </p:cNvSpPr>
          <p:nvPr/>
        </p:nvSpPr>
        <p:spPr bwMode="auto">
          <a:xfrm>
            <a:off x="6026150" y="2168525"/>
            <a:ext cx="39688" cy="5413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2" name="Rectangle 74"/>
          <p:cNvSpPr>
            <a:spLocks noChangeArrowheads="1"/>
          </p:cNvSpPr>
          <p:nvPr/>
        </p:nvSpPr>
        <p:spPr bwMode="auto">
          <a:xfrm>
            <a:off x="6007100" y="3981450"/>
            <a:ext cx="1163638" cy="460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3" name="Rectangle 75"/>
          <p:cNvSpPr>
            <a:spLocks noChangeArrowheads="1"/>
          </p:cNvSpPr>
          <p:nvPr/>
        </p:nvSpPr>
        <p:spPr bwMode="auto">
          <a:xfrm>
            <a:off x="6007100" y="3309938"/>
            <a:ext cx="39688" cy="6969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4" name="Rectangle 76"/>
          <p:cNvSpPr>
            <a:spLocks noChangeArrowheads="1"/>
          </p:cNvSpPr>
          <p:nvPr/>
        </p:nvSpPr>
        <p:spPr bwMode="auto">
          <a:xfrm>
            <a:off x="7035800" y="3987800"/>
            <a:ext cx="1104900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5" name="Rectangle 77"/>
          <p:cNvSpPr>
            <a:spLocks noChangeArrowheads="1"/>
          </p:cNvSpPr>
          <p:nvPr/>
        </p:nvSpPr>
        <p:spPr bwMode="auto">
          <a:xfrm>
            <a:off x="8102600" y="3328988"/>
            <a:ext cx="38100" cy="6778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6" name="Freeform 78"/>
          <p:cNvSpPr>
            <a:spLocks/>
          </p:cNvSpPr>
          <p:nvPr/>
        </p:nvSpPr>
        <p:spPr bwMode="auto">
          <a:xfrm>
            <a:off x="7073900" y="4491038"/>
            <a:ext cx="39688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7" name="Freeform 79"/>
          <p:cNvSpPr>
            <a:spLocks/>
          </p:cNvSpPr>
          <p:nvPr/>
        </p:nvSpPr>
        <p:spPr bwMode="auto">
          <a:xfrm>
            <a:off x="7015163" y="4511675"/>
            <a:ext cx="174625" cy="15398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98" y="0"/>
              </a:cxn>
              <a:cxn ang="0">
                <a:pos x="110" y="0"/>
              </a:cxn>
              <a:cxn ang="0">
                <a:pos x="98" y="12"/>
              </a:cxn>
              <a:cxn ang="0">
                <a:pos x="49" y="85"/>
              </a:cxn>
              <a:cxn ang="0">
                <a:pos x="49" y="97"/>
              </a:cxn>
              <a:cxn ang="0">
                <a:pos x="37" y="73"/>
              </a:cxn>
              <a:cxn ang="0">
                <a:pos x="0" y="0"/>
              </a:cxn>
              <a:cxn ang="0">
                <a:pos x="0" y="0"/>
              </a:cxn>
              <a:cxn ang="0">
                <a:pos x="13" y="0"/>
              </a:cxn>
              <a:cxn ang="0">
                <a:pos x="13" y="0"/>
              </a:cxn>
              <a:cxn ang="0">
                <a:pos x="49" y="73"/>
              </a:cxn>
              <a:cxn ang="0">
                <a:pos x="37" y="73"/>
              </a:cxn>
              <a:cxn ang="0">
                <a:pos x="37" y="73"/>
              </a:cxn>
              <a:cxn ang="0">
                <a:pos x="86" y="0"/>
              </a:cxn>
              <a:cxn ang="0">
                <a:pos x="98" y="12"/>
              </a:cxn>
              <a:cxn ang="0">
                <a:pos x="98" y="12"/>
              </a:cxn>
              <a:cxn ang="0">
                <a:pos x="49" y="12"/>
              </a:cxn>
              <a:cxn ang="0">
                <a:pos x="49" y="0"/>
              </a:cxn>
            </a:cxnLst>
            <a:rect l="0" t="0" r="r" b="b"/>
            <a:pathLst>
              <a:path w="110" h="97">
                <a:moveTo>
                  <a:pt x="49" y="0"/>
                </a:moveTo>
                <a:lnTo>
                  <a:pt x="98" y="0"/>
                </a:lnTo>
                <a:lnTo>
                  <a:pt x="110" y="0"/>
                </a:lnTo>
                <a:lnTo>
                  <a:pt x="98" y="12"/>
                </a:lnTo>
                <a:lnTo>
                  <a:pt x="49" y="85"/>
                </a:lnTo>
                <a:lnTo>
                  <a:pt x="49" y="97"/>
                </a:lnTo>
                <a:lnTo>
                  <a:pt x="37" y="73"/>
                </a:lnTo>
                <a:lnTo>
                  <a:pt x="0" y="0"/>
                </a:ln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lnTo>
                  <a:pt x="49" y="73"/>
                </a:lnTo>
                <a:lnTo>
                  <a:pt x="37" y="73"/>
                </a:lnTo>
                <a:lnTo>
                  <a:pt x="37" y="73"/>
                </a:lnTo>
                <a:lnTo>
                  <a:pt x="86" y="0"/>
                </a:lnTo>
                <a:lnTo>
                  <a:pt x="98" y="12"/>
                </a:lnTo>
                <a:lnTo>
                  <a:pt x="98" y="12"/>
                </a:lnTo>
                <a:lnTo>
                  <a:pt x="49" y="12"/>
                </a:lnTo>
                <a:lnTo>
                  <a:pt x="49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8" name="Freeform 80"/>
          <p:cNvSpPr>
            <a:spLocks/>
          </p:cNvSpPr>
          <p:nvPr/>
        </p:nvSpPr>
        <p:spPr bwMode="auto">
          <a:xfrm>
            <a:off x="7035800" y="45116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29" name="Freeform 81"/>
          <p:cNvSpPr>
            <a:spLocks/>
          </p:cNvSpPr>
          <p:nvPr/>
        </p:nvSpPr>
        <p:spPr bwMode="auto">
          <a:xfrm>
            <a:off x="7035800" y="4511675"/>
            <a:ext cx="134938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0" name="Rectangle 82"/>
          <p:cNvSpPr>
            <a:spLocks noChangeArrowheads="1"/>
          </p:cNvSpPr>
          <p:nvPr/>
        </p:nvSpPr>
        <p:spPr bwMode="auto">
          <a:xfrm>
            <a:off x="7073900" y="4006850"/>
            <a:ext cx="39688" cy="50482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1" name="Freeform 83"/>
          <p:cNvSpPr>
            <a:spLocks/>
          </p:cNvSpPr>
          <p:nvPr/>
        </p:nvSpPr>
        <p:spPr bwMode="auto">
          <a:xfrm>
            <a:off x="1119188" y="1741488"/>
            <a:ext cx="39687" cy="39687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3"/>
              </a:cxn>
              <a:cxn ang="0">
                <a:pos x="25" y="13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3"/>
              </a:cxn>
              <a:cxn ang="0">
                <a:pos x="12" y="13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3"/>
                </a:lnTo>
                <a:lnTo>
                  <a:pt x="25" y="13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3"/>
                </a:lnTo>
                <a:lnTo>
                  <a:pt x="12" y="13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2" name="Freeform 84"/>
          <p:cNvSpPr>
            <a:spLocks/>
          </p:cNvSpPr>
          <p:nvPr/>
        </p:nvSpPr>
        <p:spPr bwMode="auto">
          <a:xfrm>
            <a:off x="1062038" y="176212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3" name="Freeform 85"/>
          <p:cNvSpPr>
            <a:spLocks/>
          </p:cNvSpPr>
          <p:nvPr/>
        </p:nvSpPr>
        <p:spPr bwMode="auto">
          <a:xfrm>
            <a:off x="1081088" y="176212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4" name="Freeform 86"/>
          <p:cNvSpPr>
            <a:spLocks/>
          </p:cNvSpPr>
          <p:nvPr/>
        </p:nvSpPr>
        <p:spPr bwMode="auto">
          <a:xfrm>
            <a:off x="1081088" y="176212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5" name="Rectangle 87"/>
          <p:cNvSpPr>
            <a:spLocks noChangeArrowheads="1"/>
          </p:cNvSpPr>
          <p:nvPr/>
        </p:nvSpPr>
        <p:spPr bwMode="auto">
          <a:xfrm>
            <a:off x="1119188" y="1471613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6" name="Rectangle 88"/>
          <p:cNvSpPr>
            <a:spLocks noChangeArrowheads="1"/>
          </p:cNvSpPr>
          <p:nvPr/>
        </p:nvSpPr>
        <p:spPr bwMode="auto">
          <a:xfrm>
            <a:off x="712788" y="1878013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7" name="Rectangle 89"/>
          <p:cNvSpPr>
            <a:spLocks noChangeArrowheads="1"/>
          </p:cNvSpPr>
          <p:nvPr/>
        </p:nvSpPr>
        <p:spPr bwMode="auto">
          <a:xfrm>
            <a:off x="1546225" y="1897063"/>
            <a:ext cx="38100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8" name="Rectangle 90"/>
          <p:cNvSpPr>
            <a:spLocks noChangeArrowheads="1"/>
          </p:cNvSpPr>
          <p:nvPr/>
        </p:nvSpPr>
        <p:spPr bwMode="auto">
          <a:xfrm>
            <a:off x="692150" y="2381250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39" name="Rectangle 91"/>
          <p:cNvSpPr>
            <a:spLocks noChangeArrowheads="1"/>
          </p:cNvSpPr>
          <p:nvPr/>
        </p:nvSpPr>
        <p:spPr bwMode="auto">
          <a:xfrm>
            <a:off x="692150" y="1878013"/>
            <a:ext cx="39688" cy="5222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0" name="Rectangle 92"/>
          <p:cNvSpPr>
            <a:spLocks noChangeArrowheads="1"/>
          </p:cNvSpPr>
          <p:nvPr/>
        </p:nvSpPr>
        <p:spPr bwMode="auto">
          <a:xfrm>
            <a:off x="712788" y="2806700"/>
            <a:ext cx="871537" cy="396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1" name="Rectangle 93"/>
          <p:cNvSpPr>
            <a:spLocks noChangeArrowheads="1"/>
          </p:cNvSpPr>
          <p:nvPr/>
        </p:nvSpPr>
        <p:spPr bwMode="auto">
          <a:xfrm>
            <a:off x="1546225" y="2825750"/>
            <a:ext cx="38100" cy="5238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2" name="Rectangle 94"/>
          <p:cNvSpPr>
            <a:spLocks noChangeArrowheads="1"/>
          </p:cNvSpPr>
          <p:nvPr/>
        </p:nvSpPr>
        <p:spPr bwMode="auto">
          <a:xfrm>
            <a:off x="692150" y="3309938"/>
            <a:ext cx="873125" cy="396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3" name="Rectangle 95"/>
          <p:cNvSpPr>
            <a:spLocks noChangeArrowheads="1"/>
          </p:cNvSpPr>
          <p:nvPr/>
        </p:nvSpPr>
        <p:spPr bwMode="auto">
          <a:xfrm>
            <a:off x="692150" y="2806700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4" name="Rectangle 96"/>
          <p:cNvSpPr>
            <a:spLocks noChangeArrowheads="1"/>
          </p:cNvSpPr>
          <p:nvPr/>
        </p:nvSpPr>
        <p:spPr bwMode="auto">
          <a:xfrm>
            <a:off x="712788" y="3736975"/>
            <a:ext cx="871537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5" name="Rectangle 97"/>
          <p:cNvSpPr>
            <a:spLocks noChangeArrowheads="1"/>
          </p:cNvSpPr>
          <p:nvPr/>
        </p:nvSpPr>
        <p:spPr bwMode="auto">
          <a:xfrm>
            <a:off x="1546225" y="3756025"/>
            <a:ext cx="38100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6" name="Rectangle 98"/>
          <p:cNvSpPr>
            <a:spLocks noChangeArrowheads="1"/>
          </p:cNvSpPr>
          <p:nvPr/>
        </p:nvSpPr>
        <p:spPr bwMode="auto">
          <a:xfrm>
            <a:off x="692150" y="4240213"/>
            <a:ext cx="873125" cy="38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7" name="Rectangle 99"/>
          <p:cNvSpPr>
            <a:spLocks noChangeArrowheads="1"/>
          </p:cNvSpPr>
          <p:nvPr/>
        </p:nvSpPr>
        <p:spPr bwMode="auto">
          <a:xfrm>
            <a:off x="692150" y="3736975"/>
            <a:ext cx="39688" cy="5222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8" name="Freeform 100"/>
          <p:cNvSpPr>
            <a:spLocks/>
          </p:cNvSpPr>
          <p:nvPr/>
        </p:nvSpPr>
        <p:spPr bwMode="auto">
          <a:xfrm>
            <a:off x="1119188" y="2671763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49" name="Freeform 101"/>
          <p:cNvSpPr>
            <a:spLocks/>
          </p:cNvSpPr>
          <p:nvPr/>
        </p:nvSpPr>
        <p:spPr bwMode="auto">
          <a:xfrm>
            <a:off x="1062038" y="2690813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8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8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0" name="Freeform 102"/>
          <p:cNvSpPr>
            <a:spLocks/>
          </p:cNvSpPr>
          <p:nvPr/>
        </p:nvSpPr>
        <p:spPr bwMode="auto">
          <a:xfrm>
            <a:off x="1081088" y="2690813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1" name="Freeform 103"/>
          <p:cNvSpPr>
            <a:spLocks/>
          </p:cNvSpPr>
          <p:nvPr/>
        </p:nvSpPr>
        <p:spPr bwMode="auto">
          <a:xfrm>
            <a:off x="1081088" y="2690813"/>
            <a:ext cx="134937" cy="115887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2" name="Rectangle 104"/>
          <p:cNvSpPr>
            <a:spLocks noChangeArrowheads="1"/>
          </p:cNvSpPr>
          <p:nvPr/>
        </p:nvSpPr>
        <p:spPr bwMode="auto">
          <a:xfrm>
            <a:off x="1119188" y="2400300"/>
            <a:ext cx="39687" cy="2905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3" name="Freeform 105"/>
          <p:cNvSpPr>
            <a:spLocks/>
          </p:cNvSpPr>
          <p:nvPr/>
        </p:nvSpPr>
        <p:spPr bwMode="auto">
          <a:xfrm>
            <a:off x="1119188" y="3600450"/>
            <a:ext cx="39687" cy="39688"/>
          </a:xfrm>
          <a:custGeom>
            <a:avLst/>
            <a:gdLst/>
            <a:ahLst/>
            <a:cxnLst>
              <a:cxn ang="0">
                <a:pos x="12" y="25"/>
              </a:cxn>
              <a:cxn ang="0">
                <a:pos x="25" y="12"/>
              </a:cxn>
              <a:cxn ang="0">
                <a:pos x="25" y="12"/>
              </a:cxn>
              <a:cxn ang="0">
                <a:pos x="25" y="0"/>
              </a:cxn>
              <a:cxn ang="0">
                <a:pos x="12" y="0"/>
              </a:cxn>
              <a:cxn ang="0">
                <a:pos x="12" y="0"/>
              </a:cxn>
              <a:cxn ang="0">
                <a:pos x="0" y="12"/>
              </a:cxn>
              <a:cxn ang="0">
                <a:pos x="12" y="12"/>
              </a:cxn>
              <a:cxn ang="0">
                <a:pos x="12" y="25"/>
              </a:cxn>
            </a:cxnLst>
            <a:rect l="0" t="0" r="r" b="b"/>
            <a:pathLst>
              <a:path w="25" h="25">
                <a:moveTo>
                  <a:pt x="12" y="25"/>
                </a:moveTo>
                <a:lnTo>
                  <a:pt x="25" y="12"/>
                </a:lnTo>
                <a:lnTo>
                  <a:pt x="25" y="12"/>
                </a:lnTo>
                <a:lnTo>
                  <a:pt x="25" y="0"/>
                </a:lnTo>
                <a:lnTo>
                  <a:pt x="12" y="0"/>
                </a:lnTo>
                <a:lnTo>
                  <a:pt x="12" y="0"/>
                </a:lnTo>
                <a:lnTo>
                  <a:pt x="0" y="12"/>
                </a:lnTo>
                <a:lnTo>
                  <a:pt x="12" y="12"/>
                </a:lnTo>
                <a:lnTo>
                  <a:pt x="12" y="2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4" name="Freeform 106"/>
          <p:cNvSpPr>
            <a:spLocks/>
          </p:cNvSpPr>
          <p:nvPr/>
        </p:nvSpPr>
        <p:spPr bwMode="auto">
          <a:xfrm>
            <a:off x="1062038" y="3619500"/>
            <a:ext cx="173037" cy="155575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3"/>
              </a:cxn>
              <a:cxn ang="0">
                <a:pos x="48" y="86"/>
              </a:cxn>
              <a:cxn ang="0">
                <a:pos x="48" y="98"/>
              </a:cxn>
              <a:cxn ang="0">
                <a:pos x="36" y="74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4"/>
              </a:cxn>
              <a:cxn ang="0">
                <a:pos x="36" y="74"/>
              </a:cxn>
              <a:cxn ang="0">
                <a:pos x="36" y="74"/>
              </a:cxn>
              <a:cxn ang="0">
                <a:pos x="85" y="0"/>
              </a:cxn>
              <a:cxn ang="0">
                <a:pos x="97" y="13"/>
              </a:cxn>
              <a:cxn ang="0">
                <a:pos x="97" y="13"/>
              </a:cxn>
              <a:cxn ang="0">
                <a:pos x="48" y="13"/>
              </a:cxn>
              <a:cxn ang="0">
                <a:pos x="48" y="0"/>
              </a:cxn>
            </a:cxnLst>
            <a:rect l="0" t="0" r="r" b="b"/>
            <a:pathLst>
              <a:path w="109" h="98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3"/>
                </a:lnTo>
                <a:lnTo>
                  <a:pt x="48" y="86"/>
                </a:lnTo>
                <a:lnTo>
                  <a:pt x="48" y="98"/>
                </a:lnTo>
                <a:lnTo>
                  <a:pt x="36" y="74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4"/>
                </a:lnTo>
                <a:lnTo>
                  <a:pt x="36" y="74"/>
                </a:lnTo>
                <a:lnTo>
                  <a:pt x="36" y="74"/>
                </a:lnTo>
                <a:lnTo>
                  <a:pt x="85" y="0"/>
                </a:lnTo>
                <a:lnTo>
                  <a:pt x="97" y="13"/>
                </a:lnTo>
                <a:lnTo>
                  <a:pt x="97" y="13"/>
                </a:lnTo>
                <a:lnTo>
                  <a:pt x="48" y="13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5" name="Freeform 107"/>
          <p:cNvSpPr>
            <a:spLocks/>
          </p:cNvSpPr>
          <p:nvPr/>
        </p:nvSpPr>
        <p:spPr bwMode="auto">
          <a:xfrm>
            <a:off x="1081088" y="3619500"/>
            <a:ext cx="57150" cy="206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3"/>
              </a:cxn>
              <a:cxn ang="0">
                <a:pos x="36" y="13"/>
              </a:cxn>
              <a:cxn ang="0">
                <a:pos x="36" y="13"/>
              </a:cxn>
              <a:cxn ang="0">
                <a:pos x="0" y="13"/>
              </a:cxn>
              <a:cxn ang="0">
                <a:pos x="0" y="0"/>
              </a:cxn>
            </a:cxnLst>
            <a:rect l="0" t="0" r="r" b="b"/>
            <a:pathLst>
              <a:path w="36" h="13">
                <a:moveTo>
                  <a:pt x="0" y="0"/>
                </a:moveTo>
                <a:lnTo>
                  <a:pt x="36" y="0"/>
                </a:lnTo>
                <a:lnTo>
                  <a:pt x="36" y="13"/>
                </a:lnTo>
                <a:lnTo>
                  <a:pt x="36" y="13"/>
                </a:lnTo>
                <a:lnTo>
                  <a:pt x="36" y="13"/>
                </a:lnTo>
                <a:lnTo>
                  <a:pt x="0" y="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6" name="Freeform 108"/>
          <p:cNvSpPr>
            <a:spLocks/>
          </p:cNvSpPr>
          <p:nvPr/>
        </p:nvSpPr>
        <p:spPr bwMode="auto">
          <a:xfrm>
            <a:off x="1081088" y="3619500"/>
            <a:ext cx="134937" cy="117475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4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4">
                <a:moveTo>
                  <a:pt x="36" y="0"/>
                </a:moveTo>
                <a:lnTo>
                  <a:pt x="85" y="0"/>
                </a:lnTo>
                <a:lnTo>
                  <a:pt x="36" y="74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7" name="Rectangle 109"/>
          <p:cNvSpPr>
            <a:spLocks noChangeArrowheads="1"/>
          </p:cNvSpPr>
          <p:nvPr/>
        </p:nvSpPr>
        <p:spPr bwMode="auto">
          <a:xfrm>
            <a:off x="1119188" y="3328988"/>
            <a:ext cx="39687" cy="2905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8" name="Freeform 110"/>
          <p:cNvSpPr>
            <a:spLocks/>
          </p:cNvSpPr>
          <p:nvPr/>
        </p:nvSpPr>
        <p:spPr bwMode="auto">
          <a:xfrm>
            <a:off x="1119188" y="4511675"/>
            <a:ext cx="39687" cy="38100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25" y="24"/>
              </a:cxn>
              <a:cxn ang="0">
                <a:pos x="25" y="12"/>
              </a:cxn>
              <a:cxn ang="0">
                <a:pos x="25" y="12"/>
              </a:cxn>
              <a:cxn ang="0">
                <a:pos x="12" y="0"/>
              </a:cxn>
              <a:cxn ang="0">
                <a:pos x="12" y="12"/>
              </a:cxn>
              <a:cxn ang="0">
                <a:pos x="0" y="12"/>
              </a:cxn>
              <a:cxn ang="0">
                <a:pos x="12" y="24"/>
              </a:cxn>
              <a:cxn ang="0">
                <a:pos x="12" y="24"/>
              </a:cxn>
            </a:cxnLst>
            <a:rect l="0" t="0" r="r" b="b"/>
            <a:pathLst>
              <a:path w="25" h="24">
                <a:moveTo>
                  <a:pt x="12" y="24"/>
                </a:moveTo>
                <a:lnTo>
                  <a:pt x="25" y="24"/>
                </a:lnTo>
                <a:lnTo>
                  <a:pt x="25" y="12"/>
                </a:lnTo>
                <a:lnTo>
                  <a:pt x="25" y="12"/>
                </a:lnTo>
                <a:lnTo>
                  <a:pt x="12" y="0"/>
                </a:lnTo>
                <a:lnTo>
                  <a:pt x="12" y="12"/>
                </a:lnTo>
                <a:lnTo>
                  <a:pt x="0" y="12"/>
                </a:lnTo>
                <a:lnTo>
                  <a:pt x="12" y="24"/>
                </a:lnTo>
                <a:lnTo>
                  <a:pt x="12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59" name="Freeform 111"/>
          <p:cNvSpPr>
            <a:spLocks/>
          </p:cNvSpPr>
          <p:nvPr/>
        </p:nvSpPr>
        <p:spPr bwMode="auto">
          <a:xfrm>
            <a:off x="1062038" y="4549775"/>
            <a:ext cx="173037" cy="153988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97" y="0"/>
              </a:cxn>
              <a:cxn ang="0">
                <a:pos x="109" y="0"/>
              </a:cxn>
              <a:cxn ang="0">
                <a:pos x="97" y="12"/>
              </a:cxn>
              <a:cxn ang="0">
                <a:pos x="48" y="85"/>
              </a:cxn>
              <a:cxn ang="0">
                <a:pos x="48" y="97"/>
              </a:cxn>
              <a:cxn ang="0">
                <a:pos x="36" y="73"/>
              </a:cxn>
              <a:cxn ang="0">
                <a:pos x="0" y="0"/>
              </a:cxn>
              <a:cxn ang="0">
                <a:pos x="0" y="0"/>
              </a:cxn>
              <a:cxn ang="0">
                <a:pos x="12" y="0"/>
              </a:cxn>
              <a:cxn ang="0">
                <a:pos x="12" y="0"/>
              </a:cxn>
              <a:cxn ang="0">
                <a:pos x="48" y="73"/>
              </a:cxn>
              <a:cxn ang="0">
                <a:pos x="36" y="73"/>
              </a:cxn>
              <a:cxn ang="0">
                <a:pos x="36" y="73"/>
              </a:cxn>
              <a:cxn ang="0">
                <a:pos x="85" y="0"/>
              </a:cxn>
              <a:cxn ang="0">
                <a:pos x="97" y="12"/>
              </a:cxn>
              <a:cxn ang="0">
                <a:pos x="97" y="12"/>
              </a:cxn>
              <a:cxn ang="0">
                <a:pos x="48" y="12"/>
              </a:cxn>
              <a:cxn ang="0">
                <a:pos x="48" y="0"/>
              </a:cxn>
            </a:cxnLst>
            <a:rect l="0" t="0" r="r" b="b"/>
            <a:pathLst>
              <a:path w="109" h="97">
                <a:moveTo>
                  <a:pt x="48" y="0"/>
                </a:moveTo>
                <a:lnTo>
                  <a:pt x="97" y="0"/>
                </a:lnTo>
                <a:lnTo>
                  <a:pt x="109" y="0"/>
                </a:lnTo>
                <a:lnTo>
                  <a:pt x="97" y="12"/>
                </a:lnTo>
                <a:lnTo>
                  <a:pt x="48" y="85"/>
                </a:lnTo>
                <a:lnTo>
                  <a:pt x="48" y="97"/>
                </a:lnTo>
                <a:lnTo>
                  <a:pt x="36" y="73"/>
                </a:lnTo>
                <a:lnTo>
                  <a:pt x="0" y="0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lnTo>
                  <a:pt x="48" y="73"/>
                </a:lnTo>
                <a:lnTo>
                  <a:pt x="36" y="73"/>
                </a:lnTo>
                <a:lnTo>
                  <a:pt x="36" y="73"/>
                </a:lnTo>
                <a:lnTo>
                  <a:pt x="85" y="0"/>
                </a:lnTo>
                <a:lnTo>
                  <a:pt x="97" y="12"/>
                </a:lnTo>
                <a:lnTo>
                  <a:pt x="97" y="12"/>
                </a:lnTo>
                <a:lnTo>
                  <a:pt x="48" y="12"/>
                </a:lnTo>
                <a:lnTo>
                  <a:pt x="4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0" name="Freeform 112"/>
          <p:cNvSpPr>
            <a:spLocks/>
          </p:cNvSpPr>
          <p:nvPr/>
        </p:nvSpPr>
        <p:spPr bwMode="auto">
          <a:xfrm>
            <a:off x="1081088" y="4549775"/>
            <a:ext cx="57150" cy="19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0"/>
              </a:cxn>
              <a:cxn ang="0">
                <a:pos x="36" y="12"/>
              </a:cxn>
              <a:cxn ang="0">
                <a:pos x="36" y="12"/>
              </a:cxn>
              <a:cxn ang="0">
                <a:pos x="36" y="12"/>
              </a:cxn>
              <a:cxn ang="0">
                <a:pos x="0" y="12"/>
              </a:cxn>
              <a:cxn ang="0">
                <a:pos x="0" y="0"/>
              </a:cxn>
            </a:cxnLst>
            <a:rect l="0" t="0" r="r" b="b"/>
            <a:pathLst>
              <a:path w="36" h="12">
                <a:moveTo>
                  <a:pt x="0" y="0"/>
                </a:moveTo>
                <a:lnTo>
                  <a:pt x="36" y="0"/>
                </a:lnTo>
                <a:lnTo>
                  <a:pt x="36" y="12"/>
                </a:lnTo>
                <a:lnTo>
                  <a:pt x="36" y="12"/>
                </a:lnTo>
                <a:lnTo>
                  <a:pt x="36" y="12"/>
                </a:lnTo>
                <a:lnTo>
                  <a:pt x="0" y="1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1" name="Freeform 113"/>
          <p:cNvSpPr>
            <a:spLocks/>
          </p:cNvSpPr>
          <p:nvPr/>
        </p:nvSpPr>
        <p:spPr bwMode="auto">
          <a:xfrm>
            <a:off x="1081088" y="4549775"/>
            <a:ext cx="134937" cy="115888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85" y="0"/>
              </a:cxn>
              <a:cxn ang="0">
                <a:pos x="36" y="73"/>
              </a:cxn>
              <a:cxn ang="0">
                <a:pos x="0" y="0"/>
              </a:cxn>
              <a:cxn ang="0">
                <a:pos x="36" y="0"/>
              </a:cxn>
            </a:cxnLst>
            <a:rect l="0" t="0" r="r" b="b"/>
            <a:pathLst>
              <a:path w="85" h="73">
                <a:moveTo>
                  <a:pt x="36" y="0"/>
                </a:moveTo>
                <a:lnTo>
                  <a:pt x="85" y="0"/>
                </a:lnTo>
                <a:lnTo>
                  <a:pt x="36" y="73"/>
                </a:lnTo>
                <a:lnTo>
                  <a:pt x="0" y="0"/>
                </a:lnTo>
                <a:lnTo>
                  <a:pt x="36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2" name="Rectangle 114"/>
          <p:cNvSpPr>
            <a:spLocks noChangeArrowheads="1"/>
          </p:cNvSpPr>
          <p:nvPr/>
        </p:nvSpPr>
        <p:spPr bwMode="auto">
          <a:xfrm>
            <a:off x="1119188" y="4259263"/>
            <a:ext cx="39687" cy="27146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CH"/>
          </a:p>
        </p:txBody>
      </p:sp>
      <p:sp>
        <p:nvSpPr>
          <p:cNvPr id="462963" name="Rectangle 115"/>
          <p:cNvSpPr>
            <a:spLocks noChangeArrowheads="1"/>
          </p:cNvSpPr>
          <p:nvPr/>
        </p:nvSpPr>
        <p:spPr bwMode="auto">
          <a:xfrm>
            <a:off x="557213" y="4840288"/>
            <a:ext cx="1248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(Verbund)</a:t>
            </a:r>
            <a:endParaRPr lang="de-CH"/>
          </a:p>
        </p:txBody>
      </p:sp>
      <p:sp>
        <p:nvSpPr>
          <p:cNvPr id="462964" name="Rectangle 116"/>
          <p:cNvSpPr>
            <a:spLocks noChangeArrowheads="1"/>
          </p:cNvSpPr>
          <p:nvPr/>
        </p:nvSpPr>
        <p:spPr bwMode="auto">
          <a:xfrm>
            <a:off x="3324050" y="4840288"/>
            <a:ext cx="12118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(Schleife)</a:t>
            </a:r>
            <a:endParaRPr lang="de-CH"/>
          </a:p>
        </p:txBody>
      </p:sp>
      <p:sp>
        <p:nvSpPr>
          <p:cNvPr id="462965" name="Rectangle 117"/>
          <p:cNvSpPr>
            <a:spLocks noChangeArrowheads="1"/>
          </p:cNvSpPr>
          <p:nvPr/>
        </p:nvSpPr>
        <p:spPr bwMode="auto">
          <a:xfrm>
            <a:off x="6396038" y="4840288"/>
            <a:ext cx="1731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CH" smtClean="0">
                <a:solidFill>
                  <a:srgbClr val="000000"/>
                </a:solidFill>
                <a:latin typeface="Times" charset="0"/>
              </a:rPr>
              <a:t>(Konditional)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221" y="115889"/>
            <a:ext cx="8491993" cy="470708"/>
          </a:xfrm>
        </p:spPr>
        <p:txBody>
          <a:bodyPr/>
          <a:lstStyle/>
          <a:p>
            <a:pPr eaLnBrk="1" hangingPunct="1"/>
            <a:r>
              <a:rPr lang="de-CH" sz="2450" dirty="0" smtClean="0"/>
              <a:t>Kontrollstrukturen als Techniken zur Problemlösung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512175" cy="5113337"/>
          </a:xfrm>
        </p:spPr>
        <p:txBody>
          <a:bodyPr/>
          <a:lstStyle/>
          <a:p>
            <a:r>
              <a:rPr lang="de-CH" dirty="0" smtClean="0">
                <a:solidFill>
                  <a:srgbClr val="993300"/>
                </a:solidFill>
              </a:rPr>
              <a:t>Sequenz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„Um von </a:t>
            </a:r>
            <a:r>
              <a:rPr lang="de-CH" dirty="0" smtClean="0"/>
              <a:t>C</a:t>
            </a:r>
            <a:r>
              <a:rPr lang="de-CH" dirty="0" smtClean="0">
                <a:solidFill>
                  <a:schemeClr val="tx1"/>
                </a:solidFill>
              </a:rPr>
              <a:t> aus </a:t>
            </a:r>
            <a:r>
              <a:rPr lang="de-CH" dirty="0"/>
              <a:t>A</a:t>
            </a:r>
            <a:r>
              <a:rPr lang="de-CH" dirty="0" smtClean="0">
                <a:solidFill>
                  <a:schemeClr val="tx1"/>
                </a:solidFill>
              </a:rPr>
              <a:t> zu erreichen, erreiche zuerst das Zwischenziel </a:t>
            </a:r>
            <a:r>
              <a:rPr lang="de-CH" dirty="0"/>
              <a:t>B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/>
              <a:t>A</a:t>
            </a:r>
            <a:r>
              <a:rPr lang="de-CH" dirty="0" smtClean="0">
                <a:solidFill>
                  <a:schemeClr val="tx1"/>
                </a:solidFill>
              </a:rPr>
              <a:t> aus, und dann </a:t>
            </a:r>
            <a:r>
              <a:rPr lang="de-CH" dirty="0"/>
              <a:t>C</a:t>
            </a:r>
            <a:r>
              <a:rPr lang="de-CH" dirty="0" smtClean="0">
                <a:solidFill>
                  <a:schemeClr val="tx1"/>
                </a:solidFill>
              </a:rPr>
              <a:t> von </a:t>
            </a:r>
            <a:r>
              <a:rPr lang="de-CH" dirty="0"/>
              <a:t>B</a:t>
            </a:r>
            <a:r>
              <a:rPr lang="de-CH" dirty="0" smtClean="0">
                <a:solidFill>
                  <a:schemeClr val="tx1"/>
                </a:solidFill>
              </a:rPr>
              <a:t> ausgehend“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 smtClean="0">
                <a:solidFill>
                  <a:srgbClr val="993300"/>
                </a:solidFill>
              </a:rPr>
              <a:t>Schleife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mithilfe von aufeinanderfolgenden Annäherungen der Input-Menge“</a:t>
            </a:r>
          </a:p>
          <a:p>
            <a:pPr eaLnBrk="1" hangingPunct="1">
              <a:buFont typeface="Wingdings" pitchFamily="2" charset="2"/>
              <a:buNone/>
            </a:pPr>
            <a:endParaRPr lang="de-CH" dirty="0" smtClean="0"/>
          </a:p>
          <a:p>
            <a:pPr eaLnBrk="1" hangingPunct="1">
              <a:buFont typeface="Wingdings" pitchFamily="2" charset="2"/>
              <a:buNone/>
            </a:pPr>
            <a:r>
              <a:rPr lang="de-CH" dirty="0">
                <a:solidFill>
                  <a:srgbClr val="993300"/>
                </a:solidFill>
              </a:rPr>
              <a:t>K</a:t>
            </a:r>
            <a:r>
              <a:rPr lang="de-CH" dirty="0" smtClean="0">
                <a:solidFill>
                  <a:srgbClr val="993300"/>
                </a:solidFill>
              </a:rPr>
              <a:t>onditional</a:t>
            </a:r>
            <a:r>
              <a:rPr lang="de-CH" dirty="0" smtClean="0"/>
              <a:t>: </a:t>
            </a:r>
            <a:r>
              <a:rPr lang="de-CH" dirty="0" smtClean="0">
                <a:solidFill>
                  <a:schemeClr val="tx1"/>
                </a:solidFill>
              </a:rPr>
              <a:t>„Löse das Problem separat für zwei oder mehrere Teilmengen der Input-Menge“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noProof="0" dirty="0" smtClean="0"/>
              <a:t>Was wir in dieser Vorlesung gesehen haben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343" y="943429"/>
            <a:ext cx="8563428" cy="509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Der Begriff des Algorithmus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Grundlegende Eigenschaften</a:t>
            </a:r>
          </a:p>
          <a:p>
            <a:pPr marL="800100" lvl="1" indent="-342900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Unterschied zu einem Programm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Der Begriff der Kontrollstruktur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Korrektheit einer Instruktion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Kontrollstrukturen der Strukturierten Programmierung: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Sequenz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</a:pPr>
            <a:r>
              <a:rPr lang="de-CH" dirty="0">
                <a:solidFill>
                  <a:srgbClr val="3333FF"/>
                </a:solidFill>
              </a:rPr>
              <a:t>Konditional</a:t>
            </a:r>
          </a:p>
          <a:p>
            <a:pPr marL="906463" lvl="2" indent="-449263">
              <a:spcBef>
                <a:spcPct val="5000"/>
              </a:spcBef>
              <a:buClr>
                <a:srgbClr val="3333FF"/>
              </a:buClr>
              <a:buSzPct val="80000"/>
              <a:buFont typeface="Arial" pitchFamily="34" charset="0"/>
              <a:buChar char="•"/>
              <a:defRPr/>
            </a:pPr>
            <a:r>
              <a:rPr lang="de-CH" dirty="0">
                <a:solidFill>
                  <a:srgbClr val="3333FF"/>
                </a:solidFill>
              </a:rPr>
              <a:t>Kontrollstruktur: Konditional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Verschachtelung, und wie sich diese vermeiden lässt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Korrektheit von Schleifen: Invariante &amp; Variante</a:t>
            </a:r>
          </a:p>
          <a:p>
            <a:pPr marL="449263" lvl="1" indent="-449263">
              <a:spcBef>
                <a:spcPct val="5000"/>
              </a:spcBef>
              <a:buClr>
                <a:srgbClr val="990000"/>
              </a:buClr>
              <a:buSzPct val="80000"/>
              <a:buFont typeface="Wingdings" pitchFamily="2" charset="2"/>
              <a:buChar char="Ø"/>
            </a:pPr>
            <a:r>
              <a:rPr lang="de-CH" dirty="0"/>
              <a:t>Das </a:t>
            </a:r>
            <a:r>
              <a:rPr lang="de-CH" dirty="0" err="1"/>
              <a:t>Enstscheidungsproblem</a:t>
            </a:r>
            <a:r>
              <a:rPr lang="de-CH"/>
              <a:t> und </a:t>
            </a:r>
            <a:r>
              <a:rPr lang="de-CH" smtClean="0"/>
              <a:t>Unentscheidbarkeit</a:t>
            </a: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2360</Words>
  <Application>Microsoft Office PowerPoint</Application>
  <PresentationFormat>On-screen Show (4:3)</PresentationFormat>
  <Paragraphs>1322</Paragraphs>
  <Slides>90</Slides>
  <Notes>88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NORMAL</vt:lpstr>
      <vt:lpstr>MINIMAL</vt:lpstr>
      <vt:lpstr>TITLE</vt:lpstr>
      <vt:lpstr>2_NORMAL</vt:lpstr>
      <vt:lpstr>Einführung in die Programierung    Prof. Dr. Bertrand Meyer</vt:lpstr>
      <vt:lpstr>In dieser (Doppel-)Lektion</vt:lpstr>
      <vt:lpstr>Der Begriff des Algorithmus</vt:lpstr>
      <vt:lpstr>Nicht wirklich ein Algorithmus</vt:lpstr>
      <vt:lpstr>5 Eigenschaften eines Algorithmus</vt:lpstr>
      <vt:lpstr>Algorithmus vs. Programm</vt:lpstr>
      <vt:lpstr>Aus was ein Algorithmus besteht</vt:lpstr>
      <vt:lpstr>Kontrollstrukturen</vt:lpstr>
      <vt:lpstr>Kontrollstrukturen als Techniken zur Problemlösung</vt:lpstr>
      <vt:lpstr>Die Sequenz (auch: Verbund (Compound ) )</vt:lpstr>
      <vt:lpstr>Eiffel: Das Semikolon als optionale Trennung</vt:lpstr>
      <vt:lpstr>Korrektheit eines Verbunds</vt:lpstr>
      <vt:lpstr>Konditional (Bedingte Instruktion)</vt:lpstr>
      <vt:lpstr>Das Maximum von zwei Zahlen ermitteln</vt:lpstr>
      <vt:lpstr>Als Feature (Abfrage)</vt:lpstr>
      <vt:lpstr>Typische Aufrufe</vt:lpstr>
      <vt:lpstr>Nicht im O-O Stil</vt:lpstr>
      <vt:lpstr>Im O-O Stil</vt:lpstr>
      <vt:lpstr>Der Konditional als Technik zur Problemlösung</vt:lpstr>
      <vt:lpstr>Grundform</vt:lpstr>
      <vt:lpstr>Eine Variante des Konditionals</vt:lpstr>
      <vt:lpstr>Früheres Beispiel</vt:lpstr>
      <vt:lpstr>Eine mögliche Variante</vt:lpstr>
      <vt:lpstr>Ein anderes Beispiel</vt:lpstr>
      <vt:lpstr>Erinnerung: Verschachtelung* (von Lektion 3)</vt:lpstr>
      <vt:lpstr>Verschachtelung von bedingten Instruktionen</vt:lpstr>
      <vt:lpstr>Eine verschachtelte Struktur</vt:lpstr>
      <vt:lpstr>Eine Kamm-ähnliche Struktur</vt:lpstr>
      <vt:lpstr>Kamm-ähnlicher Konditional</vt:lpstr>
      <vt:lpstr>Eine Kamm-ähnliche Struktur</vt:lpstr>
      <vt:lpstr>Auch in Eiffel: «Inspect» (Multi-branch)</vt:lpstr>
      <vt:lpstr>Weitere Themen zu Kontrollstrukturen</vt:lpstr>
      <vt:lpstr>Die Schleife</vt:lpstr>
      <vt:lpstr>Die volle Form der Schleife</vt:lpstr>
      <vt:lpstr>Eine andere Schleifensyntax</vt:lpstr>
      <vt:lpstr>Schleifenformen (in verschiedenen Sprachen)</vt:lpstr>
      <vt:lpstr>In Eiffel (volle Form)</vt:lpstr>
      <vt:lpstr>Über Stationen einer Linie iterieren („loopen“)</vt:lpstr>
      <vt:lpstr>Auf eine Liste anwendbare Operationen</vt:lpstr>
      <vt:lpstr>Auf eine Liste anwendbare Operationen</vt:lpstr>
      <vt:lpstr>Das Problem mit internen Zeigern</vt:lpstr>
      <vt:lpstr>Listen mit internem Zeiger</vt:lpstr>
      <vt:lpstr>Listen mit externem Zeiger</vt:lpstr>
      <vt:lpstr>Über Stationen einer Linie iterieren (1)</vt:lpstr>
      <vt:lpstr>Über Stationen einer Linie iterieren (2)</vt:lpstr>
      <vt:lpstr>Über Stationen einer Linie iterieren (3)</vt:lpstr>
      <vt:lpstr>Die Stationsnamen anzeigen</vt:lpstr>
      <vt:lpstr>Ein anderes Beispiel</vt:lpstr>
      <vt:lpstr>Das „Maximum“ der Stationsnamen berechnen</vt:lpstr>
      <vt:lpstr>„Maximum“ zweier Zeichenketten </vt:lpstr>
      <vt:lpstr>In einem Feature</vt:lpstr>
      <vt:lpstr>Schleifen als Annäherungsstrategie</vt:lpstr>
      <vt:lpstr>Nachbedingung?</vt:lpstr>
      <vt:lpstr>Das „Maximum“ der Stationsnamen berechnen</vt:lpstr>
      <vt:lpstr>Die Schleifeninvariante</vt:lpstr>
      <vt:lpstr>Schleifen als Annäherungsstrategie</vt:lpstr>
      <vt:lpstr>Die Schleifeninvariante</vt:lpstr>
      <vt:lpstr>Die Schleifeninvariante</vt:lpstr>
      <vt:lpstr>Die Schleifeninvariante</vt:lpstr>
      <vt:lpstr>Die Schleifeninvariante</vt:lpstr>
      <vt:lpstr>Der Effekt einer Schleife</vt:lpstr>
      <vt:lpstr>Quiz: Finde die Invariante</vt:lpstr>
      <vt:lpstr>Quiz: Finde die Invariante</vt:lpstr>
      <vt:lpstr>Levenshtein-Distanz</vt:lpstr>
      <vt:lpstr>Ein weiteres Beispiel</vt:lpstr>
      <vt:lpstr>Levenshtein-Distanz</vt:lpstr>
      <vt:lpstr>PowerPoint Presentation</vt:lpstr>
      <vt:lpstr>Der Levenshtein-Distanz-Algorithmus (1)</vt:lpstr>
      <vt:lpstr>Der Levenshtein-Distanz-Algorithmus (2)</vt:lpstr>
      <vt:lpstr>Levenshtein: Die Invariante</vt:lpstr>
      <vt:lpstr>PowerPoint Presentation</vt:lpstr>
      <vt:lpstr>Wie wissen wir, ob eine Schleife terminiert?</vt:lpstr>
      <vt:lpstr>Die Schleifenvariante</vt:lpstr>
      <vt:lpstr>Die Variante in unserem Beispiel</vt:lpstr>
      <vt:lpstr>Das allgemeine Entscheidungsproblem</vt:lpstr>
      <vt:lpstr>Das Entscheidungsproblem und Unentscheidbarkeit</vt:lpstr>
      <vt:lpstr>Das Entscheidungsproblem in Eiffel</vt:lpstr>
      <vt:lpstr>Dann…</vt:lpstr>
      <vt:lpstr>Paradoxa in der Logik</vt:lpstr>
      <vt:lpstr>Das Paradox von Grelling</vt:lpstr>
      <vt:lpstr>Das Lügner-Paradox</vt:lpstr>
      <vt:lpstr>Das Entscheidungsproblem in der Praxis</vt:lpstr>
      <vt:lpstr>Kontrollstrukturen auf Maschinenebene</vt:lpstr>
      <vt:lpstr>Das Äquivalent zu if-then-else</vt:lpstr>
      <vt:lpstr>Flussdiagramme (flowcharts)</vt:lpstr>
      <vt:lpstr>In Programmiersprachen: Goto</vt:lpstr>
      <vt:lpstr>“Goto considered harmful”</vt:lpstr>
      <vt:lpstr>Goto heute</vt:lpstr>
      <vt:lpstr>Ein Eingang, ein Ausgang</vt:lpstr>
      <vt:lpstr>Was wir in dieser Vorlesung gesehen haben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2655</cp:revision>
  <cp:lastPrinted>2011-10-17T07:03:32Z</cp:lastPrinted>
  <dcterms:created xsi:type="dcterms:W3CDTF">2012-10-12T11:13:39Z</dcterms:created>
  <dcterms:modified xsi:type="dcterms:W3CDTF">2013-10-14T07:54:48Z</dcterms:modified>
</cp:coreProperties>
</file>