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5"/>
  </p:notesMasterIdLst>
  <p:handoutMasterIdLst>
    <p:handoutMasterId r:id="rId36"/>
  </p:handoutMasterIdLst>
  <p:sldIdLst>
    <p:sldId id="600" r:id="rId4"/>
    <p:sldId id="601" r:id="rId5"/>
    <p:sldId id="602" r:id="rId6"/>
    <p:sldId id="603" r:id="rId7"/>
    <p:sldId id="647" r:id="rId8"/>
    <p:sldId id="662" r:id="rId9"/>
    <p:sldId id="653" r:id="rId10"/>
    <p:sldId id="656" r:id="rId11"/>
    <p:sldId id="657" r:id="rId12"/>
    <p:sldId id="635" r:id="rId13"/>
    <p:sldId id="636" r:id="rId14"/>
    <p:sldId id="637" r:id="rId15"/>
    <p:sldId id="638" r:id="rId16"/>
    <p:sldId id="639" r:id="rId17"/>
    <p:sldId id="658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63" r:id="rId28"/>
    <p:sldId id="625" r:id="rId29"/>
    <p:sldId id="630" r:id="rId30"/>
    <p:sldId id="631" r:id="rId31"/>
    <p:sldId id="632" r:id="rId32"/>
    <p:sldId id="661" r:id="rId33"/>
    <p:sldId id="633" r:id="rId34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99"/>
    <a:srgbClr val="990000"/>
    <a:srgbClr val="006600"/>
    <a:srgbClr val="99FF99"/>
    <a:srgbClr val="FFFF99"/>
    <a:srgbClr val="FFCCCC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3333" autoAdjust="0"/>
  </p:normalViewPr>
  <p:slideViewPr>
    <p:cSldViewPr snapToGrid="0">
      <p:cViewPr varScale="1">
        <p:scale>
          <a:sx n="123" d="100"/>
          <a:sy n="123" d="100"/>
        </p:scale>
        <p:origin x="-4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last_element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setzen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Müsste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in den </a:t>
            </a:r>
            <a:r>
              <a:rPr lang="en-US" baseline="0" dirty="0" err="1" smtClean="0"/>
              <a:t>Schleifenkopf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Platzgründen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gezeigt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D43025-B8CA-40FC-8980-0D3735CA539E}" type="slidenum">
              <a:rPr lang="en-GB"/>
              <a:pPr/>
              <a:t>16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98B13C-88BC-4908-94C9-967714BAB705}" type="slidenum">
              <a:rPr lang="en-GB"/>
              <a:pPr/>
              <a:t>17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6CBDF-A709-48A2-86DA-ACF4AE627BB8}" type="slidenum">
              <a:rPr lang="en-GB"/>
              <a:pPr/>
              <a:t>18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FCFDE0-2DC8-4F6A-80E3-AFA0129378B3}" type="slidenum">
              <a:rPr lang="en-GB"/>
              <a:pPr/>
              <a:t>19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8022D-1FAF-4319-B108-1B179A91C2BE}" type="slidenum">
              <a:rPr lang="en-GB"/>
              <a:pPr/>
              <a:t>2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10DC29-0DB1-46B2-AFC3-6CBFACB4B04B}" type="slidenum">
              <a:rPr lang="en-GB"/>
              <a:pPr/>
              <a:t>20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err="1" smtClean="0">
                <a:solidFill>
                  <a:srgbClr val="3333FF"/>
                </a:solidFill>
              </a:rPr>
              <a:t>e.deep_copy</a:t>
            </a:r>
            <a:r>
              <a:rPr lang="en-GB" i="1" dirty="0" smtClean="0">
                <a:solidFill>
                  <a:srgbClr val="3333FF"/>
                </a:solidFill>
              </a:rPr>
              <a:t> (a)‏ </a:t>
            </a:r>
            <a:r>
              <a:rPr lang="en-GB" dirty="0" smtClean="0">
                <a:solidFill>
                  <a:srgbClr val="990000"/>
                </a:solidFill>
              </a:rPr>
              <a:t>-- same as copy (</a:t>
            </a:r>
            <a:r>
              <a:rPr lang="en-GB" dirty="0" err="1" smtClean="0">
                <a:solidFill>
                  <a:srgbClr val="3333FF"/>
                </a:solidFill>
              </a:rPr>
              <a:t>a</a:t>
            </a:r>
            <a:r>
              <a:rPr lang="en-GB" dirty="0" err="1" smtClean="0">
                <a:solidFill>
                  <a:srgbClr val="990000"/>
                </a:solidFill>
              </a:rPr>
              <a:t>.deep_twin</a:t>
            </a:r>
            <a:r>
              <a:rPr lang="en-GB" dirty="0" smtClean="0">
                <a:solidFill>
                  <a:srgbClr val="99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32E654-26E0-4F7F-9B4C-9326A3172615}" type="slidenum">
              <a:rPr lang="en-GB"/>
              <a:pPr/>
              <a:t>21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DC35D-187A-42D0-AAB5-A1AE267E4565}" type="slidenum">
              <a:rPr lang="en-GB"/>
              <a:pPr/>
              <a:t>22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BEAE3-8B9B-4ADC-BB27-9534A7F6D26C}" type="slidenum">
              <a:rPr lang="en-GB"/>
              <a:pPr/>
              <a:t>23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68FE2-63C9-4AB5-95F5-6763FA98F872}" type="slidenum">
              <a:rPr lang="en-GB"/>
              <a:pPr/>
              <a:t>24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25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3817A-798A-4398-B2A7-A202887B744B}" type="slidenum">
              <a:rPr lang="en-GB"/>
              <a:pPr/>
              <a:t>26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3F4D1-839C-4B61-A3B0-63EDCB551480}" type="slidenum">
              <a:rPr lang="en-GB"/>
              <a:pPr/>
              <a:t>27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3DF49-5074-4AF5-AC69-C0CBD8F4B443}" type="slidenum">
              <a:rPr lang="en-GB"/>
              <a:pPr/>
              <a:t>28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7A302-120E-4600-904C-862192102F26}" type="slidenum">
              <a:rPr lang="en-GB"/>
              <a:pPr/>
              <a:t>29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4700C6-AA86-430A-B43E-6010B9E3C6A6}" type="slidenum">
              <a:rPr lang="en-GB"/>
              <a:pPr/>
              <a:t>3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F6EF78-464E-4DF3-A5BD-04295A576707}" type="slidenum">
              <a:rPr lang="en-GB"/>
              <a:pPr/>
              <a:t>31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9B42D-EF0C-4162-9CB6-69EA996F815D}" type="slidenum">
              <a:rPr lang="en-GB"/>
              <a:pPr/>
              <a:t>4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FC3AB-B2F8-4D57-A311-3FF2610B055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E3291-01B1-4C49-97FC-70CD05B2DC5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4646A-E8FF-4C0B-A04F-BB21D1B39A1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E8AFC-DE90-4800-8C35-ACFD250D74C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25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5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tags" Target="../tags/tag82.xml"/><Relationship Id="rId54" Type="http://schemas.openxmlformats.org/officeDocument/2006/relationships/tags" Target="../tags/tag83.xml"/><Relationship Id="rId55" Type="http://schemas.openxmlformats.org/officeDocument/2006/relationships/tags" Target="../tags/tag84.xml"/><Relationship Id="rId56" Type="http://schemas.openxmlformats.org/officeDocument/2006/relationships/tags" Target="../tags/tag85.xml"/><Relationship Id="rId57" Type="http://schemas.openxmlformats.org/officeDocument/2006/relationships/tags" Target="../tags/tag86.xml"/><Relationship Id="rId58" Type="http://schemas.openxmlformats.org/officeDocument/2006/relationships/slideLayout" Target="../slideLayouts/slideLayout2.xml"/><Relationship Id="rId59" Type="http://schemas.openxmlformats.org/officeDocument/2006/relationships/notesSlide" Target="../notesSlides/notesSlide6.xml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108.xml"/><Relationship Id="rId21" Type="http://schemas.openxmlformats.org/officeDocument/2006/relationships/tags" Target="../tags/tag109.xml"/><Relationship Id="rId22" Type="http://schemas.openxmlformats.org/officeDocument/2006/relationships/tags" Target="../tags/tag110.xml"/><Relationship Id="rId23" Type="http://schemas.openxmlformats.org/officeDocument/2006/relationships/tags" Target="../tags/tag111.xml"/><Relationship Id="rId24" Type="http://schemas.openxmlformats.org/officeDocument/2006/relationships/tags" Target="../tags/tag112.xml"/><Relationship Id="rId25" Type="http://schemas.openxmlformats.org/officeDocument/2006/relationships/tags" Target="../tags/tag113.xml"/><Relationship Id="rId26" Type="http://schemas.openxmlformats.org/officeDocument/2006/relationships/tags" Target="../tags/tag114.xml"/><Relationship Id="rId27" Type="http://schemas.openxmlformats.org/officeDocument/2006/relationships/tags" Target="../tags/tag115.xml"/><Relationship Id="rId28" Type="http://schemas.openxmlformats.org/officeDocument/2006/relationships/tags" Target="../tags/tag116.xml"/><Relationship Id="rId29" Type="http://schemas.openxmlformats.org/officeDocument/2006/relationships/tags" Target="../tags/tag11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30" Type="http://schemas.openxmlformats.org/officeDocument/2006/relationships/tags" Target="../tags/tag118.xml"/><Relationship Id="rId31" Type="http://schemas.openxmlformats.org/officeDocument/2006/relationships/tags" Target="../tags/tag119.xml"/><Relationship Id="rId32" Type="http://schemas.openxmlformats.org/officeDocument/2006/relationships/tags" Target="../tags/tag120.xml"/><Relationship Id="rId9" Type="http://schemas.openxmlformats.org/officeDocument/2006/relationships/tags" Target="../tags/tag97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33" Type="http://schemas.openxmlformats.org/officeDocument/2006/relationships/tags" Target="../tags/tag121.xml"/><Relationship Id="rId34" Type="http://schemas.openxmlformats.org/officeDocument/2006/relationships/tags" Target="../tags/tag122.xml"/><Relationship Id="rId35" Type="http://schemas.openxmlformats.org/officeDocument/2006/relationships/slideLayout" Target="../slideLayouts/slideLayout2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</a:t>
            </a:r>
            <a:r>
              <a:rPr lang="de-CH" sz="2800" noProof="0" smtClean="0">
                <a:latin typeface="Comic Sans MS" pitchFamily="66" charset="0"/>
              </a:rPr>
              <a:t>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de-CH" sz="280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z="2800" noProof="0" smtClean="0">
                <a:solidFill>
                  <a:srgbClr val="3E609E"/>
                </a:solidFill>
                <a:latin typeface="Verdana" pitchFamily="34" charset="0"/>
              </a:rPr>
              <a:t>Lecture 10: Das dynamische Modell und mehr zu Referenzen</a:t>
            </a:r>
            <a:endParaRPr lang="de-CH" sz="2800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58401" y="4271067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5558401" y="3967942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accent2"/>
                </a:solidFill>
              </a:rPr>
              <a:t>from</a:t>
            </a:r>
          </a:p>
          <a:p>
            <a:pPr defTabSz="542925"/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pivot := first_element</a:t>
            </a:r>
            <a:r>
              <a:rPr lang="de-CH" sz="2000" i="1" noProof="0" smtClean="0"/>
              <a:t/>
            </a:r>
            <a:br>
              <a:rPr lang="de-CH" sz="2000" i="1" noProof="0" smtClean="0"/>
            </a:br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smtClean="0"/>
              <a:t> </a:t>
            </a:r>
            <a:r>
              <a:rPr lang="de-CH" sz="2000" noProof="0" smtClean="0"/>
              <a:t>:=</a:t>
            </a:r>
            <a:r>
              <a:rPr lang="de-CH" sz="2000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endParaRPr lang="de-CH" sz="2000" noProof="0" smtClean="0"/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1921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10800000">
            <a:off x="1899124" y="2381461"/>
            <a:ext cx="1792983" cy="1215754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16200000">
            <a:off x="947226" y="3273888"/>
            <a:ext cx="720891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1047169" y="2893929"/>
            <a:ext cx="468000" cy="4472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1094390" y="2994734"/>
            <a:ext cx="1266639" cy="18907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60"/>
          <p:cNvGrpSpPr/>
          <p:nvPr/>
        </p:nvGrpSpPr>
        <p:grpSpPr>
          <a:xfrm>
            <a:off x="1652131" y="2849544"/>
            <a:ext cx="144000" cy="192600"/>
            <a:chOff x="2787610" y="5833905"/>
            <a:chExt cx="144000" cy="1926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51515" y="2735858"/>
            <a:ext cx="1195661" cy="52706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22" name="Group 98"/>
          <p:cNvGrpSpPr/>
          <p:nvPr/>
        </p:nvGrpSpPr>
        <p:grpSpPr>
          <a:xfrm>
            <a:off x="2344858" y="1944035"/>
            <a:ext cx="144000" cy="192600"/>
            <a:chOff x="2787610" y="5833905"/>
            <a:chExt cx="144000" cy="192600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104" name="Rounded Rectangle 10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46" grpId="0" animBg="1"/>
      <p:bldP spid="46" grpId="1" animBg="1"/>
      <p:bldP spid="40" grpId="0" animBg="1"/>
      <p:bldP spid="40" grpId="1" animBg="1"/>
      <p:bldP spid="38" grpId="0" animBg="1"/>
      <p:bldP spid="42" grpId="0" animBg="1"/>
      <p:bldP spid="50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86023" y="2701351"/>
            <a:ext cx="1204285" cy="6046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486687" y="2608418"/>
            <a:ext cx="1224586" cy="71777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2231368" y="2648309"/>
            <a:ext cx="1193320" cy="68724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770868" y="2622599"/>
            <a:ext cx="1224000" cy="79234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2113473" y="2147977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3759590" y="1944036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2" name="Rounded Rectangle 91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5084814" y="2055041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573989" y="2418604"/>
            <a:ext cx="1206256" cy="10618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380891"/>
            <a:ext cx="1672431" cy="121020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3752491" y="2544795"/>
            <a:ext cx="1199073" cy="9230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380891"/>
            <a:ext cx="2227397" cy="119870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73525" y="2458528"/>
            <a:ext cx="2932981" cy="11386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98143"/>
            <a:ext cx="2405477" cy="123262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3631722" y="217385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5398609" y="1961289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/>
              <a:t>pivot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81117" y="3540335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534125" y="3530033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pivot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648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74235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458528"/>
            <a:ext cx="4106951" cy="10941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78479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49902"/>
            <a:ext cx="4760685" cy="11411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406770"/>
            <a:ext cx="3752489" cy="119907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47070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24023"/>
            <a:ext cx="5238013" cy="115557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11879"/>
            <a:ext cx="5037826" cy="129396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46385"/>
            <a:ext cx="4794994" cy="12843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6763111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2110597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3" name="Group 81"/>
          <p:cNvGrpSpPr/>
          <p:nvPr/>
        </p:nvGrpSpPr>
        <p:grpSpPr>
          <a:xfrm>
            <a:off x="8389100" y="1932535"/>
            <a:ext cx="144000" cy="192600"/>
            <a:chOff x="2787610" y="5833905"/>
            <a:chExt cx="144000" cy="19260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64" name="Straight Arrow Connector 63"/>
          <p:cNvCxnSpPr/>
          <p:nvPr/>
        </p:nvCxnSpPr>
        <p:spPr bwMode="auto">
          <a:xfrm rot="10800000">
            <a:off x="3608710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10800000">
            <a:off x="5175842" y="2151300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3969443" y="2352138"/>
            <a:ext cx="4794994" cy="1284388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772723" y="2432647"/>
            <a:ext cx="5153622" cy="1151627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2541915" y="2291751"/>
            <a:ext cx="5037826" cy="1293964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0800000">
            <a:off x="676023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0800000">
            <a:off x="5181592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90"/>
          <p:cNvGrpSpPr/>
          <p:nvPr/>
        </p:nvGrpSpPr>
        <p:grpSpPr>
          <a:xfrm>
            <a:off x="422981" y="1962560"/>
            <a:ext cx="1143786" cy="379067"/>
            <a:chOff x="1294248" y="5109766"/>
            <a:chExt cx="1143786" cy="379067"/>
          </a:xfrm>
        </p:grpSpPr>
        <p:cxnSp>
          <p:nvCxnSpPr>
            <p:cNvPr id="89" name="Straight Arrow Connector 88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7" name="Rounded Rectangle 96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7" grpId="0" animBg="1"/>
      <p:bldP spid="42" grpId="0" animBg="1"/>
      <p:bldP spid="72" grpId="0" animBg="1"/>
      <p:bldP spid="80" grpId="0" animBg="1"/>
      <p:bldP spid="80" grpId="1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93"/>
          <p:cNvSpPr/>
          <p:nvPr/>
        </p:nvSpPr>
        <p:spPr bwMode="auto">
          <a:xfrm>
            <a:off x="7315200" y="777073"/>
            <a:ext cx="1611086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60774" y="745253"/>
            <a:ext cx="6863024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777801" y="775398"/>
            <a:ext cx="3187003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70822" y="773723"/>
            <a:ext cx="5134708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Die Schleifeninvariante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581665" y="2409568"/>
            <a:ext cx="3200400" cy="1186249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7" name="Group 59"/>
          <p:cNvGrpSpPr/>
          <p:nvPr/>
        </p:nvGrpSpPr>
        <p:grpSpPr>
          <a:xfrm>
            <a:off x="422981" y="1912320"/>
            <a:ext cx="1143786" cy="379067"/>
            <a:chOff x="1294248" y="5109766"/>
            <a:chExt cx="1143786" cy="37906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 flipV="1">
            <a:off x="3880021" y="2401556"/>
            <a:ext cx="2581069" cy="1185833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6731125" y="2049864"/>
            <a:ext cx="996057" cy="14262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89"/>
          <p:cNvGrpSpPr/>
          <p:nvPr/>
        </p:nvGrpSpPr>
        <p:grpSpPr>
          <a:xfrm flipH="1" flipV="1">
            <a:off x="8149211" y="1863749"/>
            <a:ext cx="723484" cy="379067"/>
            <a:chOff x="1294248" y="5109766"/>
            <a:chExt cx="1143786" cy="379067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5" name="Rounded Rectangle 94"/>
          <p:cNvSpPr/>
          <p:nvPr/>
        </p:nvSpPr>
        <p:spPr bwMode="auto">
          <a:xfrm>
            <a:off x="-1" y="4209691"/>
            <a:ext cx="5003075" cy="2648309"/>
          </a:xfrm>
          <a:prstGeom prst="roundRect">
            <a:avLst/>
          </a:prstGeom>
          <a:solidFill>
            <a:srgbClr val="66FF66">
              <a:alpha val="81176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Invariante: </a:t>
            </a: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first_element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nach</a:t>
            </a:r>
            <a:r>
              <a:rPr lang="de-CH" dirty="0" smtClean="0">
                <a:cs typeface="Arial" charset="0"/>
              </a:rPr>
              <a:t>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right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dirty="0" smtClean="0">
                <a:cs typeface="Arial" charset="0"/>
              </a:rPr>
              <a:t>: anfängliche Elemente in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dirty="0" smtClean="0">
                <a:cs typeface="Arial" charset="0"/>
              </a:rPr>
              <a:t>umgekehrter Reihenfolge</a:t>
            </a:r>
            <a:endParaRPr lang="de-CH" b="1" dirty="0">
              <a:cs typeface="Arial" charset="0"/>
            </a:endParaRP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b="1" dirty="0" smtClean="0"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pivot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aus: </a:t>
            </a:r>
            <a:r>
              <a:rPr lang="de-CH" dirty="0" smtClean="0">
                <a:cs typeface="Arial" charset="0"/>
              </a:rPr>
              <a:t>Rest der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Elemente in ursprünglicher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Reihenfolge.</a:t>
            </a:r>
            <a:endParaRPr kumimoji="0" lang="de-CH" sz="240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2" grpId="0" animBg="1"/>
      <p:bldP spid="52" grpId="1" animBg="1"/>
      <p:bldP spid="51" grpId="0" animBg="1"/>
      <p:bldP spid="51" grpId="1" animBg="1"/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1968"/>
            <a:ext cx="7212563" cy="49452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dirty="0" smtClean="0"/>
              <a:t>Das Problem mit Referenzzuweisungen</a:t>
            </a:r>
            <a:endParaRPr lang="de-CH" sz="2800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5181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Eine intuitive </a:t>
            </a:r>
            <a:r>
              <a:rPr lang="de-CH" sz="2000" dirty="0" smtClean="0"/>
              <a:t>Argumentationsweise</a:t>
            </a:r>
            <a:r>
              <a:rPr lang="de-CH" sz="2000" noProof="0" dirty="0" smtClean="0"/>
              <a:t>: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für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a </a:t>
            </a:r>
            <a:r>
              <a:rPr lang="de-CH" sz="2000" noProof="0" dirty="0" smtClean="0">
                <a:solidFill>
                  <a:srgbClr val="990000"/>
                </a:solidFill>
              </a:rPr>
              <a:t>erfüllt</a:t>
            </a:r>
            <a:r>
              <a:rPr lang="de-CH" sz="2000" i="1" noProof="0" dirty="0" smtClean="0">
                <a:solidFill>
                  <a:srgbClr val="3333FF"/>
                </a:solidFill>
              </a:rPr>
              <a:t/>
            </a:r>
            <a:br>
              <a:rPr lang="de-CH" sz="2000" i="1" noProof="0" dirty="0" smtClean="0">
                <a:solidFill>
                  <a:srgbClr val="3333FF"/>
                </a:solidFill>
              </a:rPr>
            </a:b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000000"/>
                </a:solidFill>
              </a:rPr>
              <a:t>“Wende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SOME_OPERATION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auf </a:t>
            </a:r>
            <a:r>
              <a:rPr lang="de-CH" sz="2000" i="1" noProof="0" dirty="0" smtClean="0">
                <a:solidFill>
                  <a:srgbClr val="3333FF"/>
                </a:solidFill>
              </a:rPr>
              <a:t>b</a:t>
            </a:r>
            <a:r>
              <a:rPr lang="de-CH" sz="2000" i="1" noProof="0" dirty="0" smtClean="0">
                <a:solidFill>
                  <a:srgbClr val="000000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an”</a:t>
            </a:r>
            <a:r>
              <a:rPr lang="de-CH" sz="2000" noProof="0" dirty="0" smtClean="0">
                <a:solidFill>
                  <a:srgbClr val="3333FF"/>
                </a:solidFill>
              </a:rPr>
              <a:t/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gilt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immer noch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Dies gilt für expandierte Werte, z.B. ganze Zahlen (INTEGER)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dirty="0" smtClean="0">
                <a:solidFill>
                  <a:srgbClr val="990000"/>
                </a:solidFill>
              </a:rPr>
              <a:t>erfüllt.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i="1" noProof="0" dirty="0" smtClean="0">
                <a:solidFill>
                  <a:srgbClr val="3333FF"/>
                </a:solidFill>
              </a:rPr>
              <a:t>OP</a:t>
            </a:r>
            <a:r>
              <a:rPr lang="de-CH" sz="2000" noProof="0" dirty="0" smtClean="0">
                <a:solidFill>
                  <a:srgbClr val="3333FF"/>
                </a:solidFill>
              </a:rPr>
              <a:t> (b)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noProof="0" dirty="0" smtClean="0">
                <a:solidFill>
                  <a:srgbClr val="990000"/>
                </a:solidFill>
              </a:rPr>
              <a:t>immer noch erfüllt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 smtClean="0"/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Dynamische Mehrfachbenennung</a:t>
            </a:r>
            <a:endParaRPr lang="de-CH" noProof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39081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a, b: LINKABLE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STRING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99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i="1" noProof="0" dirty="0" smtClean="0">
                <a:solidFill>
                  <a:srgbClr val="3333FF"/>
                </a:solidFill>
              </a:rPr>
              <a:t> a....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put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:= a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i="1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put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smtClean="0">
                <a:solidFill>
                  <a:srgbClr val="3333FF"/>
                </a:solidFill>
              </a:rPr>
              <a:t>Paradeplatz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</a:t>
            </a:r>
            <a:r>
              <a:rPr lang="de-CH" dirty="0" smtClean="0">
                <a:solidFill>
                  <a:srgbClr val="990000"/>
                </a:solidFill>
              </a:rPr>
              <a:t>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noProof="0" dirty="0" smtClean="0">
                <a:solidFill>
                  <a:srgbClr val="990000"/>
                </a:solidFill>
              </a:rPr>
              <a:t> ?????</a:t>
            </a:r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27763" y="2490788"/>
            <a:ext cx="1368425" cy="5762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27763" y="2562225"/>
            <a:ext cx="14398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rgbClr val="000000"/>
                </a:solidFill>
              </a:rPr>
              <a:t>Haldenegg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96188" y="2490788"/>
            <a:ext cx="503237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899400" y="2778125"/>
            <a:ext cx="7762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43663" y="3100388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10475" y="3090863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156325" y="1268413"/>
            <a:ext cx="358775" cy="3603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95963" y="1243013"/>
            <a:ext cx="7207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524750" y="1257300"/>
            <a:ext cx="358775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54963" y="1231900"/>
            <a:ext cx="7207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300788" y="1557338"/>
            <a:ext cx="215900" cy="9334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6869857" y="1484312"/>
            <a:ext cx="800942" cy="1006475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Andererseits...</a:t>
            </a:r>
            <a:endParaRPr lang="de-CH" noProof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Ich habe gehört, dass die Cousine des Chefs weniger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als 50’000 Franken pro Jahr verdient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“Erhöhen Sie </a:t>
            </a:r>
            <a:r>
              <a:rPr lang="de-CH" noProof="0" dirty="0" err="1" smtClean="0"/>
              <a:t>Caroline’s</a:t>
            </a:r>
            <a:r>
              <a:rPr lang="de-CH" noProof="0" dirty="0" smtClean="0"/>
              <a:t> Gehalt um 1 Franken”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?????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Metaphern: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“Die schöne Tochter von Leda”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</a:t>
            </a:r>
            <a:r>
              <a:rPr lang="de-CH" noProof="0" dirty="0" err="1" smtClean="0">
                <a:solidFill>
                  <a:srgbClr val="3333FF"/>
                </a:solidFill>
              </a:rPr>
              <a:t>Menelas</a:t>
            </a:r>
            <a:r>
              <a:rPr lang="de-CH" noProof="0" dirty="0" smtClean="0">
                <a:solidFill>
                  <a:srgbClr val="3333FF"/>
                </a:solidFill>
              </a:rPr>
              <a:t>’ Gefährtin”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“Geliebte von Paris”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38492" y="5373688"/>
            <a:ext cx="2926122" cy="463846"/>
          </a:xfrm>
          <a:prstGeom prst="rect">
            <a:avLst/>
          </a:prstGeom>
          <a:solidFill>
            <a:srgbClr val="BBE0E3"/>
          </a:solidFill>
          <a:ln w="2556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= </a:t>
            </a:r>
            <a:r>
              <a:rPr lang="en-GB" sz="2400" dirty="0" smtClean="0">
                <a:solidFill>
                  <a:srgbClr val="000000"/>
                </a:solidFill>
              </a:rPr>
              <a:t>Helena von </a:t>
            </a:r>
            <a:r>
              <a:rPr lang="en-GB" sz="2400" dirty="0" err="1" smtClean="0">
                <a:solidFill>
                  <a:srgbClr val="000000"/>
                </a:solidFill>
              </a:rPr>
              <a:t>Troja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Tipps für die Praxis</a:t>
            </a:r>
            <a:endParaRPr lang="de-CH" noProof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Referenzzuweisungen sind nützlich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Sie sind möglicherweise auch etwas schwieriger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Überlassen Sie diese so oft wie möglich den spezialisierten Bibliotheken von generellen Datenstrukturen.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Ziel dieser Vorlesung</a:t>
            </a:r>
            <a:endParaRPr lang="de-CH" noProof="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/>
              <a:t>Ein paar neue Konzepte und </a:t>
            </a:r>
            <a:r>
              <a:rPr lang="de-CH" dirty="0" smtClean="0"/>
              <a:t>insbesondere</a:t>
            </a:r>
            <a:r>
              <a:rPr lang="de-CH" noProof="0" dirty="0" smtClean="0"/>
              <a:t> ein besseres Verständnis des recht schwierigen Themas der </a:t>
            </a:r>
            <a:r>
              <a:rPr lang="de-CH" noProof="0" dirty="0" smtClean="0">
                <a:solidFill>
                  <a:srgbClr val="990000"/>
                </a:solidFill>
              </a:rPr>
              <a:t>Referenzen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endParaRPr lang="de-CH" noProof="0" dirty="0" smtClean="0">
              <a:solidFill>
                <a:srgbClr val="990000"/>
              </a:solidFill>
            </a:endParaRPr>
          </a:p>
          <a:p>
            <a:endParaRPr lang="de-CH" noProof="0" dirty="0" smtClean="0"/>
          </a:p>
          <a:p>
            <a:r>
              <a:rPr lang="de-CH" dirty="0" smtClean="0"/>
              <a:t>Anmerkungen</a:t>
            </a:r>
            <a:r>
              <a:rPr lang="de-CH" noProof="0" dirty="0" smtClean="0"/>
              <a:t> zur Speicherbereinigung und zugehörigen Konzepten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8"/>
            <a:ext cx="8198531" cy="39949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Varianten von Zuweisungen und Kopieren</a:t>
            </a:r>
            <a:endParaRPr lang="de-CH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64827"/>
            <a:ext cx="9020853" cy="3487031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Referenzzuweisung (Typen von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sind Referenztypen):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Flache </a:t>
            </a:r>
            <a:r>
              <a:rPr lang="de-CH" dirty="0"/>
              <a:t>Feld-um-Feld Kopie (Kein neues Objekt wird erzeugt):</a:t>
            </a:r>
            <a:br>
              <a:rPr lang="de-CH" dirty="0"/>
            </a:br>
            <a:r>
              <a:rPr lang="de-CH" dirty="0"/>
              <a:t>		</a:t>
            </a:r>
            <a:r>
              <a:rPr lang="de-CH" i="1" dirty="0" err="1">
                <a:solidFill>
                  <a:srgbClr val="3333FF"/>
                </a:solidFill>
              </a:rPr>
              <a:t>e</a:t>
            </a:r>
            <a:r>
              <a:rPr lang="de-CH" sz="3200" dirty="0" err="1">
                <a:solidFill>
                  <a:srgbClr val="3333FF"/>
                </a:solidFill>
              </a:rPr>
              <a:t>.</a:t>
            </a:r>
            <a:r>
              <a:rPr lang="de-CH" i="1" dirty="0" err="1">
                <a:solidFill>
                  <a:srgbClr val="3333FF"/>
                </a:solidFill>
              </a:rPr>
              <a:t>copy</a:t>
            </a:r>
            <a:r>
              <a:rPr lang="de-CH" dirty="0">
                <a:solidFill>
                  <a:srgbClr val="3333FF"/>
                </a:solidFill>
              </a:rPr>
              <a:t> (</a:t>
            </a:r>
            <a:r>
              <a:rPr lang="de-CH" i="1" dirty="0">
                <a:solidFill>
                  <a:srgbClr val="3333FF"/>
                </a:solidFill>
              </a:rPr>
              <a:t>a</a:t>
            </a:r>
            <a:r>
              <a:rPr lang="de-CH" dirty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(flach):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(tief):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deep_twin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Tief Feld</a:t>
            </a:r>
            <a:r>
              <a:rPr lang="de-CH" dirty="0"/>
              <a:t>-um-Feld Kopie (Kein neues Objekt wird erzeugt):</a:t>
            </a:r>
            <a:br>
              <a:rPr lang="de-CH" dirty="0"/>
            </a:br>
            <a:r>
              <a:rPr lang="de-CH" dirty="0" smtClean="0"/>
              <a:t>		</a:t>
            </a:r>
            <a:r>
              <a:rPr lang="en-GB" i="1" dirty="0" err="1" smtClean="0">
                <a:solidFill>
                  <a:srgbClr val="3333FF"/>
                </a:solidFill>
              </a:rPr>
              <a:t>e.deep_copy</a:t>
            </a:r>
            <a:r>
              <a:rPr lang="en-GB" i="1" dirty="0" smtClean="0">
                <a:solidFill>
                  <a:srgbClr val="3333FF"/>
                </a:solidFill>
              </a:rPr>
              <a:t> </a:t>
            </a:r>
            <a:r>
              <a:rPr lang="en-GB" i="1" dirty="0">
                <a:solidFill>
                  <a:srgbClr val="3333FF"/>
                </a:solidFill>
              </a:rPr>
              <a:t>(a)‏ </a:t>
            </a:r>
            <a:endParaRPr lang="de-CH" noProof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25779" y="471311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8"/>
            <a:ext cx="8207861" cy="40882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Flaches und tiefes Klonen</a:t>
            </a:r>
            <a:endParaRPr lang="de-CH" noProof="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5451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Anfangssituation: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Resultat von:</a:t>
            </a:r>
          </a:p>
          <a:p>
            <a:pPr>
              <a:lnSpc>
                <a:spcPct val="100000"/>
              </a:lnSpc>
              <a:spcBef>
                <a:spcPts val="2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800" noProof="0" smtClean="0"/>
          </a:p>
          <a:p>
            <a:pPr lvl="1">
              <a:lnSpc>
                <a:spcPct val="10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006400"/>
                </a:solidFill>
              </a:rPr>
              <a:t>b</a:t>
            </a:r>
            <a:r>
              <a:rPr lang="de-CH" sz="2200" noProof="0" smtClean="0"/>
              <a:t> </a:t>
            </a:r>
            <a:r>
              <a:rPr lang="de-CH" sz="2200" noProof="0" smtClean="0">
                <a:solidFill>
                  <a:srgbClr val="006600"/>
                </a:solidFill>
              </a:rPr>
              <a:t>:=</a:t>
            </a:r>
            <a:r>
              <a:rPr lang="de-CH" sz="2200" noProof="0" smtClean="0"/>
              <a:t> </a:t>
            </a:r>
            <a:r>
              <a:rPr lang="de-CH" sz="2200" i="1" noProof="0" smtClean="0">
                <a:solidFill>
                  <a:srgbClr val="006400"/>
                </a:solidFill>
              </a:rPr>
              <a:t>a</a:t>
            </a:r>
            <a:br>
              <a:rPr lang="de-CH" sz="2200" i="1" noProof="0" smtClean="0">
                <a:solidFill>
                  <a:srgbClr val="006400"/>
                </a:solidFill>
              </a:rPr>
            </a:br>
            <a:endParaRPr lang="de-CH" sz="2200" i="1" noProof="0" smtClean="0">
              <a:solidFill>
                <a:srgbClr val="006400"/>
              </a:solidFill>
            </a:endParaRPr>
          </a:p>
          <a:p>
            <a:pPr lvl="1">
              <a:lnSpc>
                <a:spcPct val="100000"/>
              </a:lnSpc>
              <a:spcBef>
                <a:spcPts val="3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1400" noProof="0" smtClean="0"/>
          </a:p>
          <a:p>
            <a:pPr lvl="1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990000"/>
                </a:solidFill>
              </a:rPr>
              <a:t>c</a:t>
            </a:r>
            <a:r>
              <a:rPr lang="de-CH" sz="2200" noProof="0" smtClean="0">
                <a:solidFill>
                  <a:srgbClr val="990000"/>
                </a:solidFill>
              </a:rPr>
              <a:t> := </a:t>
            </a:r>
            <a:r>
              <a:rPr lang="de-CH" sz="2200" i="1" noProof="0" smtClean="0">
                <a:solidFill>
                  <a:srgbClr val="990000"/>
                </a:solidFill>
              </a:rPr>
              <a:t>a</a:t>
            </a:r>
            <a:r>
              <a:rPr lang="de-CH" sz="2800" noProof="0" smtClean="0">
                <a:solidFill>
                  <a:srgbClr val="990000"/>
                </a:solidFill>
              </a:rPr>
              <a:t>.</a:t>
            </a:r>
            <a:r>
              <a:rPr lang="de-CH" sz="2200" i="1" noProof="0" smtClean="0">
                <a:solidFill>
                  <a:srgbClr val="990000"/>
                </a:solidFill>
              </a:rPr>
              <a:t>twin</a:t>
            </a:r>
            <a:br>
              <a:rPr lang="de-CH" sz="2200" i="1" noProof="0" smtClean="0">
                <a:solidFill>
                  <a:srgbClr val="990000"/>
                </a:solidFill>
              </a:rPr>
            </a:br>
            <a:r>
              <a:rPr lang="de-CH" sz="2200" i="1" noProof="0" smtClean="0">
                <a:solidFill>
                  <a:srgbClr val="990000"/>
                </a:solidFill>
              </a:rPr>
              <a:t/>
            </a:r>
            <a:br>
              <a:rPr lang="de-CH" sz="2200" i="1" noProof="0" smtClean="0">
                <a:solidFill>
                  <a:srgbClr val="990000"/>
                </a:solidFill>
              </a:rPr>
            </a:br>
            <a:endParaRPr lang="de-CH" sz="2200" i="1" noProof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3333FF"/>
                </a:solidFill>
              </a:rPr>
              <a:t>	d</a:t>
            </a:r>
            <a:r>
              <a:rPr lang="de-CH" sz="2200" noProof="0" smtClean="0">
                <a:solidFill>
                  <a:srgbClr val="3333FF"/>
                </a:solidFill>
              </a:rPr>
              <a:t> := </a:t>
            </a:r>
            <a:r>
              <a:rPr lang="de-CH" sz="2200" i="1" noProof="0" smtClean="0">
                <a:solidFill>
                  <a:srgbClr val="3333FF"/>
                </a:solidFill>
              </a:rPr>
              <a:t>a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200" i="1" noProof="0" smtClean="0">
                <a:solidFill>
                  <a:srgbClr val="3333FF"/>
                </a:solidFill>
              </a:rPr>
              <a:t>deep_twin</a:t>
            </a:r>
            <a:endParaRPr lang="de-CH" sz="2200" i="1" noProof="0">
              <a:solidFill>
                <a:srgbClr val="3333FF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56263" y="1498600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56263" y="1498600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56263" y="1498600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“Almaviva”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656263" y="1752600"/>
            <a:ext cx="14716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656263" y="2008188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43450" y="1498600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43450" y="1724025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landlord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64050" y="1960563"/>
            <a:ext cx="11922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loved_one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986588" y="1881188"/>
            <a:ext cx="631825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618413" y="1622425"/>
            <a:ext cx="1587" cy="26193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7124700" y="1625600"/>
            <a:ext cx="496888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510338" y="1027113"/>
            <a:ext cx="1587" cy="4572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58025" y="13065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O1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92613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92613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392613" y="23606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“Figaro”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392613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392613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726113" y="2774950"/>
            <a:ext cx="6318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6353175" y="2260600"/>
            <a:ext cx="7938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973513" y="2265363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O2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916738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916738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916738" y="237013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“Susanna”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916738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916738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899400" y="2135188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O3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6427788" y="2260600"/>
            <a:ext cx="1587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427788" y="2774950"/>
            <a:ext cx="63023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127875" y="2135188"/>
            <a:ext cx="490538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618413" y="2135188"/>
            <a:ext cx="1587" cy="2571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726113" y="2965450"/>
            <a:ext cx="11906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865813" y="3067050"/>
            <a:ext cx="1192212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267075" y="2917825"/>
            <a:ext cx="280988" cy="254000"/>
          </a:xfrm>
          <a:prstGeom prst="ellipse">
            <a:avLst/>
          </a:prstGeom>
          <a:noFill/>
          <a:ln w="936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67075" y="2868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9933"/>
                </a:solidFill>
              </a:rPr>
              <a:t>b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563938" y="3043238"/>
            <a:ext cx="139700" cy="1587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 flipV="1">
            <a:off x="3692525" y="1241425"/>
            <a:ext cx="17463" cy="181133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708400" y="1254125"/>
            <a:ext cx="2576513" cy="158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286500" y="1268413"/>
            <a:ext cx="1588" cy="230187"/>
          </a:xfrm>
          <a:prstGeom prst="line">
            <a:avLst/>
          </a:prstGeom>
          <a:noFill/>
          <a:ln w="936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5656263" y="3541713"/>
            <a:ext cx="1471612" cy="2540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5656263" y="3541713"/>
            <a:ext cx="1471612" cy="765175"/>
          </a:xfrm>
          <a:prstGeom prst="rect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656263" y="35194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“Almaviva”</a:t>
            </a: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5656263" y="3795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656263" y="4049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165725" y="34782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O4</a:t>
            </a: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276600" y="3860800"/>
            <a:ext cx="280988" cy="254000"/>
          </a:xfrm>
          <a:prstGeom prst="ellips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273425" y="38084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c</a:t>
            </a: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3563938" y="3986213"/>
            <a:ext cx="2092325" cy="1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6918325" y="4191000"/>
            <a:ext cx="631825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550150" y="3155950"/>
            <a:ext cx="1588" cy="1025525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6778625" y="39243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8459788" y="1241425"/>
            <a:ext cx="1587" cy="2686050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6778625" y="12446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6778625" y="1243013"/>
            <a:ext cx="1588" cy="255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5656263" y="4667250"/>
            <a:ext cx="1471612" cy="255588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5656263" y="4667250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656263" y="46339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“Almaviva”</a:t>
            </a:r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5656263" y="4922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5656263" y="5176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6986588" y="5049838"/>
            <a:ext cx="631825" cy="1587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V="1">
            <a:off x="7618413" y="4791075"/>
            <a:ext cx="1587" cy="26193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 flipH="1">
            <a:off x="7124700" y="4794250"/>
            <a:ext cx="49688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3295650" y="4610100"/>
            <a:ext cx="280988" cy="255588"/>
          </a:xfrm>
          <a:prstGeom prst="ellips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4600575" y="4219575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3563938" y="4730750"/>
            <a:ext cx="20923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214938" y="4854575"/>
            <a:ext cx="4905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O5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392613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4392613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4392613" y="5527675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“Figaro”</a:t>
            </a:r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4392613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4392613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26113" y="5943600"/>
            <a:ext cx="6318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 flipH="1" flipV="1">
            <a:off x="6353175" y="5429250"/>
            <a:ext cx="7938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3903663" y="5432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O6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6916738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6916738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6916738" y="55387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“Susanna”</a:t>
            </a:r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916738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6916738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7899400" y="5305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O7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 flipV="1">
            <a:off x="6427788" y="5429250"/>
            <a:ext cx="1587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6427788" y="5943600"/>
            <a:ext cx="630237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7127875" y="5305425"/>
            <a:ext cx="49053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7618413" y="5305425"/>
            <a:ext cx="1587" cy="255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5726113" y="6134100"/>
            <a:ext cx="11906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5865813" y="6235700"/>
            <a:ext cx="1192212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3275013" y="4565650"/>
            <a:ext cx="3508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6474" name="Oval 90"/>
          <p:cNvSpPr>
            <a:spLocks noChangeArrowheads="1"/>
          </p:cNvSpPr>
          <p:nvPr/>
        </p:nvSpPr>
        <p:spPr bwMode="auto">
          <a:xfrm>
            <a:off x="3222625" y="895350"/>
            <a:ext cx="280988" cy="25400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6340475" y="1009650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3213100" y="836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0" y="4492625"/>
            <a:ext cx="9144000" cy="1588"/>
          </a:xfrm>
          <a:prstGeom prst="line">
            <a:avLst/>
          </a:prstGeom>
          <a:noFill/>
          <a:ln w="28440" cap="rnd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19488" y="1025525"/>
            <a:ext cx="29972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7" dur="5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420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9" grpId="0" animBg="1"/>
      <p:bldP spid="16430" grpId="0" animBg="1"/>
      <p:bldP spid="16432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1" grpId="0" animBg="1"/>
      <p:bldP spid="16442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1" grpId="0" animBg="1"/>
      <p:bldP spid="16453" grpId="0" animBg="1"/>
      <p:bldP spid="16454" grpId="0" animBg="1"/>
      <p:bldP spid="16456" grpId="0" animBg="1"/>
      <p:bldP spid="16457" grpId="0" animBg="1"/>
      <p:bldP spid="16458" grpId="0" animBg="1"/>
      <p:bldP spid="16459" grpId="0" animBg="1"/>
      <p:bldP spid="16461" grpId="0" animBg="1"/>
      <p:bldP spid="16462" grpId="0" animBg="1"/>
      <p:bldP spid="16464" grpId="0" animBg="1"/>
      <p:bldP spid="16465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4" grpId="0" animBg="1"/>
      <p:bldP spid="16475" grpId="0" animBg="1"/>
      <p:bldP spid="16477" grpId="0" animBg="1"/>
      <p:bldP spid="164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5888"/>
            <a:ext cx="7708609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smtClean="0"/>
              <a:t>Woher kommen diese Mechanismen?</a:t>
            </a:r>
            <a:endParaRPr lang="de-CH" sz="2800" noProof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Die Klasse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r>
              <a:rPr lang="de-CH" noProof="0" dirty="0" smtClean="0"/>
              <a:t> in der Eiffel “Kernel-Bibliothek”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Jede Klasse, die nicht explizit von einer anderen erbt, erbt implizit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Deshalb ist jede Klasse ein Nachkomme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1"/>
          <p:cNvSpPr>
            <a:spLocks noChangeShapeType="1"/>
          </p:cNvSpPr>
          <p:nvPr/>
        </p:nvSpPr>
        <p:spPr bwMode="auto">
          <a:xfrm flipV="1">
            <a:off x="2484438" y="2921000"/>
            <a:ext cx="1587" cy="1519238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5773738" y="2898775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0588" y="115888"/>
            <a:ext cx="7444662" cy="45327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Vererbungsstruktur vervollständigen</a:t>
            </a:r>
            <a:endParaRPr lang="de-CH" noProof="0" dirty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798638" y="2243138"/>
            <a:ext cx="1368425" cy="647700"/>
          </a:xfrm>
          <a:prstGeom prst="ellipse">
            <a:avLst/>
          </a:prstGeom>
          <a:solidFill>
            <a:srgbClr val="66FF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66950" y="2314575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i="1">
                <a:solidFill>
                  <a:srgbClr val="3333FF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75238" y="2244725"/>
            <a:ext cx="1366837" cy="646113"/>
            <a:chOff x="3197" y="1414"/>
            <a:chExt cx="861" cy="407"/>
          </a:xfrm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97" y="1414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472" y="1459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00225" y="4365625"/>
            <a:ext cx="1366838" cy="646113"/>
            <a:chOff x="1134" y="2750"/>
            <a:chExt cx="861" cy="407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134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409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D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075238" y="4365625"/>
            <a:ext cx="1366837" cy="646113"/>
            <a:chOff x="3197" y="2750"/>
            <a:chExt cx="861" cy="407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197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3472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076825" y="3284538"/>
            <a:ext cx="1366838" cy="646112"/>
            <a:chOff x="3198" y="2069"/>
            <a:chExt cx="861" cy="407"/>
          </a:xfrm>
        </p:grpSpPr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3198" y="2069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473" y="2114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C</a:t>
              </a:r>
            </a:p>
          </p:txBody>
        </p:sp>
      </p:grp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490913" y="1052513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708400" y="1146175"/>
            <a:ext cx="8651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ANY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3419475" y="5445125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641725" y="5538788"/>
            <a:ext cx="10810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NONE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5795963" y="3930650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484438" y="2921000"/>
            <a:ext cx="2951162" cy="144780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7270750" y="3000375"/>
            <a:ext cx="1588" cy="798513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08850" y="3213100"/>
            <a:ext cx="15128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Erbt von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2768600" y="5010150"/>
            <a:ext cx="869950" cy="438150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4643438" y="5010150"/>
            <a:ext cx="936625" cy="509588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2555875" y="1697038"/>
            <a:ext cx="1079500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4713288" y="1697038"/>
            <a:ext cx="1014412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2" grpId="0" animBg="1"/>
      <p:bldP spid="18458" grpId="0" animBg="1"/>
      <p:bldP spid="18459" grpId="0" animBg="1"/>
      <p:bldP spid="18460" grpId="0" animBg="1"/>
      <p:bldP spid="184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7" y="115889"/>
            <a:ext cx="8342993" cy="46261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Ein verwandter Mechanismus: Persistenz</a:t>
            </a:r>
            <a:endParaRPr lang="de-CH" noProof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808145"/>
            <a:ext cx="8713787" cy="2691411"/>
          </a:xfrm>
          <a:ln/>
        </p:spPr>
        <p:txBody>
          <a:bodyPr/>
          <a:lstStyle/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i="1" dirty="0" err="1">
                <a:solidFill>
                  <a:srgbClr val="3333FF"/>
                </a:solidFill>
              </a:rPr>
              <a:t>a,b</a:t>
            </a:r>
            <a:r>
              <a:rPr lang="en-GB" i="1" dirty="0">
                <a:solidFill>
                  <a:srgbClr val="3333FF"/>
                </a:solidFill>
              </a:rPr>
              <a:t>: X</a:t>
            </a:r>
          </a:p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store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DE" dirty="0" smtClean="0">
                <a:solidFill>
                  <a:srgbClr val="3333FF"/>
                </a:solidFill>
              </a:rPr>
              <a:t>“</a:t>
            </a:r>
            <a:r>
              <a:rPr lang="de-DE" dirty="0">
                <a:solidFill>
                  <a:srgbClr val="3333FF"/>
                </a:solidFill>
              </a:rPr>
              <a:t>FN"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....</a:t>
            </a:r>
          </a:p>
          <a:p>
            <a:pPr lvl="1"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retrieved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i="1" noProof="0" dirty="0" smtClean="0"/>
              <a:t>		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Die Speicherung erfolgt automatisch. </a:t>
            </a:r>
            <a:endParaRPr lang="de-CH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69479" y="690112"/>
            <a:ext cx="2242868" cy="1224951"/>
          </a:xfrm>
          <a:prstGeom prst="wedgeRoundRectCallout">
            <a:avLst>
              <a:gd name="adj1" fmla="val -256986"/>
              <a:gd name="adj2" fmla="val 808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dirty="0" smtClean="0"/>
              <a:t>Muss verbessert werden, siehe “Objekt-Test”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7556" y="3499558"/>
            <a:ext cx="8579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Persistente Objekte werden durch individuelle Schlüssel identifiziert.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dirty="0" smtClean="0"/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Diese Features kommen aus der Bibliotheksklasse </a:t>
            </a:r>
            <a:r>
              <a:rPr lang="de-CH" i="1" dirty="0" smtClean="0">
                <a:solidFill>
                  <a:srgbClr val="3333FF"/>
                </a:solidFill>
              </a:rPr>
              <a:t>STORABLE</a:t>
            </a:r>
            <a:r>
              <a:rPr lang="de-CH" dirty="0" smtClean="0"/>
              <a:t>. </a:t>
            </a:r>
          </a:p>
          <a:p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4" y="2895599"/>
            <a:ext cx="7798435" cy="88008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388" y="2282121"/>
            <a:ext cx="6565340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2155" y="667549"/>
            <a:ext cx="2668056" cy="467360"/>
          </a:xfrm>
          <a:prstGeom prst="wedgeRoundRectCallout">
            <a:avLst>
              <a:gd name="adj1" fmla="val -36260"/>
              <a:gd name="adj2" fmla="val 213293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/>
              <a:t>‘’</a:t>
            </a:r>
            <a:r>
              <a:rPr lang="en-US" sz="2000" dirty="0" smtClean="0">
                <a:latin typeface="Comic Sans MS" pitchFamily="66" charset="0"/>
              </a:rPr>
              <a:t>Object</a:t>
            </a:r>
            <a:r>
              <a:rPr lang="en-US" sz="2000" dirty="0">
                <a:latin typeface="Comic Sans MS" pitchFamily="66" charset="0"/>
              </a:rPr>
              <a:t>-Test </a:t>
            </a:r>
            <a:r>
              <a:rPr lang="en-US" sz="2000" dirty="0" smtClean="0">
                <a:latin typeface="Comic Sans MS" pitchFamily="66" charset="0"/>
              </a:rPr>
              <a:t>Local’’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erzwingen</a:t>
            </a:r>
            <a:r>
              <a:rPr lang="en-US" dirty="0" smtClean="0"/>
              <a:t>: Der </a:t>
            </a:r>
            <a:r>
              <a:rPr lang="en-US" dirty="0" err="1" smtClean="0"/>
              <a:t>Objekt</a:t>
            </a:r>
            <a:r>
              <a:rPr lang="en-US" dirty="0"/>
              <a:t>-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33559" y="913283"/>
            <a:ext cx="8219703" cy="5644924"/>
          </a:xfrm>
        </p:spPr>
        <p:txBody>
          <a:bodyPr/>
          <a:lstStyle/>
          <a:p>
            <a:r>
              <a:rPr lang="en-US" dirty="0"/>
              <a:t>			</a:t>
            </a:r>
          </a:p>
          <a:p>
            <a:pPr>
              <a:spcBef>
                <a:spcPts val="1200"/>
              </a:spcBef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if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attached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{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} </a:t>
            </a:r>
            <a:r>
              <a:rPr lang="en-US" i="1" dirty="0" smtClean="0">
                <a:solidFill>
                  <a:srgbClr val="3333FF"/>
                </a:solidFill>
              </a:rPr>
              <a:t>retrieved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en-US" i="1" dirty="0" smtClean="0">
                <a:solidFill>
                  <a:srgbClr val="3333FF"/>
                </a:solidFill>
              </a:rPr>
              <a:t>)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99"/>
                </a:solidFill>
              </a:rPr>
              <a:t>then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>
                <a:solidFill>
                  <a:srgbClr val="990000"/>
                </a:solidFill>
              </a:rPr>
              <a:t>--</a:t>
            </a:r>
            <a:r>
              <a:rPr lang="en-US" dirty="0" err="1">
                <a:solidFill>
                  <a:srgbClr val="990000"/>
                </a:solidFill>
              </a:rPr>
              <a:t>Tu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irgendwas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mit</a:t>
            </a:r>
            <a:r>
              <a:rPr lang="en-US" dirty="0">
                <a:solidFill>
                  <a:srgbClr val="990000"/>
                </a:solidFill>
              </a:rPr>
              <a:t> r, welches </a:t>
            </a:r>
            <a:r>
              <a:rPr lang="en-US" dirty="0" err="1">
                <a:solidFill>
                  <a:srgbClr val="990000"/>
                </a:solidFill>
              </a:rPr>
              <a:t>garantiert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nicht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	-- void </a:t>
            </a:r>
            <a:r>
              <a:rPr lang="en-US" dirty="0">
                <a:solidFill>
                  <a:srgbClr val="990000"/>
                </a:solidFill>
              </a:rPr>
              <a:t>und </a:t>
            </a:r>
            <a:r>
              <a:rPr lang="de-DE" dirty="0" smtClean="0">
                <a:solidFill>
                  <a:srgbClr val="990000"/>
                </a:solidFill>
              </a:rPr>
              <a:t>vom </a:t>
            </a:r>
            <a:r>
              <a:rPr lang="de-DE" dirty="0">
                <a:solidFill>
                  <a:srgbClr val="990000"/>
                </a:solidFill>
              </a:rPr>
              <a:t>dynamischen Typ</a:t>
            </a:r>
            <a:r>
              <a:rPr lang="de-DE" dirty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X </a:t>
            </a:r>
            <a:r>
              <a:rPr lang="de-DE" dirty="0">
                <a:solidFill>
                  <a:srgbClr val="990000"/>
                </a:solidFill>
              </a:rPr>
              <a:t>ist.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/>
              <a:t>	</a:t>
            </a:r>
            <a:r>
              <a:rPr lang="en-US" i="1" dirty="0">
                <a:solidFill>
                  <a:srgbClr val="3333FF"/>
                </a:solidFill>
              </a:rPr>
              <a:t>print</a:t>
            </a:r>
            <a:r>
              <a:rPr lang="en-US" dirty="0">
                <a:solidFill>
                  <a:srgbClr val="3333FF"/>
                </a:solidFill>
              </a:rPr>
              <a:t> ("Too bad.")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71104" y="2375418"/>
            <a:ext cx="2450374" cy="4270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27645" y="741435"/>
            <a:ext cx="2386647" cy="722313"/>
          </a:xfrm>
          <a:prstGeom prst="wedgeRoundRectCallout">
            <a:avLst>
              <a:gd name="adj1" fmla="val -18711"/>
              <a:gd name="adj2" fmla="val 154526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Zu</a:t>
            </a:r>
            <a:r>
              <a:rPr lang="en-US" sz="2000" dirty="0"/>
              <a:t> </a:t>
            </a:r>
            <a:r>
              <a:rPr lang="en-US" sz="2000" dirty="0" err="1"/>
              <a:t>prüfender</a:t>
            </a:r>
            <a:r>
              <a:rPr lang="en-US" sz="2000" dirty="0"/>
              <a:t> </a:t>
            </a:r>
            <a:r>
              <a:rPr lang="en-US" sz="2000" dirty="0" err="1"/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98595" y="5305462"/>
            <a:ext cx="4894899" cy="437197"/>
          </a:xfrm>
          <a:prstGeom prst="wedgeRoundRectCallout">
            <a:avLst>
              <a:gd name="adj1" fmla="val -12125"/>
              <a:gd name="adj2" fmla="val -384177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SCOPE</a:t>
            </a:r>
            <a:r>
              <a:rPr lang="en-US" sz="2000" dirty="0" smtClean="0"/>
              <a:t> 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lokalen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Variablen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2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Objekte und Referenzen</a:t>
            </a:r>
            <a:endParaRPr lang="de-CH" noProof="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Status einer Referenz: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Operationen auf Referenzen: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smtClean="0">
                <a:solidFill>
                  <a:srgbClr val="333399"/>
                </a:solidFill>
              </a:rPr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q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endParaRPr lang="de-CH" b="1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if</a:t>
            </a:r>
            <a:r>
              <a:rPr lang="de-CH" i="1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rgbClr val="3333FF"/>
                </a:solidFill>
              </a:rPr>
              <a:t> 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err="1" smtClean="0">
                <a:solidFill>
                  <a:srgbClr val="333399"/>
                </a:solidFill>
              </a:rPr>
              <a:t>then</a:t>
            </a:r>
            <a:r>
              <a:rPr lang="de-CH" i="1" noProof="0" dirty="0" smtClean="0"/>
              <a:t> </a:t>
            </a:r>
            <a:r>
              <a:rPr lang="de-CH" noProof="0" dirty="0" smtClean="0"/>
              <a:t>...</a:t>
            </a:r>
            <a:endParaRPr lang="de-CH" noProof="0" dirty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195513" y="2349500"/>
            <a:ext cx="1728787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076825" y="2349500"/>
            <a:ext cx="1728788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46070" y="2420938"/>
            <a:ext cx="1364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97151" y="2420938"/>
            <a:ext cx="1652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GEBUNDEN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059113" y="1846263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 rot="10800000">
            <a:off x="3135313" y="2471738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9380" y="1240420"/>
            <a:ext cx="3671888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dirty="0">
                <a:solidFill>
                  <a:srgbClr val="333399"/>
                </a:solidFill>
              </a:rPr>
              <a:t>create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p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gebunden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65897" y="3068638"/>
            <a:ext cx="3671887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 := </a:t>
            </a:r>
            <a:r>
              <a:rPr lang="en-GB" sz="1800" b="1" i="1" dirty="0">
                <a:solidFill>
                  <a:srgbClr val="3333FF"/>
                </a:solidFill>
              </a:rPr>
              <a:t>Void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3333FF"/>
                </a:solidFill>
              </a:rPr>
              <a:t>q</a:t>
            </a:r>
            <a:r>
              <a:rPr lang="en-GB" sz="1800" dirty="0" smtClean="0">
                <a:solidFill>
                  <a:srgbClr val="000000"/>
                </a:solidFill>
              </a:rPr>
              <a:t> void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948488" y="2276475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667625" y="2276475"/>
            <a:ext cx="217488" cy="215900"/>
          </a:xfrm>
          <a:prstGeom prst="rect">
            <a:avLst/>
          </a:prstGeom>
          <a:solidFill>
            <a:srgbClr val="33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164388" y="234791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659563" y="2203450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993484" y="2205038"/>
            <a:ext cx="12954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GEBUNDEN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68313" y="2852738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79388" y="2779713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258888" y="2781300"/>
            <a:ext cx="1295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84213" y="292576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87450" y="2781300"/>
            <a:ext cx="71438" cy="430213"/>
            <a:chOff x="748" y="1752"/>
            <a:chExt cx="45" cy="271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748" y="1752"/>
              <a:ext cx="1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48" y="1791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748" y="1829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748" y="1869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748" y="1907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748" y="1946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48" y="1985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15888"/>
            <a:ext cx="7982631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Objekt-Orientierte Form eines Aufrufs</a:t>
            </a:r>
            <a:endParaRPr lang="de-CH" noProof="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some_target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some_feature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some_arguments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Zum Beispiel: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Zurich_map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animate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</a:rPr>
              <a:t>Line10.append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Haldenbach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x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28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>       </a:t>
            </a:r>
            <a:r>
              <a:rPr lang="de-CH" noProof="0" dirty="0" smtClean="0">
                <a:solidFill>
                  <a:srgbClr val="990000"/>
                </a:solidFill>
              </a:rPr>
              <a:t>???????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Infix- und Präfix-Operatoren</a:t>
            </a:r>
            <a:endParaRPr lang="de-CH" noProof="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60490"/>
            <a:ext cx="8713787" cy="52657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a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infix</a:t>
            </a:r>
            <a:r>
              <a:rPr lang="de-CH" dirty="0" smtClean="0"/>
              <a:t>“-Operator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 		(zwischen den Operanden geschrieben)‏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präfix</a:t>
            </a:r>
            <a:r>
              <a:rPr lang="de-CH" noProof="0" dirty="0" smtClean="0"/>
              <a:t>”-Operator</a:t>
            </a:r>
            <a:br>
              <a:rPr lang="de-CH" noProof="0" dirty="0" smtClean="0"/>
            </a:br>
            <a:r>
              <a:rPr lang="de-CH" noProof="0" dirty="0" smtClean="0"/>
              <a:t>	 		(vor dem Operand geschrieben)‏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0875" y="28829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41513" y="39878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01800" y="1778000"/>
            <a:ext cx="1050925" cy="3889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Operator-Features</a:t>
            </a:r>
            <a:endParaRPr lang="de-CH" noProof="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1800" noProof="0" dirty="0" smtClean="0"/>
              <a:t>	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expanded</a:t>
            </a:r>
            <a:r>
              <a:rPr lang="de-CH" sz="2000" b="1" noProof="0" dirty="0" smtClean="0">
                <a:solidFill>
                  <a:srgbClr val="333399"/>
                </a:solidFill>
              </a:rPr>
              <a:t>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sz="2000" i="1" noProof="0" dirty="0" smtClean="0">
                <a:solidFill>
                  <a:srgbClr val="3333FF"/>
                </a:solidFill>
              </a:rPr>
              <a:t> INTEGER</a:t>
            </a:r>
            <a:r>
              <a:rPr lang="de-CH" sz="2000" noProof="0" dirty="0" smtClean="0"/>
              <a:t> 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feature</a:t>
            </a:r>
            <a:r>
              <a:rPr lang="de-CH" sz="2000" b="1" noProof="0" dirty="0" smtClean="0">
                <a:solidFill>
                  <a:srgbClr val="333399"/>
                </a:solidFill>
              </a:rPr>
              <a:t/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endParaRPr lang="de-CH" sz="2000" b="1" noProof="0" dirty="0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   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plus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"+"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Summe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</a:t>
            </a:r>
            <a:r>
              <a:rPr lang="de-CH" sz="2000" b="1" noProof="0" dirty="0" smtClean="0">
                <a:solidFill>
                  <a:srgbClr val="333399"/>
                </a:solidFill>
              </a:rPr>
              <a:t>do</a:t>
            </a:r>
            <a:r>
              <a:rPr lang="de-CH" sz="2000" noProof="0" dirty="0" smtClean="0"/>
              <a:t>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err="1" smtClean="0">
                <a:solidFill>
                  <a:srgbClr val="3333FF"/>
                </a:solidFill>
              </a:rPr>
              <a:t>times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“*“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b="1" noProof="0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Multiplikation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</a:t>
            </a:r>
            <a:r>
              <a:rPr lang="de-CH" sz="2000" noProof="0" dirty="0" smtClean="0"/>
              <a:t> 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minus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“-" 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unäres Minus</a:t>
            </a:r>
            <a:r>
              <a:rPr lang="de-CH" sz="2000" b="1" noProof="0" dirty="0" smtClean="0">
                <a:solidFill>
                  <a:srgbClr val="333399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 </a:t>
            </a:r>
            <a:r>
              <a:rPr lang="de-CH" sz="2000" noProof="0" dirty="0" smtClean="0"/>
              <a:t>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r>
              <a:rPr lang="de-CH" sz="2000" noProof="0" dirty="0" smtClean="0"/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...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end</a:t>
            </a:r>
            <a:r>
              <a:rPr lang="de-CH" sz="2000" noProof="0" dirty="0" smtClean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sz="2000" noProof="0" dirty="0" smtClean="0"/>
          </a:p>
          <a:p>
            <a:pPr>
              <a:lnSpc>
                <a:spcPct val="6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Aufrufe wie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</a:t>
            </a:r>
            <a:r>
              <a:rPr lang="de-CH" sz="20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sz="2000" noProof="0" dirty="0" smtClean="0">
                <a:solidFill>
                  <a:srgbClr val="3333FF"/>
                </a:solidFill>
              </a:rPr>
              <a:t> (</a:t>
            </a:r>
            <a:r>
              <a:rPr lang="de-CH" sz="2000" i="1" noProof="0" dirty="0" smtClean="0">
                <a:solidFill>
                  <a:srgbClr val="3333FF"/>
                </a:solidFill>
              </a:rPr>
              <a:t>j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r>
              <a:rPr lang="de-CH" sz="2000" noProof="0" dirty="0" smtClean="0"/>
              <a:t> können jetzt auch als 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i </a:t>
            </a:r>
            <a:r>
              <a:rPr lang="de-CH" sz="2000" b="1" noProof="0" dirty="0" smtClean="0">
                <a:solidFill>
                  <a:srgbClr val="3333FF"/>
                </a:solidFill>
              </a:rPr>
              <a:t>+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j </a:t>
            </a:r>
            <a:r>
              <a:rPr lang="de-CH" sz="2000" dirty="0" smtClean="0"/>
              <a:t>geschrieben werden</a:t>
            </a:r>
            <a:endParaRPr lang="de-CH" sz="2000" b="1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Zuweisung</a:t>
            </a:r>
            <a:endParaRPr lang="de-CH" noProof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smtClean="0"/>
              <a:t>Ersetzt einen Wert durch einen anderen</a:t>
            </a:r>
            <a:endParaRPr lang="de-CH" noProof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700338" y="3068638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700338" y="3717925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68538" y="31162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268538" y="38354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175000" y="31416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203575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989600" y="3403600"/>
            <a:ext cx="383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i="1" dirty="0" err="1">
                <a:solidFill>
                  <a:srgbClr val="3333FF"/>
                </a:solidFill>
              </a:rPr>
              <a:t>p</a:t>
            </a:r>
            <a:r>
              <a:rPr lang="en-US" sz="44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400" i="1" dirty="0" err="1" smtClean="0">
                <a:solidFill>
                  <a:srgbClr val="3333FF"/>
                </a:solidFill>
                <a:latin typeface="Comic Sans MS" pitchFamily="66" charset="0"/>
              </a:rPr>
              <a:t>set_coordinates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(2, 1)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203575" y="31305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190875" y="38496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0113" y="2205038"/>
            <a:ext cx="936625" cy="528637"/>
            <a:chOff x="3152" y="2734"/>
            <a:chExt cx="590" cy="333"/>
          </a:xfrm>
        </p:grpSpPr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3198" y="273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CH" i="1" dirty="0">
                  <a:solidFill>
                    <a:srgbClr val="3333FF"/>
                  </a:solidFill>
                </a:rPr>
                <a:t>p</a:t>
              </a:r>
              <a:endParaRPr lang="en-US" sz="2400" i="1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3152" y="2750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1403350" y="2708275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  <p:bldP spid="64522" grpId="0"/>
      <p:bldP spid="64523" grpId="0"/>
      <p:bldP spid="645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Leseaufgaben auf nächste Woche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Kapitel über</a:t>
            </a:r>
          </a:p>
          <a:p>
            <a:pPr lvl="1"/>
            <a:r>
              <a:rPr lang="de-CH" noProof="0" smtClean="0"/>
              <a:t>Syntax (11)</a:t>
            </a:r>
          </a:p>
          <a:p>
            <a:pPr lvl="1"/>
            <a:r>
              <a:rPr lang="de-CH" sz="3200" noProof="0" smtClean="0">
                <a:solidFill>
                  <a:srgbClr val="C00000"/>
                </a:solidFill>
              </a:rPr>
              <a:t>Inheritance (16)</a:t>
            </a:r>
            <a:endParaRPr lang="de-CH" noProof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39016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dirty="0" smtClean="0"/>
              <a:t>Was wir gesehen haben</a:t>
            </a:r>
            <a:endParaRPr lang="de-CH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963" y="1114425"/>
            <a:ext cx="8230643" cy="8607426"/>
            <a:chOff x="131" y="702"/>
            <a:chExt cx="4501" cy="5422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131" y="3841"/>
              <a:ext cx="3357" cy="22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31" y="702"/>
              <a:ext cx="4501" cy="2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Mit Referenzen spielen: Umkehrung einer Liste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Dynamische Mehrfachbenennung und die 				    Schwierigkeiten </a:t>
              </a:r>
              <a:r>
                <a:rPr lang="de-CH" dirty="0" smtClean="0"/>
                <a:t>von Zeigern und Referenzen</a:t>
              </a:r>
              <a:endParaRPr lang="de-CH" sz="2400" dirty="0" smtClean="0"/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Allgemeine Vererbungsstruktur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Kopieren, Klonen und Speicheroperationen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Persistieren </a:t>
              </a:r>
              <a:r>
                <a:rPr lang="de-CH" sz="2400" smtClean="0">
                  <a:latin typeface="Comic Sans MS" pitchFamily="66" charset="0"/>
                </a:rPr>
                <a:t>von Objekten</a:t>
              </a:r>
              <a:endParaRPr lang="de-CH" sz="2400" dirty="0" smtClean="0"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Infix- &amp; </a:t>
              </a:r>
              <a:r>
                <a:rPr lang="de-CH" dirty="0" smtClean="0"/>
                <a:t>P</a:t>
              </a:r>
              <a:r>
                <a:rPr lang="de-CH" sz="2400" dirty="0" smtClean="0">
                  <a:latin typeface="Comic Sans MS" pitchFamily="66" charset="0"/>
                </a:rPr>
                <a:t>räfix-Operatoren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31" y="702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31" y="6123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31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488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123826"/>
            <a:ext cx="8093704" cy="464004"/>
          </a:xfrm>
        </p:spPr>
        <p:txBody>
          <a:bodyPr/>
          <a:lstStyle/>
          <a:p>
            <a:r>
              <a:rPr lang="de-CH" sz="2800" noProof="0" smtClean="0"/>
              <a:t>Feldern einen Wert zuweisen (in einer Routine)</a:t>
            </a:r>
            <a:endParaRPr lang="de-CH" sz="2800" noProof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313" y="700855"/>
            <a:ext cx="8424862" cy="5930345"/>
          </a:xfrm>
        </p:spPr>
        <p:txBody>
          <a:bodyPr/>
          <a:lstStyle/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class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dirty="0" smtClean="0">
                <a:solidFill>
                  <a:srgbClr val="3333FF"/>
                </a:solidFill>
              </a:rPr>
              <a:t>	VECTOR</a:t>
            </a: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Zugriff</a:t>
            </a:r>
            <a:r>
              <a:rPr lang="de-CH" sz="1800" noProof="0" dirty="0" smtClean="0">
                <a:solidFill>
                  <a:schemeClr val="accent2"/>
                </a:solidFill>
              </a:rPr>
              <a:t/>
            </a:r>
            <a:br>
              <a:rPr lang="de-CH" sz="1800" noProof="0" dirty="0" smtClean="0">
                <a:solidFill>
                  <a:schemeClr val="accent2"/>
                </a:solidFill>
              </a:rPr>
            </a:br>
            <a:endParaRPr lang="de-CH" sz="1800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3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x: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8B0000"/>
                </a:solidFill>
              </a:rPr>
              <a:t>-- Östliche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y: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990000"/>
                </a:solidFill>
              </a:rPr>
              <a:t>-- Nordliche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10000"/>
              </a:lnSpc>
            </a:pP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Element-Veränderung</a:t>
            </a:r>
          </a:p>
          <a:p>
            <a:pPr defTabSz="627063">
              <a:lnSpc>
                <a:spcPct val="30000"/>
              </a:lnSpc>
            </a:pPr>
            <a:endParaRPr lang="de-CH" sz="1800" noProof="0" dirty="0" smtClean="0">
              <a:solidFill>
                <a:srgbClr val="990000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	set (new_x, new_y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REAL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Setze Koordinaten auf </a:t>
            </a:r>
            <a:r>
              <a:rPr lang="de-CH" sz="1800" dirty="0" smtClean="0">
                <a:solidFill>
                  <a:srgbClr val="3333FF"/>
                </a:solidFill>
              </a:rPr>
              <a:t>[</a:t>
            </a:r>
            <a:r>
              <a:rPr lang="de-CH" sz="1800" i="1" dirty="0" smtClean="0">
                <a:solidFill>
                  <a:srgbClr val="3333FF"/>
                </a:solidFill>
              </a:rPr>
              <a:t>new_x</a:t>
            </a:r>
            <a:r>
              <a:rPr lang="de-CH" sz="1800" dirty="0" smtClean="0">
                <a:solidFill>
                  <a:srgbClr val="3333FF"/>
                </a:solidFill>
              </a:rPr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new_y</a:t>
            </a:r>
            <a:r>
              <a:rPr lang="de-CH" sz="1800" dirty="0" smtClean="0">
                <a:solidFill>
                  <a:srgbClr val="3333FF"/>
                </a:solidFill>
              </a:rPr>
              <a:t>]</a:t>
            </a:r>
            <a:r>
              <a:rPr lang="de-CH" sz="1800" dirty="0" smtClean="0">
                <a:solidFill>
                  <a:srgbClr val="990000"/>
                </a:solidFill>
              </a:rPr>
              <a:t>.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>
                <a:solidFill>
                  <a:schemeClr val="accent2"/>
                </a:solidFill>
              </a:rPr>
              <a:t>	</a:t>
            </a: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ensure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x_gesetzt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x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new_x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y_gesetzt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y = new_y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627063">
              <a:lnSpc>
                <a:spcPct val="50000"/>
              </a:lnSpc>
            </a:pPr>
            <a:endParaRPr lang="de-CH" sz="1800" b="1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20000"/>
              </a:lnSpc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4600" y="4038314"/>
            <a:ext cx="1459808" cy="70687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x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new_x</a:t>
            </a:r>
            <a:endParaRPr lang="en-US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y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new_y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598" y="2042544"/>
            <a:ext cx="5773575" cy="429566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900" i="1" dirty="0" smtClean="0">
                <a:solidFill>
                  <a:srgbClr val="3333FF"/>
                </a:solidFill>
              </a:rPr>
              <a:t> LINKED_CELL </a:t>
            </a:r>
            <a:r>
              <a:rPr lang="de-CH" sz="1900" b="1" dirty="0" err="1" smtClean="0">
                <a:solidFill>
                  <a:schemeClr val="accent2"/>
                </a:solidFill>
              </a:rPr>
              <a:t>feature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</a:pPr>
            <a:r>
              <a:rPr lang="de-CH" sz="1900" b="1" dirty="0" smtClean="0">
                <a:solidFill>
                  <a:schemeClr val="accent2"/>
                </a:solidFill>
              </a:rPr>
              <a:t>    </a:t>
            </a:r>
            <a:r>
              <a:rPr lang="de-CH" sz="1900" i="1" dirty="0" smtClean="0">
                <a:solidFill>
                  <a:srgbClr val="3333FF"/>
                </a:solidFill>
              </a:rPr>
              <a:t>item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right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set_fields</a:t>
            </a:r>
            <a:r>
              <a:rPr lang="de-CH" sz="19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(</a:t>
            </a:r>
            <a:r>
              <a:rPr lang="de-CH" sz="1900" i="1" dirty="0" smtClean="0">
                <a:solidFill>
                  <a:srgbClr val="3333FF"/>
                </a:solidFill>
              </a:rPr>
              <a:t>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 </a:t>
            </a:r>
            <a:r>
              <a:rPr lang="de-CH" sz="1900" dirty="0" smtClean="0">
                <a:solidFill>
                  <a:srgbClr val="3333FF"/>
                </a:solidFill>
              </a:rPr>
              <a:t>;</a:t>
            </a:r>
            <a:r>
              <a:rPr lang="de-CH" sz="1900" i="1" dirty="0" smtClean="0">
                <a:solidFill>
                  <a:srgbClr val="3333FF"/>
                </a:solidFill>
              </a:rPr>
              <a:t> r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  <a:r>
              <a:rPr lang="de-CH" sz="1900" dirty="0" smtClean="0">
                <a:solidFill>
                  <a:srgbClr val="3333FF"/>
                </a:solidFill>
              </a:rPr>
              <a:t>)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      </a:t>
            </a:r>
            <a:r>
              <a:rPr lang="de-CH" sz="1900" dirty="0" smtClean="0">
                <a:solidFill>
                  <a:srgbClr val="990000"/>
                </a:solidFill>
              </a:rPr>
              <a:t>-- Beide Felder neu setzen.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do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</a:t>
            </a:r>
            <a:r>
              <a:rPr lang="de-CH" sz="1900" b="1" dirty="0" smtClean="0">
                <a:solidFill>
                  <a:srgbClr val="99FF99"/>
                </a:solidFill>
              </a:rPr>
              <a:t>   </a:t>
            </a:r>
            <a:r>
              <a:rPr lang="de-CH" sz="1900" i="1" dirty="0" smtClean="0">
                <a:solidFill>
                  <a:srgbClr val="99FF99"/>
                </a:solidFill>
              </a:rPr>
              <a:t>item := n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99FF99"/>
                </a:solidFill>
              </a:rPr>
              <a:t>                </a:t>
            </a:r>
            <a:r>
              <a:rPr lang="de-CH" sz="1900" i="1" dirty="0" err="1" smtClean="0">
                <a:solidFill>
                  <a:srgbClr val="99FF99"/>
                </a:solidFill>
              </a:rPr>
              <a:t>right</a:t>
            </a:r>
            <a:r>
              <a:rPr lang="de-CH" sz="1900" i="1" dirty="0" smtClean="0">
                <a:solidFill>
                  <a:srgbClr val="99FF99"/>
                </a:solidFill>
              </a:rPr>
              <a:t> := 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     </a:t>
            </a: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  <a:endParaRPr lang="de-CH" sz="19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Effekt einer Zuweisung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783781"/>
            <a:ext cx="8713787" cy="935037"/>
          </a:xfrm>
        </p:spPr>
        <p:txBody>
          <a:bodyPr/>
          <a:lstStyle/>
          <a:p>
            <a:pPr eaLnBrk="1" hangingPunct="1"/>
            <a:r>
              <a:rPr lang="de-CH" dirty="0" smtClean="0"/>
              <a:t>Referenztypen: 	   Referenzzuweisung</a:t>
            </a:r>
          </a:p>
          <a:p>
            <a:pPr eaLnBrk="1" hangingPunct="1"/>
            <a:r>
              <a:rPr lang="de-CH" dirty="0" smtClean="0"/>
              <a:t>Expandierte Typen: </a:t>
            </a:r>
            <a:r>
              <a:rPr lang="de-CH" dirty="0"/>
              <a:t> </a:t>
            </a:r>
            <a:r>
              <a:rPr lang="de-CH" dirty="0" smtClean="0"/>
              <a:t> Kopie des Wertes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2780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6735" y="1234720"/>
            <a:ext cx="658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66998" y="123771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right</a:t>
            </a:r>
          </a:p>
        </p:txBody>
      </p:sp>
      <p:sp>
        <p:nvSpPr>
          <p:cNvPr id="1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75984" y="4503555"/>
            <a:ext cx="1384815" cy="898651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i="1" dirty="0" smtClean="0">
                <a:solidFill>
                  <a:srgbClr val="3333FF"/>
                </a:solidFill>
              </a:rPr>
              <a:t>i</a:t>
            </a:r>
            <a:r>
              <a:rPr lang="en-US" sz="1900" i="1" dirty="0" smtClean="0">
                <a:solidFill>
                  <a:srgbClr val="3333FF"/>
                </a:solidFill>
              </a:rPr>
              <a:t>tem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n</a:t>
            </a:r>
          </a:p>
          <a:p>
            <a:r>
              <a:rPr lang="en-US" sz="1900" i="1" dirty="0" smtClean="0">
                <a:solidFill>
                  <a:srgbClr val="3333FF"/>
                </a:solidFill>
              </a:rPr>
              <a:t>right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r</a:t>
            </a:r>
            <a:endParaRPr lang="en-US" sz="1900" i="1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52102" y="4475587"/>
            <a:ext cx="2966842" cy="2000163"/>
          </a:xfrm>
          <a:prstGeom prst="roundRect">
            <a:avLst/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t, u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</a:rPr>
              <a:t> LINKED_CELL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t </a:t>
            </a:r>
            <a:r>
              <a:rPr lang="en-US" sz="2000" dirty="0" smtClean="0">
                <a:solidFill>
                  <a:srgbClr val="3333FF"/>
                </a:solidFill>
              </a:rPr>
              <a:t>;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u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7923" y="157795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90073" y="157795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216248" y="181500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26960" y="1635845"/>
            <a:ext cx="40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3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153463" y="427220"/>
            <a:ext cx="2705725" cy="764498"/>
          </a:xfrm>
          <a:prstGeom prst="wedgeRoundRectCallout">
            <a:avLst>
              <a:gd name="adj1" fmla="val -73310"/>
              <a:gd name="adj2" fmla="val 13595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Siehe </a:t>
            </a:r>
            <a:r>
              <a:rPr lang="de-CH" sz="2000" i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LINKABLE</a:t>
            </a: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de-CH" sz="2000" kern="1200" dirty="0" err="1" smtClean="0">
                <a:latin typeface="Comic Sans MS" pitchFamily="66" charset="0"/>
                <a:ea typeface="+mn-ea"/>
                <a:cs typeface="+mn-cs"/>
              </a:rPr>
              <a:t>EiffelBase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7898" y="241240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30048" y="241240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6223" y="2649458"/>
            <a:ext cx="640439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97580" y="2518355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20576" y="2491892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54836" y="2701926"/>
            <a:ext cx="65543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47891" y="3614114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40041" y="3614114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66216" y="3851164"/>
            <a:ext cx="637941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76928" y="2500426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3" name="Line 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830058" y="3720061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1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30569" y="3693598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64830" y="3903632"/>
            <a:ext cx="67542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4043035">
            <a:off x="8304549" y="2428408"/>
            <a:ext cx="57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C00000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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151292" y="2626976"/>
            <a:ext cx="0" cy="96316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138474" y="5906126"/>
            <a:ext cx="2570812" cy="374754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fr-FR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281989" y="2502925"/>
            <a:ext cx="557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25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76460" y="3708545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1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 tmFilter="0, 0; .2, .5; .8, .5; 1, 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" autoRev="1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mph" presetSubtype="0" repeatCount="1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2" grpId="1"/>
      <p:bldP spid="33" grpId="0" animBg="1"/>
      <p:bldP spid="34" grpId="0"/>
      <p:bldP spid="35" grpId="0" animBg="1"/>
      <p:bldP spid="36" grpId="0"/>
      <p:bldP spid="36" grpId="1"/>
      <p:bldP spid="37" grpId="0" animBg="1"/>
      <p:bldP spid="38" grpId="0" animBg="1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60339"/>
            <a:ext cx="6278926" cy="41816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Eine verkettete Liste von </a:t>
            </a:r>
            <a:r>
              <a:rPr lang="de-CH" sz="2400" dirty="0" smtClean="0"/>
              <a:t>S</a:t>
            </a:r>
            <a:r>
              <a:rPr lang="de-CH" sz="2400" noProof="0" dirty="0" err="1" smtClean="0"/>
              <a:t>trings</a:t>
            </a:r>
            <a:r>
              <a:rPr lang="de-CH" sz="2400" noProof="0" dirty="0" smtClean="0"/>
              <a:t>:</a:t>
            </a:r>
          </a:p>
        </p:txBody>
      </p:sp>
      <p:sp>
        <p:nvSpPr>
          <p:cNvPr id="348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443706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9263" y="1125538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3850" y="4545824"/>
            <a:ext cx="1439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Haldenegg</a:t>
            </a:r>
          </a:p>
        </p:txBody>
      </p:sp>
      <p:sp>
        <p:nvSpPr>
          <p:cNvPr id="348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92275" y="4437063"/>
            <a:ext cx="5032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9548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750" y="5195112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2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06563" y="5185587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338" y="4451350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98788" y="4553762"/>
            <a:ext cx="1439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Central</a:t>
            </a:r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5763" y="4451350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3238" y="52093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10050" y="519987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22900" y="444817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3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08638" y="4388662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Haupt-</a:t>
            </a:r>
            <a:br>
              <a:rPr lang="en-US" sz="1600"/>
            </a:br>
            <a:r>
              <a:rPr lang="en-US" sz="1600"/>
              <a:t>bahnhof</a:t>
            </a:r>
          </a:p>
        </p:txBody>
      </p:sp>
      <p:sp>
        <p:nvSpPr>
          <p:cNvPr id="3483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1325" y="4448175"/>
            <a:ext cx="5032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520622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05613" y="51966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52913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148513" y="4724400"/>
            <a:ext cx="952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7970838" y="4492625"/>
            <a:ext cx="336550" cy="5064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9913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213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5308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89263" y="1557338"/>
            <a:ext cx="8651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90850" y="19891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349625" y="2624138"/>
            <a:ext cx="0" cy="20161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90894" y="1845487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first_element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954269" y="1833792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last_element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205038" y="2450324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34849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900113" y="1844675"/>
            <a:ext cx="22320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900113" y="1844675"/>
            <a:ext cx="0" cy="25209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138363" y="1162862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78163" y="11255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4485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48488" y="200342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19938" y="1972487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Parade-</a:t>
            </a:r>
            <a:br>
              <a:rPr lang="en-US" sz="1600"/>
            </a:br>
            <a:r>
              <a:rPr lang="en-US" sz="1600"/>
              <a:t>platz</a:t>
            </a:r>
          </a:p>
        </p:txBody>
      </p:sp>
      <p:sp>
        <p:nvSpPr>
          <p:cNvPr id="448550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6913" y="2003425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019925" y="2708275"/>
            <a:ext cx="0" cy="18732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7451725" y="4581525"/>
            <a:ext cx="396875" cy="236538"/>
            <a:chOff x="3492" y="913"/>
            <a:chExt cx="454" cy="262"/>
          </a:xfrm>
        </p:grpSpPr>
        <p:sp>
          <p:nvSpPr>
            <p:cNvPr id="34874" name="Line 4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42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8556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262813" y="15192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448557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243888" y="150971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448558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35008" y="1100733"/>
            <a:ext cx="41052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dirty="0" smtClean="0">
                <a:solidFill>
                  <a:srgbClr val="990000"/>
                </a:solidFill>
                <a:latin typeface="Arial Rounded MT Bold" pitchFamily="34" charset="0"/>
              </a:rPr>
              <a:t>  Einfügen am Ende</a:t>
            </a:r>
            <a:endParaRPr lang="de-CH" dirty="0">
              <a:solidFill>
                <a:srgbClr val="990000"/>
              </a:solidFill>
              <a:latin typeface="Arial Rounded MT Bold" pitchFamily="34" charset="0"/>
            </a:endParaRPr>
          </a:p>
        </p:txBody>
      </p:sp>
      <p:sp>
        <p:nvSpPr>
          <p:cNvPr id="448559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64388" y="2708275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48560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rot="3608611">
            <a:off x="8377237" y="2555876"/>
            <a:ext cx="504825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61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rot="3608611" flipH="1" flipV="1">
            <a:off x="8612982" y="2636044"/>
            <a:ext cx="127000" cy="6175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Freeform 50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768725" y="2359025"/>
            <a:ext cx="2243138" cy="1933575"/>
          </a:xfrm>
          <a:custGeom>
            <a:avLst/>
            <a:gdLst>
              <a:gd name="T0" fmla="*/ 0 w 1413"/>
              <a:gd name="T1" fmla="*/ 0 h 1253"/>
              <a:gd name="T2" fmla="*/ 2147483647 w 1413"/>
              <a:gd name="T3" fmla="*/ 52388621 h 1253"/>
              <a:gd name="T4" fmla="*/ 2147483647 w 1413"/>
              <a:gd name="T5" fmla="*/ 2147483647 h 1253"/>
              <a:gd name="T6" fmla="*/ 0 60000 65536"/>
              <a:gd name="T7" fmla="*/ 0 60000 65536"/>
              <a:gd name="T8" fmla="*/ 0 60000 65536"/>
              <a:gd name="T9" fmla="*/ 0 w 1413"/>
              <a:gd name="T10" fmla="*/ 0 h 1253"/>
              <a:gd name="T11" fmla="*/ 1413 w 1413"/>
              <a:gd name="T12" fmla="*/ 1253 h 1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3" h="1253">
                <a:moveTo>
                  <a:pt x="0" y="0"/>
                </a:moveTo>
                <a:lnTo>
                  <a:pt x="1412" y="22"/>
                </a:lnTo>
                <a:lnTo>
                  <a:pt x="1413" y="1253"/>
                </a:lnTo>
              </a:path>
            </a:pathLst>
          </a:cu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448563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746500" y="2192338"/>
            <a:ext cx="3163888" cy="206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rot="-133488">
            <a:off x="5819775" y="2578100"/>
            <a:ext cx="396875" cy="236538"/>
            <a:chOff x="3492" y="913"/>
            <a:chExt cx="454" cy="262"/>
          </a:xfrm>
        </p:grpSpPr>
        <p:sp>
          <p:nvSpPr>
            <p:cNvPr id="34872" name="Line 5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Line 5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7" name="Rectangle 5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990850" y="24209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4" name="Group 56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 rot="-133488">
            <a:off x="3054350" y="1222375"/>
            <a:ext cx="396875" cy="236538"/>
            <a:chOff x="3492" y="913"/>
            <a:chExt cx="454" cy="262"/>
          </a:xfrm>
        </p:grpSpPr>
        <p:sp>
          <p:nvSpPr>
            <p:cNvPr id="34870" name="Line 57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Line 58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9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43288" y="11271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99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48" grpId="0" animBg="1"/>
      <p:bldP spid="448549" grpId="0"/>
      <p:bldP spid="448550" grpId="0" animBg="1"/>
      <p:bldP spid="448551" grpId="0" animBg="1"/>
      <p:bldP spid="448556" grpId="0"/>
      <p:bldP spid="448557" grpId="0"/>
      <p:bldP spid="448558" grpId="0"/>
      <p:bldP spid="448559" grpId="0"/>
      <p:bldP spid="448560" grpId="0" animBg="1"/>
      <p:bldP spid="448561" grpId="0" animBg="1"/>
      <p:bldP spid="448563" grpId="0" animBg="1"/>
      <p:bldP spid="34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Element am Ende einfügen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82663"/>
            <a:ext cx="8713787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CH" sz="2000" noProof="0" dirty="0" smtClean="0"/>
              <a:t>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STRING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</a:t>
            </a:r>
            <a:r>
              <a:rPr lang="de-CH" sz="2000" noProof="0" dirty="0" smtClean="0">
                <a:solidFill>
                  <a:srgbClr val="990000"/>
                </a:solidFill>
              </a:rPr>
              <a:t>		-- Füge 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am Ende hinzu</a:t>
            </a:r>
            <a:r>
              <a:rPr lang="de-CH" sz="2000" noProof="0" dirty="0" smtClean="0">
                <a:solidFill>
                  <a:srgbClr val="99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noProof="0" dirty="0" smtClean="0">
                <a:solidFill>
                  <a:srgbClr val="990000"/>
                </a:solidFill>
              </a:rPr>
              <a:t>			-- Cursor nicht verschieben.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local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p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LINKABLE </a:t>
            </a:r>
            <a:r>
              <a:rPr lang="de-CH" sz="2000" noProof="0" dirty="0" smtClean="0">
                <a:solidFill>
                  <a:srgbClr val="3333FF"/>
                </a:solidFill>
              </a:rPr>
              <a:t>[</a:t>
            </a:r>
            <a:r>
              <a:rPr lang="de-CH" sz="2000" i="1" noProof="0" dirty="0" smtClean="0">
                <a:solidFill>
                  <a:srgbClr val="3333FF"/>
                </a:solidFill>
              </a:rPr>
              <a:t>STRING</a:t>
            </a:r>
            <a:r>
              <a:rPr lang="de-CH" sz="2000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</a:t>
            </a:r>
            <a:r>
              <a:rPr lang="de-CH" sz="36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is_empty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else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en-US" sz="2000" b="1" dirty="0">
                <a:solidFill>
                  <a:schemeClr val="accent2"/>
                </a:solidFill>
              </a:rPr>
              <a:t>if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i="1" dirty="0" err="1">
                <a:solidFill>
                  <a:srgbClr val="3333FF"/>
                </a:solidFill>
              </a:rPr>
              <a:t>last_element</a:t>
            </a:r>
            <a:r>
              <a:rPr lang="en-US" sz="2000" i="1" dirty="0">
                <a:solidFill>
                  <a:srgbClr val="3333FF"/>
                </a:solidFill>
              </a:rPr>
              <a:t> /= </a:t>
            </a:r>
            <a:r>
              <a:rPr lang="en-US" sz="2000" b="1" dirty="0">
                <a:solidFill>
                  <a:schemeClr val="accent2"/>
                </a:solidFill>
              </a:rPr>
              <a:t>Void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then</a:t>
            </a:r>
            <a:r>
              <a:rPr lang="en-US" sz="2000" i="1" dirty="0">
                <a:solidFill>
                  <a:srgbClr val="3333FF"/>
                </a:solidFill>
              </a:rPr>
              <a:t>		</a:t>
            </a:r>
          </a:p>
          <a:p>
            <a:pPr eaLnBrk="1" hangingPunct="1">
              <a:lnSpc>
                <a:spcPct val="40000"/>
              </a:lnSpc>
            </a:pPr>
            <a:r>
              <a:rPr lang="en-US" sz="2000" i="1" dirty="0">
                <a:solidFill>
                  <a:srgbClr val="3333FF"/>
                </a:solidFill>
              </a:rPr>
              <a:t>					</a:t>
            </a:r>
            <a:r>
              <a:rPr lang="en-US" sz="2000" i="1" dirty="0" err="1">
                <a:solidFill>
                  <a:srgbClr val="3333FF"/>
                </a:solidFill>
              </a:rPr>
              <a:t>last_element</a:t>
            </a:r>
            <a:r>
              <a:rPr lang="en-US" sz="3600" dirty="0" err="1">
                <a:solidFill>
                  <a:srgbClr val="3333FF"/>
                </a:solidFill>
              </a:rPr>
              <a:t>.</a:t>
            </a:r>
            <a:r>
              <a:rPr lang="en-US" sz="2000" i="1" dirty="0" err="1">
                <a:solidFill>
                  <a:srgbClr val="3333FF"/>
                </a:solidFill>
              </a:rPr>
              <a:t>put_right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1400" dirty="0">
                <a:solidFill>
                  <a:srgbClr val="3333FF"/>
                </a:solidFill>
              </a:rPr>
              <a:t> </a:t>
            </a:r>
            <a:r>
              <a:rPr lang="en-US" sz="2000" i="1" dirty="0">
                <a:solidFill>
                  <a:srgbClr val="3333FF"/>
                </a:solidFill>
              </a:rPr>
              <a:t>p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>
                <a:solidFill>
                  <a:srgbClr val="3333FF"/>
                </a:solidFill>
              </a:rPr>
              <a:t>					</a:t>
            </a:r>
            <a:r>
              <a:rPr lang="en-US" sz="2000" b="1" dirty="0">
                <a:solidFill>
                  <a:schemeClr val="accent2"/>
                </a:solidFill>
              </a:rPr>
              <a:t>if</a:t>
            </a:r>
            <a:r>
              <a:rPr lang="en-US" sz="2000" i="1" dirty="0">
                <a:solidFill>
                  <a:srgbClr val="3333FF"/>
                </a:solidFill>
              </a:rPr>
              <a:t> after </a:t>
            </a:r>
            <a:r>
              <a:rPr lang="en-US" sz="2000" b="1" dirty="0">
                <a:solidFill>
                  <a:schemeClr val="accent2"/>
                </a:solidFill>
              </a:rPr>
              <a:t>then</a:t>
            </a:r>
            <a:r>
              <a:rPr lang="en-US" sz="2000" i="1" dirty="0">
                <a:solidFill>
                  <a:srgbClr val="3333FF"/>
                </a:solidFill>
              </a:rPr>
              <a:t> active </a:t>
            </a:r>
            <a:r>
              <a:rPr lang="en-US" sz="2000" dirty="0">
                <a:solidFill>
                  <a:srgbClr val="3333FF"/>
                </a:solidFill>
              </a:rPr>
              <a:t>:=</a:t>
            </a:r>
            <a:r>
              <a:rPr lang="en-US" sz="2000" i="1" dirty="0">
                <a:solidFill>
                  <a:srgbClr val="3333FF"/>
                </a:solidFill>
              </a:rPr>
              <a:t> p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				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last_element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:= p	</a:t>
            </a: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+ 1</a:t>
            </a:r>
          </a:p>
          <a:p>
            <a:pPr eaLnBrk="1" hangingPunct="1">
              <a:lnSpc>
                <a:spcPct val="5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 (beinhaltet Schleifen)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Kehren Sie eine Liste um!</a:t>
            </a: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4437063"/>
            <a:ext cx="1055688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1175" y="2070100"/>
            <a:ext cx="865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850" y="45085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Halden-egg</a:t>
            </a:r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7950" y="4437063"/>
            <a:ext cx="3175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519238" y="4724400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7513" y="5101802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62050" y="5103389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60588" y="4451350"/>
            <a:ext cx="952500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54238" y="4516438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Central</a:t>
            </a:r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06738" y="4451350"/>
            <a:ext cx="2936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1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7175" y="4459288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2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86225" y="4362450"/>
            <a:ext cx="1217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Haupt</a:t>
            </a:r>
            <a:r>
              <a:rPr lang="en-US" sz="2000" dirty="0"/>
              <a:t>-</a:t>
            </a:r>
            <a:br>
              <a:rPr lang="en-US" sz="2000" dirty="0"/>
            </a:br>
            <a:r>
              <a:rPr lang="en-US" sz="2000" dirty="0" err="1"/>
              <a:t>bahnhof</a:t>
            </a:r>
            <a:endParaRPr lang="en-US" sz="2000" dirty="0"/>
          </a:p>
        </p:txBody>
      </p:sp>
      <p:sp>
        <p:nvSpPr>
          <p:cNvPr id="39953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51200" y="472440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302500" y="4470400"/>
            <a:ext cx="808038" cy="576263"/>
            <a:chOff x="4898" y="2765"/>
            <a:chExt cx="509" cy="363"/>
          </a:xfrm>
        </p:grpSpPr>
        <p:sp>
          <p:nvSpPr>
            <p:cNvPr id="39970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898" y="2765"/>
              <a:ext cx="20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9971" name="Line 2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1" y="2939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2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5195" y="2801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5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1175" y="2501900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6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52550" y="2511425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last_element</a:t>
            </a:r>
          </a:p>
        </p:txBody>
      </p:sp>
      <p:sp>
        <p:nvSpPr>
          <p:cNvPr id="39957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06525" y="3021013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first_element</a:t>
            </a:r>
          </a:p>
        </p:txBody>
      </p:sp>
      <p:sp>
        <p:nvSpPr>
          <p:cNvPr id="39958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0113" y="3140075"/>
            <a:ext cx="0" cy="12255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Text 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27163" y="2081213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9960" name="Text Box 3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27075" y="20701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dirty="0">
                <a:solidFill>
                  <a:srgbClr val="990000"/>
                </a:solidFill>
              </a:rPr>
              <a:t>4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39961" name="Line 4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02438" y="2543175"/>
            <a:ext cx="17462" cy="1787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700" y="5588935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LINKABLE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3" name="Text Box 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94163" y="1609725"/>
            <a:ext cx="2573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LINKED_LIST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4" name="Rectangle 5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203825" y="4460875"/>
            <a:ext cx="2936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5" name="Rectangle 5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64263" y="4468813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6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83313" y="4371975"/>
            <a:ext cx="111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Parade-</a:t>
            </a:r>
            <a:br>
              <a:rPr lang="en-US" sz="2000"/>
            </a:br>
            <a:r>
              <a:rPr lang="en-US" sz="2000"/>
              <a:t>platz</a:t>
            </a:r>
          </a:p>
        </p:txBody>
      </p:sp>
      <p:sp>
        <p:nvSpPr>
          <p:cNvPr id="39967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348288" y="4733925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Rectangle 5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5938" y="2928938"/>
            <a:ext cx="8667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9" name="Line 5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231900" y="2541588"/>
            <a:ext cx="5562600" cy="285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49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73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2775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41825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6" name="Group 125"/>
          <p:cNvGrpSpPr/>
          <p:nvPr/>
        </p:nvGrpSpPr>
        <p:grpSpPr>
          <a:xfrm>
            <a:off x="7964424" y="1876484"/>
            <a:ext cx="750916" cy="290946"/>
            <a:chOff x="7964424" y="1876484"/>
            <a:chExt cx="750916" cy="290946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7964424" y="2029475"/>
              <a:ext cx="5400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8432707" y="1884797"/>
              <a:ext cx="290946" cy="274320"/>
            </a:xfrm>
            <a:prstGeom prst="straightConnector1">
              <a:avLst/>
            </a:prstGeom>
            <a:noFill/>
            <a:ln w="76200" cap="flat" cmpd="sng" algn="ctr">
              <a:solidFill>
                <a:srgbClr val="0000CC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1269908" y="1088968"/>
            <a:ext cx="662247" cy="1213658"/>
            <a:chOff x="1269908" y="1088968"/>
            <a:chExt cx="662247" cy="1213658"/>
          </a:xfrm>
        </p:grpSpPr>
        <p:grpSp>
          <p:nvGrpSpPr>
            <p:cNvPr id="6" name="Group 6"/>
            <p:cNvGrpSpPr/>
            <p:nvPr/>
          </p:nvGrpSpPr>
          <p:grpSpPr>
            <a:xfrm>
              <a:off x="1269908" y="1088968"/>
              <a:ext cx="662247" cy="1213658"/>
              <a:chOff x="451658" y="1088968"/>
              <a:chExt cx="662247" cy="1213658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4" name="Rounded Rectangle 103"/>
            <p:cNvSpPr/>
            <p:nvPr/>
          </p:nvSpPr>
          <p:spPr bwMode="auto">
            <a:xfrm>
              <a:off x="1430187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93908" y="1124989"/>
            <a:ext cx="662247" cy="1213658"/>
            <a:chOff x="2793908" y="1124989"/>
            <a:chExt cx="662247" cy="1213658"/>
          </a:xfrm>
        </p:grpSpPr>
        <p:grpSp>
          <p:nvGrpSpPr>
            <p:cNvPr id="7" name="Group 9"/>
            <p:cNvGrpSpPr/>
            <p:nvPr/>
          </p:nvGrpSpPr>
          <p:grpSpPr>
            <a:xfrm>
              <a:off x="2793908" y="1124989"/>
              <a:ext cx="662247" cy="1213658"/>
              <a:chOff x="451658" y="1088968"/>
              <a:chExt cx="662247" cy="1213658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 bwMode="auto">
            <a:xfrm>
              <a:off x="2990130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348388" y="1158241"/>
            <a:ext cx="662247" cy="1213658"/>
            <a:chOff x="4348388" y="1158241"/>
            <a:chExt cx="662247" cy="1213658"/>
          </a:xfrm>
        </p:grpSpPr>
        <p:grpSp>
          <p:nvGrpSpPr>
            <p:cNvPr id="8" name="Group 13"/>
            <p:cNvGrpSpPr/>
            <p:nvPr/>
          </p:nvGrpSpPr>
          <p:grpSpPr>
            <a:xfrm>
              <a:off x="4348388" y="1158241"/>
              <a:ext cx="662247" cy="1213658"/>
              <a:chOff x="451658" y="1088968"/>
              <a:chExt cx="662247" cy="1213658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4550073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38890" y="1136073"/>
            <a:ext cx="662247" cy="1213658"/>
            <a:chOff x="5938890" y="1136073"/>
            <a:chExt cx="662247" cy="1213658"/>
          </a:xfrm>
        </p:grpSpPr>
        <p:grpSp>
          <p:nvGrpSpPr>
            <p:cNvPr id="10" name="Group 17"/>
            <p:cNvGrpSpPr/>
            <p:nvPr/>
          </p:nvGrpSpPr>
          <p:grpSpPr>
            <a:xfrm>
              <a:off x="5938890" y="1136073"/>
              <a:ext cx="662247" cy="1213658"/>
              <a:chOff x="451658" y="1088968"/>
              <a:chExt cx="662247" cy="121365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6110016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51806" y="1127761"/>
            <a:ext cx="662247" cy="1213658"/>
            <a:chOff x="7451806" y="1127761"/>
            <a:chExt cx="662247" cy="1213658"/>
          </a:xfrm>
        </p:grpSpPr>
        <p:grpSp>
          <p:nvGrpSpPr>
            <p:cNvPr id="14" name="Group 21"/>
            <p:cNvGrpSpPr/>
            <p:nvPr/>
          </p:nvGrpSpPr>
          <p:grpSpPr>
            <a:xfrm>
              <a:off x="7451806" y="1127761"/>
              <a:ext cx="662247" cy="1213658"/>
              <a:chOff x="451658" y="1088968"/>
              <a:chExt cx="662247" cy="1213658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9" name="Rounded Rectangle 108"/>
            <p:cNvSpPr/>
            <p:nvPr/>
          </p:nvSpPr>
          <p:spPr bwMode="auto">
            <a:xfrm>
              <a:off x="7669959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sp>
        <p:nvSpPr>
          <p:cNvPr id="58" name="Down Arrow 57"/>
          <p:cNvSpPr/>
          <p:nvPr/>
        </p:nvSpPr>
        <p:spPr bwMode="auto">
          <a:xfrm>
            <a:off x="4295948" y="2691459"/>
            <a:ext cx="267418" cy="1207698"/>
          </a:xfrm>
          <a:prstGeom prst="downArrow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01580" y="5128446"/>
            <a:ext cx="1143786" cy="379067"/>
            <a:chOff x="201580" y="5128446"/>
            <a:chExt cx="1143786" cy="379067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 rot="5400000">
              <a:off x="185661" y="5144365"/>
              <a:ext cx="379067" cy="347229"/>
            </a:xfrm>
            <a:prstGeom prst="straightConnector1">
              <a:avLst/>
            </a:prstGeom>
            <a:noFill/>
            <a:ln w="47625" cap="flat" cmpd="sng" algn="ctr">
              <a:solidFill>
                <a:srgbClr val="990000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rot="10800000">
              <a:off x="410871" y="5312956"/>
              <a:ext cx="934495" cy="10047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89" name="Straight Arrow Connector 88"/>
          <p:cNvCxnSpPr/>
          <p:nvPr/>
        </p:nvCxnSpPr>
        <p:spPr bwMode="auto">
          <a:xfrm rot="10800000">
            <a:off x="6538835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0800000">
            <a:off x="1886321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>
            <a:off x="3384434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0800000">
            <a:off x="4951566" y="531718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5" name="Group 124"/>
          <p:cNvGrpSpPr/>
          <p:nvPr/>
        </p:nvGrpSpPr>
        <p:grpSpPr>
          <a:xfrm>
            <a:off x="1218152" y="4254854"/>
            <a:ext cx="662247" cy="1213658"/>
            <a:chOff x="1218152" y="4254854"/>
            <a:chExt cx="662247" cy="1213658"/>
          </a:xfrm>
        </p:grpSpPr>
        <p:grpSp>
          <p:nvGrpSpPr>
            <p:cNvPr id="59" name="Group 6"/>
            <p:cNvGrpSpPr/>
            <p:nvPr/>
          </p:nvGrpSpPr>
          <p:grpSpPr>
            <a:xfrm>
              <a:off x="1218152" y="4254854"/>
              <a:ext cx="662247" cy="1213658"/>
              <a:chOff x="451658" y="1088968"/>
              <a:chExt cx="662247" cy="1213658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Rounded Rectangle 109"/>
            <p:cNvSpPr/>
            <p:nvPr/>
          </p:nvSpPr>
          <p:spPr bwMode="auto">
            <a:xfrm>
              <a:off x="1378431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742152" y="4290875"/>
            <a:ext cx="662247" cy="1213658"/>
            <a:chOff x="2742152" y="4290875"/>
            <a:chExt cx="662247" cy="1213658"/>
          </a:xfrm>
        </p:grpSpPr>
        <p:grpSp>
          <p:nvGrpSpPr>
            <p:cNvPr id="65" name="Group 9"/>
            <p:cNvGrpSpPr/>
            <p:nvPr/>
          </p:nvGrpSpPr>
          <p:grpSpPr>
            <a:xfrm>
              <a:off x="2742152" y="4290875"/>
              <a:ext cx="662247" cy="1213658"/>
              <a:chOff x="451658" y="1088968"/>
              <a:chExt cx="662247" cy="121365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2" name="Rounded Rectangle 111"/>
            <p:cNvSpPr/>
            <p:nvPr/>
          </p:nvSpPr>
          <p:spPr bwMode="auto">
            <a:xfrm>
              <a:off x="2938374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296632" y="4324127"/>
            <a:ext cx="662247" cy="1213658"/>
            <a:chOff x="4296632" y="4324127"/>
            <a:chExt cx="662247" cy="1213658"/>
          </a:xfrm>
        </p:grpSpPr>
        <p:grpSp>
          <p:nvGrpSpPr>
            <p:cNvPr id="71" name="Group 13"/>
            <p:cNvGrpSpPr/>
            <p:nvPr/>
          </p:nvGrpSpPr>
          <p:grpSpPr>
            <a:xfrm>
              <a:off x="4296632" y="4324127"/>
              <a:ext cx="662247" cy="1213658"/>
              <a:chOff x="451658" y="1088968"/>
              <a:chExt cx="662247" cy="121365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3" name="Rounded Rectangle 112"/>
            <p:cNvSpPr/>
            <p:nvPr/>
          </p:nvSpPr>
          <p:spPr bwMode="auto">
            <a:xfrm>
              <a:off x="4498317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887134" y="4301959"/>
            <a:ext cx="662247" cy="1213658"/>
            <a:chOff x="5887134" y="4301959"/>
            <a:chExt cx="662247" cy="1213658"/>
          </a:xfrm>
        </p:grpSpPr>
        <p:grpSp>
          <p:nvGrpSpPr>
            <p:cNvPr id="77" name="Group 17"/>
            <p:cNvGrpSpPr/>
            <p:nvPr/>
          </p:nvGrpSpPr>
          <p:grpSpPr>
            <a:xfrm>
              <a:off x="5887134" y="4301959"/>
              <a:ext cx="662247" cy="1213658"/>
              <a:chOff x="451658" y="1088968"/>
              <a:chExt cx="662247" cy="1213658"/>
            </a:xfrm>
          </p:grpSpPr>
          <p:sp>
            <p:nvSpPr>
              <p:cNvPr id="78" name="Rounded Rectangle 77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6058260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400050" y="4293647"/>
            <a:ext cx="662247" cy="1213658"/>
            <a:chOff x="7400050" y="4293647"/>
            <a:chExt cx="662247" cy="1213658"/>
          </a:xfrm>
        </p:grpSpPr>
        <p:grpSp>
          <p:nvGrpSpPr>
            <p:cNvPr id="81" name="Group 21"/>
            <p:cNvGrpSpPr/>
            <p:nvPr/>
          </p:nvGrpSpPr>
          <p:grpSpPr>
            <a:xfrm>
              <a:off x="7400050" y="4293647"/>
              <a:ext cx="662247" cy="1213658"/>
              <a:chOff x="451658" y="1088968"/>
              <a:chExt cx="662247" cy="1213658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5" name="Rounded Rectangle 114"/>
            <p:cNvSpPr/>
            <p:nvPr/>
          </p:nvSpPr>
          <p:spPr bwMode="auto">
            <a:xfrm>
              <a:off x="7618203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882</Words>
  <Application>Microsoft Macintosh PowerPoint</Application>
  <PresentationFormat>On-screen Show (4:3)</PresentationFormat>
  <Paragraphs>486</Paragraphs>
  <Slides>31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NORMAL</vt:lpstr>
      <vt:lpstr>MINIMAL</vt:lpstr>
      <vt:lpstr>TITLE</vt:lpstr>
      <vt:lpstr>Einführung in die Programmierung   Prof. Dr. Bertrand Meyer</vt:lpstr>
      <vt:lpstr>Ziel dieser Vorlesung</vt:lpstr>
      <vt:lpstr>Zuweisung</vt:lpstr>
      <vt:lpstr>Feldern einen Wert zuweisen (in einer Routine)</vt:lpstr>
      <vt:lpstr>Effekt einer Zuweisung</vt:lpstr>
      <vt:lpstr>Eine verkettete Liste von Strings:</vt:lpstr>
      <vt:lpstr>Ein Element am Ende einfügen</vt:lpstr>
      <vt:lpstr>Übung (beinhaltet Schleifen)</vt:lpstr>
      <vt:lpstr>Eine Liste umkehren</vt:lpstr>
      <vt:lpstr>Eine Liste umkehren</vt:lpstr>
      <vt:lpstr>Eine Liste umkehren</vt:lpstr>
      <vt:lpstr>Eine Liste umkehren</vt:lpstr>
      <vt:lpstr>Eine Liste umkehren</vt:lpstr>
      <vt:lpstr>Eine Liste umkehren</vt:lpstr>
      <vt:lpstr>Die Schleifeninvariante</vt:lpstr>
      <vt:lpstr>Das Problem mit Referenzzuweisungen</vt:lpstr>
      <vt:lpstr>Dynamische Mehrfachbenennung</vt:lpstr>
      <vt:lpstr>Andererseits...</vt:lpstr>
      <vt:lpstr>Tipps für die Praxis</vt:lpstr>
      <vt:lpstr>Varianten von Zuweisungen und Kopieren</vt:lpstr>
      <vt:lpstr>Flaches und tiefes Klonen</vt:lpstr>
      <vt:lpstr>Woher kommen diese Mechanismen?</vt:lpstr>
      <vt:lpstr>Die Vererbungsstruktur vervollständigen</vt:lpstr>
      <vt:lpstr>Ein verwandter Mechanismus: Persistenz</vt:lpstr>
      <vt:lpstr>Einen Typ erzwingen: Der Objekt-Test</vt:lpstr>
      <vt:lpstr>Objekte und Referenzen</vt:lpstr>
      <vt:lpstr>Die Objekt-Orientierte Form eines Aufrufs</vt:lpstr>
      <vt:lpstr>Infix- und Präfix-Operatoren</vt:lpstr>
      <vt:lpstr>Operator-Features</vt:lpstr>
      <vt:lpstr>Leseaufgaben auf nächste Woche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Marco Piccioni</cp:lastModifiedBy>
  <cp:revision>1750</cp:revision>
  <dcterms:created xsi:type="dcterms:W3CDTF">2012-10-18T13:09:59Z</dcterms:created>
  <dcterms:modified xsi:type="dcterms:W3CDTF">2013-10-22T09:01:25Z</dcterms:modified>
</cp:coreProperties>
</file>